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952" r:id="rId1"/>
  </p:sldMasterIdLst>
  <p:notesMasterIdLst>
    <p:notesMasterId r:id="rId119"/>
  </p:notesMasterIdLst>
  <p:sldIdLst>
    <p:sldId id="256" r:id="rId2"/>
    <p:sldId id="257" r:id="rId3"/>
    <p:sldId id="258" r:id="rId4"/>
    <p:sldId id="259" r:id="rId5"/>
    <p:sldId id="263" r:id="rId6"/>
    <p:sldId id="260" r:id="rId7"/>
    <p:sldId id="261" r:id="rId8"/>
    <p:sldId id="262"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8" r:id="rId51"/>
    <p:sldId id="307" r:id="rId52"/>
    <p:sldId id="309" r:id="rId53"/>
    <p:sldId id="310" r:id="rId54"/>
    <p:sldId id="311" r:id="rId55"/>
    <p:sldId id="312" r:id="rId56"/>
    <p:sldId id="305" r:id="rId57"/>
    <p:sldId id="306"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6" r:id="rId90"/>
    <p:sldId id="348" r:id="rId91"/>
    <p:sldId id="344" r:id="rId92"/>
    <p:sldId id="345" r:id="rId93"/>
    <p:sldId id="350" r:id="rId94"/>
    <p:sldId id="349"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 id="367" r:id="rId112"/>
    <p:sldId id="368" r:id="rId113"/>
    <p:sldId id="369" r:id="rId114"/>
    <p:sldId id="370" r:id="rId115"/>
    <p:sldId id="371" r:id="rId116"/>
    <p:sldId id="372" r:id="rId117"/>
    <p:sldId id="373" r:id="rId1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p:scale>
          <a:sx n="66" d="100"/>
          <a:sy n="66" d="100"/>
        </p:scale>
        <p:origin x="900"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notesMaster" Target="notesMasters/notesMaster1.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AD44DE-BE34-4169-97D8-7183510852DA}" type="datetimeFigureOut">
              <a:rPr lang="es-MX" smtClean="0"/>
              <a:t>16/07/2025</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47A51E-12D5-44B7-AE1B-C1E6648808AE}" type="slidenum">
              <a:rPr lang="es-MX" smtClean="0"/>
              <a:t>‹Nº›</a:t>
            </a:fld>
            <a:endParaRPr lang="es-MX"/>
          </a:p>
        </p:txBody>
      </p:sp>
    </p:spTree>
    <p:extLst>
      <p:ext uri="{BB962C8B-B14F-4D97-AF65-F5344CB8AC3E}">
        <p14:creationId xmlns:p14="http://schemas.microsoft.com/office/powerpoint/2010/main" val="25674374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E147A51E-12D5-44B7-AE1B-C1E6648808AE}" type="slidenum">
              <a:rPr lang="es-MX" smtClean="0"/>
              <a:t>42</a:t>
            </a:fld>
            <a:endParaRPr lang="es-MX"/>
          </a:p>
        </p:txBody>
      </p:sp>
    </p:spTree>
    <p:extLst>
      <p:ext uri="{BB962C8B-B14F-4D97-AF65-F5344CB8AC3E}">
        <p14:creationId xmlns:p14="http://schemas.microsoft.com/office/powerpoint/2010/main" val="2569150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E147A51E-12D5-44B7-AE1B-C1E6648808AE}" type="slidenum">
              <a:rPr lang="es-MX" smtClean="0"/>
              <a:t>66</a:t>
            </a:fld>
            <a:endParaRPr lang="es-MX"/>
          </a:p>
        </p:txBody>
      </p:sp>
    </p:spTree>
    <p:extLst>
      <p:ext uri="{BB962C8B-B14F-4D97-AF65-F5344CB8AC3E}">
        <p14:creationId xmlns:p14="http://schemas.microsoft.com/office/powerpoint/2010/main" val="4388645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E147A51E-12D5-44B7-AE1B-C1E6648808AE}" type="slidenum">
              <a:rPr lang="es-MX" smtClean="0"/>
              <a:t>67</a:t>
            </a:fld>
            <a:endParaRPr lang="es-MX"/>
          </a:p>
        </p:txBody>
      </p:sp>
    </p:spTree>
    <p:extLst>
      <p:ext uri="{BB962C8B-B14F-4D97-AF65-F5344CB8AC3E}">
        <p14:creationId xmlns:p14="http://schemas.microsoft.com/office/powerpoint/2010/main" val="17258666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0" baseline="0">
                <a:solidFill>
                  <a:schemeClr val="tx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spc="3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a:t>Haga clic para modificar el estilo de subtítulo del patrón</a:t>
            </a:r>
            <a:endParaRPr lang="en-US" dirty="0"/>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Date Placeholder 7"/>
          <p:cNvSpPr>
            <a:spLocks noGrp="1"/>
          </p:cNvSpPr>
          <p:nvPr>
            <p:ph type="dt" sz="half" idx="10"/>
          </p:nvPr>
        </p:nvSpPr>
        <p:spPr/>
        <p:txBody>
          <a:bodyPr/>
          <a:lstStyle/>
          <a:p>
            <a:fld id="{48A87A34-81AB-432B-8DAE-1953F412C126}" type="datetimeFigureOut">
              <a:rPr lang="en-US" smtClean="0"/>
              <a:t>7/16/2025</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D22F896-40B5-4ADD-8801-0D06FADFA095}" type="slidenum">
              <a:rPr lang="en-US" smtClean="0"/>
              <a:t>‹Nº›</a:t>
            </a:fld>
            <a:endParaRPr lang="en-US" dirty="0"/>
          </a:p>
        </p:txBody>
      </p:sp>
      <p:sp>
        <p:nvSpPr>
          <p:cNvPr id="11" name="Rectangle 10"/>
          <p:cNvSpPr/>
          <p:nvPr/>
        </p:nvSpPr>
        <p:spPr>
          <a:xfrm>
            <a:off x="11292840" y="0"/>
            <a:ext cx="914400" cy="68580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202633657"/>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7/16/2025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22288604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spc="30" baseline="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8A87A34-81AB-432B-8DAE-1953F412C126}" type="datetimeFigureOut">
              <a:rPr lang="en-US" smtClean="0"/>
              <a:t>7/16/2025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‹Nº›</a:t>
            </a:fld>
            <a:endParaRPr lang="en-US" dirty="0"/>
          </a:p>
        </p:txBody>
      </p:sp>
      <p:sp>
        <p:nvSpPr>
          <p:cNvPr id="8" name="Rectangle 7"/>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34868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pPr/>
              <a:t>7/16/2025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3231008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261872" y="1721606"/>
            <a:ext cx="4480560" cy="731520"/>
          </a:xfrm>
        </p:spPr>
        <p:txBody>
          <a:bodyPr anchor="b">
            <a:normAutofit/>
          </a:bodyPr>
          <a:lstStyle>
            <a:lvl1pPr marL="0" indent="0">
              <a:spcBef>
                <a:spcPts val="0"/>
              </a:spcBef>
              <a:buNone/>
              <a:defRPr sz="2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1" name="Text Placeholder 4"/>
          <p:cNvSpPr>
            <a:spLocks noGrp="1"/>
          </p:cNvSpPr>
          <p:nvPr>
            <p:ph type="body" sz="quarter" idx="3"/>
          </p:nvPr>
        </p:nvSpPr>
        <p:spPr>
          <a:xfrm>
            <a:off x="6126480" y="1721606"/>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es-ES"/>
              <a:t>Haga clic para modificar los estilos de texto del patrón</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pPr/>
              <a:t>7/16/2025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35361117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7/16/2025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25996039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7/16/2025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494195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1" baseline="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smtClean="0"/>
              <a:pPr/>
              <a:t>7/16/2025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9325497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1">
                <a:solidFill>
                  <a:srgbClr val="FFFFFF"/>
                </a:solidFill>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0" y="0"/>
            <a:ext cx="11292840" cy="512892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400">
                <a:solidFill>
                  <a:schemeClr val="accent1">
                    <a:lumMod val="20000"/>
                    <a:lumOff val="8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smtClean="0"/>
              <a:t>7/16/2025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19068970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7/16/2025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10025885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7/16/2025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5157301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extLst>
      <p:ext uri="{BB962C8B-B14F-4D97-AF65-F5344CB8AC3E}">
        <p14:creationId xmlns:p14="http://schemas.microsoft.com/office/powerpoint/2010/main" val="3074015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262393"/>
            <a:ext cx="9692640" cy="1428929"/>
          </a:xfrm>
          <a:prstGeom prst="rect">
            <a:avLst/>
          </a:prstGeom>
        </p:spPr>
        <p:txBody>
          <a:bodyPr vert="horz" lIns="91440" tIns="27432" rIns="91440" bIns="45720" rtlCol="0" anchor="b">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100" b="0">
                <a:solidFill>
                  <a:schemeClr val="tx2">
                    <a:lumMod val="40000"/>
                    <a:lumOff val="60000"/>
                  </a:schemeClr>
                </a:solidFill>
              </a:defRPr>
            </a:lvl1pPr>
          </a:lstStyle>
          <a:p>
            <a:fld id="{48A87A34-81AB-432B-8DAE-1953F412C126}" type="datetimeFigureOut">
              <a:rPr lang="en-US" smtClean="0"/>
              <a:pPr/>
              <a:t>7/16/2025</a:t>
            </a:fld>
            <a:endParaRPr lang="en-US" dirty="0"/>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100">
                <a:solidFill>
                  <a:schemeClr val="tx2">
                    <a:lumMod val="40000"/>
                    <a:lumOff val="60000"/>
                  </a:schemeClr>
                </a:solidFill>
              </a:defRPr>
            </a:lvl1pPr>
          </a:lstStyle>
          <a:p>
            <a:endParaRPr lang="en-US" dirty="0"/>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tx2">
                    <a:lumMod val="60000"/>
                    <a:lumOff val="40000"/>
                  </a:schemeClr>
                </a:solidFill>
                <a:latin typeface="+mj-lt"/>
              </a:defRPr>
            </a:lvl1p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1216754455"/>
      </p:ext>
    </p:extLst>
  </p:cSld>
  <p:clrMap bg1="lt1" tx1="dk1" bg2="lt2" tx2="dk2" accent1="accent1" accent2="accent2" accent3="accent3" accent4="accent4" accent5="accent5" accent6="accent6" hlink="hlink" folHlink="folHlink"/>
  <p:sldLayoutIdLst>
    <p:sldLayoutId id="2147483953" r:id="rId1"/>
    <p:sldLayoutId id="2147483954" r:id="rId2"/>
    <p:sldLayoutId id="2147483955" r:id="rId3"/>
    <p:sldLayoutId id="2147483956" r:id="rId4"/>
    <p:sldLayoutId id="2147483957" r:id="rId5"/>
    <p:sldLayoutId id="2147483958" r:id="rId6"/>
    <p:sldLayoutId id="2147483959" r:id="rId7"/>
    <p:sldLayoutId id="2147483960" r:id="rId8"/>
    <p:sldLayoutId id="2147483961" r:id="rId9"/>
    <p:sldLayoutId id="2147483962" r:id="rId10"/>
    <p:sldLayoutId id="2147483963" r:id="rId11"/>
    <p:sldLayoutId id="2147483964" r:id="rId12"/>
  </p:sldLayoutIdLst>
  <p:txStyles>
    <p:titleStyle>
      <a:lvl1pPr algn="l" defTabSz="914400" rtl="0" eaLnBrk="1" latinLnBrk="0" hangingPunct="1">
        <a:lnSpc>
          <a:spcPct val="90000"/>
        </a:lnSpc>
        <a:spcBef>
          <a:spcPct val="0"/>
        </a:spcBef>
        <a:buNone/>
        <a:defRPr sz="4400" b="1" kern="1200" spc="-50" baseline="0">
          <a:solidFill>
            <a:schemeClr val="accent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2000" kern="1200" spc="10" baseline="0">
          <a:solidFill>
            <a:schemeClr val="tx1">
              <a:lumMod val="65000"/>
              <a:lumOff val="35000"/>
            </a:schemeClr>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2.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Layout" Target="../slideLayouts/slideLayout12.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3.png"/><Relationship Id="rId1" Type="http://schemas.openxmlformats.org/officeDocument/2006/relationships/slideLayout" Target="../slideLayouts/slideLayout12.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6.png"/><Relationship Id="rId1" Type="http://schemas.openxmlformats.org/officeDocument/2006/relationships/slideLayout" Target="../slideLayouts/slideLayout12.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8.png"/><Relationship Id="rId1" Type="http://schemas.openxmlformats.org/officeDocument/2006/relationships/slideLayout" Target="../slideLayouts/slideLayout12.xml"/><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2.xml"/><Relationship Id="rId5" Type="http://schemas.microsoft.com/office/2007/relationships/hdphoto" Target="../media/hdphoto6.wdp"/><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33.png"/><Relationship Id="rId1" Type="http://schemas.openxmlformats.org/officeDocument/2006/relationships/slideLayout" Target="../slideLayouts/slideLayout12.xml"/><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35.png"/><Relationship Id="rId1" Type="http://schemas.openxmlformats.org/officeDocument/2006/relationships/slideLayout" Target="../slideLayouts/slideLayout12.xml"/><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2.xml"/><Relationship Id="rId4" Type="http://schemas.microsoft.com/office/2007/relationships/hdphoto" Target="../media/hdphoto9.wdp"/></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45.png"/><Relationship Id="rId1" Type="http://schemas.openxmlformats.org/officeDocument/2006/relationships/slideLayout" Target="../slideLayouts/slideLayout12.xml"/><Relationship Id="rId4" Type="http://schemas.openxmlformats.org/officeDocument/2006/relationships/image" Target="../media/image46.png"/></Relationships>
</file>

<file path=ppt/slides/_rels/slide2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2.xml"/><Relationship Id="rId4" Type="http://schemas.microsoft.com/office/2007/relationships/hdphoto" Target="../media/hdphoto11.wdp"/></Relationships>
</file>

<file path=ppt/slides/_rels/slide2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12.xml"/><Relationship Id="rId4" Type="http://schemas.microsoft.com/office/2007/relationships/hdphoto" Target="../media/hdphoto12.wdp"/></Relationships>
</file>

<file path=ppt/slides/_rels/slide3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12.xml"/><Relationship Id="rId4" Type="http://schemas.microsoft.com/office/2007/relationships/hdphoto" Target="../media/hdphoto13.wdp"/></Relationships>
</file>

<file path=ppt/slides/_rels/slide3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60.png"/><Relationship Id="rId1" Type="http://schemas.openxmlformats.org/officeDocument/2006/relationships/slideLayout" Target="../slideLayouts/slideLayout12.xml"/><Relationship Id="rId4" Type="http://schemas.openxmlformats.org/officeDocument/2006/relationships/image" Target="../media/image61.png"/></Relationships>
</file>

<file path=ppt/slides/_rels/slide3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12.xml"/><Relationship Id="rId4" Type="http://schemas.microsoft.com/office/2007/relationships/hdphoto" Target="../media/hdphoto15.wdp"/></Relationships>
</file>

<file path=ppt/slides/_rels/slide38.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64.png"/><Relationship Id="rId1" Type="http://schemas.openxmlformats.org/officeDocument/2006/relationships/slideLayout" Target="../slideLayouts/slideLayout12.xml"/><Relationship Id="rId4" Type="http://schemas.openxmlformats.org/officeDocument/2006/relationships/image" Target="../media/image65.png"/></Relationships>
</file>

<file path=ppt/slides/_rels/slide3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12.xml"/><Relationship Id="rId4" Type="http://schemas.microsoft.com/office/2007/relationships/hdphoto" Target="../media/hdphoto17.wdp"/></Relationships>
</file>

<file path=ppt/slides/_rels/slide4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73.png"/><Relationship Id="rId4" Type="http://schemas.microsoft.com/office/2007/relationships/hdphoto" Target="../media/hdphoto18.wdp"/></Relationships>
</file>

<file path=ppt/slides/_rels/slide4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12.xml"/><Relationship Id="rId4" Type="http://schemas.microsoft.com/office/2007/relationships/hdphoto" Target="../media/hdphoto19.wdp"/></Relationships>
</file>

<file path=ppt/slides/_rels/slide4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12.xml"/><Relationship Id="rId4" Type="http://schemas.openxmlformats.org/officeDocument/2006/relationships/image" Target="../media/image87.png"/></Relationships>
</file>

<file path=ppt/slides/_rels/slide51.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microsoft.com/office/2007/relationships/hdphoto" Target="../media/hdphoto20.wdp"/><Relationship Id="rId2" Type="http://schemas.openxmlformats.org/officeDocument/2006/relationships/image" Target="../media/image92.png"/><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12.xml"/><Relationship Id="rId4" Type="http://schemas.openxmlformats.org/officeDocument/2006/relationships/image" Target="../media/image95.png"/></Relationships>
</file>

<file path=ppt/slides/_rels/slide58.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12.xml"/><Relationship Id="rId4" Type="http://schemas.openxmlformats.org/officeDocument/2006/relationships/image" Target="../media/image103.png"/></Relationships>
</file>

<file path=ppt/slides/_rels/slide63.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111.png"/><Relationship Id="rId4" Type="http://schemas.openxmlformats.org/officeDocument/2006/relationships/image" Target="../media/image110.png"/></Relationships>
</file>

<file path=ppt/slides/_rels/slide67.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113.png"/></Relationships>
</file>

<file path=ppt/slides/_rels/slide68.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12.xml"/><Relationship Id="rId4" Type="http://schemas.openxmlformats.org/officeDocument/2006/relationships/image" Target="../media/image116.png"/></Relationships>
</file>

<file path=ppt/slides/_rels/slide69.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12.xml"/><Relationship Id="rId4" Type="http://schemas.openxmlformats.org/officeDocument/2006/relationships/image" Target="../media/image121.png"/></Relationships>
</file>

<file path=ppt/slides/_rels/slide71.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12.xml"/><Relationship Id="rId4" Type="http://schemas.openxmlformats.org/officeDocument/2006/relationships/image" Target="../media/image126.png"/></Relationships>
</file>

<file path=ppt/slides/_rels/slide73.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png"/><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29.png"/><Relationship Id="rId1" Type="http://schemas.openxmlformats.org/officeDocument/2006/relationships/slideLayout" Target="../slideLayouts/slideLayout12.xml"/><Relationship Id="rId4" Type="http://schemas.openxmlformats.org/officeDocument/2006/relationships/image" Target="../media/image131.png"/></Relationships>
</file>

<file path=ppt/slides/_rels/slide75.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2.png"/><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34.png"/><Relationship Id="rId1" Type="http://schemas.openxmlformats.org/officeDocument/2006/relationships/slideLayout" Target="../slideLayouts/slideLayout12.xml"/><Relationship Id="rId4" Type="http://schemas.openxmlformats.org/officeDocument/2006/relationships/image" Target="../media/image136.png"/></Relationships>
</file>

<file path=ppt/slides/_rels/slide77.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9.png"/><Relationship Id="rId1" Type="http://schemas.openxmlformats.org/officeDocument/2006/relationships/slideLayout" Target="../slideLayouts/slideLayout12.xml"/><Relationship Id="rId4" Type="http://schemas.openxmlformats.org/officeDocument/2006/relationships/image" Target="../media/image141.png"/></Relationships>
</file>

<file path=ppt/slides/_rels/slide79.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png"/><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4.png"/><Relationship Id="rId1" Type="http://schemas.openxmlformats.org/officeDocument/2006/relationships/slideLayout" Target="../slideLayouts/slideLayout12.xml"/><Relationship Id="rId4" Type="http://schemas.openxmlformats.org/officeDocument/2006/relationships/image" Target="../media/image146.png"/></Relationships>
</file>

<file path=ppt/slides/_rels/slide81.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47.png"/><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Layout" Target="../slideLayouts/slideLayout12.xml"/><Relationship Id="rId4" Type="http://schemas.openxmlformats.org/officeDocument/2006/relationships/image" Target="../media/image151.png"/></Relationships>
</file>

<file path=ppt/slides/_rels/slide83.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image" Target="../media/image152.png"/><Relationship Id="rId1" Type="http://schemas.openxmlformats.org/officeDocument/2006/relationships/slideLayout" Target="../slideLayouts/slideLayout12.xml"/></Relationships>
</file>

<file path=ppt/slides/_rels/slide84.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154.png"/><Relationship Id="rId1" Type="http://schemas.openxmlformats.org/officeDocument/2006/relationships/slideLayout" Target="../slideLayouts/slideLayout12.xml"/><Relationship Id="rId4" Type="http://schemas.openxmlformats.org/officeDocument/2006/relationships/image" Target="../media/image156.png"/></Relationships>
</file>

<file path=ppt/slides/_rels/slide85.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image" Target="../media/image157.png"/><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159.png"/><Relationship Id="rId1" Type="http://schemas.openxmlformats.org/officeDocument/2006/relationships/slideLayout" Target="../slideLayouts/slideLayout12.xml"/><Relationship Id="rId4" Type="http://schemas.openxmlformats.org/officeDocument/2006/relationships/image" Target="../media/image161.png"/></Relationships>
</file>

<file path=ppt/slides/_rels/slide87.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62.png"/><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2" Type="http://schemas.openxmlformats.org/officeDocument/2006/relationships/image" Target="../media/image164.png"/><Relationship Id="rId1" Type="http://schemas.openxmlformats.org/officeDocument/2006/relationships/slideLayout" Target="../slideLayouts/slideLayout12.xml"/></Relationships>
</file>

<file path=ppt/slides/_rels/slide89.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image" Target="../media/image165.png"/><Relationship Id="rId1" Type="http://schemas.openxmlformats.org/officeDocument/2006/relationships/slideLayout" Target="../slideLayouts/slideLayout12.xml"/><Relationship Id="rId4" Type="http://schemas.openxmlformats.org/officeDocument/2006/relationships/image" Target="../media/image167.png"/></Relationships>
</file>

<file path=ppt/slides/_rels/slide90.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image" Target="../media/image168.png"/><Relationship Id="rId1" Type="http://schemas.openxmlformats.org/officeDocument/2006/relationships/slideLayout" Target="../slideLayouts/slideLayout12.xml"/></Relationships>
</file>

<file path=ppt/slides/_rels/slide91.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12.xml"/></Relationships>
</file>

<file path=ppt/slides/_rels/slide92.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image" Target="../media/image171.png"/><Relationship Id="rId1" Type="http://schemas.openxmlformats.org/officeDocument/2006/relationships/slideLayout" Target="../slideLayouts/slideLayout12.xml"/></Relationships>
</file>

<file path=ppt/slides/_rels/slide93.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image" Target="../media/image173.png"/><Relationship Id="rId1" Type="http://schemas.openxmlformats.org/officeDocument/2006/relationships/slideLayout" Target="../slideLayouts/slideLayout12.xml"/><Relationship Id="rId5" Type="http://schemas.openxmlformats.org/officeDocument/2006/relationships/image" Target="../media/image176.png"/><Relationship Id="rId4" Type="http://schemas.openxmlformats.org/officeDocument/2006/relationships/image" Target="../media/image175.png"/></Relationships>
</file>

<file path=ppt/slides/_rels/slide94.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image" Target="../media/image177.png"/><Relationship Id="rId1" Type="http://schemas.openxmlformats.org/officeDocument/2006/relationships/slideLayout" Target="../slideLayouts/slideLayout12.xml"/><Relationship Id="rId5" Type="http://schemas.openxmlformats.org/officeDocument/2006/relationships/image" Target="../media/image180.png"/><Relationship Id="rId4" Type="http://schemas.openxmlformats.org/officeDocument/2006/relationships/image" Target="../media/image179.png"/></Relationships>
</file>

<file path=ppt/slides/_rels/slide95.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image" Target="../media/image181.png"/><Relationship Id="rId1" Type="http://schemas.openxmlformats.org/officeDocument/2006/relationships/slideLayout" Target="../slideLayouts/slideLayout12.xml"/><Relationship Id="rId5" Type="http://schemas.openxmlformats.org/officeDocument/2006/relationships/image" Target="../media/image184.png"/><Relationship Id="rId4" Type="http://schemas.openxmlformats.org/officeDocument/2006/relationships/image" Target="../media/image183.png"/></Relationships>
</file>

<file path=ppt/slides/_rels/slide96.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image" Target="../media/image185.png"/><Relationship Id="rId1" Type="http://schemas.openxmlformats.org/officeDocument/2006/relationships/slideLayout" Target="../slideLayouts/slideLayout12.xml"/><Relationship Id="rId5" Type="http://schemas.openxmlformats.org/officeDocument/2006/relationships/image" Target="../media/image188.png"/><Relationship Id="rId4" Type="http://schemas.openxmlformats.org/officeDocument/2006/relationships/image" Target="../media/image187.png"/></Relationships>
</file>

<file path=ppt/slides/_rels/slide97.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image" Target="../media/image189.png"/><Relationship Id="rId1" Type="http://schemas.openxmlformats.org/officeDocument/2006/relationships/slideLayout" Target="../slideLayouts/slideLayout12.xml"/><Relationship Id="rId5" Type="http://schemas.openxmlformats.org/officeDocument/2006/relationships/image" Target="../media/image192.png"/><Relationship Id="rId4" Type="http://schemas.openxmlformats.org/officeDocument/2006/relationships/image" Target="../media/image191.png"/></Relationships>
</file>

<file path=ppt/slides/_rels/slide98.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image" Target="../media/image193.png"/><Relationship Id="rId1" Type="http://schemas.openxmlformats.org/officeDocument/2006/relationships/slideLayout" Target="../slideLayouts/slideLayout12.xml"/><Relationship Id="rId5" Type="http://schemas.openxmlformats.org/officeDocument/2006/relationships/image" Target="../media/image196.png"/><Relationship Id="rId4" Type="http://schemas.openxmlformats.org/officeDocument/2006/relationships/image" Target="../media/image195.png"/></Relationships>
</file>

<file path=ppt/slides/_rels/slide99.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image" Target="../media/image197.png"/><Relationship Id="rId1" Type="http://schemas.openxmlformats.org/officeDocument/2006/relationships/slideLayout" Target="../slideLayouts/slideLayout12.xml"/><Relationship Id="rId5" Type="http://schemas.openxmlformats.org/officeDocument/2006/relationships/image" Target="../media/image200.png"/><Relationship Id="rId4" Type="http://schemas.openxmlformats.org/officeDocument/2006/relationships/image" Target="../media/image199.png"/></Relationships>
</file>

<file path=ppt/slides/_rels/slide100.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image" Target="../media/image201.png"/><Relationship Id="rId1" Type="http://schemas.openxmlformats.org/officeDocument/2006/relationships/slideLayout" Target="../slideLayouts/slideLayout12.xml"/><Relationship Id="rId5" Type="http://schemas.openxmlformats.org/officeDocument/2006/relationships/image" Target="../media/image204.png"/><Relationship Id="rId4" Type="http://schemas.openxmlformats.org/officeDocument/2006/relationships/image" Target="../media/image203.png"/></Relationships>
</file>

<file path=ppt/slides/_rels/slide101.xml.rels><?xml version="1.0" encoding="UTF-8" standalone="yes"?>
<Relationships xmlns="http://schemas.openxmlformats.org/package/2006/relationships"><Relationship Id="rId2" Type="http://schemas.openxmlformats.org/officeDocument/2006/relationships/image" Target="../media/image205.png"/><Relationship Id="rId1" Type="http://schemas.openxmlformats.org/officeDocument/2006/relationships/slideLayout" Target="../slideLayouts/slideLayout12.xml"/></Relationships>
</file>

<file path=ppt/slides/_rels/slide102.xml.rels><?xml version="1.0" encoding="UTF-8" standalone="yes"?>
<Relationships xmlns="http://schemas.openxmlformats.org/package/2006/relationships"><Relationship Id="rId2" Type="http://schemas.openxmlformats.org/officeDocument/2006/relationships/image" Target="../media/image206.png"/><Relationship Id="rId1" Type="http://schemas.openxmlformats.org/officeDocument/2006/relationships/slideLayout" Target="../slideLayouts/slideLayout12.xml"/></Relationships>
</file>

<file path=ppt/slides/_rels/slide103.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image" Target="../media/image207.png"/><Relationship Id="rId1" Type="http://schemas.openxmlformats.org/officeDocument/2006/relationships/slideLayout" Target="../slideLayouts/slideLayout12.xml"/><Relationship Id="rId4" Type="http://schemas.openxmlformats.org/officeDocument/2006/relationships/image" Target="../media/image209.png"/></Relationships>
</file>

<file path=ppt/slides/_rels/slide104.xml.rels><?xml version="1.0" encoding="UTF-8" standalone="yes"?>
<Relationships xmlns="http://schemas.openxmlformats.org/package/2006/relationships"><Relationship Id="rId2" Type="http://schemas.openxmlformats.org/officeDocument/2006/relationships/image" Target="../media/image210.png"/><Relationship Id="rId1" Type="http://schemas.openxmlformats.org/officeDocument/2006/relationships/slideLayout" Target="../slideLayouts/slideLayout12.xml"/></Relationships>
</file>

<file path=ppt/slides/_rels/slide105.xml.rels><?xml version="1.0" encoding="UTF-8" standalone="yes"?>
<Relationships xmlns="http://schemas.openxmlformats.org/package/2006/relationships"><Relationship Id="rId3" Type="http://schemas.openxmlformats.org/officeDocument/2006/relationships/image" Target="../media/image212.png"/><Relationship Id="rId2" Type="http://schemas.openxmlformats.org/officeDocument/2006/relationships/image" Target="../media/image211.png"/><Relationship Id="rId1" Type="http://schemas.openxmlformats.org/officeDocument/2006/relationships/slideLayout" Target="../slideLayouts/slideLayout12.xml"/></Relationships>
</file>

<file path=ppt/slides/_rels/slide106.xml.rels><?xml version="1.0" encoding="UTF-8" standalone="yes"?>
<Relationships xmlns="http://schemas.openxmlformats.org/package/2006/relationships"><Relationship Id="rId3" Type="http://schemas.openxmlformats.org/officeDocument/2006/relationships/image" Target="../media/image214.png"/><Relationship Id="rId2" Type="http://schemas.openxmlformats.org/officeDocument/2006/relationships/image" Target="../media/image213.png"/><Relationship Id="rId1" Type="http://schemas.openxmlformats.org/officeDocument/2006/relationships/slideLayout" Target="../slideLayouts/slideLayout12.xml"/><Relationship Id="rId4" Type="http://schemas.openxmlformats.org/officeDocument/2006/relationships/image" Target="../media/image215.png"/></Relationships>
</file>

<file path=ppt/slides/_rels/slide107.xml.rels><?xml version="1.0" encoding="UTF-8" standalone="yes"?>
<Relationships xmlns="http://schemas.openxmlformats.org/package/2006/relationships"><Relationship Id="rId3" Type="http://schemas.openxmlformats.org/officeDocument/2006/relationships/image" Target="../media/image217.png"/><Relationship Id="rId2" Type="http://schemas.openxmlformats.org/officeDocument/2006/relationships/image" Target="../media/image216.png"/><Relationship Id="rId1" Type="http://schemas.openxmlformats.org/officeDocument/2006/relationships/slideLayout" Target="../slideLayouts/slideLayout12.xml"/></Relationships>
</file>

<file path=ppt/slides/_rels/slide108.xml.rels><?xml version="1.0" encoding="UTF-8" standalone="yes"?>
<Relationships xmlns="http://schemas.openxmlformats.org/package/2006/relationships"><Relationship Id="rId3" Type="http://schemas.openxmlformats.org/officeDocument/2006/relationships/image" Target="../media/image219.png"/><Relationship Id="rId2" Type="http://schemas.openxmlformats.org/officeDocument/2006/relationships/image" Target="../media/image218.png"/><Relationship Id="rId1" Type="http://schemas.openxmlformats.org/officeDocument/2006/relationships/slideLayout" Target="../slideLayouts/slideLayout12.xml"/><Relationship Id="rId4" Type="http://schemas.openxmlformats.org/officeDocument/2006/relationships/image" Target="../media/image220.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1.xml.rels><?xml version="1.0" encoding="UTF-8" standalone="yes"?>
<Relationships xmlns="http://schemas.openxmlformats.org/package/2006/relationships"><Relationship Id="rId3" Type="http://schemas.openxmlformats.org/officeDocument/2006/relationships/image" Target="../media/image222.png"/><Relationship Id="rId2" Type="http://schemas.openxmlformats.org/officeDocument/2006/relationships/image" Target="../media/image221.png"/><Relationship Id="rId1" Type="http://schemas.openxmlformats.org/officeDocument/2006/relationships/slideLayout" Target="../slideLayouts/slideLayout12.xml"/><Relationship Id="rId4" Type="http://schemas.openxmlformats.org/officeDocument/2006/relationships/image" Target="../media/image223.png"/></Relationships>
</file>

<file path=ppt/slides/_rels/slide112.xml.rels><?xml version="1.0" encoding="UTF-8" standalone="yes"?>
<Relationships xmlns="http://schemas.openxmlformats.org/package/2006/relationships"><Relationship Id="rId3" Type="http://schemas.openxmlformats.org/officeDocument/2006/relationships/image" Target="../media/image225.png"/><Relationship Id="rId2" Type="http://schemas.openxmlformats.org/officeDocument/2006/relationships/image" Target="../media/image224.png"/><Relationship Id="rId1" Type="http://schemas.openxmlformats.org/officeDocument/2006/relationships/slideLayout" Target="../slideLayouts/slideLayout12.xml"/><Relationship Id="rId4" Type="http://schemas.openxmlformats.org/officeDocument/2006/relationships/image" Target="../media/image226.png"/></Relationships>
</file>

<file path=ppt/slides/_rels/slide113.xml.rels><?xml version="1.0" encoding="UTF-8" standalone="yes"?>
<Relationships xmlns="http://schemas.openxmlformats.org/package/2006/relationships"><Relationship Id="rId3" Type="http://schemas.openxmlformats.org/officeDocument/2006/relationships/image" Target="../media/image228.png"/><Relationship Id="rId2" Type="http://schemas.openxmlformats.org/officeDocument/2006/relationships/image" Target="../media/image227.png"/><Relationship Id="rId1" Type="http://schemas.openxmlformats.org/officeDocument/2006/relationships/slideLayout" Target="../slideLayouts/slideLayout12.xml"/><Relationship Id="rId4" Type="http://schemas.openxmlformats.org/officeDocument/2006/relationships/image" Target="../media/image229.png"/></Relationships>
</file>

<file path=ppt/slides/_rels/slide114.xml.rels><?xml version="1.0" encoding="UTF-8" standalone="yes"?>
<Relationships xmlns="http://schemas.openxmlformats.org/package/2006/relationships"><Relationship Id="rId3" Type="http://schemas.openxmlformats.org/officeDocument/2006/relationships/image" Target="../media/image231.png"/><Relationship Id="rId2" Type="http://schemas.openxmlformats.org/officeDocument/2006/relationships/image" Target="../media/image230.png"/><Relationship Id="rId1" Type="http://schemas.openxmlformats.org/officeDocument/2006/relationships/slideLayout" Target="../slideLayouts/slideLayout12.xml"/><Relationship Id="rId4" Type="http://schemas.openxmlformats.org/officeDocument/2006/relationships/image" Target="../media/image232.png"/></Relationships>
</file>

<file path=ppt/slides/_rels/slide115.xml.rels><?xml version="1.0" encoding="UTF-8" standalone="yes"?>
<Relationships xmlns="http://schemas.openxmlformats.org/package/2006/relationships"><Relationship Id="rId3" Type="http://schemas.openxmlformats.org/officeDocument/2006/relationships/image" Target="../media/image234.png"/><Relationship Id="rId2" Type="http://schemas.openxmlformats.org/officeDocument/2006/relationships/image" Target="../media/image233.png"/><Relationship Id="rId1" Type="http://schemas.openxmlformats.org/officeDocument/2006/relationships/slideLayout" Target="../slideLayouts/slideLayout12.xml"/><Relationship Id="rId4" Type="http://schemas.openxmlformats.org/officeDocument/2006/relationships/image" Target="../media/image235.png"/></Relationships>
</file>

<file path=ppt/slides/_rels/slide116.xml.rels><?xml version="1.0" encoding="UTF-8" standalone="yes"?>
<Relationships xmlns="http://schemas.openxmlformats.org/package/2006/relationships"><Relationship Id="rId3" Type="http://schemas.openxmlformats.org/officeDocument/2006/relationships/image" Target="../media/image237.png"/><Relationship Id="rId2" Type="http://schemas.openxmlformats.org/officeDocument/2006/relationships/image" Target="../media/image236.png"/><Relationship Id="rId1" Type="http://schemas.openxmlformats.org/officeDocument/2006/relationships/slideLayout" Target="../slideLayouts/slideLayout12.xml"/><Relationship Id="rId4" Type="http://schemas.openxmlformats.org/officeDocument/2006/relationships/image" Target="../media/image238.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01C692-6137-219B-089B-E4F5DC6E1772}"/>
              </a:ext>
            </a:extLst>
          </p:cNvPr>
          <p:cNvSpPr>
            <a:spLocks noGrp="1"/>
          </p:cNvSpPr>
          <p:nvPr>
            <p:ph type="ctrTitle"/>
          </p:nvPr>
        </p:nvSpPr>
        <p:spPr/>
        <p:txBody>
          <a:bodyPr/>
          <a:lstStyle/>
          <a:p>
            <a:pPr algn="ctr"/>
            <a:r>
              <a:rPr lang="es-MX" dirty="0"/>
              <a:t>Sesión 3. Técnicas radiográficas </a:t>
            </a:r>
            <a:br>
              <a:rPr lang="es-MX" dirty="0"/>
            </a:br>
            <a:r>
              <a:rPr lang="es-MX" dirty="0"/>
              <a:t>intraorales</a:t>
            </a:r>
          </a:p>
        </p:txBody>
      </p:sp>
      <p:sp>
        <p:nvSpPr>
          <p:cNvPr id="3" name="Subtítulo 2">
            <a:extLst>
              <a:ext uri="{FF2B5EF4-FFF2-40B4-BE49-F238E27FC236}">
                <a16:creationId xmlns:a16="http://schemas.microsoft.com/office/drawing/2014/main" id="{BEEB28C8-7DC0-6469-F7DA-41D67B42E329}"/>
              </a:ext>
            </a:extLst>
          </p:cNvPr>
          <p:cNvSpPr>
            <a:spLocks noGrp="1"/>
          </p:cNvSpPr>
          <p:nvPr>
            <p:ph type="subTitle" idx="1"/>
          </p:nvPr>
        </p:nvSpPr>
        <p:spPr>
          <a:xfrm>
            <a:off x="1261872" y="5247248"/>
            <a:ext cx="9418320" cy="1244991"/>
          </a:xfrm>
        </p:spPr>
        <p:txBody>
          <a:bodyPr/>
          <a:lstStyle/>
          <a:p>
            <a:pPr algn="ctr"/>
            <a:r>
              <a:rPr lang="es-MX" dirty="0"/>
              <a:t>C.D. y P.E.S Yeimi Ortiz Sosa</a:t>
            </a:r>
          </a:p>
        </p:txBody>
      </p:sp>
    </p:spTree>
    <p:extLst>
      <p:ext uri="{BB962C8B-B14F-4D97-AF65-F5344CB8AC3E}">
        <p14:creationId xmlns:p14="http://schemas.microsoft.com/office/powerpoint/2010/main" val="35678501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6E13A13-9B77-9FA4-2836-925599DD7D46}"/>
              </a:ext>
            </a:extLst>
          </p:cNvPr>
          <p:cNvSpPr>
            <a:spLocks noGrp="1"/>
          </p:cNvSpPr>
          <p:nvPr>
            <p:ph type="title"/>
          </p:nvPr>
        </p:nvSpPr>
        <p:spPr>
          <a:xfrm>
            <a:off x="1261872" y="262393"/>
            <a:ext cx="9692640" cy="919293"/>
          </a:xfrm>
        </p:spPr>
        <p:txBody>
          <a:bodyPr/>
          <a:lstStyle/>
          <a:p>
            <a:pPr algn="ctr"/>
            <a:r>
              <a:rPr lang="es-MX" dirty="0"/>
              <a:t>Presentación</a:t>
            </a:r>
          </a:p>
        </p:txBody>
      </p:sp>
      <p:sp>
        <p:nvSpPr>
          <p:cNvPr id="3" name="Marcador de contenido 2">
            <a:extLst>
              <a:ext uri="{FF2B5EF4-FFF2-40B4-BE49-F238E27FC236}">
                <a16:creationId xmlns:a16="http://schemas.microsoft.com/office/drawing/2014/main" id="{78B9A7C0-757E-8959-29B6-5DAD27644286}"/>
              </a:ext>
            </a:extLst>
          </p:cNvPr>
          <p:cNvSpPr>
            <a:spLocks noGrp="1"/>
          </p:cNvSpPr>
          <p:nvPr>
            <p:ph sz="quarter" idx="13"/>
          </p:nvPr>
        </p:nvSpPr>
        <p:spPr>
          <a:xfrm>
            <a:off x="913774" y="1561514"/>
            <a:ext cx="10363826" cy="4229686"/>
          </a:xfrm>
        </p:spPr>
        <p:txBody>
          <a:bodyPr>
            <a:normAutofit lnSpcReduction="10000"/>
          </a:bodyPr>
          <a:lstStyle/>
          <a:p>
            <a:pPr marL="0" indent="0" algn="ctr">
              <a:buNone/>
            </a:pPr>
            <a:r>
              <a:rPr lang="es-MX" sz="2400" dirty="0"/>
              <a:t>Yeimi Ortiz Sosa</a:t>
            </a:r>
          </a:p>
          <a:p>
            <a:pPr marL="0" indent="0">
              <a:buNone/>
            </a:pPr>
            <a:endParaRPr lang="es-MX" sz="2400" dirty="0"/>
          </a:p>
          <a:p>
            <a:pPr>
              <a:buFont typeface="Wingdings" panose="05000000000000000000" pitchFamily="2" charset="2"/>
              <a:buChar char="§"/>
            </a:pPr>
            <a:r>
              <a:rPr lang="es-MX" sz="2400" dirty="0"/>
              <a:t>Cirujano dentista</a:t>
            </a:r>
          </a:p>
          <a:p>
            <a:pPr marL="0" indent="0">
              <a:buNone/>
            </a:pPr>
            <a:r>
              <a:rPr lang="es-MX" sz="2400" dirty="0"/>
              <a:t>Universidad Autónoma Metropolitana </a:t>
            </a:r>
          </a:p>
          <a:p>
            <a:pPr>
              <a:buFont typeface="Wingdings" panose="05000000000000000000" pitchFamily="2" charset="2"/>
              <a:buChar char="§"/>
            </a:pPr>
            <a:endParaRPr lang="es-MX" sz="2400" dirty="0"/>
          </a:p>
          <a:p>
            <a:pPr marL="0" indent="0">
              <a:buNone/>
            </a:pPr>
            <a:endParaRPr lang="es-MX" sz="2400" dirty="0"/>
          </a:p>
          <a:p>
            <a:pPr>
              <a:buFont typeface="Wingdings" panose="05000000000000000000" pitchFamily="2" charset="2"/>
              <a:buChar char="§"/>
            </a:pPr>
            <a:r>
              <a:rPr lang="es-MX" sz="2400" dirty="0"/>
              <a:t>Promotora y educadora de la salud </a:t>
            </a:r>
          </a:p>
          <a:p>
            <a:pPr marL="0" indent="0">
              <a:buNone/>
            </a:pPr>
            <a:r>
              <a:rPr lang="es-MX" sz="2400" dirty="0"/>
              <a:t>Universidad Abierta y a Distancia de México</a:t>
            </a:r>
          </a:p>
          <a:p>
            <a:pPr marL="0" indent="0">
              <a:buNone/>
            </a:pPr>
            <a:endParaRPr lang="es-MX" dirty="0"/>
          </a:p>
        </p:txBody>
      </p:sp>
      <p:pic>
        <p:nvPicPr>
          <p:cNvPr id="4" name="Imagen 3">
            <a:extLst>
              <a:ext uri="{FF2B5EF4-FFF2-40B4-BE49-F238E27FC236}">
                <a16:creationId xmlns:a16="http://schemas.microsoft.com/office/drawing/2014/main" id="{9D584D79-0196-1BD6-E0B6-646CB5CAF1BE}"/>
              </a:ext>
            </a:extLst>
          </p:cNvPr>
          <p:cNvPicPr>
            <a:picLocks noChangeAspect="1"/>
          </p:cNvPicPr>
          <p:nvPr/>
        </p:nvPicPr>
        <p:blipFill>
          <a:blip r:embed="rId2"/>
          <a:stretch>
            <a:fillRect/>
          </a:stretch>
        </p:blipFill>
        <p:spPr>
          <a:xfrm>
            <a:off x="7955171" y="2200997"/>
            <a:ext cx="2499577" cy="1475360"/>
          </a:xfrm>
          <a:prstGeom prst="rect">
            <a:avLst/>
          </a:prstGeom>
        </p:spPr>
      </p:pic>
      <p:grpSp>
        <p:nvGrpSpPr>
          <p:cNvPr id="9" name="Grupo 8">
            <a:extLst>
              <a:ext uri="{FF2B5EF4-FFF2-40B4-BE49-F238E27FC236}">
                <a16:creationId xmlns:a16="http://schemas.microsoft.com/office/drawing/2014/main" id="{A1B84533-23DC-901A-6052-933EFEAC3145}"/>
              </a:ext>
            </a:extLst>
          </p:cNvPr>
          <p:cNvGrpSpPr/>
          <p:nvPr/>
        </p:nvGrpSpPr>
        <p:grpSpPr>
          <a:xfrm>
            <a:off x="8077784" y="4077749"/>
            <a:ext cx="2469094" cy="1847248"/>
            <a:chOff x="8077784" y="4077749"/>
            <a:chExt cx="2469094" cy="1847248"/>
          </a:xfrm>
        </p:grpSpPr>
        <p:pic>
          <p:nvPicPr>
            <p:cNvPr id="5" name="Imagen 4">
              <a:extLst>
                <a:ext uri="{FF2B5EF4-FFF2-40B4-BE49-F238E27FC236}">
                  <a16:creationId xmlns:a16="http://schemas.microsoft.com/office/drawing/2014/main" id="{ADD12C23-67DA-8D36-354E-3CB35BC7CED4}"/>
                </a:ext>
              </a:extLst>
            </p:cNvPr>
            <p:cNvPicPr>
              <a:picLocks noChangeAspect="1"/>
            </p:cNvPicPr>
            <p:nvPr/>
          </p:nvPicPr>
          <p:blipFill>
            <a:blip r:embed="rId3"/>
            <a:stretch>
              <a:fillRect/>
            </a:stretch>
          </p:blipFill>
          <p:spPr>
            <a:xfrm>
              <a:off x="8077784" y="4077749"/>
              <a:ext cx="2469094" cy="1847248"/>
            </a:xfrm>
            <a:prstGeom prst="rect">
              <a:avLst/>
            </a:prstGeom>
          </p:spPr>
        </p:pic>
        <p:sp>
          <p:nvSpPr>
            <p:cNvPr id="6" name="CuadroTexto 5">
              <a:extLst>
                <a:ext uri="{FF2B5EF4-FFF2-40B4-BE49-F238E27FC236}">
                  <a16:creationId xmlns:a16="http://schemas.microsoft.com/office/drawing/2014/main" id="{F5A1ECCD-BE10-E38A-2065-A1E53CE99803}"/>
                </a:ext>
              </a:extLst>
            </p:cNvPr>
            <p:cNvSpPr txBox="1"/>
            <p:nvPr/>
          </p:nvSpPr>
          <p:spPr>
            <a:xfrm>
              <a:off x="8077784" y="4834821"/>
              <a:ext cx="2254350" cy="461665"/>
            </a:xfrm>
            <a:prstGeom prst="rect">
              <a:avLst/>
            </a:prstGeom>
            <a:noFill/>
          </p:spPr>
          <p:txBody>
            <a:bodyPr wrap="square" rtlCol="0">
              <a:spAutoFit/>
            </a:bodyPr>
            <a:lstStyle/>
            <a:p>
              <a:pPr algn="ctr"/>
              <a:r>
                <a:rPr lang="es-MX" sz="1200" b="1" dirty="0">
                  <a:latin typeface="Arial" panose="020B0604020202020204" pitchFamily="34" charset="0"/>
                  <a:cs typeface="Arial" panose="020B0604020202020204" pitchFamily="34" charset="0"/>
                </a:rPr>
                <a:t>Universidad Abierta y a Distancia de México</a:t>
              </a:r>
            </a:p>
          </p:txBody>
        </p:sp>
      </p:grpSp>
    </p:spTree>
    <p:extLst>
      <p:ext uri="{BB962C8B-B14F-4D97-AF65-F5344CB8AC3E}">
        <p14:creationId xmlns:p14="http://schemas.microsoft.com/office/powerpoint/2010/main" val="2420112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A5783C-E6A8-5D82-804A-BB4D6E9F8443}"/>
              </a:ext>
            </a:extLst>
          </p:cNvPr>
          <p:cNvSpPr>
            <a:spLocks noGrp="1"/>
          </p:cNvSpPr>
          <p:nvPr>
            <p:ph type="title"/>
          </p:nvPr>
        </p:nvSpPr>
        <p:spPr>
          <a:xfrm>
            <a:off x="1029643" y="504938"/>
            <a:ext cx="9692640" cy="804408"/>
          </a:xfrm>
        </p:spPr>
        <p:txBody>
          <a:bodyPr/>
          <a:lstStyle/>
          <a:p>
            <a:pPr algn="ctr"/>
            <a:r>
              <a:rPr lang="es-MX" dirty="0"/>
              <a:t>Objetivos</a:t>
            </a:r>
          </a:p>
        </p:txBody>
      </p:sp>
      <p:sp>
        <p:nvSpPr>
          <p:cNvPr id="3" name="Marcador de contenido 2">
            <a:extLst>
              <a:ext uri="{FF2B5EF4-FFF2-40B4-BE49-F238E27FC236}">
                <a16:creationId xmlns:a16="http://schemas.microsoft.com/office/drawing/2014/main" id="{865A2090-3B87-3874-BEF2-E9FC55FEE369}"/>
              </a:ext>
            </a:extLst>
          </p:cNvPr>
          <p:cNvSpPr>
            <a:spLocks noGrp="1"/>
          </p:cNvSpPr>
          <p:nvPr>
            <p:ph sz="quarter" idx="13"/>
          </p:nvPr>
        </p:nvSpPr>
        <p:spPr>
          <a:xfrm>
            <a:off x="812174" y="1847782"/>
            <a:ext cx="9565540" cy="4103076"/>
          </a:xfrm>
        </p:spPr>
        <p:txBody>
          <a:bodyPr/>
          <a:lstStyle/>
          <a:p>
            <a:pPr algn="just"/>
            <a:r>
              <a:rPr lang="es-MX" dirty="0"/>
              <a:t>Conocer la anatomía normal en radiografías intraorales, para detectar anomalías.</a:t>
            </a:r>
          </a:p>
          <a:p>
            <a:pPr algn="just"/>
            <a:endParaRPr lang="es-MX" dirty="0"/>
          </a:p>
          <a:p>
            <a:pPr algn="just"/>
            <a:r>
              <a:rPr lang="es-MX" dirty="0"/>
              <a:t>Repasar las principales exámenes radiográficos: Radiografía periapical, interproximal y oclusal.</a:t>
            </a:r>
          </a:p>
          <a:p>
            <a:pPr algn="just"/>
            <a:endParaRPr lang="es-MX" dirty="0"/>
          </a:p>
          <a:p>
            <a:pPr algn="just"/>
            <a:r>
              <a:rPr lang="es-MX" dirty="0"/>
              <a:t>Estudiar las técnicas y su uso como auxiliares de diagnostico en la consulta dental.</a:t>
            </a:r>
          </a:p>
          <a:p>
            <a:endParaRPr lang="es-MX" dirty="0"/>
          </a:p>
        </p:txBody>
      </p:sp>
    </p:spTree>
    <p:extLst>
      <p:ext uri="{BB962C8B-B14F-4D97-AF65-F5344CB8AC3E}">
        <p14:creationId xmlns:p14="http://schemas.microsoft.com/office/powerpoint/2010/main" val="33760105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B59794-EBC2-5C01-EFB4-35961B67BDAD}"/>
              </a:ext>
            </a:extLst>
          </p:cNvPr>
          <p:cNvSpPr>
            <a:spLocks noGrp="1"/>
          </p:cNvSpPr>
          <p:nvPr>
            <p:ph type="title"/>
          </p:nvPr>
        </p:nvSpPr>
        <p:spPr>
          <a:xfrm>
            <a:off x="0" y="487477"/>
            <a:ext cx="11277600" cy="1228782"/>
          </a:xfrm>
        </p:spPr>
        <p:txBody>
          <a:bodyPr>
            <a:normAutofit/>
          </a:bodyPr>
          <a:lstStyle/>
          <a:p>
            <a:pPr algn="ctr"/>
            <a:r>
              <a:rPr lang="es-MX" sz="3600" dirty="0"/>
              <a:t>Técnicas radiográficas intraorales</a:t>
            </a:r>
            <a:br>
              <a:rPr lang="es-MX" sz="3600" dirty="0"/>
            </a:br>
            <a:endParaRPr lang="es-MX" sz="3600" dirty="0"/>
          </a:p>
        </p:txBody>
      </p:sp>
      <p:sp>
        <p:nvSpPr>
          <p:cNvPr id="3" name="Marcador de contenido 2">
            <a:extLst>
              <a:ext uri="{FF2B5EF4-FFF2-40B4-BE49-F238E27FC236}">
                <a16:creationId xmlns:a16="http://schemas.microsoft.com/office/drawing/2014/main" id="{C37D3C11-4E57-5467-8610-AEDB1222BA17}"/>
              </a:ext>
            </a:extLst>
          </p:cNvPr>
          <p:cNvSpPr>
            <a:spLocks noGrp="1"/>
          </p:cNvSpPr>
          <p:nvPr>
            <p:ph sz="quarter" idx="13"/>
          </p:nvPr>
        </p:nvSpPr>
        <p:spPr>
          <a:xfrm>
            <a:off x="913774" y="2011680"/>
            <a:ext cx="10363826" cy="4046806"/>
          </a:xfrm>
        </p:spPr>
        <p:txBody>
          <a:bodyPr>
            <a:normAutofit/>
          </a:bodyPr>
          <a:lstStyle/>
          <a:p>
            <a:r>
              <a:rPr lang="es-MX" sz="3200" dirty="0"/>
              <a:t> Anatomía en radiografías intraorales</a:t>
            </a:r>
          </a:p>
          <a:p>
            <a:pPr marL="0" indent="0">
              <a:buNone/>
            </a:pPr>
            <a:endParaRPr lang="es-MX" sz="3200" dirty="0"/>
          </a:p>
          <a:p>
            <a:r>
              <a:rPr lang="es-MX" sz="3200" dirty="0"/>
              <a:t> Usos y técnicas.</a:t>
            </a:r>
          </a:p>
          <a:p>
            <a:pPr marL="0" indent="0">
              <a:buNone/>
            </a:pPr>
            <a:endParaRPr lang="es-MX" sz="3200" dirty="0"/>
          </a:p>
          <a:p>
            <a:r>
              <a:rPr lang="es-MX" sz="3200" dirty="0"/>
              <a:t> Radiografía periapical, interproximal y oclusal</a:t>
            </a:r>
          </a:p>
        </p:txBody>
      </p:sp>
    </p:spTree>
    <p:extLst>
      <p:ext uri="{BB962C8B-B14F-4D97-AF65-F5344CB8AC3E}">
        <p14:creationId xmlns:p14="http://schemas.microsoft.com/office/powerpoint/2010/main" val="13238819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4CDC4E-FC3C-CC4D-BC3A-AF2471DE4F6B}"/>
              </a:ext>
            </a:extLst>
          </p:cNvPr>
          <p:cNvSpPr>
            <a:spLocks noGrp="1"/>
          </p:cNvSpPr>
          <p:nvPr>
            <p:ph type="title"/>
          </p:nvPr>
        </p:nvSpPr>
        <p:spPr>
          <a:xfrm>
            <a:off x="238994" y="3188474"/>
            <a:ext cx="10987023" cy="1428929"/>
          </a:xfrm>
        </p:spPr>
        <p:txBody>
          <a:bodyPr>
            <a:noAutofit/>
          </a:bodyPr>
          <a:lstStyle/>
          <a:p>
            <a:pPr algn="ctr"/>
            <a:r>
              <a:rPr lang="es-MX" sz="6600" dirty="0"/>
              <a:t> </a:t>
            </a:r>
            <a:r>
              <a:rPr lang="es-MX" sz="7200" dirty="0"/>
              <a:t>Anatomía en radiografías intraorales</a:t>
            </a:r>
            <a:br>
              <a:rPr lang="es-MX" sz="7200" dirty="0"/>
            </a:br>
            <a:endParaRPr lang="es-MX" sz="7200" dirty="0"/>
          </a:p>
        </p:txBody>
      </p:sp>
      <p:pic>
        <p:nvPicPr>
          <p:cNvPr id="4" name="Imagen 3">
            <a:extLst>
              <a:ext uri="{FF2B5EF4-FFF2-40B4-BE49-F238E27FC236}">
                <a16:creationId xmlns:a16="http://schemas.microsoft.com/office/drawing/2014/main" id="{51AEE242-1CDA-88A9-338B-ECA7F218DACC}"/>
              </a:ext>
            </a:extLst>
          </p:cNvPr>
          <p:cNvPicPr>
            <a:picLocks noChangeAspect="1"/>
          </p:cNvPicPr>
          <p:nvPr/>
        </p:nvPicPr>
        <p:blipFill>
          <a:blip r:embed="rId2"/>
          <a:stretch>
            <a:fillRect/>
          </a:stretch>
        </p:blipFill>
        <p:spPr>
          <a:xfrm>
            <a:off x="2185109" y="3920206"/>
            <a:ext cx="2808922" cy="2142213"/>
          </a:xfrm>
          <a:prstGeom prst="rect">
            <a:avLst/>
          </a:prstGeom>
        </p:spPr>
      </p:pic>
      <p:pic>
        <p:nvPicPr>
          <p:cNvPr id="5" name="Imagen 4">
            <a:extLst>
              <a:ext uri="{FF2B5EF4-FFF2-40B4-BE49-F238E27FC236}">
                <a16:creationId xmlns:a16="http://schemas.microsoft.com/office/drawing/2014/main" id="{88BF35BF-2B7E-0FFC-6504-93B0EFADDB95}"/>
              </a:ext>
            </a:extLst>
          </p:cNvPr>
          <p:cNvPicPr>
            <a:picLocks noChangeAspect="1"/>
          </p:cNvPicPr>
          <p:nvPr/>
        </p:nvPicPr>
        <p:blipFill>
          <a:blip r:embed="rId3"/>
          <a:stretch>
            <a:fillRect/>
          </a:stretch>
        </p:blipFill>
        <p:spPr>
          <a:xfrm>
            <a:off x="6096000" y="3920206"/>
            <a:ext cx="2614149" cy="1968182"/>
          </a:xfrm>
          <a:prstGeom prst="rect">
            <a:avLst/>
          </a:prstGeom>
        </p:spPr>
      </p:pic>
    </p:spTree>
    <p:extLst>
      <p:ext uri="{BB962C8B-B14F-4D97-AF65-F5344CB8AC3E}">
        <p14:creationId xmlns:p14="http://schemas.microsoft.com/office/powerpoint/2010/main" val="14914760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13A6ED7-7201-4646-515A-0872E911F16C}"/>
              </a:ext>
            </a:extLst>
          </p:cNvPr>
          <p:cNvSpPr>
            <a:spLocks noGrp="1"/>
          </p:cNvSpPr>
          <p:nvPr>
            <p:ph type="title"/>
          </p:nvPr>
        </p:nvSpPr>
        <p:spPr>
          <a:xfrm>
            <a:off x="562708" y="515613"/>
            <a:ext cx="10490278" cy="1383526"/>
          </a:xfrm>
        </p:spPr>
        <p:txBody>
          <a:bodyPr>
            <a:normAutofit fontScale="90000"/>
          </a:bodyPr>
          <a:lstStyle/>
          <a:p>
            <a:pPr algn="ctr"/>
            <a:r>
              <a:rPr lang="es-MX" dirty="0"/>
              <a:t>Importancia de la anatomía en radiografías intraorales</a:t>
            </a:r>
            <a:br>
              <a:rPr lang="es-MX" dirty="0"/>
            </a:br>
            <a:endParaRPr lang="es-MX" dirty="0"/>
          </a:p>
        </p:txBody>
      </p:sp>
      <p:sp>
        <p:nvSpPr>
          <p:cNvPr id="3" name="Marcador de contenido 2">
            <a:extLst>
              <a:ext uri="{FF2B5EF4-FFF2-40B4-BE49-F238E27FC236}">
                <a16:creationId xmlns:a16="http://schemas.microsoft.com/office/drawing/2014/main" id="{B4B7A160-567C-D12D-89A9-990349D20982}"/>
              </a:ext>
            </a:extLst>
          </p:cNvPr>
          <p:cNvSpPr>
            <a:spLocks noGrp="1"/>
          </p:cNvSpPr>
          <p:nvPr>
            <p:ph sz="quarter" idx="13"/>
          </p:nvPr>
        </p:nvSpPr>
        <p:spPr>
          <a:xfrm>
            <a:off x="464234" y="1691322"/>
            <a:ext cx="7610621" cy="4651065"/>
          </a:xfrm>
        </p:spPr>
        <p:txBody>
          <a:bodyPr>
            <a:normAutofit/>
          </a:bodyPr>
          <a:lstStyle/>
          <a:p>
            <a:pPr algn="just"/>
            <a:r>
              <a:rPr lang="es-MX" dirty="0"/>
              <a:t>El reconocimiento de los puntos de referencia anatómicos normales permite al radiólogo, montar e interpretar imágenes intraorales con precisión. </a:t>
            </a:r>
          </a:p>
          <a:p>
            <a:pPr algn="just"/>
            <a:r>
              <a:rPr lang="es-MX" dirty="0"/>
              <a:t>Si el radiólogo dental sabe la anatomía del maxilar y de la mandíbula según lo visto en el cráneo humano, puede identificar la anatomía normal en una imagen dental. </a:t>
            </a:r>
          </a:p>
          <a:p>
            <a:pPr algn="just"/>
            <a:r>
              <a:rPr lang="es-MX" dirty="0"/>
              <a:t>El conocimiento de la anatomía normal en las imágenes periapicales es indispensable antes de que el radiólogo dental pueda comenzar a reconocer anomalías. </a:t>
            </a:r>
          </a:p>
          <a:p>
            <a:pPr algn="just"/>
            <a:r>
              <a:rPr lang="es-MX" dirty="0"/>
              <a:t>Sin un conocimiento práctico de la anatomía normal, el radiólogo dental puede montar las imágenes dentales de forma incorrecta o confundir estructuras anatómicas normales por condiciones patológicas. </a:t>
            </a:r>
          </a:p>
          <a:p>
            <a:pPr algn="just"/>
            <a:endParaRPr lang="es-MX" dirty="0"/>
          </a:p>
        </p:txBody>
      </p:sp>
      <p:pic>
        <p:nvPicPr>
          <p:cNvPr id="4" name="Imagen 3">
            <a:extLst>
              <a:ext uri="{FF2B5EF4-FFF2-40B4-BE49-F238E27FC236}">
                <a16:creationId xmlns:a16="http://schemas.microsoft.com/office/drawing/2014/main" id="{65342C66-97E4-6755-2832-5DAE5BCE3EB8}"/>
              </a:ext>
            </a:extLst>
          </p:cNvPr>
          <p:cNvPicPr>
            <a:picLocks noChangeAspect="1"/>
          </p:cNvPicPr>
          <p:nvPr/>
        </p:nvPicPr>
        <p:blipFill>
          <a:blip r:embed="rId2"/>
          <a:srcRect r="24379"/>
          <a:stretch>
            <a:fillRect/>
          </a:stretch>
        </p:blipFill>
        <p:spPr>
          <a:xfrm>
            <a:off x="8507289" y="2946283"/>
            <a:ext cx="2433155" cy="2141142"/>
          </a:xfrm>
          <a:prstGeom prst="rect">
            <a:avLst/>
          </a:prstGeom>
        </p:spPr>
      </p:pic>
    </p:spTree>
    <p:extLst>
      <p:ext uri="{BB962C8B-B14F-4D97-AF65-F5344CB8AC3E}">
        <p14:creationId xmlns:p14="http://schemas.microsoft.com/office/powerpoint/2010/main" val="40147376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D0FE13-2A9C-27A3-9420-7321C1B842E4}"/>
              </a:ext>
            </a:extLst>
          </p:cNvPr>
          <p:cNvSpPr>
            <a:spLocks noGrp="1"/>
          </p:cNvSpPr>
          <p:nvPr>
            <p:ph type="title"/>
          </p:nvPr>
        </p:nvSpPr>
        <p:spPr>
          <a:xfrm>
            <a:off x="1261872" y="262394"/>
            <a:ext cx="9692640" cy="804408"/>
          </a:xfrm>
        </p:spPr>
        <p:txBody>
          <a:bodyPr/>
          <a:lstStyle/>
          <a:p>
            <a:pPr algn="ctr"/>
            <a:r>
              <a:rPr lang="es-MX" dirty="0"/>
              <a:t>Tipos de hueso</a:t>
            </a:r>
          </a:p>
        </p:txBody>
      </p:sp>
      <p:sp>
        <p:nvSpPr>
          <p:cNvPr id="3" name="Marcador de contenido 2">
            <a:extLst>
              <a:ext uri="{FF2B5EF4-FFF2-40B4-BE49-F238E27FC236}">
                <a16:creationId xmlns:a16="http://schemas.microsoft.com/office/drawing/2014/main" id="{14ADAE2F-F35C-0403-9E20-9C261EF27420}"/>
              </a:ext>
            </a:extLst>
          </p:cNvPr>
          <p:cNvSpPr>
            <a:spLocks noGrp="1"/>
          </p:cNvSpPr>
          <p:nvPr>
            <p:ph sz="quarter" idx="13"/>
          </p:nvPr>
        </p:nvSpPr>
        <p:spPr>
          <a:xfrm>
            <a:off x="632889" y="1630680"/>
            <a:ext cx="6668243" cy="4643511"/>
          </a:xfrm>
        </p:spPr>
        <p:txBody>
          <a:bodyPr>
            <a:normAutofit/>
          </a:bodyPr>
          <a:lstStyle/>
          <a:p>
            <a:pPr marL="0" indent="0" algn="just">
              <a:buNone/>
            </a:pPr>
            <a:r>
              <a:rPr lang="es-MX" b="1" dirty="0"/>
              <a:t>Hueso Cortical </a:t>
            </a:r>
          </a:p>
          <a:p>
            <a:pPr algn="just"/>
            <a:r>
              <a:rPr lang="es-MX" dirty="0"/>
              <a:t>El término cortical se deriva de la palabra latina corteza y significa "capa externa”.</a:t>
            </a:r>
          </a:p>
          <a:p>
            <a:pPr algn="just"/>
            <a:r>
              <a:rPr lang="es-MX" dirty="0"/>
              <a:t> El hueso cortical, también designado hueso compacto, es la capa externa densa de hueso. </a:t>
            </a:r>
          </a:p>
          <a:p>
            <a:pPr algn="just"/>
            <a:r>
              <a:rPr lang="es-MX" dirty="0"/>
              <a:t>El hueso cortical resiste el paso del haz de los rayos X y aparece opaco a las radiaciones en una imagen dental. </a:t>
            </a:r>
          </a:p>
          <a:p>
            <a:pPr algn="just"/>
            <a:r>
              <a:rPr lang="es-MX" dirty="0"/>
              <a:t>El borde inferior de la mandíbula se compone del hueso cortical y aparece radiopaco.</a:t>
            </a:r>
          </a:p>
        </p:txBody>
      </p:sp>
      <p:pic>
        <p:nvPicPr>
          <p:cNvPr id="5" name="Imagen 4">
            <a:extLst>
              <a:ext uri="{FF2B5EF4-FFF2-40B4-BE49-F238E27FC236}">
                <a16:creationId xmlns:a16="http://schemas.microsoft.com/office/drawing/2014/main" id="{C50BF813-6201-FC19-A06F-E822A704D3E6}"/>
              </a:ext>
            </a:extLst>
          </p:cNvPr>
          <p:cNvPicPr>
            <a:picLocks noChangeAspect="1"/>
          </p:cNvPicPr>
          <p:nvPr/>
        </p:nvPicPr>
        <p:blipFill>
          <a:blip r:embed="rId2"/>
          <a:stretch>
            <a:fillRect/>
          </a:stretch>
        </p:blipFill>
        <p:spPr>
          <a:xfrm>
            <a:off x="7754112" y="1630680"/>
            <a:ext cx="3200400" cy="4191000"/>
          </a:xfrm>
          <a:prstGeom prst="rect">
            <a:avLst/>
          </a:prstGeom>
        </p:spPr>
      </p:pic>
    </p:spTree>
    <p:extLst>
      <p:ext uri="{BB962C8B-B14F-4D97-AF65-F5344CB8AC3E}">
        <p14:creationId xmlns:p14="http://schemas.microsoft.com/office/powerpoint/2010/main" val="37842827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FACD05-BDA0-C2BD-6848-917D411B2E24}"/>
              </a:ext>
            </a:extLst>
          </p:cNvPr>
          <p:cNvSpPr>
            <a:spLocks noGrp="1"/>
          </p:cNvSpPr>
          <p:nvPr>
            <p:ph type="title"/>
          </p:nvPr>
        </p:nvSpPr>
        <p:spPr>
          <a:xfrm>
            <a:off x="1261872" y="164990"/>
            <a:ext cx="9692640" cy="736412"/>
          </a:xfrm>
        </p:spPr>
        <p:txBody>
          <a:bodyPr/>
          <a:lstStyle/>
          <a:p>
            <a:pPr algn="ctr"/>
            <a:r>
              <a:rPr lang="es-MX" dirty="0"/>
              <a:t>Tipos de hueso</a:t>
            </a:r>
          </a:p>
        </p:txBody>
      </p:sp>
      <p:sp>
        <p:nvSpPr>
          <p:cNvPr id="3" name="Marcador de contenido 2">
            <a:extLst>
              <a:ext uri="{FF2B5EF4-FFF2-40B4-BE49-F238E27FC236}">
                <a16:creationId xmlns:a16="http://schemas.microsoft.com/office/drawing/2014/main" id="{BFD0F197-0A86-25A1-0E6F-214B19BDEC5B}"/>
              </a:ext>
            </a:extLst>
          </p:cNvPr>
          <p:cNvSpPr>
            <a:spLocks noGrp="1"/>
          </p:cNvSpPr>
          <p:nvPr>
            <p:ph sz="quarter" idx="13"/>
          </p:nvPr>
        </p:nvSpPr>
        <p:spPr>
          <a:xfrm>
            <a:off x="473320" y="998806"/>
            <a:ext cx="6532391" cy="5325998"/>
          </a:xfrm>
        </p:spPr>
        <p:txBody>
          <a:bodyPr>
            <a:normAutofit lnSpcReduction="10000"/>
          </a:bodyPr>
          <a:lstStyle/>
          <a:p>
            <a:pPr marL="0" indent="0">
              <a:buNone/>
            </a:pPr>
            <a:r>
              <a:rPr lang="es-MX" b="1" dirty="0"/>
              <a:t>Hueso Esponjoso </a:t>
            </a:r>
          </a:p>
          <a:p>
            <a:pPr algn="just"/>
            <a:r>
              <a:rPr lang="es-MX" dirty="0"/>
              <a:t>El hueso esponjoso es el hueso suave, esponjoso, situado entre dos capas de hueso cortical denso.</a:t>
            </a:r>
          </a:p>
          <a:p>
            <a:pPr algn="just"/>
            <a:r>
              <a:rPr lang="es-MX" dirty="0"/>
              <a:t>El hueso esponjoso se compone de numerosas trabéculas óseas que forman un enrejado, como una red de intercomunicación, ocupado por médula ósea. </a:t>
            </a:r>
          </a:p>
          <a:p>
            <a:pPr algn="just"/>
            <a:r>
              <a:rPr lang="es-MX" dirty="0"/>
              <a:t>Las trabéculas, pedazos de hueso reales, resisten el paso del haz de los rayos X y aparecen opacas a las radiaciones; en cambio, los espacios de la médula permiten el paso del haz de los rayos X y aparecen radiolúcidos. </a:t>
            </a:r>
          </a:p>
          <a:p>
            <a:pPr algn="just"/>
            <a:r>
              <a:rPr lang="es-MX" dirty="0"/>
              <a:t>Cuanto más grandes son las trabéculas, más radiolúcido aparece el área del hueso esponjoso. El hueso esponjoso aparece predominantemente radiolúcido.</a:t>
            </a:r>
          </a:p>
        </p:txBody>
      </p:sp>
      <p:pic>
        <p:nvPicPr>
          <p:cNvPr id="5" name="Imagen 4">
            <a:extLst>
              <a:ext uri="{FF2B5EF4-FFF2-40B4-BE49-F238E27FC236}">
                <a16:creationId xmlns:a16="http://schemas.microsoft.com/office/drawing/2014/main" id="{8D30E08A-5570-9A23-9E4F-9C7F09C067E9}"/>
              </a:ext>
            </a:extLst>
          </p:cNvPr>
          <p:cNvPicPr>
            <a:picLocks noChangeAspect="1"/>
          </p:cNvPicPr>
          <p:nvPr/>
        </p:nvPicPr>
        <p:blipFill>
          <a:blip r:embed="rId2"/>
          <a:stretch>
            <a:fillRect/>
          </a:stretch>
        </p:blipFill>
        <p:spPr>
          <a:xfrm>
            <a:off x="7005709" y="1452424"/>
            <a:ext cx="4131681" cy="1976576"/>
          </a:xfrm>
          <a:prstGeom prst="rect">
            <a:avLst/>
          </a:prstGeom>
        </p:spPr>
      </p:pic>
      <p:pic>
        <p:nvPicPr>
          <p:cNvPr id="7" name="Imagen 6">
            <a:extLst>
              <a:ext uri="{FF2B5EF4-FFF2-40B4-BE49-F238E27FC236}">
                <a16:creationId xmlns:a16="http://schemas.microsoft.com/office/drawing/2014/main" id="{9FA4509E-F0B2-7FE3-737E-8B6605125528}"/>
              </a:ext>
            </a:extLst>
          </p:cNvPr>
          <p:cNvPicPr>
            <a:picLocks noChangeAspect="1"/>
          </p:cNvPicPr>
          <p:nvPr/>
        </p:nvPicPr>
        <p:blipFill>
          <a:blip r:embed="rId3"/>
          <a:stretch>
            <a:fillRect/>
          </a:stretch>
        </p:blipFill>
        <p:spPr>
          <a:xfrm>
            <a:off x="7295138" y="3640105"/>
            <a:ext cx="3552825" cy="2581275"/>
          </a:xfrm>
          <a:prstGeom prst="rect">
            <a:avLst/>
          </a:prstGeom>
        </p:spPr>
      </p:pic>
    </p:spTree>
    <p:extLst>
      <p:ext uri="{BB962C8B-B14F-4D97-AF65-F5344CB8AC3E}">
        <p14:creationId xmlns:p14="http://schemas.microsoft.com/office/powerpoint/2010/main" val="6369854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7830648-5B5A-08E0-8F34-32EE50254E6D}"/>
              </a:ext>
            </a:extLst>
          </p:cNvPr>
          <p:cNvSpPr>
            <a:spLocks noGrp="1"/>
          </p:cNvSpPr>
          <p:nvPr>
            <p:ph type="title"/>
          </p:nvPr>
        </p:nvSpPr>
        <p:spPr>
          <a:xfrm>
            <a:off x="1261872" y="262393"/>
            <a:ext cx="9692640" cy="637939"/>
          </a:xfrm>
        </p:spPr>
        <p:txBody>
          <a:bodyPr>
            <a:normAutofit fontScale="90000"/>
          </a:bodyPr>
          <a:lstStyle/>
          <a:p>
            <a:pPr algn="ctr"/>
            <a:r>
              <a:rPr lang="es-MX" dirty="0"/>
              <a:t>Prominencias del Hueso</a:t>
            </a:r>
          </a:p>
        </p:txBody>
      </p:sp>
      <p:sp>
        <p:nvSpPr>
          <p:cNvPr id="3" name="Marcador de contenido 2">
            <a:extLst>
              <a:ext uri="{FF2B5EF4-FFF2-40B4-BE49-F238E27FC236}">
                <a16:creationId xmlns:a16="http://schemas.microsoft.com/office/drawing/2014/main" id="{11FCD0A9-F379-0703-71C2-B5F4FC914AA2}"/>
              </a:ext>
            </a:extLst>
          </p:cNvPr>
          <p:cNvSpPr>
            <a:spLocks noGrp="1"/>
          </p:cNvSpPr>
          <p:nvPr>
            <p:ph sz="quarter" idx="13"/>
          </p:nvPr>
        </p:nvSpPr>
        <p:spPr>
          <a:xfrm>
            <a:off x="618979" y="1223890"/>
            <a:ext cx="6203852" cy="4567310"/>
          </a:xfrm>
        </p:spPr>
        <p:txBody>
          <a:bodyPr>
            <a:normAutofit/>
          </a:bodyPr>
          <a:lstStyle/>
          <a:p>
            <a:pPr algn="just"/>
            <a:r>
              <a:rPr lang="es-MX" dirty="0"/>
              <a:t>Las prominencias del hueso se componen de hueso cortical denso y aparecen opacas a las radiaciones en imágenes dentales. Cinco términos se pueden utilizar para describir las prominencias óseas consideradas en imágenes periapicales: </a:t>
            </a:r>
          </a:p>
          <a:p>
            <a:pPr algn="just"/>
            <a:r>
              <a:rPr lang="es-MX" b="1" dirty="0"/>
              <a:t>Proceso: </a:t>
            </a:r>
            <a:r>
              <a:rPr lang="es-MX" dirty="0"/>
              <a:t>Prominencia o proyección marcada del hueso; un ejemplo es el proceso coronoides de la mandíbula.</a:t>
            </a:r>
          </a:p>
          <a:p>
            <a:pPr algn="just"/>
            <a:endParaRPr lang="es-MX" dirty="0"/>
          </a:p>
          <a:p>
            <a:pPr algn="just"/>
            <a:r>
              <a:rPr lang="es-MX" b="1" dirty="0"/>
              <a:t>Cresta: </a:t>
            </a:r>
            <a:r>
              <a:rPr lang="es-MX" dirty="0"/>
              <a:t>Prominencia o proyección lineal del hueso; un ejemplo es la cresta oblicua interna de la mandíbula.</a:t>
            </a:r>
          </a:p>
        </p:txBody>
      </p:sp>
      <p:pic>
        <p:nvPicPr>
          <p:cNvPr id="5" name="Imagen 4">
            <a:extLst>
              <a:ext uri="{FF2B5EF4-FFF2-40B4-BE49-F238E27FC236}">
                <a16:creationId xmlns:a16="http://schemas.microsoft.com/office/drawing/2014/main" id="{E7BCA79A-2C80-BD2F-94F0-A2D6BD38FA28}"/>
              </a:ext>
            </a:extLst>
          </p:cNvPr>
          <p:cNvPicPr>
            <a:picLocks noChangeAspect="1"/>
          </p:cNvPicPr>
          <p:nvPr/>
        </p:nvPicPr>
        <p:blipFill>
          <a:blip r:embed="rId2"/>
          <a:stretch>
            <a:fillRect/>
          </a:stretch>
        </p:blipFill>
        <p:spPr>
          <a:xfrm>
            <a:off x="7382803" y="1047531"/>
            <a:ext cx="2394245" cy="2842698"/>
          </a:xfrm>
          <a:prstGeom prst="rect">
            <a:avLst/>
          </a:prstGeom>
        </p:spPr>
      </p:pic>
      <p:pic>
        <p:nvPicPr>
          <p:cNvPr id="7" name="Imagen 6">
            <a:extLst>
              <a:ext uri="{FF2B5EF4-FFF2-40B4-BE49-F238E27FC236}">
                <a16:creationId xmlns:a16="http://schemas.microsoft.com/office/drawing/2014/main" id="{8DC4D06D-2EC5-C526-5A1B-2BEDED5B4A04}"/>
              </a:ext>
            </a:extLst>
          </p:cNvPr>
          <p:cNvPicPr>
            <a:picLocks noChangeAspect="1"/>
          </p:cNvPicPr>
          <p:nvPr/>
        </p:nvPicPr>
        <p:blipFill>
          <a:blip r:embed="rId3"/>
          <a:srcRect t="5357"/>
          <a:stretch>
            <a:fillRect/>
          </a:stretch>
        </p:blipFill>
        <p:spPr>
          <a:xfrm>
            <a:off x="7123674" y="4037428"/>
            <a:ext cx="3999650" cy="2558179"/>
          </a:xfrm>
          <a:prstGeom prst="rect">
            <a:avLst/>
          </a:prstGeom>
        </p:spPr>
      </p:pic>
    </p:spTree>
    <p:extLst>
      <p:ext uri="{BB962C8B-B14F-4D97-AF65-F5344CB8AC3E}">
        <p14:creationId xmlns:p14="http://schemas.microsoft.com/office/powerpoint/2010/main" val="31520032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577A1F-8542-3602-10A5-8DB98262BB5C}"/>
              </a:ext>
            </a:extLst>
          </p:cNvPr>
          <p:cNvSpPr>
            <a:spLocks noGrp="1"/>
          </p:cNvSpPr>
          <p:nvPr>
            <p:ph type="title"/>
          </p:nvPr>
        </p:nvSpPr>
        <p:spPr>
          <a:xfrm>
            <a:off x="1008653" y="207793"/>
            <a:ext cx="9692640" cy="804408"/>
          </a:xfrm>
        </p:spPr>
        <p:txBody>
          <a:bodyPr/>
          <a:lstStyle/>
          <a:p>
            <a:pPr algn="ctr"/>
            <a:r>
              <a:rPr lang="es-MX" dirty="0"/>
              <a:t>Prominencias del Hueso</a:t>
            </a:r>
          </a:p>
        </p:txBody>
      </p:sp>
      <p:sp>
        <p:nvSpPr>
          <p:cNvPr id="3" name="Marcador de contenido 2">
            <a:extLst>
              <a:ext uri="{FF2B5EF4-FFF2-40B4-BE49-F238E27FC236}">
                <a16:creationId xmlns:a16="http://schemas.microsoft.com/office/drawing/2014/main" id="{E870A37A-1D19-75EB-3E4E-E82FB80451F2}"/>
              </a:ext>
            </a:extLst>
          </p:cNvPr>
          <p:cNvSpPr>
            <a:spLocks noGrp="1"/>
          </p:cNvSpPr>
          <p:nvPr>
            <p:ph sz="quarter" idx="13"/>
          </p:nvPr>
        </p:nvSpPr>
        <p:spPr>
          <a:xfrm>
            <a:off x="649301" y="1406768"/>
            <a:ext cx="6286071" cy="5243439"/>
          </a:xfrm>
        </p:spPr>
        <p:txBody>
          <a:bodyPr>
            <a:normAutofit/>
          </a:bodyPr>
          <a:lstStyle/>
          <a:p>
            <a:pPr algn="just"/>
            <a:r>
              <a:rPr lang="es-MX" b="1" dirty="0"/>
              <a:t>Espina: </a:t>
            </a:r>
            <a:r>
              <a:rPr lang="es-MX" dirty="0"/>
              <a:t>Proyección ósea afilada como una espina; un ejemplo es la espina dorsal nasal anterior del maxilar.</a:t>
            </a:r>
          </a:p>
          <a:p>
            <a:pPr marL="0" indent="0" algn="just">
              <a:buNone/>
            </a:pPr>
            <a:endParaRPr lang="es-MX" dirty="0"/>
          </a:p>
          <a:p>
            <a:pPr marL="0" indent="0" algn="just">
              <a:buNone/>
            </a:pPr>
            <a:endParaRPr lang="es-MX" dirty="0"/>
          </a:p>
          <a:p>
            <a:pPr algn="just"/>
            <a:r>
              <a:rPr lang="es-MX" b="1" dirty="0"/>
              <a:t>Tubérculo: </a:t>
            </a:r>
            <a:r>
              <a:rPr lang="es-MX" dirty="0"/>
              <a:t>Pequeño bulto o nódulo del hueso; por ejemplo, los tubérculos genianos de la mandíbula.</a:t>
            </a:r>
          </a:p>
          <a:p>
            <a:pPr algn="just"/>
            <a:endParaRPr lang="es-MX" dirty="0"/>
          </a:p>
          <a:p>
            <a:pPr marL="0" indent="0" algn="just">
              <a:buNone/>
            </a:pPr>
            <a:endParaRPr lang="es-MX" dirty="0"/>
          </a:p>
          <a:p>
            <a:pPr algn="just"/>
            <a:r>
              <a:rPr lang="es-MX" b="1" dirty="0"/>
              <a:t>Tuberosidad: </a:t>
            </a:r>
            <a:r>
              <a:rPr lang="es-MX" dirty="0"/>
              <a:t>Una prominencia redondeada del hueso; un ejemplo es la tuberosidad maxilar.</a:t>
            </a:r>
          </a:p>
        </p:txBody>
      </p:sp>
      <p:pic>
        <p:nvPicPr>
          <p:cNvPr id="9" name="Imagen 8">
            <a:extLst>
              <a:ext uri="{FF2B5EF4-FFF2-40B4-BE49-F238E27FC236}">
                <a16:creationId xmlns:a16="http://schemas.microsoft.com/office/drawing/2014/main" id="{1A928F1D-AA5A-EDEB-9E29-E912521CCCB5}"/>
              </a:ext>
            </a:extLst>
          </p:cNvPr>
          <p:cNvPicPr>
            <a:picLocks noChangeAspect="1"/>
          </p:cNvPicPr>
          <p:nvPr/>
        </p:nvPicPr>
        <p:blipFill>
          <a:blip r:embed="rId2"/>
          <a:srcRect t="-1" b="31976"/>
          <a:stretch>
            <a:fillRect/>
          </a:stretch>
        </p:blipFill>
        <p:spPr>
          <a:xfrm>
            <a:off x="7957695" y="1012201"/>
            <a:ext cx="1777146" cy="1525355"/>
          </a:xfrm>
          <a:prstGeom prst="rect">
            <a:avLst/>
          </a:prstGeom>
        </p:spPr>
      </p:pic>
      <p:pic>
        <p:nvPicPr>
          <p:cNvPr id="11" name="Imagen 10">
            <a:extLst>
              <a:ext uri="{FF2B5EF4-FFF2-40B4-BE49-F238E27FC236}">
                <a16:creationId xmlns:a16="http://schemas.microsoft.com/office/drawing/2014/main" id="{6778343C-830F-5831-0493-475F8BFBA389}"/>
              </a:ext>
            </a:extLst>
          </p:cNvPr>
          <p:cNvPicPr>
            <a:picLocks noChangeAspect="1"/>
          </p:cNvPicPr>
          <p:nvPr/>
        </p:nvPicPr>
        <p:blipFill>
          <a:blip r:embed="rId3"/>
          <a:stretch>
            <a:fillRect/>
          </a:stretch>
        </p:blipFill>
        <p:spPr>
          <a:xfrm>
            <a:off x="7622204" y="2391358"/>
            <a:ext cx="2550870" cy="2075284"/>
          </a:xfrm>
          <a:prstGeom prst="rect">
            <a:avLst/>
          </a:prstGeom>
        </p:spPr>
      </p:pic>
      <p:pic>
        <p:nvPicPr>
          <p:cNvPr id="14" name="Imagen 13">
            <a:extLst>
              <a:ext uri="{FF2B5EF4-FFF2-40B4-BE49-F238E27FC236}">
                <a16:creationId xmlns:a16="http://schemas.microsoft.com/office/drawing/2014/main" id="{7891E1E2-DA16-2CBC-7125-431C2077A7C9}"/>
              </a:ext>
            </a:extLst>
          </p:cNvPr>
          <p:cNvPicPr>
            <a:picLocks noChangeAspect="1"/>
          </p:cNvPicPr>
          <p:nvPr/>
        </p:nvPicPr>
        <p:blipFill>
          <a:blip r:embed="rId4"/>
          <a:srcRect b="-1490"/>
          <a:stretch>
            <a:fillRect/>
          </a:stretch>
        </p:blipFill>
        <p:spPr>
          <a:xfrm>
            <a:off x="7906322" y="4655091"/>
            <a:ext cx="1879891" cy="1995116"/>
          </a:xfrm>
          <a:prstGeom prst="rect">
            <a:avLst/>
          </a:prstGeom>
        </p:spPr>
      </p:pic>
    </p:spTree>
    <p:extLst>
      <p:ext uri="{BB962C8B-B14F-4D97-AF65-F5344CB8AC3E}">
        <p14:creationId xmlns:p14="http://schemas.microsoft.com/office/powerpoint/2010/main" val="10180528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B255C33-317A-89D1-49DA-6D45985DF0C2}"/>
              </a:ext>
            </a:extLst>
          </p:cNvPr>
          <p:cNvSpPr>
            <a:spLocks noGrp="1"/>
          </p:cNvSpPr>
          <p:nvPr>
            <p:ph type="title"/>
          </p:nvPr>
        </p:nvSpPr>
        <p:spPr>
          <a:xfrm>
            <a:off x="1149330" y="527519"/>
            <a:ext cx="9692640" cy="998807"/>
          </a:xfrm>
        </p:spPr>
        <p:txBody>
          <a:bodyPr>
            <a:normAutofit fontScale="90000"/>
          </a:bodyPr>
          <a:lstStyle/>
          <a:p>
            <a:pPr algn="ctr"/>
            <a:r>
              <a:rPr lang="es-MX" dirty="0"/>
              <a:t>Espacios y Depresiones en el Hueso </a:t>
            </a:r>
            <a:br>
              <a:rPr lang="es-MX" dirty="0"/>
            </a:br>
            <a:endParaRPr lang="es-MX" dirty="0"/>
          </a:p>
        </p:txBody>
      </p:sp>
      <p:sp>
        <p:nvSpPr>
          <p:cNvPr id="3" name="Marcador de contenido 2">
            <a:extLst>
              <a:ext uri="{FF2B5EF4-FFF2-40B4-BE49-F238E27FC236}">
                <a16:creationId xmlns:a16="http://schemas.microsoft.com/office/drawing/2014/main" id="{42991AC5-FFFE-9B64-8E39-F7E0E323F014}"/>
              </a:ext>
            </a:extLst>
          </p:cNvPr>
          <p:cNvSpPr>
            <a:spLocks noGrp="1"/>
          </p:cNvSpPr>
          <p:nvPr>
            <p:ph sz="quarter" idx="13"/>
          </p:nvPr>
        </p:nvSpPr>
        <p:spPr>
          <a:xfrm>
            <a:off x="815301" y="1244989"/>
            <a:ext cx="6513968" cy="5366825"/>
          </a:xfrm>
        </p:spPr>
        <p:txBody>
          <a:bodyPr>
            <a:normAutofit/>
          </a:bodyPr>
          <a:lstStyle/>
          <a:p>
            <a:pPr algn="just"/>
            <a:r>
              <a:rPr lang="es-MX" dirty="0"/>
              <a:t>Los espacios y las depresiones en el hueso permiten  el paso del haz de los rayos X y no aparecen radiolúcidos en imágenes dentales. Cuatro términos se pueden utilizar para describir los espacios y las depresiones en el hueso que son vistos en imágenes periapicales maxilares y de la mandíbula, son los siguientes: </a:t>
            </a:r>
          </a:p>
          <a:p>
            <a:pPr algn="just"/>
            <a:r>
              <a:rPr lang="es-MX" b="1" dirty="0"/>
              <a:t>Canal: </a:t>
            </a:r>
            <a:r>
              <a:rPr lang="es-MX" dirty="0"/>
              <a:t>Es un pasadizo a través del hueso en forma de tubo, que contiene los nervios y los vasos sanguíneos; un ejemplo es el canal mandibular.</a:t>
            </a:r>
          </a:p>
          <a:p>
            <a:pPr algn="just"/>
            <a:r>
              <a:rPr lang="es-MX" b="1" dirty="0"/>
              <a:t>Foramen: </a:t>
            </a:r>
            <a:r>
              <a:rPr lang="es-MX" dirty="0"/>
              <a:t>Una abertura o un agujero en el hueso que permite el paso de nervios y de vasos sanguíneos; un ejemplo es el foramen mentoniano de la mandíbula.</a:t>
            </a:r>
          </a:p>
        </p:txBody>
      </p:sp>
      <p:pic>
        <p:nvPicPr>
          <p:cNvPr id="5" name="Imagen 4">
            <a:extLst>
              <a:ext uri="{FF2B5EF4-FFF2-40B4-BE49-F238E27FC236}">
                <a16:creationId xmlns:a16="http://schemas.microsoft.com/office/drawing/2014/main" id="{A9C2BAF8-01BD-4916-DB59-0A5A638AB554}"/>
              </a:ext>
            </a:extLst>
          </p:cNvPr>
          <p:cNvPicPr>
            <a:picLocks noChangeAspect="1"/>
          </p:cNvPicPr>
          <p:nvPr/>
        </p:nvPicPr>
        <p:blipFill>
          <a:blip r:embed="rId2"/>
          <a:stretch>
            <a:fillRect/>
          </a:stretch>
        </p:blipFill>
        <p:spPr>
          <a:xfrm>
            <a:off x="7895990" y="1026923"/>
            <a:ext cx="2945980" cy="2901479"/>
          </a:xfrm>
          <a:prstGeom prst="rect">
            <a:avLst/>
          </a:prstGeom>
        </p:spPr>
      </p:pic>
      <p:pic>
        <p:nvPicPr>
          <p:cNvPr id="8" name="Imagen 7">
            <a:extLst>
              <a:ext uri="{FF2B5EF4-FFF2-40B4-BE49-F238E27FC236}">
                <a16:creationId xmlns:a16="http://schemas.microsoft.com/office/drawing/2014/main" id="{C88433B6-7935-7A3D-8DA9-15A7B4915C37}"/>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2976" b="89881" l="1000" r="98000">
                        <a14:foregroundMark x1="9667" y1="44643" x2="9667" y2="44643"/>
                        <a14:foregroundMark x1="1333" y1="5357" x2="1333" y2="5357"/>
                        <a14:foregroundMark x1="3000" y1="10714" x2="3000" y2="10714"/>
                        <a14:foregroundMark x1="83000" y1="64286" x2="83000" y2="64286"/>
                        <a14:foregroundMark x1="82667" y1="52381" x2="82667" y2="52381"/>
                        <a14:foregroundMark x1="76333" y1="60714" x2="76333" y2="60714"/>
                        <a14:foregroundMark x1="75667" y1="66667" x2="75667" y2="66667"/>
                        <a14:foregroundMark x1="75333" y1="74405" x2="75333" y2="74405"/>
                        <a14:foregroundMark x1="68667" y1="85714" x2="68667" y2="85714"/>
                        <a14:foregroundMark x1="63000" y1="85714" x2="63000" y2="85714"/>
                        <a14:foregroundMark x1="57667" y1="85714" x2="57667" y2="85714"/>
                        <a14:foregroundMark x1="77333" y1="77976" x2="77333" y2="77976"/>
                        <a14:foregroundMark x1="86333" y1="69048" x2="86333" y2="69048"/>
                        <a14:foregroundMark x1="87000" y1="65476" x2="88667" y2="57143"/>
                        <a14:foregroundMark x1="90667" y1="49405" x2="90667" y2="49405"/>
                        <a14:foregroundMark x1="90667" y1="48214" x2="92000" y2="40476"/>
                        <a14:foregroundMark x1="96333" y1="17857" x2="96333" y2="17857"/>
                        <a14:foregroundMark x1="93000" y1="17262" x2="93000" y2="17262"/>
                        <a14:foregroundMark x1="92333" y1="17857" x2="92333" y2="17857"/>
                        <a14:foregroundMark x1="90000" y1="22619" x2="90000" y2="22619"/>
                        <a14:foregroundMark x1="94667" y1="7143" x2="94667" y2="7143"/>
                        <a14:foregroundMark x1="94667" y1="7143" x2="94667" y2="7143"/>
                        <a14:foregroundMark x1="87000" y1="7143" x2="87000" y2="7143"/>
                        <a14:foregroundMark x1="80667" y1="7143" x2="80667" y2="7143"/>
                        <a14:foregroundMark x1="76667" y1="3571" x2="76667" y2="3571"/>
                        <a14:foregroundMark x1="75667" y1="3571" x2="75667" y2="3571"/>
                        <a14:foregroundMark x1="93333" y1="45238" x2="93333" y2="45238"/>
                        <a14:foregroundMark x1="93333" y1="36310" x2="93333" y2="36310"/>
                        <a14:foregroundMark x1="94333" y1="37500" x2="94333" y2="37500"/>
                        <a14:foregroundMark x1="91333" y1="38095" x2="91333" y2="38095"/>
                        <a14:foregroundMark x1="88667" y1="38095" x2="88667" y2="38095"/>
                        <a14:foregroundMark x1="95333" y1="55357" x2="95333" y2="55357"/>
                        <a14:foregroundMark x1="98000" y1="48214" x2="98000" y2="48214"/>
                        <a14:foregroundMark x1="78667" y1="54167" x2="78667" y2="54167"/>
                        <a14:foregroundMark x1="75333" y1="63095" x2="65667" y2="68452"/>
                        <a14:foregroundMark x1="64000" y1="69048" x2="64000" y2="69048"/>
                        <a14:foregroundMark x1="63333" y1="69048" x2="63333" y2="69048"/>
                        <a14:foregroundMark x1="25333" y1="60714" x2="24333" y2="60714"/>
                        <a14:foregroundMark x1="24333" y1="60714" x2="24333" y2="60714"/>
                        <a14:foregroundMark x1="92333" y1="33333" x2="92333" y2="33333"/>
                        <a14:foregroundMark x1="93000" y1="28571" x2="93000" y2="28571"/>
                        <a14:foregroundMark x1="94667" y1="36310" x2="94667" y2="36310"/>
                        <a14:foregroundMark x1="94000" y1="27976" x2="94000" y2="27976"/>
                        <a14:foregroundMark x1="94000" y1="27976" x2="94000" y2="27976"/>
                        <a14:foregroundMark x1="92667" y1="23810" x2="92667" y2="23810"/>
                        <a14:foregroundMark x1="93000" y1="38095" x2="93000" y2="38095"/>
                        <a14:foregroundMark x1="73333" y1="69048" x2="73333" y2="69048"/>
                        <a14:foregroundMark x1="73667" y1="69048" x2="73667" y2="69048"/>
                        <a14:foregroundMark x1="77333" y1="64286" x2="77333" y2="64286"/>
                        <a14:foregroundMark x1="72667" y1="67857" x2="68667" y2="69048"/>
                        <a14:foregroundMark x1="68667" y1="69048" x2="68667" y2="69048"/>
                        <a14:foregroundMark x1="96333" y1="27381" x2="96333" y2="27381"/>
                      </a14:backgroundRemoval>
                    </a14:imgEffect>
                  </a14:imgLayer>
                </a14:imgProps>
              </a:ext>
            </a:extLst>
          </a:blip>
          <a:stretch>
            <a:fillRect/>
          </a:stretch>
        </p:blipFill>
        <p:spPr>
          <a:xfrm>
            <a:off x="7621508" y="4519246"/>
            <a:ext cx="3494943" cy="1957168"/>
          </a:xfrm>
          <a:prstGeom prst="rect">
            <a:avLst/>
          </a:prstGeom>
        </p:spPr>
      </p:pic>
    </p:spTree>
    <p:extLst>
      <p:ext uri="{BB962C8B-B14F-4D97-AF65-F5344CB8AC3E}">
        <p14:creationId xmlns:p14="http://schemas.microsoft.com/office/powerpoint/2010/main" val="3626428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3F6CC5-FE65-5A3B-223B-7813A6444F2F}"/>
              </a:ext>
            </a:extLst>
          </p:cNvPr>
          <p:cNvSpPr>
            <a:spLocks noGrp="1"/>
          </p:cNvSpPr>
          <p:nvPr>
            <p:ph type="title"/>
          </p:nvPr>
        </p:nvSpPr>
        <p:spPr>
          <a:xfrm>
            <a:off x="463765" y="352337"/>
            <a:ext cx="10813835" cy="714464"/>
          </a:xfrm>
        </p:spPr>
        <p:txBody>
          <a:bodyPr/>
          <a:lstStyle/>
          <a:p>
            <a:pPr algn="ctr"/>
            <a:r>
              <a:rPr lang="es-MX" dirty="0"/>
              <a:t>Espacios y Depresiones en el Hueso </a:t>
            </a:r>
          </a:p>
        </p:txBody>
      </p:sp>
      <p:sp>
        <p:nvSpPr>
          <p:cNvPr id="3" name="Marcador de contenido 2">
            <a:extLst>
              <a:ext uri="{FF2B5EF4-FFF2-40B4-BE49-F238E27FC236}">
                <a16:creationId xmlns:a16="http://schemas.microsoft.com/office/drawing/2014/main" id="{AF24364E-4578-A862-8204-462E16CC2308}"/>
              </a:ext>
            </a:extLst>
          </p:cNvPr>
          <p:cNvSpPr>
            <a:spLocks noGrp="1"/>
          </p:cNvSpPr>
          <p:nvPr>
            <p:ph sz="quarter" idx="13"/>
          </p:nvPr>
        </p:nvSpPr>
        <p:spPr>
          <a:xfrm>
            <a:off x="510501" y="1773217"/>
            <a:ext cx="5585499" cy="4093011"/>
          </a:xfrm>
        </p:spPr>
        <p:txBody>
          <a:bodyPr/>
          <a:lstStyle/>
          <a:p>
            <a:pPr algn="just"/>
            <a:r>
              <a:rPr lang="es-MX" b="1" dirty="0"/>
              <a:t>Fosa:</a:t>
            </a:r>
            <a:r>
              <a:rPr lang="es-MX" dirty="0"/>
              <a:t> Un área amplia, baja, socavada o área deprimida del hueso; un ejemplo es la fosa submaxilar de la mandíbula.</a:t>
            </a:r>
          </a:p>
          <a:p>
            <a:pPr marL="0" indent="0" algn="just">
              <a:buNone/>
            </a:pPr>
            <a:endParaRPr lang="es-MX" dirty="0"/>
          </a:p>
          <a:p>
            <a:pPr algn="just"/>
            <a:endParaRPr lang="es-MX" b="1" dirty="0"/>
          </a:p>
          <a:p>
            <a:pPr algn="just"/>
            <a:endParaRPr lang="es-MX" b="1" dirty="0"/>
          </a:p>
          <a:p>
            <a:pPr algn="just"/>
            <a:r>
              <a:rPr lang="es-MX" b="1" dirty="0"/>
              <a:t>Seno: </a:t>
            </a:r>
            <a:r>
              <a:rPr lang="es-MX" dirty="0"/>
              <a:t>Un espacio, una cavidad, o una hendidura hueca en el hueso; un ejemplo es el seno maxilar.</a:t>
            </a:r>
          </a:p>
        </p:txBody>
      </p:sp>
      <p:pic>
        <p:nvPicPr>
          <p:cNvPr id="5" name="Imagen 4">
            <a:extLst>
              <a:ext uri="{FF2B5EF4-FFF2-40B4-BE49-F238E27FC236}">
                <a16:creationId xmlns:a16="http://schemas.microsoft.com/office/drawing/2014/main" id="{C5607B44-8BD4-490F-E728-FFFD4A19FF60}"/>
              </a:ext>
            </a:extLst>
          </p:cNvPr>
          <p:cNvPicPr>
            <a:picLocks noChangeAspect="1"/>
          </p:cNvPicPr>
          <p:nvPr/>
        </p:nvPicPr>
        <p:blipFill>
          <a:blip r:embed="rId2"/>
          <a:stretch>
            <a:fillRect/>
          </a:stretch>
        </p:blipFill>
        <p:spPr>
          <a:xfrm>
            <a:off x="6687649" y="3800563"/>
            <a:ext cx="4162425" cy="2705100"/>
          </a:xfrm>
          <a:prstGeom prst="rect">
            <a:avLst/>
          </a:prstGeom>
        </p:spPr>
      </p:pic>
      <p:pic>
        <p:nvPicPr>
          <p:cNvPr id="7" name="Imagen 6">
            <a:extLst>
              <a:ext uri="{FF2B5EF4-FFF2-40B4-BE49-F238E27FC236}">
                <a16:creationId xmlns:a16="http://schemas.microsoft.com/office/drawing/2014/main" id="{944613AD-92B8-F9CE-E350-12C2FBAE6D69}"/>
              </a:ext>
            </a:extLst>
          </p:cNvPr>
          <p:cNvPicPr>
            <a:picLocks noChangeAspect="1"/>
          </p:cNvPicPr>
          <p:nvPr/>
        </p:nvPicPr>
        <p:blipFill>
          <a:blip r:embed="rId3"/>
          <a:stretch>
            <a:fillRect/>
          </a:stretch>
        </p:blipFill>
        <p:spPr>
          <a:xfrm>
            <a:off x="6405490" y="1172982"/>
            <a:ext cx="3849858" cy="2540559"/>
          </a:xfrm>
          <a:prstGeom prst="rect">
            <a:avLst/>
          </a:prstGeom>
        </p:spPr>
      </p:pic>
    </p:spTree>
    <p:extLst>
      <p:ext uri="{BB962C8B-B14F-4D97-AF65-F5344CB8AC3E}">
        <p14:creationId xmlns:p14="http://schemas.microsoft.com/office/powerpoint/2010/main" val="41706183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978047-654C-8595-5CCB-FAD31BC6DF97}"/>
              </a:ext>
            </a:extLst>
          </p:cNvPr>
          <p:cNvSpPr>
            <a:spLocks noGrp="1"/>
          </p:cNvSpPr>
          <p:nvPr>
            <p:ph type="title"/>
          </p:nvPr>
        </p:nvSpPr>
        <p:spPr>
          <a:xfrm>
            <a:off x="1261872" y="262394"/>
            <a:ext cx="9692640" cy="804408"/>
          </a:xfrm>
        </p:spPr>
        <p:txBody>
          <a:bodyPr/>
          <a:lstStyle/>
          <a:p>
            <a:pPr algn="ctr"/>
            <a:r>
              <a:rPr lang="es-MX" dirty="0"/>
              <a:t>Términos Misceláneos</a:t>
            </a:r>
          </a:p>
        </p:txBody>
      </p:sp>
      <p:sp>
        <p:nvSpPr>
          <p:cNvPr id="3" name="Marcador de contenido 2">
            <a:extLst>
              <a:ext uri="{FF2B5EF4-FFF2-40B4-BE49-F238E27FC236}">
                <a16:creationId xmlns:a16="http://schemas.microsoft.com/office/drawing/2014/main" id="{014D7472-0346-004C-9551-3C7E95ECDD5F}"/>
              </a:ext>
            </a:extLst>
          </p:cNvPr>
          <p:cNvSpPr>
            <a:spLocks noGrp="1"/>
          </p:cNvSpPr>
          <p:nvPr>
            <p:ph sz="quarter" idx="13"/>
          </p:nvPr>
        </p:nvSpPr>
        <p:spPr>
          <a:xfrm>
            <a:off x="899706" y="1364568"/>
            <a:ext cx="7175149" cy="4867420"/>
          </a:xfrm>
        </p:spPr>
        <p:txBody>
          <a:bodyPr>
            <a:normAutofit/>
          </a:bodyPr>
          <a:lstStyle/>
          <a:p>
            <a:pPr marL="0" indent="0" algn="just">
              <a:buNone/>
            </a:pPr>
            <a:r>
              <a:rPr lang="es-MX" dirty="0"/>
              <a:t>Otros dos términos genera les se pueden utilizar para describir las señales normales vistas en una imagen dental, son los siguientes: </a:t>
            </a:r>
          </a:p>
          <a:p>
            <a:pPr algn="just"/>
            <a:r>
              <a:rPr lang="es-MX" b="1" dirty="0"/>
              <a:t>Septo: </a:t>
            </a:r>
            <a:r>
              <a:rPr lang="es-MX" dirty="0"/>
              <a:t>Pared o partición ósea que divide dos espacios o cavidades. Un septo puede estar presente dentro del espacio de una fosa o de un seno. Un septo óseo aparece opaco a las radiaciones, en contraste con un espacio o una cavidad, que aparece radiolúcido. Un ejemplo es el tabique nasal.</a:t>
            </a:r>
          </a:p>
          <a:p>
            <a:pPr algn="just"/>
            <a:r>
              <a:rPr lang="es-MX" b="1" dirty="0"/>
              <a:t>Sutura: </a:t>
            </a:r>
            <a:r>
              <a:rPr lang="es-MX" dirty="0"/>
              <a:t>Una articulación inamovible que representa una línea de unión entre los huesos colindantes del cráneo. Las suturas se encuentran solamente en el cráneo. En imágenes dentales, una sutura aparece como línea radiolúcida fina. Un ejemplo es la sutura palatina media del maxilar.</a:t>
            </a:r>
          </a:p>
        </p:txBody>
      </p:sp>
      <p:pic>
        <p:nvPicPr>
          <p:cNvPr id="4" name="Imagen 3">
            <a:extLst>
              <a:ext uri="{FF2B5EF4-FFF2-40B4-BE49-F238E27FC236}">
                <a16:creationId xmlns:a16="http://schemas.microsoft.com/office/drawing/2014/main" id="{CA01A0A1-50FB-7B89-17F3-E1A735ABB039}"/>
              </a:ext>
            </a:extLst>
          </p:cNvPr>
          <p:cNvPicPr>
            <a:picLocks noChangeAspect="1"/>
          </p:cNvPicPr>
          <p:nvPr/>
        </p:nvPicPr>
        <p:blipFill>
          <a:blip r:embed="rId2"/>
          <a:srcRect l="9261" b="9269"/>
          <a:stretch>
            <a:fillRect/>
          </a:stretch>
        </p:blipFill>
        <p:spPr>
          <a:xfrm>
            <a:off x="8337921" y="1591407"/>
            <a:ext cx="2824036" cy="2259037"/>
          </a:xfrm>
          <a:prstGeom prst="rect">
            <a:avLst/>
          </a:prstGeom>
        </p:spPr>
      </p:pic>
      <p:pic>
        <p:nvPicPr>
          <p:cNvPr id="5" name="Imagen 4">
            <a:extLst>
              <a:ext uri="{FF2B5EF4-FFF2-40B4-BE49-F238E27FC236}">
                <a16:creationId xmlns:a16="http://schemas.microsoft.com/office/drawing/2014/main" id="{D0A11D56-AF49-6FF6-1276-BB96B1FDA790}"/>
              </a:ext>
            </a:extLst>
          </p:cNvPr>
          <p:cNvPicPr>
            <a:picLocks noChangeAspect="1"/>
          </p:cNvPicPr>
          <p:nvPr/>
        </p:nvPicPr>
        <p:blipFill>
          <a:blip r:embed="rId3"/>
          <a:stretch>
            <a:fillRect/>
          </a:stretch>
        </p:blipFill>
        <p:spPr>
          <a:xfrm>
            <a:off x="8074855" y="4291303"/>
            <a:ext cx="2925935" cy="1940022"/>
          </a:xfrm>
          <a:prstGeom prst="rect">
            <a:avLst/>
          </a:prstGeom>
        </p:spPr>
      </p:pic>
    </p:spTree>
    <p:extLst>
      <p:ext uri="{BB962C8B-B14F-4D97-AF65-F5344CB8AC3E}">
        <p14:creationId xmlns:p14="http://schemas.microsoft.com/office/powerpoint/2010/main" val="8487279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181328-CD4A-6EA4-E895-47029E8B5C7C}"/>
              </a:ext>
            </a:extLst>
          </p:cNvPr>
          <p:cNvSpPr>
            <a:spLocks noGrp="1"/>
          </p:cNvSpPr>
          <p:nvPr>
            <p:ph type="title"/>
          </p:nvPr>
        </p:nvSpPr>
        <p:spPr>
          <a:xfrm>
            <a:off x="407337" y="417138"/>
            <a:ext cx="10775853" cy="623872"/>
          </a:xfrm>
        </p:spPr>
        <p:txBody>
          <a:bodyPr>
            <a:normAutofit/>
          </a:bodyPr>
          <a:lstStyle/>
          <a:p>
            <a:pPr algn="ctr"/>
            <a:r>
              <a:rPr lang="es-MX" sz="4000" dirty="0"/>
              <a:t>Puntos de Referencia óseos del Maxilar </a:t>
            </a:r>
          </a:p>
        </p:txBody>
      </p:sp>
      <p:sp>
        <p:nvSpPr>
          <p:cNvPr id="3" name="Marcador de contenido 2">
            <a:extLst>
              <a:ext uri="{FF2B5EF4-FFF2-40B4-BE49-F238E27FC236}">
                <a16:creationId xmlns:a16="http://schemas.microsoft.com/office/drawing/2014/main" id="{CBE4BC61-B572-1424-E397-6DC80947D066}"/>
              </a:ext>
            </a:extLst>
          </p:cNvPr>
          <p:cNvSpPr>
            <a:spLocks noGrp="1"/>
          </p:cNvSpPr>
          <p:nvPr>
            <p:ph sz="quarter" idx="13"/>
          </p:nvPr>
        </p:nvSpPr>
        <p:spPr>
          <a:xfrm>
            <a:off x="688692" y="1139484"/>
            <a:ext cx="6120072" cy="5301378"/>
          </a:xfrm>
        </p:spPr>
        <p:txBody>
          <a:bodyPr>
            <a:normAutofit/>
          </a:bodyPr>
          <a:lstStyle/>
          <a:p>
            <a:pPr algn="just"/>
            <a:r>
              <a:rPr lang="es-MX" dirty="0"/>
              <a:t>El maxilar superior se compone de dos huesos apareados, los maxilares. </a:t>
            </a:r>
          </a:p>
          <a:p>
            <a:pPr algn="just"/>
            <a:r>
              <a:rPr lang="es-MX" dirty="0"/>
              <a:t>Los maxilares apareados se encuentran en la línea media de la cara y se refieren a menudo como un solo hueso, el maxilar.</a:t>
            </a:r>
          </a:p>
          <a:p>
            <a:pPr algn="just"/>
            <a:r>
              <a:rPr lang="es-MX" dirty="0"/>
              <a:t>El maxilar se ha descrito como la piedra angular arquitectónica de la cara. </a:t>
            </a:r>
          </a:p>
          <a:p>
            <a:pPr algn="just"/>
            <a:r>
              <a:rPr lang="es-MX" dirty="0"/>
              <a:t>Todos los huesos de la cara, a excepción de la mandíbula, articulan con el maxilar. </a:t>
            </a:r>
          </a:p>
          <a:p>
            <a:pPr algn="just"/>
            <a:r>
              <a:rPr lang="es-MX" dirty="0"/>
              <a:t>El maxilar forma el piso de la órbita de los ojos, los lados y el piso de las cavidades nasales, y el paladar duro. </a:t>
            </a:r>
          </a:p>
          <a:p>
            <a:pPr algn="just"/>
            <a:r>
              <a:rPr lang="es-MX" dirty="0"/>
              <a:t>El borde inferior del maxilar apoya los dientes maxilares. </a:t>
            </a:r>
          </a:p>
        </p:txBody>
      </p:sp>
      <p:pic>
        <p:nvPicPr>
          <p:cNvPr id="5" name="Imagen 4">
            <a:extLst>
              <a:ext uri="{FF2B5EF4-FFF2-40B4-BE49-F238E27FC236}">
                <a16:creationId xmlns:a16="http://schemas.microsoft.com/office/drawing/2014/main" id="{E0D90E72-5B2C-D0DE-DBCF-561ED3EC7E61}"/>
              </a:ext>
            </a:extLst>
          </p:cNvPr>
          <p:cNvPicPr>
            <a:picLocks noChangeAspect="1"/>
          </p:cNvPicPr>
          <p:nvPr/>
        </p:nvPicPr>
        <p:blipFill>
          <a:blip r:embed="rId2"/>
          <a:stretch>
            <a:fillRect/>
          </a:stretch>
        </p:blipFill>
        <p:spPr>
          <a:xfrm>
            <a:off x="7002413" y="1542022"/>
            <a:ext cx="4012591" cy="4496301"/>
          </a:xfrm>
          <a:prstGeom prst="rect">
            <a:avLst/>
          </a:prstGeom>
        </p:spPr>
      </p:pic>
    </p:spTree>
    <p:extLst>
      <p:ext uri="{BB962C8B-B14F-4D97-AF65-F5344CB8AC3E}">
        <p14:creationId xmlns:p14="http://schemas.microsoft.com/office/powerpoint/2010/main" val="40587030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FA0B52-490B-7570-BEE6-91E389237004}"/>
              </a:ext>
            </a:extLst>
          </p:cNvPr>
          <p:cNvSpPr>
            <a:spLocks noGrp="1"/>
          </p:cNvSpPr>
          <p:nvPr>
            <p:ph type="title"/>
          </p:nvPr>
        </p:nvSpPr>
        <p:spPr>
          <a:xfrm>
            <a:off x="881418" y="338887"/>
            <a:ext cx="9692640" cy="804408"/>
          </a:xfrm>
        </p:spPr>
        <p:txBody>
          <a:bodyPr/>
          <a:lstStyle/>
          <a:p>
            <a:pPr algn="ctr"/>
            <a:r>
              <a:rPr lang="es-MX" dirty="0"/>
              <a:t>Foramen Incisivo</a:t>
            </a:r>
          </a:p>
        </p:txBody>
      </p:sp>
      <p:sp>
        <p:nvSpPr>
          <p:cNvPr id="3" name="Marcador de contenido 2">
            <a:extLst>
              <a:ext uri="{FF2B5EF4-FFF2-40B4-BE49-F238E27FC236}">
                <a16:creationId xmlns:a16="http://schemas.microsoft.com/office/drawing/2014/main" id="{03F76AA2-58DE-ADD1-9E32-84ADAE494977}"/>
              </a:ext>
            </a:extLst>
          </p:cNvPr>
          <p:cNvSpPr>
            <a:spLocks noGrp="1"/>
          </p:cNvSpPr>
          <p:nvPr>
            <p:ph sz="quarter" idx="13"/>
          </p:nvPr>
        </p:nvSpPr>
        <p:spPr>
          <a:xfrm>
            <a:off x="1022095" y="1567286"/>
            <a:ext cx="5430754" cy="4951827"/>
          </a:xfrm>
        </p:spPr>
        <p:txBody>
          <a:bodyPr/>
          <a:lstStyle/>
          <a:p>
            <a:pPr algn="just"/>
            <a:r>
              <a:rPr lang="es-MX" dirty="0"/>
              <a:t>El foramen incisivo también conocido como foramen nasopalatino es una abertura o agujero en el hueso situado en la línea media de la porción anterior del paladar duro, directamente posterior a los incisivos centra les maxilares. </a:t>
            </a:r>
          </a:p>
          <a:p>
            <a:pPr algn="just"/>
            <a:r>
              <a:rPr lang="es-MX" dirty="0"/>
              <a:t>El nervio nasopalatino sale hacia el maxilar a través del foramen incisivo. </a:t>
            </a:r>
          </a:p>
          <a:p>
            <a:pPr algn="just"/>
            <a:r>
              <a:rPr lang="es-MX" dirty="0"/>
              <a:t>En una imagen periapical maxilar, el foramen incisivo aparece como un área radiolúcida pequeña, ovoide o redonda , situada entre las raíces de los incisivos centrales maxilares.</a:t>
            </a:r>
          </a:p>
        </p:txBody>
      </p:sp>
      <p:pic>
        <p:nvPicPr>
          <p:cNvPr id="4" name="Imagen 3">
            <a:extLst>
              <a:ext uri="{FF2B5EF4-FFF2-40B4-BE49-F238E27FC236}">
                <a16:creationId xmlns:a16="http://schemas.microsoft.com/office/drawing/2014/main" id="{1B2A9EB3-AE34-C382-1E57-01645CA62D89}"/>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140" b="97312" l="369" r="99262">
                        <a14:foregroundMark x1="43911" y1="11290" x2="43911" y2="11290"/>
                        <a14:foregroundMark x1="32103" y1="12366" x2="32103" y2="12366"/>
                        <a14:foregroundMark x1="30258" y1="20430" x2="30258" y2="20430"/>
                        <a14:foregroundMark x1="28782" y1="23656" x2="24723" y2="30645"/>
                        <a14:foregroundMark x1="22878" y1="34409" x2="22878" y2="34409"/>
                        <a14:foregroundMark x1="22140" y1="60753" x2="22140" y2="60753"/>
                        <a14:foregroundMark x1="13284" y1="71505" x2="13284" y2="71505"/>
                        <a14:foregroundMark x1="6273" y1="85484" x2="6273" y2="87634"/>
                        <a14:foregroundMark x1="9225" y1="67742" x2="9225" y2="67742"/>
                        <a14:foregroundMark x1="18819" y1="61290" x2="21771" y2="59140"/>
                        <a14:foregroundMark x1="25092" y1="65054" x2="25092" y2="67204"/>
                        <a14:foregroundMark x1="28044" y1="83333" x2="28044" y2="83333"/>
                        <a14:foregroundMark x1="18819" y1="84946" x2="18819" y2="84946"/>
                        <a14:foregroundMark x1="15129" y1="87097" x2="14391" y2="89247"/>
                        <a14:foregroundMark x1="8118" y1="90323" x2="8118" y2="90323"/>
                        <a14:foregroundMark x1="4059" y1="77419" x2="4059" y2="77419"/>
                        <a14:foregroundMark x1="4797" y1="59140" x2="4797" y2="59140"/>
                        <a14:foregroundMark x1="4797" y1="55376" x2="4797" y2="55376"/>
                        <a14:foregroundMark x1="4797" y1="52688" x2="4797" y2="52688"/>
                        <a14:foregroundMark x1="4797" y1="52688" x2="4797" y2="52688"/>
                        <a14:foregroundMark x1="6642" y1="59140" x2="7749" y2="63441"/>
                        <a14:foregroundMark x1="35055" y1="79032" x2="36900" y2="79570"/>
                        <a14:foregroundMark x1="91882" y1="89247" x2="91882" y2="89247"/>
                        <a14:foregroundMark x1="92251" y1="64516" x2="92251" y2="64516"/>
                        <a14:foregroundMark x1="99262" y1="81183" x2="99262" y2="83871"/>
                        <a14:foregroundMark x1="96679" y1="89785" x2="96679" y2="91935"/>
                        <a14:foregroundMark x1="90775" y1="91935" x2="90775" y2="91935"/>
                        <a14:foregroundMark x1="92620" y1="81183" x2="92620" y2="77419"/>
                        <a14:foregroundMark x1="81181" y1="80108" x2="81181" y2="82258"/>
                        <a14:foregroundMark x1="81919" y1="95161" x2="81919" y2="95161"/>
                        <a14:foregroundMark x1="87085" y1="97312" x2="87085" y2="97312"/>
                        <a14:foregroundMark x1="78598" y1="97849" x2="78598" y2="97849"/>
                        <a14:foregroundMark x1="37269" y1="63441" x2="37269" y2="63441"/>
                        <a14:foregroundMark x1="369" y1="57527" x2="369" y2="57527"/>
                        <a14:foregroundMark x1="90775" y1="61290" x2="90775" y2="61290"/>
                        <a14:foregroundMark x1="90406" y1="59140" x2="90406" y2="59140"/>
                        <a14:foregroundMark x1="89299" y1="54839" x2="89299" y2="54839"/>
                        <a14:foregroundMark x1="89299" y1="59140" x2="89299" y2="59140"/>
                        <a14:foregroundMark x1="89299" y1="59677" x2="89299" y2="59677"/>
                        <a14:foregroundMark x1="91882" y1="61828" x2="91882" y2="61828"/>
                        <a14:foregroundMark x1="93727" y1="65054" x2="93727" y2="67742"/>
                        <a14:foregroundMark x1="99262" y1="75806" x2="99262" y2="75806"/>
                        <a14:foregroundMark x1="96679" y1="77957" x2="95203" y2="77419"/>
                        <a14:foregroundMark x1="91882" y1="65591" x2="91882" y2="65591"/>
                        <a14:foregroundMark x1="89668" y1="59677" x2="89668" y2="59677"/>
                        <a14:foregroundMark x1="89668" y1="56989" x2="89668" y2="56989"/>
                        <a14:foregroundMark x1="58672" y1="67204" x2="56089" y2="67204"/>
                        <a14:foregroundMark x1="46125" y1="70968" x2="43911" y2="70968"/>
                        <a14:foregroundMark x1="33210" y1="77957" x2="33210" y2="77957"/>
                        <a14:foregroundMark x1="32841" y1="77957" x2="36900" y2="56989"/>
                        <a14:foregroundMark x1="40221" y1="41935" x2="40590" y2="39247"/>
                        <a14:foregroundMark x1="40590" y1="39247" x2="45387" y2="29032"/>
                        <a14:foregroundMark x1="60148" y1="25806" x2="64207" y2="31720"/>
                        <a14:foregroundMark x1="85609" y1="77419" x2="86716" y2="81720"/>
                        <a14:foregroundMark x1="90775" y1="57527" x2="90775" y2="57527"/>
                        <a14:foregroundMark x1="98893" y1="81183" x2="98893" y2="81183"/>
                        <a14:foregroundMark x1="97786" y1="76882" x2="97786" y2="76882"/>
                        <a14:foregroundMark x1="94834" y1="75269" x2="94834" y2="75269"/>
                        <a14:foregroundMark x1="93358" y1="56452" x2="93358" y2="56452"/>
                        <a14:foregroundMark x1="55720" y1="53226" x2="55720" y2="53226"/>
                        <a14:foregroundMark x1="48339" y1="55376" x2="41697" y2="64516"/>
                        <a14:foregroundMark x1="2583" y1="51075" x2="2583" y2="51075"/>
                        <a14:foregroundMark x1="10332" y1="48387" x2="10332" y2="48387"/>
                        <a14:foregroundMark x1="19188" y1="43011" x2="19188" y2="43011"/>
                        <a14:foregroundMark x1="22140" y1="43011" x2="22140" y2="43011"/>
                        <a14:foregroundMark x1="28044" y1="47312" x2="28044" y2="47312"/>
                        <a14:foregroundMark x1="45387" y1="33871" x2="50554" y2="36022"/>
                        <a14:foregroundMark x1="60886" y1="36022" x2="67159" y2="43011"/>
                        <a14:foregroundMark x1="67159" y1="43011" x2="69742" y2="66667"/>
                      </a14:backgroundRemoval>
                    </a14:imgEffect>
                  </a14:imgLayer>
                </a14:imgProps>
              </a:ext>
            </a:extLst>
          </a:blip>
          <a:stretch>
            <a:fillRect/>
          </a:stretch>
        </p:blipFill>
        <p:spPr>
          <a:xfrm>
            <a:off x="6964421" y="1208791"/>
            <a:ext cx="3213224" cy="2205386"/>
          </a:xfrm>
          <a:prstGeom prst="rect">
            <a:avLst/>
          </a:prstGeom>
        </p:spPr>
      </p:pic>
      <p:pic>
        <p:nvPicPr>
          <p:cNvPr id="7" name="Imagen 6">
            <a:extLst>
              <a:ext uri="{FF2B5EF4-FFF2-40B4-BE49-F238E27FC236}">
                <a16:creationId xmlns:a16="http://schemas.microsoft.com/office/drawing/2014/main" id="{B830EBE4-F4A2-0EB2-0C42-A53C252CA61D}"/>
              </a:ext>
            </a:extLst>
          </p:cNvPr>
          <p:cNvPicPr>
            <a:picLocks noChangeAspect="1"/>
          </p:cNvPicPr>
          <p:nvPr/>
        </p:nvPicPr>
        <p:blipFill>
          <a:blip r:embed="rId4"/>
          <a:srcRect l="26847" t="17566" r="27979" b="12506"/>
          <a:stretch>
            <a:fillRect/>
          </a:stretch>
        </p:blipFill>
        <p:spPr>
          <a:xfrm>
            <a:off x="7399301" y="3667194"/>
            <a:ext cx="2343464" cy="2717205"/>
          </a:xfrm>
          <a:prstGeom prst="rect">
            <a:avLst/>
          </a:prstGeom>
        </p:spPr>
      </p:pic>
    </p:spTree>
    <p:extLst>
      <p:ext uri="{BB962C8B-B14F-4D97-AF65-F5344CB8AC3E}">
        <p14:creationId xmlns:p14="http://schemas.microsoft.com/office/powerpoint/2010/main" val="2157022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BC2150-B298-31BE-A365-203E4249682E}"/>
              </a:ext>
            </a:extLst>
          </p:cNvPr>
          <p:cNvSpPr>
            <a:spLocks noGrp="1"/>
          </p:cNvSpPr>
          <p:nvPr>
            <p:ph type="title"/>
          </p:nvPr>
        </p:nvSpPr>
        <p:spPr>
          <a:xfrm>
            <a:off x="534573" y="220190"/>
            <a:ext cx="10616887" cy="764547"/>
          </a:xfrm>
        </p:spPr>
        <p:txBody>
          <a:bodyPr>
            <a:normAutofit/>
          </a:bodyPr>
          <a:lstStyle/>
          <a:p>
            <a:pPr algn="ctr"/>
            <a:r>
              <a:rPr lang="es-MX" sz="3800" dirty="0"/>
              <a:t>Forámenes Superiores del Canal Incisivo </a:t>
            </a:r>
          </a:p>
        </p:txBody>
      </p:sp>
      <p:sp>
        <p:nvSpPr>
          <p:cNvPr id="3" name="Marcador de contenido 2">
            <a:extLst>
              <a:ext uri="{FF2B5EF4-FFF2-40B4-BE49-F238E27FC236}">
                <a16:creationId xmlns:a16="http://schemas.microsoft.com/office/drawing/2014/main" id="{4F44E9B4-F7CF-2A85-8BF5-ADB22098FB6E}"/>
              </a:ext>
            </a:extLst>
          </p:cNvPr>
          <p:cNvSpPr>
            <a:spLocks noGrp="1"/>
          </p:cNvSpPr>
          <p:nvPr>
            <p:ph sz="quarter" idx="13"/>
          </p:nvPr>
        </p:nvSpPr>
        <p:spPr>
          <a:xfrm>
            <a:off x="393896" y="1367766"/>
            <a:ext cx="6597748" cy="5145576"/>
          </a:xfrm>
        </p:spPr>
        <p:txBody>
          <a:bodyPr>
            <a:normAutofit/>
          </a:bodyPr>
          <a:lstStyle/>
          <a:p>
            <a:pPr algn="just"/>
            <a:r>
              <a:rPr lang="es-MX" dirty="0"/>
              <a:t>Los forámenes superiores del conducto incisivo son dos aberturas o agujeros minúsculos en el hueso, que se localizan hacia abajo e intermedio del piso de la cavidad nasal.</a:t>
            </a:r>
          </a:p>
          <a:p>
            <a:pPr algn="just"/>
            <a:r>
              <a:rPr lang="es-MX" dirty="0"/>
              <a:t>Estos dos pequeños canales se ensamblan juntos para formar el canal incisivo y para compartir una salida en común, el foramen incisivo. </a:t>
            </a:r>
          </a:p>
          <a:p>
            <a:pPr algn="just"/>
            <a:r>
              <a:rPr lang="es-MX" dirty="0"/>
              <a:t>El nervio nasopalatino entra en el maxilar a través de los forámenes superiores, viaja a través del canal incisivo, y de las salidas en el foramen incisivo. </a:t>
            </a:r>
          </a:p>
          <a:p>
            <a:pPr algn="just"/>
            <a:r>
              <a:rPr lang="es-MX" dirty="0"/>
              <a:t>En una imagen periapical maxilar, los forámenes superiores aparecen como dos pequeños círculos radiolúcidos de ubicación superior a los ápices de los incisivos centrales maxilares.</a:t>
            </a:r>
          </a:p>
          <a:p>
            <a:endParaRPr lang="es-MX" dirty="0"/>
          </a:p>
        </p:txBody>
      </p:sp>
      <p:pic>
        <p:nvPicPr>
          <p:cNvPr id="5" name="Imagen 4">
            <a:extLst>
              <a:ext uri="{FF2B5EF4-FFF2-40B4-BE49-F238E27FC236}">
                <a16:creationId xmlns:a16="http://schemas.microsoft.com/office/drawing/2014/main" id="{9490F27D-CFC5-3F9C-F18A-45834E866E19}"/>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5556" b="98889" l="27031" r="76875">
                        <a14:foregroundMark x1="32813" y1="56250" x2="32813" y2="56250"/>
                        <a14:foregroundMark x1="33828" y1="43056" x2="33828" y2="43056"/>
                        <a14:foregroundMark x1="35703" y1="31111" x2="37656" y2="24861"/>
                        <a14:foregroundMark x1="39531" y1="19722" x2="39531" y2="19722"/>
                        <a14:foregroundMark x1="39922" y1="18611" x2="41172" y2="15278"/>
                        <a14:foregroundMark x1="45625" y1="7778" x2="45625" y2="7778"/>
                        <a14:foregroundMark x1="48203" y1="6667" x2="48203" y2="6667"/>
                        <a14:foregroundMark x1="48828" y1="6667" x2="50156" y2="5556"/>
                        <a14:foregroundMark x1="56875" y1="5556" x2="56875" y2="5556"/>
                        <a14:foregroundMark x1="56875" y1="5556" x2="56875" y2="5556"/>
                        <a14:foregroundMark x1="63281" y1="19167" x2="63281" y2="19167"/>
                        <a14:foregroundMark x1="65781" y1="27222" x2="65781" y2="27222"/>
                        <a14:foregroundMark x1="69297" y1="34583" x2="69297" y2="34583"/>
                        <a14:foregroundMark x1="70625" y1="44306" x2="70625" y2="44306"/>
                        <a14:foregroundMark x1="72500" y1="62500" x2="72500" y2="64167"/>
                        <a14:foregroundMark x1="74453" y1="61944" x2="74453" y2="61944"/>
                        <a14:foregroundMark x1="74453" y1="60139" x2="73125" y2="65833"/>
                        <a14:foregroundMark x1="72813" y1="72639" x2="72813" y2="77778"/>
                        <a14:foregroundMark x1="74766" y1="77778" x2="74766" y2="77778"/>
                        <a14:foregroundMark x1="73125" y1="81806" x2="72188" y2="82917"/>
                        <a14:foregroundMark x1="68672" y1="83472" x2="67109" y2="83472"/>
                        <a14:foregroundMark x1="67109" y1="83472" x2="65469" y2="88611"/>
                        <a14:foregroundMark x1="64219" y1="89167" x2="64219" y2="89167"/>
                        <a14:foregroundMark x1="63594" y1="89167" x2="62266" y2="91528"/>
                        <a14:foregroundMark x1="61641" y1="92639" x2="60703" y2="93194"/>
                        <a14:foregroundMark x1="47578" y1="91528" x2="45938" y2="91528"/>
                        <a14:foregroundMark x1="45938" y1="91528" x2="45938" y2="91528"/>
                        <a14:foregroundMark x1="41172" y1="88611" x2="41172" y2="88611"/>
                        <a14:foregroundMark x1="37344" y1="87500" x2="37344" y2="87500"/>
                        <a14:foregroundMark x1="33516" y1="83472" x2="33516" y2="83472"/>
                        <a14:foregroundMark x1="33516" y1="82917" x2="32188" y2="76111"/>
                        <a14:foregroundMark x1="28672" y1="69306" x2="28672" y2="69306"/>
                        <a14:foregroundMark x1="29609" y1="58472" x2="29609" y2="58472"/>
                        <a14:foregroundMark x1="30938" y1="54444" x2="30938" y2="54444"/>
                        <a14:foregroundMark x1="30938" y1="54444" x2="30938" y2="54444"/>
                        <a14:foregroundMark x1="30938" y1="52222" x2="30938" y2="52222"/>
                        <a14:foregroundMark x1="30625" y1="60694" x2="30625" y2="60694"/>
                        <a14:foregroundMark x1="30312" y1="81250" x2="30312" y2="82917"/>
                        <a14:foregroundMark x1="30312" y1="83472" x2="30312" y2="83472"/>
                        <a14:foregroundMark x1="31875" y1="93750" x2="31875" y2="93750"/>
                        <a14:foregroundMark x1="40547" y1="94861" x2="40547" y2="94861"/>
                        <a14:foregroundMark x1="41172" y1="94861" x2="41172" y2="94861"/>
                        <a14:foregroundMark x1="42734" y1="94861" x2="48203" y2="95417"/>
                        <a14:foregroundMark x1="49453" y1="95972" x2="49453" y2="95972"/>
                        <a14:foregroundMark x1="49766" y1="96528" x2="49766" y2="96528"/>
                        <a14:foregroundMark x1="46250" y1="84028" x2="46250" y2="84028"/>
                        <a14:foregroundMark x1="45938" y1="84028" x2="45938" y2="84028"/>
                        <a14:foregroundMark x1="45938" y1="79583" x2="45938" y2="79583"/>
                        <a14:foregroundMark x1="45938" y1="79583" x2="45938" y2="79583"/>
                        <a14:foregroundMark x1="38906" y1="86389" x2="38906" y2="86389"/>
                        <a14:foregroundMark x1="36328" y1="88056" x2="36328" y2="88056"/>
                        <a14:foregroundMark x1="34766" y1="90278" x2="34766" y2="90278"/>
                        <a14:foregroundMark x1="33516" y1="92639" x2="33516" y2="92639"/>
                        <a14:foregroundMark x1="32188" y1="95417" x2="32188" y2="95417"/>
                        <a14:foregroundMark x1="36016" y1="97083" x2="38281" y2="97778"/>
                        <a14:foregroundMark x1="51094" y1="92083" x2="51094" y2="92083"/>
                        <a14:foregroundMark x1="59062" y1="87500" x2="60391" y2="87500"/>
                        <a14:foregroundMark x1="70625" y1="86389" x2="71563" y2="86944"/>
                        <a14:foregroundMark x1="75078" y1="85833" x2="75078" y2="85833"/>
                        <a14:foregroundMark x1="75391" y1="80139" x2="75391" y2="80139"/>
                        <a14:foregroundMark x1="75391" y1="78889" x2="75391" y2="78889"/>
                        <a14:foregroundMark x1="74453" y1="72639" x2="74453" y2="72639"/>
                        <a14:foregroundMark x1="74453" y1="67500" x2="74453" y2="67500"/>
                        <a14:foregroundMark x1="77031" y1="76111" x2="77031" y2="76111"/>
                        <a14:foregroundMark x1="74766" y1="68750" x2="74766" y2="68750"/>
                        <a14:foregroundMark x1="74766" y1="64722" x2="74766" y2="67500"/>
                        <a14:foregroundMark x1="77031" y1="89167" x2="77031" y2="90833"/>
                        <a14:foregroundMark x1="76016" y1="93750" x2="76016" y2="93750"/>
                        <a14:foregroundMark x1="74766" y1="91528" x2="74766" y2="91528"/>
                        <a14:foregroundMark x1="75078" y1="92083" x2="75078" y2="92083"/>
                        <a14:foregroundMark x1="75078" y1="92639" x2="75078" y2="92639"/>
                        <a14:foregroundMark x1="36719" y1="88611" x2="36719" y2="88611"/>
                        <a14:foregroundMark x1="27109" y1="93194" x2="27109" y2="93194"/>
                        <a14:foregroundMark x1="31250" y1="72639" x2="31250" y2="72639"/>
                        <a14:foregroundMark x1="31250" y1="72639" x2="31250" y2="72639"/>
                        <a14:foregroundMark x1="31250" y1="72083" x2="31250" y2="73889"/>
                        <a14:foregroundMark x1="31250" y1="77222" x2="31250" y2="88056"/>
                        <a14:foregroundMark x1="31250" y1="89167" x2="31250" y2="89167"/>
                        <a14:foregroundMark x1="31563" y1="77222" x2="31563" y2="77222"/>
                        <a14:foregroundMark x1="31563" y1="75556" x2="31563" y2="75556"/>
                        <a14:foregroundMark x1="31563" y1="75000" x2="31563" y2="75000"/>
                        <a14:foregroundMark x1="31250" y1="81250" x2="31250" y2="86389"/>
                        <a14:foregroundMark x1="31250" y1="94306" x2="31250" y2="95972"/>
                        <a14:foregroundMark x1="31250" y1="88611" x2="31250" y2="86389"/>
                        <a14:foregroundMark x1="31250" y1="78889" x2="31250" y2="78889"/>
                        <a14:foregroundMark x1="31250" y1="75000" x2="31250" y2="75000"/>
                        <a14:foregroundMark x1="31250" y1="74444" x2="31250" y2="74444"/>
                        <a14:foregroundMark x1="30938" y1="67500" x2="30938" y2="67500"/>
                        <a14:foregroundMark x1="30938" y1="65278" x2="30938" y2="65278"/>
                        <a14:foregroundMark x1="30938" y1="59028" x2="30938" y2="59028"/>
                        <a14:foregroundMark x1="30938" y1="52778" x2="30938" y2="52778"/>
                        <a14:foregroundMark x1="31250" y1="43611" x2="31250" y2="43611"/>
                        <a14:foregroundMark x1="32500" y1="41944" x2="32500" y2="41944"/>
                        <a14:foregroundMark x1="32500" y1="61944" x2="32500" y2="61944"/>
                        <a14:foregroundMark x1="32188" y1="69306" x2="31875" y2="71528"/>
                        <a14:foregroundMark x1="31875" y1="88056" x2="31875" y2="88056"/>
                        <a14:foregroundMark x1="31875" y1="89722" x2="31875" y2="89722"/>
                        <a14:foregroundMark x1="31875" y1="90833" x2="31875" y2="90833"/>
                        <a14:foregroundMark x1="31563" y1="89167" x2="31563" y2="89167"/>
                        <a14:foregroundMark x1="31563" y1="81250" x2="31563" y2="81250"/>
                        <a14:foregroundMark x1="31563" y1="84583" x2="31250" y2="94861"/>
                        <a14:foregroundMark x1="31250" y1="95417" x2="31250" y2="95417"/>
                        <a14:foregroundMark x1="31875" y1="73194" x2="31875" y2="73194"/>
                        <a14:foregroundMark x1="31563" y1="72083" x2="31563" y2="76667"/>
                        <a14:foregroundMark x1="31563" y1="78889" x2="31563" y2="80694"/>
                        <a14:foregroundMark x1="31563" y1="72639" x2="31563" y2="72639"/>
                        <a14:foregroundMark x1="31563" y1="70417" x2="30625" y2="67500"/>
                        <a14:foregroundMark x1="30625" y1="75556" x2="30625" y2="75556"/>
                        <a14:foregroundMark x1="32813" y1="83472" x2="32813" y2="83472"/>
                        <a14:foregroundMark x1="34453" y1="98889" x2="34453" y2="98889"/>
                        <a14:foregroundMark x1="35391" y1="97778" x2="36719" y2="96528"/>
                        <a14:foregroundMark x1="37031" y1="96528" x2="37031" y2="96528"/>
                        <a14:foregroundMark x1="37031" y1="96528" x2="37031" y2="96528"/>
                        <a14:foregroundMark x1="37031" y1="96528" x2="37031" y2="96528"/>
                        <a14:foregroundMark x1="37031" y1="96528" x2="37031" y2="96528"/>
                        <a14:foregroundMark x1="37031" y1="96528" x2="37656" y2="98333"/>
                        <a14:foregroundMark x1="34453" y1="91528" x2="34453" y2="91528"/>
                        <a14:foregroundMark x1="32813" y1="91528" x2="32813" y2="91528"/>
                        <a14:foregroundMark x1="31250" y1="90833" x2="31250" y2="90833"/>
                        <a14:foregroundMark x1="31250" y1="88056" x2="31250" y2="88056"/>
                        <a14:foregroundMark x1="31875" y1="85833" x2="31875" y2="85833"/>
                        <a14:foregroundMark x1="36719" y1="85833" x2="36719" y2="85833"/>
                        <a14:foregroundMark x1="37969" y1="85833" x2="37969" y2="85833"/>
                        <a14:foregroundMark x1="38281" y1="91528" x2="38281" y2="91528"/>
                        <a14:foregroundMark x1="38281" y1="96528" x2="38281" y2="96528"/>
                        <a14:foregroundMark x1="38281" y1="97083" x2="38281" y2="97083"/>
                        <a14:foregroundMark x1="37969" y1="82361" x2="37969" y2="80694"/>
                        <a14:foregroundMark x1="37969" y1="80694" x2="37969" y2="80694"/>
                        <a14:foregroundMark x1="37969" y1="85833" x2="37969" y2="90833"/>
                        <a14:foregroundMark x1="37969" y1="91528" x2="37969" y2="91528"/>
                        <a14:foregroundMark x1="37969" y1="91528" x2="37969" y2="91528"/>
                        <a14:foregroundMark x1="37031" y1="91528" x2="37031" y2="91528"/>
                        <a14:foregroundMark x1="34141" y1="91528" x2="34141" y2="91528"/>
                        <a14:foregroundMark x1="33516" y1="91528" x2="33516" y2="91528"/>
                        <a14:foregroundMark x1="33125" y1="91528" x2="33125" y2="91528"/>
                        <a14:foregroundMark x1="33125" y1="91528" x2="33125" y2="91528"/>
                        <a14:foregroundMark x1="33125" y1="91528" x2="33125" y2="91528"/>
                        <a14:foregroundMark x1="37969" y1="90833" x2="37969" y2="90833"/>
                        <a14:foregroundMark x1="38906" y1="90833" x2="38906" y2="90833"/>
                        <a14:foregroundMark x1="39922" y1="86389" x2="39922" y2="86389"/>
                        <a14:foregroundMark x1="37344" y1="85139" x2="34453" y2="92083"/>
                        <a14:foregroundMark x1="34453" y1="92083" x2="34453" y2="92083"/>
                        <a14:foregroundMark x1="31875" y1="92083" x2="31875" y2="92083"/>
                        <a14:foregroundMark x1="31250" y1="92083" x2="31250" y2="92083"/>
                        <a14:foregroundMark x1="30938" y1="90278" x2="30938" y2="90278"/>
                        <a14:foregroundMark x1="30938" y1="90278" x2="30938" y2="90278"/>
                      </a14:backgroundRemoval>
                    </a14:imgEffect>
                  </a14:imgLayer>
                </a14:imgProps>
              </a:ext>
            </a:extLst>
          </a:blip>
          <a:srcRect l="28363" r="23637" b="19347"/>
          <a:stretch>
            <a:fillRect/>
          </a:stretch>
        </p:blipFill>
        <p:spPr>
          <a:xfrm>
            <a:off x="7532619" y="1241585"/>
            <a:ext cx="2645981" cy="2500850"/>
          </a:xfrm>
          <a:prstGeom prst="rect">
            <a:avLst/>
          </a:prstGeom>
        </p:spPr>
      </p:pic>
      <p:pic>
        <p:nvPicPr>
          <p:cNvPr id="7" name="Imagen 6">
            <a:extLst>
              <a:ext uri="{FF2B5EF4-FFF2-40B4-BE49-F238E27FC236}">
                <a16:creationId xmlns:a16="http://schemas.microsoft.com/office/drawing/2014/main" id="{37454D41-6010-601B-3505-DD769D6C570E}"/>
              </a:ext>
            </a:extLst>
          </p:cNvPr>
          <p:cNvPicPr>
            <a:picLocks noChangeAspect="1"/>
          </p:cNvPicPr>
          <p:nvPr/>
        </p:nvPicPr>
        <p:blipFill>
          <a:blip r:embed="rId4"/>
          <a:srcRect l="3622" r="4673"/>
          <a:stretch>
            <a:fillRect/>
          </a:stretch>
        </p:blipFill>
        <p:spPr>
          <a:xfrm>
            <a:off x="7948242" y="3940554"/>
            <a:ext cx="1814734" cy="2638527"/>
          </a:xfrm>
          <a:prstGeom prst="rect">
            <a:avLst/>
          </a:prstGeom>
        </p:spPr>
      </p:pic>
    </p:spTree>
    <p:extLst>
      <p:ext uri="{BB962C8B-B14F-4D97-AF65-F5344CB8AC3E}">
        <p14:creationId xmlns:p14="http://schemas.microsoft.com/office/powerpoint/2010/main" val="20049940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24F7B5-6052-F4BC-E1AA-8808C94D8CFC}"/>
              </a:ext>
            </a:extLst>
          </p:cNvPr>
          <p:cNvSpPr>
            <a:spLocks noGrp="1"/>
          </p:cNvSpPr>
          <p:nvPr>
            <p:ph type="title"/>
          </p:nvPr>
        </p:nvSpPr>
        <p:spPr>
          <a:xfrm>
            <a:off x="913773" y="392622"/>
            <a:ext cx="9692640" cy="804408"/>
          </a:xfrm>
        </p:spPr>
        <p:txBody>
          <a:bodyPr/>
          <a:lstStyle/>
          <a:p>
            <a:pPr algn="ctr"/>
            <a:r>
              <a:rPr lang="es-MX" dirty="0"/>
              <a:t>Sutura Palatina Media </a:t>
            </a:r>
          </a:p>
        </p:txBody>
      </p:sp>
      <p:sp>
        <p:nvSpPr>
          <p:cNvPr id="3" name="Marcador de contenido 2">
            <a:extLst>
              <a:ext uri="{FF2B5EF4-FFF2-40B4-BE49-F238E27FC236}">
                <a16:creationId xmlns:a16="http://schemas.microsoft.com/office/drawing/2014/main" id="{94DDC3CD-3C90-1B99-E73A-83CD7DB02D9C}"/>
              </a:ext>
            </a:extLst>
          </p:cNvPr>
          <p:cNvSpPr>
            <a:spLocks noGrp="1"/>
          </p:cNvSpPr>
          <p:nvPr>
            <p:ph sz="quarter" idx="13"/>
          </p:nvPr>
        </p:nvSpPr>
        <p:spPr>
          <a:xfrm>
            <a:off x="913773" y="1533378"/>
            <a:ext cx="6190412" cy="4656405"/>
          </a:xfrm>
        </p:spPr>
        <p:txBody>
          <a:bodyPr>
            <a:normAutofit/>
          </a:bodyPr>
          <a:lstStyle/>
          <a:p>
            <a:pPr algn="just"/>
            <a:r>
              <a:rPr lang="es-MX" dirty="0"/>
              <a:t>La sutura palatina media es la articulación inamovible entre los dos procesos palatinos del maxilar y estos forman la porción principal del paladar duro.</a:t>
            </a:r>
          </a:p>
          <a:p>
            <a:pPr algn="just"/>
            <a:r>
              <a:rPr lang="es-MX" dirty="0"/>
              <a:t>En una imagen periapical maxilar, la sutura palatina media aparece como una línea radiolúcida delgada entre los incisivos centrales maxilares.</a:t>
            </a:r>
          </a:p>
          <a:p>
            <a:pPr algn="just"/>
            <a:r>
              <a:rPr lang="es-MX" dirty="0"/>
              <a:t>La sutura palatina media es limitada en ambos lados por el hueso cortical denso que aparece opaco a las radiaciones. Se funde con la edad, puede llegar a ser menos visible en una imagen dental. </a:t>
            </a:r>
          </a:p>
        </p:txBody>
      </p:sp>
      <p:pic>
        <p:nvPicPr>
          <p:cNvPr id="5" name="Imagen 4">
            <a:extLst>
              <a:ext uri="{FF2B5EF4-FFF2-40B4-BE49-F238E27FC236}">
                <a16:creationId xmlns:a16="http://schemas.microsoft.com/office/drawing/2014/main" id="{6EF63325-22F8-E526-0311-86DDEB151EA4}"/>
              </a:ext>
            </a:extLst>
          </p:cNvPr>
          <p:cNvPicPr>
            <a:picLocks noChangeAspect="1"/>
          </p:cNvPicPr>
          <p:nvPr/>
        </p:nvPicPr>
        <p:blipFill>
          <a:blip r:embed="rId2"/>
          <a:srcRect l="27882" r="14326"/>
          <a:stretch>
            <a:fillRect/>
          </a:stretch>
        </p:blipFill>
        <p:spPr>
          <a:xfrm>
            <a:off x="8118385" y="1197030"/>
            <a:ext cx="2488028" cy="2854465"/>
          </a:xfrm>
          <a:prstGeom prst="rect">
            <a:avLst/>
          </a:prstGeom>
        </p:spPr>
      </p:pic>
      <p:pic>
        <p:nvPicPr>
          <p:cNvPr id="7" name="Imagen 6">
            <a:extLst>
              <a:ext uri="{FF2B5EF4-FFF2-40B4-BE49-F238E27FC236}">
                <a16:creationId xmlns:a16="http://schemas.microsoft.com/office/drawing/2014/main" id="{0A844608-DCE5-803F-6B8E-06BE86EB5FB8}"/>
              </a:ext>
            </a:extLst>
          </p:cNvPr>
          <p:cNvPicPr>
            <a:picLocks noChangeAspect="1"/>
          </p:cNvPicPr>
          <p:nvPr/>
        </p:nvPicPr>
        <p:blipFill>
          <a:blip r:embed="rId3"/>
          <a:srcRect t="4069" b="2628"/>
          <a:stretch>
            <a:fillRect/>
          </a:stretch>
        </p:blipFill>
        <p:spPr>
          <a:xfrm>
            <a:off x="8443136" y="4051495"/>
            <a:ext cx="1838525" cy="2450553"/>
          </a:xfrm>
          <a:prstGeom prst="rect">
            <a:avLst/>
          </a:prstGeom>
        </p:spPr>
      </p:pic>
    </p:spTree>
    <p:extLst>
      <p:ext uri="{BB962C8B-B14F-4D97-AF65-F5344CB8AC3E}">
        <p14:creationId xmlns:p14="http://schemas.microsoft.com/office/powerpoint/2010/main" val="21665673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AA0ADF6-3520-D21E-5B5B-7661843C08CA}"/>
              </a:ext>
            </a:extLst>
          </p:cNvPr>
          <p:cNvSpPr>
            <a:spLocks noGrp="1"/>
          </p:cNvSpPr>
          <p:nvPr>
            <p:ph type="title"/>
          </p:nvPr>
        </p:nvSpPr>
        <p:spPr>
          <a:xfrm>
            <a:off x="1135263" y="275811"/>
            <a:ext cx="9692640" cy="790990"/>
          </a:xfrm>
        </p:spPr>
        <p:txBody>
          <a:bodyPr/>
          <a:lstStyle/>
          <a:p>
            <a:pPr algn="ctr"/>
            <a:r>
              <a:rPr lang="es-MX" dirty="0"/>
              <a:t>Fosa Lateral </a:t>
            </a:r>
          </a:p>
        </p:txBody>
      </p:sp>
      <p:sp>
        <p:nvSpPr>
          <p:cNvPr id="3" name="Marcador de contenido 2">
            <a:extLst>
              <a:ext uri="{FF2B5EF4-FFF2-40B4-BE49-F238E27FC236}">
                <a16:creationId xmlns:a16="http://schemas.microsoft.com/office/drawing/2014/main" id="{94D2E6C3-3FD1-9922-ADFB-CBB75FDBFA45}"/>
              </a:ext>
            </a:extLst>
          </p:cNvPr>
          <p:cNvSpPr>
            <a:spLocks noGrp="1"/>
          </p:cNvSpPr>
          <p:nvPr>
            <p:ph sz="quarter" idx="13"/>
          </p:nvPr>
        </p:nvSpPr>
        <p:spPr>
          <a:xfrm>
            <a:off x="759030" y="1463040"/>
            <a:ext cx="6471764" cy="4811151"/>
          </a:xfrm>
        </p:spPr>
        <p:txBody>
          <a:bodyPr>
            <a:normAutofit/>
          </a:bodyPr>
          <a:lstStyle/>
          <a:p>
            <a:pPr algn="just"/>
            <a:r>
              <a:rPr lang="es-MX" dirty="0"/>
              <a:t>La fosa lateral también conocida como fosa canina.</a:t>
            </a:r>
          </a:p>
          <a:p>
            <a:pPr algn="just"/>
            <a:r>
              <a:rPr lang="es-MX" dirty="0"/>
              <a:t>Es lisa y se observa como un área deprimida del maxilar, localizada inferior y media al foramen infraorbitario, entre el canino maxilar y los incisivos laterales.</a:t>
            </a:r>
          </a:p>
          <a:p>
            <a:pPr algn="just"/>
            <a:r>
              <a:rPr lang="es-MX" dirty="0"/>
              <a:t>En una imagen periapical maxilar, la fosa lateral aparece como un área radiolúcida entre los caninos y los incisivos laterales maxilares. </a:t>
            </a:r>
          </a:p>
          <a:p>
            <a:pPr algn="just"/>
            <a:r>
              <a:rPr lang="es-MX" dirty="0"/>
              <a:t>En algunas imágenes periapicales, la fosa lateral se observa como una zona radiolúcida diferenciada, en otras esta ausente. </a:t>
            </a:r>
          </a:p>
          <a:p>
            <a:pPr algn="just"/>
            <a:r>
              <a:rPr lang="es-MX" dirty="0"/>
              <a:t>El aspecto de la fosa lateral varía dependiendo de la anatomía del individuo. </a:t>
            </a:r>
          </a:p>
        </p:txBody>
      </p:sp>
      <p:grpSp>
        <p:nvGrpSpPr>
          <p:cNvPr id="11" name="Grupo 10">
            <a:extLst>
              <a:ext uri="{FF2B5EF4-FFF2-40B4-BE49-F238E27FC236}">
                <a16:creationId xmlns:a16="http://schemas.microsoft.com/office/drawing/2014/main" id="{54C76929-1171-3BD6-E23A-DB765E14E1FA}"/>
              </a:ext>
            </a:extLst>
          </p:cNvPr>
          <p:cNvGrpSpPr/>
          <p:nvPr/>
        </p:nvGrpSpPr>
        <p:grpSpPr>
          <a:xfrm>
            <a:off x="7997039" y="1178895"/>
            <a:ext cx="2564276" cy="2813538"/>
            <a:chOff x="7930222" y="1463040"/>
            <a:chExt cx="2761224" cy="3204078"/>
          </a:xfrm>
        </p:grpSpPr>
        <p:pic>
          <p:nvPicPr>
            <p:cNvPr id="5" name="Imagen 4">
              <a:extLst>
                <a:ext uri="{FF2B5EF4-FFF2-40B4-BE49-F238E27FC236}">
                  <a16:creationId xmlns:a16="http://schemas.microsoft.com/office/drawing/2014/main" id="{F1799D93-D5EA-9970-EA8D-7EDD86DF9BBC}"/>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2740" b="89498" l="3297" r="93407">
                          <a14:foregroundMark x1="24725" y1="16438" x2="24725" y2="16438"/>
                          <a14:foregroundMark x1="15934" y1="16895" x2="14286" y2="18721"/>
                          <a14:foregroundMark x1="10989" y1="16895" x2="10989" y2="16895"/>
                          <a14:foregroundMark x1="13187" y1="12329" x2="13187" y2="12329"/>
                          <a14:foregroundMark x1="19780" y1="11416" x2="34066" y2="13699"/>
                          <a14:foregroundMark x1="38462" y1="14612" x2="40110" y2="17352"/>
                          <a14:foregroundMark x1="40110" y1="27397" x2="40659" y2="32877"/>
                          <a14:foregroundMark x1="40659" y1="32877" x2="42857" y2="32877"/>
                          <a14:foregroundMark x1="57143" y1="32420" x2="59890" y2="31963"/>
                          <a14:foregroundMark x1="60440" y1="19635" x2="60440" y2="19635"/>
                          <a14:foregroundMark x1="54945" y1="9132" x2="54945" y2="9132"/>
                          <a14:foregroundMark x1="41209" y1="5479" x2="41209" y2="5479"/>
                          <a14:foregroundMark x1="22527" y1="5479" x2="22527" y2="5479"/>
                          <a14:foregroundMark x1="9890" y1="3196" x2="8242" y2="3196"/>
                          <a14:foregroundMark x1="3297" y1="2740" x2="3297" y2="2740"/>
                          <a14:foregroundMark x1="87912" y1="28767" x2="87912" y2="28767"/>
                          <a14:foregroundMark x1="91209" y1="33790" x2="91209" y2="33790"/>
                          <a14:foregroundMark x1="93407" y1="33790" x2="93407" y2="33790"/>
                          <a14:foregroundMark x1="78571" y1="23288" x2="78571" y2="23288"/>
                          <a14:foregroundMark x1="83516" y1="21918" x2="83516" y2="21918"/>
                          <a14:foregroundMark x1="54396" y1="43379" x2="52747" y2="47032"/>
                          <a14:foregroundMark x1="36264" y1="47945" x2="36264" y2="47945"/>
                          <a14:foregroundMark x1="42857" y1="46119" x2="42857" y2="46119"/>
                          <a14:foregroundMark x1="38462" y1="61644" x2="37363" y2="64384"/>
                          <a14:foregroundMark x1="34615" y1="64840" x2="29121" y2="63927"/>
                          <a14:foregroundMark x1="24725" y1="62557" x2="24725" y2="62557"/>
                          <a14:foregroundMark x1="12637" y1="62557" x2="10989" y2="64840"/>
                          <a14:foregroundMark x1="10989" y1="64840" x2="10989" y2="64840"/>
                          <a14:foregroundMark x1="15385" y1="76256" x2="27473" y2="78082"/>
                          <a14:foregroundMark x1="31319" y1="77169" x2="38462" y2="75799"/>
                          <a14:foregroundMark x1="38462" y1="75799" x2="52198" y2="67580"/>
                          <a14:foregroundMark x1="80220" y1="23744" x2="80220" y2="23744"/>
                          <a14:foregroundMark x1="81868" y1="22374" x2="81868" y2="22374"/>
                          <a14:foregroundMark x1="86264" y1="21005" x2="86264" y2="21005"/>
                          <a14:foregroundMark x1="65385" y1="23288" x2="63736" y2="22831"/>
                          <a14:foregroundMark x1="43407" y1="16895" x2="43407" y2="16895"/>
                          <a14:foregroundMark x1="32967" y1="23744" x2="32967" y2="25114"/>
                          <a14:foregroundMark x1="32967" y1="25114" x2="30769" y2="27854"/>
                          <a14:foregroundMark x1="42308" y1="50228" x2="42308" y2="51142"/>
                          <a14:foregroundMark x1="38462" y1="24201" x2="36264" y2="22374"/>
                          <a14:foregroundMark x1="83516" y1="21461" x2="83516" y2="21461"/>
                          <a14:foregroundMark x1="81319" y1="21005" x2="81319" y2="21005"/>
                        </a14:backgroundRemoval>
                      </a14:imgEffect>
                    </a14:imgLayer>
                  </a14:imgProps>
                </a:ext>
              </a:extLst>
            </a:blip>
            <a:stretch>
              <a:fillRect/>
            </a:stretch>
          </p:blipFill>
          <p:spPr>
            <a:xfrm>
              <a:off x="7930222" y="1463040"/>
              <a:ext cx="2662750" cy="3204078"/>
            </a:xfrm>
            <a:prstGeom prst="rect">
              <a:avLst/>
            </a:prstGeom>
          </p:spPr>
        </p:pic>
        <p:cxnSp>
          <p:nvCxnSpPr>
            <p:cNvPr id="7" name="Conector recto de flecha 6">
              <a:extLst>
                <a:ext uri="{FF2B5EF4-FFF2-40B4-BE49-F238E27FC236}">
                  <a16:creationId xmlns:a16="http://schemas.microsoft.com/office/drawing/2014/main" id="{0BBDCA64-DB70-E073-BF7E-A2B7817033BA}"/>
                </a:ext>
              </a:extLst>
            </p:cNvPr>
            <p:cNvCxnSpPr>
              <a:cxnSpLocks/>
            </p:cNvCxnSpPr>
            <p:nvPr/>
          </p:nvCxnSpPr>
          <p:spPr>
            <a:xfrm flipH="1">
              <a:off x="9903656" y="1758461"/>
              <a:ext cx="787790" cy="54864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grpSp>
      <p:pic>
        <p:nvPicPr>
          <p:cNvPr id="13" name="Imagen 12">
            <a:extLst>
              <a:ext uri="{FF2B5EF4-FFF2-40B4-BE49-F238E27FC236}">
                <a16:creationId xmlns:a16="http://schemas.microsoft.com/office/drawing/2014/main" id="{93297E63-94D3-06D5-56A1-6B039DA8D364}"/>
              </a:ext>
            </a:extLst>
          </p:cNvPr>
          <p:cNvPicPr>
            <a:picLocks noChangeAspect="1"/>
          </p:cNvPicPr>
          <p:nvPr/>
        </p:nvPicPr>
        <p:blipFill>
          <a:blip r:embed="rId4"/>
          <a:srcRect t="1637"/>
          <a:stretch>
            <a:fillRect/>
          </a:stretch>
        </p:blipFill>
        <p:spPr>
          <a:xfrm>
            <a:off x="8270865" y="3992433"/>
            <a:ext cx="1925173" cy="2566408"/>
          </a:xfrm>
          <a:prstGeom prst="rect">
            <a:avLst/>
          </a:prstGeom>
        </p:spPr>
      </p:pic>
    </p:spTree>
    <p:extLst>
      <p:ext uri="{BB962C8B-B14F-4D97-AF65-F5344CB8AC3E}">
        <p14:creationId xmlns:p14="http://schemas.microsoft.com/office/powerpoint/2010/main" val="19340173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EAA4261-043E-BA74-CE61-B0912DDDF6A6}"/>
              </a:ext>
            </a:extLst>
          </p:cNvPr>
          <p:cNvSpPr>
            <a:spLocks noGrp="1"/>
          </p:cNvSpPr>
          <p:nvPr>
            <p:ph type="title"/>
          </p:nvPr>
        </p:nvSpPr>
        <p:spPr>
          <a:xfrm>
            <a:off x="1249680" y="391449"/>
            <a:ext cx="9692640" cy="694210"/>
          </a:xfrm>
        </p:spPr>
        <p:txBody>
          <a:bodyPr/>
          <a:lstStyle/>
          <a:p>
            <a:pPr algn="ctr"/>
            <a:r>
              <a:rPr lang="es-MX" dirty="0"/>
              <a:t>Cavidad Nasal </a:t>
            </a:r>
          </a:p>
        </p:txBody>
      </p:sp>
      <p:sp>
        <p:nvSpPr>
          <p:cNvPr id="3" name="Marcador de contenido 2">
            <a:extLst>
              <a:ext uri="{FF2B5EF4-FFF2-40B4-BE49-F238E27FC236}">
                <a16:creationId xmlns:a16="http://schemas.microsoft.com/office/drawing/2014/main" id="{92FB2DD8-1871-725C-5B7A-5A28E05FC5C8}"/>
              </a:ext>
            </a:extLst>
          </p:cNvPr>
          <p:cNvSpPr>
            <a:spLocks noGrp="1"/>
          </p:cNvSpPr>
          <p:nvPr>
            <p:ph sz="quarter" idx="13"/>
          </p:nvPr>
        </p:nvSpPr>
        <p:spPr>
          <a:xfrm>
            <a:off x="913773" y="1209822"/>
            <a:ext cx="6204479" cy="5031645"/>
          </a:xfrm>
        </p:spPr>
        <p:txBody>
          <a:bodyPr>
            <a:normAutofit/>
          </a:bodyPr>
          <a:lstStyle/>
          <a:p>
            <a:pPr algn="just"/>
            <a:r>
              <a:rPr lang="es-MX" dirty="0"/>
              <a:t>La cavidad nasal o fosa nasal es un compartimiento en forma de pera, en una localización superior del hueso maxilar.</a:t>
            </a:r>
          </a:p>
          <a:p>
            <a:pPr algn="just"/>
            <a:r>
              <a:rPr lang="es-MX" dirty="0"/>
              <a:t>La porción inferior, o el piso, de la cavidad nasal está formada por los procesos palatinos del maxilar y de las porciones horizontales de los huesos palatinos. </a:t>
            </a:r>
          </a:p>
          <a:p>
            <a:pPr algn="just"/>
            <a:r>
              <a:rPr lang="es-MX" dirty="0"/>
              <a:t>Las paredes laterales de la cavidad nasal están formadas por el hueso etmoides y los maxilares. </a:t>
            </a:r>
          </a:p>
          <a:p>
            <a:pPr algn="just"/>
            <a:r>
              <a:rPr lang="es-MX" dirty="0"/>
              <a:t>La cavidad nasal está dividida por una partición ósea, o pared, llamada tabique nasal. </a:t>
            </a:r>
          </a:p>
          <a:p>
            <a:pPr algn="just"/>
            <a:r>
              <a:rPr lang="es-MX" dirty="0"/>
              <a:t>En una imagen periapical maxilar, la cavidad nasal aparece como una gran área radiolúcida superior a los incisivos maxilares.</a:t>
            </a:r>
          </a:p>
        </p:txBody>
      </p:sp>
      <p:pic>
        <p:nvPicPr>
          <p:cNvPr id="5" name="Imagen 4">
            <a:extLst>
              <a:ext uri="{FF2B5EF4-FFF2-40B4-BE49-F238E27FC236}">
                <a16:creationId xmlns:a16="http://schemas.microsoft.com/office/drawing/2014/main" id="{CDC3200C-9B72-6AF7-CADE-893F28BCCC00}"/>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3687" b="93548" l="3297" r="96154">
                        <a14:foregroundMark x1="26923" y1="21198" x2="26923" y2="21198"/>
                        <a14:foregroundMark x1="13736" y1="7834" x2="13736" y2="7834"/>
                        <a14:foregroundMark x1="10989" y1="15668" x2="10989" y2="17051"/>
                        <a14:foregroundMark x1="11538" y1="21198" x2="13187" y2="25346"/>
                        <a14:foregroundMark x1="14286" y1="27189" x2="21429" y2="38710"/>
                        <a14:foregroundMark x1="22527" y1="42857" x2="34066" y2="52535"/>
                        <a14:foregroundMark x1="34066" y1="52535" x2="34066" y2="52535"/>
                        <a14:foregroundMark x1="50549" y1="53917" x2="52198" y2="52995"/>
                        <a14:foregroundMark x1="71429" y1="35484" x2="71429" y2="35484"/>
                        <a14:foregroundMark x1="66484" y1="29493" x2="65934" y2="28111"/>
                        <a14:foregroundMark x1="65934" y1="25346" x2="64286" y2="26728"/>
                        <a14:foregroundMark x1="58791" y1="33180" x2="58242" y2="36406"/>
                        <a14:foregroundMark x1="69231" y1="9677" x2="69231" y2="9677"/>
                        <a14:foregroundMark x1="63187" y1="9217" x2="63187" y2="9217"/>
                        <a14:foregroundMark x1="52198" y1="6452" x2="50000" y2="6452"/>
                        <a14:foregroundMark x1="43956" y1="6452" x2="38462" y2="5069"/>
                        <a14:foregroundMark x1="30769" y1="7834" x2="28571" y2="8756"/>
                        <a14:foregroundMark x1="28571" y1="8756" x2="28571" y2="8756"/>
                        <a14:foregroundMark x1="71429" y1="14747" x2="73626" y2="15668"/>
                        <a14:foregroundMark x1="87912" y1="11521" x2="91209" y2="11521"/>
                        <a14:foregroundMark x1="86264" y1="13825" x2="84615" y2="17051"/>
                        <a14:foregroundMark x1="96703" y1="31797" x2="96703" y2="31797"/>
                        <a14:foregroundMark x1="54945" y1="41935" x2="54945" y2="41935"/>
                        <a14:foregroundMark x1="63736" y1="42396" x2="63736" y2="42396"/>
                        <a14:foregroundMark x1="24176" y1="51613" x2="24176" y2="51613"/>
                        <a14:foregroundMark x1="14835" y1="48387" x2="14835" y2="48387"/>
                        <a14:foregroundMark x1="5495" y1="33180" x2="5495" y2="33180"/>
                        <a14:foregroundMark x1="5495" y1="15668" x2="5495" y2="15668"/>
                        <a14:foregroundMark x1="5495" y1="9217" x2="5495" y2="9217"/>
                        <a14:foregroundMark x1="3846" y1="9217" x2="3297" y2="13364"/>
                        <a14:foregroundMark x1="4945" y1="17051" x2="4945" y2="17051"/>
                        <a14:foregroundMark x1="12637" y1="56682" x2="12637" y2="56682"/>
                        <a14:foregroundMark x1="11538" y1="47465" x2="11538" y2="47465"/>
                        <a14:foregroundMark x1="4945" y1="50691" x2="4945" y2="50691"/>
                        <a14:foregroundMark x1="8242" y1="53917" x2="8242" y2="53917"/>
                        <a14:foregroundMark x1="15934" y1="60829" x2="15934" y2="60829"/>
                        <a14:foregroundMark x1="18132" y1="65438" x2="19231" y2="68203"/>
                        <a14:foregroundMark x1="21978" y1="73272" x2="21978" y2="73272"/>
                        <a14:foregroundMark x1="23077" y1="75115" x2="24176" y2="76959"/>
                        <a14:foregroundMark x1="37363" y1="78341" x2="37363" y2="78341"/>
                        <a14:foregroundMark x1="39560" y1="78341" x2="41209" y2="79263"/>
                        <a14:foregroundMark x1="51099" y1="80184" x2="51099" y2="80184"/>
                        <a14:foregroundMark x1="54945" y1="80645" x2="54945" y2="80645"/>
                        <a14:foregroundMark x1="69231" y1="74654" x2="69231" y2="74654"/>
                        <a14:foregroundMark x1="73626" y1="69585" x2="73626" y2="69585"/>
                        <a14:foregroundMark x1="78022" y1="67742" x2="78022" y2="67742"/>
                        <a14:foregroundMark x1="66484" y1="41935" x2="66484" y2="41935"/>
                        <a14:foregroundMark x1="73077" y1="79724" x2="73077" y2="79724"/>
                        <a14:foregroundMark x1="58791" y1="79724" x2="56593" y2="79724"/>
                        <a14:foregroundMark x1="55495" y1="82949" x2="55495" y2="87558"/>
                        <a14:foregroundMark x1="59890" y1="93548" x2="59890" y2="93548"/>
                        <a14:foregroundMark x1="59890" y1="88018" x2="59890" y2="88018"/>
                        <a14:foregroundMark x1="59890" y1="88018" x2="59890" y2="88018"/>
                        <a14:foregroundMark x1="59890" y1="88018" x2="59890" y2="88018"/>
                        <a14:foregroundMark x1="62637" y1="63134" x2="62637" y2="63134"/>
                        <a14:foregroundMark x1="62637" y1="59447" x2="62637" y2="59447"/>
                        <a14:foregroundMark x1="65934" y1="63594" x2="65934" y2="63594"/>
                        <a14:foregroundMark x1="65385" y1="63594" x2="65385" y2="63594"/>
                        <a14:foregroundMark x1="19780" y1="6912" x2="19780" y2="6912"/>
                        <a14:foregroundMark x1="12637" y1="5530" x2="12637" y2="5530"/>
                        <a14:foregroundMark x1="17582" y1="13364" x2="18132" y2="14747"/>
                        <a14:foregroundMark x1="19231" y1="15207" x2="20879" y2="16129"/>
                        <a14:foregroundMark x1="43407" y1="27650" x2="43407" y2="27650"/>
                        <a14:foregroundMark x1="52747" y1="36866" x2="54396" y2="38249"/>
                        <a14:foregroundMark x1="54945" y1="38249" x2="59890" y2="45622"/>
                        <a14:foregroundMark x1="63736" y1="50230" x2="64835" y2="52074"/>
                      </a14:backgroundRemoval>
                    </a14:imgEffect>
                  </a14:imgLayer>
                </a14:imgProps>
              </a:ext>
            </a:extLst>
          </a:blip>
          <a:stretch>
            <a:fillRect/>
          </a:stretch>
        </p:blipFill>
        <p:spPr>
          <a:xfrm>
            <a:off x="8239709" y="1209822"/>
            <a:ext cx="2311059" cy="2755494"/>
          </a:xfrm>
          <a:prstGeom prst="rect">
            <a:avLst/>
          </a:prstGeom>
        </p:spPr>
      </p:pic>
      <p:pic>
        <p:nvPicPr>
          <p:cNvPr id="7" name="Imagen 6">
            <a:extLst>
              <a:ext uri="{FF2B5EF4-FFF2-40B4-BE49-F238E27FC236}">
                <a16:creationId xmlns:a16="http://schemas.microsoft.com/office/drawing/2014/main" id="{19B76AAC-7A66-DBF0-FC72-243CA9CDCA4A}"/>
              </a:ext>
            </a:extLst>
          </p:cNvPr>
          <p:cNvPicPr>
            <a:picLocks noChangeAspect="1"/>
          </p:cNvPicPr>
          <p:nvPr/>
        </p:nvPicPr>
        <p:blipFill>
          <a:blip r:embed="rId4"/>
          <a:srcRect r="2232" b="1011"/>
          <a:stretch>
            <a:fillRect/>
          </a:stretch>
        </p:blipFill>
        <p:spPr>
          <a:xfrm>
            <a:off x="8471842" y="4089479"/>
            <a:ext cx="1846791" cy="2501235"/>
          </a:xfrm>
          <a:prstGeom prst="rect">
            <a:avLst/>
          </a:prstGeom>
        </p:spPr>
      </p:pic>
    </p:spTree>
    <p:extLst>
      <p:ext uri="{BB962C8B-B14F-4D97-AF65-F5344CB8AC3E}">
        <p14:creationId xmlns:p14="http://schemas.microsoft.com/office/powerpoint/2010/main" val="31129220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00DA77-3686-EC2A-4EA2-F629848C51DB}"/>
              </a:ext>
            </a:extLst>
          </p:cNvPr>
          <p:cNvSpPr>
            <a:spLocks noGrp="1"/>
          </p:cNvSpPr>
          <p:nvPr>
            <p:ph type="title"/>
          </p:nvPr>
        </p:nvSpPr>
        <p:spPr>
          <a:xfrm>
            <a:off x="1249680" y="319511"/>
            <a:ext cx="9692640" cy="804408"/>
          </a:xfrm>
        </p:spPr>
        <p:txBody>
          <a:bodyPr/>
          <a:lstStyle/>
          <a:p>
            <a:pPr algn="ctr"/>
            <a:r>
              <a:rPr lang="es-MX" dirty="0"/>
              <a:t>Tabique nasal </a:t>
            </a:r>
          </a:p>
        </p:txBody>
      </p:sp>
      <p:sp>
        <p:nvSpPr>
          <p:cNvPr id="3" name="Marcador de contenido 2">
            <a:extLst>
              <a:ext uri="{FF2B5EF4-FFF2-40B4-BE49-F238E27FC236}">
                <a16:creationId xmlns:a16="http://schemas.microsoft.com/office/drawing/2014/main" id="{00EF3033-96BC-8069-1473-982CCDA67B25}"/>
              </a:ext>
            </a:extLst>
          </p:cNvPr>
          <p:cNvSpPr>
            <a:spLocks noGrp="1"/>
          </p:cNvSpPr>
          <p:nvPr>
            <p:ph sz="quarter" idx="13"/>
          </p:nvPr>
        </p:nvSpPr>
        <p:spPr>
          <a:xfrm>
            <a:off x="927841" y="1658130"/>
            <a:ext cx="5168159" cy="4783016"/>
          </a:xfrm>
        </p:spPr>
        <p:txBody>
          <a:bodyPr/>
          <a:lstStyle/>
          <a:p>
            <a:pPr algn="just"/>
            <a:r>
              <a:rPr lang="es-MX" dirty="0"/>
              <a:t>El tabique nasal es una pared ósea vertical que divide la cavidad nasal en las fosas nasales derecha e izquierda. </a:t>
            </a:r>
          </a:p>
          <a:p>
            <a:pPr algn="just"/>
            <a:r>
              <a:rPr lang="es-MX" dirty="0"/>
              <a:t>El tabique nasal está formado por dos huesos el vómer y una porción del hueso etmoides y cartílago. </a:t>
            </a:r>
          </a:p>
          <a:p>
            <a:pPr algn="just"/>
            <a:r>
              <a:rPr lang="es-MX" dirty="0"/>
              <a:t>En una imagen periapical maxilar, el tabique nasal aparece como una partición opaca vertical que divide a la cavidad nasal.</a:t>
            </a:r>
          </a:p>
          <a:p>
            <a:pPr algn="just"/>
            <a:r>
              <a:rPr lang="es-MX" dirty="0"/>
              <a:t>El tabique nasal se puede superponer sobre la sutura palatina media .</a:t>
            </a:r>
          </a:p>
        </p:txBody>
      </p:sp>
      <p:pic>
        <p:nvPicPr>
          <p:cNvPr id="7" name="Imagen 6">
            <a:extLst>
              <a:ext uri="{FF2B5EF4-FFF2-40B4-BE49-F238E27FC236}">
                <a16:creationId xmlns:a16="http://schemas.microsoft.com/office/drawing/2014/main" id="{2703DB9C-5A75-83BE-7969-9737E790A489}"/>
              </a:ext>
            </a:extLst>
          </p:cNvPr>
          <p:cNvPicPr>
            <a:picLocks noChangeAspect="1"/>
          </p:cNvPicPr>
          <p:nvPr/>
        </p:nvPicPr>
        <p:blipFill>
          <a:blip r:embed="rId2"/>
          <a:srcRect l="5951" r="10588" b="15714"/>
          <a:stretch>
            <a:fillRect/>
          </a:stretch>
        </p:blipFill>
        <p:spPr>
          <a:xfrm>
            <a:off x="6892041" y="1317999"/>
            <a:ext cx="3770141" cy="2731639"/>
          </a:xfrm>
          <a:prstGeom prst="rect">
            <a:avLst/>
          </a:prstGeom>
        </p:spPr>
      </p:pic>
      <p:pic>
        <p:nvPicPr>
          <p:cNvPr id="9" name="Imagen 8">
            <a:extLst>
              <a:ext uri="{FF2B5EF4-FFF2-40B4-BE49-F238E27FC236}">
                <a16:creationId xmlns:a16="http://schemas.microsoft.com/office/drawing/2014/main" id="{031D2D33-8DFA-754A-F84B-5E60A2032E80}"/>
              </a:ext>
            </a:extLst>
          </p:cNvPr>
          <p:cNvPicPr>
            <a:picLocks noChangeAspect="1"/>
          </p:cNvPicPr>
          <p:nvPr/>
        </p:nvPicPr>
        <p:blipFill>
          <a:blip r:embed="rId3"/>
          <a:srcRect l="5852" t="2132" r="5688" b="2132"/>
          <a:stretch>
            <a:fillRect/>
          </a:stretch>
        </p:blipFill>
        <p:spPr>
          <a:xfrm>
            <a:off x="6434328" y="4049638"/>
            <a:ext cx="1713723" cy="2488851"/>
          </a:xfrm>
          <a:prstGeom prst="rect">
            <a:avLst/>
          </a:prstGeom>
        </p:spPr>
      </p:pic>
      <p:pic>
        <p:nvPicPr>
          <p:cNvPr id="11" name="Imagen 10">
            <a:extLst>
              <a:ext uri="{FF2B5EF4-FFF2-40B4-BE49-F238E27FC236}">
                <a16:creationId xmlns:a16="http://schemas.microsoft.com/office/drawing/2014/main" id="{950A272C-6C2A-EA7E-4231-E1BEC6CF102E}"/>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893" b="92857" l="1942" r="96602">
                        <a14:foregroundMark x1="92233" y1="23214" x2="92233" y2="23214"/>
                        <a14:foregroundMark x1="89320" y1="14286" x2="89320" y2="14286"/>
                        <a14:foregroundMark x1="85437" y1="11607" x2="85437" y2="11607"/>
                        <a14:foregroundMark x1="86893" y1="8929" x2="86893" y2="8929"/>
                        <a14:foregroundMark x1="72816" y1="25446" x2="67476" y2="36161"/>
                        <a14:foregroundMark x1="67476" y1="36161" x2="69903" y2="37500"/>
                        <a14:foregroundMark x1="74757" y1="37500" x2="74272" y2="40625"/>
                        <a14:foregroundMark x1="66990" y1="47768" x2="66990" y2="47768"/>
                        <a14:foregroundMark x1="46602" y1="12054" x2="46602" y2="12054"/>
                        <a14:foregroundMark x1="55340" y1="8929" x2="55340" y2="8929"/>
                        <a14:foregroundMark x1="67961" y1="2232" x2="67961" y2="2232"/>
                        <a14:foregroundMark x1="77670" y1="2232" x2="77670" y2="2232"/>
                        <a14:foregroundMark x1="84951" y1="1339" x2="84951" y2="1339"/>
                        <a14:foregroundMark x1="97087" y1="8929" x2="97087" y2="8929"/>
                        <a14:foregroundMark x1="97087" y1="16071" x2="97087" y2="16071"/>
                        <a14:foregroundMark x1="74272" y1="46875" x2="74272" y2="46875"/>
                        <a14:foregroundMark x1="49029" y1="48214" x2="49029" y2="48214"/>
                        <a14:foregroundMark x1="38350" y1="52232" x2="38350" y2="52232"/>
                        <a14:foregroundMark x1="36893" y1="50893" x2="36893" y2="50893"/>
                        <a14:foregroundMark x1="11650" y1="27679" x2="11650" y2="27679"/>
                        <a14:foregroundMark x1="9709" y1="21429" x2="9709" y2="21429"/>
                        <a14:foregroundMark x1="9223" y1="12946" x2="9223" y2="12946"/>
                        <a14:foregroundMark x1="3883" y1="11161" x2="3883" y2="11161"/>
                        <a14:foregroundMark x1="2427" y1="17857" x2="2427" y2="17857"/>
                        <a14:foregroundMark x1="54854" y1="74554" x2="54854" y2="74554"/>
                        <a14:foregroundMark x1="60194" y1="87946" x2="60194" y2="87946"/>
                        <a14:foregroundMark x1="62621" y1="81696" x2="62621" y2="81696"/>
                        <a14:foregroundMark x1="70388" y1="81250" x2="70388" y2="81250"/>
                        <a14:foregroundMark x1="70388" y1="84821" x2="70388" y2="84821"/>
                        <a14:foregroundMark x1="66019" y1="92857" x2="66019" y2="92857"/>
                        <a14:foregroundMark x1="80097" y1="47768" x2="80097" y2="45536"/>
                        <a14:foregroundMark x1="86408" y1="39286" x2="86408" y2="39286"/>
                        <a14:foregroundMark x1="86408" y1="43750" x2="86408" y2="43750"/>
                        <a14:foregroundMark x1="89320" y1="41964" x2="89320" y2="41964"/>
                        <a14:foregroundMark x1="34951" y1="30357" x2="34951" y2="30357"/>
                        <a14:foregroundMark x1="35922" y1="27679" x2="35922" y2="27679"/>
                        <a14:foregroundMark x1="46602" y1="20089" x2="46602" y2="20089"/>
                        <a14:foregroundMark x1="47087" y1="16964" x2="47087" y2="16964"/>
                        <a14:foregroundMark x1="46117" y1="16071" x2="46117" y2="16071"/>
                        <a14:foregroundMark x1="40291" y1="16071" x2="40291" y2="16071"/>
                        <a14:foregroundMark x1="40291" y1="14286" x2="40291" y2="14286"/>
                        <a14:foregroundMark x1="42718" y1="13839" x2="42718" y2="13839"/>
                        <a14:foregroundMark x1="44175" y1="13839" x2="44175" y2="13839"/>
                        <a14:foregroundMark x1="44660" y1="13839" x2="44660" y2="13839"/>
                        <a14:foregroundMark x1="48544" y1="15179" x2="48544" y2="15179"/>
                        <a14:foregroundMark x1="26699" y1="27679" x2="24757" y2="29911"/>
                        <a14:foregroundMark x1="24757" y1="29911" x2="24757" y2="29911"/>
                        <a14:foregroundMark x1="17476" y1="23214" x2="17476" y2="21429"/>
                        <a14:foregroundMark x1="14078" y1="15625" x2="14078" y2="15625"/>
                        <a14:foregroundMark x1="19417" y1="37054" x2="22330" y2="41518"/>
                        <a14:foregroundMark x1="28641" y1="44196" x2="28641" y2="44196"/>
                        <a14:foregroundMark x1="35922" y1="52232" x2="35922" y2="52232"/>
                        <a14:foregroundMark x1="46602" y1="50893" x2="46602" y2="50893"/>
                        <a14:foregroundMark x1="47087" y1="50893" x2="57767" y2="45536"/>
                        <a14:foregroundMark x1="74272" y1="41964" x2="74272" y2="41964"/>
                        <a14:foregroundMark x1="75243" y1="35268" x2="75243" y2="35268"/>
                        <a14:foregroundMark x1="74272" y1="52232" x2="74272" y2="52232"/>
                        <a14:foregroundMark x1="80097" y1="41518" x2="80097" y2="41518"/>
                        <a14:foregroundMark x1="80583" y1="41518" x2="80583" y2="43750"/>
                        <a14:foregroundMark x1="80583" y1="47768" x2="80097" y2="49107"/>
                        <a14:foregroundMark x1="64563" y1="87946" x2="64563" y2="87946"/>
                        <a14:foregroundMark x1="63592" y1="81696" x2="66019" y2="59375"/>
                        <a14:foregroundMark x1="66990" y1="53125" x2="66990" y2="53125"/>
                        <a14:foregroundMark x1="66990" y1="50893" x2="66990" y2="50893"/>
                        <a14:foregroundMark x1="66990" y1="35268" x2="66990" y2="35268"/>
                        <a14:foregroundMark x1="52913" y1="29911" x2="51456" y2="38839"/>
                        <a14:foregroundMark x1="71359" y1="9821" x2="71359" y2="9821"/>
                        <a14:foregroundMark x1="77184" y1="9821" x2="77184" y2="9821"/>
                        <a14:foregroundMark x1="85437" y1="10714" x2="85437" y2="10714"/>
                        <a14:foregroundMark x1="38350" y1="18750" x2="38350" y2="18750"/>
                        <a14:foregroundMark x1="37379" y1="18750" x2="37379" y2="18750"/>
                        <a14:foregroundMark x1="8738" y1="14286" x2="8738" y2="14286"/>
                        <a14:foregroundMark x1="9223" y1="12946" x2="9223" y2="12946"/>
                      </a14:backgroundRemoval>
                    </a14:imgEffect>
                  </a14:imgLayer>
                </a14:imgProps>
              </a:ext>
            </a:extLst>
          </a:blip>
          <a:srcRect t="2178"/>
          <a:stretch>
            <a:fillRect/>
          </a:stretch>
        </p:blipFill>
        <p:spPr>
          <a:xfrm>
            <a:off x="8486379" y="4049637"/>
            <a:ext cx="2339824" cy="2488851"/>
          </a:xfrm>
          <a:prstGeom prst="rect">
            <a:avLst/>
          </a:prstGeom>
        </p:spPr>
      </p:pic>
    </p:spTree>
    <p:extLst>
      <p:ext uri="{BB962C8B-B14F-4D97-AF65-F5344CB8AC3E}">
        <p14:creationId xmlns:p14="http://schemas.microsoft.com/office/powerpoint/2010/main" val="28439792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FE78E0-E666-B498-3CF8-0F8284E90689}"/>
              </a:ext>
            </a:extLst>
          </p:cNvPr>
          <p:cNvSpPr>
            <a:spLocks noGrp="1"/>
          </p:cNvSpPr>
          <p:nvPr>
            <p:ph type="title"/>
          </p:nvPr>
        </p:nvSpPr>
        <p:spPr>
          <a:xfrm>
            <a:off x="1249680" y="381869"/>
            <a:ext cx="9692640" cy="905225"/>
          </a:xfrm>
        </p:spPr>
        <p:txBody>
          <a:bodyPr/>
          <a:lstStyle/>
          <a:p>
            <a:pPr algn="ctr"/>
            <a:r>
              <a:rPr lang="es-MX" dirty="0"/>
              <a:t>Piso de la Cavidad Nasal</a:t>
            </a:r>
          </a:p>
        </p:txBody>
      </p:sp>
      <p:sp>
        <p:nvSpPr>
          <p:cNvPr id="3" name="Marcador de contenido 2">
            <a:extLst>
              <a:ext uri="{FF2B5EF4-FFF2-40B4-BE49-F238E27FC236}">
                <a16:creationId xmlns:a16="http://schemas.microsoft.com/office/drawing/2014/main" id="{5C54983B-52A5-F13C-9E6F-DCCC94218FAA}"/>
              </a:ext>
            </a:extLst>
          </p:cNvPr>
          <p:cNvSpPr>
            <a:spLocks noGrp="1"/>
          </p:cNvSpPr>
          <p:nvPr>
            <p:ph sz="quarter" idx="13"/>
          </p:nvPr>
        </p:nvSpPr>
        <p:spPr>
          <a:xfrm>
            <a:off x="899708" y="1911065"/>
            <a:ext cx="5501094" cy="4684542"/>
          </a:xfrm>
        </p:spPr>
        <p:txBody>
          <a:bodyPr/>
          <a:lstStyle/>
          <a:p>
            <a:pPr algn="just"/>
            <a:r>
              <a:rPr lang="es-MX" dirty="0"/>
              <a:t>El piso de la cavidad nasal es una pared ósea formada por los procesos palatinos del maxilar superior y las porciones horizontales de los huesos palatinos.</a:t>
            </a:r>
          </a:p>
          <a:p>
            <a:pPr algn="just"/>
            <a:r>
              <a:rPr lang="es-MX" dirty="0"/>
              <a:t>El suelo está compuesto de hueso cortical denso y define el borde inferior de la cavidad nasal. </a:t>
            </a:r>
          </a:p>
          <a:p>
            <a:pPr algn="just"/>
            <a:r>
              <a:rPr lang="es-MX" dirty="0"/>
              <a:t>En una imagen periapical maxilar, el suelo de la cavidad nasal aparece como una banda radiopaca densa de hueso, superior a los incisivos maxilares.</a:t>
            </a:r>
          </a:p>
        </p:txBody>
      </p:sp>
      <p:pic>
        <p:nvPicPr>
          <p:cNvPr id="5" name="Imagen 4">
            <a:extLst>
              <a:ext uri="{FF2B5EF4-FFF2-40B4-BE49-F238E27FC236}">
                <a16:creationId xmlns:a16="http://schemas.microsoft.com/office/drawing/2014/main" id="{9AA8A678-89A5-68FE-4722-3CC3D2753108}"/>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2618" b="92147" l="1587" r="94444">
                        <a14:foregroundMark x1="55159" y1="47120" x2="55159" y2="47120"/>
                        <a14:foregroundMark x1="52381" y1="47120" x2="52381" y2="47120"/>
                        <a14:foregroundMark x1="51587" y1="48168" x2="51587" y2="48168"/>
                        <a14:foregroundMark x1="51587" y1="56545" x2="51587" y2="56545"/>
                        <a14:foregroundMark x1="60714" y1="49215" x2="61905" y2="48691"/>
                        <a14:foregroundMark x1="64683" y1="44503" x2="67063" y2="42932"/>
                        <a14:foregroundMark x1="70238" y1="38743" x2="70238" y2="38743"/>
                        <a14:foregroundMark x1="82937" y1="21466" x2="82937" y2="21466"/>
                        <a14:foregroundMark x1="86111" y1="13089" x2="86111" y2="13089"/>
                        <a14:foregroundMark x1="79762" y1="10471" x2="79762" y2="10471"/>
                        <a14:foregroundMark x1="79365" y1="10471" x2="79365" y2="10471"/>
                        <a14:foregroundMark x1="62698" y1="4188" x2="61111" y2="3141"/>
                        <a14:foregroundMark x1="61111" y1="3141" x2="61111" y2="3141"/>
                        <a14:foregroundMark x1="60714" y1="2618" x2="60714" y2="2618"/>
                        <a14:foregroundMark x1="60714" y1="2618" x2="60714" y2="2618"/>
                        <a14:foregroundMark x1="19841" y1="27225" x2="19841" y2="27225"/>
                        <a14:foregroundMark x1="24206" y1="27225" x2="24206" y2="27225"/>
                        <a14:foregroundMark x1="26190" y1="26178" x2="29762" y2="24607"/>
                        <a14:foregroundMark x1="31349" y1="23560" x2="31349" y2="23560"/>
                        <a14:foregroundMark x1="31746" y1="23037" x2="34127" y2="21990"/>
                        <a14:foregroundMark x1="88095" y1="51309" x2="88095" y2="51309"/>
                        <a14:foregroundMark x1="88095" y1="43979" x2="88095" y2="43979"/>
                        <a14:foregroundMark x1="94841" y1="40838" x2="94841" y2="40838"/>
                        <a14:foregroundMark x1="95238" y1="31414" x2="95238" y2="24084"/>
                        <a14:foregroundMark x1="72619" y1="54974" x2="72619" y2="52880"/>
                        <a14:foregroundMark x1="72619" y1="52880" x2="72619" y2="52880"/>
                        <a14:foregroundMark x1="52778" y1="92147" x2="52778" y2="92147"/>
                        <a14:foregroundMark x1="50794" y1="90052" x2="50794" y2="90052"/>
                        <a14:foregroundMark x1="46825" y1="91099" x2="46825" y2="91099"/>
                        <a14:foregroundMark x1="60317" y1="89529" x2="60317" y2="89529"/>
                        <a14:foregroundMark x1="69841" y1="91623" x2="69841" y2="91623"/>
                        <a14:foregroundMark x1="65476" y1="91099" x2="65476" y2="91099"/>
                        <a14:foregroundMark x1="60317" y1="89005" x2="60317" y2="89005"/>
                        <a14:foregroundMark x1="60317" y1="85864" x2="60317" y2="85864"/>
                        <a14:foregroundMark x1="58333" y1="80105" x2="58333" y2="80105"/>
                        <a14:foregroundMark x1="58333" y1="80105" x2="58333" y2="80105"/>
                        <a14:foregroundMark x1="58333" y1="79581" x2="58333" y2="79581"/>
                        <a14:foregroundMark x1="58333" y1="79581" x2="4365" y2="44503"/>
                        <a14:foregroundMark x1="7143" y1="36649" x2="7143" y2="36649"/>
                        <a14:foregroundMark x1="3571" y1="23560" x2="3571" y2="23560"/>
                        <a14:foregroundMark x1="2778" y1="28272" x2="2778" y2="28272"/>
                        <a14:foregroundMark x1="2778" y1="17801" x2="2778" y2="16230"/>
                        <a14:foregroundMark x1="1984" y1="10995" x2="1984" y2="10995"/>
                        <a14:foregroundMark x1="4762" y1="11518" x2="4762" y2="11518"/>
                        <a14:foregroundMark x1="5556" y1="17801" x2="5556" y2="17801"/>
                        <a14:foregroundMark x1="5952" y1="18848" x2="5952" y2="18848"/>
                        <a14:foregroundMark x1="6349" y1="24607" x2="6349" y2="24607"/>
                        <a14:foregroundMark x1="27778" y1="24607" x2="27778" y2="24607"/>
                        <a14:foregroundMark x1="28571" y1="24607" x2="32937" y2="22513"/>
                        <a14:foregroundMark x1="42063" y1="17277" x2="43254" y2="17277"/>
                        <a14:foregroundMark x1="43254" y1="17277" x2="43651" y2="16754"/>
                        <a14:foregroundMark x1="43651" y1="16754" x2="47222" y2="17801"/>
                        <a14:foregroundMark x1="49206" y1="19895" x2="49206" y2="19895"/>
                        <a14:foregroundMark x1="50397" y1="20942" x2="53175" y2="20419"/>
                        <a14:foregroundMark x1="57540" y1="18325" x2="59127" y2="20419"/>
                        <a14:foregroundMark x1="59524" y1="20419" x2="59524" y2="20419"/>
                        <a14:foregroundMark x1="57540" y1="31414" x2="56746" y2="32984"/>
                        <a14:foregroundMark x1="56349" y1="37173" x2="56349" y2="37173"/>
                        <a14:foregroundMark x1="51984" y1="50262" x2="51984" y2="50262"/>
                        <a14:foregroundMark x1="51587" y1="51309" x2="52778" y2="51832"/>
                        <a14:foregroundMark x1="58333" y1="50785" x2="58333" y2="50785"/>
                        <a14:foregroundMark x1="84127" y1="31937" x2="84127" y2="31937"/>
                        <a14:foregroundMark x1="87698" y1="21466" x2="87698" y2="21466"/>
                        <a14:foregroundMark x1="85317" y1="17801" x2="85317" y2="17801"/>
                        <a14:foregroundMark x1="75397" y1="17277" x2="73810" y2="17801"/>
                        <a14:foregroundMark x1="73810" y1="17801" x2="73810" y2="17801"/>
                        <a14:foregroundMark x1="71429" y1="18325" x2="69841" y2="18325"/>
                        <a14:foregroundMark x1="26587" y1="33508" x2="26587" y2="33508"/>
                        <a14:foregroundMark x1="13889" y1="42408" x2="13889" y2="42408"/>
                        <a14:foregroundMark x1="22222" y1="40314" x2="22222" y2="40314"/>
                        <a14:foregroundMark x1="23016" y1="40314" x2="23016" y2="40314"/>
                        <a14:foregroundMark x1="34921" y1="42932" x2="34921" y2="42932"/>
                        <a14:foregroundMark x1="29365" y1="48168" x2="39286" y2="48691"/>
                        <a14:foregroundMark x1="42460" y1="48691" x2="42460" y2="48691"/>
                        <a14:foregroundMark x1="62302" y1="63351" x2="62302" y2="63351"/>
                        <a14:foregroundMark x1="65079" y1="60733" x2="65079" y2="60733"/>
                        <a14:foregroundMark x1="68651" y1="57068" x2="70635" y2="56021"/>
                        <a14:foregroundMark x1="71429" y1="55497" x2="71429" y2="55497"/>
                        <a14:foregroundMark x1="72619" y1="52880" x2="72619" y2="52880"/>
                        <a14:foregroundMark x1="73016" y1="52356" x2="73016" y2="52356"/>
                        <a14:foregroundMark x1="81746" y1="46073" x2="81746" y2="46073"/>
                        <a14:foregroundMark x1="82540" y1="46073" x2="82540" y2="46073"/>
                        <a14:foregroundMark x1="82540" y1="46073" x2="82540" y2="46073"/>
                        <a14:foregroundMark x1="87698" y1="39791" x2="88889" y2="38220"/>
                        <a14:foregroundMark x1="94444" y1="41361" x2="94444" y2="41361"/>
                        <a14:foregroundMark x1="90873" y1="29319" x2="90873" y2="29319"/>
                        <a14:foregroundMark x1="77778" y1="22513" x2="74603" y2="20419"/>
                        <a14:foregroundMark x1="74206" y1="20419" x2="74206" y2="20419"/>
                        <a14:foregroundMark x1="56349" y1="21466" x2="50794" y2="18325"/>
                        <a14:foregroundMark x1="50794" y1="18325" x2="48413" y2="18848"/>
                        <a14:foregroundMark x1="34524" y1="21466" x2="33333" y2="21990"/>
                        <a14:foregroundMark x1="33333" y1="21990" x2="33333" y2="21990"/>
                        <a14:foregroundMark x1="25794" y1="31414" x2="24603" y2="32461"/>
                        <a14:foregroundMark x1="24603" y1="32461" x2="24603" y2="32461"/>
                        <a14:foregroundMark x1="47222" y1="52356" x2="48413" y2="53927"/>
                        <a14:foregroundMark x1="48810" y1="54450" x2="48810" y2="54450"/>
                        <a14:foregroundMark x1="55556" y1="51309" x2="55952" y2="49738"/>
                        <a14:foregroundMark x1="56349" y1="48168" x2="56349" y2="48168"/>
                        <a14:foregroundMark x1="20635" y1="31937" x2="20635" y2="31937"/>
                        <a14:foregroundMark x1="20635" y1="29843" x2="20635" y2="29843"/>
                        <a14:foregroundMark x1="21825" y1="27225" x2="21825" y2="27225"/>
                      </a14:backgroundRemoval>
                    </a14:imgEffect>
                  </a14:imgLayer>
                </a14:imgProps>
              </a:ext>
            </a:extLst>
          </a:blip>
          <a:stretch>
            <a:fillRect/>
          </a:stretch>
        </p:blipFill>
        <p:spPr>
          <a:xfrm>
            <a:off x="6907530" y="1509672"/>
            <a:ext cx="3221208" cy="2441471"/>
          </a:xfrm>
          <a:prstGeom prst="rect">
            <a:avLst/>
          </a:prstGeom>
        </p:spPr>
      </p:pic>
      <p:pic>
        <p:nvPicPr>
          <p:cNvPr id="7" name="Imagen 6">
            <a:extLst>
              <a:ext uri="{FF2B5EF4-FFF2-40B4-BE49-F238E27FC236}">
                <a16:creationId xmlns:a16="http://schemas.microsoft.com/office/drawing/2014/main" id="{B6096C1F-B1BC-C1C5-9DC9-32F61B1DE625}"/>
              </a:ext>
            </a:extLst>
          </p:cNvPr>
          <p:cNvPicPr>
            <a:picLocks noChangeAspect="1"/>
          </p:cNvPicPr>
          <p:nvPr/>
        </p:nvPicPr>
        <p:blipFill>
          <a:blip r:embed="rId4"/>
          <a:srcRect r="4440"/>
          <a:stretch>
            <a:fillRect/>
          </a:stretch>
        </p:blipFill>
        <p:spPr>
          <a:xfrm>
            <a:off x="7532591" y="3951143"/>
            <a:ext cx="1971086" cy="2644464"/>
          </a:xfrm>
          <a:prstGeom prst="rect">
            <a:avLst/>
          </a:prstGeom>
        </p:spPr>
      </p:pic>
    </p:spTree>
    <p:extLst>
      <p:ext uri="{BB962C8B-B14F-4D97-AF65-F5344CB8AC3E}">
        <p14:creationId xmlns:p14="http://schemas.microsoft.com/office/powerpoint/2010/main" val="37990733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8AC8F0-03DE-0F5C-48E0-E37B2D4235E1}"/>
              </a:ext>
            </a:extLst>
          </p:cNvPr>
          <p:cNvSpPr>
            <a:spLocks noGrp="1"/>
          </p:cNvSpPr>
          <p:nvPr>
            <p:ph type="title"/>
          </p:nvPr>
        </p:nvSpPr>
        <p:spPr>
          <a:xfrm>
            <a:off x="1249680" y="557815"/>
            <a:ext cx="9692640" cy="804408"/>
          </a:xfrm>
        </p:spPr>
        <p:txBody>
          <a:bodyPr/>
          <a:lstStyle/>
          <a:p>
            <a:pPr algn="ctr"/>
            <a:r>
              <a:rPr lang="es-MX" dirty="0"/>
              <a:t>Espina Nasal Anterior </a:t>
            </a:r>
          </a:p>
        </p:txBody>
      </p:sp>
      <p:sp>
        <p:nvSpPr>
          <p:cNvPr id="3" name="Marcador de contenido 2">
            <a:extLst>
              <a:ext uri="{FF2B5EF4-FFF2-40B4-BE49-F238E27FC236}">
                <a16:creationId xmlns:a16="http://schemas.microsoft.com/office/drawing/2014/main" id="{BD3270E9-9979-FCBB-4FA9-21A2E41D2325}"/>
              </a:ext>
            </a:extLst>
          </p:cNvPr>
          <p:cNvSpPr>
            <a:spLocks noGrp="1"/>
          </p:cNvSpPr>
          <p:nvPr>
            <p:ph sz="quarter" idx="13"/>
          </p:nvPr>
        </p:nvSpPr>
        <p:spPr>
          <a:xfrm>
            <a:off x="618355" y="1760916"/>
            <a:ext cx="3916132" cy="4370362"/>
          </a:xfrm>
        </p:spPr>
        <p:txBody>
          <a:bodyPr/>
          <a:lstStyle/>
          <a:p>
            <a:pPr algn="just"/>
            <a:r>
              <a:rPr lang="es-MX" dirty="0"/>
              <a:t>La espina nasal anterior es una proyección afilada del maxilar situado en la parte anterior e inferior de la cavidad nasal.</a:t>
            </a:r>
          </a:p>
          <a:p>
            <a:pPr algn="just"/>
            <a:r>
              <a:rPr lang="es-MX" dirty="0"/>
              <a:t>En una imagen periapical maxilar, la espina nasal anterior aparece como un área radiopaca en forma de V situada en la intersección del piso de la cavidad nasal y el tabique nasal.</a:t>
            </a:r>
          </a:p>
        </p:txBody>
      </p:sp>
      <p:grpSp>
        <p:nvGrpSpPr>
          <p:cNvPr id="8" name="Grupo 7">
            <a:extLst>
              <a:ext uri="{FF2B5EF4-FFF2-40B4-BE49-F238E27FC236}">
                <a16:creationId xmlns:a16="http://schemas.microsoft.com/office/drawing/2014/main" id="{AE5E2C97-5056-FC29-921A-181BB4BA35C6}"/>
              </a:ext>
            </a:extLst>
          </p:cNvPr>
          <p:cNvGrpSpPr/>
          <p:nvPr/>
        </p:nvGrpSpPr>
        <p:grpSpPr>
          <a:xfrm>
            <a:off x="5073747" y="1983764"/>
            <a:ext cx="2738510" cy="4130993"/>
            <a:chOff x="5336344" y="1983764"/>
            <a:chExt cx="2738510" cy="4130993"/>
          </a:xfrm>
        </p:grpSpPr>
        <p:pic>
          <p:nvPicPr>
            <p:cNvPr id="5" name="Imagen 4">
              <a:extLst>
                <a:ext uri="{FF2B5EF4-FFF2-40B4-BE49-F238E27FC236}">
                  <a16:creationId xmlns:a16="http://schemas.microsoft.com/office/drawing/2014/main" id="{470A3A7B-309D-1B32-786C-082870055CD8}"/>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87" b="97464" l="2907" r="99419">
                          <a14:foregroundMark x1="41279" y1="18116" x2="41279" y2="18116"/>
                          <a14:foregroundMark x1="42442" y1="25000" x2="42442" y2="25000"/>
                          <a14:foregroundMark x1="41860" y1="26449" x2="41860" y2="26449"/>
                          <a14:foregroundMark x1="40698" y1="27536" x2="40698" y2="27536"/>
                          <a14:foregroundMark x1="33721" y1="26812" x2="33721" y2="26812"/>
                          <a14:foregroundMark x1="30814" y1="26449" x2="30814" y2="26449"/>
                          <a14:foregroundMark x1="29651" y1="30072" x2="29651" y2="30072"/>
                          <a14:foregroundMark x1="29651" y1="31159" x2="30233" y2="32609"/>
                          <a14:foregroundMark x1="31977" y1="35870" x2="31977" y2="35870"/>
                          <a14:foregroundMark x1="38372" y1="36232" x2="38372" y2="36232"/>
                          <a14:foregroundMark x1="40698" y1="34058" x2="42442" y2="31522"/>
                          <a14:foregroundMark x1="44767" y1="30797" x2="44767" y2="30797"/>
                          <a14:foregroundMark x1="36047" y1="36232" x2="33140" y2="36232"/>
                          <a14:foregroundMark x1="29651" y1="37319" x2="27907" y2="37319"/>
                          <a14:foregroundMark x1="23837" y1="40580" x2="23837" y2="40580"/>
                          <a14:foregroundMark x1="23256" y1="40942" x2="21512" y2="44928"/>
                          <a14:foregroundMark x1="19767" y1="48913" x2="19767" y2="48913"/>
                          <a14:foregroundMark x1="19767" y1="50725" x2="19767" y2="50725"/>
                          <a14:foregroundMark x1="26163" y1="55797" x2="26163" y2="55797"/>
                          <a14:foregroundMark x1="2907" y1="52174" x2="2907" y2="52174"/>
                          <a14:foregroundMark x1="27907" y1="31884" x2="27907" y2="31884"/>
                          <a14:foregroundMark x1="26163" y1="34058" x2="26163" y2="34058"/>
                          <a14:foregroundMark x1="26163" y1="32971" x2="26163" y2="32971"/>
                          <a14:foregroundMark x1="25000" y1="32971" x2="25000" y2="32971"/>
                          <a14:foregroundMark x1="24419" y1="32971" x2="24419" y2="32971"/>
                          <a14:foregroundMark x1="24419" y1="32971" x2="24419" y2="32971"/>
                          <a14:foregroundMark x1="31395" y1="42029" x2="31395" y2="42029"/>
                          <a14:foregroundMark x1="30233" y1="48188" x2="31977" y2="48913"/>
                          <a14:foregroundMark x1="34884" y1="48188" x2="36628" y2="47101"/>
                          <a14:foregroundMark x1="51744" y1="42029" x2="51744" y2="42029"/>
                          <a14:foregroundMark x1="57558" y1="38768" x2="60465" y2="37319"/>
                          <a14:foregroundMark x1="60465" y1="37319" x2="66860" y2="29710"/>
                          <a14:foregroundMark x1="73256" y1="22464" x2="75000" y2="21377"/>
                          <a14:foregroundMark x1="75000" y1="21377" x2="75581" y2="18478"/>
                          <a14:foregroundMark x1="76744" y1="10507" x2="76744" y2="9058"/>
                          <a14:foregroundMark x1="76744" y1="9058" x2="76744" y2="9058"/>
                          <a14:foregroundMark x1="60465" y1="5435" x2="58140" y2="5072"/>
                          <a14:foregroundMark x1="58140" y1="5072" x2="58140" y2="5072"/>
                          <a14:foregroundMark x1="40116" y1="4348" x2="37791" y2="4348"/>
                          <a14:foregroundMark x1="37791" y1="4348" x2="37791" y2="4348"/>
                          <a14:foregroundMark x1="40116" y1="2899" x2="40116" y2="2899"/>
                          <a14:foregroundMark x1="53488" y1="1449" x2="53488" y2="1449"/>
                          <a14:foregroundMark x1="58721" y1="3261" x2="59302" y2="4710"/>
                          <a14:foregroundMark x1="59302" y1="5072" x2="59302" y2="5072"/>
                          <a14:foregroundMark x1="73837" y1="8333" x2="73837" y2="8333"/>
                          <a14:foregroundMark x1="93605" y1="9058" x2="93605" y2="9058"/>
                          <a14:foregroundMark x1="93023" y1="8696" x2="93023" y2="8696"/>
                          <a14:foregroundMark x1="86047" y1="21377" x2="86047" y2="21377"/>
                          <a14:foregroundMark x1="85465" y1="21739" x2="85465" y2="21739"/>
                          <a14:foregroundMark x1="81977" y1="33333" x2="81977" y2="34420"/>
                          <a14:foregroundMark x1="95349" y1="33696" x2="95349" y2="33696"/>
                          <a14:foregroundMark x1="95930" y1="25362" x2="95930" y2="25362"/>
                          <a14:foregroundMark x1="98837" y1="6159" x2="98837" y2="6159"/>
                          <a14:foregroundMark x1="68023" y1="60870" x2="68023" y2="60870"/>
                          <a14:foregroundMark x1="74419" y1="60507" x2="74419" y2="60507"/>
                          <a14:foregroundMark x1="75000" y1="68841" x2="75000" y2="68841"/>
                          <a14:foregroundMark x1="83721" y1="67391" x2="83721" y2="67391"/>
                          <a14:foregroundMark x1="72093" y1="70290" x2="72093" y2="70290"/>
                          <a14:foregroundMark x1="86047" y1="68116" x2="86047" y2="68116"/>
                          <a14:foregroundMark x1="60465" y1="69928" x2="60465" y2="69928"/>
                          <a14:foregroundMark x1="59884" y1="67029" x2="59884" y2="67029"/>
                          <a14:foregroundMark x1="50581" y1="67391" x2="50581" y2="67391"/>
                          <a14:foregroundMark x1="50581" y1="67391" x2="50581" y2="67391"/>
                          <a14:foregroundMark x1="49419" y1="71377" x2="49419" y2="71377"/>
                          <a14:foregroundMark x1="41279" y1="70290" x2="41279" y2="70290"/>
                          <a14:foregroundMark x1="40698" y1="68478" x2="40698" y2="68478"/>
                          <a14:foregroundMark x1="30233" y1="64130" x2="30233" y2="64130"/>
                          <a14:foregroundMark x1="22674" y1="73913" x2="22674" y2="73913"/>
                          <a14:foregroundMark x1="19767" y1="78623" x2="19767" y2="78623"/>
                          <a14:foregroundMark x1="27326" y1="79348" x2="27326" y2="79348"/>
                          <a14:foregroundMark x1="33140" y1="79348" x2="33140" y2="79348"/>
                          <a14:foregroundMark x1="38953" y1="81522" x2="38953" y2="81522"/>
                          <a14:foregroundMark x1="43605" y1="81884" x2="47093" y2="81884"/>
                          <a14:foregroundMark x1="50581" y1="81884" x2="50581" y2="81884"/>
                          <a14:foregroundMark x1="61047" y1="81884" x2="61047" y2="81884"/>
                          <a14:foregroundMark x1="61628" y1="81884" x2="61628" y2="81884"/>
                          <a14:foregroundMark x1="79070" y1="80072" x2="79070" y2="80072"/>
                          <a14:foregroundMark x1="79651" y1="80072" x2="79651" y2="80072"/>
                          <a14:foregroundMark x1="91860" y1="78623" x2="91860" y2="78623"/>
                          <a14:foregroundMark x1="66279" y1="82971" x2="66279" y2="82971"/>
                          <a14:foregroundMark x1="64535" y1="91667" x2="64535" y2="91667"/>
                          <a14:foregroundMark x1="50000" y1="92754" x2="50000" y2="92754"/>
                          <a14:foregroundMark x1="35465" y1="92754" x2="35465" y2="92754"/>
                          <a14:foregroundMark x1="40698" y1="93116" x2="40698" y2="93116"/>
                          <a14:foregroundMark x1="43605" y1="96377" x2="43605" y2="96377"/>
                          <a14:foregroundMark x1="47093" y1="97826" x2="47093" y2="97826"/>
                          <a14:foregroundMark x1="99419" y1="69565" x2="99419" y2="69565"/>
                          <a14:foregroundMark x1="97674" y1="80072" x2="97674" y2="78623"/>
                          <a14:foregroundMark x1="40698" y1="59783" x2="40698" y2="59783"/>
                          <a14:foregroundMark x1="36628" y1="60145" x2="36628" y2="60145"/>
                          <a14:foregroundMark x1="99419" y1="62319" x2="99419" y2="62319"/>
                          <a14:foregroundMark x1="97093" y1="64130" x2="97093" y2="64130"/>
                          <a14:foregroundMark x1="98256" y1="58333" x2="98256" y2="58333"/>
                          <a14:foregroundMark x1="97674" y1="63043" x2="97674" y2="64130"/>
                          <a14:foregroundMark x1="37209" y1="60507" x2="37209" y2="60507"/>
                          <a14:foregroundMark x1="38372" y1="59058" x2="38372" y2="59058"/>
                          <a14:foregroundMark x1="38372" y1="58333" x2="38372" y2="58333"/>
                          <a14:foregroundMark x1="45349" y1="61232" x2="45349" y2="61232"/>
                          <a14:foregroundMark x1="52907" y1="63043" x2="52907" y2="63043"/>
                          <a14:foregroundMark x1="51163" y1="60870" x2="51163" y2="60870"/>
                        </a14:backgroundRemoval>
                      </a14:imgEffect>
                    </a14:imgLayer>
                  </a14:imgProps>
                </a:ext>
              </a:extLst>
            </a:blip>
            <a:stretch>
              <a:fillRect/>
            </a:stretch>
          </p:blipFill>
          <p:spPr>
            <a:xfrm>
              <a:off x="5500467" y="1983764"/>
              <a:ext cx="2574387" cy="4130993"/>
            </a:xfrm>
            <a:prstGeom prst="rect">
              <a:avLst/>
            </a:prstGeom>
          </p:spPr>
        </p:pic>
        <p:cxnSp>
          <p:nvCxnSpPr>
            <p:cNvPr id="7" name="Conector recto de flecha 6">
              <a:extLst>
                <a:ext uri="{FF2B5EF4-FFF2-40B4-BE49-F238E27FC236}">
                  <a16:creationId xmlns:a16="http://schemas.microsoft.com/office/drawing/2014/main" id="{31DDF795-C811-CBA6-A359-63885E2DCCD0}"/>
                </a:ext>
              </a:extLst>
            </p:cNvPr>
            <p:cNvCxnSpPr/>
            <p:nvPr/>
          </p:nvCxnSpPr>
          <p:spPr>
            <a:xfrm>
              <a:off x="5336344" y="3316459"/>
              <a:ext cx="928468"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grpSp>
      <p:pic>
        <p:nvPicPr>
          <p:cNvPr id="10" name="Imagen 9">
            <a:extLst>
              <a:ext uri="{FF2B5EF4-FFF2-40B4-BE49-F238E27FC236}">
                <a16:creationId xmlns:a16="http://schemas.microsoft.com/office/drawing/2014/main" id="{8C90F391-6BB5-49AF-1997-FF6DE7CCD940}"/>
              </a:ext>
            </a:extLst>
          </p:cNvPr>
          <p:cNvPicPr>
            <a:picLocks noChangeAspect="1"/>
          </p:cNvPicPr>
          <p:nvPr/>
        </p:nvPicPr>
        <p:blipFill>
          <a:blip r:embed="rId4"/>
          <a:srcRect t="1370"/>
          <a:stretch>
            <a:fillRect/>
          </a:stretch>
        </p:blipFill>
        <p:spPr>
          <a:xfrm>
            <a:off x="8046720" y="1983765"/>
            <a:ext cx="2819431" cy="3783990"/>
          </a:xfrm>
          <a:prstGeom prst="rect">
            <a:avLst/>
          </a:prstGeom>
        </p:spPr>
      </p:pic>
    </p:spTree>
    <p:extLst>
      <p:ext uri="{BB962C8B-B14F-4D97-AF65-F5344CB8AC3E}">
        <p14:creationId xmlns:p14="http://schemas.microsoft.com/office/powerpoint/2010/main" val="26800363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94CE54-6837-BF3E-FD19-1338BBDCD1B0}"/>
              </a:ext>
            </a:extLst>
          </p:cNvPr>
          <p:cNvSpPr>
            <a:spLocks noGrp="1"/>
          </p:cNvSpPr>
          <p:nvPr>
            <p:ph type="title"/>
          </p:nvPr>
        </p:nvSpPr>
        <p:spPr>
          <a:xfrm>
            <a:off x="815300" y="203982"/>
            <a:ext cx="9692640" cy="933361"/>
          </a:xfrm>
        </p:spPr>
        <p:txBody>
          <a:bodyPr/>
          <a:lstStyle/>
          <a:p>
            <a:pPr algn="ctr"/>
            <a:r>
              <a:rPr lang="es-MX" dirty="0"/>
              <a:t>Cornetes Nasales Inferiores </a:t>
            </a:r>
          </a:p>
        </p:txBody>
      </p:sp>
      <p:sp>
        <p:nvSpPr>
          <p:cNvPr id="3" name="Marcador de contenido 2">
            <a:extLst>
              <a:ext uri="{FF2B5EF4-FFF2-40B4-BE49-F238E27FC236}">
                <a16:creationId xmlns:a16="http://schemas.microsoft.com/office/drawing/2014/main" id="{DD12E30B-69FC-8046-E29F-0120CD7B54C9}"/>
              </a:ext>
            </a:extLst>
          </p:cNvPr>
          <p:cNvSpPr>
            <a:spLocks noGrp="1"/>
          </p:cNvSpPr>
          <p:nvPr>
            <p:ph sz="quarter" idx="13"/>
          </p:nvPr>
        </p:nvSpPr>
        <p:spPr>
          <a:xfrm>
            <a:off x="815300" y="1561513"/>
            <a:ext cx="4361611" cy="4951827"/>
          </a:xfrm>
        </p:spPr>
        <p:txBody>
          <a:bodyPr>
            <a:normAutofit/>
          </a:bodyPr>
          <a:lstStyle/>
          <a:p>
            <a:pPr algn="just"/>
            <a:r>
              <a:rPr lang="es-MX" dirty="0"/>
              <a:t>Los cornetes nasales inferiores (conchas) son finísimas placas curvadas de hueso que se extienden desde las paredes laterales de la cavidad nasal.</a:t>
            </a:r>
          </a:p>
          <a:p>
            <a:pPr algn="just"/>
            <a:r>
              <a:rPr lang="es-MX" dirty="0"/>
              <a:t>Los cornetes nasales inferiores se ven en las porciones inferiores laterales de la cavidad nasal. </a:t>
            </a:r>
          </a:p>
          <a:p>
            <a:pPr algn="just"/>
            <a:r>
              <a:rPr lang="es-MX" dirty="0"/>
              <a:t>En una imagen periapical maxilar inferior los cornetes nasales aparecen como una masa radiopaca difusa o una proyección dentro de la cavidad nasal.</a:t>
            </a:r>
          </a:p>
        </p:txBody>
      </p:sp>
      <p:pic>
        <p:nvPicPr>
          <p:cNvPr id="5" name="Imagen 4">
            <a:extLst>
              <a:ext uri="{FF2B5EF4-FFF2-40B4-BE49-F238E27FC236}">
                <a16:creationId xmlns:a16="http://schemas.microsoft.com/office/drawing/2014/main" id="{5685A289-9DB5-4667-10DB-AE138A13EEF7}"/>
              </a:ext>
            </a:extLst>
          </p:cNvPr>
          <p:cNvPicPr>
            <a:picLocks noChangeAspect="1"/>
          </p:cNvPicPr>
          <p:nvPr/>
        </p:nvPicPr>
        <p:blipFill>
          <a:blip r:embed="rId2"/>
          <a:stretch>
            <a:fillRect/>
          </a:stretch>
        </p:blipFill>
        <p:spPr>
          <a:xfrm>
            <a:off x="8682792" y="2464721"/>
            <a:ext cx="2372731" cy="3145408"/>
          </a:xfrm>
          <a:prstGeom prst="rect">
            <a:avLst/>
          </a:prstGeom>
        </p:spPr>
      </p:pic>
      <p:grpSp>
        <p:nvGrpSpPr>
          <p:cNvPr id="17" name="Grupo 16">
            <a:extLst>
              <a:ext uri="{FF2B5EF4-FFF2-40B4-BE49-F238E27FC236}">
                <a16:creationId xmlns:a16="http://schemas.microsoft.com/office/drawing/2014/main" id="{75241702-2C9B-96D6-179B-57F8F1A2CCFB}"/>
              </a:ext>
            </a:extLst>
          </p:cNvPr>
          <p:cNvGrpSpPr/>
          <p:nvPr/>
        </p:nvGrpSpPr>
        <p:grpSpPr>
          <a:xfrm>
            <a:off x="5438264" y="2464720"/>
            <a:ext cx="2983175" cy="3145409"/>
            <a:chOff x="7928463" y="1316496"/>
            <a:chExt cx="2286489" cy="2541777"/>
          </a:xfrm>
        </p:grpSpPr>
        <p:pic>
          <p:nvPicPr>
            <p:cNvPr id="7" name="Imagen 6">
              <a:extLst>
                <a:ext uri="{FF2B5EF4-FFF2-40B4-BE49-F238E27FC236}">
                  <a16:creationId xmlns:a16="http://schemas.microsoft.com/office/drawing/2014/main" id="{9B541BFB-191E-B735-CAE5-7D3073B1A4A7}"/>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3057" b="96070" l="9709" r="96602">
                          <a14:foregroundMark x1="30583" y1="37118" x2="30583" y2="37118"/>
                          <a14:foregroundMark x1="34466" y1="37118" x2="34466" y2="37118"/>
                          <a14:foregroundMark x1="41262" y1="32751" x2="41262" y2="32751"/>
                          <a14:foregroundMark x1="42718" y1="32314" x2="44660" y2="32314"/>
                          <a14:foregroundMark x1="52427" y1="40611" x2="53883" y2="44105"/>
                          <a14:foregroundMark x1="53398" y1="46725" x2="50000" y2="46288"/>
                          <a14:foregroundMark x1="38835" y1="43231" x2="35922" y2="43231"/>
                          <a14:foregroundMark x1="35437" y1="44541" x2="37379" y2="46288"/>
                          <a14:foregroundMark x1="48058" y1="51092" x2="50485" y2="52402"/>
                          <a14:foregroundMark x1="54369" y1="44105" x2="54369" y2="44105"/>
                          <a14:foregroundMark x1="54369" y1="40175" x2="54369" y2="40175"/>
                          <a14:foregroundMark x1="47573" y1="40175" x2="46602" y2="41921"/>
                          <a14:foregroundMark x1="39806" y1="42795" x2="39806" y2="42795"/>
                          <a14:foregroundMark x1="38350" y1="43231" x2="38350" y2="43231"/>
                          <a14:foregroundMark x1="38350" y1="45415" x2="38350" y2="48035"/>
                          <a14:foregroundMark x1="39806" y1="48908" x2="47087" y2="50218"/>
                          <a14:foregroundMark x1="49515" y1="22707" x2="49515" y2="22707"/>
                          <a14:foregroundMark x1="41262" y1="17904" x2="41262" y2="17904"/>
                          <a14:foregroundMark x1="37864" y1="23581" x2="34466" y2="37991"/>
                          <a14:foregroundMark x1="82039" y1="23581" x2="82039" y2="23581"/>
                          <a14:foregroundMark x1="71845" y1="19651" x2="71845" y2="19651"/>
                          <a14:foregroundMark x1="66019" y1="13537" x2="66019" y2="13537"/>
                          <a14:foregroundMark x1="59709" y1="13100" x2="59709" y2="13100"/>
                          <a14:foregroundMark x1="52427" y1="11354" x2="52427" y2="11354"/>
                          <a14:foregroundMark x1="43204" y1="8734" x2="43204" y2="8734"/>
                          <a14:foregroundMark x1="42718" y1="8734" x2="42718" y2="8734"/>
                          <a14:foregroundMark x1="32039" y1="5677" x2="29612" y2="6114"/>
                          <a14:foregroundMark x1="27184" y1="10044" x2="26214" y2="13974"/>
                          <a14:foregroundMark x1="25243" y1="14410" x2="24272" y2="17031"/>
                          <a14:foregroundMark x1="24272" y1="17031" x2="24272" y2="17031"/>
                          <a14:foregroundMark x1="37379" y1="9607" x2="37379" y2="9607"/>
                          <a14:foregroundMark x1="45146" y1="6987" x2="45146" y2="6987"/>
                          <a14:foregroundMark x1="51456" y1="4803" x2="51456" y2="4803"/>
                          <a14:foregroundMark x1="53398" y1="4803" x2="55825" y2="4803"/>
                          <a14:foregroundMark x1="59709" y1="3493" x2="59709" y2="3493"/>
                          <a14:foregroundMark x1="61650" y1="3493" x2="69903" y2="3057"/>
                          <a14:foregroundMark x1="71845" y1="3057" x2="71845" y2="3057"/>
                          <a14:foregroundMark x1="84466" y1="3057" x2="84466" y2="3057"/>
                          <a14:foregroundMark x1="93204" y1="3930" x2="93204" y2="5677"/>
                          <a14:foregroundMark x1="92718" y1="10044" x2="92718" y2="10044"/>
                          <a14:foregroundMark x1="82524" y1="32751" x2="82039" y2="35808"/>
                          <a14:foregroundMark x1="72330" y1="47162" x2="70874" y2="48908"/>
                          <a14:foregroundMark x1="65534" y1="40175" x2="65534" y2="40175"/>
                          <a14:foregroundMark x1="61650" y1="40175" x2="61650" y2="40175"/>
                          <a14:foregroundMark x1="67476" y1="40175" x2="67476" y2="40175"/>
                          <a14:foregroundMark x1="71845" y1="41921" x2="71845" y2="41921"/>
                          <a14:foregroundMark x1="74272" y1="42358" x2="74272" y2="42358"/>
                          <a14:foregroundMark x1="74757" y1="42795" x2="81553" y2="42795"/>
                          <a14:foregroundMark x1="84951" y1="42358" x2="84951" y2="42358"/>
                          <a14:foregroundMark x1="84951" y1="42358" x2="84951" y2="42358"/>
                          <a14:foregroundMark x1="92718" y1="42358" x2="92718" y2="42358"/>
                          <a14:foregroundMark x1="90291" y1="46288" x2="90291" y2="46288"/>
                          <a14:foregroundMark x1="90291" y1="46288" x2="90291" y2="46288"/>
                          <a14:foregroundMark x1="94175" y1="33624" x2="94175" y2="30131"/>
                          <a14:foregroundMark x1="97087" y1="11354" x2="97087" y2="11354"/>
                          <a14:foregroundMark x1="77670" y1="54585" x2="75728" y2="57205"/>
                          <a14:foregroundMark x1="70874" y1="54585" x2="70874" y2="54585"/>
                          <a14:foregroundMark x1="68447" y1="68996" x2="68447" y2="68996"/>
                          <a14:foregroundMark x1="54369" y1="92140" x2="54369" y2="92140"/>
                          <a14:foregroundMark x1="44175" y1="90830" x2="44175" y2="90830"/>
                          <a14:foregroundMark x1="36408" y1="96070" x2="36408" y2="96070"/>
                          <a14:foregroundMark x1="40777" y1="95633" x2="40777" y2="95633"/>
                          <a14:foregroundMark x1="56311" y1="83843" x2="56311" y2="83843"/>
                          <a14:foregroundMark x1="65049" y1="77293" x2="67476" y2="73799"/>
                          <a14:foregroundMark x1="78155" y1="59825" x2="80097" y2="58952"/>
                          <a14:foregroundMark x1="80097" y1="57642" x2="81553" y2="55459"/>
                          <a14:foregroundMark x1="91748" y1="45415" x2="91748" y2="45415"/>
                          <a14:foregroundMark x1="90291" y1="48035" x2="90291" y2="48035"/>
                          <a14:foregroundMark x1="95146" y1="25764" x2="95146" y2="25764"/>
                          <a14:foregroundMark x1="78155" y1="72926" x2="78155" y2="72926"/>
                          <a14:foregroundMark x1="77670" y1="77293" x2="77670" y2="77293"/>
                          <a14:foregroundMark x1="51456" y1="89956" x2="51456" y2="89956"/>
                          <a14:foregroundMark x1="60680" y1="81659" x2="60680" y2="81659"/>
                          <a14:foregroundMark x1="61165" y1="81223" x2="61165" y2="81223"/>
                          <a14:foregroundMark x1="61165" y1="59825" x2="61165" y2="58515"/>
                          <a14:foregroundMark x1="59709" y1="50218" x2="59709" y2="50218"/>
                          <a14:foregroundMark x1="74272" y1="39738" x2="74272" y2="39738"/>
                          <a14:foregroundMark x1="89320" y1="44541" x2="89320" y2="44541"/>
                          <a14:foregroundMark x1="91748" y1="36245" x2="91748" y2="36245"/>
                          <a14:foregroundMark x1="89320" y1="44978" x2="89320" y2="44978"/>
                          <a14:foregroundMark x1="92718" y1="36245" x2="92718" y2="36245"/>
                          <a14:foregroundMark x1="91748" y1="40175" x2="91748" y2="40175"/>
                          <a14:foregroundMark x1="90777" y1="44978" x2="90777" y2="44978"/>
                        </a14:backgroundRemoval>
                      </a14:imgEffect>
                    </a14:imgLayer>
                  </a14:imgProps>
                </a:ext>
              </a:extLst>
            </a:blip>
            <a:stretch>
              <a:fillRect/>
            </a:stretch>
          </p:blipFill>
          <p:spPr>
            <a:xfrm>
              <a:off x="7928463" y="1316496"/>
              <a:ext cx="2286489" cy="2541777"/>
            </a:xfrm>
            <a:prstGeom prst="rect">
              <a:avLst/>
            </a:prstGeom>
          </p:spPr>
        </p:pic>
        <p:cxnSp>
          <p:nvCxnSpPr>
            <p:cNvPr id="16" name="Conector recto de flecha 15">
              <a:extLst>
                <a:ext uri="{FF2B5EF4-FFF2-40B4-BE49-F238E27FC236}">
                  <a16:creationId xmlns:a16="http://schemas.microsoft.com/office/drawing/2014/main" id="{F8A52893-887E-2990-B055-1CC45BC06747}"/>
                </a:ext>
              </a:extLst>
            </p:cNvPr>
            <p:cNvCxnSpPr/>
            <p:nvPr/>
          </p:nvCxnSpPr>
          <p:spPr>
            <a:xfrm flipH="1" flipV="1">
              <a:off x="8651631" y="2249760"/>
              <a:ext cx="1563321" cy="22508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grpSp>
    </p:spTree>
    <p:extLst>
      <p:ext uri="{BB962C8B-B14F-4D97-AF65-F5344CB8AC3E}">
        <p14:creationId xmlns:p14="http://schemas.microsoft.com/office/powerpoint/2010/main" val="39903443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785D3C-A40B-6055-165B-BADF3332BD1C}"/>
              </a:ext>
            </a:extLst>
          </p:cNvPr>
          <p:cNvSpPr>
            <a:spLocks noGrp="1"/>
          </p:cNvSpPr>
          <p:nvPr>
            <p:ph type="title"/>
          </p:nvPr>
        </p:nvSpPr>
        <p:spPr>
          <a:xfrm>
            <a:off x="1249680" y="206124"/>
            <a:ext cx="9692640" cy="804408"/>
          </a:xfrm>
        </p:spPr>
        <p:txBody>
          <a:bodyPr>
            <a:normAutofit/>
          </a:bodyPr>
          <a:lstStyle/>
          <a:p>
            <a:pPr algn="ctr"/>
            <a:r>
              <a:rPr lang="es-MX" sz="4000" dirty="0"/>
              <a:t>Senos Maxilares </a:t>
            </a:r>
          </a:p>
        </p:txBody>
      </p:sp>
      <p:sp>
        <p:nvSpPr>
          <p:cNvPr id="3" name="Marcador de contenido 2">
            <a:extLst>
              <a:ext uri="{FF2B5EF4-FFF2-40B4-BE49-F238E27FC236}">
                <a16:creationId xmlns:a16="http://schemas.microsoft.com/office/drawing/2014/main" id="{AB7B6ACC-3757-ED38-A28A-9E61C0AEC738}"/>
              </a:ext>
            </a:extLst>
          </p:cNvPr>
          <p:cNvSpPr>
            <a:spLocks noGrp="1"/>
          </p:cNvSpPr>
          <p:nvPr>
            <p:ph sz="quarter" idx="13"/>
          </p:nvPr>
        </p:nvSpPr>
        <p:spPr>
          <a:xfrm>
            <a:off x="519880" y="1223889"/>
            <a:ext cx="6795321" cy="5273243"/>
          </a:xfrm>
        </p:spPr>
        <p:txBody>
          <a:bodyPr>
            <a:noAutofit/>
          </a:bodyPr>
          <a:lstStyle/>
          <a:p>
            <a:pPr algn="just"/>
            <a:r>
              <a:rPr lang="es-MX" sz="1700" dirty="0"/>
              <a:t>Los senos maxilares son cavidades o compartimientos pares óseos ubicados en el maxilar superior.</a:t>
            </a:r>
          </a:p>
          <a:p>
            <a:pPr algn="just"/>
            <a:r>
              <a:rPr lang="es-MX" sz="1700" dirty="0"/>
              <a:t>Se encuentran en la parte superior a los molares y premolares maxilares. Es raro que los senos maxilares se extiendan hacia adelante más allá de los caninos. </a:t>
            </a:r>
          </a:p>
          <a:p>
            <a:pPr algn="just"/>
            <a:r>
              <a:rPr lang="es-MX" sz="1700" dirty="0"/>
              <a:t>Al momento del nacimiento, el seno maxilar es del tamaño de un guisante pequeño. Con el crecimiento, el seno maxilar se expande y, finalmente, ocupa una gran parte del maxilar. </a:t>
            </a:r>
          </a:p>
          <a:p>
            <a:pPr algn="just"/>
            <a:r>
              <a:rPr lang="es-MX" sz="1700" dirty="0"/>
              <a:t>El seno maxilar puede extenderse para incluir el hueso interdental, las áreas de la furcación de los molares, o la región de la tuberosidad maxilar. </a:t>
            </a:r>
          </a:p>
          <a:p>
            <a:pPr algn="just"/>
            <a:r>
              <a:rPr lang="es-MX" sz="1700" dirty="0"/>
              <a:t>En una imagen periapical del maxilar, el seno maxilar aparece como un área radiolúcida situada superior a los ápices de los premolares y molares superiores.</a:t>
            </a:r>
          </a:p>
          <a:p>
            <a:pPr algn="just"/>
            <a:r>
              <a:rPr lang="es-MX" sz="1700" dirty="0"/>
              <a:t>El suelo del seno maxilar está compuesto de hueso cortical denso y aparece como una línea radiopaca . </a:t>
            </a:r>
          </a:p>
        </p:txBody>
      </p:sp>
      <p:pic>
        <p:nvPicPr>
          <p:cNvPr id="5" name="Imagen 4">
            <a:extLst>
              <a:ext uri="{FF2B5EF4-FFF2-40B4-BE49-F238E27FC236}">
                <a16:creationId xmlns:a16="http://schemas.microsoft.com/office/drawing/2014/main" id="{91E14F6C-AA12-CA0C-777A-367EFEE5771F}"/>
              </a:ext>
            </a:extLst>
          </p:cNvPr>
          <p:cNvPicPr>
            <a:picLocks noChangeAspect="1"/>
          </p:cNvPicPr>
          <p:nvPr/>
        </p:nvPicPr>
        <p:blipFill>
          <a:blip r:embed="rId2"/>
          <a:stretch>
            <a:fillRect/>
          </a:stretch>
        </p:blipFill>
        <p:spPr>
          <a:xfrm>
            <a:off x="7900683" y="4149202"/>
            <a:ext cx="3041637" cy="2347930"/>
          </a:xfrm>
          <a:prstGeom prst="rect">
            <a:avLst/>
          </a:prstGeom>
        </p:spPr>
      </p:pic>
      <p:pic>
        <p:nvPicPr>
          <p:cNvPr id="7" name="Imagen 6">
            <a:extLst>
              <a:ext uri="{FF2B5EF4-FFF2-40B4-BE49-F238E27FC236}">
                <a16:creationId xmlns:a16="http://schemas.microsoft.com/office/drawing/2014/main" id="{DA64B91D-BAE5-8C96-3CB4-62A0131D1186}"/>
              </a:ext>
            </a:extLst>
          </p:cNvPr>
          <p:cNvPicPr>
            <a:picLocks noChangeAspect="1"/>
          </p:cNvPicPr>
          <p:nvPr/>
        </p:nvPicPr>
        <p:blipFill>
          <a:blip r:embed="rId3"/>
          <a:srcRect t="-696" b="3215"/>
          <a:stretch>
            <a:fillRect/>
          </a:stretch>
        </p:blipFill>
        <p:spPr>
          <a:xfrm>
            <a:off x="7990950" y="1010532"/>
            <a:ext cx="2861102" cy="2951992"/>
          </a:xfrm>
          <a:prstGeom prst="rect">
            <a:avLst/>
          </a:prstGeom>
        </p:spPr>
      </p:pic>
    </p:spTree>
    <p:extLst>
      <p:ext uri="{BB962C8B-B14F-4D97-AF65-F5344CB8AC3E}">
        <p14:creationId xmlns:p14="http://schemas.microsoft.com/office/powerpoint/2010/main" val="32751118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848AA6-1FF1-15D1-D135-7F0D3D760B20}"/>
              </a:ext>
            </a:extLst>
          </p:cNvPr>
          <p:cNvSpPr>
            <a:spLocks noGrp="1"/>
          </p:cNvSpPr>
          <p:nvPr>
            <p:ph type="title"/>
          </p:nvPr>
        </p:nvSpPr>
        <p:spPr>
          <a:xfrm>
            <a:off x="466030" y="414724"/>
            <a:ext cx="10827903" cy="624521"/>
          </a:xfrm>
        </p:spPr>
        <p:txBody>
          <a:bodyPr>
            <a:normAutofit/>
          </a:bodyPr>
          <a:lstStyle/>
          <a:p>
            <a:pPr algn="ctr"/>
            <a:r>
              <a:rPr lang="es-MX" sz="4000" dirty="0"/>
              <a:t>Septos Dentro de los Senos Maxilares </a:t>
            </a:r>
          </a:p>
        </p:txBody>
      </p:sp>
      <p:sp>
        <p:nvSpPr>
          <p:cNvPr id="3" name="Marcador de contenido 2">
            <a:extLst>
              <a:ext uri="{FF2B5EF4-FFF2-40B4-BE49-F238E27FC236}">
                <a16:creationId xmlns:a16="http://schemas.microsoft.com/office/drawing/2014/main" id="{4B711E4E-0971-CC57-2F0C-D865A90F006B}"/>
              </a:ext>
            </a:extLst>
          </p:cNvPr>
          <p:cNvSpPr>
            <a:spLocks noGrp="1"/>
          </p:cNvSpPr>
          <p:nvPr>
            <p:ph sz="quarter" idx="13"/>
          </p:nvPr>
        </p:nvSpPr>
        <p:spPr>
          <a:xfrm>
            <a:off x="1152927" y="1458351"/>
            <a:ext cx="5182224" cy="5106572"/>
          </a:xfrm>
        </p:spPr>
        <p:txBody>
          <a:bodyPr/>
          <a:lstStyle/>
          <a:p>
            <a:pPr algn="just"/>
            <a:r>
              <a:rPr lang="es-MX" dirty="0"/>
              <a:t>Los septos son paredes óseas dentro del seno maxilar y lo dividen en compartimientos.</a:t>
            </a:r>
          </a:p>
          <a:p>
            <a:pPr algn="just"/>
            <a:r>
              <a:rPr lang="es-MX" dirty="0"/>
              <a:t>En la imagen periapical del maxilar, los septos aparecen como líneas radiopacas dentro de los senos maxilares.</a:t>
            </a:r>
          </a:p>
          <a:p>
            <a:pPr algn="just"/>
            <a:r>
              <a:rPr lang="es-MX" dirty="0"/>
              <a:t>En algunas imágenes periapicales, los septos aparecen como líneas radiopacas distintas; en otras, los septos no se ven. </a:t>
            </a:r>
          </a:p>
          <a:p>
            <a:pPr algn="just"/>
            <a:r>
              <a:rPr lang="es-MX" dirty="0"/>
              <a:t>La presencia y el número de septos óseos dentro de los senos maxilares varían dependiendo de la anatomía de cada individuo . </a:t>
            </a:r>
          </a:p>
          <a:p>
            <a:endParaRPr lang="es-MX" dirty="0"/>
          </a:p>
        </p:txBody>
      </p:sp>
      <p:pic>
        <p:nvPicPr>
          <p:cNvPr id="5" name="Imagen 4">
            <a:extLst>
              <a:ext uri="{FF2B5EF4-FFF2-40B4-BE49-F238E27FC236}">
                <a16:creationId xmlns:a16="http://schemas.microsoft.com/office/drawing/2014/main" id="{5D30613D-B27C-1E1B-C518-12566CA2040C}"/>
              </a:ext>
            </a:extLst>
          </p:cNvPr>
          <p:cNvPicPr>
            <a:picLocks noChangeAspect="1"/>
          </p:cNvPicPr>
          <p:nvPr/>
        </p:nvPicPr>
        <p:blipFill>
          <a:blip r:embed="rId2"/>
          <a:srcRect t="7032"/>
          <a:stretch>
            <a:fillRect/>
          </a:stretch>
        </p:blipFill>
        <p:spPr>
          <a:xfrm>
            <a:off x="7320256" y="1402955"/>
            <a:ext cx="2813538" cy="2790040"/>
          </a:xfrm>
          <a:prstGeom prst="rect">
            <a:avLst/>
          </a:prstGeom>
        </p:spPr>
      </p:pic>
      <p:pic>
        <p:nvPicPr>
          <p:cNvPr id="7" name="Imagen 6">
            <a:extLst>
              <a:ext uri="{FF2B5EF4-FFF2-40B4-BE49-F238E27FC236}">
                <a16:creationId xmlns:a16="http://schemas.microsoft.com/office/drawing/2014/main" id="{D7167241-46D1-939B-F87C-C30F0AB7897A}"/>
              </a:ext>
            </a:extLst>
          </p:cNvPr>
          <p:cNvPicPr>
            <a:picLocks noChangeAspect="1"/>
          </p:cNvPicPr>
          <p:nvPr/>
        </p:nvPicPr>
        <p:blipFill>
          <a:blip r:embed="rId3"/>
          <a:stretch>
            <a:fillRect/>
          </a:stretch>
        </p:blipFill>
        <p:spPr>
          <a:xfrm>
            <a:off x="7226837" y="4192995"/>
            <a:ext cx="3000375" cy="2250281"/>
          </a:xfrm>
          <a:prstGeom prst="rect">
            <a:avLst/>
          </a:prstGeom>
        </p:spPr>
      </p:pic>
    </p:spTree>
    <p:extLst>
      <p:ext uri="{BB962C8B-B14F-4D97-AF65-F5344CB8AC3E}">
        <p14:creationId xmlns:p14="http://schemas.microsoft.com/office/powerpoint/2010/main" val="12937782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9B3BDD-6EFE-D995-4510-72A47811B708}"/>
              </a:ext>
            </a:extLst>
          </p:cNvPr>
          <p:cNvSpPr>
            <a:spLocks noGrp="1"/>
          </p:cNvSpPr>
          <p:nvPr>
            <p:ph type="title"/>
          </p:nvPr>
        </p:nvSpPr>
        <p:spPr>
          <a:xfrm>
            <a:off x="154745" y="281354"/>
            <a:ext cx="10954355" cy="1072344"/>
          </a:xfrm>
        </p:spPr>
        <p:txBody>
          <a:bodyPr>
            <a:normAutofit/>
          </a:bodyPr>
          <a:lstStyle/>
          <a:p>
            <a:pPr algn="ctr"/>
            <a:r>
              <a:rPr lang="es-MX" sz="3600" dirty="0"/>
              <a:t>Conductos de Nutrientes Dentro del Seno Maxilar </a:t>
            </a:r>
          </a:p>
        </p:txBody>
      </p:sp>
      <p:sp>
        <p:nvSpPr>
          <p:cNvPr id="3" name="Marcador de contenido 2">
            <a:extLst>
              <a:ext uri="{FF2B5EF4-FFF2-40B4-BE49-F238E27FC236}">
                <a16:creationId xmlns:a16="http://schemas.microsoft.com/office/drawing/2014/main" id="{E6E71A46-E64E-3F19-8FBD-332594BD60B9}"/>
              </a:ext>
            </a:extLst>
          </p:cNvPr>
          <p:cNvSpPr>
            <a:spLocks noGrp="1"/>
          </p:cNvSpPr>
          <p:nvPr>
            <p:ph sz="quarter" idx="13"/>
          </p:nvPr>
        </p:nvSpPr>
        <p:spPr>
          <a:xfrm>
            <a:off x="506281" y="1535901"/>
            <a:ext cx="7048070" cy="5022345"/>
          </a:xfrm>
        </p:spPr>
        <p:txBody>
          <a:bodyPr>
            <a:normAutofit fontScale="40000" lnSpcReduction="20000"/>
          </a:bodyPr>
          <a:lstStyle/>
          <a:p>
            <a:pPr algn="just"/>
            <a:r>
              <a:rPr lang="es-MX" sz="5000" dirty="0"/>
              <a:t>Los conductos de nutrientes pueden ser vistos dentro de los senos maxilares. </a:t>
            </a:r>
          </a:p>
          <a:p>
            <a:pPr algn="just"/>
            <a:r>
              <a:rPr lang="es-MX" sz="5000" dirty="0"/>
              <a:t>Los conductos de nutrientes son diminutos, en forma de tubo, que pasan a través del hueso, y contienen los vasos sanguíneos y los nervios que abastecen a los dientes maxilares y las áreas interdentales. </a:t>
            </a:r>
          </a:p>
          <a:p>
            <a:pPr algn="just"/>
            <a:r>
              <a:rPr lang="es-MX" sz="5000" dirty="0"/>
              <a:t>En una imagen periapical maxilar, un conducto de nutrientes aparece como una banda estrecha radiolúcida delimitada por dos líneas radiopacas delgadas. Las líneas radiopacas representan el hueso cortical que forma las paredes del conducto .Y invertida </a:t>
            </a:r>
          </a:p>
          <a:p>
            <a:pPr algn="just"/>
            <a:r>
              <a:rPr lang="es-MX" sz="5000" dirty="0"/>
              <a:t>El término Y invertida se refiere a la intersección del seno maxilar y la cavidad nasal, en la forma como se ve en una imagen dental. </a:t>
            </a:r>
          </a:p>
          <a:p>
            <a:pPr algn="just"/>
            <a:r>
              <a:rPr lang="es-MX" sz="5000" dirty="0"/>
              <a:t>La Y invertida se encuentra ubicada superior al canino maxilar.</a:t>
            </a:r>
          </a:p>
          <a:p>
            <a:endParaRPr lang="es-MX" dirty="0"/>
          </a:p>
        </p:txBody>
      </p:sp>
      <p:pic>
        <p:nvPicPr>
          <p:cNvPr id="5" name="Imagen 4">
            <a:extLst>
              <a:ext uri="{FF2B5EF4-FFF2-40B4-BE49-F238E27FC236}">
                <a16:creationId xmlns:a16="http://schemas.microsoft.com/office/drawing/2014/main" id="{12720EDB-054D-CD27-295A-4F3623F9AF2E}"/>
              </a:ext>
            </a:extLst>
          </p:cNvPr>
          <p:cNvPicPr>
            <a:picLocks noChangeAspect="1"/>
          </p:cNvPicPr>
          <p:nvPr/>
        </p:nvPicPr>
        <p:blipFill>
          <a:blip r:embed="rId2"/>
          <a:stretch>
            <a:fillRect/>
          </a:stretch>
        </p:blipFill>
        <p:spPr>
          <a:xfrm>
            <a:off x="7922160" y="1571669"/>
            <a:ext cx="3046261" cy="2271335"/>
          </a:xfrm>
          <a:prstGeom prst="rect">
            <a:avLst/>
          </a:prstGeom>
        </p:spPr>
      </p:pic>
      <p:pic>
        <p:nvPicPr>
          <p:cNvPr id="7" name="Imagen 6">
            <a:extLst>
              <a:ext uri="{FF2B5EF4-FFF2-40B4-BE49-F238E27FC236}">
                <a16:creationId xmlns:a16="http://schemas.microsoft.com/office/drawing/2014/main" id="{445DA71A-5D74-C1CA-A228-570217763C52}"/>
              </a:ext>
            </a:extLst>
          </p:cNvPr>
          <p:cNvPicPr>
            <a:picLocks noChangeAspect="1"/>
          </p:cNvPicPr>
          <p:nvPr/>
        </p:nvPicPr>
        <p:blipFill>
          <a:blip r:embed="rId3"/>
          <a:srcRect l="1" r="4987"/>
          <a:stretch>
            <a:fillRect/>
          </a:stretch>
        </p:blipFill>
        <p:spPr>
          <a:xfrm>
            <a:off x="8530328" y="3931919"/>
            <a:ext cx="1829924" cy="2626328"/>
          </a:xfrm>
          <a:prstGeom prst="rect">
            <a:avLst/>
          </a:prstGeom>
        </p:spPr>
      </p:pic>
    </p:spTree>
    <p:extLst>
      <p:ext uri="{BB962C8B-B14F-4D97-AF65-F5344CB8AC3E}">
        <p14:creationId xmlns:p14="http://schemas.microsoft.com/office/powerpoint/2010/main" val="25352896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D2BADB-994F-4ED1-D742-ECB7334EBF14}"/>
              </a:ext>
            </a:extLst>
          </p:cNvPr>
          <p:cNvSpPr>
            <a:spLocks noGrp="1"/>
          </p:cNvSpPr>
          <p:nvPr>
            <p:ph type="title"/>
          </p:nvPr>
        </p:nvSpPr>
        <p:spPr>
          <a:xfrm>
            <a:off x="963638" y="419685"/>
            <a:ext cx="9692640" cy="956603"/>
          </a:xfrm>
        </p:spPr>
        <p:txBody>
          <a:bodyPr>
            <a:normAutofit/>
          </a:bodyPr>
          <a:lstStyle/>
          <a:p>
            <a:pPr algn="ctr"/>
            <a:r>
              <a:rPr lang="es-MX" dirty="0"/>
              <a:t>Tuberosidad Maxilar </a:t>
            </a:r>
          </a:p>
        </p:txBody>
      </p:sp>
      <p:sp>
        <p:nvSpPr>
          <p:cNvPr id="3" name="Marcador de contenido 2">
            <a:extLst>
              <a:ext uri="{FF2B5EF4-FFF2-40B4-BE49-F238E27FC236}">
                <a16:creationId xmlns:a16="http://schemas.microsoft.com/office/drawing/2014/main" id="{B68C49C0-E5CC-D90D-9CFD-E028EBEC3DF9}"/>
              </a:ext>
            </a:extLst>
          </p:cNvPr>
          <p:cNvSpPr>
            <a:spLocks noGrp="1"/>
          </p:cNvSpPr>
          <p:nvPr>
            <p:ph sz="quarter" idx="13"/>
          </p:nvPr>
        </p:nvSpPr>
        <p:spPr>
          <a:xfrm>
            <a:off x="675249" y="1828801"/>
            <a:ext cx="4515729" cy="4609513"/>
          </a:xfrm>
        </p:spPr>
        <p:txBody>
          <a:bodyPr>
            <a:normAutofit/>
          </a:bodyPr>
          <a:lstStyle/>
          <a:p>
            <a:pPr algn="just"/>
            <a:r>
              <a:rPr lang="es-MX" dirty="0"/>
              <a:t>La tuberosidad maxilar es una prominencia redondeada del hueso que se extiende posterior a la región del tercer molar.</a:t>
            </a:r>
          </a:p>
          <a:p>
            <a:pPr algn="just"/>
            <a:r>
              <a:rPr lang="es-MX" dirty="0"/>
              <a:t>Los vasos sanguíneos y los nervios entran en el maxilar en esta región y suministran a los dientes posteriores. </a:t>
            </a:r>
          </a:p>
          <a:p>
            <a:pPr algn="just"/>
            <a:r>
              <a:rPr lang="es-MX" dirty="0"/>
              <a:t>En una imagen periapical maxilar, la tuberosidad maxilar aparece como un abultamiento radiopaco distal a la región del tercer molar.</a:t>
            </a:r>
          </a:p>
        </p:txBody>
      </p:sp>
      <p:pic>
        <p:nvPicPr>
          <p:cNvPr id="5" name="Imagen 4">
            <a:extLst>
              <a:ext uri="{FF2B5EF4-FFF2-40B4-BE49-F238E27FC236}">
                <a16:creationId xmlns:a16="http://schemas.microsoft.com/office/drawing/2014/main" id="{55F3AEFA-D0A7-759A-F07F-A9A0A4B4C7E4}"/>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2212" b="98673" l="897" r="98655">
                        <a14:foregroundMark x1="49327" y1="27876" x2="49327" y2="27876"/>
                        <a14:foregroundMark x1="50224" y1="26549" x2="50224" y2="26549"/>
                        <a14:foregroundMark x1="50224" y1="23009" x2="50224" y2="23009"/>
                        <a14:foregroundMark x1="55605" y1="21681" x2="57399" y2="22124"/>
                        <a14:foregroundMark x1="57399" y1="22124" x2="59193" y2="22124"/>
                        <a14:foregroundMark x1="65919" y1="47345" x2="65919" y2="47345"/>
                        <a14:foregroundMark x1="73094" y1="48673" x2="74439" y2="49115"/>
                        <a14:foregroundMark x1="95516" y1="17699" x2="95516" y2="17699"/>
                        <a14:foregroundMark x1="95964" y1="17257" x2="95964" y2="17257"/>
                        <a14:foregroundMark x1="87892" y1="9735" x2="87892" y2="9735"/>
                        <a14:foregroundMark x1="75336" y1="13274" x2="74439" y2="15487"/>
                        <a14:foregroundMark x1="73991" y1="18142" x2="73991" y2="21681"/>
                        <a14:foregroundMark x1="99103" y1="38053" x2="99103" y2="38053"/>
                        <a14:foregroundMark x1="79372" y1="37168" x2="79372" y2="37168"/>
                        <a14:foregroundMark x1="83408" y1="38053" x2="84305" y2="40265"/>
                        <a14:foregroundMark x1="84305" y1="41150" x2="84305" y2="41150"/>
                        <a14:foregroundMark x1="84305" y1="42920" x2="85650" y2="47345"/>
                        <a14:foregroundMark x1="85650" y1="47345" x2="85650" y2="47345"/>
                        <a14:foregroundMark x1="85650" y1="46018" x2="85650" y2="46018"/>
                        <a14:foregroundMark x1="94619" y1="59735" x2="95067" y2="61504"/>
                        <a14:foregroundMark x1="86996" y1="74336" x2="86996" y2="74336"/>
                        <a14:foregroundMark x1="73991" y1="88938" x2="73991" y2="88938"/>
                        <a14:foregroundMark x1="70404" y1="89823" x2="71749" y2="92035"/>
                        <a14:foregroundMark x1="79372" y1="93805" x2="79372" y2="93805"/>
                        <a14:foregroundMark x1="93722" y1="91593" x2="93722" y2="91593"/>
                        <a14:foregroundMark x1="74888" y1="94690" x2="74888" y2="94690"/>
                        <a14:foregroundMark x1="78924" y1="94690" x2="78924" y2="94690"/>
                        <a14:foregroundMark x1="86996" y1="94690" x2="86996" y2="94690"/>
                        <a14:foregroundMark x1="92825" y1="94690" x2="92825" y2="94690"/>
                        <a14:foregroundMark x1="94170" y1="94690" x2="94170" y2="95575"/>
                        <a14:foregroundMark x1="81614" y1="96903" x2="81614" y2="96903"/>
                        <a14:foregroundMark x1="81166" y1="96903" x2="81166" y2="96903"/>
                        <a14:foregroundMark x1="80269" y1="94690" x2="80269" y2="94690"/>
                        <a14:foregroundMark x1="80269" y1="98673" x2="80269" y2="98673"/>
                        <a14:foregroundMark x1="89238" y1="97345" x2="89238" y2="97345"/>
                        <a14:foregroundMark x1="94170" y1="93805" x2="94170" y2="93805"/>
                        <a14:foregroundMark x1="91480" y1="92035" x2="91480" y2="92035"/>
                        <a14:foregroundMark x1="10762" y1="73451" x2="10762" y2="72566"/>
                        <a14:foregroundMark x1="10762" y1="73894" x2="10762" y2="73451"/>
                        <a14:foregroundMark x1="14350" y1="57080" x2="14350" y2="57080"/>
                        <a14:foregroundMark x1="7623" y1="54867" x2="7623" y2="54867"/>
                        <a14:foregroundMark x1="7175" y1="50000" x2="7175" y2="50000"/>
                        <a14:foregroundMark x1="6278" y1="48673" x2="6278" y2="48673"/>
                        <a14:foregroundMark x1="14350" y1="45575" x2="14350" y2="45575"/>
                        <a14:foregroundMark x1="1345" y1="55752" x2="1345" y2="55752"/>
                        <a14:foregroundMark x1="30045" y1="24336" x2="30045" y2="24336"/>
                        <a14:foregroundMark x1="27803" y1="15929" x2="27803" y2="15929"/>
                        <a14:foregroundMark x1="25112" y1="15487" x2="25112" y2="15487"/>
                        <a14:foregroundMark x1="24215" y1="26106" x2="25561" y2="27434"/>
                        <a14:foregroundMark x1="34529" y1="34071" x2="34529" y2="34071"/>
                        <a14:foregroundMark x1="43049" y1="40708" x2="43946" y2="42478"/>
                        <a14:foregroundMark x1="55605" y1="61947" x2="55605" y2="61947"/>
                        <a14:foregroundMark x1="57399" y1="59735" x2="58744" y2="59735"/>
                        <a14:foregroundMark x1="61883" y1="60177" x2="61883" y2="60177"/>
                        <a14:foregroundMark x1="43049" y1="43805" x2="43049" y2="43805"/>
                        <a14:foregroundMark x1="75785" y1="3097" x2="75785" y2="3097"/>
                        <a14:foregroundMark x1="88341" y1="3097" x2="88341" y2="3097"/>
                        <a14:foregroundMark x1="95516" y1="2212" x2="95516" y2="2212"/>
                        <a14:foregroundMark x1="95067" y1="7965" x2="95067" y2="7965"/>
                        <a14:foregroundMark x1="70404" y1="23894" x2="70404" y2="23894"/>
                        <a14:foregroundMark x1="54709" y1="50885" x2="54709" y2="50885"/>
                        <a14:foregroundMark x1="55605" y1="65044" x2="55605" y2="65044"/>
                        <a14:foregroundMark x1="59193" y1="70796" x2="59193" y2="70796"/>
                        <a14:foregroundMark x1="73991" y1="74336" x2="74888" y2="74336"/>
                        <a14:foregroundMark x1="77130" y1="65044" x2="77130" y2="65044"/>
                        <a14:foregroundMark x1="87444" y1="44248" x2="87444" y2="44248"/>
                        <a14:foregroundMark x1="93274" y1="42920" x2="93274" y2="42920"/>
                        <a14:foregroundMark x1="96413" y1="40265" x2="96413" y2="40265"/>
                        <a14:foregroundMark x1="78027" y1="64159" x2="78027" y2="64159"/>
                        <a14:foregroundMark x1="76682" y1="62389" x2="76682" y2="62389"/>
                        <a14:foregroundMark x1="76682" y1="61504" x2="76682" y2="61504"/>
                        <a14:foregroundMark x1="76682" y1="61062" x2="76682" y2="61062"/>
                        <a14:foregroundMark x1="69507" y1="16372" x2="69507" y2="16372"/>
                        <a14:backgroundMark x1="10314" y1="73451" x2="10314" y2="73451"/>
                        <a14:backgroundMark x1="26906" y1="84071" x2="26906" y2="84071"/>
                        <a14:backgroundMark x1="31390" y1="86283" x2="31390" y2="86283"/>
                        <a14:backgroundMark x1="24215" y1="86283" x2="24215" y2="86283"/>
                        <a14:backgroundMark x1="17937" y1="82743" x2="17937" y2="82743"/>
                        <a14:backgroundMark x1="17040" y1="83186" x2="19731" y2="87168"/>
                        <a14:backgroundMark x1="19731" y1="87168" x2="23318" y2="91150"/>
                        <a14:backgroundMark x1="28700" y1="85398" x2="28700" y2="85398"/>
                        <a14:backgroundMark x1="28700" y1="88938" x2="28700" y2="88938"/>
                        <a14:backgroundMark x1="30493" y1="90708" x2="30493" y2="90708"/>
                        <a14:backgroundMark x1="32287" y1="91593" x2="32287" y2="91593"/>
                        <a14:backgroundMark x1="22422" y1="90708" x2="22422" y2="90708"/>
                        <a14:backgroundMark x1="20179" y1="89823" x2="20179" y2="89823"/>
                        <a14:backgroundMark x1="14350" y1="84071" x2="14350" y2="84071"/>
                        <a14:backgroundMark x1="13901" y1="83628" x2="13901" y2="83628"/>
                        <a14:backgroundMark x1="20628" y1="85398" x2="20628" y2="85398"/>
                        <a14:backgroundMark x1="24664" y1="87168" x2="24664" y2="87168"/>
                        <a14:backgroundMark x1="30045" y1="90265" x2="31390" y2="91150"/>
                        <a14:backgroundMark x1="31390" y1="91150" x2="31390" y2="91150"/>
                        <a14:backgroundMark x1="33184" y1="92478" x2="33184" y2="92478"/>
                        <a14:backgroundMark x1="34978" y1="93363" x2="34978" y2="93363"/>
                        <a14:backgroundMark x1="34978" y1="90265" x2="34978" y2="90265"/>
                        <a14:backgroundMark x1="31390" y1="88496" x2="31390" y2="88496"/>
                        <a14:backgroundMark x1="15247" y1="81416" x2="15247" y2="81416"/>
                        <a14:backgroundMark x1="14350" y1="81416" x2="14350" y2="81416"/>
                        <a14:backgroundMark x1="24215" y1="84071" x2="25112" y2="84956"/>
                        <a14:backgroundMark x1="25112" y1="84956" x2="39462" y2="84513"/>
                      </a14:backgroundRemoval>
                    </a14:imgEffect>
                  </a14:imgLayer>
                </a14:imgProps>
              </a:ext>
            </a:extLst>
          </a:blip>
          <a:stretch>
            <a:fillRect/>
          </a:stretch>
        </p:blipFill>
        <p:spPr>
          <a:xfrm>
            <a:off x="8398157" y="2746009"/>
            <a:ext cx="2738255" cy="2775093"/>
          </a:xfrm>
          <a:prstGeom prst="rect">
            <a:avLst/>
          </a:prstGeom>
        </p:spPr>
      </p:pic>
      <p:pic>
        <p:nvPicPr>
          <p:cNvPr id="7" name="Imagen 6">
            <a:extLst>
              <a:ext uri="{FF2B5EF4-FFF2-40B4-BE49-F238E27FC236}">
                <a16:creationId xmlns:a16="http://schemas.microsoft.com/office/drawing/2014/main" id="{1D75CEFB-1082-6FC1-9CAC-BE5A37E3F2E9}"/>
              </a:ext>
            </a:extLst>
          </p:cNvPr>
          <p:cNvPicPr>
            <a:picLocks noChangeAspect="1"/>
          </p:cNvPicPr>
          <p:nvPr/>
        </p:nvPicPr>
        <p:blipFill>
          <a:blip r:embed="rId4"/>
          <a:stretch>
            <a:fillRect/>
          </a:stretch>
        </p:blipFill>
        <p:spPr>
          <a:xfrm>
            <a:off x="5425440" y="3117359"/>
            <a:ext cx="2738255" cy="2032394"/>
          </a:xfrm>
          <a:prstGeom prst="rect">
            <a:avLst/>
          </a:prstGeom>
        </p:spPr>
      </p:pic>
    </p:spTree>
    <p:extLst>
      <p:ext uri="{BB962C8B-B14F-4D97-AF65-F5344CB8AC3E}">
        <p14:creationId xmlns:p14="http://schemas.microsoft.com/office/powerpoint/2010/main" val="24916028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9F2DA7-15FF-1821-AD46-829A9F4025E4}"/>
              </a:ext>
            </a:extLst>
          </p:cNvPr>
          <p:cNvSpPr>
            <a:spLocks noGrp="1"/>
          </p:cNvSpPr>
          <p:nvPr>
            <p:ph type="title"/>
          </p:nvPr>
        </p:nvSpPr>
        <p:spPr>
          <a:xfrm>
            <a:off x="913774" y="389001"/>
            <a:ext cx="9692640" cy="804408"/>
          </a:xfrm>
        </p:spPr>
        <p:txBody>
          <a:bodyPr/>
          <a:lstStyle/>
          <a:p>
            <a:pPr algn="ctr"/>
            <a:r>
              <a:rPr lang="es-MX" dirty="0" err="1"/>
              <a:t>Hamulus</a:t>
            </a:r>
            <a:r>
              <a:rPr lang="es-MX" dirty="0"/>
              <a:t> </a:t>
            </a:r>
          </a:p>
        </p:txBody>
      </p:sp>
      <p:sp>
        <p:nvSpPr>
          <p:cNvPr id="3" name="Marcador de contenido 2">
            <a:extLst>
              <a:ext uri="{FF2B5EF4-FFF2-40B4-BE49-F238E27FC236}">
                <a16:creationId xmlns:a16="http://schemas.microsoft.com/office/drawing/2014/main" id="{72DDC019-304F-89FB-9A55-A892089B51DF}"/>
              </a:ext>
            </a:extLst>
          </p:cNvPr>
          <p:cNvSpPr>
            <a:spLocks noGrp="1"/>
          </p:cNvSpPr>
          <p:nvPr>
            <p:ph sz="quarter" idx="13"/>
          </p:nvPr>
        </p:nvSpPr>
        <p:spPr>
          <a:xfrm>
            <a:off x="1049104" y="1720838"/>
            <a:ext cx="5336345" cy="4638572"/>
          </a:xfrm>
        </p:spPr>
        <p:txBody>
          <a:bodyPr>
            <a:normAutofit/>
          </a:bodyPr>
          <a:lstStyle/>
          <a:p>
            <a:pPr algn="just"/>
            <a:r>
              <a:rPr lang="es-MX" dirty="0"/>
              <a:t>El </a:t>
            </a:r>
            <a:r>
              <a:rPr lang="es-MX" dirty="0" err="1"/>
              <a:t>hamulus</a:t>
            </a:r>
            <a:r>
              <a:rPr lang="es-MX" dirty="0"/>
              <a:t> o proceso </a:t>
            </a:r>
            <a:r>
              <a:rPr lang="es-MX" dirty="0" err="1"/>
              <a:t>hamular</a:t>
            </a:r>
            <a:r>
              <a:rPr lang="es-MX" dirty="0"/>
              <a:t>, es una proyección del hueso en forma de asa, que se extiende desde la lamina pterigoidea media.</a:t>
            </a:r>
          </a:p>
          <a:p>
            <a:pPr algn="just"/>
            <a:r>
              <a:rPr lang="es-MX" dirty="0"/>
              <a:t>El </a:t>
            </a:r>
            <a:r>
              <a:rPr lang="es-MX" dirty="0" err="1"/>
              <a:t>hamulus</a:t>
            </a:r>
            <a:r>
              <a:rPr lang="es-MX" dirty="0"/>
              <a:t> está localizado posterior al maxilar en la región de la tuberosidad.</a:t>
            </a:r>
          </a:p>
          <a:p>
            <a:pPr algn="just"/>
            <a:r>
              <a:rPr lang="es-MX" dirty="0"/>
              <a:t>En una imagen periapical maxilar, el </a:t>
            </a:r>
            <a:r>
              <a:rPr lang="es-MX" dirty="0" err="1"/>
              <a:t>hamulus</a:t>
            </a:r>
            <a:r>
              <a:rPr lang="es-MX" dirty="0"/>
              <a:t> aparece como una proyección en forma de asa radiopaca posterior al área de la tuberosidad maxilar. </a:t>
            </a:r>
          </a:p>
          <a:p>
            <a:pPr algn="just"/>
            <a:r>
              <a:rPr lang="es-MX" dirty="0"/>
              <a:t>El aspecto de la imagen del </a:t>
            </a:r>
            <a:r>
              <a:rPr lang="es-MX" dirty="0" err="1"/>
              <a:t>hamulus</a:t>
            </a:r>
            <a:r>
              <a:rPr lang="es-MX" dirty="0"/>
              <a:t> varía en longitud, forma, y densidad. </a:t>
            </a:r>
          </a:p>
        </p:txBody>
      </p:sp>
      <p:pic>
        <p:nvPicPr>
          <p:cNvPr id="5" name="Imagen 4">
            <a:extLst>
              <a:ext uri="{FF2B5EF4-FFF2-40B4-BE49-F238E27FC236}">
                <a16:creationId xmlns:a16="http://schemas.microsoft.com/office/drawing/2014/main" id="{5F63B4A8-E6BC-C1DD-9B58-E5BB6373A6FD}"/>
              </a:ext>
            </a:extLst>
          </p:cNvPr>
          <p:cNvPicPr>
            <a:picLocks noChangeAspect="1"/>
          </p:cNvPicPr>
          <p:nvPr/>
        </p:nvPicPr>
        <p:blipFill>
          <a:blip r:embed="rId2"/>
          <a:stretch>
            <a:fillRect/>
          </a:stretch>
        </p:blipFill>
        <p:spPr>
          <a:xfrm>
            <a:off x="7125139" y="4040124"/>
            <a:ext cx="3371850" cy="2428875"/>
          </a:xfrm>
          <a:prstGeom prst="rect">
            <a:avLst/>
          </a:prstGeom>
        </p:spPr>
      </p:pic>
      <p:grpSp>
        <p:nvGrpSpPr>
          <p:cNvPr id="10" name="Grupo 9">
            <a:extLst>
              <a:ext uri="{FF2B5EF4-FFF2-40B4-BE49-F238E27FC236}">
                <a16:creationId xmlns:a16="http://schemas.microsoft.com/office/drawing/2014/main" id="{6E252306-B0E5-36D6-1DEF-D7DD618B0BC6}"/>
              </a:ext>
            </a:extLst>
          </p:cNvPr>
          <p:cNvGrpSpPr/>
          <p:nvPr/>
        </p:nvGrpSpPr>
        <p:grpSpPr>
          <a:xfrm>
            <a:off x="7345038" y="1402329"/>
            <a:ext cx="2932052" cy="2428875"/>
            <a:chOff x="7353922" y="1402329"/>
            <a:chExt cx="2932052" cy="2428875"/>
          </a:xfrm>
        </p:grpSpPr>
        <p:pic>
          <p:nvPicPr>
            <p:cNvPr id="7" name="Imagen 6">
              <a:extLst>
                <a:ext uri="{FF2B5EF4-FFF2-40B4-BE49-F238E27FC236}">
                  <a16:creationId xmlns:a16="http://schemas.microsoft.com/office/drawing/2014/main" id="{B82C29C3-7C3B-6920-09BE-B7F9F9A83DC2}"/>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4825" b="98246" l="1794" r="95516">
                          <a14:foregroundMark x1="49327" y1="31140" x2="49327" y2="31140"/>
                          <a14:foregroundMark x1="45740" y1="31140" x2="44843" y2="33333"/>
                          <a14:foregroundMark x1="38565" y1="44298" x2="38565" y2="44298"/>
                          <a14:foregroundMark x1="38565" y1="59649" x2="38565" y2="61842"/>
                          <a14:foregroundMark x1="47534" y1="61842" x2="49327" y2="61842"/>
                          <a14:foregroundMark x1="60090" y1="50000" x2="63229" y2="48246"/>
                          <a14:foregroundMark x1="63229" y1="48246" x2="63229" y2="48246"/>
                          <a14:foregroundMark x1="64126" y1="35965" x2="64126" y2="34211"/>
                          <a14:foregroundMark x1="58744" y1="33772" x2="58744" y2="33772"/>
                          <a14:foregroundMark x1="26457" y1="29386" x2="26457" y2="29386"/>
                          <a14:foregroundMark x1="25561" y1="29386" x2="25561" y2="29386"/>
                          <a14:foregroundMark x1="25561" y1="29386" x2="20628" y2="25000"/>
                          <a14:foregroundMark x1="16143" y1="21053" x2="16143" y2="21053"/>
                          <a14:foregroundMark x1="10762" y1="14474" x2="10762" y2="14474"/>
                          <a14:foregroundMark x1="8969" y1="14474" x2="8969" y2="14474"/>
                          <a14:foregroundMark x1="6278" y1="34211" x2="6726" y2="37281"/>
                          <a14:foregroundMark x1="9865" y1="46491" x2="9865" y2="46491"/>
                          <a14:foregroundMark x1="8969" y1="32895" x2="8969" y2="30702"/>
                          <a14:foregroundMark x1="8969" y1="26754" x2="8969" y2="26754"/>
                          <a14:foregroundMark x1="8969" y1="19298" x2="8969" y2="19298"/>
                          <a14:foregroundMark x1="11211" y1="15789" x2="13901" y2="14912"/>
                          <a14:foregroundMark x1="14350" y1="14912" x2="16143" y2="14035"/>
                          <a14:foregroundMark x1="36323" y1="14035" x2="38117" y2="14035"/>
                          <a14:foregroundMark x1="40359" y1="14035" x2="43498" y2="14474"/>
                          <a14:foregroundMark x1="53363" y1="21491" x2="56502" y2="24561"/>
                          <a14:foregroundMark x1="66368" y1="26754" x2="70852" y2="27193"/>
                          <a14:foregroundMark x1="71300" y1="24561" x2="71300" y2="24561"/>
                          <a14:foregroundMark x1="78475" y1="26316" x2="78475" y2="26316"/>
                          <a14:foregroundMark x1="84305" y1="37281" x2="84753" y2="39912"/>
                          <a14:foregroundMark x1="84753" y1="42105" x2="86099" y2="57018"/>
                          <a14:foregroundMark x1="86099" y1="64035" x2="86099" y2="66228"/>
                          <a14:foregroundMark x1="91031" y1="53509" x2="91031" y2="53509"/>
                          <a14:foregroundMark x1="91928" y1="46053" x2="91928" y2="46053"/>
                          <a14:foregroundMark x1="91480" y1="34211" x2="91480" y2="34211"/>
                          <a14:foregroundMark x1="95516" y1="33772" x2="95516" y2="33772"/>
                          <a14:foregroundMark x1="69507" y1="17982" x2="69507" y2="17982"/>
                          <a14:foregroundMark x1="63229" y1="8333" x2="63229" y2="8333"/>
                          <a14:foregroundMark x1="62780" y1="7895" x2="62780" y2="7895"/>
                          <a14:foregroundMark x1="58296" y1="9211" x2="58296" y2="9211"/>
                          <a14:foregroundMark x1="50224" y1="9211" x2="50224" y2="9211"/>
                          <a14:foregroundMark x1="49776" y1="7895" x2="49776" y2="7895"/>
                          <a14:foregroundMark x1="52018" y1="7018" x2="52018" y2="7018"/>
                          <a14:foregroundMark x1="53812" y1="5263" x2="53812" y2="5263"/>
                          <a14:foregroundMark x1="4484" y1="14474" x2="4484" y2="14474"/>
                          <a14:foregroundMark x1="1794" y1="24123" x2="1794" y2="25439"/>
                          <a14:foregroundMark x1="4484" y1="37281" x2="4484" y2="39035"/>
                          <a14:foregroundMark x1="6278" y1="61842" x2="6278" y2="64035"/>
                          <a14:foregroundMark x1="8969" y1="79825" x2="8969" y2="79825"/>
                          <a14:foregroundMark x1="5830" y1="83333" x2="5830" y2="83333"/>
                          <a14:foregroundMark x1="4484" y1="90789" x2="4484" y2="90789"/>
                          <a14:foregroundMark x1="14798" y1="85965" x2="14798" y2="85965"/>
                          <a14:foregroundMark x1="14350" y1="89474" x2="14350" y2="89474"/>
                          <a14:foregroundMark x1="19283" y1="88596" x2="21076" y2="88596"/>
                          <a14:foregroundMark x1="26457" y1="86842" x2="26457" y2="86842"/>
                          <a14:foregroundMark x1="27354" y1="86842" x2="27354" y2="86842"/>
                          <a14:foregroundMark x1="40359" y1="82456" x2="40807" y2="84211"/>
                          <a14:foregroundMark x1="35874" y1="90789" x2="35874" y2="90789"/>
                          <a14:foregroundMark x1="25561" y1="90789" x2="25561" y2="90789"/>
                          <a14:foregroundMark x1="21973" y1="93421" x2="21973" y2="93421"/>
                          <a14:foregroundMark x1="12556" y1="96930" x2="18386" y2="93860"/>
                          <a14:foregroundMark x1="26009" y1="93421" x2="26009" y2="93421"/>
                          <a14:foregroundMark x1="29596" y1="93421" x2="32287" y2="93421"/>
                          <a14:foregroundMark x1="54709" y1="92982" x2="54709" y2="92982"/>
                          <a14:foregroundMark x1="56054" y1="97807" x2="56054" y2="97807"/>
                          <a14:foregroundMark x1="52018" y1="98246" x2="52018" y2="98246"/>
                          <a14:foregroundMark x1="66816" y1="89035" x2="66816" y2="89035"/>
                          <a14:foregroundMark x1="79372" y1="82456" x2="79372" y2="82456"/>
                          <a14:foregroundMark x1="81614" y1="77632" x2="81614" y2="77632"/>
                          <a14:foregroundMark x1="83857" y1="76316" x2="83857" y2="76316"/>
                          <a14:foregroundMark x1="86547" y1="76316" x2="86547" y2="76316"/>
                        </a14:backgroundRemoval>
                      </a14:imgEffect>
                    </a14:imgLayer>
                  </a14:imgProps>
                </a:ext>
              </a:extLst>
            </a:blip>
            <a:srcRect b="4680"/>
            <a:stretch>
              <a:fillRect/>
            </a:stretch>
          </p:blipFill>
          <p:spPr>
            <a:xfrm>
              <a:off x="7353922" y="1402329"/>
              <a:ext cx="2492254" cy="2428875"/>
            </a:xfrm>
            <a:prstGeom prst="rect">
              <a:avLst/>
            </a:prstGeom>
          </p:spPr>
        </p:pic>
        <p:cxnSp>
          <p:nvCxnSpPr>
            <p:cNvPr id="9" name="Conector recto de flecha 8">
              <a:extLst>
                <a:ext uri="{FF2B5EF4-FFF2-40B4-BE49-F238E27FC236}">
                  <a16:creationId xmlns:a16="http://schemas.microsoft.com/office/drawing/2014/main" id="{9B3A0443-81ED-259C-2F65-881072F2E1CB}"/>
                </a:ext>
              </a:extLst>
            </p:cNvPr>
            <p:cNvCxnSpPr/>
            <p:nvPr/>
          </p:nvCxnSpPr>
          <p:spPr>
            <a:xfrm flipH="1">
              <a:off x="9273100" y="3249637"/>
              <a:ext cx="1012874" cy="13716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grpSp>
    </p:spTree>
    <p:extLst>
      <p:ext uri="{BB962C8B-B14F-4D97-AF65-F5344CB8AC3E}">
        <p14:creationId xmlns:p14="http://schemas.microsoft.com/office/powerpoint/2010/main" val="38510947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C30650-DC86-FD4B-7BEF-EBB22DD968B1}"/>
              </a:ext>
            </a:extLst>
          </p:cNvPr>
          <p:cNvSpPr>
            <a:spLocks noGrp="1"/>
          </p:cNvSpPr>
          <p:nvPr>
            <p:ph type="title"/>
          </p:nvPr>
        </p:nvSpPr>
        <p:spPr>
          <a:xfrm>
            <a:off x="1249680" y="431637"/>
            <a:ext cx="9692640" cy="714464"/>
          </a:xfrm>
        </p:spPr>
        <p:txBody>
          <a:bodyPr/>
          <a:lstStyle/>
          <a:p>
            <a:pPr algn="ctr"/>
            <a:r>
              <a:rPr lang="es-MX" dirty="0"/>
              <a:t>Proceso Cigomático del Maxilar </a:t>
            </a:r>
          </a:p>
        </p:txBody>
      </p:sp>
      <p:sp>
        <p:nvSpPr>
          <p:cNvPr id="3" name="Marcador de contenido 2">
            <a:extLst>
              <a:ext uri="{FF2B5EF4-FFF2-40B4-BE49-F238E27FC236}">
                <a16:creationId xmlns:a16="http://schemas.microsoft.com/office/drawing/2014/main" id="{1FF00773-E1B5-E9B7-9E63-1D80D5B2781E}"/>
              </a:ext>
            </a:extLst>
          </p:cNvPr>
          <p:cNvSpPr>
            <a:spLocks noGrp="1"/>
          </p:cNvSpPr>
          <p:nvPr>
            <p:ph sz="quarter" idx="13"/>
          </p:nvPr>
        </p:nvSpPr>
        <p:spPr>
          <a:xfrm>
            <a:off x="1080868" y="1750785"/>
            <a:ext cx="4614829" cy="4312390"/>
          </a:xfrm>
        </p:spPr>
        <p:txBody>
          <a:bodyPr/>
          <a:lstStyle/>
          <a:p>
            <a:pPr algn="just"/>
            <a:r>
              <a:rPr lang="es-MX" dirty="0"/>
              <a:t>El proceso cigomático del maxilar es una proyección ósea del maxilar, que articula con el cigoma, o hueso malar.</a:t>
            </a:r>
          </a:p>
          <a:p>
            <a:pPr algn="just"/>
            <a:r>
              <a:rPr lang="es-MX" dirty="0"/>
              <a:t>El proceso cigomático del maxilar se compone de hueso cortical denso.</a:t>
            </a:r>
          </a:p>
          <a:p>
            <a:pPr algn="just"/>
            <a:r>
              <a:rPr lang="es-MX" dirty="0"/>
              <a:t>En una imagen periapical maxilar, el proceso cigomático del maxilar aparece como una </a:t>
            </a:r>
            <a:r>
              <a:rPr lang="es-MX" dirty="0" err="1"/>
              <a:t>radiopacidad</a:t>
            </a:r>
            <a:r>
              <a:rPr lang="es-MX" dirty="0"/>
              <a:t> en forma de J o en forma de U, que se localiza superior a la región del primer molar maxilar.</a:t>
            </a:r>
          </a:p>
        </p:txBody>
      </p:sp>
      <p:pic>
        <p:nvPicPr>
          <p:cNvPr id="5" name="Imagen 4">
            <a:extLst>
              <a:ext uri="{FF2B5EF4-FFF2-40B4-BE49-F238E27FC236}">
                <a16:creationId xmlns:a16="http://schemas.microsoft.com/office/drawing/2014/main" id="{370339B0-7131-D84E-2751-035334F9C392}"/>
              </a:ext>
            </a:extLst>
          </p:cNvPr>
          <p:cNvPicPr>
            <a:picLocks noChangeAspect="1"/>
          </p:cNvPicPr>
          <p:nvPr/>
        </p:nvPicPr>
        <p:blipFill>
          <a:blip r:embed="rId2"/>
          <a:stretch>
            <a:fillRect/>
          </a:stretch>
        </p:blipFill>
        <p:spPr>
          <a:xfrm>
            <a:off x="6471061" y="1225401"/>
            <a:ext cx="3399398" cy="2764700"/>
          </a:xfrm>
          <a:prstGeom prst="rect">
            <a:avLst/>
          </a:prstGeom>
        </p:spPr>
      </p:pic>
      <p:pic>
        <p:nvPicPr>
          <p:cNvPr id="7" name="Imagen 6">
            <a:extLst>
              <a:ext uri="{FF2B5EF4-FFF2-40B4-BE49-F238E27FC236}">
                <a16:creationId xmlns:a16="http://schemas.microsoft.com/office/drawing/2014/main" id="{650B30B2-7F44-E14D-CBF3-0D75088DD83C}"/>
              </a:ext>
            </a:extLst>
          </p:cNvPr>
          <p:cNvPicPr>
            <a:picLocks noChangeAspect="1"/>
          </p:cNvPicPr>
          <p:nvPr/>
        </p:nvPicPr>
        <p:blipFill>
          <a:blip r:embed="rId3"/>
          <a:stretch>
            <a:fillRect/>
          </a:stretch>
        </p:blipFill>
        <p:spPr>
          <a:xfrm>
            <a:off x="6437210" y="4148701"/>
            <a:ext cx="3467100" cy="2514600"/>
          </a:xfrm>
          <a:prstGeom prst="rect">
            <a:avLst/>
          </a:prstGeom>
        </p:spPr>
      </p:pic>
    </p:spTree>
    <p:extLst>
      <p:ext uri="{BB962C8B-B14F-4D97-AF65-F5344CB8AC3E}">
        <p14:creationId xmlns:p14="http://schemas.microsoft.com/office/powerpoint/2010/main" val="3402043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BAEC302-AEEA-2BFD-2DB9-AAD7897014E4}"/>
              </a:ext>
            </a:extLst>
          </p:cNvPr>
          <p:cNvSpPr>
            <a:spLocks noGrp="1"/>
          </p:cNvSpPr>
          <p:nvPr>
            <p:ph type="title"/>
          </p:nvPr>
        </p:nvSpPr>
        <p:spPr>
          <a:xfrm>
            <a:off x="1249680" y="255852"/>
            <a:ext cx="9692640" cy="804408"/>
          </a:xfrm>
        </p:spPr>
        <p:txBody>
          <a:bodyPr/>
          <a:lstStyle/>
          <a:p>
            <a:pPr algn="ctr"/>
            <a:r>
              <a:rPr lang="es-MX" dirty="0"/>
              <a:t>Cigoma </a:t>
            </a:r>
          </a:p>
        </p:txBody>
      </p:sp>
      <p:sp>
        <p:nvSpPr>
          <p:cNvPr id="3" name="Marcador de contenido 2">
            <a:extLst>
              <a:ext uri="{FF2B5EF4-FFF2-40B4-BE49-F238E27FC236}">
                <a16:creationId xmlns:a16="http://schemas.microsoft.com/office/drawing/2014/main" id="{B580CE1B-0B0D-AD6A-50BE-7EE870298B3F}"/>
              </a:ext>
            </a:extLst>
          </p:cNvPr>
          <p:cNvSpPr>
            <a:spLocks noGrp="1"/>
          </p:cNvSpPr>
          <p:nvPr>
            <p:ph sz="quarter" idx="13"/>
          </p:nvPr>
        </p:nvSpPr>
        <p:spPr>
          <a:xfrm>
            <a:off x="674623" y="1495763"/>
            <a:ext cx="3429000" cy="4682400"/>
          </a:xfrm>
        </p:spPr>
        <p:txBody>
          <a:bodyPr>
            <a:normAutofit/>
          </a:bodyPr>
          <a:lstStyle/>
          <a:p>
            <a:pPr algn="just"/>
            <a:r>
              <a:rPr lang="es-MX" dirty="0"/>
              <a:t>El cigoma, pómulo, hueso malar o hueso cigomático, articula con el proceso cigomático del maxilar.</a:t>
            </a:r>
          </a:p>
          <a:p>
            <a:pPr algn="just"/>
            <a:r>
              <a:rPr lang="es-MX" dirty="0"/>
              <a:t>El cigoma se compone de hueso cortical denso. </a:t>
            </a:r>
          </a:p>
          <a:p>
            <a:pPr algn="just"/>
            <a:r>
              <a:rPr lang="es-MX" dirty="0"/>
              <a:t>En una imagen periapical maxilar, el cigoma aparece como una banda opaca difusa, que se extiende posterior al proceso cigomático del maxilar.</a:t>
            </a:r>
          </a:p>
        </p:txBody>
      </p:sp>
      <p:pic>
        <p:nvPicPr>
          <p:cNvPr id="5" name="Imagen 4">
            <a:extLst>
              <a:ext uri="{FF2B5EF4-FFF2-40B4-BE49-F238E27FC236}">
                <a16:creationId xmlns:a16="http://schemas.microsoft.com/office/drawing/2014/main" id="{B0403B92-8AD0-C734-3683-0C00EC7DF74B}"/>
              </a:ext>
            </a:extLst>
          </p:cNvPr>
          <p:cNvPicPr>
            <a:picLocks noChangeAspect="1"/>
          </p:cNvPicPr>
          <p:nvPr/>
        </p:nvPicPr>
        <p:blipFill>
          <a:blip r:embed="rId2"/>
          <a:stretch>
            <a:fillRect/>
          </a:stretch>
        </p:blipFill>
        <p:spPr>
          <a:xfrm>
            <a:off x="4445773" y="1162452"/>
            <a:ext cx="3429000" cy="3238500"/>
          </a:xfrm>
          <a:prstGeom prst="rect">
            <a:avLst/>
          </a:prstGeom>
        </p:spPr>
      </p:pic>
      <p:pic>
        <p:nvPicPr>
          <p:cNvPr id="7" name="Imagen 6">
            <a:extLst>
              <a:ext uri="{FF2B5EF4-FFF2-40B4-BE49-F238E27FC236}">
                <a16:creationId xmlns:a16="http://schemas.microsoft.com/office/drawing/2014/main" id="{FE3FFDB4-05D9-7E90-5710-DE1EE7EF6ECE}"/>
              </a:ext>
            </a:extLst>
          </p:cNvPr>
          <p:cNvPicPr>
            <a:picLocks noChangeAspect="1"/>
          </p:cNvPicPr>
          <p:nvPr/>
        </p:nvPicPr>
        <p:blipFill>
          <a:blip r:embed="rId3"/>
          <a:stretch>
            <a:fillRect/>
          </a:stretch>
        </p:blipFill>
        <p:spPr>
          <a:xfrm>
            <a:off x="7874773" y="4218072"/>
            <a:ext cx="3041347" cy="2201196"/>
          </a:xfrm>
          <a:prstGeom prst="rect">
            <a:avLst/>
          </a:prstGeom>
        </p:spPr>
      </p:pic>
    </p:spTree>
    <p:extLst>
      <p:ext uri="{BB962C8B-B14F-4D97-AF65-F5344CB8AC3E}">
        <p14:creationId xmlns:p14="http://schemas.microsoft.com/office/powerpoint/2010/main" val="4934939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3D236EB-B7F8-C175-3203-22EE597EE6BE}"/>
              </a:ext>
            </a:extLst>
          </p:cNvPr>
          <p:cNvSpPr>
            <a:spLocks noGrp="1"/>
          </p:cNvSpPr>
          <p:nvPr>
            <p:ph type="title"/>
          </p:nvPr>
        </p:nvSpPr>
        <p:spPr>
          <a:xfrm>
            <a:off x="450166" y="225727"/>
            <a:ext cx="10518414" cy="1428929"/>
          </a:xfrm>
        </p:spPr>
        <p:txBody>
          <a:bodyPr>
            <a:normAutofit/>
          </a:bodyPr>
          <a:lstStyle/>
          <a:p>
            <a:pPr algn="ctr"/>
            <a:r>
              <a:rPr lang="es-MX" sz="4000" dirty="0"/>
              <a:t>Puntos de Referencia Óseos de la Mandíbula </a:t>
            </a:r>
          </a:p>
        </p:txBody>
      </p:sp>
      <p:sp>
        <p:nvSpPr>
          <p:cNvPr id="3" name="Marcador de contenido 2">
            <a:extLst>
              <a:ext uri="{FF2B5EF4-FFF2-40B4-BE49-F238E27FC236}">
                <a16:creationId xmlns:a16="http://schemas.microsoft.com/office/drawing/2014/main" id="{4076A5B4-9B4D-96F5-FE79-4BDD0E8FF864}"/>
              </a:ext>
            </a:extLst>
          </p:cNvPr>
          <p:cNvSpPr>
            <a:spLocks noGrp="1"/>
          </p:cNvSpPr>
          <p:nvPr>
            <p:ph sz="quarter" idx="13"/>
          </p:nvPr>
        </p:nvSpPr>
        <p:spPr>
          <a:xfrm>
            <a:off x="562082" y="1927273"/>
            <a:ext cx="6049734" cy="4149969"/>
          </a:xfrm>
        </p:spPr>
        <p:txBody>
          <a:bodyPr>
            <a:normAutofit lnSpcReduction="10000"/>
          </a:bodyPr>
          <a:lstStyle/>
          <a:p>
            <a:pPr marL="0" indent="0" algn="just">
              <a:buNone/>
            </a:pPr>
            <a:r>
              <a:rPr lang="es-MX" dirty="0"/>
              <a:t>La mandíbula, es el hueso más grande y más fuerte de la cara, se puede dividir en tres porciones principales: </a:t>
            </a:r>
          </a:p>
          <a:p>
            <a:pPr algn="just"/>
            <a:r>
              <a:rPr lang="es-MX" b="1" dirty="0"/>
              <a:t>Rama. </a:t>
            </a:r>
            <a:r>
              <a:rPr lang="es-MX" dirty="0"/>
              <a:t>La rama es la porción vertical de la mandíbula que se encuentra posterior al tercer molar. La mandíbula tiene dos ramas una en cada lado. </a:t>
            </a:r>
          </a:p>
          <a:p>
            <a:pPr algn="just"/>
            <a:r>
              <a:rPr lang="es-MX" b="1" dirty="0"/>
              <a:t>Cuerpo de la mandíbula. </a:t>
            </a:r>
            <a:r>
              <a:rPr lang="es-MX" dirty="0"/>
              <a:t>El cuerpo de la mandíbula es la porción horizontal, en forma de "U" que se extiende de rama a rama. </a:t>
            </a:r>
          </a:p>
          <a:p>
            <a:pPr algn="just"/>
            <a:r>
              <a:rPr lang="es-MX" b="1" dirty="0"/>
              <a:t>Proceso alveolar. </a:t>
            </a:r>
            <a:r>
              <a:rPr lang="es-MX" dirty="0"/>
              <a:t>El proceso alveolar es la porción de la mandíbula que reviste y apoya a los dientes.</a:t>
            </a:r>
          </a:p>
        </p:txBody>
      </p:sp>
      <p:pic>
        <p:nvPicPr>
          <p:cNvPr id="5" name="Imagen 4">
            <a:extLst>
              <a:ext uri="{FF2B5EF4-FFF2-40B4-BE49-F238E27FC236}">
                <a16:creationId xmlns:a16="http://schemas.microsoft.com/office/drawing/2014/main" id="{C309E84E-BABA-B1E7-BF07-280BC080783A}"/>
              </a:ext>
            </a:extLst>
          </p:cNvPr>
          <p:cNvPicPr>
            <a:picLocks noChangeAspect="1"/>
          </p:cNvPicPr>
          <p:nvPr/>
        </p:nvPicPr>
        <p:blipFill>
          <a:blip r:embed="rId2"/>
          <a:stretch>
            <a:fillRect/>
          </a:stretch>
        </p:blipFill>
        <p:spPr>
          <a:xfrm>
            <a:off x="6752493" y="3020192"/>
            <a:ext cx="4384782" cy="2536546"/>
          </a:xfrm>
          <a:prstGeom prst="rect">
            <a:avLst/>
          </a:prstGeom>
        </p:spPr>
      </p:pic>
    </p:spTree>
    <p:extLst>
      <p:ext uri="{BB962C8B-B14F-4D97-AF65-F5344CB8AC3E}">
        <p14:creationId xmlns:p14="http://schemas.microsoft.com/office/powerpoint/2010/main" val="29223418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2715A3-F981-2A27-D3C3-190A977812C5}"/>
              </a:ext>
            </a:extLst>
          </p:cNvPr>
          <p:cNvSpPr>
            <a:spLocks noGrp="1"/>
          </p:cNvSpPr>
          <p:nvPr>
            <p:ph type="title"/>
          </p:nvPr>
        </p:nvSpPr>
        <p:spPr>
          <a:xfrm>
            <a:off x="1249680" y="417138"/>
            <a:ext cx="9692640" cy="804408"/>
          </a:xfrm>
        </p:spPr>
        <p:txBody>
          <a:bodyPr/>
          <a:lstStyle/>
          <a:p>
            <a:pPr algn="ctr"/>
            <a:r>
              <a:rPr lang="es-MX" dirty="0"/>
              <a:t>Tubérculos Genianos </a:t>
            </a:r>
          </a:p>
        </p:txBody>
      </p:sp>
      <p:sp>
        <p:nvSpPr>
          <p:cNvPr id="3" name="Marcador de contenido 2">
            <a:extLst>
              <a:ext uri="{FF2B5EF4-FFF2-40B4-BE49-F238E27FC236}">
                <a16:creationId xmlns:a16="http://schemas.microsoft.com/office/drawing/2014/main" id="{21D4EB83-7A6F-1668-5D54-B40B5BE8E039}"/>
              </a:ext>
            </a:extLst>
          </p:cNvPr>
          <p:cNvSpPr>
            <a:spLocks noGrp="1"/>
          </p:cNvSpPr>
          <p:nvPr>
            <p:ph sz="quarter" idx="13"/>
          </p:nvPr>
        </p:nvSpPr>
        <p:spPr>
          <a:xfrm>
            <a:off x="424631" y="1469708"/>
            <a:ext cx="4235000" cy="4628270"/>
          </a:xfrm>
        </p:spPr>
        <p:txBody>
          <a:bodyPr>
            <a:normAutofit lnSpcReduction="10000"/>
          </a:bodyPr>
          <a:lstStyle/>
          <a:p>
            <a:pPr algn="just"/>
            <a:r>
              <a:rPr lang="es-MX" dirty="0"/>
              <a:t>Los tubérculos genianos son los topes minúsculos del hueso que sirven como sitios de unión para los músculos, </a:t>
            </a:r>
            <a:r>
              <a:rPr lang="es-MX" dirty="0" err="1"/>
              <a:t>geniogloso</a:t>
            </a:r>
            <a:r>
              <a:rPr lang="es-MX" dirty="0"/>
              <a:t> y </a:t>
            </a:r>
            <a:r>
              <a:rPr lang="es-MX" dirty="0" err="1"/>
              <a:t>geniohioideo</a:t>
            </a:r>
            <a:r>
              <a:rPr lang="es-MX" dirty="0"/>
              <a:t>.</a:t>
            </a:r>
          </a:p>
          <a:p>
            <a:pPr algn="just"/>
            <a:r>
              <a:rPr lang="es-MX" dirty="0"/>
              <a:t>Los tubérculos genianos son elevaciones pequeñas de hueso situadas en la línea media lingual de la mandíbula. </a:t>
            </a:r>
          </a:p>
          <a:p>
            <a:pPr algn="just"/>
            <a:r>
              <a:rPr lang="es-MX" dirty="0"/>
              <a:t>En una imagen periapical de la mandíbula, los tubérculos genianos aparecen como anillos radiopacos, ubicados inferior a los ápices de los incisivos inferiores.</a:t>
            </a:r>
          </a:p>
        </p:txBody>
      </p:sp>
      <p:pic>
        <p:nvPicPr>
          <p:cNvPr id="7" name="Imagen 6">
            <a:extLst>
              <a:ext uri="{FF2B5EF4-FFF2-40B4-BE49-F238E27FC236}">
                <a16:creationId xmlns:a16="http://schemas.microsoft.com/office/drawing/2014/main" id="{A933C02C-3EEA-5F9A-E19D-5D9CB9D88BE3}"/>
              </a:ext>
            </a:extLst>
          </p:cNvPr>
          <p:cNvPicPr>
            <a:picLocks noChangeAspect="1"/>
          </p:cNvPicPr>
          <p:nvPr/>
        </p:nvPicPr>
        <p:blipFill>
          <a:blip r:embed="rId2"/>
          <a:stretch>
            <a:fillRect/>
          </a:stretch>
        </p:blipFill>
        <p:spPr>
          <a:xfrm>
            <a:off x="4936960" y="1631850"/>
            <a:ext cx="3255205" cy="4028089"/>
          </a:xfrm>
          <a:prstGeom prst="rect">
            <a:avLst/>
          </a:prstGeom>
        </p:spPr>
      </p:pic>
      <p:grpSp>
        <p:nvGrpSpPr>
          <p:cNvPr id="15" name="Grupo 14">
            <a:extLst>
              <a:ext uri="{FF2B5EF4-FFF2-40B4-BE49-F238E27FC236}">
                <a16:creationId xmlns:a16="http://schemas.microsoft.com/office/drawing/2014/main" id="{CED37000-D064-FA26-6C42-2CEBCEC750E4}"/>
              </a:ext>
            </a:extLst>
          </p:cNvPr>
          <p:cNvGrpSpPr/>
          <p:nvPr/>
        </p:nvGrpSpPr>
        <p:grpSpPr>
          <a:xfrm>
            <a:off x="8469494" y="2424349"/>
            <a:ext cx="2818949" cy="2443089"/>
            <a:chOff x="4868166" y="2466554"/>
            <a:chExt cx="2818949" cy="2443089"/>
          </a:xfrm>
        </p:grpSpPr>
        <p:pic>
          <p:nvPicPr>
            <p:cNvPr id="9" name="Imagen 8">
              <a:extLst>
                <a:ext uri="{FF2B5EF4-FFF2-40B4-BE49-F238E27FC236}">
                  <a16:creationId xmlns:a16="http://schemas.microsoft.com/office/drawing/2014/main" id="{B13D43D6-9F66-94D6-0CCC-19FE12270A1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62" b="94712" l="2917" r="94167">
                          <a14:foregroundMark x1="46250" y1="23077" x2="46250" y2="23077"/>
                          <a14:foregroundMark x1="58333" y1="6731" x2="58333" y2="6731"/>
                          <a14:foregroundMark x1="50833" y1="1923" x2="50833" y2="1923"/>
                          <a14:foregroundMark x1="48750" y1="2885" x2="48750" y2="2885"/>
                          <a14:foregroundMark x1="8333" y1="26442" x2="8333" y2="26442"/>
                          <a14:foregroundMark x1="4167" y1="11538" x2="4167" y2="11538"/>
                          <a14:foregroundMark x1="2917" y1="9615" x2="2917" y2="9615"/>
                          <a14:foregroundMark x1="24583" y1="14423" x2="24583" y2="14423"/>
                          <a14:foregroundMark x1="35000" y1="10096" x2="37500" y2="10096"/>
                          <a14:foregroundMark x1="51250" y1="11538" x2="52917" y2="11538"/>
                          <a14:foregroundMark x1="52917" y1="11538" x2="53333" y2="11538"/>
                          <a14:foregroundMark x1="53333" y1="11538" x2="53333" y2="11538"/>
                          <a14:foregroundMark x1="53333" y1="11538" x2="42083" y2="22115"/>
                          <a14:foregroundMark x1="52500" y1="26923" x2="52500" y2="26923"/>
                          <a14:foregroundMark x1="94583" y1="6731" x2="94583" y2="6731"/>
                          <a14:foregroundMark x1="50833" y1="94712" x2="50833" y2="94712"/>
                          <a14:foregroundMark x1="65000" y1="82692" x2="65000" y2="82692"/>
                          <a14:foregroundMark x1="70000" y1="80769" x2="70000" y2="80769"/>
                          <a14:foregroundMark x1="70417" y1="81731" x2="70417" y2="81731"/>
                          <a14:foregroundMark x1="68333" y1="82692" x2="68333" y2="82692"/>
                          <a14:foregroundMark x1="71667" y1="75962" x2="71667" y2="75962"/>
                          <a14:foregroundMark x1="72500" y1="52404" x2="72500" y2="52404"/>
                          <a14:foregroundMark x1="72500" y1="52404" x2="72500" y2="50000"/>
                          <a14:foregroundMark x1="20417" y1="19231" x2="20417" y2="19231"/>
                          <a14:foregroundMark x1="41250" y1="15865" x2="41250" y2="15865"/>
                          <a14:foregroundMark x1="43750" y1="14904" x2="43750" y2="14904"/>
                          <a14:foregroundMark x1="60833" y1="14423" x2="60833" y2="14423"/>
                          <a14:foregroundMark x1="65000" y1="14423" x2="71250" y2="14423"/>
                          <a14:foregroundMark x1="75833" y1="15865" x2="75833" y2="15865"/>
                          <a14:foregroundMark x1="48750" y1="90865" x2="48750" y2="90865"/>
                          <a14:foregroundMark x1="51667" y1="90385" x2="51667" y2="90385"/>
                          <a14:foregroundMark x1="52500" y1="90385" x2="52500" y2="90385"/>
                          <a14:foregroundMark x1="52500" y1="90385" x2="52500" y2="90385"/>
                          <a14:foregroundMark x1="59167" y1="88942" x2="59167" y2="88942"/>
                          <a14:foregroundMark x1="60000" y1="87500" x2="60000" y2="87500"/>
                          <a14:foregroundMark x1="60417" y1="87500" x2="60417" y2="87500"/>
                          <a14:foregroundMark x1="61250" y1="87500" x2="61250" y2="87500"/>
                          <a14:foregroundMark x1="60833" y1="87500" x2="60833" y2="87500"/>
                          <a14:foregroundMark x1="61667" y1="83654" x2="61667" y2="83654"/>
                          <a14:foregroundMark x1="64167" y1="80288" x2="64167" y2="80288"/>
                          <a14:foregroundMark x1="65000" y1="79808" x2="65000" y2="79808"/>
                          <a14:foregroundMark x1="70417" y1="71635" x2="70417" y2="71635"/>
                          <a14:foregroundMark x1="70833" y1="71635" x2="70833" y2="71635"/>
                          <a14:foregroundMark x1="70833" y1="71635" x2="70833" y2="71635"/>
                        </a14:backgroundRemoval>
                      </a14:imgEffect>
                    </a14:imgLayer>
                  </a14:imgProps>
                </a:ext>
              </a:extLst>
            </a:blip>
            <a:stretch>
              <a:fillRect/>
            </a:stretch>
          </p:blipFill>
          <p:spPr>
            <a:xfrm>
              <a:off x="4868166" y="2466554"/>
              <a:ext cx="2818949" cy="2443089"/>
            </a:xfrm>
            <a:prstGeom prst="rect">
              <a:avLst/>
            </a:prstGeom>
          </p:spPr>
        </p:pic>
        <p:cxnSp>
          <p:nvCxnSpPr>
            <p:cNvPr id="14" name="Conector recto de flecha 13">
              <a:extLst>
                <a:ext uri="{FF2B5EF4-FFF2-40B4-BE49-F238E27FC236}">
                  <a16:creationId xmlns:a16="http://schemas.microsoft.com/office/drawing/2014/main" id="{37EEF829-38B0-585A-1F4B-D9981C61F0A6}"/>
                </a:ext>
              </a:extLst>
            </p:cNvPr>
            <p:cNvCxnSpPr/>
            <p:nvPr/>
          </p:nvCxnSpPr>
          <p:spPr>
            <a:xfrm flipH="1">
              <a:off x="6386731" y="4501662"/>
              <a:ext cx="872197"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grpSp>
    </p:spTree>
    <p:extLst>
      <p:ext uri="{BB962C8B-B14F-4D97-AF65-F5344CB8AC3E}">
        <p14:creationId xmlns:p14="http://schemas.microsoft.com/office/powerpoint/2010/main" val="10018474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9C342B-F086-B1A5-D6C9-F92CB921685B}"/>
              </a:ext>
            </a:extLst>
          </p:cNvPr>
          <p:cNvSpPr>
            <a:spLocks noGrp="1"/>
          </p:cNvSpPr>
          <p:nvPr>
            <p:ph type="title"/>
          </p:nvPr>
        </p:nvSpPr>
        <p:spPr>
          <a:xfrm>
            <a:off x="1249680" y="409808"/>
            <a:ext cx="9692640" cy="804408"/>
          </a:xfrm>
        </p:spPr>
        <p:txBody>
          <a:bodyPr/>
          <a:lstStyle/>
          <a:p>
            <a:pPr algn="ctr"/>
            <a:r>
              <a:rPr lang="es-MX" dirty="0"/>
              <a:t>Foramen Lingual </a:t>
            </a:r>
          </a:p>
        </p:txBody>
      </p:sp>
      <p:sp>
        <p:nvSpPr>
          <p:cNvPr id="3" name="Marcador de contenido 2">
            <a:extLst>
              <a:ext uri="{FF2B5EF4-FFF2-40B4-BE49-F238E27FC236}">
                <a16:creationId xmlns:a16="http://schemas.microsoft.com/office/drawing/2014/main" id="{702BE286-D114-96F1-69C1-2F5337130BF9}"/>
              </a:ext>
            </a:extLst>
          </p:cNvPr>
          <p:cNvSpPr>
            <a:spLocks noGrp="1"/>
          </p:cNvSpPr>
          <p:nvPr>
            <p:ph sz="quarter" idx="13"/>
          </p:nvPr>
        </p:nvSpPr>
        <p:spPr>
          <a:xfrm>
            <a:off x="936894" y="1491174"/>
            <a:ext cx="5838718" cy="4825218"/>
          </a:xfrm>
        </p:spPr>
        <p:txBody>
          <a:bodyPr>
            <a:normAutofit/>
          </a:bodyPr>
          <a:lstStyle/>
          <a:p>
            <a:pPr algn="just"/>
            <a:r>
              <a:rPr lang="es-MX" dirty="0"/>
              <a:t>El foramen lingual es una abertura o agujero minúsculo en el hueso, situado en la superficie interna de la mandíbula. </a:t>
            </a:r>
          </a:p>
          <a:p>
            <a:pPr algn="just"/>
            <a:r>
              <a:rPr lang="es-MX" dirty="0"/>
              <a:t>El foramen lingual está situado cerca de la línea media y se encuentra rodeado por los tubérculos genianos. </a:t>
            </a:r>
          </a:p>
          <a:p>
            <a:pPr algn="just"/>
            <a:r>
              <a:rPr lang="es-MX" dirty="0"/>
              <a:t>En una imagen periapical de la mandíbula, el foramen lingual aparece pequeño, un punto radiolúcido localizado inferior a los ápices de los incisivos de la mandíbula.</a:t>
            </a:r>
          </a:p>
          <a:p>
            <a:pPr algn="just"/>
            <a:r>
              <a:rPr lang="es-MX" dirty="0"/>
              <a:t>El foramen lingual está rodeado por los tubérculos genianos, que aparecen como un anillo radiopaco. </a:t>
            </a:r>
          </a:p>
        </p:txBody>
      </p:sp>
      <p:pic>
        <p:nvPicPr>
          <p:cNvPr id="5" name="Imagen 4">
            <a:extLst>
              <a:ext uri="{FF2B5EF4-FFF2-40B4-BE49-F238E27FC236}">
                <a16:creationId xmlns:a16="http://schemas.microsoft.com/office/drawing/2014/main" id="{4242913F-E1E1-5F15-76E1-635070E91430}"/>
              </a:ext>
            </a:extLst>
          </p:cNvPr>
          <p:cNvPicPr>
            <a:picLocks noChangeAspect="1"/>
          </p:cNvPicPr>
          <p:nvPr/>
        </p:nvPicPr>
        <p:blipFill>
          <a:blip r:embed="rId2"/>
          <a:stretch>
            <a:fillRect/>
          </a:stretch>
        </p:blipFill>
        <p:spPr>
          <a:xfrm>
            <a:off x="7814016" y="3695957"/>
            <a:ext cx="1971271" cy="2507895"/>
          </a:xfrm>
          <a:prstGeom prst="rect">
            <a:avLst/>
          </a:prstGeom>
        </p:spPr>
      </p:pic>
      <p:grpSp>
        <p:nvGrpSpPr>
          <p:cNvPr id="10" name="Grupo 9">
            <a:extLst>
              <a:ext uri="{FF2B5EF4-FFF2-40B4-BE49-F238E27FC236}">
                <a16:creationId xmlns:a16="http://schemas.microsoft.com/office/drawing/2014/main" id="{A5901E8B-F5F5-8B31-4108-FF0B9D3CD61D}"/>
              </a:ext>
            </a:extLst>
          </p:cNvPr>
          <p:cNvGrpSpPr/>
          <p:nvPr/>
        </p:nvGrpSpPr>
        <p:grpSpPr>
          <a:xfrm>
            <a:off x="7346641" y="1491174"/>
            <a:ext cx="2906024" cy="1937826"/>
            <a:chOff x="7504069" y="1491175"/>
            <a:chExt cx="2906024" cy="1937826"/>
          </a:xfrm>
        </p:grpSpPr>
        <p:pic>
          <p:nvPicPr>
            <p:cNvPr id="7" name="Imagen 6">
              <a:extLst>
                <a:ext uri="{FF2B5EF4-FFF2-40B4-BE49-F238E27FC236}">
                  <a16:creationId xmlns:a16="http://schemas.microsoft.com/office/drawing/2014/main" id="{5D4ADFFF-1ED2-AD83-A2B7-63242A2E5B30}"/>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220" b="98171" l="4367" r="98690">
                          <a14:foregroundMark x1="19214" y1="34756" x2="19214" y2="34756"/>
                          <a14:foregroundMark x1="19214" y1="6098" x2="19214" y2="6098"/>
                          <a14:foregroundMark x1="18777" y1="7317" x2="18777" y2="7317"/>
                          <a14:foregroundMark x1="13537" y1="15244" x2="12664" y2="17073"/>
                          <a14:foregroundMark x1="15284" y1="38415" x2="15284" y2="38415"/>
                          <a14:foregroundMark x1="22271" y1="49390" x2="24017" y2="50610"/>
                          <a14:foregroundMark x1="29694" y1="55488" x2="29694" y2="55488"/>
                          <a14:foregroundMark x1="34498" y1="55488" x2="35808" y2="53049"/>
                          <a14:foregroundMark x1="23581" y1="27439" x2="23581" y2="27439"/>
                          <a14:foregroundMark x1="19214" y1="25000" x2="19214" y2="25000"/>
                          <a14:foregroundMark x1="10917" y1="21951" x2="10917" y2="21951"/>
                          <a14:foregroundMark x1="10480" y1="11585" x2="10917" y2="9756"/>
                          <a14:foregroundMark x1="12664" y1="6098" x2="12664" y2="6098"/>
                          <a14:foregroundMark x1="10917" y1="7927" x2="10917" y2="7927"/>
                          <a14:foregroundMark x1="5240" y1="26829" x2="5240" y2="29878"/>
                          <a14:foregroundMark x1="15721" y1="42073" x2="17904" y2="42073"/>
                          <a14:foregroundMark x1="17031" y1="4878" x2="17031" y2="4878"/>
                          <a14:foregroundMark x1="8297" y1="1829" x2="8297" y2="1829"/>
                          <a14:foregroundMark x1="17031" y1="14024" x2="17031" y2="14024"/>
                          <a14:foregroundMark x1="18341" y1="24390" x2="18341" y2="24390"/>
                          <a14:foregroundMark x1="31004" y1="80488" x2="31004" y2="80488"/>
                          <a14:foregroundMark x1="27511" y1="64634" x2="27511" y2="64634"/>
                          <a14:foregroundMark x1="35808" y1="53049" x2="35808" y2="53049"/>
                          <a14:foregroundMark x1="37118" y1="48780" x2="37118" y2="48780"/>
                          <a14:foregroundMark x1="41485" y1="47561" x2="41485" y2="47561"/>
                          <a14:foregroundMark x1="42795" y1="47561" x2="42795" y2="47561"/>
                          <a14:foregroundMark x1="44105" y1="56707" x2="44105" y2="56707"/>
                          <a14:foregroundMark x1="45415" y1="68902" x2="45415" y2="71951"/>
                          <a14:foregroundMark x1="51092" y1="71951" x2="52838" y2="70122"/>
                          <a14:foregroundMark x1="52838" y1="70122" x2="54148" y2="64024"/>
                          <a14:foregroundMark x1="55459" y1="50000" x2="55459" y2="50000"/>
                          <a14:foregroundMark x1="49345" y1="44512" x2="49345" y2="44512"/>
                          <a14:foregroundMark x1="64629" y1="64634" x2="64629" y2="64634"/>
                          <a14:foregroundMark x1="62009" y1="68902" x2="62009" y2="68902"/>
                          <a14:foregroundMark x1="49345" y1="42073" x2="49345" y2="42073"/>
                          <a14:foregroundMark x1="62445" y1="50000" x2="62445" y2="50000"/>
                          <a14:foregroundMark x1="65502" y1="44512" x2="65502" y2="44512"/>
                          <a14:foregroundMark x1="72052" y1="45122" x2="72052" y2="45122"/>
                          <a14:foregroundMark x1="76419" y1="45122" x2="76419" y2="45122"/>
                          <a14:foregroundMark x1="83843" y1="49390" x2="83843" y2="49390"/>
                          <a14:foregroundMark x1="89956" y1="44512" x2="89956" y2="44512"/>
                          <a14:foregroundMark x1="90830" y1="49390" x2="90830" y2="49390"/>
                          <a14:foregroundMark x1="92140" y1="63415" x2="92140" y2="63415"/>
                          <a14:foregroundMark x1="92140" y1="63415" x2="92140" y2="63415"/>
                          <a14:foregroundMark x1="84279" y1="73780" x2="84279" y2="73780"/>
                          <a14:foregroundMark x1="59389" y1="89634" x2="59389" y2="89634"/>
                          <a14:foregroundMark x1="53712" y1="92073" x2="53712" y2="92073"/>
                          <a14:foregroundMark x1="45852" y1="94512" x2="45852" y2="94512"/>
                          <a14:foregroundMark x1="55022" y1="98171" x2="57205" y2="98171"/>
                          <a14:foregroundMark x1="61572" y1="92683" x2="61572" y2="92683"/>
                          <a14:foregroundMark x1="97380" y1="70122" x2="97380" y2="70122"/>
                          <a14:foregroundMark x1="98690" y1="56098" x2="98690" y2="56098"/>
                          <a14:foregroundMark x1="98690" y1="66463" x2="98690" y2="66463"/>
                          <a14:foregroundMark x1="69869" y1="75000" x2="69869" y2="75000"/>
                          <a14:foregroundMark x1="57205" y1="80488" x2="57205" y2="80488"/>
                          <a14:foregroundMark x1="57205" y1="80488" x2="58515" y2="77439"/>
                          <a14:foregroundMark x1="50655" y1="43902" x2="50655" y2="43902"/>
                          <a14:foregroundMark x1="96943" y1="40854" x2="96943" y2="40854"/>
                          <a14:foregroundMark x1="13100" y1="41463" x2="13100" y2="41463"/>
                          <a14:foregroundMark x1="13100" y1="13415" x2="13100" y2="13415"/>
                          <a14:foregroundMark x1="15284" y1="13415" x2="15284" y2="13415"/>
                          <a14:foregroundMark x1="16157" y1="13415" x2="16157" y2="13415"/>
                        </a14:backgroundRemoval>
                      </a14:imgEffect>
                    </a14:imgLayer>
                  </a14:imgProps>
                </a:ext>
              </a:extLst>
            </a:blip>
            <a:srcRect t="5263" r="2648" b="4089"/>
            <a:stretch>
              <a:fillRect/>
            </a:stretch>
          </p:blipFill>
          <p:spPr>
            <a:xfrm>
              <a:off x="7504069" y="1491175"/>
              <a:ext cx="2906024" cy="1937826"/>
            </a:xfrm>
            <a:prstGeom prst="rect">
              <a:avLst/>
            </a:prstGeom>
          </p:spPr>
        </p:pic>
        <p:cxnSp>
          <p:nvCxnSpPr>
            <p:cNvPr id="9" name="Conector recto de flecha 8">
              <a:extLst>
                <a:ext uri="{FF2B5EF4-FFF2-40B4-BE49-F238E27FC236}">
                  <a16:creationId xmlns:a16="http://schemas.microsoft.com/office/drawing/2014/main" id="{69B6F83B-18D4-119A-118B-ADC529185909}"/>
                </a:ext>
              </a:extLst>
            </p:cNvPr>
            <p:cNvCxnSpPr/>
            <p:nvPr/>
          </p:nvCxnSpPr>
          <p:spPr>
            <a:xfrm flipH="1">
              <a:off x="8619456" y="2045091"/>
              <a:ext cx="675249" cy="82999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grpSp>
    </p:spTree>
    <p:extLst>
      <p:ext uri="{BB962C8B-B14F-4D97-AF65-F5344CB8AC3E}">
        <p14:creationId xmlns:p14="http://schemas.microsoft.com/office/powerpoint/2010/main" val="3676873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37B9A6-9C67-A33C-D419-B9977E1BE8E5}"/>
              </a:ext>
            </a:extLst>
          </p:cNvPr>
          <p:cNvSpPr>
            <a:spLocks noGrp="1"/>
          </p:cNvSpPr>
          <p:nvPr>
            <p:ph type="title"/>
          </p:nvPr>
        </p:nvSpPr>
        <p:spPr>
          <a:xfrm>
            <a:off x="1249680" y="262393"/>
            <a:ext cx="9692640" cy="933361"/>
          </a:xfrm>
        </p:spPr>
        <p:txBody>
          <a:bodyPr/>
          <a:lstStyle/>
          <a:p>
            <a:pPr algn="ctr"/>
            <a:r>
              <a:rPr lang="es-MX" dirty="0"/>
              <a:t>Conductos de Nutrientes </a:t>
            </a:r>
          </a:p>
        </p:txBody>
      </p:sp>
      <p:sp>
        <p:nvSpPr>
          <p:cNvPr id="3" name="Marcador de contenido 2">
            <a:extLst>
              <a:ext uri="{FF2B5EF4-FFF2-40B4-BE49-F238E27FC236}">
                <a16:creationId xmlns:a16="http://schemas.microsoft.com/office/drawing/2014/main" id="{55BEA7A1-6C3F-484D-17F4-D6B0CC0679AA}"/>
              </a:ext>
            </a:extLst>
          </p:cNvPr>
          <p:cNvSpPr>
            <a:spLocks noGrp="1"/>
          </p:cNvSpPr>
          <p:nvPr>
            <p:ph sz="quarter" idx="13"/>
          </p:nvPr>
        </p:nvSpPr>
        <p:spPr>
          <a:xfrm>
            <a:off x="927840" y="1477106"/>
            <a:ext cx="5501095" cy="4881488"/>
          </a:xfrm>
        </p:spPr>
        <p:txBody>
          <a:bodyPr>
            <a:normAutofit/>
          </a:bodyPr>
          <a:lstStyle/>
          <a:p>
            <a:pPr algn="just"/>
            <a:r>
              <a:rPr lang="es-MX" dirty="0"/>
              <a:t>Los conductos de nutrientes son tubos como corredores a través del hueso que contienen los nervios y los vasos sanguíneos que alimentan a los dientes. </a:t>
            </a:r>
          </a:p>
          <a:p>
            <a:pPr algn="just"/>
            <a:r>
              <a:rPr lang="es-MX" dirty="0"/>
              <a:t>Los conductos de nutrientes interdentales se ven más a menudo en la mandíbula anterior, una región que típicamente tiene hueso fino.</a:t>
            </a:r>
          </a:p>
          <a:p>
            <a:pPr algn="just"/>
            <a:r>
              <a:rPr lang="es-MX" dirty="0"/>
              <a:t>En una imagen periapical de la mandíbula, los conductos de nutrientes aparecen como líneas radiolúcidas verticales.</a:t>
            </a:r>
          </a:p>
          <a:p>
            <a:pPr algn="just"/>
            <a:r>
              <a:rPr lang="es-MX" dirty="0"/>
              <a:t>En la mandíbula edéntula, los conductos de nutrientes pueden ser más prominentes. </a:t>
            </a:r>
          </a:p>
        </p:txBody>
      </p:sp>
      <p:pic>
        <p:nvPicPr>
          <p:cNvPr id="5" name="Imagen 4">
            <a:extLst>
              <a:ext uri="{FF2B5EF4-FFF2-40B4-BE49-F238E27FC236}">
                <a16:creationId xmlns:a16="http://schemas.microsoft.com/office/drawing/2014/main" id="{822CC624-925D-AED9-7309-4FF564CC2A33}"/>
              </a:ext>
            </a:extLst>
          </p:cNvPr>
          <p:cNvPicPr>
            <a:picLocks noChangeAspect="1"/>
          </p:cNvPicPr>
          <p:nvPr/>
        </p:nvPicPr>
        <p:blipFill>
          <a:blip r:embed="rId2"/>
          <a:stretch>
            <a:fillRect/>
          </a:stretch>
        </p:blipFill>
        <p:spPr>
          <a:xfrm>
            <a:off x="6985635" y="1702278"/>
            <a:ext cx="3325983" cy="4093517"/>
          </a:xfrm>
          <a:prstGeom prst="rect">
            <a:avLst/>
          </a:prstGeom>
        </p:spPr>
      </p:pic>
    </p:spTree>
    <p:extLst>
      <p:ext uri="{BB962C8B-B14F-4D97-AF65-F5344CB8AC3E}">
        <p14:creationId xmlns:p14="http://schemas.microsoft.com/office/powerpoint/2010/main" val="37002704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8DEF51-7470-9035-ECB2-C988043CB55A}"/>
              </a:ext>
            </a:extLst>
          </p:cNvPr>
          <p:cNvSpPr>
            <a:spLocks noGrp="1"/>
          </p:cNvSpPr>
          <p:nvPr>
            <p:ph type="title"/>
          </p:nvPr>
        </p:nvSpPr>
        <p:spPr>
          <a:xfrm>
            <a:off x="829994" y="335937"/>
            <a:ext cx="9692640" cy="833193"/>
          </a:xfrm>
        </p:spPr>
        <p:txBody>
          <a:bodyPr/>
          <a:lstStyle/>
          <a:p>
            <a:pPr algn="ctr"/>
            <a:r>
              <a:rPr lang="es-MX" dirty="0"/>
              <a:t>Cresta Mentoniana </a:t>
            </a:r>
          </a:p>
        </p:txBody>
      </p:sp>
      <p:sp>
        <p:nvSpPr>
          <p:cNvPr id="3" name="Marcador de contenido 2">
            <a:extLst>
              <a:ext uri="{FF2B5EF4-FFF2-40B4-BE49-F238E27FC236}">
                <a16:creationId xmlns:a16="http://schemas.microsoft.com/office/drawing/2014/main" id="{9B59C144-F4FB-DBA3-10F3-E1C1F38EB48F}"/>
              </a:ext>
            </a:extLst>
          </p:cNvPr>
          <p:cNvSpPr>
            <a:spLocks noGrp="1"/>
          </p:cNvSpPr>
          <p:nvPr>
            <p:ph sz="quarter" idx="13"/>
          </p:nvPr>
        </p:nvSpPr>
        <p:spPr>
          <a:xfrm>
            <a:off x="1012248" y="1491175"/>
            <a:ext cx="5740245" cy="4930726"/>
          </a:xfrm>
        </p:spPr>
        <p:txBody>
          <a:bodyPr>
            <a:normAutofit/>
          </a:bodyPr>
          <a:lstStyle/>
          <a:p>
            <a:pPr algn="just"/>
            <a:r>
              <a:rPr lang="es-MX" dirty="0"/>
              <a:t>La cresta mentoniana es una prominencia lineal del hueso cortical situada en la superficie externa de la porción anterior de la mandíbula.</a:t>
            </a:r>
          </a:p>
          <a:p>
            <a:pPr algn="just"/>
            <a:r>
              <a:rPr lang="es-MX" dirty="0"/>
              <a:t>Se extiende desde la región premolar a la Línea media y con una ligera pendiente hacia arriba. </a:t>
            </a:r>
          </a:p>
          <a:p>
            <a:pPr algn="just"/>
            <a:r>
              <a:rPr lang="es-MX" dirty="0"/>
              <a:t>En una imagen periapical de la mandíbula, la cresta mentoniana aparece como una banda gruesa radiopaca que se extiende de la región premolar a la región del incisivo.</a:t>
            </a:r>
          </a:p>
          <a:p>
            <a:pPr algn="just"/>
            <a:r>
              <a:rPr lang="es-MX" dirty="0"/>
              <a:t>la cresta mentoniana aparece a menudo superpuesta sobre los dientes anteriores de la mandíbula. </a:t>
            </a:r>
          </a:p>
        </p:txBody>
      </p:sp>
      <p:pic>
        <p:nvPicPr>
          <p:cNvPr id="5" name="Imagen 4">
            <a:extLst>
              <a:ext uri="{FF2B5EF4-FFF2-40B4-BE49-F238E27FC236}">
                <a16:creationId xmlns:a16="http://schemas.microsoft.com/office/drawing/2014/main" id="{794014BC-1C99-0295-93B9-A8F9BC247328}"/>
              </a:ext>
            </a:extLst>
          </p:cNvPr>
          <p:cNvPicPr>
            <a:picLocks noChangeAspect="1"/>
          </p:cNvPicPr>
          <p:nvPr/>
        </p:nvPicPr>
        <p:blipFill>
          <a:blip r:embed="rId2"/>
          <a:stretch>
            <a:fillRect/>
          </a:stretch>
        </p:blipFill>
        <p:spPr>
          <a:xfrm>
            <a:off x="7257612" y="1589649"/>
            <a:ext cx="3068075" cy="4520418"/>
          </a:xfrm>
          <a:prstGeom prst="rect">
            <a:avLst/>
          </a:prstGeom>
        </p:spPr>
      </p:pic>
    </p:spTree>
    <p:extLst>
      <p:ext uri="{BB962C8B-B14F-4D97-AF65-F5344CB8AC3E}">
        <p14:creationId xmlns:p14="http://schemas.microsoft.com/office/powerpoint/2010/main" val="21619585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EEBEBB9-F0D9-6C1D-9C6D-6FEC48E9CBF9}"/>
              </a:ext>
            </a:extLst>
          </p:cNvPr>
          <p:cNvSpPr>
            <a:spLocks noGrp="1"/>
          </p:cNvSpPr>
          <p:nvPr>
            <p:ph type="title"/>
          </p:nvPr>
        </p:nvSpPr>
        <p:spPr>
          <a:xfrm>
            <a:off x="1261872" y="262394"/>
            <a:ext cx="9692640" cy="804408"/>
          </a:xfrm>
        </p:spPr>
        <p:txBody>
          <a:bodyPr/>
          <a:lstStyle/>
          <a:p>
            <a:pPr algn="ctr"/>
            <a:r>
              <a:rPr lang="es-MX" dirty="0"/>
              <a:t>Fosa Mentoniana </a:t>
            </a:r>
          </a:p>
        </p:txBody>
      </p:sp>
      <p:sp>
        <p:nvSpPr>
          <p:cNvPr id="3" name="Marcador de contenido 2">
            <a:extLst>
              <a:ext uri="{FF2B5EF4-FFF2-40B4-BE49-F238E27FC236}">
                <a16:creationId xmlns:a16="http://schemas.microsoft.com/office/drawing/2014/main" id="{177D39E2-48E5-F924-3AEC-B30AC655655A}"/>
              </a:ext>
            </a:extLst>
          </p:cNvPr>
          <p:cNvSpPr>
            <a:spLocks noGrp="1"/>
          </p:cNvSpPr>
          <p:nvPr>
            <p:ph sz="quarter" idx="13"/>
          </p:nvPr>
        </p:nvSpPr>
        <p:spPr>
          <a:xfrm>
            <a:off x="885639" y="1601576"/>
            <a:ext cx="5585500" cy="4630412"/>
          </a:xfrm>
        </p:spPr>
        <p:txBody>
          <a:bodyPr>
            <a:normAutofit/>
          </a:bodyPr>
          <a:lstStyle/>
          <a:p>
            <a:pPr algn="just"/>
            <a:r>
              <a:rPr lang="es-MX" dirty="0"/>
              <a:t>La fosa mentoniana es un área socavada o deprimida del hueso, situada en la parte inferior de la mandíbula.</a:t>
            </a:r>
          </a:p>
          <a:p>
            <a:pPr algn="just"/>
            <a:r>
              <a:rPr lang="es-MX" dirty="0"/>
              <a:t>Está situada sobre el canto mentoniano en la región incisivo-mandibular. </a:t>
            </a:r>
          </a:p>
          <a:p>
            <a:pPr algn="just"/>
            <a:r>
              <a:rPr lang="es-MX" dirty="0"/>
              <a:t>En una imagen periapical de la mandíbula, la fosa mentoniana aparece como un área radiolúcida sobre la cresta mentoniana.</a:t>
            </a:r>
          </a:p>
          <a:p>
            <a:pPr algn="just"/>
            <a:r>
              <a:rPr lang="es-MX" dirty="0"/>
              <a:t>En una imagen dental, el aspecto de la fosa mentoniana varía y es determinada por el grosor del hueso en la región anterior de la mandíbula. </a:t>
            </a:r>
          </a:p>
        </p:txBody>
      </p:sp>
      <p:grpSp>
        <p:nvGrpSpPr>
          <p:cNvPr id="10" name="Grupo 9">
            <a:extLst>
              <a:ext uri="{FF2B5EF4-FFF2-40B4-BE49-F238E27FC236}">
                <a16:creationId xmlns:a16="http://schemas.microsoft.com/office/drawing/2014/main" id="{8F3B653B-215E-735B-3B44-52746D4A2D87}"/>
              </a:ext>
            </a:extLst>
          </p:cNvPr>
          <p:cNvGrpSpPr/>
          <p:nvPr/>
        </p:nvGrpSpPr>
        <p:grpSpPr>
          <a:xfrm>
            <a:off x="6885610" y="1507556"/>
            <a:ext cx="2272458" cy="2409226"/>
            <a:chOff x="6857149" y="1601576"/>
            <a:chExt cx="2272458" cy="2409226"/>
          </a:xfrm>
        </p:grpSpPr>
        <p:pic>
          <p:nvPicPr>
            <p:cNvPr id="7" name="Imagen 6">
              <a:extLst>
                <a:ext uri="{FF2B5EF4-FFF2-40B4-BE49-F238E27FC236}">
                  <a16:creationId xmlns:a16="http://schemas.microsoft.com/office/drawing/2014/main" id="{39C948EE-7CF4-3F1B-0DCE-829C579B810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747" b="89520" l="1389" r="89815">
                          <a14:foregroundMark x1="12037" y1="16157" x2="12037" y2="16157"/>
                          <a14:foregroundMark x1="18981" y1="14847" x2="18981" y2="14847"/>
                          <a14:foregroundMark x1="31481" y1="15284" x2="31481" y2="15284"/>
                          <a14:foregroundMark x1="31481" y1="15284" x2="31481" y2="15284"/>
                          <a14:foregroundMark x1="46296" y1="11354" x2="46296" y2="11354"/>
                          <a14:foregroundMark x1="53704" y1="23144" x2="53704" y2="23144"/>
                          <a14:foregroundMark x1="54630" y1="32751" x2="54630" y2="32751"/>
                          <a14:foregroundMark x1="54630" y1="33188" x2="54630" y2="37991"/>
                          <a14:foregroundMark x1="54630" y1="52838" x2="54630" y2="52838"/>
                          <a14:foregroundMark x1="53704" y1="38428" x2="53704" y2="38428"/>
                          <a14:foregroundMark x1="46296" y1="16157" x2="45833" y2="13974"/>
                          <a14:foregroundMark x1="44444" y1="13974" x2="40741" y2="13974"/>
                          <a14:foregroundMark x1="27315" y1="11354" x2="27315" y2="11354"/>
                          <a14:foregroundMark x1="18981" y1="12227" x2="18981" y2="12227"/>
                          <a14:foregroundMark x1="7870" y1="12227" x2="7870" y2="12227"/>
                          <a14:foregroundMark x1="5556" y1="8297" x2="5556" y2="8297"/>
                          <a14:foregroundMark x1="14352" y1="7424" x2="14352" y2="7424"/>
                          <a14:foregroundMark x1="20833" y1="6987" x2="20833" y2="6987"/>
                          <a14:foregroundMark x1="30556" y1="6987" x2="30556" y2="6987"/>
                          <a14:foregroundMark x1="35185" y1="1747" x2="35185" y2="1747"/>
                          <a14:foregroundMark x1="27778" y1="1747" x2="27778" y2="1747"/>
                          <a14:foregroundMark x1="1389" y1="6987" x2="1389" y2="6987"/>
                          <a14:foregroundMark x1="1389" y1="3930" x2="1389" y2="6987"/>
                          <a14:foregroundMark x1="4630" y1="32314" x2="4630" y2="32314"/>
                          <a14:foregroundMark x1="12037" y1="49345" x2="12037" y2="49345"/>
                          <a14:foregroundMark x1="10648" y1="22271" x2="13426" y2="24454"/>
                          <a14:foregroundMark x1="22222" y1="35808" x2="22222" y2="35808"/>
                          <a14:foregroundMark x1="23148" y1="37118" x2="23148" y2="37118"/>
                          <a14:foregroundMark x1="40278" y1="57205" x2="40278" y2="57205"/>
                          <a14:foregroundMark x1="50463" y1="71616" x2="53241" y2="75983"/>
                          <a14:foregroundMark x1="59259" y1="79913" x2="59259" y2="79913"/>
                          <a14:foregroundMark x1="64352" y1="85153" x2="64352" y2="85153"/>
                          <a14:foregroundMark x1="70833" y1="85153" x2="70833" y2="85153"/>
                          <a14:foregroundMark x1="77778" y1="71616" x2="77778" y2="71616"/>
                          <a14:foregroundMark x1="79167" y1="62445" x2="79167" y2="62445"/>
                          <a14:foregroundMark x1="79167" y1="71616" x2="79167" y2="71616"/>
                          <a14:foregroundMark x1="76389" y1="79039" x2="76389" y2="79039"/>
                          <a14:foregroundMark x1="76389" y1="85153" x2="76389" y2="86900"/>
                          <a14:foregroundMark x1="83333" y1="30131" x2="83333" y2="27511"/>
                          <a14:foregroundMark x1="83796" y1="16157" x2="83796" y2="16157"/>
                          <a14:foregroundMark x1="80556" y1="15284" x2="77315" y2="16157"/>
                          <a14:foregroundMark x1="75926" y1="19214" x2="75926" y2="19214"/>
                          <a14:foregroundMark x1="87963" y1="49345" x2="87963" y2="49345"/>
                          <a14:foregroundMark x1="20370" y1="38428" x2="20370" y2="41921"/>
                          <a14:foregroundMark x1="23148" y1="48035" x2="23148" y2="48035"/>
                          <a14:foregroundMark x1="57407" y1="65066" x2="57407" y2="65066"/>
                          <a14:foregroundMark x1="58796" y1="59825" x2="58796" y2="59825"/>
                          <a14:foregroundMark x1="63426" y1="59825" x2="63426" y2="59825"/>
                          <a14:foregroundMark x1="66204" y1="65066" x2="66204" y2="65066"/>
                          <a14:foregroundMark x1="68056" y1="58079" x2="68056" y2="58079"/>
                          <a14:foregroundMark x1="68056" y1="56769" x2="68056" y2="56769"/>
                          <a14:foregroundMark x1="68056" y1="66812" x2="68056" y2="66812"/>
                          <a14:foregroundMark x1="70833" y1="67686" x2="70833" y2="67686"/>
                          <a14:foregroundMark x1="75000" y1="61572" x2="75000" y2="61572"/>
                          <a14:foregroundMark x1="75000" y1="56769" x2="75000" y2="56769"/>
                          <a14:foregroundMark x1="70370" y1="55895" x2="70370" y2="55895"/>
                          <a14:foregroundMark x1="66667" y1="66376" x2="66667" y2="71616"/>
                          <a14:foregroundMark x1="68056" y1="65066" x2="68056" y2="61135"/>
                          <a14:foregroundMark x1="68981" y1="53275" x2="68981" y2="53275"/>
                          <a14:foregroundMark x1="67593" y1="55459" x2="64815" y2="65066"/>
                          <a14:foregroundMark x1="64352" y1="67686" x2="68056" y2="67686"/>
                          <a14:foregroundMark x1="74537" y1="65066" x2="75926" y2="62882"/>
                          <a14:foregroundMark x1="77315" y1="55459" x2="77315" y2="55459"/>
                          <a14:foregroundMark x1="77315" y1="55459" x2="77315" y2="55459"/>
                          <a14:foregroundMark x1="77315" y1="55459" x2="77315" y2="55459"/>
                        </a14:backgroundRemoval>
                      </a14:imgEffect>
                    </a14:imgLayer>
                  </a14:imgProps>
                </a:ext>
              </a:extLst>
            </a:blip>
            <a:stretch>
              <a:fillRect/>
            </a:stretch>
          </p:blipFill>
          <p:spPr>
            <a:xfrm>
              <a:off x="6857149" y="1601576"/>
              <a:ext cx="2272458" cy="2409226"/>
            </a:xfrm>
            <a:prstGeom prst="rect">
              <a:avLst/>
            </a:prstGeom>
          </p:spPr>
        </p:pic>
        <p:cxnSp>
          <p:nvCxnSpPr>
            <p:cNvPr id="9" name="Conector recto de flecha 8">
              <a:extLst>
                <a:ext uri="{FF2B5EF4-FFF2-40B4-BE49-F238E27FC236}">
                  <a16:creationId xmlns:a16="http://schemas.microsoft.com/office/drawing/2014/main" id="{7D099333-DAA4-89ED-F769-9626B4CD732A}"/>
                </a:ext>
              </a:extLst>
            </p:cNvPr>
            <p:cNvCxnSpPr/>
            <p:nvPr/>
          </p:nvCxnSpPr>
          <p:spPr>
            <a:xfrm flipH="1">
              <a:off x="8356209" y="3063240"/>
              <a:ext cx="773398" cy="53457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grpSp>
      <p:pic>
        <p:nvPicPr>
          <p:cNvPr id="11" name="Imagen 10">
            <a:extLst>
              <a:ext uri="{FF2B5EF4-FFF2-40B4-BE49-F238E27FC236}">
                <a16:creationId xmlns:a16="http://schemas.microsoft.com/office/drawing/2014/main" id="{20601B4C-8C85-BC9C-8C57-B47D7E8E6994}"/>
              </a:ext>
            </a:extLst>
          </p:cNvPr>
          <p:cNvPicPr>
            <a:picLocks noChangeAspect="1"/>
          </p:cNvPicPr>
          <p:nvPr/>
        </p:nvPicPr>
        <p:blipFill>
          <a:blip r:embed="rId4"/>
          <a:srcRect l="5009"/>
          <a:stretch>
            <a:fillRect/>
          </a:stretch>
        </p:blipFill>
        <p:spPr>
          <a:xfrm>
            <a:off x="9298745" y="3429000"/>
            <a:ext cx="1655767" cy="2619375"/>
          </a:xfrm>
          <a:prstGeom prst="rect">
            <a:avLst/>
          </a:prstGeom>
        </p:spPr>
      </p:pic>
    </p:spTree>
    <p:extLst>
      <p:ext uri="{BB962C8B-B14F-4D97-AF65-F5344CB8AC3E}">
        <p14:creationId xmlns:p14="http://schemas.microsoft.com/office/powerpoint/2010/main" val="17955608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AEB0CC-8BF5-F10C-6224-41B9AE6A863A}"/>
              </a:ext>
            </a:extLst>
          </p:cNvPr>
          <p:cNvSpPr>
            <a:spLocks noGrp="1"/>
          </p:cNvSpPr>
          <p:nvPr>
            <p:ph type="title"/>
          </p:nvPr>
        </p:nvSpPr>
        <p:spPr>
          <a:xfrm>
            <a:off x="1024597" y="304596"/>
            <a:ext cx="9692640" cy="804408"/>
          </a:xfrm>
        </p:spPr>
        <p:txBody>
          <a:bodyPr/>
          <a:lstStyle/>
          <a:p>
            <a:pPr algn="ctr"/>
            <a:r>
              <a:rPr lang="es-MX" dirty="0"/>
              <a:t>Foramen Mentoniano </a:t>
            </a:r>
          </a:p>
        </p:txBody>
      </p:sp>
      <p:sp>
        <p:nvSpPr>
          <p:cNvPr id="3" name="Marcador de contenido 2">
            <a:extLst>
              <a:ext uri="{FF2B5EF4-FFF2-40B4-BE49-F238E27FC236}">
                <a16:creationId xmlns:a16="http://schemas.microsoft.com/office/drawing/2014/main" id="{2675BD5B-E84C-8F98-6933-012F29FE5C47}"/>
              </a:ext>
            </a:extLst>
          </p:cNvPr>
          <p:cNvSpPr>
            <a:spLocks noGrp="1"/>
          </p:cNvSpPr>
          <p:nvPr>
            <p:ph sz="quarter" idx="13"/>
          </p:nvPr>
        </p:nvSpPr>
        <p:spPr>
          <a:xfrm>
            <a:off x="913774" y="1491175"/>
            <a:ext cx="6809389" cy="4768947"/>
          </a:xfrm>
        </p:spPr>
        <p:txBody>
          <a:bodyPr>
            <a:normAutofit/>
          </a:bodyPr>
          <a:lstStyle/>
          <a:p>
            <a:pPr algn="just"/>
            <a:r>
              <a:rPr lang="es-MX" dirty="0"/>
              <a:t>El foramen mentoniano es una abertura o agujero en el hueso, situado en la superficie externa de la mandíbula en la región de los premolares mandibulares </a:t>
            </a:r>
          </a:p>
          <a:p>
            <a:pPr algn="just"/>
            <a:r>
              <a:rPr lang="es-MX" dirty="0"/>
              <a:t>Los vasos sanguíneos y nervios que suministran al labio inferior pasan a través del foramen mentoniano. </a:t>
            </a:r>
          </a:p>
          <a:p>
            <a:pPr algn="just"/>
            <a:r>
              <a:rPr lang="es-MX" dirty="0"/>
              <a:t>En una imagen periapical de la mandíbula, el foramen mentoniano aparece como un área radiolúcida pequeña, ovoide o redonda, situada en la región apical de los premolares de la mandíbula.</a:t>
            </a:r>
          </a:p>
          <a:p>
            <a:pPr algn="just"/>
            <a:r>
              <a:rPr lang="es-MX" dirty="0"/>
              <a:t>El foramen mentoniano se puede diagnosticar como una lesión periapical (quiste, granuloma, o absceso periapical) debido a su localización apical. </a:t>
            </a:r>
          </a:p>
        </p:txBody>
      </p:sp>
      <p:pic>
        <p:nvPicPr>
          <p:cNvPr id="8" name="Imagen 7">
            <a:extLst>
              <a:ext uri="{FF2B5EF4-FFF2-40B4-BE49-F238E27FC236}">
                <a16:creationId xmlns:a16="http://schemas.microsoft.com/office/drawing/2014/main" id="{57136AFE-181F-964C-5F7B-089D931B87EB}"/>
              </a:ext>
            </a:extLst>
          </p:cNvPr>
          <p:cNvPicPr>
            <a:picLocks noChangeAspect="1"/>
          </p:cNvPicPr>
          <p:nvPr/>
        </p:nvPicPr>
        <p:blipFill>
          <a:blip r:embed="rId2"/>
          <a:stretch>
            <a:fillRect/>
          </a:stretch>
        </p:blipFill>
        <p:spPr>
          <a:xfrm>
            <a:off x="8279277" y="4405530"/>
            <a:ext cx="2666032" cy="1886244"/>
          </a:xfrm>
          <a:prstGeom prst="rect">
            <a:avLst/>
          </a:prstGeom>
        </p:spPr>
      </p:pic>
      <p:grpSp>
        <p:nvGrpSpPr>
          <p:cNvPr id="21" name="Grupo 20">
            <a:extLst>
              <a:ext uri="{FF2B5EF4-FFF2-40B4-BE49-F238E27FC236}">
                <a16:creationId xmlns:a16="http://schemas.microsoft.com/office/drawing/2014/main" id="{0FBB1D01-D1E6-77D7-5C4D-8A5FEDA5FE21}"/>
              </a:ext>
            </a:extLst>
          </p:cNvPr>
          <p:cNvGrpSpPr/>
          <p:nvPr/>
        </p:nvGrpSpPr>
        <p:grpSpPr>
          <a:xfrm>
            <a:off x="8138247" y="1491175"/>
            <a:ext cx="2578990" cy="2461846"/>
            <a:chOff x="8481206" y="1631851"/>
            <a:chExt cx="2350918" cy="2335236"/>
          </a:xfrm>
        </p:grpSpPr>
        <p:pic>
          <p:nvPicPr>
            <p:cNvPr id="5" name="Imagen 4">
              <a:extLst>
                <a:ext uri="{FF2B5EF4-FFF2-40B4-BE49-F238E27FC236}">
                  <a16:creationId xmlns:a16="http://schemas.microsoft.com/office/drawing/2014/main" id="{CDF8C44A-A03C-7E6E-48F2-91FE1E7CE900}"/>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887" b="97170" l="1402" r="91589">
                          <a14:foregroundMark x1="40654" y1="12264" x2="40654" y2="12264"/>
                          <a14:foregroundMark x1="40654" y1="7075" x2="40654" y2="7075"/>
                          <a14:foregroundMark x1="50467" y1="10377" x2="50467" y2="10377"/>
                          <a14:foregroundMark x1="58411" y1="21226" x2="58411" y2="21226"/>
                          <a14:foregroundMark x1="62617" y1="31132" x2="64019" y2="33962"/>
                          <a14:foregroundMark x1="67290" y1="34906" x2="67290" y2="34906"/>
                          <a14:foregroundMark x1="67757" y1="20755" x2="67757" y2="20755"/>
                          <a14:foregroundMark x1="72897" y1="20283" x2="72897" y2="20283"/>
                          <a14:foregroundMark x1="76636" y1="10377" x2="76636" y2="10377"/>
                          <a14:foregroundMark x1="86916" y1="9434" x2="86916" y2="9434"/>
                          <a14:foregroundMark x1="88785" y1="16981" x2="88785" y2="16981"/>
                          <a14:foregroundMark x1="90654" y1="5189" x2="90654" y2="5189"/>
                          <a14:foregroundMark x1="90187" y1="4245" x2="90187" y2="4245"/>
                          <a14:foregroundMark x1="76168" y1="2830" x2="76168" y2="2830"/>
                          <a14:foregroundMark x1="19159" y1="6132" x2="19159" y2="6132"/>
                          <a14:foregroundMark x1="1869" y1="4717" x2="1869" y2="4717"/>
                          <a14:foregroundMark x1="17290" y1="6132" x2="17290" y2="6132"/>
                          <a14:foregroundMark x1="19626" y1="6132" x2="19626" y2="6132"/>
                          <a14:foregroundMark x1="16822" y1="14623" x2="16822" y2="14623"/>
                          <a14:foregroundMark x1="32243" y1="66981" x2="32243" y2="66981"/>
                          <a14:foregroundMark x1="58411" y1="87736" x2="58411" y2="87736"/>
                          <a14:foregroundMark x1="48598" y1="84434" x2="48598" y2="84434"/>
                          <a14:foregroundMark x1="52336" y1="84434" x2="52336" y2="84434"/>
                          <a14:foregroundMark x1="45794" y1="83962" x2="45794" y2="83962"/>
                          <a14:foregroundMark x1="42991" y1="82547" x2="42991" y2="82547"/>
                          <a14:foregroundMark x1="60748" y1="88208" x2="60748" y2="88208"/>
                          <a14:foregroundMark x1="68224" y1="91509" x2="68224" y2="91509"/>
                          <a14:foregroundMark x1="68224" y1="91509" x2="68224" y2="91509"/>
                          <a14:foregroundMark x1="71028" y1="92453" x2="71028" y2="92453"/>
                          <a14:foregroundMark x1="72897" y1="97170" x2="72897" y2="97170"/>
                          <a14:foregroundMark x1="75701" y1="83962" x2="75701" y2="83962"/>
                          <a14:foregroundMark x1="83178" y1="66509" x2="83178" y2="66509"/>
                          <a14:foregroundMark x1="91589" y1="57075" x2="91589" y2="57075"/>
                          <a14:foregroundMark x1="91589" y1="58491" x2="91589" y2="58491"/>
                          <a14:foregroundMark x1="73832" y1="54717" x2="73832" y2="54717"/>
                          <a14:foregroundMark x1="64019" y1="56132" x2="64019" y2="56132"/>
                          <a14:foregroundMark x1="64019" y1="56132" x2="64019" y2="56132"/>
                          <a14:foregroundMark x1="68224" y1="56132" x2="68224" y2="56132"/>
                          <a14:foregroundMark x1="71028" y1="58962" x2="71028" y2="58962"/>
                          <a14:foregroundMark x1="75701" y1="60849" x2="78037" y2="61321"/>
                          <a14:foregroundMark x1="30841" y1="47170" x2="30841" y2="47170"/>
                          <a14:foregroundMark x1="30841" y1="47170" x2="32710" y2="47170"/>
                          <a14:foregroundMark x1="34579" y1="48113" x2="34579" y2="48113"/>
                          <a14:foregroundMark x1="36916" y1="46698" x2="36916" y2="46698"/>
                          <a14:foregroundMark x1="18224" y1="15094" x2="18224" y2="15094"/>
                          <a14:foregroundMark x1="15888" y1="13208" x2="15888" y2="13208"/>
                          <a14:foregroundMark x1="15421" y1="17453" x2="15421" y2="17453"/>
                          <a14:foregroundMark x1="21028" y1="17925" x2="21028" y2="17925"/>
                          <a14:foregroundMark x1="77570" y1="58019" x2="77570" y2="58019"/>
                          <a14:foregroundMark x1="71495" y1="58019" x2="71495" y2="58019"/>
                          <a14:foregroundMark x1="67757" y1="58491" x2="67757" y2="58491"/>
                          <a14:foregroundMark x1="61215" y1="58491" x2="61215" y2="58491"/>
                          <a14:foregroundMark x1="58411" y1="58491" x2="58411" y2="58491"/>
                          <a14:foregroundMark x1="56542" y1="58491" x2="55140" y2="58019"/>
                          <a14:foregroundMark x1="54673" y1="58019" x2="54673" y2="58019"/>
                          <a14:foregroundMark x1="67757" y1="58962" x2="69159" y2="59906"/>
                          <a14:foregroundMark x1="70093" y1="59906" x2="72897" y2="58491"/>
                          <a14:foregroundMark x1="83178" y1="56132" x2="83178" y2="56132"/>
                          <a14:foregroundMark x1="83178" y1="58019" x2="83178" y2="58019"/>
                          <a14:foregroundMark x1="85981" y1="58491" x2="85981" y2="58491"/>
                          <a14:foregroundMark x1="58879" y1="53302" x2="58879" y2="53302"/>
                          <a14:foregroundMark x1="64953" y1="56132" x2="64953" y2="56132"/>
                          <a14:foregroundMark x1="55607" y1="57075" x2="55607" y2="57075"/>
                          <a14:foregroundMark x1="46262" y1="54245" x2="44860" y2="54245"/>
                          <a14:foregroundMark x1="51402" y1="56604" x2="55140" y2="56604"/>
                          <a14:foregroundMark x1="57477" y1="56132" x2="57477" y2="56132"/>
                          <a14:foregroundMark x1="62617" y1="56132" x2="62617" y2="56132"/>
                          <a14:foregroundMark x1="61682" y1="56132" x2="58879" y2="56132"/>
                          <a14:foregroundMark x1="56075" y1="56132" x2="53738" y2="56132"/>
                          <a14:foregroundMark x1="50000" y1="57075" x2="50000" y2="57075"/>
                          <a14:foregroundMark x1="50000" y1="57075" x2="50000" y2="57075"/>
                          <a14:foregroundMark x1="47196" y1="56132" x2="43925" y2="54245"/>
                          <a14:foregroundMark x1="39720" y1="83019" x2="39720" y2="83019"/>
                          <a14:foregroundMark x1="37850" y1="82075" x2="37850" y2="82075"/>
                          <a14:foregroundMark x1="35981" y1="81604" x2="35981" y2="81604"/>
                          <a14:foregroundMark x1="37850" y1="81132" x2="37850" y2="81132"/>
                          <a14:foregroundMark x1="45794" y1="81132" x2="45794" y2="81132"/>
                          <a14:foregroundMark x1="48131" y1="81132" x2="48131" y2="81132"/>
                        </a14:backgroundRemoval>
                      </a14:imgEffect>
                    </a14:imgLayer>
                  </a14:imgProps>
                </a:ext>
              </a:extLst>
            </a:blip>
            <a:srcRect t="4046" r="4304"/>
            <a:stretch>
              <a:fillRect/>
            </a:stretch>
          </p:blipFill>
          <p:spPr>
            <a:xfrm>
              <a:off x="8481206" y="1631851"/>
              <a:ext cx="2350918" cy="2335236"/>
            </a:xfrm>
            <a:prstGeom prst="rect">
              <a:avLst/>
            </a:prstGeom>
          </p:spPr>
        </p:pic>
        <p:cxnSp>
          <p:nvCxnSpPr>
            <p:cNvPr id="20" name="Conector recto 19">
              <a:extLst>
                <a:ext uri="{FF2B5EF4-FFF2-40B4-BE49-F238E27FC236}">
                  <a16:creationId xmlns:a16="http://schemas.microsoft.com/office/drawing/2014/main" id="{92029AAE-1D6A-4E4E-2A5E-C6B07278117B}"/>
                </a:ext>
              </a:extLst>
            </p:cNvPr>
            <p:cNvCxnSpPr/>
            <p:nvPr/>
          </p:nvCxnSpPr>
          <p:spPr>
            <a:xfrm flipH="1">
              <a:off x="8876714" y="3467686"/>
              <a:ext cx="906560" cy="0"/>
            </a:xfrm>
            <a:prstGeom prst="line">
              <a:avLst/>
            </a:prstGeom>
          </p:spPr>
          <p:style>
            <a:lnRef idx="3">
              <a:schemeClr val="dk1"/>
            </a:lnRef>
            <a:fillRef idx="0">
              <a:schemeClr val="dk1"/>
            </a:fillRef>
            <a:effectRef idx="2">
              <a:schemeClr val="dk1"/>
            </a:effectRef>
            <a:fontRef idx="minor">
              <a:schemeClr val="tx1"/>
            </a:fontRef>
          </p:style>
        </p:cxnSp>
      </p:grpSp>
    </p:spTree>
    <p:extLst>
      <p:ext uri="{BB962C8B-B14F-4D97-AF65-F5344CB8AC3E}">
        <p14:creationId xmlns:p14="http://schemas.microsoft.com/office/powerpoint/2010/main" val="34640984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A5EA68-249B-09FE-DD4B-8A6EAB5F6B65}"/>
              </a:ext>
            </a:extLst>
          </p:cNvPr>
          <p:cNvSpPr>
            <a:spLocks noGrp="1"/>
          </p:cNvSpPr>
          <p:nvPr>
            <p:ph type="title"/>
          </p:nvPr>
        </p:nvSpPr>
        <p:spPr>
          <a:xfrm>
            <a:off x="1249680" y="417357"/>
            <a:ext cx="9692640" cy="804408"/>
          </a:xfrm>
        </p:spPr>
        <p:txBody>
          <a:bodyPr/>
          <a:lstStyle/>
          <a:p>
            <a:pPr algn="ctr"/>
            <a:r>
              <a:rPr lang="es-MX" dirty="0"/>
              <a:t>Cresta Milohioidea </a:t>
            </a:r>
          </a:p>
        </p:txBody>
      </p:sp>
      <p:sp>
        <p:nvSpPr>
          <p:cNvPr id="3" name="Marcador de contenido 2">
            <a:extLst>
              <a:ext uri="{FF2B5EF4-FFF2-40B4-BE49-F238E27FC236}">
                <a16:creationId xmlns:a16="http://schemas.microsoft.com/office/drawing/2014/main" id="{FBCE385D-E397-D2F2-E36C-236F26194132}"/>
              </a:ext>
            </a:extLst>
          </p:cNvPr>
          <p:cNvSpPr>
            <a:spLocks noGrp="1"/>
          </p:cNvSpPr>
          <p:nvPr>
            <p:ph sz="quarter" idx="13"/>
          </p:nvPr>
        </p:nvSpPr>
        <p:spPr>
          <a:xfrm>
            <a:off x="681312" y="1446237"/>
            <a:ext cx="6682779" cy="4978400"/>
          </a:xfrm>
        </p:spPr>
        <p:txBody>
          <a:bodyPr>
            <a:normAutofit/>
          </a:bodyPr>
          <a:lstStyle/>
          <a:p>
            <a:pPr algn="just"/>
            <a:r>
              <a:rPr lang="es-MX" dirty="0"/>
              <a:t>La cresta milohioidea es una prominencia lineal del hueso situada en la superficie interna de la mandíbula.</a:t>
            </a:r>
          </a:p>
          <a:p>
            <a:pPr algn="just"/>
            <a:r>
              <a:rPr lang="es-MX" dirty="0"/>
              <a:t>Se extiende de la región molar hacia abajo y sirve como sitio de unión para el músculo milohioideo.</a:t>
            </a:r>
          </a:p>
          <a:p>
            <a:pPr algn="just"/>
            <a:r>
              <a:rPr lang="es-MX" dirty="0"/>
              <a:t>Es una cresta ósea prominente en la cara interna de la mandíbula, ubicada debajo de los dientes molares inferiores. Puede aparecer como continuación de la cresta oblicua interna.</a:t>
            </a:r>
          </a:p>
          <a:p>
            <a:pPr algn="just"/>
            <a:r>
              <a:rPr lang="es-MX" dirty="0"/>
              <a:t>En una imagen periapical de la mandíbula, la cresta milohioidea aparece como una banda radiopaca densa que se extiende hacia abajo y hacia adelante de la región molar.</a:t>
            </a:r>
          </a:p>
          <a:p>
            <a:pPr algn="just"/>
            <a:endParaRPr lang="es-MX" dirty="0"/>
          </a:p>
        </p:txBody>
      </p:sp>
      <p:grpSp>
        <p:nvGrpSpPr>
          <p:cNvPr id="8" name="Grupo 7">
            <a:extLst>
              <a:ext uri="{FF2B5EF4-FFF2-40B4-BE49-F238E27FC236}">
                <a16:creationId xmlns:a16="http://schemas.microsoft.com/office/drawing/2014/main" id="{EF71CD62-CE67-9BEA-BEB8-D3E00649C6CC}"/>
              </a:ext>
            </a:extLst>
          </p:cNvPr>
          <p:cNvGrpSpPr/>
          <p:nvPr/>
        </p:nvGrpSpPr>
        <p:grpSpPr>
          <a:xfrm>
            <a:off x="8377969" y="1384300"/>
            <a:ext cx="2355679" cy="2618639"/>
            <a:chOff x="8377970" y="1595315"/>
            <a:chExt cx="2355679" cy="2618639"/>
          </a:xfrm>
        </p:grpSpPr>
        <p:pic>
          <p:nvPicPr>
            <p:cNvPr id="5" name="Imagen 4">
              <a:extLst>
                <a:ext uri="{FF2B5EF4-FFF2-40B4-BE49-F238E27FC236}">
                  <a16:creationId xmlns:a16="http://schemas.microsoft.com/office/drawing/2014/main" id="{651B6ED1-EBDE-DDE8-5C9C-44EEE64DBE9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255" b="98745" l="930" r="96279">
                          <a14:foregroundMark x1="58140" y1="64854" x2="58140" y2="64854"/>
                          <a14:foregroundMark x1="18605" y1="35146" x2="18605" y2="35146"/>
                          <a14:foregroundMark x1="18140" y1="35146" x2="18140" y2="35146"/>
                          <a14:foregroundMark x1="29302" y1="23013" x2="29302" y2="23013"/>
                          <a14:foregroundMark x1="32093" y1="21757" x2="36279" y2="20084"/>
                          <a14:foregroundMark x1="53488" y1="19247" x2="56279" y2="17992"/>
                          <a14:foregroundMark x1="58140" y1="17573" x2="60465" y2="16318"/>
                          <a14:foregroundMark x1="69767" y1="19247" x2="69767" y2="21339"/>
                          <a14:foregroundMark x1="64186" y1="43096" x2="64186" y2="43096"/>
                          <a14:foregroundMark x1="62791" y1="44351" x2="61860" y2="46025"/>
                          <a14:foregroundMark x1="53488" y1="59833" x2="48837" y2="64854"/>
                          <a14:foregroundMark x1="41395" y1="46025" x2="41395" y2="46025"/>
                          <a14:foregroundMark x1="41395" y1="42259" x2="43256" y2="42259"/>
                          <a14:foregroundMark x1="61395" y1="42678" x2="61395" y2="42678"/>
                          <a14:foregroundMark x1="54419" y1="74477" x2="51163" y2="82008"/>
                          <a14:foregroundMark x1="45116" y1="79498" x2="43721" y2="76569"/>
                          <a14:foregroundMark x1="57209" y1="71967" x2="57209" y2="73222"/>
                          <a14:foregroundMark x1="53953" y1="82845" x2="53488" y2="84519"/>
                          <a14:foregroundMark x1="40465" y1="83682" x2="40465" y2="83682"/>
                          <a14:foregroundMark x1="32093" y1="73222" x2="32093" y2="73222"/>
                          <a14:foregroundMark x1="34419" y1="80753" x2="34419" y2="80753"/>
                          <a14:foregroundMark x1="40465" y1="88285" x2="40465" y2="88285"/>
                          <a14:foregroundMark x1="41860" y1="89958" x2="46977" y2="92050"/>
                          <a14:foregroundMark x1="52093" y1="94142" x2="52093" y2="94142"/>
                          <a14:foregroundMark x1="57209" y1="86611" x2="57209" y2="86611"/>
                          <a14:foregroundMark x1="50233" y1="94979" x2="50233" y2="94979"/>
                          <a14:foregroundMark x1="49302" y1="98745" x2="49302" y2="98745"/>
                          <a14:foregroundMark x1="50233" y1="98745" x2="50233" y2="98745"/>
                          <a14:foregroundMark x1="26047" y1="78243" x2="26047" y2="78243"/>
                          <a14:foregroundMark x1="22326" y1="78243" x2="22326" y2="78243"/>
                          <a14:foregroundMark x1="26047" y1="76569" x2="26047" y2="76569"/>
                          <a14:foregroundMark x1="40465" y1="53556" x2="40465" y2="53556"/>
                          <a14:foregroundMark x1="47442" y1="25941" x2="47907" y2="24686"/>
                          <a14:foregroundMark x1="47907" y1="14644" x2="47907" y2="14644"/>
                          <a14:foregroundMark x1="42791" y1="8368" x2="42791" y2="8368"/>
                          <a14:foregroundMark x1="24651" y1="7113" x2="24651" y2="7113"/>
                          <a14:foregroundMark x1="16279" y1="7113" x2="16279" y2="7113"/>
                          <a14:foregroundMark x1="13023" y1="14226" x2="12093" y2="15900"/>
                          <a14:foregroundMark x1="13953" y1="23431" x2="13953" y2="23431"/>
                          <a14:foregroundMark x1="9302" y1="4184" x2="9302" y2="4184"/>
                          <a14:foregroundMark x1="24186" y1="2929" x2="24186" y2="2929"/>
                          <a14:foregroundMark x1="45116" y1="10042" x2="46977" y2="10042"/>
                          <a14:foregroundMark x1="92093" y1="14644" x2="92093" y2="14644"/>
                          <a14:foregroundMark x1="97674" y1="2510" x2="97674" y2="2510"/>
                          <a14:foregroundMark x1="97674" y1="27197" x2="97674" y2="27197"/>
                          <a14:foregroundMark x1="94419" y1="36820" x2="94419" y2="36820"/>
                          <a14:foregroundMark x1="68372" y1="46444" x2="68372" y2="46444"/>
                          <a14:foregroundMark x1="53023" y1="43933" x2="53023" y2="43933"/>
                          <a14:foregroundMark x1="9767" y1="44351" x2="9767" y2="44351"/>
                          <a14:foregroundMark x1="2791" y1="36402" x2="2791" y2="36402"/>
                          <a14:foregroundMark x1="2791" y1="29707" x2="2791" y2="29707"/>
                          <a14:foregroundMark x1="1395" y1="16318" x2="1395" y2="16318"/>
                          <a14:foregroundMark x1="1395" y1="10042" x2="1395" y2="10042"/>
                          <a14:foregroundMark x1="1395" y1="5021" x2="1395" y2="5021"/>
                          <a14:foregroundMark x1="1860" y1="1255" x2="1860" y2="1255"/>
                          <a14:foregroundMark x1="36279" y1="10460" x2="36279" y2="10460"/>
                          <a14:foregroundMark x1="70698" y1="21757" x2="70698" y2="21757"/>
                          <a14:foregroundMark x1="93953" y1="10879" x2="93953" y2="10879"/>
                          <a14:foregroundMark x1="95349" y1="10879" x2="88837" y2="24686"/>
                          <a14:foregroundMark x1="85581" y1="27197" x2="85581" y2="27197"/>
                          <a14:foregroundMark x1="84651" y1="28452" x2="81395" y2="37238"/>
                          <a14:foregroundMark x1="73023" y1="53556" x2="73023" y2="53556"/>
                          <a14:foregroundMark x1="72558" y1="55230" x2="72558" y2="55230"/>
                          <a14:foregroundMark x1="68837" y1="68201" x2="68837" y2="68201"/>
                          <a14:foregroundMark x1="63721" y1="72385" x2="61395" y2="76987"/>
                          <a14:foregroundMark x1="52093" y1="82845" x2="49767" y2="82845"/>
                          <a14:foregroundMark x1="83721" y1="18410" x2="83721" y2="18410"/>
                          <a14:foregroundMark x1="53953" y1="63598" x2="53488" y2="65272"/>
                          <a14:foregroundMark x1="50233" y1="71967" x2="50233" y2="74059"/>
                          <a14:foregroundMark x1="50233" y1="74059" x2="50233" y2="74059"/>
                        </a14:backgroundRemoval>
                      </a14:imgEffect>
                    </a14:imgLayer>
                  </a14:imgProps>
                </a:ext>
              </a:extLst>
            </a:blip>
            <a:stretch>
              <a:fillRect/>
            </a:stretch>
          </p:blipFill>
          <p:spPr>
            <a:xfrm>
              <a:off x="8377970" y="1595315"/>
              <a:ext cx="2355679" cy="2618639"/>
            </a:xfrm>
            <a:prstGeom prst="rect">
              <a:avLst/>
            </a:prstGeom>
          </p:spPr>
        </p:pic>
        <p:cxnSp>
          <p:nvCxnSpPr>
            <p:cNvPr id="7" name="Conector recto de flecha 6">
              <a:extLst>
                <a:ext uri="{FF2B5EF4-FFF2-40B4-BE49-F238E27FC236}">
                  <a16:creationId xmlns:a16="http://schemas.microsoft.com/office/drawing/2014/main" id="{6A18BAFB-1648-F25A-88F5-961D8C144E13}"/>
                </a:ext>
              </a:extLst>
            </p:cNvPr>
            <p:cNvCxnSpPr/>
            <p:nvPr/>
          </p:nvCxnSpPr>
          <p:spPr>
            <a:xfrm flipV="1">
              <a:off x="8377970" y="3559126"/>
              <a:ext cx="709759" cy="31437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grpSp>
      <p:pic>
        <p:nvPicPr>
          <p:cNvPr id="10" name="Imagen 9">
            <a:extLst>
              <a:ext uri="{FF2B5EF4-FFF2-40B4-BE49-F238E27FC236}">
                <a16:creationId xmlns:a16="http://schemas.microsoft.com/office/drawing/2014/main" id="{3B094DF0-33A0-9672-073B-A9C8E238FF97}"/>
              </a:ext>
            </a:extLst>
          </p:cNvPr>
          <p:cNvPicPr>
            <a:picLocks noChangeAspect="1"/>
          </p:cNvPicPr>
          <p:nvPr/>
        </p:nvPicPr>
        <p:blipFill>
          <a:blip r:embed="rId4"/>
          <a:srcRect b="4442"/>
          <a:stretch>
            <a:fillRect/>
          </a:stretch>
        </p:blipFill>
        <p:spPr>
          <a:xfrm>
            <a:off x="8169299" y="4328009"/>
            <a:ext cx="2773021" cy="2034691"/>
          </a:xfrm>
          <a:prstGeom prst="rect">
            <a:avLst/>
          </a:prstGeom>
        </p:spPr>
      </p:pic>
    </p:spTree>
    <p:extLst>
      <p:ext uri="{BB962C8B-B14F-4D97-AF65-F5344CB8AC3E}">
        <p14:creationId xmlns:p14="http://schemas.microsoft.com/office/powerpoint/2010/main" val="6078508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1283EE8-32D0-9A74-B35D-2CCEFD29D3AF}"/>
              </a:ext>
            </a:extLst>
          </p:cNvPr>
          <p:cNvSpPr>
            <a:spLocks noGrp="1"/>
          </p:cNvSpPr>
          <p:nvPr>
            <p:ph type="title"/>
          </p:nvPr>
        </p:nvSpPr>
        <p:spPr>
          <a:xfrm>
            <a:off x="1249680" y="361277"/>
            <a:ext cx="9692640" cy="804408"/>
          </a:xfrm>
        </p:spPr>
        <p:txBody>
          <a:bodyPr/>
          <a:lstStyle/>
          <a:p>
            <a:pPr algn="ctr"/>
            <a:r>
              <a:rPr lang="es-MX" dirty="0"/>
              <a:t>Canal Mandibular </a:t>
            </a:r>
          </a:p>
        </p:txBody>
      </p:sp>
      <p:sp>
        <p:nvSpPr>
          <p:cNvPr id="3" name="Marcador de contenido 2">
            <a:extLst>
              <a:ext uri="{FF2B5EF4-FFF2-40B4-BE49-F238E27FC236}">
                <a16:creationId xmlns:a16="http://schemas.microsoft.com/office/drawing/2014/main" id="{E6619480-00A3-E528-FB0E-1C26E488D413}"/>
              </a:ext>
            </a:extLst>
          </p:cNvPr>
          <p:cNvSpPr>
            <a:spLocks noGrp="1"/>
          </p:cNvSpPr>
          <p:nvPr>
            <p:ph sz="quarter" idx="13"/>
          </p:nvPr>
        </p:nvSpPr>
        <p:spPr>
          <a:xfrm>
            <a:off x="744961" y="1461179"/>
            <a:ext cx="6373291" cy="4811150"/>
          </a:xfrm>
        </p:spPr>
        <p:txBody>
          <a:bodyPr>
            <a:normAutofit/>
          </a:bodyPr>
          <a:lstStyle/>
          <a:p>
            <a:pPr algn="just"/>
            <a:r>
              <a:rPr lang="es-MX" dirty="0"/>
              <a:t>El canal mandibular es un pasadizo a través del hueso en forma de tubo que pasa a través de la mandíbula. </a:t>
            </a:r>
          </a:p>
          <a:p>
            <a:pPr algn="just"/>
            <a:r>
              <a:rPr lang="es-MX" dirty="0"/>
              <a:t>Se extiende desde el foramen de la mandíbula al foramen mentoniano y contiene el nervio y los vasos sanguíneos alveolares inferiores. </a:t>
            </a:r>
          </a:p>
          <a:p>
            <a:pPr algn="just"/>
            <a:r>
              <a:rPr lang="es-MX" dirty="0"/>
              <a:t>El canal mandibular aparece como una banda radiolúcida. El canal mandibular está contorneado por dos líneas finas radiopacas que representan las paredes corticales del conducto. </a:t>
            </a:r>
          </a:p>
          <a:p>
            <a:pPr algn="just"/>
            <a:r>
              <a:rPr lang="es-MX" dirty="0"/>
              <a:t>El canal mandibular aparece por debajo o sobrepuesto sobre los ápices de los molares de la mandíbula. </a:t>
            </a:r>
          </a:p>
        </p:txBody>
      </p:sp>
      <p:pic>
        <p:nvPicPr>
          <p:cNvPr id="5" name="Imagen 4">
            <a:extLst>
              <a:ext uri="{FF2B5EF4-FFF2-40B4-BE49-F238E27FC236}">
                <a16:creationId xmlns:a16="http://schemas.microsoft.com/office/drawing/2014/main" id="{6A4DD8CD-E590-89A2-FA3F-458B31FC80CA}"/>
              </a:ext>
            </a:extLst>
          </p:cNvPr>
          <p:cNvPicPr>
            <a:picLocks noChangeAspect="1"/>
          </p:cNvPicPr>
          <p:nvPr/>
        </p:nvPicPr>
        <p:blipFill>
          <a:blip r:embed="rId2"/>
          <a:stretch>
            <a:fillRect/>
          </a:stretch>
        </p:blipFill>
        <p:spPr>
          <a:xfrm>
            <a:off x="7661565" y="4200172"/>
            <a:ext cx="3043949" cy="2296551"/>
          </a:xfrm>
          <a:prstGeom prst="rect">
            <a:avLst/>
          </a:prstGeom>
        </p:spPr>
      </p:pic>
      <p:pic>
        <p:nvPicPr>
          <p:cNvPr id="6" name="Imagen 5">
            <a:extLst>
              <a:ext uri="{FF2B5EF4-FFF2-40B4-BE49-F238E27FC236}">
                <a16:creationId xmlns:a16="http://schemas.microsoft.com/office/drawing/2014/main" id="{6A6F2844-7980-45C3-DC95-BD01A9883E72}"/>
              </a:ext>
            </a:extLst>
          </p:cNvPr>
          <p:cNvPicPr>
            <a:picLocks noChangeAspect="1"/>
          </p:cNvPicPr>
          <p:nvPr/>
        </p:nvPicPr>
        <p:blipFill>
          <a:blip r:embed="rId3"/>
          <a:stretch>
            <a:fillRect/>
          </a:stretch>
        </p:blipFill>
        <p:spPr>
          <a:xfrm>
            <a:off x="7776770" y="1461179"/>
            <a:ext cx="2813538" cy="2344615"/>
          </a:xfrm>
          <a:prstGeom prst="rect">
            <a:avLst/>
          </a:prstGeom>
        </p:spPr>
      </p:pic>
    </p:spTree>
    <p:extLst>
      <p:ext uri="{BB962C8B-B14F-4D97-AF65-F5344CB8AC3E}">
        <p14:creationId xmlns:p14="http://schemas.microsoft.com/office/powerpoint/2010/main" val="31625258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2AC41A-A31E-D9DC-684C-4C21FCEC1AD3}"/>
              </a:ext>
            </a:extLst>
          </p:cNvPr>
          <p:cNvSpPr>
            <a:spLocks noGrp="1"/>
          </p:cNvSpPr>
          <p:nvPr>
            <p:ph type="title"/>
          </p:nvPr>
        </p:nvSpPr>
        <p:spPr>
          <a:xfrm>
            <a:off x="1249680" y="220191"/>
            <a:ext cx="9692640" cy="804408"/>
          </a:xfrm>
        </p:spPr>
        <p:txBody>
          <a:bodyPr/>
          <a:lstStyle/>
          <a:p>
            <a:pPr algn="ctr"/>
            <a:r>
              <a:rPr lang="es-MX" dirty="0"/>
              <a:t>Cresta Oblicua Interna </a:t>
            </a:r>
          </a:p>
        </p:txBody>
      </p:sp>
      <p:sp>
        <p:nvSpPr>
          <p:cNvPr id="3" name="Marcador de contenido 2">
            <a:extLst>
              <a:ext uri="{FF2B5EF4-FFF2-40B4-BE49-F238E27FC236}">
                <a16:creationId xmlns:a16="http://schemas.microsoft.com/office/drawing/2014/main" id="{A7A8C28B-07D6-98BD-E324-5A1EDD8AC76B}"/>
              </a:ext>
            </a:extLst>
          </p:cNvPr>
          <p:cNvSpPr>
            <a:spLocks noGrp="1"/>
          </p:cNvSpPr>
          <p:nvPr>
            <p:ph sz="quarter" idx="13"/>
          </p:nvPr>
        </p:nvSpPr>
        <p:spPr>
          <a:xfrm>
            <a:off x="702759" y="1294226"/>
            <a:ext cx="6612441" cy="5020025"/>
          </a:xfrm>
        </p:spPr>
        <p:txBody>
          <a:bodyPr>
            <a:normAutofit lnSpcReduction="10000"/>
          </a:bodyPr>
          <a:lstStyle/>
          <a:p>
            <a:pPr algn="just"/>
            <a:r>
              <a:rPr lang="es-MX" dirty="0"/>
              <a:t>La cresta oblicua interna o línea oblicua interna, es una prominencia lineal del hueso situada en la superficie interna de la mandíbula que se extiende hacia abajo y hacia adelante de la rama.</a:t>
            </a:r>
          </a:p>
          <a:p>
            <a:pPr algn="just"/>
            <a:r>
              <a:rPr lang="es-MX" dirty="0"/>
              <a:t>La cresta oblicua interna puede terminar en la región del tercer molar de la mandíbula, o puede continuar la cresta milohioidea. </a:t>
            </a:r>
          </a:p>
          <a:p>
            <a:pPr algn="just"/>
            <a:r>
              <a:rPr lang="es-MX" dirty="0"/>
              <a:t>En una imagen periapical de la mandíbula, la cresta oblicua interna aparece como una banda radiopaca que se extiende hacia abajo y hacia adelante de la rama.</a:t>
            </a:r>
          </a:p>
          <a:p>
            <a:pPr algn="just"/>
            <a:r>
              <a:rPr lang="es-MX" dirty="0"/>
              <a:t>Las crestas oblicuas internas y externas se pueden sobreponer una sobre otra. Cuando las crestas aparecen separadas, la banda radiopaca superior es la cresta oblicua externa, y la banda radiopaca inferior es la cresta oblicua interna </a:t>
            </a:r>
          </a:p>
          <a:p>
            <a:endParaRPr lang="es-MX" dirty="0"/>
          </a:p>
        </p:txBody>
      </p:sp>
      <p:pic>
        <p:nvPicPr>
          <p:cNvPr id="5" name="Imagen 4">
            <a:extLst>
              <a:ext uri="{FF2B5EF4-FFF2-40B4-BE49-F238E27FC236}">
                <a16:creationId xmlns:a16="http://schemas.microsoft.com/office/drawing/2014/main" id="{04EB28ED-882D-41F2-0517-938300D16CB2}"/>
              </a:ext>
            </a:extLst>
          </p:cNvPr>
          <p:cNvPicPr>
            <a:picLocks noChangeAspect="1"/>
          </p:cNvPicPr>
          <p:nvPr/>
        </p:nvPicPr>
        <p:blipFill>
          <a:blip r:embed="rId2"/>
          <a:stretch>
            <a:fillRect/>
          </a:stretch>
        </p:blipFill>
        <p:spPr>
          <a:xfrm>
            <a:off x="7697520" y="4044424"/>
            <a:ext cx="3064266" cy="2269827"/>
          </a:xfrm>
          <a:prstGeom prst="rect">
            <a:avLst/>
          </a:prstGeom>
        </p:spPr>
      </p:pic>
      <p:pic>
        <p:nvPicPr>
          <p:cNvPr id="6" name="Imagen 5">
            <a:extLst>
              <a:ext uri="{FF2B5EF4-FFF2-40B4-BE49-F238E27FC236}">
                <a16:creationId xmlns:a16="http://schemas.microsoft.com/office/drawing/2014/main" id="{15A600DD-47D6-7A23-0105-77629BB7C771}"/>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8784" b="89865" l="2593" r="56667">
                        <a14:foregroundMark x1="10000" y1="78378" x2="10000" y2="78378"/>
                        <a14:foregroundMark x1="7778" y1="68919" x2="7778" y2="68919"/>
                        <a14:foregroundMark x1="4815" y1="62838" x2="4815" y2="62838"/>
                        <a14:foregroundMark x1="10741" y1="84459" x2="10741" y2="84459"/>
                        <a14:foregroundMark x1="9630" y1="88514" x2="9630" y2="88514"/>
                        <a14:foregroundMark x1="11852" y1="87162" x2="11852" y2="87162"/>
                        <a14:foregroundMark x1="16296" y1="83784" x2="18889" y2="82432"/>
                        <a14:foregroundMark x1="56667" y1="24324" x2="56667" y2="24324"/>
                        <a14:foregroundMark x1="56667" y1="19595" x2="56667" y2="19595"/>
                        <a14:foregroundMark x1="57407" y1="19595" x2="57407" y2="19595"/>
                        <a14:foregroundMark x1="57407" y1="18243" x2="57407" y2="18243"/>
                        <a14:foregroundMark x1="39259" y1="44595" x2="39259" y2="44595"/>
                        <a14:foregroundMark x1="12222" y1="85135" x2="12222" y2="85135"/>
                        <a14:foregroundMark x1="9259" y1="89865" x2="9259" y2="89865"/>
                        <a14:foregroundMark x1="8519" y1="89865" x2="8519" y2="89865"/>
                        <a14:foregroundMark x1="10000" y1="81081" x2="10000" y2="81081"/>
                        <a14:foregroundMark x1="6296" y1="70270" x2="6296" y2="70270"/>
                        <a14:foregroundMark x1="4815" y1="59459" x2="4815" y2="59459"/>
                        <a14:foregroundMark x1="2593" y1="59459" x2="2593" y2="59459"/>
                        <a14:foregroundMark x1="2593" y1="59459" x2="2593" y2="59459"/>
                      </a14:backgroundRemoval>
                    </a14:imgEffect>
                  </a14:imgLayer>
                </a14:imgProps>
              </a:ext>
            </a:extLst>
          </a:blip>
          <a:srcRect r="41977" b="7869"/>
          <a:stretch>
            <a:fillRect/>
          </a:stretch>
        </p:blipFill>
        <p:spPr>
          <a:xfrm>
            <a:off x="7913991" y="1294226"/>
            <a:ext cx="2847795" cy="2478639"/>
          </a:xfrm>
          <a:prstGeom prst="rect">
            <a:avLst/>
          </a:prstGeom>
        </p:spPr>
      </p:pic>
    </p:spTree>
    <p:extLst>
      <p:ext uri="{BB962C8B-B14F-4D97-AF65-F5344CB8AC3E}">
        <p14:creationId xmlns:p14="http://schemas.microsoft.com/office/powerpoint/2010/main" val="29648322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052355-7306-C7AC-F501-7B166B1C1706}"/>
              </a:ext>
            </a:extLst>
          </p:cNvPr>
          <p:cNvSpPr>
            <a:spLocks noGrp="1"/>
          </p:cNvSpPr>
          <p:nvPr>
            <p:ph type="title"/>
          </p:nvPr>
        </p:nvSpPr>
        <p:spPr>
          <a:xfrm>
            <a:off x="1261872" y="262393"/>
            <a:ext cx="9692640" cy="919293"/>
          </a:xfrm>
        </p:spPr>
        <p:txBody>
          <a:bodyPr/>
          <a:lstStyle/>
          <a:p>
            <a:pPr algn="ctr"/>
            <a:r>
              <a:rPr lang="es-MX" dirty="0"/>
              <a:t>Cresta Oblicua Externa </a:t>
            </a:r>
          </a:p>
        </p:txBody>
      </p:sp>
      <p:sp>
        <p:nvSpPr>
          <p:cNvPr id="3" name="Marcador de contenido 2">
            <a:extLst>
              <a:ext uri="{FF2B5EF4-FFF2-40B4-BE49-F238E27FC236}">
                <a16:creationId xmlns:a16="http://schemas.microsoft.com/office/drawing/2014/main" id="{317165F3-6704-9C03-13DE-55BCE1DC524D}"/>
              </a:ext>
            </a:extLst>
          </p:cNvPr>
          <p:cNvSpPr>
            <a:spLocks noGrp="1"/>
          </p:cNvSpPr>
          <p:nvPr>
            <p:ph sz="quarter" idx="13"/>
          </p:nvPr>
        </p:nvSpPr>
        <p:spPr>
          <a:xfrm>
            <a:off x="618352" y="1613327"/>
            <a:ext cx="6091937" cy="4811151"/>
          </a:xfrm>
        </p:spPr>
        <p:txBody>
          <a:bodyPr>
            <a:normAutofit/>
          </a:bodyPr>
          <a:lstStyle/>
          <a:p>
            <a:pPr algn="just"/>
            <a:r>
              <a:rPr lang="es-MX" dirty="0"/>
              <a:t>La cresta oblicua externa o línea oblicua externa, es una prominencia lineal de hueso situado en la superficie externa del cuerpo de la mandíbula.</a:t>
            </a:r>
          </a:p>
          <a:p>
            <a:pPr algn="just"/>
            <a:r>
              <a:rPr lang="es-MX" dirty="0"/>
              <a:t>El borde anterior de la rama termina en la cresta oblicua externa. </a:t>
            </a:r>
          </a:p>
          <a:p>
            <a:pPr algn="just"/>
            <a:r>
              <a:rPr lang="es-MX" dirty="0"/>
              <a:t>En una imagen periapical mandibular, la línea oblicua externa aparece como una banda radiopaca que se extiende hacia abajo y hacia adelante desde el borde anterior de la rama ascendente de la mandíbula. </a:t>
            </a:r>
          </a:p>
          <a:p>
            <a:pPr algn="just"/>
            <a:r>
              <a:rPr lang="es-MX" dirty="0"/>
              <a:t>La cresta oblicua externa normalmente termina en la zona del tercer molar mandibular. </a:t>
            </a:r>
          </a:p>
        </p:txBody>
      </p:sp>
      <p:pic>
        <p:nvPicPr>
          <p:cNvPr id="5" name="Imagen 4">
            <a:extLst>
              <a:ext uri="{FF2B5EF4-FFF2-40B4-BE49-F238E27FC236}">
                <a16:creationId xmlns:a16="http://schemas.microsoft.com/office/drawing/2014/main" id="{697B7156-F32B-60E7-8CCA-222F574CC288}"/>
              </a:ext>
            </a:extLst>
          </p:cNvPr>
          <p:cNvPicPr>
            <a:picLocks noChangeAspect="1"/>
          </p:cNvPicPr>
          <p:nvPr/>
        </p:nvPicPr>
        <p:blipFill>
          <a:blip r:embed="rId2"/>
          <a:stretch>
            <a:fillRect/>
          </a:stretch>
        </p:blipFill>
        <p:spPr>
          <a:xfrm>
            <a:off x="7068308" y="1350502"/>
            <a:ext cx="3629025" cy="2668401"/>
          </a:xfrm>
          <a:prstGeom prst="rect">
            <a:avLst/>
          </a:prstGeom>
        </p:spPr>
      </p:pic>
      <p:pic>
        <p:nvPicPr>
          <p:cNvPr id="7" name="Imagen 6">
            <a:extLst>
              <a:ext uri="{FF2B5EF4-FFF2-40B4-BE49-F238E27FC236}">
                <a16:creationId xmlns:a16="http://schemas.microsoft.com/office/drawing/2014/main" id="{FFC7FA8E-E416-E81A-4C98-0952956E2731}"/>
              </a:ext>
            </a:extLst>
          </p:cNvPr>
          <p:cNvPicPr>
            <a:picLocks noChangeAspect="1"/>
          </p:cNvPicPr>
          <p:nvPr/>
        </p:nvPicPr>
        <p:blipFill>
          <a:blip r:embed="rId3"/>
          <a:stretch>
            <a:fillRect/>
          </a:stretch>
        </p:blipFill>
        <p:spPr>
          <a:xfrm>
            <a:off x="7368652" y="4187719"/>
            <a:ext cx="3028335" cy="2181428"/>
          </a:xfrm>
          <a:prstGeom prst="rect">
            <a:avLst/>
          </a:prstGeom>
        </p:spPr>
      </p:pic>
    </p:spTree>
    <p:extLst>
      <p:ext uri="{BB962C8B-B14F-4D97-AF65-F5344CB8AC3E}">
        <p14:creationId xmlns:p14="http://schemas.microsoft.com/office/powerpoint/2010/main" val="23723256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1D6746A-0BA6-D6FA-3899-62096BB3D981}"/>
              </a:ext>
            </a:extLst>
          </p:cNvPr>
          <p:cNvSpPr>
            <a:spLocks noGrp="1"/>
          </p:cNvSpPr>
          <p:nvPr>
            <p:ph type="title"/>
          </p:nvPr>
        </p:nvSpPr>
        <p:spPr>
          <a:xfrm>
            <a:off x="1249680" y="290529"/>
            <a:ext cx="9692640" cy="919293"/>
          </a:xfrm>
        </p:spPr>
        <p:txBody>
          <a:bodyPr/>
          <a:lstStyle/>
          <a:p>
            <a:pPr algn="ctr"/>
            <a:r>
              <a:rPr lang="es-MX" dirty="0"/>
              <a:t>Fosa Submandibular </a:t>
            </a:r>
          </a:p>
        </p:txBody>
      </p:sp>
      <p:sp>
        <p:nvSpPr>
          <p:cNvPr id="3" name="Marcador de contenido 2">
            <a:extLst>
              <a:ext uri="{FF2B5EF4-FFF2-40B4-BE49-F238E27FC236}">
                <a16:creationId xmlns:a16="http://schemas.microsoft.com/office/drawing/2014/main" id="{F48A9ECF-B9F5-0624-E247-EE91A32E67C7}"/>
              </a:ext>
            </a:extLst>
          </p:cNvPr>
          <p:cNvSpPr>
            <a:spLocks noGrp="1"/>
          </p:cNvSpPr>
          <p:nvPr>
            <p:ph sz="quarter" idx="13"/>
          </p:nvPr>
        </p:nvSpPr>
        <p:spPr>
          <a:xfrm>
            <a:off x="913774" y="1603717"/>
            <a:ext cx="6063801" cy="4740812"/>
          </a:xfrm>
        </p:spPr>
        <p:txBody>
          <a:bodyPr>
            <a:normAutofit/>
          </a:bodyPr>
          <a:lstStyle/>
          <a:p>
            <a:pPr algn="just"/>
            <a:r>
              <a:rPr lang="es-MX" dirty="0"/>
              <a:t>La fosa submandibular o fosa submaxilar es un área deprimida del hueso, que se sitúa en la superficie interna de la mandíbula. </a:t>
            </a:r>
          </a:p>
          <a:p>
            <a:pPr algn="just"/>
            <a:r>
              <a:rPr lang="es-MX" dirty="0"/>
              <a:t>La glándula salival submandibular se encuentra en la fosa submandibular. </a:t>
            </a:r>
          </a:p>
          <a:p>
            <a:pPr algn="just"/>
            <a:r>
              <a:rPr lang="es-MX" dirty="0"/>
              <a:t>En una imagen periapical mandibular, la fosa mandibular aparece como un área radiolúcida en la región molar por debajo de la cresta milohioidea.</a:t>
            </a:r>
          </a:p>
          <a:p>
            <a:pPr algn="just"/>
            <a:r>
              <a:rPr lang="es-MX" dirty="0"/>
              <a:t>Se pueden observar trabéculas óseas en la región de la fosa submandibular, o pueden ser ligeramente más radiolúcidas que el hueso circundante.</a:t>
            </a:r>
          </a:p>
        </p:txBody>
      </p:sp>
      <p:pic>
        <p:nvPicPr>
          <p:cNvPr id="9" name="Imagen 8">
            <a:extLst>
              <a:ext uri="{FF2B5EF4-FFF2-40B4-BE49-F238E27FC236}">
                <a16:creationId xmlns:a16="http://schemas.microsoft.com/office/drawing/2014/main" id="{5C5D8A9D-1282-62EA-C97D-466AB6AEFD30}"/>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3226" b="95484" l="2685" r="97651">
                        <a14:foregroundMark x1="9732" y1="70323" x2="9732" y2="70323"/>
                        <a14:foregroundMark x1="5034" y1="52903" x2="5034" y2="52903"/>
                        <a14:foregroundMark x1="5369" y1="43871" x2="5369" y2="43871"/>
                        <a14:foregroundMark x1="6711" y1="29677" x2="6711" y2="29677"/>
                        <a14:foregroundMark x1="8725" y1="23226" x2="8725" y2="23226"/>
                        <a14:foregroundMark x1="10403" y1="16774" x2="10403" y2="16774"/>
                        <a14:foregroundMark x1="14765" y1="10323" x2="14765" y2="10323"/>
                        <a14:foregroundMark x1="18792" y1="3226" x2="18792" y2="3226"/>
                        <a14:foregroundMark x1="11074" y1="8387" x2="11074" y2="8387"/>
                        <a14:foregroundMark x1="4362" y1="35484" x2="3356" y2="43871"/>
                        <a14:foregroundMark x1="3020" y1="54839" x2="3020" y2="56774"/>
                        <a14:foregroundMark x1="6376" y1="67097" x2="6376" y2="67097"/>
                        <a14:foregroundMark x1="6376" y1="67742" x2="6376" y2="67742"/>
                        <a14:foregroundMark x1="16107" y1="76129" x2="16107" y2="76129"/>
                        <a14:foregroundMark x1="16443" y1="76774" x2="16443" y2="76774"/>
                        <a14:foregroundMark x1="22819" y1="73548" x2="22819" y2="73548"/>
                        <a14:foregroundMark x1="14094" y1="64516" x2="14094" y2="64516"/>
                        <a14:foregroundMark x1="15101" y1="61935" x2="15101" y2="61935"/>
                        <a14:foregroundMark x1="17450" y1="81290" x2="17450" y2="81290"/>
                        <a14:foregroundMark x1="12752" y1="87742" x2="12752" y2="87742"/>
                        <a14:foregroundMark x1="17450" y1="90323" x2="17450" y2="90323"/>
                        <a14:foregroundMark x1="22148" y1="90323" x2="23490" y2="90323"/>
                        <a14:foregroundMark x1="19463" y1="95484" x2="19463" y2="95484"/>
                        <a14:foregroundMark x1="54027" y1="80000" x2="54027" y2="80000"/>
                        <a14:foregroundMark x1="60067" y1="76774" x2="60067" y2="76774"/>
                        <a14:foregroundMark x1="60738" y1="76774" x2="63087" y2="72258"/>
                        <a14:foregroundMark x1="66779" y1="68387" x2="66779" y2="68387"/>
                        <a14:foregroundMark x1="66779" y1="68387" x2="66779" y2="68387"/>
                        <a14:foregroundMark x1="79866" y1="61290" x2="79866" y2="61290"/>
                        <a14:foregroundMark x1="81208" y1="55484" x2="81208" y2="55484"/>
                        <a14:foregroundMark x1="86913" y1="33548" x2="86913" y2="33548"/>
                        <a14:foregroundMark x1="92617" y1="25161" x2="92617" y2="25161"/>
                        <a14:foregroundMark x1="95973" y1="20645" x2="95973" y2="20645"/>
                        <a14:foregroundMark x1="97651" y1="8387" x2="97651" y2="8387"/>
                        <a14:foregroundMark x1="84564" y1="59355" x2="84564" y2="59355"/>
                        <a14:foregroundMark x1="74832" y1="69677" x2="74832" y2="69677"/>
                        <a14:foregroundMark x1="61409" y1="76774" x2="61409" y2="76774"/>
                        <a14:foregroundMark x1="51342" y1="77419" x2="51342" y2="77419"/>
                        <a14:foregroundMark x1="50336" y1="77419" x2="48993" y2="77419"/>
                        <a14:foregroundMark x1="40940" y1="78710" x2="40940" y2="78710"/>
                        <a14:foregroundMark x1="40940" y1="78710" x2="40940" y2="78710"/>
                        <a14:foregroundMark x1="30201" y1="78710" x2="30201" y2="78710"/>
                        <a14:foregroundMark x1="23490" y1="69032" x2="23490" y2="69032"/>
                        <a14:foregroundMark x1="27852" y1="50968" x2="27852" y2="50968"/>
                        <a14:foregroundMark x1="39597" y1="72903" x2="39597" y2="72903"/>
                        <a14:foregroundMark x1="47987" y1="70323" x2="47987" y2="70323"/>
                        <a14:foregroundMark x1="67785" y1="60645" x2="67785" y2="60645"/>
                      </a14:backgroundRemoval>
                    </a14:imgEffect>
                  </a14:imgLayer>
                </a14:imgProps>
              </a:ext>
            </a:extLst>
          </a:blip>
          <a:stretch>
            <a:fillRect/>
          </a:stretch>
        </p:blipFill>
        <p:spPr>
          <a:xfrm>
            <a:off x="7419902" y="1856936"/>
            <a:ext cx="3509254" cy="1825283"/>
          </a:xfrm>
          <a:prstGeom prst="rect">
            <a:avLst/>
          </a:prstGeom>
        </p:spPr>
      </p:pic>
      <p:pic>
        <p:nvPicPr>
          <p:cNvPr id="11" name="Imagen 10">
            <a:extLst>
              <a:ext uri="{FF2B5EF4-FFF2-40B4-BE49-F238E27FC236}">
                <a16:creationId xmlns:a16="http://schemas.microsoft.com/office/drawing/2014/main" id="{A2580BC9-A8A8-CC75-BC6A-D9880651A5A9}"/>
              </a:ext>
            </a:extLst>
          </p:cNvPr>
          <p:cNvPicPr>
            <a:picLocks noChangeAspect="1"/>
          </p:cNvPicPr>
          <p:nvPr/>
        </p:nvPicPr>
        <p:blipFill>
          <a:blip r:embed="rId5"/>
          <a:stretch>
            <a:fillRect/>
          </a:stretch>
        </p:blipFill>
        <p:spPr>
          <a:xfrm>
            <a:off x="7419902" y="3976547"/>
            <a:ext cx="3018326" cy="2236720"/>
          </a:xfrm>
          <a:prstGeom prst="rect">
            <a:avLst/>
          </a:prstGeom>
        </p:spPr>
      </p:pic>
    </p:spTree>
    <p:extLst>
      <p:ext uri="{BB962C8B-B14F-4D97-AF65-F5344CB8AC3E}">
        <p14:creationId xmlns:p14="http://schemas.microsoft.com/office/powerpoint/2010/main" val="8377390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515A11-881F-33BD-FA6E-A4ECB0514124}"/>
              </a:ext>
            </a:extLst>
          </p:cNvPr>
          <p:cNvSpPr>
            <a:spLocks noGrp="1"/>
          </p:cNvSpPr>
          <p:nvPr>
            <p:ph type="title"/>
          </p:nvPr>
        </p:nvSpPr>
        <p:spPr>
          <a:xfrm>
            <a:off x="1249680" y="315278"/>
            <a:ext cx="9692640" cy="804408"/>
          </a:xfrm>
        </p:spPr>
        <p:txBody>
          <a:bodyPr/>
          <a:lstStyle/>
          <a:p>
            <a:pPr algn="ctr"/>
            <a:r>
              <a:rPr lang="es-MX" dirty="0"/>
              <a:t>Proceso Coronoides </a:t>
            </a:r>
          </a:p>
        </p:txBody>
      </p:sp>
      <p:sp>
        <p:nvSpPr>
          <p:cNvPr id="3" name="Marcador de contenido 2">
            <a:extLst>
              <a:ext uri="{FF2B5EF4-FFF2-40B4-BE49-F238E27FC236}">
                <a16:creationId xmlns:a16="http://schemas.microsoft.com/office/drawing/2014/main" id="{17E15850-BBD3-60F5-EF48-6DD961EEE182}"/>
              </a:ext>
            </a:extLst>
          </p:cNvPr>
          <p:cNvSpPr>
            <a:spLocks noGrp="1"/>
          </p:cNvSpPr>
          <p:nvPr>
            <p:ph sz="quarter" idx="13"/>
          </p:nvPr>
        </p:nvSpPr>
        <p:spPr>
          <a:xfrm>
            <a:off x="1040385" y="1505244"/>
            <a:ext cx="6204478" cy="4783014"/>
          </a:xfrm>
        </p:spPr>
        <p:txBody>
          <a:bodyPr>
            <a:normAutofit/>
          </a:bodyPr>
          <a:lstStyle/>
          <a:p>
            <a:pPr algn="just"/>
            <a:r>
              <a:rPr lang="es-MX" dirty="0"/>
              <a:t>El proceso coronoides es una marcada prominencia del hueso en la zona anterior de la rama de la mandíbula. </a:t>
            </a:r>
          </a:p>
          <a:p>
            <a:pPr algn="just"/>
            <a:r>
              <a:rPr lang="es-MX" dirty="0"/>
              <a:t>El proceso coronoides sirve como un sitio de unión para uno de los músculos de la masticación. </a:t>
            </a:r>
          </a:p>
          <a:p>
            <a:pPr algn="just"/>
            <a:r>
              <a:rPr lang="es-MX" dirty="0"/>
              <a:t>El proceso coronoides no se ve en una imagen periapical mandibular, pero aparece en una imagen periapical del molar maxilar. </a:t>
            </a:r>
          </a:p>
          <a:p>
            <a:pPr algn="just"/>
            <a:r>
              <a:rPr lang="es-MX" dirty="0"/>
              <a:t>El proceso coronoides aparece como una </a:t>
            </a:r>
            <a:r>
              <a:rPr lang="es-MX" dirty="0" err="1"/>
              <a:t>radiopacidad</a:t>
            </a:r>
            <a:r>
              <a:rPr lang="es-MX" dirty="0"/>
              <a:t> triangular superpuesta o inferior a la región de la tuberosidad del maxilar.</a:t>
            </a:r>
          </a:p>
        </p:txBody>
      </p:sp>
      <p:pic>
        <p:nvPicPr>
          <p:cNvPr id="5" name="Imagen 4">
            <a:extLst>
              <a:ext uri="{FF2B5EF4-FFF2-40B4-BE49-F238E27FC236}">
                <a16:creationId xmlns:a16="http://schemas.microsoft.com/office/drawing/2014/main" id="{9700D9A6-1D8E-B03E-E47A-41B46750632F}"/>
              </a:ext>
            </a:extLst>
          </p:cNvPr>
          <p:cNvPicPr>
            <a:picLocks noChangeAspect="1"/>
          </p:cNvPicPr>
          <p:nvPr/>
        </p:nvPicPr>
        <p:blipFill>
          <a:blip r:embed="rId2"/>
          <a:stretch>
            <a:fillRect/>
          </a:stretch>
        </p:blipFill>
        <p:spPr>
          <a:xfrm>
            <a:off x="7767924" y="3741512"/>
            <a:ext cx="2848239" cy="2120700"/>
          </a:xfrm>
          <a:prstGeom prst="rect">
            <a:avLst/>
          </a:prstGeom>
        </p:spPr>
      </p:pic>
      <p:pic>
        <p:nvPicPr>
          <p:cNvPr id="7" name="Imagen 6">
            <a:extLst>
              <a:ext uri="{FF2B5EF4-FFF2-40B4-BE49-F238E27FC236}">
                <a16:creationId xmlns:a16="http://schemas.microsoft.com/office/drawing/2014/main" id="{D2C26E78-6AC7-4086-0EDA-B642D5FB2A5B}"/>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4598" b="96552" l="885" r="89381">
                        <a14:foregroundMark x1="7522" y1="49425" x2="7522" y2="49425"/>
                        <a14:foregroundMark x1="12389" y1="32184" x2="12389" y2="32184"/>
                        <a14:foregroundMark x1="14602" y1="27586" x2="15487" y2="25862"/>
                        <a14:foregroundMark x1="19027" y1="22414" x2="21681" y2="22414"/>
                        <a14:foregroundMark x1="35398" y1="17241" x2="37611" y2="17241"/>
                        <a14:foregroundMark x1="41593" y1="19540" x2="42920" y2="20690"/>
                        <a14:foregroundMark x1="42920" y1="20690" x2="42920" y2="22989"/>
                        <a14:foregroundMark x1="53540" y1="50000" x2="54867" y2="54598"/>
                        <a14:foregroundMark x1="54867" y1="54598" x2="61947" y2="56897"/>
                        <a14:foregroundMark x1="70796" y1="50000" x2="70796" y2="50000"/>
                        <a14:foregroundMark x1="71239" y1="45977" x2="71239" y2="45977"/>
                        <a14:foregroundMark x1="16814" y1="17816" x2="16814" y2="17816"/>
                        <a14:foregroundMark x1="15929" y1="10345" x2="15929" y2="10345"/>
                        <a14:foregroundMark x1="10619" y1="5172" x2="10619" y2="5172"/>
                        <a14:foregroundMark x1="10177" y1="5172" x2="10177" y2="5172"/>
                        <a14:foregroundMark x1="9735" y1="20115" x2="10177" y2="22414"/>
                        <a14:foregroundMark x1="7080" y1="33333" x2="5752" y2="40805"/>
                        <a14:foregroundMark x1="12389" y1="52874" x2="12389" y2="52874"/>
                        <a14:foregroundMark x1="3540" y1="74138" x2="3540" y2="74138"/>
                        <a14:foregroundMark x1="5310" y1="53448" x2="5310" y2="53448"/>
                        <a14:foregroundMark x1="5310" y1="22414" x2="5310" y2="22414"/>
                        <a14:foregroundMark x1="34071" y1="81609" x2="34071" y2="81609"/>
                        <a14:foregroundMark x1="49558" y1="50000" x2="49558" y2="50000"/>
                        <a14:foregroundMark x1="53982" y1="50000" x2="53982" y2="50000"/>
                        <a14:foregroundMark x1="61504" y1="51149" x2="61504" y2="51149"/>
                        <a14:foregroundMark x1="66372" y1="45977" x2="68584" y2="43678"/>
                        <a14:foregroundMark x1="72124" y1="37356" x2="72124" y2="37356"/>
                        <a14:foregroundMark x1="73894" y1="36782" x2="73894" y2="36782"/>
                        <a14:foregroundMark x1="45133" y1="53448" x2="45133" y2="53448"/>
                        <a14:foregroundMark x1="44690" y1="64368" x2="44690" y2="64368"/>
                        <a14:foregroundMark x1="41593" y1="73563" x2="41593" y2="73563"/>
                        <a14:foregroundMark x1="38053" y1="79310" x2="38053" y2="79310"/>
                        <a14:foregroundMark x1="30088" y1="77011" x2="30088" y2="77011"/>
                        <a14:foregroundMark x1="25664" y1="73563" x2="25664" y2="73563"/>
                        <a14:foregroundMark x1="42920" y1="84483" x2="42920" y2="84483"/>
                        <a14:foregroundMark x1="50000" y1="90230" x2="50000" y2="90230"/>
                        <a14:foregroundMark x1="59735" y1="91379" x2="59735" y2="91379"/>
                        <a14:foregroundMark x1="70796" y1="88506" x2="70796" y2="88506"/>
                        <a14:foregroundMark x1="84071" y1="85632" x2="84071" y2="85632"/>
                        <a14:foregroundMark x1="85841" y1="75862" x2="85841" y2="75862"/>
                        <a14:foregroundMark x1="85841" y1="80460" x2="85841" y2="80460"/>
                        <a14:foregroundMark x1="78761" y1="91954" x2="78761" y2="91954"/>
                        <a14:foregroundMark x1="66814" y1="91379" x2="66814" y2="91379"/>
                        <a14:foregroundMark x1="63274" y1="91379" x2="63274" y2="91379"/>
                        <a14:foregroundMark x1="54425" y1="96552" x2="54425" y2="96552"/>
                        <a14:foregroundMark x1="12832" y1="88506" x2="12832" y2="88506"/>
                        <a14:foregroundMark x1="13274" y1="94828" x2="13274" y2="94828"/>
                        <a14:foregroundMark x1="7965" y1="88506" x2="7965" y2="88506"/>
                        <a14:foregroundMark x1="4425" y1="87931" x2="4425" y2="87931"/>
                        <a14:foregroundMark x1="1770" y1="86782" x2="1770" y2="86782"/>
                        <a14:foregroundMark x1="885" y1="75862" x2="885" y2="75862"/>
                        <a14:foregroundMark x1="60177" y1="46552" x2="60177" y2="46552"/>
                        <a14:foregroundMark x1="73451" y1="40230" x2="73451" y2="40230"/>
                        <a14:foregroundMark x1="70796" y1="48851" x2="70796" y2="48851"/>
                        <a14:foregroundMark x1="38938" y1="62069" x2="38938" y2="62069"/>
                        <a14:foregroundMark x1="47788" y1="89655" x2="47788" y2="89655"/>
                        <a14:foregroundMark x1="58850" y1="94828" x2="58850" y2="94828"/>
                        <a14:foregroundMark x1="76549" y1="96552" x2="76549" y2="96552"/>
                        <a14:foregroundMark x1="74779" y1="37356" x2="74779" y2="37356"/>
                        <a14:foregroundMark x1="70796" y1="44828" x2="70796" y2="44828"/>
                        <a14:foregroundMark x1="50000" y1="30460" x2="50000" y2="30460"/>
                        <a14:foregroundMark x1="26991" y1="14943" x2="26991" y2="14943"/>
                        <a14:foregroundMark x1="25664" y1="14943" x2="25664" y2="14943"/>
                        <a14:foregroundMark x1="5752" y1="29885" x2="5752" y2="29885"/>
                        <a14:foregroundMark x1="10177" y1="70690" x2="10177" y2="70690"/>
                      </a14:backgroundRemoval>
                    </a14:imgEffect>
                  </a14:imgLayer>
                </a14:imgProps>
              </a:ext>
            </a:extLst>
          </a:blip>
          <a:stretch>
            <a:fillRect/>
          </a:stretch>
        </p:blipFill>
        <p:spPr>
          <a:xfrm>
            <a:off x="7942707" y="1620512"/>
            <a:ext cx="2498672" cy="1923756"/>
          </a:xfrm>
          <a:prstGeom prst="rect">
            <a:avLst/>
          </a:prstGeom>
        </p:spPr>
      </p:pic>
    </p:spTree>
    <p:extLst>
      <p:ext uri="{BB962C8B-B14F-4D97-AF65-F5344CB8AC3E}">
        <p14:creationId xmlns:p14="http://schemas.microsoft.com/office/powerpoint/2010/main" val="18504496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D1AB72-4187-972B-63F6-73CE408BA1D2}"/>
              </a:ext>
            </a:extLst>
          </p:cNvPr>
          <p:cNvSpPr>
            <a:spLocks noGrp="1"/>
          </p:cNvSpPr>
          <p:nvPr>
            <p:ph type="title"/>
          </p:nvPr>
        </p:nvSpPr>
        <p:spPr>
          <a:xfrm>
            <a:off x="1137139" y="181605"/>
            <a:ext cx="9692640" cy="804408"/>
          </a:xfrm>
        </p:spPr>
        <p:txBody>
          <a:bodyPr/>
          <a:lstStyle/>
          <a:p>
            <a:pPr algn="ctr"/>
            <a:r>
              <a:rPr lang="es-MX" sz="4000" dirty="0"/>
              <a:t>Anatomía</a:t>
            </a:r>
            <a:r>
              <a:rPr lang="es-MX" dirty="0"/>
              <a:t> normal del diente</a:t>
            </a:r>
          </a:p>
        </p:txBody>
      </p:sp>
      <p:sp>
        <p:nvSpPr>
          <p:cNvPr id="3" name="Marcador de contenido 2">
            <a:extLst>
              <a:ext uri="{FF2B5EF4-FFF2-40B4-BE49-F238E27FC236}">
                <a16:creationId xmlns:a16="http://schemas.microsoft.com/office/drawing/2014/main" id="{0B06F01C-03B3-B730-5646-B83A5E6B7DBA}"/>
              </a:ext>
            </a:extLst>
          </p:cNvPr>
          <p:cNvSpPr>
            <a:spLocks noGrp="1"/>
          </p:cNvSpPr>
          <p:nvPr>
            <p:ph sz="quarter" idx="13"/>
          </p:nvPr>
        </p:nvSpPr>
        <p:spPr>
          <a:xfrm>
            <a:off x="600013" y="1219974"/>
            <a:ext cx="7118877" cy="5255385"/>
          </a:xfrm>
        </p:spPr>
        <p:txBody>
          <a:bodyPr>
            <a:noAutofit/>
          </a:bodyPr>
          <a:lstStyle/>
          <a:p>
            <a:pPr marL="0" indent="0" algn="just">
              <a:buNone/>
            </a:pPr>
            <a:r>
              <a:rPr lang="es-MX" sz="1700" dirty="0"/>
              <a:t>Las estructuras del diente que pueden ser vistas en las imágenes dentales son:</a:t>
            </a:r>
          </a:p>
          <a:p>
            <a:pPr algn="just"/>
            <a:r>
              <a:rPr lang="es-MX" sz="1700" b="1" dirty="0"/>
              <a:t>Esmalte: </a:t>
            </a:r>
            <a:r>
              <a:rPr lang="es-MX" sz="1700" dirty="0"/>
              <a:t>es la estructura más densa que se encuentra en el cuerpo humano. El esmalte es la capa exterior más radiopaca de la corona de un diente.</a:t>
            </a:r>
          </a:p>
          <a:p>
            <a:pPr algn="just"/>
            <a:r>
              <a:rPr lang="es-MX" sz="1700" b="1" dirty="0"/>
              <a:t>Dentina: </a:t>
            </a:r>
            <a:r>
              <a:rPr lang="es-MX" sz="1700" dirty="0"/>
              <a:t>se encuentra debajo de la capa de esmalte y rodea la cavidad pulpar. La dentina aparece radiopaca y constituye la mayor parte de la estructura del diente .. </a:t>
            </a:r>
          </a:p>
          <a:p>
            <a:pPr algn="just"/>
            <a:r>
              <a:rPr lang="es-MX" sz="1700" b="1" dirty="0"/>
              <a:t>Unión </a:t>
            </a:r>
            <a:r>
              <a:rPr lang="es-MX" sz="1700" b="1" dirty="0" err="1"/>
              <a:t>amelodentinaria</a:t>
            </a:r>
            <a:r>
              <a:rPr lang="es-MX" sz="1700" b="1" dirty="0"/>
              <a:t>: </a:t>
            </a:r>
            <a:r>
              <a:rPr lang="es-MX" sz="1700" dirty="0"/>
              <a:t>es la unión entre la dentina y el esmalte de un diente. Aparece como una línea en donde el esmalte (más radiopaco) se encuentra con la dentina (menos radiopaca)</a:t>
            </a:r>
          </a:p>
          <a:p>
            <a:pPr algn="just"/>
            <a:r>
              <a:rPr lang="es-MX" sz="1700" b="1" dirty="0"/>
              <a:t>Cavidad Pulpar: </a:t>
            </a:r>
            <a:r>
              <a:rPr lang="es-MX" sz="1700" dirty="0"/>
              <a:t>consiste en una cámara pulpar y los conductos radiculares. Contienen vasos sanguíneos, nervios, y vasos linfáticos y parece relativamente radiolúcida. Es generalmente mayor en los niños que en los adultos, debido a que disminuye en tamaño con la edad por la formación de dentina secundaria. </a:t>
            </a:r>
          </a:p>
        </p:txBody>
      </p:sp>
      <p:pic>
        <p:nvPicPr>
          <p:cNvPr id="5" name="Imagen 4">
            <a:extLst>
              <a:ext uri="{FF2B5EF4-FFF2-40B4-BE49-F238E27FC236}">
                <a16:creationId xmlns:a16="http://schemas.microsoft.com/office/drawing/2014/main" id="{AED1CB2A-9048-29DF-71CE-F82F7EA4C1D6}"/>
              </a:ext>
            </a:extLst>
          </p:cNvPr>
          <p:cNvPicPr>
            <a:picLocks noChangeAspect="1"/>
          </p:cNvPicPr>
          <p:nvPr/>
        </p:nvPicPr>
        <p:blipFill>
          <a:blip r:embed="rId2"/>
          <a:stretch>
            <a:fillRect/>
          </a:stretch>
        </p:blipFill>
        <p:spPr>
          <a:xfrm>
            <a:off x="8018482" y="1433954"/>
            <a:ext cx="2925974" cy="2413712"/>
          </a:xfrm>
          <a:prstGeom prst="rect">
            <a:avLst/>
          </a:prstGeom>
        </p:spPr>
      </p:pic>
      <p:pic>
        <p:nvPicPr>
          <p:cNvPr id="7" name="Imagen 6">
            <a:extLst>
              <a:ext uri="{FF2B5EF4-FFF2-40B4-BE49-F238E27FC236}">
                <a16:creationId xmlns:a16="http://schemas.microsoft.com/office/drawing/2014/main" id="{75AC1F00-A958-88A1-B0DD-A0E13CC7901B}"/>
              </a:ext>
            </a:extLst>
          </p:cNvPr>
          <p:cNvPicPr>
            <a:picLocks noChangeAspect="1"/>
          </p:cNvPicPr>
          <p:nvPr/>
        </p:nvPicPr>
        <p:blipFill>
          <a:blip r:embed="rId3"/>
          <a:stretch>
            <a:fillRect/>
          </a:stretch>
        </p:blipFill>
        <p:spPr>
          <a:xfrm>
            <a:off x="7909823" y="4062045"/>
            <a:ext cx="2919956" cy="2198078"/>
          </a:xfrm>
          <a:prstGeom prst="rect">
            <a:avLst/>
          </a:prstGeom>
        </p:spPr>
      </p:pic>
    </p:spTree>
    <p:extLst>
      <p:ext uri="{BB962C8B-B14F-4D97-AF65-F5344CB8AC3E}">
        <p14:creationId xmlns:p14="http://schemas.microsoft.com/office/powerpoint/2010/main" val="7020783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FF5B66-D9D7-6E89-C070-C6F14505F961}"/>
              </a:ext>
            </a:extLst>
          </p:cNvPr>
          <p:cNvSpPr>
            <a:spLocks noGrp="1"/>
          </p:cNvSpPr>
          <p:nvPr>
            <p:ph type="title"/>
          </p:nvPr>
        </p:nvSpPr>
        <p:spPr>
          <a:xfrm>
            <a:off x="1249680" y="280079"/>
            <a:ext cx="9692640" cy="804408"/>
          </a:xfrm>
        </p:spPr>
        <p:txBody>
          <a:bodyPr/>
          <a:lstStyle/>
          <a:p>
            <a:pPr algn="ctr"/>
            <a:r>
              <a:rPr lang="es-MX" dirty="0"/>
              <a:t>Estructuras de Soporte </a:t>
            </a:r>
          </a:p>
        </p:txBody>
      </p:sp>
      <p:sp>
        <p:nvSpPr>
          <p:cNvPr id="3" name="Marcador de contenido 2">
            <a:extLst>
              <a:ext uri="{FF2B5EF4-FFF2-40B4-BE49-F238E27FC236}">
                <a16:creationId xmlns:a16="http://schemas.microsoft.com/office/drawing/2014/main" id="{A4243B15-8EEE-40E3-FF4E-074D85867CDE}"/>
              </a:ext>
            </a:extLst>
          </p:cNvPr>
          <p:cNvSpPr>
            <a:spLocks noGrp="1"/>
          </p:cNvSpPr>
          <p:nvPr>
            <p:ph sz="quarter" idx="13"/>
          </p:nvPr>
        </p:nvSpPr>
        <p:spPr>
          <a:xfrm>
            <a:off x="744335" y="1575582"/>
            <a:ext cx="4975063" cy="4572000"/>
          </a:xfrm>
        </p:spPr>
        <p:txBody>
          <a:bodyPr/>
          <a:lstStyle/>
          <a:p>
            <a:pPr algn="just"/>
            <a:r>
              <a:rPr lang="es-MX" dirty="0"/>
              <a:t>El hueso alveolar, sirve como estructura de soporte para los dientes. </a:t>
            </a:r>
          </a:p>
          <a:p>
            <a:pPr algn="just"/>
            <a:r>
              <a:rPr lang="es-MX" dirty="0"/>
              <a:t>Es el hueso del maxilar y la mandíbula que soporta y encierra las raíces de los dientes. </a:t>
            </a:r>
          </a:p>
          <a:p>
            <a:pPr algn="just"/>
            <a:r>
              <a:rPr lang="es-MX" dirty="0"/>
              <a:t>El hueso alveolar está compuesto de hueso cortical denso y hueso esponjoso. </a:t>
            </a:r>
          </a:p>
          <a:p>
            <a:pPr algn="just"/>
            <a:r>
              <a:rPr lang="es-MX" dirty="0"/>
              <a:t>Los puntos de referencia anatómicos del proceso alveolar incluyen la lámina dura, la cresta alveolar y el espacio del ligamento periodontal.</a:t>
            </a:r>
          </a:p>
        </p:txBody>
      </p:sp>
      <p:pic>
        <p:nvPicPr>
          <p:cNvPr id="5" name="Imagen 4">
            <a:extLst>
              <a:ext uri="{FF2B5EF4-FFF2-40B4-BE49-F238E27FC236}">
                <a16:creationId xmlns:a16="http://schemas.microsoft.com/office/drawing/2014/main" id="{D95A4266-A324-29C4-94ED-BC475E769E9E}"/>
              </a:ext>
            </a:extLst>
          </p:cNvPr>
          <p:cNvPicPr>
            <a:picLocks noChangeAspect="1"/>
          </p:cNvPicPr>
          <p:nvPr/>
        </p:nvPicPr>
        <p:blipFill>
          <a:blip r:embed="rId2"/>
          <a:srcRect t="14943"/>
          <a:stretch>
            <a:fillRect/>
          </a:stretch>
        </p:blipFill>
        <p:spPr>
          <a:xfrm>
            <a:off x="7610913" y="1282501"/>
            <a:ext cx="2936631" cy="2275963"/>
          </a:xfrm>
          <a:prstGeom prst="rect">
            <a:avLst/>
          </a:prstGeom>
        </p:spPr>
      </p:pic>
      <p:pic>
        <p:nvPicPr>
          <p:cNvPr id="7" name="Imagen 6">
            <a:extLst>
              <a:ext uri="{FF2B5EF4-FFF2-40B4-BE49-F238E27FC236}">
                <a16:creationId xmlns:a16="http://schemas.microsoft.com/office/drawing/2014/main" id="{BACBCCA9-3792-4A0F-9433-1B615E5C5AF2}"/>
              </a:ext>
            </a:extLst>
          </p:cNvPr>
          <p:cNvPicPr>
            <a:picLocks noChangeAspect="1"/>
          </p:cNvPicPr>
          <p:nvPr/>
        </p:nvPicPr>
        <p:blipFill>
          <a:blip r:embed="rId3"/>
          <a:stretch>
            <a:fillRect/>
          </a:stretch>
        </p:blipFill>
        <p:spPr>
          <a:xfrm>
            <a:off x="6472603" y="3558464"/>
            <a:ext cx="3501390" cy="3019457"/>
          </a:xfrm>
          <a:prstGeom prst="rect">
            <a:avLst/>
          </a:prstGeom>
        </p:spPr>
      </p:pic>
    </p:spTree>
    <p:extLst>
      <p:ext uri="{BB962C8B-B14F-4D97-AF65-F5344CB8AC3E}">
        <p14:creationId xmlns:p14="http://schemas.microsoft.com/office/powerpoint/2010/main" val="30465178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018F8A0-27FD-D643-6A10-3A90B616D47A}"/>
              </a:ext>
            </a:extLst>
          </p:cNvPr>
          <p:cNvSpPr>
            <a:spLocks noGrp="1"/>
          </p:cNvSpPr>
          <p:nvPr>
            <p:ph type="title"/>
          </p:nvPr>
        </p:nvSpPr>
        <p:spPr>
          <a:xfrm>
            <a:off x="949570" y="521988"/>
            <a:ext cx="9692640" cy="804408"/>
          </a:xfrm>
        </p:spPr>
        <p:txBody>
          <a:bodyPr/>
          <a:lstStyle/>
          <a:p>
            <a:pPr algn="ctr"/>
            <a:r>
              <a:rPr lang="es-MX" dirty="0"/>
              <a:t>Lámina dura</a:t>
            </a:r>
          </a:p>
        </p:txBody>
      </p:sp>
      <p:sp>
        <p:nvSpPr>
          <p:cNvPr id="3" name="Marcador de contenido 2">
            <a:extLst>
              <a:ext uri="{FF2B5EF4-FFF2-40B4-BE49-F238E27FC236}">
                <a16:creationId xmlns:a16="http://schemas.microsoft.com/office/drawing/2014/main" id="{7F72A6D1-189B-EA9B-2230-826F0810F002}"/>
              </a:ext>
            </a:extLst>
          </p:cNvPr>
          <p:cNvSpPr>
            <a:spLocks noGrp="1"/>
          </p:cNvSpPr>
          <p:nvPr>
            <p:ph sz="quarter" idx="13"/>
          </p:nvPr>
        </p:nvSpPr>
        <p:spPr>
          <a:xfrm>
            <a:off x="1438968" y="2023397"/>
            <a:ext cx="4896183" cy="3424107"/>
          </a:xfrm>
        </p:spPr>
        <p:txBody>
          <a:bodyPr/>
          <a:lstStyle/>
          <a:p>
            <a:pPr algn="just"/>
            <a:r>
              <a:rPr lang="es-MX" dirty="0"/>
              <a:t>La lámina dura es la pared de la cavidad del diente que rodea a la raíz de un diente. </a:t>
            </a:r>
          </a:p>
          <a:p>
            <a:pPr algn="just"/>
            <a:r>
              <a:rPr lang="es-MX" dirty="0"/>
              <a:t>Se compone de hueso cortical denso. </a:t>
            </a:r>
          </a:p>
          <a:p>
            <a:pPr algn="just"/>
            <a:r>
              <a:rPr lang="es-MX" dirty="0"/>
              <a:t>En una imagen dental, la lámina dura aparece como una línea radiopaca densa que rodea a la raíz de un diente.</a:t>
            </a:r>
          </a:p>
        </p:txBody>
      </p:sp>
      <p:pic>
        <p:nvPicPr>
          <p:cNvPr id="5" name="Imagen 4">
            <a:extLst>
              <a:ext uri="{FF2B5EF4-FFF2-40B4-BE49-F238E27FC236}">
                <a16:creationId xmlns:a16="http://schemas.microsoft.com/office/drawing/2014/main" id="{33A625AA-01B1-20E4-2D12-28FB165D4EFC}"/>
              </a:ext>
            </a:extLst>
          </p:cNvPr>
          <p:cNvPicPr>
            <a:picLocks noChangeAspect="1"/>
          </p:cNvPicPr>
          <p:nvPr/>
        </p:nvPicPr>
        <p:blipFill>
          <a:blip r:embed="rId2"/>
          <a:stretch>
            <a:fillRect/>
          </a:stretch>
        </p:blipFill>
        <p:spPr>
          <a:xfrm>
            <a:off x="7018020" y="1677773"/>
            <a:ext cx="2871567" cy="4115356"/>
          </a:xfrm>
          <a:prstGeom prst="rect">
            <a:avLst/>
          </a:prstGeom>
        </p:spPr>
      </p:pic>
    </p:spTree>
    <p:extLst>
      <p:ext uri="{BB962C8B-B14F-4D97-AF65-F5344CB8AC3E}">
        <p14:creationId xmlns:p14="http://schemas.microsoft.com/office/powerpoint/2010/main" val="34977907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30C7DA-5AEB-E8C4-1714-B2CA120CEF7B}"/>
              </a:ext>
            </a:extLst>
          </p:cNvPr>
          <p:cNvSpPr>
            <a:spLocks noGrp="1"/>
          </p:cNvSpPr>
          <p:nvPr>
            <p:ph type="title"/>
          </p:nvPr>
        </p:nvSpPr>
        <p:spPr>
          <a:xfrm>
            <a:off x="1249680" y="389003"/>
            <a:ext cx="9692640" cy="804408"/>
          </a:xfrm>
        </p:spPr>
        <p:txBody>
          <a:bodyPr/>
          <a:lstStyle/>
          <a:p>
            <a:pPr algn="ctr"/>
            <a:r>
              <a:rPr lang="es-MX" dirty="0"/>
              <a:t>Cresta Alveolar </a:t>
            </a:r>
          </a:p>
        </p:txBody>
      </p:sp>
      <p:sp>
        <p:nvSpPr>
          <p:cNvPr id="3" name="Marcador de contenido 2">
            <a:extLst>
              <a:ext uri="{FF2B5EF4-FFF2-40B4-BE49-F238E27FC236}">
                <a16:creationId xmlns:a16="http://schemas.microsoft.com/office/drawing/2014/main" id="{CB17667E-6977-8BEF-8B9E-3F31F255A063}"/>
              </a:ext>
            </a:extLst>
          </p:cNvPr>
          <p:cNvSpPr>
            <a:spLocks noGrp="1"/>
          </p:cNvSpPr>
          <p:nvPr>
            <p:ph sz="quarter" idx="13"/>
          </p:nvPr>
        </p:nvSpPr>
        <p:spPr>
          <a:xfrm>
            <a:off x="1129480" y="1842867"/>
            <a:ext cx="4966520" cy="4417255"/>
          </a:xfrm>
        </p:spPr>
        <p:txBody>
          <a:bodyPr/>
          <a:lstStyle/>
          <a:p>
            <a:pPr algn="just"/>
            <a:r>
              <a:rPr lang="es-MX" dirty="0"/>
              <a:t>La cresta alveolar es la porción más coronal del hueso alveolar encontrada entre los dientes. </a:t>
            </a:r>
          </a:p>
          <a:p>
            <a:pPr algn="just"/>
            <a:r>
              <a:rPr lang="es-MX" dirty="0"/>
              <a:t>Está compuesta de hueso cortical denso y es continua con la lámina dura. </a:t>
            </a:r>
          </a:p>
          <a:p>
            <a:pPr algn="just"/>
            <a:r>
              <a:rPr lang="es-MX" dirty="0"/>
              <a:t>En una imagen dental, la cresta alveolar aparece radiopaca y se encuentra normalmente 1,5 a 2,0 mm por debajo de la unión de la corona y la raíz (la unión cemento-esmalte).</a:t>
            </a:r>
          </a:p>
        </p:txBody>
      </p:sp>
      <p:pic>
        <p:nvPicPr>
          <p:cNvPr id="5" name="Imagen 4">
            <a:extLst>
              <a:ext uri="{FF2B5EF4-FFF2-40B4-BE49-F238E27FC236}">
                <a16:creationId xmlns:a16="http://schemas.microsoft.com/office/drawing/2014/main" id="{C3518E63-A89D-760F-59A2-81F567087451}"/>
              </a:ext>
            </a:extLst>
          </p:cNvPr>
          <p:cNvPicPr>
            <a:picLocks noChangeAspect="1"/>
          </p:cNvPicPr>
          <p:nvPr/>
        </p:nvPicPr>
        <p:blipFill>
          <a:blip r:embed="rId2"/>
          <a:stretch>
            <a:fillRect/>
          </a:stretch>
        </p:blipFill>
        <p:spPr>
          <a:xfrm>
            <a:off x="6571957" y="2497380"/>
            <a:ext cx="4024738" cy="2995686"/>
          </a:xfrm>
          <a:prstGeom prst="rect">
            <a:avLst/>
          </a:prstGeom>
        </p:spPr>
      </p:pic>
    </p:spTree>
    <p:extLst>
      <p:ext uri="{BB962C8B-B14F-4D97-AF65-F5344CB8AC3E}">
        <p14:creationId xmlns:p14="http://schemas.microsoft.com/office/powerpoint/2010/main" val="20249073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3DA22DD-9023-F96C-82C6-078BE384DEE8}"/>
              </a:ext>
            </a:extLst>
          </p:cNvPr>
          <p:cNvSpPr>
            <a:spLocks noGrp="1"/>
          </p:cNvSpPr>
          <p:nvPr>
            <p:ph type="title"/>
          </p:nvPr>
        </p:nvSpPr>
        <p:spPr>
          <a:xfrm>
            <a:off x="805609" y="411378"/>
            <a:ext cx="10363826" cy="804408"/>
          </a:xfrm>
        </p:spPr>
        <p:txBody>
          <a:bodyPr/>
          <a:lstStyle/>
          <a:p>
            <a:r>
              <a:rPr lang="es-MX" dirty="0"/>
              <a:t>Espacio del Ligamento Periodontal </a:t>
            </a:r>
          </a:p>
        </p:txBody>
      </p:sp>
      <p:sp>
        <p:nvSpPr>
          <p:cNvPr id="3" name="Marcador de contenido 2">
            <a:extLst>
              <a:ext uri="{FF2B5EF4-FFF2-40B4-BE49-F238E27FC236}">
                <a16:creationId xmlns:a16="http://schemas.microsoft.com/office/drawing/2014/main" id="{E501C0FB-3686-BBA0-DF25-C9B7944C2078}"/>
              </a:ext>
            </a:extLst>
          </p:cNvPr>
          <p:cNvSpPr>
            <a:spLocks noGrp="1"/>
          </p:cNvSpPr>
          <p:nvPr>
            <p:ph sz="quarter" idx="13"/>
          </p:nvPr>
        </p:nvSpPr>
        <p:spPr>
          <a:xfrm>
            <a:off x="805609" y="1828801"/>
            <a:ext cx="5290078" cy="4215617"/>
          </a:xfrm>
        </p:spPr>
        <p:txBody>
          <a:bodyPr/>
          <a:lstStyle/>
          <a:p>
            <a:pPr algn="just"/>
            <a:r>
              <a:rPr lang="es-MX" dirty="0"/>
              <a:t>El ligamento periodontal, es el espacio entre la raíz del diente y la lámina dura. Contiene fibras de tejido conectivo, vasos sanguíneos y linfáticos. </a:t>
            </a:r>
          </a:p>
          <a:p>
            <a:pPr algn="just"/>
            <a:r>
              <a:rPr lang="es-MX" dirty="0"/>
              <a:t>En una imagen dental, el ligamento periodontal aparece como una línea delgada radiolúcida alrededor de la raíz de un diente. </a:t>
            </a:r>
          </a:p>
          <a:p>
            <a:pPr algn="just"/>
            <a:r>
              <a:rPr lang="es-MX" dirty="0"/>
              <a:t>En el periodonto sano, el espacio del ligamento periodontal aparece como una línea continua radiolúcida de espesor uniforme.</a:t>
            </a:r>
          </a:p>
        </p:txBody>
      </p:sp>
      <p:pic>
        <p:nvPicPr>
          <p:cNvPr id="5" name="Imagen 4">
            <a:extLst>
              <a:ext uri="{FF2B5EF4-FFF2-40B4-BE49-F238E27FC236}">
                <a16:creationId xmlns:a16="http://schemas.microsoft.com/office/drawing/2014/main" id="{B9537BF5-16DC-BD58-76D6-819612F3135C}"/>
              </a:ext>
            </a:extLst>
          </p:cNvPr>
          <p:cNvPicPr>
            <a:picLocks noChangeAspect="1"/>
          </p:cNvPicPr>
          <p:nvPr/>
        </p:nvPicPr>
        <p:blipFill>
          <a:blip r:embed="rId2"/>
          <a:stretch>
            <a:fillRect/>
          </a:stretch>
        </p:blipFill>
        <p:spPr>
          <a:xfrm>
            <a:off x="6605514" y="2393558"/>
            <a:ext cx="4019562" cy="2867758"/>
          </a:xfrm>
          <a:prstGeom prst="rect">
            <a:avLst/>
          </a:prstGeom>
        </p:spPr>
      </p:pic>
    </p:spTree>
    <p:extLst>
      <p:ext uri="{BB962C8B-B14F-4D97-AF65-F5344CB8AC3E}">
        <p14:creationId xmlns:p14="http://schemas.microsoft.com/office/powerpoint/2010/main" val="24481257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1251578-37F0-DB99-C336-5BEDCCFC428A}"/>
              </a:ext>
            </a:extLst>
          </p:cNvPr>
          <p:cNvSpPr>
            <a:spLocks noGrp="1"/>
          </p:cNvSpPr>
          <p:nvPr>
            <p:ph type="title"/>
          </p:nvPr>
        </p:nvSpPr>
        <p:spPr>
          <a:xfrm>
            <a:off x="618979" y="464877"/>
            <a:ext cx="10616887" cy="871553"/>
          </a:xfrm>
        </p:spPr>
        <p:txBody>
          <a:bodyPr>
            <a:normAutofit/>
          </a:bodyPr>
          <a:lstStyle/>
          <a:p>
            <a:pPr algn="ctr"/>
            <a:r>
              <a:rPr lang="es-MX" sz="4000" dirty="0"/>
              <a:t>Forma y Densidad del Hueso Alveolar </a:t>
            </a:r>
          </a:p>
        </p:txBody>
      </p:sp>
      <p:sp>
        <p:nvSpPr>
          <p:cNvPr id="3" name="Marcador de contenido 2">
            <a:extLst>
              <a:ext uri="{FF2B5EF4-FFF2-40B4-BE49-F238E27FC236}">
                <a16:creationId xmlns:a16="http://schemas.microsoft.com/office/drawing/2014/main" id="{1D6B8780-CAE7-4DD7-97FF-89514BD2D3B1}"/>
              </a:ext>
            </a:extLst>
          </p:cNvPr>
          <p:cNvSpPr>
            <a:spLocks noGrp="1"/>
          </p:cNvSpPr>
          <p:nvPr>
            <p:ph sz="quarter" idx="13"/>
          </p:nvPr>
        </p:nvSpPr>
        <p:spPr>
          <a:xfrm>
            <a:off x="1054452" y="1755460"/>
            <a:ext cx="5655837" cy="4572000"/>
          </a:xfrm>
        </p:spPr>
        <p:txBody>
          <a:bodyPr>
            <a:normAutofit/>
          </a:bodyPr>
          <a:lstStyle/>
          <a:p>
            <a:pPr marL="0" indent="0" algn="just">
              <a:buNone/>
            </a:pPr>
            <a:r>
              <a:rPr lang="es-MX" dirty="0"/>
              <a:t>El hueso alveolar situado entre las raíces de los dientes varía en forma y densidad. </a:t>
            </a:r>
          </a:p>
          <a:p>
            <a:pPr algn="just"/>
            <a:r>
              <a:rPr lang="es-MX" b="1" dirty="0"/>
              <a:t>Región Anterior</a:t>
            </a:r>
            <a:r>
              <a:rPr lang="es-MX" dirty="0"/>
              <a:t>. La cresta alveolar normal situada en la región anterior aparece puntiaguda y afilada entre los dientes. Aparece como una línea densa radiopaca en la región anterior. </a:t>
            </a:r>
          </a:p>
          <a:p>
            <a:pPr algn="just"/>
            <a:r>
              <a:rPr lang="es-MX" b="1" dirty="0"/>
              <a:t>Región Posterior</a:t>
            </a:r>
            <a:r>
              <a:rPr lang="es-MX" dirty="0"/>
              <a:t>. La cresta alveolar normal situada en la región posterior aparece plana y lisa entre los dientes. Tiende a aparecer menos densa y menos radiopaca que la cresta alveolar vista en la región anterior. </a:t>
            </a:r>
          </a:p>
        </p:txBody>
      </p:sp>
      <p:pic>
        <p:nvPicPr>
          <p:cNvPr id="5" name="Imagen 4">
            <a:extLst>
              <a:ext uri="{FF2B5EF4-FFF2-40B4-BE49-F238E27FC236}">
                <a16:creationId xmlns:a16="http://schemas.microsoft.com/office/drawing/2014/main" id="{ED579592-99B7-CF99-C072-68C8AC874B51}"/>
              </a:ext>
            </a:extLst>
          </p:cNvPr>
          <p:cNvPicPr>
            <a:picLocks noChangeAspect="1"/>
          </p:cNvPicPr>
          <p:nvPr/>
        </p:nvPicPr>
        <p:blipFill>
          <a:blip r:embed="rId2"/>
          <a:stretch>
            <a:fillRect/>
          </a:stretch>
        </p:blipFill>
        <p:spPr>
          <a:xfrm>
            <a:off x="7976191" y="1680230"/>
            <a:ext cx="1783811" cy="2361230"/>
          </a:xfrm>
          <a:prstGeom prst="rect">
            <a:avLst/>
          </a:prstGeom>
        </p:spPr>
      </p:pic>
      <p:pic>
        <p:nvPicPr>
          <p:cNvPr id="7" name="Imagen 6">
            <a:extLst>
              <a:ext uri="{FF2B5EF4-FFF2-40B4-BE49-F238E27FC236}">
                <a16:creationId xmlns:a16="http://schemas.microsoft.com/office/drawing/2014/main" id="{73DC3E16-0E4D-AA53-69D6-4421D6D9A66C}"/>
              </a:ext>
            </a:extLst>
          </p:cNvPr>
          <p:cNvPicPr>
            <a:picLocks noChangeAspect="1"/>
          </p:cNvPicPr>
          <p:nvPr/>
        </p:nvPicPr>
        <p:blipFill>
          <a:blip r:embed="rId3"/>
          <a:stretch>
            <a:fillRect/>
          </a:stretch>
        </p:blipFill>
        <p:spPr>
          <a:xfrm>
            <a:off x="7473674" y="4223766"/>
            <a:ext cx="2788846" cy="2079817"/>
          </a:xfrm>
          <a:prstGeom prst="rect">
            <a:avLst/>
          </a:prstGeom>
        </p:spPr>
      </p:pic>
    </p:spTree>
    <p:extLst>
      <p:ext uri="{BB962C8B-B14F-4D97-AF65-F5344CB8AC3E}">
        <p14:creationId xmlns:p14="http://schemas.microsoft.com/office/powerpoint/2010/main" val="215393457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F99443-B511-0F78-7FD0-D1CCF2B34702}"/>
              </a:ext>
            </a:extLst>
          </p:cNvPr>
          <p:cNvSpPr>
            <a:spLocks noGrp="1"/>
          </p:cNvSpPr>
          <p:nvPr>
            <p:ph type="title"/>
          </p:nvPr>
        </p:nvSpPr>
        <p:spPr>
          <a:xfrm>
            <a:off x="1132866" y="675249"/>
            <a:ext cx="9692640" cy="1723822"/>
          </a:xfrm>
        </p:spPr>
        <p:txBody>
          <a:bodyPr>
            <a:noAutofit/>
          </a:bodyPr>
          <a:lstStyle/>
          <a:p>
            <a:pPr algn="ctr"/>
            <a:r>
              <a:rPr lang="es-MX" sz="6000" dirty="0"/>
              <a:t>Radiografía periapical, interproximal y oclusal</a:t>
            </a:r>
          </a:p>
        </p:txBody>
      </p:sp>
      <p:pic>
        <p:nvPicPr>
          <p:cNvPr id="4" name="Imagen 3">
            <a:extLst>
              <a:ext uri="{FF2B5EF4-FFF2-40B4-BE49-F238E27FC236}">
                <a16:creationId xmlns:a16="http://schemas.microsoft.com/office/drawing/2014/main" id="{8AC2D8A1-E53F-C919-E9CE-DF0C3F53AEE5}"/>
              </a:ext>
            </a:extLst>
          </p:cNvPr>
          <p:cNvPicPr>
            <a:picLocks noChangeAspect="1"/>
          </p:cNvPicPr>
          <p:nvPr/>
        </p:nvPicPr>
        <p:blipFill>
          <a:blip r:embed="rId2"/>
          <a:stretch>
            <a:fillRect/>
          </a:stretch>
        </p:blipFill>
        <p:spPr>
          <a:xfrm>
            <a:off x="1434758" y="2861310"/>
            <a:ext cx="2457450" cy="1866900"/>
          </a:xfrm>
          <a:prstGeom prst="rect">
            <a:avLst/>
          </a:prstGeom>
        </p:spPr>
      </p:pic>
      <p:pic>
        <p:nvPicPr>
          <p:cNvPr id="6" name="Imagen 5">
            <a:extLst>
              <a:ext uri="{FF2B5EF4-FFF2-40B4-BE49-F238E27FC236}">
                <a16:creationId xmlns:a16="http://schemas.microsoft.com/office/drawing/2014/main" id="{CD732B5B-C90F-BDCD-0897-27207C78DD8B}"/>
              </a:ext>
            </a:extLst>
          </p:cNvPr>
          <p:cNvPicPr>
            <a:picLocks noChangeAspect="1"/>
          </p:cNvPicPr>
          <p:nvPr/>
        </p:nvPicPr>
        <p:blipFill>
          <a:blip r:embed="rId3"/>
          <a:stretch>
            <a:fillRect/>
          </a:stretch>
        </p:blipFill>
        <p:spPr>
          <a:xfrm>
            <a:off x="7967691" y="2861310"/>
            <a:ext cx="2457450" cy="1866900"/>
          </a:xfrm>
          <a:prstGeom prst="rect">
            <a:avLst/>
          </a:prstGeom>
        </p:spPr>
      </p:pic>
      <p:pic>
        <p:nvPicPr>
          <p:cNvPr id="7" name="Imagen 6">
            <a:extLst>
              <a:ext uri="{FF2B5EF4-FFF2-40B4-BE49-F238E27FC236}">
                <a16:creationId xmlns:a16="http://schemas.microsoft.com/office/drawing/2014/main" id="{D5BA72A8-3FA0-964D-41EB-7E206CA3EA55}"/>
              </a:ext>
            </a:extLst>
          </p:cNvPr>
          <p:cNvPicPr>
            <a:picLocks noChangeAspect="1"/>
          </p:cNvPicPr>
          <p:nvPr/>
        </p:nvPicPr>
        <p:blipFill>
          <a:blip r:embed="rId4"/>
          <a:stretch>
            <a:fillRect/>
          </a:stretch>
        </p:blipFill>
        <p:spPr>
          <a:xfrm>
            <a:off x="4600969" y="4264709"/>
            <a:ext cx="2756433" cy="2207343"/>
          </a:xfrm>
          <a:prstGeom prst="rect">
            <a:avLst/>
          </a:prstGeom>
        </p:spPr>
      </p:pic>
    </p:spTree>
    <p:extLst>
      <p:ext uri="{BB962C8B-B14F-4D97-AF65-F5344CB8AC3E}">
        <p14:creationId xmlns:p14="http://schemas.microsoft.com/office/powerpoint/2010/main" val="2496797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C53E54-9ACF-1527-F88D-42806273EBD7}"/>
              </a:ext>
            </a:extLst>
          </p:cNvPr>
          <p:cNvSpPr>
            <a:spLocks noGrp="1"/>
          </p:cNvSpPr>
          <p:nvPr>
            <p:ph type="title"/>
          </p:nvPr>
        </p:nvSpPr>
        <p:spPr>
          <a:xfrm>
            <a:off x="239151" y="183524"/>
            <a:ext cx="10911840" cy="1428929"/>
          </a:xfrm>
        </p:spPr>
        <p:txBody>
          <a:bodyPr/>
          <a:lstStyle/>
          <a:p>
            <a:pPr algn="ctr"/>
            <a:r>
              <a:rPr lang="es-MX" dirty="0"/>
              <a:t> </a:t>
            </a:r>
            <a:r>
              <a:rPr lang="es-MX" sz="4000" dirty="0"/>
              <a:t>Radiografía periapical, interproximal y oclusal</a:t>
            </a:r>
          </a:p>
        </p:txBody>
      </p:sp>
      <p:sp>
        <p:nvSpPr>
          <p:cNvPr id="3" name="Marcador de contenido 2">
            <a:extLst>
              <a:ext uri="{FF2B5EF4-FFF2-40B4-BE49-F238E27FC236}">
                <a16:creationId xmlns:a16="http://schemas.microsoft.com/office/drawing/2014/main" id="{C547BBA2-50AA-4CA0-0AA1-2F0ADF6A5A21}"/>
              </a:ext>
            </a:extLst>
          </p:cNvPr>
          <p:cNvSpPr>
            <a:spLocks noGrp="1"/>
          </p:cNvSpPr>
          <p:nvPr>
            <p:ph sz="quarter" idx="13"/>
          </p:nvPr>
        </p:nvSpPr>
        <p:spPr>
          <a:xfrm>
            <a:off x="745588" y="1856935"/>
            <a:ext cx="6654019" cy="4417255"/>
          </a:xfrm>
        </p:spPr>
        <p:txBody>
          <a:bodyPr>
            <a:normAutofit lnSpcReduction="10000"/>
          </a:bodyPr>
          <a:lstStyle/>
          <a:p>
            <a:pPr algn="just"/>
            <a:r>
              <a:rPr lang="es-MX" dirty="0"/>
              <a:t>El examen radiográfico intraoral es una inspección radiográfica intraoral de los dientes y las estructuras adyacentes. </a:t>
            </a:r>
          </a:p>
          <a:p>
            <a:pPr algn="just"/>
            <a:r>
              <a:rPr lang="es-MX" dirty="0"/>
              <a:t>Los exámenes intraorales son la base de la radiografía dental. </a:t>
            </a:r>
          </a:p>
          <a:p>
            <a:pPr algn="just"/>
            <a:r>
              <a:rPr lang="es-MX" dirty="0"/>
              <a:t>Los siguientes son los tres tipos más comunes de exámenes usados en radiografías intraorales: </a:t>
            </a:r>
          </a:p>
          <a:p>
            <a:pPr lvl="2" algn="just"/>
            <a:r>
              <a:rPr lang="es-MX" sz="2000" b="1" dirty="0"/>
              <a:t>Examen periapical </a:t>
            </a:r>
          </a:p>
          <a:p>
            <a:pPr lvl="2" algn="just"/>
            <a:r>
              <a:rPr lang="es-MX" sz="2000" b="1" dirty="0"/>
              <a:t>Examen interproximal </a:t>
            </a:r>
          </a:p>
          <a:p>
            <a:pPr lvl="2" algn="just"/>
            <a:r>
              <a:rPr lang="es-MX" sz="2000" b="1" dirty="0"/>
              <a:t>Examen oclusal </a:t>
            </a:r>
          </a:p>
          <a:p>
            <a:pPr algn="just"/>
            <a:r>
              <a:rPr lang="es-MX" dirty="0"/>
              <a:t>Cada uno de estos exámenes tiene un fin determinado y requiere el uso de un tipo específico de receptor de imagen y técnica.</a:t>
            </a:r>
          </a:p>
        </p:txBody>
      </p:sp>
      <p:pic>
        <p:nvPicPr>
          <p:cNvPr id="4" name="Imagen 3">
            <a:extLst>
              <a:ext uri="{FF2B5EF4-FFF2-40B4-BE49-F238E27FC236}">
                <a16:creationId xmlns:a16="http://schemas.microsoft.com/office/drawing/2014/main" id="{D4462249-93AA-A855-D146-329E889C741A}"/>
              </a:ext>
            </a:extLst>
          </p:cNvPr>
          <p:cNvPicPr>
            <a:picLocks noChangeAspect="1"/>
          </p:cNvPicPr>
          <p:nvPr/>
        </p:nvPicPr>
        <p:blipFill>
          <a:blip r:embed="rId2"/>
          <a:srcRect l="18776" t="23061" r="13412" b="18163"/>
          <a:stretch>
            <a:fillRect/>
          </a:stretch>
        </p:blipFill>
        <p:spPr>
          <a:xfrm>
            <a:off x="7807570" y="3003451"/>
            <a:ext cx="3213564" cy="2124222"/>
          </a:xfrm>
          <a:prstGeom prst="rect">
            <a:avLst/>
          </a:prstGeom>
        </p:spPr>
      </p:pic>
    </p:spTree>
    <p:extLst>
      <p:ext uri="{BB962C8B-B14F-4D97-AF65-F5344CB8AC3E}">
        <p14:creationId xmlns:p14="http://schemas.microsoft.com/office/powerpoint/2010/main" val="8358221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50F099E-DA42-8FE6-A448-CDDD7EF95A29}"/>
              </a:ext>
            </a:extLst>
          </p:cNvPr>
          <p:cNvSpPr>
            <a:spLocks noGrp="1"/>
          </p:cNvSpPr>
          <p:nvPr>
            <p:ph type="title"/>
          </p:nvPr>
        </p:nvSpPr>
        <p:spPr>
          <a:xfrm>
            <a:off x="913774" y="360869"/>
            <a:ext cx="9692640" cy="804408"/>
          </a:xfrm>
        </p:spPr>
        <p:txBody>
          <a:bodyPr/>
          <a:lstStyle/>
          <a:p>
            <a:pPr algn="ctr"/>
            <a:r>
              <a:rPr lang="es-MX" dirty="0"/>
              <a:t>Examen Periapical </a:t>
            </a:r>
          </a:p>
        </p:txBody>
      </p:sp>
      <p:sp>
        <p:nvSpPr>
          <p:cNvPr id="3" name="Marcador de contenido 2">
            <a:extLst>
              <a:ext uri="{FF2B5EF4-FFF2-40B4-BE49-F238E27FC236}">
                <a16:creationId xmlns:a16="http://schemas.microsoft.com/office/drawing/2014/main" id="{2D401488-1A10-A8F5-1525-B440DC83265E}"/>
              </a:ext>
            </a:extLst>
          </p:cNvPr>
          <p:cNvSpPr>
            <a:spLocks noGrp="1"/>
          </p:cNvSpPr>
          <p:nvPr>
            <p:ph sz="quarter" idx="13"/>
          </p:nvPr>
        </p:nvSpPr>
        <p:spPr>
          <a:xfrm>
            <a:off x="913774" y="1758462"/>
            <a:ext cx="6260749" cy="4738669"/>
          </a:xfrm>
        </p:spPr>
        <p:txBody>
          <a:bodyPr>
            <a:normAutofit/>
          </a:bodyPr>
          <a:lstStyle/>
          <a:p>
            <a:pPr algn="just"/>
            <a:r>
              <a:rPr lang="es-MX" b="1" dirty="0"/>
              <a:t>Propósito. </a:t>
            </a:r>
            <a:r>
              <a:rPr lang="es-MX" dirty="0"/>
              <a:t>El examen periapical se utiliza para examinar el diente completo corona, raíz y hueso de soporte.</a:t>
            </a:r>
          </a:p>
          <a:p>
            <a:pPr algn="just"/>
            <a:r>
              <a:rPr lang="es-MX" b="1" dirty="0"/>
              <a:t>Tipo de imagen. </a:t>
            </a:r>
            <a:r>
              <a:rPr lang="es-MX" dirty="0"/>
              <a:t>Imágenes periapicales  muestran la corona, la raíz del diente y el hueso circundante. El término periapical se deriva del prefijo griego peri (que significa "alrededor") y de la palabra latina </a:t>
            </a:r>
            <a:r>
              <a:rPr lang="es-MX" dirty="0" err="1"/>
              <a:t>apex</a:t>
            </a:r>
            <a:r>
              <a:rPr lang="es-MX" dirty="0"/>
              <a:t> (refiriéndose a la terminal de la raíz del diente). </a:t>
            </a:r>
          </a:p>
          <a:p>
            <a:pPr algn="just"/>
            <a:r>
              <a:rPr lang="es-MX" b="1" dirty="0"/>
              <a:t>Técnica. </a:t>
            </a:r>
            <a:r>
              <a:rPr lang="es-MX" dirty="0"/>
              <a:t>Se utilizan dos métodos para la obtención de radiografías periapicales: la técnica en paralelo y la técnica de la bisectriz.</a:t>
            </a:r>
          </a:p>
        </p:txBody>
      </p:sp>
      <p:pic>
        <p:nvPicPr>
          <p:cNvPr id="4" name="Imagen 3">
            <a:extLst>
              <a:ext uri="{FF2B5EF4-FFF2-40B4-BE49-F238E27FC236}">
                <a16:creationId xmlns:a16="http://schemas.microsoft.com/office/drawing/2014/main" id="{5B97B02D-A39D-6CCE-19E6-3E687761BDC5}"/>
              </a:ext>
            </a:extLst>
          </p:cNvPr>
          <p:cNvPicPr>
            <a:picLocks noChangeAspect="1"/>
          </p:cNvPicPr>
          <p:nvPr/>
        </p:nvPicPr>
        <p:blipFill>
          <a:blip r:embed="rId2"/>
          <a:stretch>
            <a:fillRect/>
          </a:stretch>
        </p:blipFill>
        <p:spPr>
          <a:xfrm>
            <a:off x="7626700" y="2524344"/>
            <a:ext cx="3281495" cy="2272739"/>
          </a:xfrm>
          <a:prstGeom prst="rect">
            <a:avLst/>
          </a:prstGeom>
          <a:ln>
            <a:noFill/>
          </a:ln>
          <a:effectLst>
            <a:softEdge rad="112500"/>
          </a:effectLst>
        </p:spPr>
      </p:pic>
    </p:spTree>
    <p:extLst>
      <p:ext uri="{BB962C8B-B14F-4D97-AF65-F5344CB8AC3E}">
        <p14:creationId xmlns:p14="http://schemas.microsoft.com/office/powerpoint/2010/main" val="25322137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3556AD-3939-38B5-4DE7-884CFDCF153E}"/>
              </a:ext>
            </a:extLst>
          </p:cNvPr>
          <p:cNvSpPr>
            <a:spLocks noGrp="1"/>
          </p:cNvSpPr>
          <p:nvPr>
            <p:ph type="title"/>
          </p:nvPr>
        </p:nvSpPr>
        <p:spPr>
          <a:xfrm>
            <a:off x="1249367" y="431207"/>
            <a:ext cx="9692640" cy="804408"/>
          </a:xfrm>
        </p:spPr>
        <p:txBody>
          <a:bodyPr/>
          <a:lstStyle/>
          <a:p>
            <a:pPr algn="ctr"/>
            <a:r>
              <a:rPr lang="es-MX" dirty="0"/>
              <a:t>Examen interproximal </a:t>
            </a:r>
          </a:p>
        </p:txBody>
      </p:sp>
      <p:sp>
        <p:nvSpPr>
          <p:cNvPr id="3" name="Marcador de contenido 2">
            <a:extLst>
              <a:ext uri="{FF2B5EF4-FFF2-40B4-BE49-F238E27FC236}">
                <a16:creationId xmlns:a16="http://schemas.microsoft.com/office/drawing/2014/main" id="{BFE82745-5F25-B3D4-5907-821E43D6A52D}"/>
              </a:ext>
            </a:extLst>
          </p:cNvPr>
          <p:cNvSpPr>
            <a:spLocks noGrp="1"/>
          </p:cNvSpPr>
          <p:nvPr>
            <p:ph sz="quarter" idx="13"/>
          </p:nvPr>
        </p:nvSpPr>
        <p:spPr>
          <a:xfrm>
            <a:off x="787165" y="1547446"/>
            <a:ext cx="6148208" cy="4879347"/>
          </a:xfrm>
        </p:spPr>
        <p:txBody>
          <a:bodyPr>
            <a:normAutofit/>
          </a:bodyPr>
          <a:lstStyle/>
          <a:p>
            <a:pPr algn="just"/>
            <a:r>
              <a:rPr lang="es-MX" b="1" dirty="0"/>
              <a:t>Propósito. </a:t>
            </a:r>
            <a:r>
              <a:rPr lang="es-MX" dirty="0"/>
              <a:t>El examen interproximal se utiliza para examinar las coronas de los dientes superiores e inferiores en una sola imagen. Es útil para examinar las superficies adyacentes del diente y la cresta del hueso . </a:t>
            </a:r>
          </a:p>
          <a:p>
            <a:pPr algn="just"/>
            <a:r>
              <a:rPr lang="es-MX" b="1" dirty="0"/>
              <a:t>Tipo de Receptor de Imágenes. </a:t>
            </a:r>
            <a:r>
              <a:rPr lang="es-MX" dirty="0"/>
              <a:t>El receptor de aleta de mordida se utiliza en el examen interproximal. El receptor de aleta de mordida tiene un "ala" o pestaña que se inserta en él, el paciente "muerde" en la aleta para estabilizar al receptor. </a:t>
            </a:r>
          </a:p>
          <a:p>
            <a:pPr algn="just"/>
            <a:r>
              <a:rPr lang="es-MX" b="1" dirty="0"/>
              <a:t>Técnica. </a:t>
            </a:r>
            <a:r>
              <a:rPr lang="es-MX" dirty="0"/>
              <a:t>La técnica de aleta de mordida se utiliza en el examen interproximal. </a:t>
            </a:r>
          </a:p>
        </p:txBody>
      </p:sp>
      <p:pic>
        <p:nvPicPr>
          <p:cNvPr id="4" name="Imagen 3">
            <a:extLst>
              <a:ext uri="{FF2B5EF4-FFF2-40B4-BE49-F238E27FC236}">
                <a16:creationId xmlns:a16="http://schemas.microsoft.com/office/drawing/2014/main" id="{5EEEB2F9-E4D7-D5E7-F72F-50681ABEB401}"/>
              </a:ext>
            </a:extLst>
          </p:cNvPr>
          <p:cNvPicPr>
            <a:picLocks noChangeAspect="1"/>
          </p:cNvPicPr>
          <p:nvPr/>
        </p:nvPicPr>
        <p:blipFill>
          <a:blip r:embed="rId2"/>
          <a:stretch>
            <a:fillRect/>
          </a:stretch>
        </p:blipFill>
        <p:spPr>
          <a:xfrm>
            <a:off x="7380628" y="2598785"/>
            <a:ext cx="3405595" cy="2564058"/>
          </a:xfrm>
          <a:prstGeom prst="rect">
            <a:avLst/>
          </a:prstGeom>
          <a:ln>
            <a:noFill/>
          </a:ln>
          <a:effectLst>
            <a:softEdge rad="112500"/>
          </a:effectLst>
        </p:spPr>
      </p:pic>
    </p:spTree>
    <p:extLst>
      <p:ext uri="{BB962C8B-B14F-4D97-AF65-F5344CB8AC3E}">
        <p14:creationId xmlns:p14="http://schemas.microsoft.com/office/powerpoint/2010/main" val="15993182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630DD2-65B4-3878-300E-3DD643C603AD}"/>
              </a:ext>
            </a:extLst>
          </p:cNvPr>
          <p:cNvSpPr>
            <a:spLocks noGrp="1"/>
          </p:cNvSpPr>
          <p:nvPr>
            <p:ph type="title"/>
          </p:nvPr>
        </p:nvSpPr>
        <p:spPr>
          <a:xfrm>
            <a:off x="1249680" y="603636"/>
            <a:ext cx="9692640" cy="804408"/>
          </a:xfrm>
        </p:spPr>
        <p:txBody>
          <a:bodyPr/>
          <a:lstStyle/>
          <a:p>
            <a:pPr algn="ctr"/>
            <a:r>
              <a:rPr lang="es-MX" dirty="0"/>
              <a:t>Examen Oclusal </a:t>
            </a:r>
          </a:p>
        </p:txBody>
      </p:sp>
      <p:sp>
        <p:nvSpPr>
          <p:cNvPr id="3" name="Marcador de contenido 2">
            <a:extLst>
              <a:ext uri="{FF2B5EF4-FFF2-40B4-BE49-F238E27FC236}">
                <a16:creationId xmlns:a16="http://schemas.microsoft.com/office/drawing/2014/main" id="{5BF3E100-D0E3-0456-44C2-BE5689DB4D90}"/>
              </a:ext>
            </a:extLst>
          </p:cNvPr>
          <p:cNvSpPr>
            <a:spLocks noGrp="1"/>
          </p:cNvSpPr>
          <p:nvPr>
            <p:ph sz="quarter" idx="13"/>
          </p:nvPr>
        </p:nvSpPr>
        <p:spPr>
          <a:xfrm>
            <a:off x="1249680" y="1885072"/>
            <a:ext cx="5182226" cy="4135900"/>
          </a:xfrm>
        </p:spPr>
        <p:txBody>
          <a:bodyPr/>
          <a:lstStyle/>
          <a:p>
            <a:pPr algn="just"/>
            <a:r>
              <a:rPr lang="es-MX" b="1" dirty="0"/>
              <a:t>Propósito. </a:t>
            </a:r>
            <a:r>
              <a:rPr lang="es-MX" dirty="0"/>
              <a:t>El examen oclusal se utiliza para examinar grandes áreas del maxilar o de la mandíbula en una sola imagen. </a:t>
            </a:r>
          </a:p>
          <a:p>
            <a:pPr algn="just"/>
            <a:r>
              <a:rPr lang="es-MX" b="1" dirty="0"/>
              <a:t>Tipo de Receptor de Imágenes. </a:t>
            </a:r>
            <a:r>
              <a:rPr lang="es-MX" dirty="0"/>
              <a:t>El receptor oclusal se utiliza en examen oclusal. Como el término oclusal sugiere, el paciente "ocluye’ o muerde el receptor entero. </a:t>
            </a:r>
          </a:p>
          <a:p>
            <a:pPr algn="just"/>
            <a:r>
              <a:rPr lang="es-MX" b="1" dirty="0"/>
              <a:t>Técnica. </a:t>
            </a:r>
            <a:r>
              <a:rPr lang="es-MX" dirty="0"/>
              <a:t>La técnica oclusal se utiliza en el examen oclusal. </a:t>
            </a:r>
          </a:p>
        </p:txBody>
      </p:sp>
      <p:pic>
        <p:nvPicPr>
          <p:cNvPr id="5" name="Imagen 4">
            <a:extLst>
              <a:ext uri="{FF2B5EF4-FFF2-40B4-BE49-F238E27FC236}">
                <a16:creationId xmlns:a16="http://schemas.microsoft.com/office/drawing/2014/main" id="{FE644F32-E773-A7B7-5903-F93BC53F9F29}"/>
              </a:ext>
            </a:extLst>
          </p:cNvPr>
          <p:cNvPicPr>
            <a:picLocks noChangeAspect="1"/>
          </p:cNvPicPr>
          <p:nvPr/>
        </p:nvPicPr>
        <p:blipFill>
          <a:blip r:embed="rId2"/>
          <a:stretch>
            <a:fillRect/>
          </a:stretch>
        </p:blipFill>
        <p:spPr>
          <a:xfrm>
            <a:off x="7041599" y="2475696"/>
            <a:ext cx="3648366" cy="2757486"/>
          </a:xfrm>
          <a:prstGeom prst="rect">
            <a:avLst/>
          </a:prstGeom>
          <a:ln>
            <a:noFill/>
          </a:ln>
          <a:effectLst>
            <a:softEdge rad="112500"/>
          </a:effectLst>
        </p:spPr>
      </p:pic>
    </p:spTree>
    <p:extLst>
      <p:ext uri="{BB962C8B-B14F-4D97-AF65-F5344CB8AC3E}">
        <p14:creationId xmlns:p14="http://schemas.microsoft.com/office/powerpoint/2010/main" val="140745385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E4F4147-71B1-9041-A532-5C598847DCEB}"/>
              </a:ext>
            </a:extLst>
          </p:cNvPr>
          <p:cNvSpPr>
            <a:spLocks noGrp="1"/>
          </p:cNvSpPr>
          <p:nvPr>
            <p:ph type="title"/>
          </p:nvPr>
        </p:nvSpPr>
        <p:spPr>
          <a:xfrm>
            <a:off x="620775" y="304596"/>
            <a:ext cx="10222992" cy="1428929"/>
          </a:xfrm>
        </p:spPr>
        <p:txBody>
          <a:bodyPr/>
          <a:lstStyle/>
          <a:p>
            <a:pPr algn="ctr"/>
            <a:r>
              <a:rPr lang="es-MX" dirty="0"/>
              <a:t>Criterios diagnósticos para las </a:t>
            </a:r>
            <a:br>
              <a:rPr lang="es-MX" dirty="0"/>
            </a:br>
            <a:r>
              <a:rPr lang="es-MX" dirty="0"/>
              <a:t>radiografías intraorales</a:t>
            </a:r>
          </a:p>
        </p:txBody>
      </p:sp>
      <p:sp>
        <p:nvSpPr>
          <p:cNvPr id="3" name="Marcador de contenido 2">
            <a:extLst>
              <a:ext uri="{FF2B5EF4-FFF2-40B4-BE49-F238E27FC236}">
                <a16:creationId xmlns:a16="http://schemas.microsoft.com/office/drawing/2014/main" id="{C8C7B4EE-EF2E-904A-CB8F-4F2C88642DDD}"/>
              </a:ext>
            </a:extLst>
          </p:cNvPr>
          <p:cNvSpPr>
            <a:spLocks noGrp="1"/>
          </p:cNvSpPr>
          <p:nvPr>
            <p:ph sz="quarter" idx="13"/>
          </p:nvPr>
        </p:nvSpPr>
        <p:spPr>
          <a:xfrm>
            <a:off x="913773" y="2053883"/>
            <a:ext cx="9636995" cy="4304714"/>
          </a:xfrm>
        </p:spPr>
        <p:txBody>
          <a:bodyPr>
            <a:normAutofit lnSpcReduction="10000"/>
          </a:bodyPr>
          <a:lstStyle/>
          <a:p>
            <a:pPr marL="457200" indent="-457200" algn="just">
              <a:buFont typeface="+mj-lt"/>
              <a:buAutoNum type="arabicPeriod"/>
            </a:pPr>
            <a:r>
              <a:rPr lang="es-MX" dirty="0"/>
              <a:t>Las imágenes dentales deben mostrar una densidad óptima, contraste, definición y detalle. </a:t>
            </a:r>
          </a:p>
          <a:p>
            <a:pPr marL="457200" indent="-457200" algn="just">
              <a:buFont typeface="+mj-lt"/>
              <a:buAutoNum type="arabicPeriod"/>
            </a:pPr>
            <a:r>
              <a:rPr lang="es-MX" dirty="0"/>
              <a:t>Las imágenes dentales deben mostrar la menor cantidad de distorsión posible; las imágenes deben ser de la misma forma y tamaño que el objeto que está siendo radiografiado. </a:t>
            </a:r>
          </a:p>
          <a:p>
            <a:pPr marL="457200" indent="-457200" algn="just">
              <a:buFont typeface="+mj-lt"/>
              <a:buAutoNum type="arabicPeriod"/>
            </a:pPr>
            <a:r>
              <a:rPr lang="es-MX" dirty="0"/>
              <a:t>La serie completa de radiografías de la boca debe incluir imágenes que muestran todas las áreas, incluidas las regiones dentadas y edéntulas. </a:t>
            </a:r>
          </a:p>
          <a:p>
            <a:pPr marL="457200" indent="-457200" algn="just">
              <a:buFont typeface="+mj-lt"/>
              <a:buAutoNum type="arabicPeriod"/>
            </a:pPr>
            <a:r>
              <a:rPr lang="es-MX" dirty="0"/>
              <a:t>Las imágenes periapicales deben mostrar las coronas enteras y las raíces de los dientes en el examen, así como 2 a 3 mm más allá de los ápices de las raíces. </a:t>
            </a:r>
          </a:p>
          <a:p>
            <a:pPr marL="457200" indent="-457200" algn="just">
              <a:buFont typeface="+mj-lt"/>
              <a:buAutoNum type="arabicPeriod"/>
            </a:pPr>
            <a:r>
              <a:rPr lang="es-MX" dirty="0"/>
              <a:t>Las imágenes de aleta de mordida deben mostrar los contactos abiertos o superficies interproximales de los dientes que no se solapen.</a:t>
            </a:r>
          </a:p>
        </p:txBody>
      </p:sp>
    </p:spTree>
    <p:extLst>
      <p:ext uri="{BB962C8B-B14F-4D97-AF65-F5344CB8AC3E}">
        <p14:creationId xmlns:p14="http://schemas.microsoft.com/office/powerpoint/2010/main" val="261172434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5C5E53-30D6-6F1F-D754-3132C9E12B60}"/>
              </a:ext>
            </a:extLst>
          </p:cNvPr>
          <p:cNvSpPr>
            <a:spLocks noGrp="1"/>
          </p:cNvSpPr>
          <p:nvPr>
            <p:ph type="title"/>
          </p:nvPr>
        </p:nvSpPr>
        <p:spPr>
          <a:xfrm>
            <a:off x="1036788" y="754763"/>
            <a:ext cx="9692640" cy="1428929"/>
          </a:xfrm>
        </p:spPr>
        <p:txBody>
          <a:bodyPr>
            <a:normAutofit/>
          </a:bodyPr>
          <a:lstStyle/>
          <a:p>
            <a:pPr algn="ctr"/>
            <a:r>
              <a:rPr lang="es-MX" sz="8800" dirty="0"/>
              <a:t>Usos y técnicas</a:t>
            </a:r>
          </a:p>
        </p:txBody>
      </p:sp>
      <p:pic>
        <p:nvPicPr>
          <p:cNvPr id="4" name="Imagen 3">
            <a:extLst>
              <a:ext uri="{FF2B5EF4-FFF2-40B4-BE49-F238E27FC236}">
                <a16:creationId xmlns:a16="http://schemas.microsoft.com/office/drawing/2014/main" id="{842DA9B3-31F4-7FCE-9B5D-DE3DA080A756}"/>
              </a:ext>
            </a:extLst>
          </p:cNvPr>
          <p:cNvPicPr>
            <a:picLocks noChangeAspect="1"/>
          </p:cNvPicPr>
          <p:nvPr/>
        </p:nvPicPr>
        <p:blipFill>
          <a:blip r:embed="rId2">
            <a:extLst>
              <a:ext uri="{BEBA8EAE-BF5A-486C-A8C5-ECC9F3942E4B}">
                <a14:imgProps xmlns:a14="http://schemas.microsoft.com/office/drawing/2010/main">
                  <a14:imgLayer r:embed="rId3">
                    <a14:imgEffect>
                      <a14:saturation sat="300000"/>
                    </a14:imgEffect>
                  </a14:imgLayer>
                </a14:imgProps>
              </a:ext>
            </a:extLst>
          </a:blip>
          <a:stretch>
            <a:fillRect/>
          </a:stretch>
        </p:blipFill>
        <p:spPr>
          <a:xfrm>
            <a:off x="3676348" y="2819766"/>
            <a:ext cx="4413519" cy="3068134"/>
          </a:xfrm>
          <a:prstGeom prst="rect">
            <a:avLst/>
          </a:prstGeom>
        </p:spPr>
      </p:pic>
    </p:spTree>
    <p:extLst>
      <p:ext uri="{BB962C8B-B14F-4D97-AF65-F5344CB8AC3E}">
        <p14:creationId xmlns:p14="http://schemas.microsoft.com/office/powerpoint/2010/main" val="276772708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E1D5F9-0ACA-DB48-398B-7E03A97DE2FF}"/>
              </a:ext>
            </a:extLst>
          </p:cNvPr>
          <p:cNvSpPr>
            <a:spLocks noGrp="1"/>
          </p:cNvSpPr>
          <p:nvPr>
            <p:ph type="title"/>
          </p:nvPr>
        </p:nvSpPr>
        <p:spPr>
          <a:xfrm>
            <a:off x="913775" y="305737"/>
            <a:ext cx="9692640" cy="804408"/>
          </a:xfrm>
        </p:spPr>
        <p:txBody>
          <a:bodyPr/>
          <a:lstStyle/>
          <a:p>
            <a:pPr algn="ctr"/>
            <a:r>
              <a:rPr lang="es-MX" dirty="0"/>
              <a:t>Técnicas radiográficas</a:t>
            </a:r>
          </a:p>
        </p:txBody>
      </p:sp>
      <p:sp>
        <p:nvSpPr>
          <p:cNvPr id="3" name="Marcador de contenido 2">
            <a:extLst>
              <a:ext uri="{FF2B5EF4-FFF2-40B4-BE49-F238E27FC236}">
                <a16:creationId xmlns:a16="http://schemas.microsoft.com/office/drawing/2014/main" id="{28CE5EE6-F74B-B6EB-91AC-68FD67E30452}"/>
              </a:ext>
            </a:extLst>
          </p:cNvPr>
          <p:cNvSpPr>
            <a:spLocks noGrp="1"/>
          </p:cNvSpPr>
          <p:nvPr>
            <p:ph sz="quarter" idx="13"/>
          </p:nvPr>
        </p:nvSpPr>
        <p:spPr>
          <a:xfrm>
            <a:off x="1265466" y="1433149"/>
            <a:ext cx="5923125" cy="4867420"/>
          </a:xfrm>
        </p:spPr>
        <p:txBody>
          <a:bodyPr>
            <a:normAutofit/>
          </a:bodyPr>
          <a:lstStyle/>
          <a:p>
            <a:pPr marL="0" indent="0" algn="just">
              <a:buNone/>
            </a:pPr>
            <a:r>
              <a:rPr lang="es-MX" dirty="0"/>
              <a:t>Los siguientes son los tres tipos más comunes de exámenes usados en radiografías intraorales y sus técnicas radiográficas: </a:t>
            </a:r>
          </a:p>
          <a:p>
            <a:pPr algn="just"/>
            <a:r>
              <a:rPr lang="es-MX" b="1" dirty="0"/>
              <a:t>Examen periapical: </a:t>
            </a:r>
            <a:r>
              <a:rPr lang="es-MX" dirty="0"/>
              <a:t>Para este examen se utilizan la técnica en paralelo y la técnica de la bisectriz.</a:t>
            </a:r>
          </a:p>
          <a:p>
            <a:pPr algn="just"/>
            <a:endParaRPr lang="es-MX" dirty="0"/>
          </a:p>
          <a:p>
            <a:pPr algn="just"/>
            <a:r>
              <a:rPr lang="es-MX" b="1" dirty="0"/>
              <a:t>Examen interproximal</a:t>
            </a:r>
            <a:r>
              <a:rPr lang="es-MX" dirty="0"/>
              <a:t>: Para este examen se utiliza la técnica de aleta de mordida </a:t>
            </a:r>
          </a:p>
          <a:p>
            <a:pPr algn="just"/>
            <a:endParaRPr lang="es-MX" dirty="0"/>
          </a:p>
          <a:p>
            <a:pPr algn="just"/>
            <a:r>
              <a:rPr lang="es-MX" b="1" dirty="0"/>
              <a:t>Examen oclusal: </a:t>
            </a:r>
            <a:r>
              <a:rPr lang="es-MX" dirty="0"/>
              <a:t>Para este examen se utiliza la técnica oclusal. </a:t>
            </a:r>
          </a:p>
          <a:p>
            <a:endParaRPr lang="es-MX" dirty="0"/>
          </a:p>
        </p:txBody>
      </p:sp>
      <p:pic>
        <p:nvPicPr>
          <p:cNvPr id="4" name="Imagen 3">
            <a:extLst>
              <a:ext uri="{FF2B5EF4-FFF2-40B4-BE49-F238E27FC236}">
                <a16:creationId xmlns:a16="http://schemas.microsoft.com/office/drawing/2014/main" id="{2F475701-7B46-E6BA-37AE-BF4B300092F5}"/>
              </a:ext>
            </a:extLst>
          </p:cNvPr>
          <p:cNvPicPr>
            <a:picLocks noChangeAspect="1"/>
          </p:cNvPicPr>
          <p:nvPr/>
        </p:nvPicPr>
        <p:blipFill>
          <a:blip r:embed="rId2"/>
          <a:stretch>
            <a:fillRect/>
          </a:stretch>
        </p:blipFill>
        <p:spPr>
          <a:xfrm>
            <a:off x="8243794" y="1326607"/>
            <a:ext cx="2025621" cy="1543091"/>
          </a:xfrm>
          <a:prstGeom prst="rect">
            <a:avLst/>
          </a:prstGeom>
        </p:spPr>
      </p:pic>
      <p:pic>
        <p:nvPicPr>
          <p:cNvPr id="5" name="Imagen 4">
            <a:extLst>
              <a:ext uri="{FF2B5EF4-FFF2-40B4-BE49-F238E27FC236}">
                <a16:creationId xmlns:a16="http://schemas.microsoft.com/office/drawing/2014/main" id="{304272A8-7747-04FC-85F2-E50128ED76AF}"/>
              </a:ext>
            </a:extLst>
          </p:cNvPr>
          <p:cNvPicPr>
            <a:picLocks noChangeAspect="1"/>
          </p:cNvPicPr>
          <p:nvPr/>
        </p:nvPicPr>
        <p:blipFill>
          <a:blip r:embed="rId3"/>
          <a:stretch>
            <a:fillRect/>
          </a:stretch>
        </p:blipFill>
        <p:spPr>
          <a:xfrm>
            <a:off x="8243794" y="3086160"/>
            <a:ext cx="2025621" cy="1543091"/>
          </a:xfrm>
          <a:prstGeom prst="rect">
            <a:avLst/>
          </a:prstGeom>
        </p:spPr>
      </p:pic>
      <p:pic>
        <p:nvPicPr>
          <p:cNvPr id="6" name="Imagen 5">
            <a:extLst>
              <a:ext uri="{FF2B5EF4-FFF2-40B4-BE49-F238E27FC236}">
                <a16:creationId xmlns:a16="http://schemas.microsoft.com/office/drawing/2014/main" id="{387AB397-0863-4BC5-B8E6-920D0A5A5B2C}"/>
              </a:ext>
            </a:extLst>
          </p:cNvPr>
          <p:cNvPicPr>
            <a:picLocks noChangeAspect="1"/>
          </p:cNvPicPr>
          <p:nvPr/>
        </p:nvPicPr>
        <p:blipFill>
          <a:blip r:embed="rId4"/>
          <a:stretch>
            <a:fillRect/>
          </a:stretch>
        </p:blipFill>
        <p:spPr>
          <a:xfrm>
            <a:off x="8243795" y="4845713"/>
            <a:ext cx="2025620" cy="162228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5265805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A81608-16FD-7A16-E2D2-82DA3C679124}"/>
              </a:ext>
            </a:extLst>
          </p:cNvPr>
          <p:cNvSpPr>
            <a:spLocks noGrp="1"/>
          </p:cNvSpPr>
          <p:nvPr>
            <p:ph type="title"/>
          </p:nvPr>
        </p:nvSpPr>
        <p:spPr>
          <a:xfrm>
            <a:off x="1249680" y="290529"/>
            <a:ext cx="9692640" cy="989632"/>
          </a:xfrm>
        </p:spPr>
        <p:txBody>
          <a:bodyPr/>
          <a:lstStyle/>
          <a:p>
            <a:pPr algn="ctr"/>
            <a:r>
              <a:rPr lang="es-MX" dirty="0"/>
              <a:t>Técnica de paralelo</a:t>
            </a:r>
          </a:p>
        </p:txBody>
      </p:sp>
      <p:sp>
        <p:nvSpPr>
          <p:cNvPr id="3" name="Marcador de contenido 2">
            <a:extLst>
              <a:ext uri="{FF2B5EF4-FFF2-40B4-BE49-F238E27FC236}">
                <a16:creationId xmlns:a16="http://schemas.microsoft.com/office/drawing/2014/main" id="{CB44EDC7-1A78-9D99-F698-7A351CCAA670}"/>
              </a:ext>
            </a:extLst>
          </p:cNvPr>
          <p:cNvSpPr>
            <a:spLocks noGrp="1"/>
          </p:cNvSpPr>
          <p:nvPr>
            <p:ph sz="quarter" idx="13"/>
          </p:nvPr>
        </p:nvSpPr>
        <p:spPr>
          <a:xfrm>
            <a:off x="565431" y="1742160"/>
            <a:ext cx="5703594" cy="4135902"/>
          </a:xfrm>
        </p:spPr>
        <p:txBody>
          <a:bodyPr>
            <a:normAutofit lnSpcReduction="10000"/>
          </a:bodyPr>
          <a:lstStyle/>
          <a:p>
            <a:pPr marL="0" indent="0">
              <a:buNone/>
            </a:pPr>
            <a:r>
              <a:rPr lang="es-MX" dirty="0"/>
              <a:t>Los principios básicos de la técnica paralela son:</a:t>
            </a:r>
          </a:p>
          <a:p>
            <a:pPr marL="457200" indent="-457200" algn="just">
              <a:buFont typeface="+mj-lt"/>
              <a:buAutoNum type="arabicPeriod"/>
            </a:pPr>
            <a:r>
              <a:rPr lang="es-MX" dirty="0"/>
              <a:t>El receptor se coloca en la boca en paralelo al eje longitudinal del diente que se está radiografiando. </a:t>
            </a:r>
          </a:p>
          <a:p>
            <a:pPr marL="457200" indent="-457200" algn="just">
              <a:buFont typeface="+mj-lt"/>
              <a:buAutoNum type="arabicPeriod"/>
            </a:pPr>
            <a:r>
              <a:rPr lang="es-MX" dirty="0"/>
              <a:t>El rayo central del haz de rayos X se dirige perpendicular (en ángulo recto) al receptor y el eje longitudinal del diente.</a:t>
            </a:r>
          </a:p>
          <a:p>
            <a:pPr marL="457200" indent="-457200" algn="just">
              <a:buFont typeface="+mj-lt"/>
              <a:buAutoNum type="arabicPeriod"/>
            </a:pPr>
            <a:r>
              <a:rPr lang="es-MX" dirty="0"/>
              <a:t>Un dispositivo de alineación del haz debe ser usado para mantener el paralelismo del receptor con el eje longitudinal del diente. El paciente no puede sostener el receptor de esta manera.</a:t>
            </a:r>
          </a:p>
        </p:txBody>
      </p:sp>
      <p:pic>
        <p:nvPicPr>
          <p:cNvPr id="5" name="Imagen 4">
            <a:extLst>
              <a:ext uri="{FF2B5EF4-FFF2-40B4-BE49-F238E27FC236}">
                <a16:creationId xmlns:a16="http://schemas.microsoft.com/office/drawing/2014/main" id="{82EA0109-6C84-1BD7-8868-8C3C64A2A561}"/>
              </a:ext>
            </a:extLst>
          </p:cNvPr>
          <p:cNvPicPr>
            <a:picLocks noChangeAspect="1"/>
          </p:cNvPicPr>
          <p:nvPr/>
        </p:nvPicPr>
        <p:blipFill>
          <a:blip r:embed="rId2"/>
          <a:stretch>
            <a:fillRect/>
          </a:stretch>
        </p:blipFill>
        <p:spPr>
          <a:xfrm>
            <a:off x="6442053" y="2213086"/>
            <a:ext cx="4500267" cy="2968514"/>
          </a:xfrm>
          <a:prstGeom prst="rect">
            <a:avLst/>
          </a:prstGeom>
        </p:spPr>
      </p:pic>
    </p:spTree>
    <p:extLst>
      <p:ext uri="{BB962C8B-B14F-4D97-AF65-F5344CB8AC3E}">
        <p14:creationId xmlns:p14="http://schemas.microsoft.com/office/powerpoint/2010/main" val="72717559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3D51273-A3A8-4D68-4BD1-8F3E9D870A71}"/>
              </a:ext>
            </a:extLst>
          </p:cNvPr>
          <p:cNvSpPr>
            <a:spLocks noGrp="1"/>
          </p:cNvSpPr>
          <p:nvPr>
            <p:ph type="title"/>
          </p:nvPr>
        </p:nvSpPr>
        <p:spPr>
          <a:xfrm>
            <a:off x="797415" y="262393"/>
            <a:ext cx="9692640" cy="753608"/>
          </a:xfrm>
        </p:spPr>
        <p:txBody>
          <a:bodyPr/>
          <a:lstStyle/>
          <a:p>
            <a:pPr algn="ctr"/>
            <a:r>
              <a:rPr lang="es-MX" dirty="0"/>
              <a:t>¿Cómo conseguir paralelismo? </a:t>
            </a:r>
          </a:p>
        </p:txBody>
      </p:sp>
      <p:sp>
        <p:nvSpPr>
          <p:cNvPr id="3" name="Marcador de contenido 2">
            <a:extLst>
              <a:ext uri="{FF2B5EF4-FFF2-40B4-BE49-F238E27FC236}">
                <a16:creationId xmlns:a16="http://schemas.microsoft.com/office/drawing/2014/main" id="{9FE2E06C-DB52-249B-3D9B-264131A9E6C3}"/>
              </a:ext>
            </a:extLst>
          </p:cNvPr>
          <p:cNvSpPr>
            <a:spLocks noGrp="1"/>
          </p:cNvSpPr>
          <p:nvPr>
            <p:ph sz="quarter" idx="13"/>
          </p:nvPr>
        </p:nvSpPr>
        <p:spPr>
          <a:xfrm>
            <a:off x="493487" y="1124975"/>
            <a:ext cx="6705598" cy="5566229"/>
          </a:xfrm>
        </p:spPr>
        <p:txBody>
          <a:bodyPr>
            <a:normAutofit fontScale="92500" lnSpcReduction="20000"/>
          </a:bodyPr>
          <a:lstStyle/>
          <a:p>
            <a:pPr algn="just"/>
            <a:r>
              <a:rPr lang="es-MX" dirty="0"/>
              <a:t>Para conseguir el paralelismo el receptor debe colocarse alejado del diente y hacia el centro de la cavidad bucal.</a:t>
            </a:r>
          </a:p>
          <a:p>
            <a:pPr algn="just"/>
            <a:r>
              <a:rPr lang="es-MX" dirty="0"/>
              <a:t>Por la configuración anatómica de la cavidad bucal (p. ej., curvatura de la boca), la distancia objeto-receptor (distancia entre el receptor y el diente) se debe aumentar para mantener el receptor en paralelo con el eje largo del diente. </a:t>
            </a:r>
          </a:p>
          <a:p>
            <a:pPr algn="just"/>
            <a:r>
              <a:rPr lang="es-MX" dirty="0"/>
              <a:t>El aumento de la distancia objeto-receptor da como resultado un incremento de la magnificación de la imagen. </a:t>
            </a:r>
          </a:p>
          <a:p>
            <a:pPr algn="just"/>
            <a:r>
              <a:rPr lang="es-MX" dirty="0"/>
              <a:t>Para compensar la ampliación de la imagen, la distancia objetivo-receptor (distancia entre la fuente de rayos X y del receptor) debe ser también mayor para asegurar que sólo los rayos paralelos se dirijan a los dientes y al receptor. </a:t>
            </a:r>
          </a:p>
          <a:p>
            <a:pPr algn="just"/>
            <a:r>
              <a:rPr lang="es-MX" dirty="0"/>
              <a:t>Una distancia larga (16-pulgadas) del objetivo al receptor debe ser utilizada con la técnica paralela. El uso de una distancia larga objetivo-receptor en la técnica paralela da como resultados una imagen de menor aumento e incremento de la definición. </a:t>
            </a:r>
          </a:p>
        </p:txBody>
      </p:sp>
      <p:pic>
        <p:nvPicPr>
          <p:cNvPr id="5" name="Imagen 4">
            <a:extLst>
              <a:ext uri="{FF2B5EF4-FFF2-40B4-BE49-F238E27FC236}">
                <a16:creationId xmlns:a16="http://schemas.microsoft.com/office/drawing/2014/main" id="{EFF8482D-7ED5-A652-4069-47BFAA719D1C}"/>
              </a:ext>
            </a:extLst>
          </p:cNvPr>
          <p:cNvPicPr>
            <a:picLocks noChangeAspect="1"/>
          </p:cNvPicPr>
          <p:nvPr/>
        </p:nvPicPr>
        <p:blipFill>
          <a:blip r:embed="rId2"/>
          <a:stretch>
            <a:fillRect/>
          </a:stretch>
        </p:blipFill>
        <p:spPr>
          <a:xfrm>
            <a:off x="7385585" y="1527061"/>
            <a:ext cx="3568927" cy="4762058"/>
          </a:xfrm>
          <a:prstGeom prst="rect">
            <a:avLst/>
          </a:prstGeom>
        </p:spPr>
      </p:pic>
    </p:spTree>
    <p:extLst>
      <p:ext uri="{BB962C8B-B14F-4D97-AF65-F5344CB8AC3E}">
        <p14:creationId xmlns:p14="http://schemas.microsoft.com/office/powerpoint/2010/main" val="88300401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E06099-DB76-7760-F9CD-BB514D6BB82D}"/>
              </a:ext>
            </a:extLst>
          </p:cNvPr>
          <p:cNvSpPr>
            <a:spLocks noGrp="1"/>
          </p:cNvSpPr>
          <p:nvPr>
            <p:ph type="title"/>
          </p:nvPr>
        </p:nvSpPr>
        <p:spPr>
          <a:xfrm>
            <a:off x="580571" y="262394"/>
            <a:ext cx="10722283" cy="804407"/>
          </a:xfrm>
        </p:spPr>
        <p:txBody>
          <a:bodyPr>
            <a:normAutofit/>
          </a:bodyPr>
          <a:lstStyle/>
          <a:p>
            <a:pPr algn="ctr"/>
            <a:r>
              <a:rPr lang="es-MX" dirty="0"/>
              <a:t>Dispositivo de Alineación del Haz</a:t>
            </a:r>
          </a:p>
        </p:txBody>
      </p:sp>
      <p:sp>
        <p:nvSpPr>
          <p:cNvPr id="3" name="Marcador de contenido 2">
            <a:extLst>
              <a:ext uri="{FF2B5EF4-FFF2-40B4-BE49-F238E27FC236}">
                <a16:creationId xmlns:a16="http://schemas.microsoft.com/office/drawing/2014/main" id="{647FD4E7-0D89-ABB5-3F8B-1ED0D8A74C10}"/>
              </a:ext>
            </a:extLst>
          </p:cNvPr>
          <p:cNvSpPr>
            <a:spLocks noGrp="1"/>
          </p:cNvSpPr>
          <p:nvPr>
            <p:ph sz="quarter" idx="13"/>
          </p:nvPr>
        </p:nvSpPr>
        <p:spPr>
          <a:xfrm>
            <a:off x="580571" y="1175657"/>
            <a:ext cx="6502400" cy="5419949"/>
          </a:xfrm>
        </p:spPr>
        <p:txBody>
          <a:bodyPr>
            <a:normAutofit/>
          </a:bodyPr>
          <a:lstStyle/>
          <a:p>
            <a:pPr algn="just"/>
            <a:r>
              <a:rPr lang="es-MX" dirty="0"/>
              <a:t>La técnica paralela requiere la utilización de un instrumento de alineación del haz para colocar el receptor en paralelo al eje longitudinal del diente. </a:t>
            </a:r>
          </a:p>
          <a:p>
            <a:pPr algn="just"/>
            <a:r>
              <a:rPr lang="es-MX" dirty="0"/>
              <a:t>Los dispositivos de alineación del haz se utilizan para colocar un receptor intraoral en la boca y mantenerlo en posición durante la exposición. </a:t>
            </a:r>
          </a:p>
          <a:p>
            <a:pPr algn="just"/>
            <a:r>
              <a:rPr lang="es-MX" dirty="0"/>
              <a:t>Ejemplos de dispositivos alineación del haz intraorales disponibles en el mercado son:</a:t>
            </a:r>
          </a:p>
          <a:p>
            <a:pPr algn="just"/>
            <a:r>
              <a:rPr lang="es-MX" sz="2000" dirty="0"/>
              <a:t>Instrumentos XCP: </a:t>
            </a:r>
          </a:p>
          <a:p>
            <a:pPr lvl="2" algn="just"/>
            <a:r>
              <a:rPr lang="es-MX" sz="2000" dirty="0"/>
              <a:t>Los azules se utilizan en la región anterior. </a:t>
            </a:r>
          </a:p>
          <a:p>
            <a:pPr lvl="2" algn="just"/>
            <a:r>
              <a:rPr lang="es-MX" sz="2000" dirty="0"/>
              <a:t>Los amarillos se utilizan en la región posterior.</a:t>
            </a:r>
          </a:p>
          <a:p>
            <a:pPr lvl="2" algn="just"/>
            <a:r>
              <a:rPr lang="es-MX" sz="2000" dirty="0"/>
              <a:t>Los rojos se utilizan en la técnica de aleta de mordida.</a:t>
            </a:r>
          </a:p>
          <a:p>
            <a:pPr lvl="2" algn="just"/>
            <a:r>
              <a:rPr lang="es-MX" sz="2000" dirty="0"/>
              <a:t>Los verdes se utilizan para procedimientos de endodoncia.</a:t>
            </a:r>
          </a:p>
        </p:txBody>
      </p:sp>
      <p:pic>
        <p:nvPicPr>
          <p:cNvPr id="5" name="Imagen 4">
            <a:extLst>
              <a:ext uri="{FF2B5EF4-FFF2-40B4-BE49-F238E27FC236}">
                <a16:creationId xmlns:a16="http://schemas.microsoft.com/office/drawing/2014/main" id="{5E0FE569-0E88-B684-A5D0-104A658D27D2}"/>
              </a:ext>
            </a:extLst>
          </p:cNvPr>
          <p:cNvPicPr>
            <a:picLocks noChangeAspect="1"/>
          </p:cNvPicPr>
          <p:nvPr/>
        </p:nvPicPr>
        <p:blipFill>
          <a:blip r:embed="rId2"/>
          <a:srcRect r="7349" b="22912"/>
          <a:stretch>
            <a:fillRect/>
          </a:stretch>
        </p:blipFill>
        <p:spPr>
          <a:xfrm>
            <a:off x="7082971" y="2116560"/>
            <a:ext cx="4069409" cy="3247856"/>
          </a:xfrm>
          <a:prstGeom prst="rect">
            <a:avLst/>
          </a:prstGeom>
        </p:spPr>
      </p:pic>
    </p:spTree>
    <p:extLst>
      <p:ext uri="{BB962C8B-B14F-4D97-AF65-F5344CB8AC3E}">
        <p14:creationId xmlns:p14="http://schemas.microsoft.com/office/powerpoint/2010/main" val="257386679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1B96E9E-6B62-E486-7090-12F500D1FB8B}"/>
              </a:ext>
            </a:extLst>
          </p:cNvPr>
          <p:cNvSpPr>
            <a:spLocks noGrp="1"/>
          </p:cNvSpPr>
          <p:nvPr>
            <p:ph type="title"/>
          </p:nvPr>
        </p:nvSpPr>
        <p:spPr>
          <a:xfrm>
            <a:off x="590686" y="262394"/>
            <a:ext cx="10363826" cy="884236"/>
          </a:xfrm>
        </p:spPr>
        <p:txBody>
          <a:bodyPr/>
          <a:lstStyle/>
          <a:p>
            <a:r>
              <a:rPr lang="es-MX" dirty="0"/>
              <a:t>Dispositivo de Alineación del Haz</a:t>
            </a:r>
          </a:p>
        </p:txBody>
      </p:sp>
      <p:sp>
        <p:nvSpPr>
          <p:cNvPr id="3" name="Marcador de contenido 2">
            <a:extLst>
              <a:ext uri="{FF2B5EF4-FFF2-40B4-BE49-F238E27FC236}">
                <a16:creationId xmlns:a16="http://schemas.microsoft.com/office/drawing/2014/main" id="{B521C346-7A87-37B6-1883-0C57C0207641}"/>
              </a:ext>
            </a:extLst>
          </p:cNvPr>
          <p:cNvSpPr>
            <a:spLocks noGrp="1"/>
          </p:cNvSpPr>
          <p:nvPr>
            <p:ph sz="quarter" idx="13"/>
          </p:nvPr>
        </p:nvSpPr>
        <p:spPr>
          <a:xfrm>
            <a:off x="913774" y="1524001"/>
            <a:ext cx="5008056" cy="4847770"/>
          </a:xfrm>
        </p:spPr>
        <p:txBody>
          <a:bodyPr/>
          <a:lstStyle/>
          <a:p>
            <a:pPr algn="just"/>
            <a:r>
              <a:rPr lang="es-MX" dirty="0"/>
              <a:t>Los dispositivos de alineación de haz </a:t>
            </a:r>
            <a:r>
              <a:rPr lang="es-MX" dirty="0" err="1"/>
              <a:t>Rinn</a:t>
            </a:r>
            <a:r>
              <a:rPr lang="es-MX" dirty="0"/>
              <a:t> XCP-ORA tienen un anillo universal y un sistema de brazo de posicionamiento para acomodar en los anteriores, posteriores y proyecciones de aleta de mordida </a:t>
            </a:r>
          </a:p>
          <a:p>
            <a:pPr algn="just"/>
            <a:endParaRPr lang="es-MX" dirty="0"/>
          </a:p>
          <a:p>
            <a:pPr algn="just"/>
            <a:endParaRPr lang="es-MX" dirty="0"/>
          </a:p>
          <a:p>
            <a:pPr algn="just"/>
            <a:r>
              <a:rPr lang="es-MX" dirty="0"/>
              <a:t>El </a:t>
            </a:r>
            <a:r>
              <a:rPr lang="es-MX" dirty="0" err="1"/>
              <a:t>Rinn</a:t>
            </a:r>
            <a:r>
              <a:rPr lang="es-MX" dirty="0"/>
              <a:t> </a:t>
            </a:r>
            <a:r>
              <a:rPr lang="es-MX" dirty="0" err="1"/>
              <a:t>Flip</a:t>
            </a:r>
            <a:r>
              <a:rPr lang="es-MX" dirty="0"/>
              <a:t>-Ray utiliza un sistema de bloque de mordida rotatorio y un anillo para eliminar múltiples dispositivos de alineación de haz.</a:t>
            </a:r>
          </a:p>
        </p:txBody>
      </p:sp>
      <p:pic>
        <p:nvPicPr>
          <p:cNvPr id="5" name="Imagen 4">
            <a:extLst>
              <a:ext uri="{FF2B5EF4-FFF2-40B4-BE49-F238E27FC236}">
                <a16:creationId xmlns:a16="http://schemas.microsoft.com/office/drawing/2014/main" id="{FF65A440-1255-75E4-D219-F4CD7887CA13}"/>
              </a:ext>
            </a:extLst>
          </p:cNvPr>
          <p:cNvPicPr>
            <a:picLocks noChangeAspect="1"/>
          </p:cNvPicPr>
          <p:nvPr/>
        </p:nvPicPr>
        <p:blipFill>
          <a:blip r:embed="rId2"/>
          <a:srcRect l="10701"/>
          <a:stretch>
            <a:fillRect/>
          </a:stretch>
        </p:blipFill>
        <p:spPr>
          <a:xfrm>
            <a:off x="6524172" y="1264452"/>
            <a:ext cx="3614058" cy="2523777"/>
          </a:xfrm>
          <a:prstGeom prst="rect">
            <a:avLst/>
          </a:prstGeom>
        </p:spPr>
      </p:pic>
      <p:pic>
        <p:nvPicPr>
          <p:cNvPr id="7" name="Imagen 6">
            <a:extLst>
              <a:ext uri="{FF2B5EF4-FFF2-40B4-BE49-F238E27FC236}">
                <a16:creationId xmlns:a16="http://schemas.microsoft.com/office/drawing/2014/main" id="{A34D12F8-9332-1258-2761-7986A91C7E3E}"/>
              </a:ext>
            </a:extLst>
          </p:cNvPr>
          <p:cNvPicPr>
            <a:picLocks noChangeAspect="1"/>
          </p:cNvPicPr>
          <p:nvPr/>
        </p:nvPicPr>
        <p:blipFill>
          <a:blip r:embed="rId3"/>
          <a:stretch>
            <a:fillRect/>
          </a:stretch>
        </p:blipFill>
        <p:spPr>
          <a:xfrm>
            <a:off x="6778172" y="4041536"/>
            <a:ext cx="3106057" cy="2302970"/>
          </a:xfrm>
          <a:prstGeom prst="rect">
            <a:avLst/>
          </a:prstGeom>
        </p:spPr>
      </p:pic>
    </p:spTree>
    <p:extLst>
      <p:ext uri="{BB962C8B-B14F-4D97-AF65-F5344CB8AC3E}">
        <p14:creationId xmlns:p14="http://schemas.microsoft.com/office/powerpoint/2010/main" val="235538960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E01E2C-C9BB-C162-F0AE-BF572877F66D}"/>
              </a:ext>
            </a:extLst>
          </p:cNvPr>
          <p:cNvSpPr>
            <a:spLocks noGrp="1"/>
          </p:cNvSpPr>
          <p:nvPr>
            <p:ph type="title"/>
          </p:nvPr>
        </p:nvSpPr>
        <p:spPr>
          <a:xfrm>
            <a:off x="530437" y="316820"/>
            <a:ext cx="10315883" cy="804408"/>
          </a:xfrm>
        </p:spPr>
        <p:txBody>
          <a:bodyPr/>
          <a:lstStyle/>
          <a:p>
            <a:pPr algn="ctr"/>
            <a:r>
              <a:rPr lang="es-MX" dirty="0"/>
              <a:t>Dispositivo de Alineación del Haz</a:t>
            </a:r>
          </a:p>
        </p:txBody>
      </p:sp>
      <p:sp>
        <p:nvSpPr>
          <p:cNvPr id="3" name="Marcador de contenido 2">
            <a:extLst>
              <a:ext uri="{FF2B5EF4-FFF2-40B4-BE49-F238E27FC236}">
                <a16:creationId xmlns:a16="http://schemas.microsoft.com/office/drawing/2014/main" id="{301939D5-4369-09DC-B103-CF106A7DBACF}"/>
              </a:ext>
            </a:extLst>
          </p:cNvPr>
          <p:cNvSpPr>
            <a:spLocks noGrp="1"/>
          </p:cNvSpPr>
          <p:nvPr>
            <p:ph sz="quarter" idx="13"/>
          </p:nvPr>
        </p:nvSpPr>
        <p:spPr>
          <a:xfrm>
            <a:off x="1088571" y="1429315"/>
            <a:ext cx="5457371" cy="5211310"/>
          </a:xfrm>
        </p:spPr>
        <p:txBody>
          <a:bodyPr>
            <a:normAutofit/>
          </a:bodyPr>
          <a:lstStyle/>
          <a:p>
            <a:pPr algn="just"/>
            <a:r>
              <a:rPr lang="es-MX" dirty="0"/>
              <a:t>El soporte de receptor EEZEE-</a:t>
            </a:r>
            <a:r>
              <a:rPr lang="es-MX" dirty="0" err="1"/>
              <a:t>Grip</a:t>
            </a:r>
            <a:r>
              <a:rPr lang="es-MX" dirty="0"/>
              <a:t>, antes conocido como el Snap-A-Ray. Este dispositivo de soporte del receptor se puede utilizar tanto en las zonas anteriores y posteriores. </a:t>
            </a:r>
          </a:p>
          <a:p>
            <a:pPr algn="just"/>
            <a:endParaRPr lang="es-MX" dirty="0"/>
          </a:p>
          <a:p>
            <a:pPr algn="just"/>
            <a:endParaRPr lang="es-MX" dirty="0"/>
          </a:p>
          <a:p>
            <a:pPr marL="0" indent="0" algn="just">
              <a:buNone/>
            </a:pPr>
            <a:endParaRPr lang="es-MX" dirty="0"/>
          </a:p>
          <a:p>
            <a:pPr algn="just"/>
            <a:r>
              <a:rPr lang="es-MX" dirty="0"/>
              <a:t>Los bloques de mordida </a:t>
            </a:r>
            <a:r>
              <a:rPr lang="es-MX" dirty="0" err="1"/>
              <a:t>Stabe</a:t>
            </a:r>
            <a:r>
              <a:rPr lang="es-MX" dirty="0"/>
              <a:t>. El bloque de mordida </a:t>
            </a:r>
            <a:r>
              <a:rPr lang="es-MX" dirty="0" err="1"/>
              <a:t>Stabe</a:t>
            </a:r>
            <a:r>
              <a:rPr lang="es-MX" dirty="0"/>
              <a:t> es un soporte receptor desechable, y está diseñado para usarse sólo una vez.</a:t>
            </a:r>
          </a:p>
          <a:p>
            <a:pPr algn="just"/>
            <a:endParaRPr lang="es-MX" dirty="0"/>
          </a:p>
        </p:txBody>
      </p:sp>
      <p:grpSp>
        <p:nvGrpSpPr>
          <p:cNvPr id="10" name="Grupo 9">
            <a:extLst>
              <a:ext uri="{FF2B5EF4-FFF2-40B4-BE49-F238E27FC236}">
                <a16:creationId xmlns:a16="http://schemas.microsoft.com/office/drawing/2014/main" id="{F70B42CF-8167-FB44-2A80-DA590B5B6D6F}"/>
              </a:ext>
            </a:extLst>
          </p:cNvPr>
          <p:cNvGrpSpPr/>
          <p:nvPr/>
        </p:nvGrpSpPr>
        <p:grpSpPr>
          <a:xfrm>
            <a:off x="7569806" y="1329870"/>
            <a:ext cx="2478619" cy="2705100"/>
            <a:chOff x="6096000" y="780885"/>
            <a:chExt cx="2889565" cy="3351842"/>
          </a:xfrm>
        </p:grpSpPr>
        <p:pic>
          <p:nvPicPr>
            <p:cNvPr id="5" name="Imagen 4">
              <a:extLst>
                <a:ext uri="{FF2B5EF4-FFF2-40B4-BE49-F238E27FC236}">
                  <a16:creationId xmlns:a16="http://schemas.microsoft.com/office/drawing/2014/main" id="{046C092D-3729-1B6E-26A5-2F63FB4C6E33}"/>
                </a:ext>
              </a:extLst>
            </p:cNvPr>
            <p:cNvPicPr>
              <a:picLocks noChangeAspect="1"/>
            </p:cNvPicPr>
            <p:nvPr/>
          </p:nvPicPr>
          <p:blipFill>
            <a:blip r:embed="rId2"/>
            <a:stretch>
              <a:fillRect/>
            </a:stretch>
          </p:blipFill>
          <p:spPr>
            <a:xfrm>
              <a:off x="6096000" y="2283405"/>
              <a:ext cx="2889564" cy="1849322"/>
            </a:xfrm>
            <a:prstGeom prst="rect">
              <a:avLst/>
            </a:prstGeom>
          </p:spPr>
        </p:pic>
        <p:pic>
          <p:nvPicPr>
            <p:cNvPr id="7" name="Imagen 6">
              <a:extLst>
                <a:ext uri="{FF2B5EF4-FFF2-40B4-BE49-F238E27FC236}">
                  <a16:creationId xmlns:a16="http://schemas.microsoft.com/office/drawing/2014/main" id="{133A8CD9-1089-B6A3-B564-98E43C414943}"/>
                </a:ext>
              </a:extLst>
            </p:cNvPr>
            <p:cNvPicPr>
              <a:picLocks noChangeAspect="1"/>
            </p:cNvPicPr>
            <p:nvPr/>
          </p:nvPicPr>
          <p:blipFill>
            <a:blip r:embed="rId3"/>
            <a:srcRect l="836" b="7186"/>
            <a:stretch>
              <a:fillRect/>
            </a:stretch>
          </p:blipFill>
          <p:spPr>
            <a:xfrm>
              <a:off x="6096000" y="780885"/>
              <a:ext cx="2889565" cy="1502520"/>
            </a:xfrm>
            <a:prstGeom prst="rect">
              <a:avLst/>
            </a:prstGeom>
          </p:spPr>
        </p:pic>
      </p:grpSp>
      <p:pic>
        <p:nvPicPr>
          <p:cNvPr id="9" name="Imagen 8">
            <a:extLst>
              <a:ext uri="{FF2B5EF4-FFF2-40B4-BE49-F238E27FC236}">
                <a16:creationId xmlns:a16="http://schemas.microsoft.com/office/drawing/2014/main" id="{DFFBA7B9-667E-21A1-6744-8013847789A0}"/>
              </a:ext>
            </a:extLst>
          </p:cNvPr>
          <p:cNvPicPr>
            <a:picLocks noChangeAspect="1"/>
          </p:cNvPicPr>
          <p:nvPr/>
        </p:nvPicPr>
        <p:blipFill>
          <a:blip r:embed="rId4"/>
          <a:stretch>
            <a:fillRect/>
          </a:stretch>
        </p:blipFill>
        <p:spPr>
          <a:xfrm>
            <a:off x="7569804" y="4357570"/>
            <a:ext cx="2478620" cy="1780013"/>
          </a:xfrm>
          <a:prstGeom prst="rect">
            <a:avLst/>
          </a:prstGeom>
        </p:spPr>
      </p:pic>
    </p:spTree>
    <p:extLst>
      <p:ext uri="{BB962C8B-B14F-4D97-AF65-F5344CB8AC3E}">
        <p14:creationId xmlns:p14="http://schemas.microsoft.com/office/powerpoint/2010/main" val="195130438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643B67-8401-B72E-2AD2-F8CE5A29971E}"/>
              </a:ext>
            </a:extLst>
          </p:cNvPr>
          <p:cNvSpPr>
            <a:spLocks noGrp="1"/>
          </p:cNvSpPr>
          <p:nvPr>
            <p:ph type="title"/>
          </p:nvPr>
        </p:nvSpPr>
        <p:spPr>
          <a:xfrm>
            <a:off x="590686" y="262393"/>
            <a:ext cx="10363826" cy="1428929"/>
          </a:xfrm>
        </p:spPr>
        <p:txBody>
          <a:bodyPr/>
          <a:lstStyle/>
          <a:p>
            <a:pPr algn="ctr"/>
            <a:r>
              <a:rPr lang="es-MX" dirty="0"/>
              <a:t>Preparación del Paciente para la </a:t>
            </a:r>
            <a:br>
              <a:rPr lang="es-MX" dirty="0"/>
            </a:br>
            <a:r>
              <a:rPr lang="es-MX" dirty="0"/>
              <a:t>Técnica Paralela </a:t>
            </a:r>
          </a:p>
        </p:txBody>
      </p:sp>
      <p:sp>
        <p:nvSpPr>
          <p:cNvPr id="3" name="Marcador de contenido 2">
            <a:extLst>
              <a:ext uri="{FF2B5EF4-FFF2-40B4-BE49-F238E27FC236}">
                <a16:creationId xmlns:a16="http://schemas.microsoft.com/office/drawing/2014/main" id="{226BE704-9B12-62A3-1E54-CE9800D76E90}"/>
              </a:ext>
            </a:extLst>
          </p:cNvPr>
          <p:cNvSpPr>
            <a:spLocks noGrp="1"/>
          </p:cNvSpPr>
          <p:nvPr>
            <p:ph sz="quarter" idx="13"/>
          </p:nvPr>
        </p:nvSpPr>
        <p:spPr>
          <a:xfrm>
            <a:off x="590686" y="1857830"/>
            <a:ext cx="7098112" cy="4737777"/>
          </a:xfrm>
        </p:spPr>
        <p:txBody>
          <a:bodyPr>
            <a:normAutofit fontScale="92500" lnSpcReduction="20000"/>
          </a:bodyPr>
          <a:lstStyle/>
          <a:p>
            <a:pPr marL="457200" indent="-457200" algn="just">
              <a:buFont typeface="+mj-lt"/>
              <a:buAutoNum type="arabicPeriod"/>
            </a:pPr>
            <a:r>
              <a:rPr lang="es-MX" dirty="0"/>
              <a:t>Explicar brevemente los procedimientos radiográficos al paciente antes de que el procedimiento comience. </a:t>
            </a:r>
          </a:p>
          <a:p>
            <a:pPr marL="457200" indent="-457200" algn="just">
              <a:buFont typeface="+mj-lt"/>
              <a:buAutoNum type="arabicPeriod"/>
            </a:pPr>
            <a:r>
              <a:rPr lang="es-MX" dirty="0"/>
              <a:t>Ajustar el sillón para colocar al paciente verticalmente en la silla. El nivel de la silla se debe ajustar a una altura de funcionamiento que sea cómoda.</a:t>
            </a:r>
          </a:p>
          <a:p>
            <a:pPr marL="457200" indent="-457200" algn="just">
              <a:buFont typeface="+mj-lt"/>
              <a:buAutoNum type="arabicPeriod"/>
            </a:pPr>
            <a:r>
              <a:rPr lang="es-MX" dirty="0"/>
              <a:t>Ajustar cabezal para colocar y apoyar la cabeza del paciente. La cabeza del paciente debe ser colocada de tal manera que el arco maxilar sea paralelo al piso y el plano </a:t>
            </a:r>
            <a:r>
              <a:rPr lang="es-MX" dirty="0" err="1"/>
              <a:t>mesiosagital</a:t>
            </a:r>
            <a:r>
              <a:rPr lang="es-MX" dirty="0"/>
              <a:t> (línea media) esté perpendicular al piso. </a:t>
            </a:r>
          </a:p>
          <a:p>
            <a:pPr marL="457200" indent="-457200" algn="just">
              <a:buFont typeface="+mj-lt"/>
              <a:buAutoNum type="arabicPeriod"/>
            </a:pPr>
            <a:r>
              <a:rPr lang="es-MX" dirty="0"/>
              <a:t>Colocar y asegurar el delantal del plomo con el collar de la tiroides en el paciente. </a:t>
            </a:r>
          </a:p>
          <a:p>
            <a:pPr marL="457200" indent="-457200" algn="just">
              <a:buFont typeface="+mj-lt"/>
              <a:buAutoNum type="arabicPeriod"/>
            </a:pPr>
            <a:r>
              <a:rPr lang="es-MX" dirty="0"/>
              <a:t>Quitar todos los objetos de la boca del paciente (dentaduras, retenedores, chicle) que puedan interferir con el procedimiento. Los lentes también se deben quitar. </a:t>
            </a:r>
          </a:p>
          <a:p>
            <a:pPr marL="457200" indent="-457200" algn="just">
              <a:buFont typeface="+mj-lt"/>
              <a:buAutoNum type="arabicPeriod"/>
            </a:pPr>
            <a:endParaRPr lang="es-MX" dirty="0"/>
          </a:p>
        </p:txBody>
      </p:sp>
      <p:pic>
        <p:nvPicPr>
          <p:cNvPr id="4" name="Imagen 3">
            <a:extLst>
              <a:ext uri="{FF2B5EF4-FFF2-40B4-BE49-F238E27FC236}">
                <a16:creationId xmlns:a16="http://schemas.microsoft.com/office/drawing/2014/main" id="{82EF7A3E-5E2B-C6F3-4E1C-39C89A369363}"/>
              </a:ext>
            </a:extLst>
          </p:cNvPr>
          <p:cNvPicPr>
            <a:picLocks noChangeAspect="1"/>
          </p:cNvPicPr>
          <p:nvPr/>
        </p:nvPicPr>
        <p:blipFill>
          <a:blip r:embed="rId2"/>
          <a:stretch>
            <a:fillRect/>
          </a:stretch>
        </p:blipFill>
        <p:spPr>
          <a:xfrm>
            <a:off x="7860015" y="2733087"/>
            <a:ext cx="3094497" cy="2317886"/>
          </a:xfrm>
          <a:prstGeom prst="rect">
            <a:avLst/>
          </a:prstGeom>
        </p:spPr>
      </p:pic>
    </p:spTree>
    <p:extLst>
      <p:ext uri="{BB962C8B-B14F-4D97-AF65-F5344CB8AC3E}">
        <p14:creationId xmlns:p14="http://schemas.microsoft.com/office/powerpoint/2010/main" val="383631577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95C398-0680-BA62-7269-7AF937621766}"/>
              </a:ext>
            </a:extLst>
          </p:cNvPr>
          <p:cNvSpPr>
            <a:spLocks noGrp="1"/>
          </p:cNvSpPr>
          <p:nvPr>
            <p:ph type="title"/>
          </p:nvPr>
        </p:nvSpPr>
        <p:spPr>
          <a:xfrm>
            <a:off x="351692" y="248325"/>
            <a:ext cx="10701293" cy="1102173"/>
          </a:xfrm>
        </p:spPr>
        <p:txBody>
          <a:bodyPr>
            <a:normAutofit/>
          </a:bodyPr>
          <a:lstStyle/>
          <a:p>
            <a:pPr algn="ctr"/>
            <a:r>
              <a:rPr lang="es-MX" sz="3600" dirty="0"/>
              <a:t>Pautas para la Colocación del Receptor </a:t>
            </a:r>
            <a:br>
              <a:rPr lang="es-MX" sz="3600" dirty="0"/>
            </a:br>
            <a:r>
              <a:rPr lang="es-MX" sz="3600" dirty="0"/>
              <a:t>con la Técnica Paralela </a:t>
            </a:r>
          </a:p>
        </p:txBody>
      </p:sp>
      <p:sp>
        <p:nvSpPr>
          <p:cNvPr id="3" name="Marcador de contenido 2">
            <a:extLst>
              <a:ext uri="{FF2B5EF4-FFF2-40B4-BE49-F238E27FC236}">
                <a16:creationId xmlns:a16="http://schemas.microsoft.com/office/drawing/2014/main" id="{DA00425C-518E-30F6-88F6-5AFDFD9EE06E}"/>
              </a:ext>
            </a:extLst>
          </p:cNvPr>
          <p:cNvSpPr>
            <a:spLocks noGrp="1"/>
          </p:cNvSpPr>
          <p:nvPr>
            <p:ph sz="quarter" idx="13"/>
          </p:nvPr>
        </p:nvSpPr>
        <p:spPr>
          <a:xfrm>
            <a:off x="604285" y="1603718"/>
            <a:ext cx="7611247" cy="4783015"/>
          </a:xfrm>
        </p:spPr>
        <p:txBody>
          <a:bodyPr>
            <a:normAutofit fontScale="85000" lnSpcReduction="20000"/>
          </a:bodyPr>
          <a:lstStyle/>
          <a:p>
            <a:pPr marL="457200" indent="-457200" algn="just">
              <a:buFont typeface="+mj-lt"/>
              <a:buAutoNum type="arabicPeriod"/>
            </a:pPr>
            <a:r>
              <a:rPr lang="es-MX" dirty="0"/>
              <a:t>El lado blanco de la película hace frente siempre a los dientes. </a:t>
            </a:r>
          </a:p>
          <a:p>
            <a:pPr marL="457200" indent="-457200" algn="just">
              <a:buFont typeface="+mj-lt"/>
              <a:buAutoNum type="arabicPeriod"/>
            </a:pPr>
            <a:r>
              <a:rPr lang="es-MX" dirty="0"/>
              <a:t>Los receptores anteriores se colocan siempre verticalmente. </a:t>
            </a:r>
          </a:p>
          <a:p>
            <a:pPr marL="457200" indent="-457200" algn="just">
              <a:buFont typeface="+mj-lt"/>
              <a:buAutoNum type="arabicPeriod"/>
            </a:pPr>
            <a:r>
              <a:rPr lang="es-MX" dirty="0"/>
              <a:t>Los receptores posteriores se colocan siempre horizontalmente.</a:t>
            </a:r>
          </a:p>
          <a:p>
            <a:pPr marL="457200" indent="-457200" algn="just">
              <a:buFont typeface="+mj-lt"/>
              <a:buAutoNum type="arabicPeriod"/>
            </a:pPr>
            <a:r>
              <a:rPr lang="es-MX" dirty="0"/>
              <a:t>El punto de identificación en la película se coloca siempre en la ranura del sostenedor de la película, hacia el extremo oclusal de la película. </a:t>
            </a:r>
          </a:p>
          <a:p>
            <a:pPr marL="457200" indent="-457200" algn="just">
              <a:buFont typeface="+mj-lt"/>
              <a:buAutoNum type="arabicPeriod"/>
            </a:pPr>
            <a:r>
              <a:rPr lang="es-MX" dirty="0"/>
              <a:t>Al poner el receptor en la boca, llevar siempre con el extremo apical del receptor, y rotar el dispositivo de alineación del haz.</a:t>
            </a:r>
          </a:p>
          <a:p>
            <a:pPr marL="457200" indent="-457200" algn="just">
              <a:buFont typeface="+mj-lt"/>
              <a:buAutoNum type="arabicPeriod"/>
            </a:pPr>
            <a:r>
              <a:rPr lang="es-MX" dirty="0"/>
              <a:t>Al colocar el dispositivo de alineación del haz, llevar siempre el receptor lejos de los dientes y hacia el centro de la cavidad bucal. </a:t>
            </a:r>
          </a:p>
          <a:p>
            <a:pPr marL="457200" indent="-457200" algn="just">
              <a:buFont typeface="+mj-lt"/>
              <a:buAutoNum type="arabicPeriod"/>
            </a:pPr>
            <a:r>
              <a:rPr lang="es-MX" dirty="0"/>
              <a:t>Al colocar el dispositivo de alineación del haz, centrar siempre el receptor sobre el área que se examinará.</a:t>
            </a:r>
          </a:p>
          <a:p>
            <a:pPr marL="457200" indent="-457200" algn="just">
              <a:buFont typeface="+mj-lt"/>
              <a:buAutoNum type="arabicPeriod"/>
            </a:pPr>
            <a:r>
              <a:rPr lang="es-MX" dirty="0"/>
              <a:t>Al colocar el dispositivo de alineación del haz, decirle al paciente "cierre lentamente" en el bloque de mordida. Siempre asegurarse que el bloque de mordida sea estabilizado por los dientes y no por los labios. </a:t>
            </a:r>
          </a:p>
        </p:txBody>
      </p:sp>
      <p:pic>
        <p:nvPicPr>
          <p:cNvPr id="7" name="Imagen 6">
            <a:extLst>
              <a:ext uri="{FF2B5EF4-FFF2-40B4-BE49-F238E27FC236}">
                <a16:creationId xmlns:a16="http://schemas.microsoft.com/office/drawing/2014/main" id="{9FEA5FB1-0B07-77BF-8217-4A9B3A2B6B1D}"/>
              </a:ext>
            </a:extLst>
          </p:cNvPr>
          <p:cNvPicPr>
            <a:picLocks noChangeAspect="1"/>
          </p:cNvPicPr>
          <p:nvPr/>
        </p:nvPicPr>
        <p:blipFill>
          <a:blip r:embed="rId2"/>
          <a:stretch>
            <a:fillRect/>
          </a:stretch>
        </p:blipFill>
        <p:spPr>
          <a:xfrm>
            <a:off x="8706290" y="1603718"/>
            <a:ext cx="2038350" cy="2228850"/>
          </a:xfrm>
          <a:prstGeom prst="rect">
            <a:avLst/>
          </a:prstGeom>
        </p:spPr>
      </p:pic>
      <p:pic>
        <p:nvPicPr>
          <p:cNvPr id="9" name="Imagen 8">
            <a:extLst>
              <a:ext uri="{FF2B5EF4-FFF2-40B4-BE49-F238E27FC236}">
                <a16:creationId xmlns:a16="http://schemas.microsoft.com/office/drawing/2014/main" id="{7192F10D-2420-A950-5FF3-B0E8D0C0B6C2}"/>
              </a:ext>
            </a:extLst>
          </p:cNvPr>
          <p:cNvPicPr>
            <a:picLocks noChangeAspect="1"/>
          </p:cNvPicPr>
          <p:nvPr/>
        </p:nvPicPr>
        <p:blipFill>
          <a:blip r:embed="rId3"/>
          <a:stretch>
            <a:fillRect/>
          </a:stretch>
        </p:blipFill>
        <p:spPr>
          <a:xfrm>
            <a:off x="8706290" y="3999341"/>
            <a:ext cx="2038350" cy="2232966"/>
          </a:xfrm>
          <a:prstGeom prst="rect">
            <a:avLst/>
          </a:prstGeom>
        </p:spPr>
      </p:pic>
    </p:spTree>
    <p:extLst>
      <p:ext uri="{BB962C8B-B14F-4D97-AF65-F5344CB8AC3E}">
        <p14:creationId xmlns:p14="http://schemas.microsoft.com/office/powerpoint/2010/main" val="15454577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29CA65-C9CB-2EDA-86A8-301409314B7F}"/>
              </a:ext>
            </a:extLst>
          </p:cNvPr>
          <p:cNvSpPr>
            <a:spLocks noGrp="1"/>
          </p:cNvSpPr>
          <p:nvPr>
            <p:ph type="title"/>
          </p:nvPr>
        </p:nvSpPr>
        <p:spPr>
          <a:xfrm>
            <a:off x="110836" y="241500"/>
            <a:ext cx="11176185" cy="714464"/>
          </a:xfrm>
        </p:spPr>
        <p:txBody>
          <a:bodyPr>
            <a:normAutofit/>
          </a:bodyPr>
          <a:lstStyle/>
          <a:p>
            <a:pPr algn="ctr"/>
            <a:r>
              <a:rPr lang="es-MX" sz="3600" dirty="0"/>
              <a:t>Proyección para incisivos centrales superiores</a:t>
            </a:r>
          </a:p>
        </p:txBody>
      </p:sp>
      <p:sp>
        <p:nvSpPr>
          <p:cNvPr id="3" name="Marcador de contenido 2">
            <a:extLst>
              <a:ext uri="{FF2B5EF4-FFF2-40B4-BE49-F238E27FC236}">
                <a16:creationId xmlns:a16="http://schemas.microsoft.com/office/drawing/2014/main" id="{59BF73E4-6FB7-EA9F-09D2-8303685F82C1}"/>
              </a:ext>
            </a:extLst>
          </p:cNvPr>
          <p:cNvSpPr>
            <a:spLocks noGrp="1"/>
          </p:cNvSpPr>
          <p:nvPr>
            <p:ph sz="quarter" idx="13"/>
          </p:nvPr>
        </p:nvSpPr>
        <p:spPr>
          <a:xfrm>
            <a:off x="872210" y="1942498"/>
            <a:ext cx="4212408" cy="3715053"/>
          </a:xfrm>
        </p:spPr>
        <p:txBody>
          <a:bodyPr>
            <a:normAutofit fontScale="92500"/>
          </a:bodyPr>
          <a:lstStyle/>
          <a:p>
            <a:pPr marL="0" indent="0" algn="just">
              <a:buNone/>
            </a:pPr>
            <a:r>
              <a:rPr lang="es-MX" dirty="0"/>
              <a:t>Coloque la placa </a:t>
            </a:r>
            <a:r>
              <a:rPr lang="es-MX" dirty="0" err="1"/>
              <a:t>n°</a:t>
            </a:r>
            <a:r>
              <a:rPr lang="es-MX" dirty="0"/>
              <a:t> 1 a nivel de los segundos premolares o los primeros molares para aprovechar la máxima altura en el paladar de tal manera que se puedan proyectar los dientes completos. </a:t>
            </a:r>
          </a:p>
          <a:p>
            <a:pPr marL="0" indent="0" algn="just">
              <a:buNone/>
            </a:pPr>
            <a:r>
              <a:rPr lang="es-MX" dirty="0"/>
              <a:t>Deje la película apoyada en el paladar con su línea media centrada con la línea media de la arcada. Posicione el eje mayor de la película en paralelo al eje mayor de los incisivos centrales superiores.</a:t>
            </a:r>
          </a:p>
        </p:txBody>
      </p:sp>
      <p:pic>
        <p:nvPicPr>
          <p:cNvPr id="5" name="Imagen 4">
            <a:extLst>
              <a:ext uri="{FF2B5EF4-FFF2-40B4-BE49-F238E27FC236}">
                <a16:creationId xmlns:a16="http://schemas.microsoft.com/office/drawing/2014/main" id="{EFEC4B98-CD5A-2C24-F2E4-82CBA0E77A72}"/>
              </a:ext>
            </a:extLst>
          </p:cNvPr>
          <p:cNvPicPr>
            <a:picLocks noChangeAspect="1"/>
          </p:cNvPicPr>
          <p:nvPr/>
        </p:nvPicPr>
        <p:blipFill>
          <a:blip r:embed="rId2"/>
          <a:stretch>
            <a:fillRect/>
          </a:stretch>
        </p:blipFill>
        <p:spPr>
          <a:xfrm>
            <a:off x="5823619" y="1446745"/>
            <a:ext cx="4553435" cy="2353280"/>
          </a:xfrm>
          <a:prstGeom prst="rect">
            <a:avLst/>
          </a:prstGeom>
        </p:spPr>
      </p:pic>
      <p:pic>
        <p:nvPicPr>
          <p:cNvPr id="7" name="Imagen 6">
            <a:extLst>
              <a:ext uri="{FF2B5EF4-FFF2-40B4-BE49-F238E27FC236}">
                <a16:creationId xmlns:a16="http://schemas.microsoft.com/office/drawing/2014/main" id="{21AEF5B9-6F04-08CE-685D-B1DFF48C49F0}"/>
              </a:ext>
            </a:extLst>
          </p:cNvPr>
          <p:cNvPicPr>
            <a:picLocks noChangeAspect="1"/>
          </p:cNvPicPr>
          <p:nvPr/>
        </p:nvPicPr>
        <p:blipFill>
          <a:blip r:embed="rId3"/>
          <a:stretch>
            <a:fillRect/>
          </a:stretch>
        </p:blipFill>
        <p:spPr>
          <a:xfrm>
            <a:off x="6793654" y="4043742"/>
            <a:ext cx="2807547" cy="2217208"/>
          </a:xfrm>
          <a:prstGeom prst="rect">
            <a:avLst/>
          </a:prstGeom>
        </p:spPr>
      </p:pic>
    </p:spTree>
    <p:extLst>
      <p:ext uri="{BB962C8B-B14F-4D97-AF65-F5344CB8AC3E}">
        <p14:creationId xmlns:p14="http://schemas.microsoft.com/office/powerpoint/2010/main" val="350915226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5442F7-FBFF-9BD7-41CA-904F9417DDFE}"/>
              </a:ext>
            </a:extLst>
          </p:cNvPr>
          <p:cNvSpPr>
            <a:spLocks noGrp="1"/>
          </p:cNvSpPr>
          <p:nvPr>
            <p:ph type="title"/>
          </p:nvPr>
        </p:nvSpPr>
        <p:spPr>
          <a:xfrm>
            <a:off x="107577" y="235500"/>
            <a:ext cx="11290688" cy="611666"/>
          </a:xfrm>
        </p:spPr>
        <p:txBody>
          <a:bodyPr>
            <a:normAutofit/>
          </a:bodyPr>
          <a:lstStyle/>
          <a:p>
            <a:pPr algn="ctr"/>
            <a:r>
              <a:rPr lang="es-MX" sz="3600" dirty="0"/>
              <a:t>Proyección para incisivos centrales superiores</a:t>
            </a:r>
          </a:p>
        </p:txBody>
      </p:sp>
      <p:sp>
        <p:nvSpPr>
          <p:cNvPr id="3" name="Marcador de contenido 2">
            <a:extLst>
              <a:ext uri="{FF2B5EF4-FFF2-40B4-BE49-F238E27FC236}">
                <a16:creationId xmlns:a16="http://schemas.microsoft.com/office/drawing/2014/main" id="{F3152C6E-1086-E02C-0306-83A5A4201357}"/>
              </a:ext>
            </a:extLst>
          </p:cNvPr>
          <p:cNvSpPr>
            <a:spLocks noGrp="1"/>
          </p:cNvSpPr>
          <p:nvPr>
            <p:ph sz="quarter" idx="13"/>
          </p:nvPr>
        </p:nvSpPr>
        <p:spPr>
          <a:xfrm>
            <a:off x="605118" y="1089212"/>
            <a:ext cx="5741894" cy="5056094"/>
          </a:xfrm>
        </p:spPr>
        <p:txBody>
          <a:bodyPr>
            <a:normAutofit/>
          </a:bodyPr>
          <a:lstStyle/>
          <a:p>
            <a:pPr marL="0" indent="0" algn="just">
              <a:buNone/>
            </a:pPr>
            <a:r>
              <a:rPr lang="es-MX" dirty="0"/>
              <a:t>Dirija el rayo central a través del punto de contacto de los incisivos centrales y perpendicular al plano de la película y las raíces de los dientes. Debido a la inclinación axial de los incisivos centrales, que será entre 14-20 grados, la angulación vertical del tubo debería ser la misma. </a:t>
            </a:r>
          </a:p>
          <a:p>
            <a:pPr marL="0" indent="0" algn="just">
              <a:buNone/>
            </a:pPr>
            <a:r>
              <a:rPr lang="es-MX" dirty="0"/>
              <a:t>Dirija el punto de entrada del rayo central por encima del labio, en la línea media, justo por debajo del tabique nasal. Si la bóveda palatina es anormalmente baja o existe un </a:t>
            </a:r>
            <a:r>
              <a:rPr lang="es-MX" dirty="0" err="1"/>
              <a:t>torus</a:t>
            </a:r>
            <a:r>
              <a:rPr lang="es-MX" dirty="0"/>
              <a:t> </a:t>
            </a:r>
            <a:r>
              <a:rPr lang="es-MX" dirty="0" err="1"/>
              <a:t>paltino</a:t>
            </a:r>
            <a:r>
              <a:rPr lang="es-MX" dirty="0"/>
              <a:t>, quizá sea necesario bascular el </a:t>
            </a:r>
            <a:r>
              <a:rPr lang="es-MX" dirty="0" err="1"/>
              <a:t>portaplacas</a:t>
            </a:r>
            <a:r>
              <a:rPr lang="es-MX" dirty="0"/>
              <a:t> en dirección positiva y comprometer el paralelismo entre la película y los dientes para asegurar que el área periapical este incluida en la imagen. </a:t>
            </a:r>
          </a:p>
        </p:txBody>
      </p:sp>
      <p:pic>
        <p:nvPicPr>
          <p:cNvPr id="5" name="Imagen 4">
            <a:extLst>
              <a:ext uri="{FF2B5EF4-FFF2-40B4-BE49-F238E27FC236}">
                <a16:creationId xmlns:a16="http://schemas.microsoft.com/office/drawing/2014/main" id="{D50DFAC4-1893-93FE-7989-75E835532A9D}"/>
              </a:ext>
            </a:extLst>
          </p:cNvPr>
          <p:cNvPicPr>
            <a:picLocks noChangeAspect="1"/>
          </p:cNvPicPr>
          <p:nvPr/>
        </p:nvPicPr>
        <p:blipFill>
          <a:blip r:embed="rId3"/>
          <a:stretch>
            <a:fillRect/>
          </a:stretch>
        </p:blipFill>
        <p:spPr>
          <a:xfrm>
            <a:off x="6658209" y="1243012"/>
            <a:ext cx="2356462" cy="2374247"/>
          </a:xfrm>
          <a:prstGeom prst="rect">
            <a:avLst/>
          </a:prstGeom>
        </p:spPr>
      </p:pic>
      <p:pic>
        <p:nvPicPr>
          <p:cNvPr id="7" name="Imagen 6">
            <a:extLst>
              <a:ext uri="{FF2B5EF4-FFF2-40B4-BE49-F238E27FC236}">
                <a16:creationId xmlns:a16="http://schemas.microsoft.com/office/drawing/2014/main" id="{CF697730-CAA1-DCB6-C69A-31794AE49447}"/>
              </a:ext>
            </a:extLst>
          </p:cNvPr>
          <p:cNvPicPr>
            <a:picLocks noChangeAspect="1"/>
          </p:cNvPicPr>
          <p:nvPr/>
        </p:nvPicPr>
        <p:blipFill>
          <a:blip r:embed="rId4"/>
          <a:stretch>
            <a:fillRect/>
          </a:stretch>
        </p:blipFill>
        <p:spPr>
          <a:xfrm>
            <a:off x="7662935" y="3945871"/>
            <a:ext cx="2703472" cy="2199435"/>
          </a:xfrm>
          <a:prstGeom prst="rect">
            <a:avLst/>
          </a:prstGeom>
        </p:spPr>
      </p:pic>
      <p:pic>
        <p:nvPicPr>
          <p:cNvPr id="8" name="Imagen 7">
            <a:extLst>
              <a:ext uri="{FF2B5EF4-FFF2-40B4-BE49-F238E27FC236}">
                <a16:creationId xmlns:a16="http://schemas.microsoft.com/office/drawing/2014/main" id="{73DB7267-FF5B-1578-D829-98ED97FFE017}"/>
              </a:ext>
            </a:extLst>
          </p:cNvPr>
          <p:cNvPicPr>
            <a:picLocks noChangeAspect="1"/>
          </p:cNvPicPr>
          <p:nvPr/>
        </p:nvPicPr>
        <p:blipFill>
          <a:blip r:embed="rId5"/>
          <a:stretch>
            <a:fillRect/>
          </a:stretch>
        </p:blipFill>
        <p:spPr>
          <a:xfrm>
            <a:off x="9325868" y="1215697"/>
            <a:ext cx="1885950" cy="2428875"/>
          </a:xfrm>
          <a:prstGeom prst="rect">
            <a:avLst/>
          </a:prstGeom>
        </p:spPr>
      </p:pic>
    </p:spTree>
    <p:extLst>
      <p:ext uri="{BB962C8B-B14F-4D97-AF65-F5344CB8AC3E}">
        <p14:creationId xmlns:p14="http://schemas.microsoft.com/office/powerpoint/2010/main" val="349980522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AEEAC-BF4C-34CF-E8DE-5315EF4DF445}"/>
              </a:ext>
            </a:extLst>
          </p:cNvPr>
          <p:cNvSpPr>
            <a:spLocks noGrp="1"/>
          </p:cNvSpPr>
          <p:nvPr>
            <p:ph type="title"/>
          </p:nvPr>
        </p:nvSpPr>
        <p:spPr>
          <a:xfrm>
            <a:off x="201478" y="324387"/>
            <a:ext cx="11065790" cy="605512"/>
          </a:xfrm>
        </p:spPr>
        <p:txBody>
          <a:bodyPr>
            <a:normAutofit/>
          </a:bodyPr>
          <a:lstStyle/>
          <a:p>
            <a:r>
              <a:rPr lang="es-MX" sz="3600" dirty="0"/>
              <a:t>Proyección para incisivos laterales superiores</a:t>
            </a:r>
          </a:p>
        </p:txBody>
      </p:sp>
      <p:sp>
        <p:nvSpPr>
          <p:cNvPr id="3" name="Marcador de contenido 2">
            <a:extLst>
              <a:ext uri="{FF2B5EF4-FFF2-40B4-BE49-F238E27FC236}">
                <a16:creationId xmlns:a16="http://schemas.microsoft.com/office/drawing/2014/main" id="{1336ED2E-1EAA-92C2-7023-A6035971F515}"/>
              </a:ext>
            </a:extLst>
          </p:cNvPr>
          <p:cNvSpPr>
            <a:spLocks noGrp="1"/>
          </p:cNvSpPr>
          <p:nvPr>
            <p:ph sz="quarter" idx="13"/>
          </p:nvPr>
        </p:nvSpPr>
        <p:spPr>
          <a:xfrm>
            <a:off x="789788" y="2009752"/>
            <a:ext cx="4309155" cy="3637119"/>
          </a:xfrm>
        </p:spPr>
        <p:txBody>
          <a:bodyPr/>
          <a:lstStyle/>
          <a:p>
            <a:pPr algn="just"/>
            <a:r>
              <a:rPr lang="es-MX" dirty="0"/>
              <a:t>Esta proyección debería mostrar los incisivos laterales y su área </a:t>
            </a:r>
            <a:r>
              <a:rPr lang="es-MX" dirty="0" err="1"/>
              <a:t>periapial</a:t>
            </a:r>
            <a:r>
              <a:rPr lang="es-MX" dirty="0"/>
              <a:t> en el centro de la radiografía. Incluye el área interproximal mesial con la cara distal del incisivo central.</a:t>
            </a:r>
          </a:p>
          <a:p>
            <a:pPr algn="just"/>
            <a:r>
              <a:rPr lang="es-MX" dirty="0"/>
              <a:t>Sitúe una placa del </a:t>
            </a:r>
            <a:r>
              <a:rPr lang="es-MX" dirty="0" err="1"/>
              <a:t>n°</a:t>
            </a:r>
            <a:r>
              <a:rPr lang="es-MX" dirty="0"/>
              <a:t> 1 en la profundidad de la cavidad oral paralela al eje axial y al plano </a:t>
            </a:r>
            <a:r>
              <a:rPr lang="es-MX" dirty="0" err="1"/>
              <a:t>mesiodistal</a:t>
            </a:r>
            <a:r>
              <a:rPr lang="es-MX" dirty="0"/>
              <a:t> de los incisivos laterales superiores.</a:t>
            </a:r>
          </a:p>
        </p:txBody>
      </p:sp>
      <p:pic>
        <p:nvPicPr>
          <p:cNvPr id="5" name="Imagen 4">
            <a:extLst>
              <a:ext uri="{FF2B5EF4-FFF2-40B4-BE49-F238E27FC236}">
                <a16:creationId xmlns:a16="http://schemas.microsoft.com/office/drawing/2014/main" id="{C96800EC-B0B8-965F-2378-6B84E20D31A9}"/>
              </a:ext>
            </a:extLst>
          </p:cNvPr>
          <p:cNvPicPr>
            <a:picLocks noChangeAspect="1"/>
          </p:cNvPicPr>
          <p:nvPr/>
        </p:nvPicPr>
        <p:blipFill>
          <a:blip r:embed="rId3"/>
          <a:stretch>
            <a:fillRect/>
          </a:stretch>
        </p:blipFill>
        <p:spPr>
          <a:xfrm>
            <a:off x="5480543" y="1156424"/>
            <a:ext cx="4965315" cy="2559109"/>
          </a:xfrm>
          <a:prstGeom prst="rect">
            <a:avLst/>
          </a:prstGeom>
        </p:spPr>
      </p:pic>
      <p:pic>
        <p:nvPicPr>
          <p:cNvPr id="7" name="Imagen 6">
            <a:extLst>
              <a:ext uri="{FF2B5EF4-FFF2-40B4-BE49-F238E27FC236}">
                <a16:creationId xmlns:a16="http://schemas.microsoft.com/office/drawing/2014/main" id="{EEAFB23E-F1CD-ABDA-D746-9E98A6976244}"/>
              </a:ext>
            </a:extLst>
          </p:cNvPr>
          <p:cNvPicPr>
            <a:picLocks noChangeAspect="1"/>
          </p:cNvPicPr>
          <p:nvPr/>
        </p:nvPicPr>
        <p:blipFill>
          <a:blip r:embed="rId4"/>
          <a:stretch>
            <a:fillRect/>
          </a:stretch>
        </p:blipFill>
        <p:spPr>
          <a:xfrm>
            <a:off x="6391575" y="3828312"/>
            <a:ext cx="3143250" cy="2476500"/>
          </a:xfrm>
          <a:prstGeom prst="rect">
            <a:avLst/>
          </a:prstGeom>
        </p:spPr>
      </p:pic>
    </p:spTree>
    <p:extLst>
      <p:ext uri="{BB962C8B-B14F-4D97-AF65-F5344CB8AC3E}">
        <p14:creationId xmlns:p14="http://schemas.microsoft.com/office/powerpoint/2010/main" val="41155787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BA3ADB-D90A-DD39-FE8D-C94CD39FF8E4}"/>
              </a:ext>
            </a:extLst>
          </p:cNvPr>
          <p:cNvSpPr>
            <a:spLocks noGrp="1"/>
          </p:cNvSpPr>
          <p:nvPr>
            <p:ph type="title"/>
          </p:nvPr>
        </p:nvSpPr>
        <p:spPr>
          <a:xfrm>
            <a:off x="309966" y="262394"/>
            <a:ext cx="10967634" cy="804408"/>
          </a:xfrm>
        </p:spPr>
        <p:txBody>
          <a:bodyPr>
            <a:normAutofit/>
          </a:bodyPr>
          <a:lstStyle/>
          <a:p>
            <a:pPr algn="ctr"/>
            <a:r>
              <a:rPr lang="es-MX" sz="3600" dirty="0"/>
              <a:t>Proyección para incisivos laterales superiores</a:t>
            </a:r>
          </a:p>
        </p:txBody>
      </p:sp>
      <p:sp>
        <p:nvSpPr>
          <p:cNvPr id="3" name="Marcador de contenido 2">
            <a:extLst>
              <a:ext uri="{FF2B5EF4-FFF2-40B4-BE49-F238E27FC236}">
                <a16:creationId xmlns:a16="http://schemas.microsoft.com/office/drawing/2014/main" id="{B3660A79-F771-0128-AA06-811FE489D6F3}"/>
              </a:ext>
            </a:extLst>
          </p:cNvPr>
          <p:cNvSpPr>
            <a:spLocks noGrp="1"/>
          </p:cNvSpPr>
          <p:nvPr>
            <p:ph sz="quarter" idx="13"/>
          </p:nvPr>
        </p:nvSpPr>
        <p:spPr>
          <a:xfrm>
            <a:off x="913774" y="1518834"/>
            <a:ext cx="4721660" cy="4370522"/>
          </a:xfrm>
        </p:spPr>
        <p:txBody>
          <a:bodyPr/>
          <a:lstStyle/>
          <a:p>
            <a:pPr algn="just"/>
            <a:r>
              <a:rPr lang="es-MX" dirty="0"/>
              <a:t>Dirija el rayo central a través del centro del incisivo lateral, sin superposición de los márgenes de las coronas a nivel el espacio interproximal en la cara mesial. No intente visualizar en contacto distal con el canino. </a:t>
            </a:r>
          </a:p>
          <a:p>
            <a:pPr marL="0" indent="0" algn="just">
              <a:buNone/>
            </a:pPr>
            <a:endParaRPr lang="es-MX" dirty="0"/>
          </a:p>
          <a:p>
            <a:pPr algn="just"/>
            <a:r>
              <a:rPr lang="es-MX" dirty="0"/>
              <a:t>Oriente el rayo central para que entre por encima del labio aproximadamente a 1 cm de la línea media.</a:t>
            </a:r>
          </a:p>
        </p:txBody>
      </p:sp>
      <p:pic>
        <p:nvPicPr>
          <p:cNvPr id="5" name="Imagen 4">
            <a:extLst>
              <a:ext uri="{FF2B5EF4-FFF2-40B4-BE49-F238E27FC236}">
                <a16:creationId xmlns:a16="http://schemas.microsoft.com/office/drawing/2014/main" id="{C7191508-9DF7-9C8F-B12A-CFD10971B762}"/>
              </a:ext>
            </a:extLst>
          </p:cNvPr>
          <p:cNvPicPr>
            <a:picLocks noChangeAspect="1"/>
          </p:cNvPicPr>
          <p:nvPr/>
        </p:nvPicPr>
        <p:blipFill>
          <a:blip r:embed="rId2"/>
          <a:stretch>
            <a:fillRect/>
          </a:stretch>
        </p:blipFill>
        <p:spPr>
          <a:xfrm>
            <a:off x="6096000" y="1280160"/>
            <a:ext cx="2557972" cy="2632961"/>
          </a:xfrm>
          <a:prstGeom prst="rect">
            <a:avLst/>
          </a:prstGeom>
        </p:spPr>
      </p:pic>
      <p:pic>
        <p:nvPicPr>
          <p:cNvPr id="7" name="Imagen 6">
            <a:extLst>
              <a:ext uri="{FF2B5EF4-FFF2-40B4-BE49-F238E27FC236}">
                <a16:creationId xmlns:a16="http://schemas.microsoft.com/office/drawing/2014/main" id="{0577E9F5-8153-E4ED-EA5C-43EA67F49397}"/>
              </a:ext>
            </a:extLst>
          </p:cNvPr>
          <p:cNvPicPr>
            <a:picLocks noChangeAspect="1"/>
          </p:cNvPicPr>
          <p:nvPr/>
        </p:nvPicPr>
        <p:blipFill>
          <a:blip r:embed="rId3"/>
          <a:stretch>
            <a:fillRect/>
          </a:stretch>
        </p:blipFill>
        <p:spPr>
          <a:xfrm>
            <a:off x="7262399" y="4126479"/>
            <a:ext cx="2783146" cy="2342180"/>
          </a:xfrm>
          <a:prstGeom prst="rect">
            <a:avLst/>
          </a:prstGeom>
        </p:spPr>
      </p:pic>
      <p:pic>
        <p:nvPicPr>
          <p:cNvPr id="9" name="Imagen 8">
            <a:extLst>
              <a:ext uri="{FF2B5EF4-FFF2-40B4-BE49-F238E27FC236}">
                <a16:creationId xmlns:a16="http://schemas.microsoft.com/office/drawing/2014/main" id="{5A4BFA86-A150-C4F6-2102-2D84C794AF4D}"/>
              </a:ext>
            </a:extLst>
          </p:cNvPr>
          <p:cNvPicPr>
            <a:picLocks noChangeAspect="1"/>
          </p:cNvPicPr>
          <p:nvPr/>
        </p:nvPicPr>
        <p:blipFill>
          <a:blip r:embed="rId4"/>
          <a:stretch>
            <a:fillRect/>
          </a:stretch>
        </p:blipFill>
        <p:spPr>
          <a:xfrm>
            <a:off x="9114538" y="1280160"/>
            <a:ext cx="1611823" cy="2688919"/>
          </a:xfrm>
          <a:prstGeom prst="rect">
            <a:avLst/>
          </a:prstGeom>
        </p:spPr>
      </p:pic>
    </p:spTree>
    <p:extLst>
      <p:ext uri="{BB962C8B-B14F-4D97-AF65-F5344CB8AC3E}">
        <p14:creationId xmlns:p14="http://schemas.microsoft.com/office/powerpoint/2010/main" val="9695925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1968EC-9632-E7CC-FA70-8DE35FD2F1F5}"/>
              </a:ext>
            </a:extLst>
          </p:cNvPr>
          <p:cNvSpPr>
            <a:spLocks noGrp="1"/>
          </p:cNvSpPr>
          <p:nvPr>
            <p:ph type="title"/>
          </p:nvPr>
        </p:nvSpPr>
        <p:spPr>
          <a:xfrm>
            <a:off x="998139" y="414794"/>
            <a:ext cx="10195095" cy="652007"/>
          </a:xfrm>
        </p:spPr>
        <p:txBody>
          <a:bodyPr>
            <a:normAutofit/>
          </a:bodyPr>
          <a:lstStyle/>
          <a:p>
            <a:pPr algn="ctr"/>
            <a:r>
              <a:rPr lang="es-MX" sz="4000" dirty="0"/>
              <a:t>Proyección para caninos superiores</a:t>
            </a:r>
          </a:p>
        </p:txBody>
      </p:sp>
      <p:sp>
        <p:nvSpPr>
          <p:cNvPr id="3" name="Marcador de contenido 2">
            <a:extLst>
              <a:ext uri="{FF2B5EF4-FFF2-40B4-BE49-F238E27FC236}">
                <a16:creationId xmlns:a16="http://schemas.microsoft.com/office/drawing/2014/main" id="{8782609C-C434-4E3E-947E-C307B52D2328}"/>
              </a:ext>
            </a:extLst>
          </p:cNvPr>
          <p:cNvSpPr>
            <a:spLocks noGrp="1"/>
          </p:cNvSpPr>
          <p:nvPr>
            <p:ph sz="quarter" idx="13"/>
          </p:nvPr>
        </p:nvSpPr>
        <p:spPr>
          <a:xfrm>
            <a:off x="913774" y="1549832"/>
            <a:ext cx="4371148" cy="4541002"/>
          </a:xfrm>
        </p:spPr>
        <p:txBody>
          <a:bodyPr>
            <a:normAutofit/>
          </a:bodyPr>
          <a:lstStyle/>
          <a:p>
            <a:pPr algn="just"/>
            <a:r>
              <a:rPr lang="es-MX" dirty="0"/>
              <a:t>Esta proyección debe mostrar los caninos completos, con su área periapical en la línea media de la radiografía.</a:t>
            </a:r>
          </a:p>
          <a:p>
            <a:pPr algn="just"/>
            <a:endParaRPr lang="es-MX" dirty="0"/>
          </a:p>
          <a:p>
            <a:pPr algn="just"/>
            <a:r>
              <a:rPr lang="es-MX" dirty="0"/>
              <a:t>Situé una placa del </a:t>
            </a:r>
            <a:r>
              <a:rPr lang="es-MX" dirty="0" err="1"/>
              <a:t>n°</a:t>
            </a:r>
            <a:r>
              <a:rPr lang="es-MX" dirty="0"/>
              <a:t> 1 contra el paladar, lejos de la superficie palatina de los dientes. Oriente la película con su borde anterior en torno al centro del incisivo lateral y su eje mayor paralelo al eje axial del canino.</a:t>
            </a:r>
          </a:p>
        </p:txBody>
      </p:sp>
      <p:pic>
        <p:nvPicPr>
          <p:cNvPr id="5" name="Imagen 4">
            <a:extLst>
              <a:ext uri="{FF2B5EF4-FFF2-40B4-BE49-F238E27FC236}">
                <a16:creationId xmlns:a16="http://schemas.microsoft.com/office/drawing/2014/main" id="{AB3006E8-2B0B-7A7C-F702-931EF973D861}"/>
              </a:ext>
            </a:extLst>
          </p:cNvPr>
          <p:cNvPicPr>
            <a:picLocks noChangeAspect="1"/>
          </p:cNvPicPr>
          <p:nvPr/>
        </p:nvPicPr>
        <p:blipFill>
          <a:blip r:embed="rId2"/>
          <a:stretch>
            <a:fillRect/>
          </a:stretch>
        </p:blipFill>
        <p:spPr>
          <a:xfrm>
            <a:off x="5576322" y="1349920"/>
            <a:ext cx="5148505" cy="2652261"/>
          </a:xfrm>
          <a:prstGeom prst="rect">
            <a:avLst/>
          </a:prstGeom>
        </p:spPr>
      </p:pic>
      <p:pic>
        <p:nvPicPr>
          <p:cNvPr id="7" name="Imagen 6">
            <a:extLst>
              <a:ext uri="{FF2B5EF4-FFF2-40B4-BE49-F238E27FC236}">
                <a16:creationId xmlns:a16="http://schemas.microsoft.com/office/drawing/2014/main" id="{20FEB113-3A06-0410-3B09-A6C3AD8D101D}"/>
              </a:ext>
            </a:extLst>
          </p:cNvPr>
          <p:cNvPicPr>
            <a:picLocks noChangeAspect="1"/>
          </p:cNvPicPr>
          <p:nvPr/>
        </p:nvPicPr>
        <p:blipFill>
          <a:blip r:embed="rId3"/>
          <a:stretch>
            <a:fillRect/>
          </a:stretch>
        </p:blipFill>
        <p:spPr>
          <a:xfrm>
            <a:off x="7108558" y="4181949"/>
            <a:ext cx="2837319" cy="2261257"/>
          </a:xfrm>
          <a:prstGeom prst="rect">
            <a:avLst/>
          </a:prstGeom>
        </p:spPr>
      </p:pic>
    </p:spTree>
    <p:extLst>
      <p:ext uri="{BB962C8B-B14F-4D97-AF65-F5344CB8AC3E}">
        <p14:creationId xmlns:p14="http://schemas.microsoft.com/office/powerpoint/2010/main" val="97608069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822F77-B77F-47D4-2953-1252AE701577}"/>
              </a:ext>
            </a:extLst>
          </p:cNvPr>
          <p:cNvSpPr>
            <a:spLocks noGrp="1"/>
          </p:cNvSpPr>
          <p:nvPr>
            <p:ph type="title"/>
          </p:nvPr>
        </p:nvSpPr>
        <p:spPr>
          <a:xfrm>
            <a:off x="1261872" y="262394"/>
            <a:ext cx="9692640" cy="804408"/>
          </a:xfrm>
        </p:spPr>
        <p:txBody>
          <a:bodyPr>
            <a:normAutofit/>
          </a:bodyPr>
          <a:lstStyle/>
          <a:p>
            <a:r>
              <a:rPr lang="es-MX" sz="4000" dirty="0"/>
              <a:t>Proyección para caninos superiores</a:t>
            </a:r>
          </a:p>
        </p:txBody>
      </p:sp>
      <p:sp>
        <p:nvSpPr>
          <p:cNvPr id="3" name="Marcador de contenido 2">
            <a:extLst>
              <a:ext uri="{FF2B5EF4-FFF2-40B4-BE49-F238E27FC236}">
                <a16:creationId xmlns:a16="http://schemas.microsoft.com/office/drawing/2014/main" id="{10B5C585-09A6-9522-00A0-65D5BE821245}"/>
              </a:ext>
            </a:extLst>
          </p:cNvPr>
          <p:cNvSpPr>
            <a:spLocks noGrp="1"/>
          </p:cNvSpPr>
          <p:nvPr>
            <p:ph sz="quarter" idx="13"/>
          </p:nvPr>
        </p:nvSpPr>
        <p:spPr>
          <a:xfrm>
            <a:off x="913774" y="1565330"/>
            <a:ext cx="3952694" cy="4225870"/>
          </a:xfrm>
        </p:spPr>
        <p:txBody>
          <a:bodyPr/>
          <a:lstStyle/>
          <a:p>
            <a:pPr algn="just"/>
            <a:r>
              <a:rPr lang="es-MX" dirty="0"/>
              <a:t>Posicione el </a:t>
            </a:r>
            <a:r>
              <a:rPr lang="es-MX" dirty="0" err="1"/>
              <a:t>portaplacas</a:t>
            </a:r>
            <a:r>
              <a:rPr lang="es-MX" dirty="0"/>
              <a:t> de manera que dirija el haz a través del punto de contacto mesial del canino. No intente apreciar el contacto distal.</a:t>
            </a:r>
          </a:p>
          <a:p>
            <a:pPr marL="0" indent="0" algn="just">
              <a:buNone/>
            </a:pPr>
            <a:endParaRPr lang="es-MX" dirty="0"/>
          </a:p>
          <a:p>
            <a:pPr algn="just"/>
            <a:r>
              <a:rPr lang="es-MX" dirty="0"/>
              <a:t>Dirija el rayo central a través de la eminencia canina. El punto de entrada estará en torno a la inserción de los bordes distal e inferior del ala de la nariz.</a:t>
            </a:r>
          </a:p>
        </p:txBody>
      </p:sp>
      <p:pic>
        <p:nvPicPr>
          <p:cNvPr id="5" name="Imagen 4">
            <a:extLst>
              <a:ext uri="{FF2B5EF4-FFF2-40B4-BE49-F238E27FC236}">
                <a16:creationId xmlns:a16="http://schemas.microsoft.com/office/drawing/2014/main" id="{C5C3F47B-BC15-466D-3F75-37E02AF90C06}"/>
              </a:ext>
            </a:extLst>
          </p:cNvPr>
          <p:cNvPicPr>
            <a:picLocks noChangeAspect="1"/>
          </p:cNvPicPr>
          <p:nvPr/>
        </p:nvPicPr>
        <p:blipFill>
          <a:blip r:embed="rId2"/>
          <a:stretch>
            <a:fillRect/>
          </a:stretch>
        </p:blipFill>
        <p:spPr>
          <a:xfrm>
            <a:off x="5364858" y="1408894"/>
            <a:ext cx="2337800" cy="2370046"/>
          </a:xfrm>
          <a:prstGeom prst="rect">
            <a:avLst/>
          </a:prstGeom>
        </p:spPr>
      </p:pic>
      <p:pic>
        <p:nvPicPr>
          <p:cNvPr id="7" name="Imagen 6">
            <a:extLst>
              <a:ext uri="{FF2B5EF4-FFF2-40B4-BE49-F238E27FC236}">
                <a16:creationId xmlns:a16="http://schemas.microsoft.com/office/drawing/2014/main" id="{1C4FA36A-A200-E6D6-5B46-150EA5785602}"/>
              </a:ext>
            </a:extLst>
          </p:cNvPr>
          <p:cNvPicPr>
            <a:picLocks noChangeAspect="1"/>
          </p:cNvPicPr>
          <p:nvPr/>
        </p:nvPicPr>
        <p:blipFill>
          <a:blip r:embed="rId3"/>
          <a:stretch>
            <a:fillRect/>
          </a:stretch>
        </p:blipFill>
        <p:spPr>
          <a:xfrm>
            <a:off x="8169105" y="1408894"/>
            <a:ext cx="2806435" cy="2370046"/>
          </a:xfrm>
          <a:prstGeom prst="rect">
            <a:avLst/>
          </a:prstGeom>
        </p:spPr>
      </p:pic>
      <p:pic>
        <p:nvPicPr>
          <p:cNvPr id="9" name="Imagen 8">
            <a:extLst>
              <a:ext uri="{FF2B5EF4-FFF2-40B4-BE49-F238E27FC236}">
                <a16:creationId xmlns:a16="http://schemas.microsoft.com/office/drawing/2014/main" id="{C2D5882B-EDC8-452F-2146-272BA14A9D83}"/>
              </a:ext>
            </a:extLst>
          </p:cNvPr>
          <p:cNvPicPr>
            <a:picLocks noChangeAspect="1"/>
          </p:cNvPicPr>
          <p:nvPr/>
        </p:nvPicPr>
        <p:blipFill>
          <a:blip r:embed="rId4"/>
          <a:stretch>
            <a:fillRect/>
          </a:stretch>
        </p:blipFill>
        <p:spPr>
          <a:xfrm>
            <a:off x="7325534" y="4048698"/>
            <a:ext cx="1594586" cy="2546908"/>
          </a:xfrm>
          <a:prstGeom prst="rect">
            <a:avLst/>
          </a:prstGeom>
        </p:spPr>
      </p:pic>
    </p:spTree>
    <p:extLst>
      <p:ext uri="{BB962C8B-B14F-4D97-AF65-F5344CB8AC3E}">
        <p14:creationId xmlns:p14="http://schemas.microsoft.com/office/powerpoint/2010/main" val="236491276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184BD41-3CDD-819D-867D-5A174B6478E7}"/>
              </a:ext>
            </a:extLst>
          </p:cNvPr>
          <p:cNvSpPr>
            <a:spLocks noGrp="1"/>
          </p:cNvSpPr>
          <p:nvPr>
            <p:ph type="title"/>
          </p:nvPr>
        </p:nvSpPr>
        <p:spPr>
          <a:xfrm>
            <a:off x="325464" y="262393"/>
            <a:ext cx="10629048" cy="667505"/>
          </a:xfrm>
        </p:spPr>
        <p:txBody>
          <a:bodyPr>
            <a:normAutofit/>
          </a:bodyPr>
          <a:lstStyle/>
          <a:p>
            <a:pPr algn="ctr"/>
            <a:r>
              <a:rPr lang="es-MX" sz="4000" dirty="0"/>
              <a:t>Proyección para premolares superiores</a:t>
            </a:r>
          </a:p>
        </p:txBody>
      </p:sp>
      <p:sp>
        <p:nvSpPr>
          <p:cNvPr id="3" name="Marcador de contenido 2">
            <a:extLst>
              <a:ext uri="{FF2B5EF4-FFF2-40B4-BE49-F238E27FC236}">
                <a16:creationId xmlns:a16="http://schemas.microsoft.com/office/drawing/2014/main" id="{B8C4F0F6-5FA8-7931-8727-BCF03D7225BF}"/>
              </a:ext>
            </a:extLst>
          </p:cNvPr>
          <p:cNvSpPr>
            <a:spLocks noGrp="1"/>
          </p:cNvSpPr>
          <p:nvPr>
            <p:ph sz="quarter" idx="13"/>
          </p:nvPr>
        </p:nvSpPr>
        <p:spPr>
          <a:xfrm>
            <a:off x="510819" y="1091340"/>
            <a:ext cx="5998470" cy="5371453"/>
          </a:xfrm>
        </p:spPr>
        <p:txBody>
          <a:bodyPr>
            <a:normAutofit/>
          </a:bodyPr>
          <a:lstStyle/>
          <a:p>
            <a:pPr algn="just"/>
            <a:r>
              <a:rPr lang="es-MX" sz="1900" dirty="0"/>
              <a:t>Sitúe una placa del n°2 en la boca el eje mayor paralelo al plano oclusal y en la línea media. La película debe cubrir a mitad distal del canino, los premolares y el primero molar; probablemente alcanzará la porción mesial del segundo molar. </a:t>
            </a:r>
          </a:p>
          <a:p>
            <a:pPr algn="just"/>
            <a:r>
              <a:rPr lang="es-MX" sz="1900" dirty="0"/>
              <a:t>Oriente el </a:t>
            </a:r>
            <a:r>
              <a:rPr lang="es-MX" sz="1900" dirty="0" err="1"/>
              <a:t>portaplacas</a:t>
            </a:r>
            <a:r>
              <a:rPr lang="es-MX" sz="1900" dirty="0"/>
              <a:t> de forma que la cúspide del canino esté en el surco anterior del bloque de mordida. Esto asegura que la imagen incluye la mitad distal del canino.</a:t>
            </a:r>
          </a:p>
          <a:p>
            <a:pPr algn="just"/>
            <a:r>
              <a:rPr lang="es-MX" sz="1900" dirty="0"/>
              <a:t>El plano de a película debe estar casi vertical para corresponderse con el eje mayor de los premolares. Posicione el </a:t>
            </a:r>
            <a:r>
              <a:rPr lang="es-MX" sz="1900" dirty="0" err="1"/>
              <a:t>portaplacas</a:t>
            </a:r>
            <a:r>
              <a:rPr lang="es-MX" sz="1900" dirty="0"/>
              <a:t> de forma que el eje mayor de la película quede paralelo con el plano bucal medio de los premolares. Esto establece a angulación horizontal correcta.</a:t>
            </a:r>
          </a:p>
        </p:txBody>
      </p:sp>
      <p:pic>
        <p:nvPicPr>
          <p:cNvPr id="5" name="Imagen 4">
            <a:extLst>
              <a:ext uri="{FF2B5EF4-FFF2-40B4-BE49-F238E27FC236}">
                <a16:creationId xmlns:a16="http://schemas.microsoft.com/office/drawing/2014/main" id="{B787B11B-09D3-50C6-6122-88929392D8CF}"/>
              </a:ext>
            </a:extLst>
          </p:cNvPr>
          <p:cNvPicPr>
            <a:picLocks noChangeAspect="1"/>
          </p:cNvPicPr>
          <p:nvPr/>
        </p:nvPicPr>
        <p:blipFill>
          <a:blip r:embed="rId2"/>
          <a:stretch>
            <a:fillRect/>
          </a:stretch>
        </p:blipFill>
        <p:spPr>
          <a:xfrm>
            <a:off x="6676037" y="1233634"/>
            <a:ext cx="4278475" cy="2103911"/>
          </a:xfrm>
          <a:prstGeom prst="rect">
            <a:avLst/>
          </a:prstGeom>
        </p:spPr>
      </p:pic>
      <p:pic>
        <p:nvPicPr>
          <p:cNvPr id="9" name="Imagen 8">
            <a:extLst>
              <a:ext uri="{FF2B5EF4-FFF2-40B4-BE49-F238E27FC236}">
                <a16:creationId xmlns:a16="http://schemas.microsoft.com/office/drawing/2014/main" id="{CDA09196-787A-DF04-FBED-20C93696BBBF}"/>
              </a:ext>
            </a:extLst>
          </p:cNvPr>
          <p:cNvPicPr>
            <a:picLocks noChangeAspect="1"/>
          </p:cNvPicPr>
          <p:nvPr/>
        </p:nvPicPr>
        <p:blipFill>
          <a:blip r:embed="rId3"/>
          <a:stretch>
            <a:fillRect/>
          </a:stretch>
        </p:blipFill>
        <p:spPr>
          <a:xfrm>
            <a:off x="7461592" y="3777066"/>
            <a:ext cx="3003971" cy="2360263"/>
          </a:xfrm>
          <a:prstGeom prst="rect">
            <a:avLst/>
          </a:prstGeom>
        </p:spPr>
      </p:pic>
    </p:spTree>
    <p:extLst>
      <p:ext uri="{BB962C8B-B14F-4D97-AF65-F5344CB8AC3E}">
        <p14:creationId xmlns:p14="http://schemas.microsoft.com/office/powerpoint/2010/main" val="122904882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79FB5-3947-E7BF-14DF-5A37D867871D}"/>
              </a:ext>
            </a:extLst>
          </p:cNvPr>
          <p:cNvSpPr>
            <a:spLocks noGrp="1"/>
          </p:cNvSpPr>
          <p:nvPr>
            <p:ph type="title"/>
          </p:nvPr>
        </p:nvSpPr>
        <p:spPr>
          <a:xfrm>
            <a:off x="294467" y="262393"/>
            <a:ext cx="10799529" cy="804408"/>
          </a:xfrm>
        </p:spPr>
        <p:txBody>
          <a:bodyPr>
            <a:normAutofit/>
          </a:bodyPr>
          <a:lstStyle/>
          <a:p>
            <a:pPr algn="ctr"/>
            <a:r>
              <a:rPr lang="es-MX" sz="4000" dirty="0"/>
              <a:t>Proyección para premolares superiores</a:t>
            </a:r>
          </a:p>
        </p:txBody>
      </p:sp>
      <p:sp>
        <p:nvSpPr>
          <p:cNvPr id="3" name="Marcador de contenido 2">
            <a:extLst>
              <a:ext uri="{FF2B5EF4-FFF2-40B4-BE49-F238E27FC236}">
                <a16:creationId xmlns:a16="http://schemas.microsoft.com/office/drawing/2014/main" id="{DBCFAC50-735E-437B-7243-541A9840BBB3}"/>
              </a:ext>
            </a:extLst>
          </p:cNvPr>
          <p:cNvSpPr>
            <a:spLocks noGrp="1"/>
          </p:cNvSpPr>
          <p:nvPr>
            <p:ph sz="quarter" idx="13"/>
          </p:nvPr>
        </p:nvSpPr>
        <p:spPr>
          <a:xfrm>
            <a:off x="679550" y="1843528"/>
            <a:ext cx="4140423" cy="4272365"/>
          </a:xfrm>
        </p:spPr>
        <p:txBody>
          <a:bodyPr>
            <a:normAutofit lnSpcReduction="10000"/>
          </a:bodyPr>
          <a:lstStyle/>
          <a:p>
            <a:pPr algn="just"/>
            <a:r>
              <a:rPr lang="es-MX" dirty="0"/>
              <a:t>Dirija el rayo central perpendicularmente a la película. La angulación horizontal del </a:t>
            </a:r>
            <a:r>
              <a:rPr lang="es-MX" dirty="0" err="1"/>
              <a:t>portaplacas</a:t>
            </a:r>
            <a:r>
              <a:rPr lang="es-MX" dirty="0"/>
              <a:t> se debe ajustar para permitir que el haz pase a través del área interproximal entre el primer y segundo premolar.</a:t>
            </a:r>
          </a:p>
          <a:p>
            <a:pPr algn="just"/>
            <a:r>
              <a:rPr lang="es-MX" dirty="0"/>
              <a:t>Sitúe el </a:t>
            </a:r>
            <a:r>
              <a:rPr lang="es-MX" dirty="0" err="1"/>
              <a:t>portaplacas</a:t>
            </a:r>
            <a:r>
              <a:rPr lang="es-MX" dirty="0"/>
              <a:t> para que el rayo central pase a través del centro de la raíz del segundo premolar. Este punto suele estar debajo de la pupila del ojo.</a:t>
            </a:r>
          </a:p>
        </p:txBody>
      </p:sp>
      <p:pic>
        <p:nvPicPr>
          <p:cNvPr id="5" name="Imagen 4">
            <a:extLst>
              <a:ext uri="{FF2B5EF4-FFF2-40B4-BE49-F238E27FC236}">
                <a16:creationId xmlns:a16="http://schemas.microsoft.com/office/drawing/2014/main" id="{FACB7E86-275B-7282-DEF9-1262647E9281}"/>
              </a:ext>
            </a:extLst>
          </p:cNvPr>
          <p:cNvPicPr>
            <a:picLocks noChangeAspect="1"/>
          </p:cNvPicPr>
          <p:nvPr/>
        </p:nvPicPr>
        <p:blipFill>
          <a:blip r:embed="rId2"/>
          <a:stretch>
            <a:fillRect/>
          </a:stretch>
        </p:blipFill>
        <p:spPr>
          <a:xfrm>
            <a:off x="5065788" y="1416660"/>
            <a:ext cx="2573686" cy="2563051"/>
          </a:xfrm>
          <a:prstGeom prst="rect">
            <a:avLst/>
          </a:prstGeom>
        </p:spPr>
      </p:pic>
      <p:pic>
        <p:nvPicPr>
          <p:cNvPr id="7" name="Imagen 6">
            <a:extLst>
              <a:ext uri="{FF2B5EF4-FFF2-40B4-BE49-F238E27FC236}">
                <a16:creationId xmlns:a16="http://schemas.microsoft.com/office/drawing/2014/main" id="{65CB7486-F613-BC80-E890-BE738C979217}"/>
              </a:ext>
            </a:extLst>
          </p:cNvPr>
          <p:cNvPicPr>
            <a:picLocks noChangeAspect="1"/>
          </p:cNvPicPr>
          <p:nvPr/>
        </p:nvPicPr>
        <p:blipFill>
          <a:blip r:embed="rId3"/>
          <a:stretch>
            <a:fillRect/>
          </a:stretch>
        </p:blipFill>
        <p:spPr>
          <a:xfrm>
            <a:off x="6127636" y="4329570"/>
            <a:ext cx="3023675" cy="2139051"/>
          </a:xfrm>
          <a:prstGeom prst="rect">
            <a:avLst/>
          </a:prstGeom>
        </p:spPr>
      </p:pic>
      <p:pic>
        <p:nvPicPr>
          <p:cNvPr id="9" name="Imagen 8">
            <a:extLst>
              <a:ext uri="{FF2B5EF4-FFF2-40B4-BE49-F238E27FC236}">
                <a16:creationId xmlns:a16="http://schemas.microsoft.com/office/drawing/2014/main" id="{EF5BC196-A65D-2E78-9AA9-F130AE58DDDD}"/>
              </a:ext>
            </a:extLst>
          </p:cNvPr>
          <p:cNvPicPr>
            <a:picLocks noChangeAspect="1"/>
          </p:cNvPicPr>
          <p:nvPr/>
        </p:nvPicPr>
        <p:blipFill>
          <a:blip r:embed="rId4"/>
          <a:stretch>
            <a:fillRect/>
          </a:stretch>
        </p:blipFill>
        <p:spPr>
          <a:xfrm>
            <a:off x="7885289" y="1416660"/>
            <a:ext cx="3208706" cy="2563051"/>
          </a:xfrm>
          <a:prstGeom prst="rect">
            <a:avLst/>
          </a:prstGeom>
        </p:spPr>
      </p:pic>
    </p:spTree>
    <p:extLst>
      <p:ext uri="{BB962C8B-B14F-4D97-AF65-F5344CB8AC3E}">
        <p14:creationId xmlns:p14="http://schemas.microsoft.com/office/powerpoint/2010/main" val="382204375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69FDEF-28A1-3D87-3B6C-07E2F37D29C0}"/>
              </a:ext>
            </a:extLst>
          </p:cNvPr>
          <p:cNvSpPr>
            <a:spLocks noGrp="1"/>
          </p:cNvSpPr>
          <p:nvPr>
            <p:ph type="title"/>
          </p:nvPr>
        </p:nvSpPr>
        <p:spPr>
          <a:xfrm>
            <a:off x="449451" y="262823"/>
            <a:ext cx="10505061" cy="804408"/>
          </a:xfrm>
        </p:spPr>
        <p:txBody>
          <a:bodyPr/>
          <a:lstStyle/>
          <a:p>
            <a:r>
              <a:rPr lang="es-MX" dirty="0"/>
              <a:t>Proyección para molares superiores</a:t>
            </a:r>
          </a:p>
        </p:txBody>
      </p:sp>
      <p:sp>
        <p:nvSpPr>
          <p:cNvPr id="3" name="Marcador de contenido 2">
            <a:extLst>
              <a:ext uri="{FF2B5EF4-FFF2-40B4-BE49-F238E27FC236}">
                <a16:creationId xmlns:a16="http://schemas.microsoft.com/office/drawing/2014/main" id="{F1C57EAD-DDB8-99EB-BAA3-12DBD870B2EC}"/>
              </a:ext>
            </a:extLst>
          </p:cNvPr>
          <p:cNvSpPr>
            <a:spLocks noGrp="1"/>
          </p:cNvSpPr>
          <p:nvPr>
            <p:ph sz="quarter" idx="13"/>
          </p:nvPr>
        </p:nvSpPr>
        <p:spPr>
          <a:xfrm>
            <a:off x="449451" y="1300137"/>
            <a:ext cx="6493790" cy="5295040"/>
          </a:xfrm>
        </p:spPr>
        <p:txBody>
          <a:bodyPr>
            <a:normAutofit/>
          </a:bodyPr>
          <a:lstStyle/>
          <a:p>
            <a:pPr algn="just"/>
            <a:r>
              <a:rPr lang="es-MX" dirty="0"/>
              <a:t>Cuando coloque la placa del n°2 sitúe la película en una posición suficientemente posterior para cubrir el área del primer, segundo y tercer molar y parte de la tuberosidad. El borde anterior debe alcanzar justo la cara distal del segundo premolar. </a:t>
            </a:r>
          </a:p>
          <a:p>
            <a:pPr algn="just"/>
            <a:r>
              <a:rPr lang="es-MX" dirty="0"/>
              <a:t>Para cubrir los molares desde las coronas hasta los ápices sitúe la película en la línea media del paladar. La rotación mesial o distal del </a:t>
            </a:r>
            <a:r>
              <a:rPr lang="es-MX" dirty="0" err="1"/>
              <a:t>portaplacas</a:t>
            </a:r>
            <a:r>
              <a:rPr lang="es-MX" dirty="0"/>
              <a:t> debe asegurar que el eje mayor de la película queda paralelo al plano bucal medio de los molares.</a:t>
            </a:r>
          </a:p>
          <a:p>
            <a:pPr algn="just"/>
            <a:r>
              <a:rPr lang="es-MX" dirty="0"/>
              <a:t>Si se sitúa el </a:t>
            </a:r>
            <a:r>
              <a:rPr lang="es-MX" dirty="0" err="1"/>
              <a:t>portaplacas</a:t>
            </a:r>
            <a:r>
              <a:rPr lang="es-MX" dirty="0"/>
              <a:t> de tal manera que la mitad del anillo de alineación del tubo quede detrás del ángulo externo del ojo, los molares y parte de la tuberosidad suelen quedar incluidos en la imagen de la proyección molar.</a:t>
            </a:r>
          </a:p>
        </p:txBody>
      </p:sp>
      <p:pic>
        <p:nvPicPr>
          <p:cNvPr id="5" name="Imagen 4">
            <a:extLst>
              <a:ext uri="{FF2B5EF4-FFF2-40B4-BE49-F238E27FC236}">
                <a16:creationId xmlns:a16="http://schemas.microsoft.com/office/drawing/2014/main" id="{C150E4F8-2F24-C14C-25E8-95452D58BEEF}"/>
              </a:ext>
            </a:extLst>
          </p:cNvPr>
          <p:cNvPicPr>
            <a:picLocks noChangeAspect="1"/>
          </p:cNvPicPr>
          <p:nvPr/>
        </p:nvPicPr>
        <p:blipFill>
          <a:blip r:embed="rId2"/>
          <a:stretch>
            <a:fillRect/>
          </a:stretch>
        </p:blipFill>
        <p:spPr>
          <a:xfrm>
            <a:off x="7810288" y="3746607"/>
            <a:ext cx="2828925" cy="2152650"/>
          </a:xfrm>
          <a:prstGeom prst="rect">
            <a:avLst/>
          </a:prstGeom>
        </p:spPr>
      </p:pic>
      <p:pic>
        <p:nvPicPr>
          <p:cNvPr id="7" name="Imagen 6">
            <a:extLst>
              <a:ext uri="{FF2B5EF4-FFF2-40B4-BE49-F238E27FC236}">
                <a16:creationId xmlns:a16="http://schemas.microsoft.com/office/drawing/2014/main" id="{6C995701-0290-BE63-8700-CA06F4FAD56E}"/>
              </a:ext>
            </a:extLst>
          </p:cNvPr>
          <p:cNvPicPr>
            <a:picLocks noChangeAspect="1"/>
          </p:cNvPicPr>
          <p:nvPr/>
        </p:nvPicPr>
        <p:blipFill>
          <a:blip r:embed="rId3"/>
          <a:stretch>
            <a:fillRect/>
          </a:stretch>
        </p:blipFill>
        <p:spPr>
          <a:xfrm>
            <a:off x="7219114" y="1763369"/>
            <a:ext cx="4011271" cy="1820614"/>
          </a:xfrm>
          <a:prstGeom prst="rect">
            <a:avLst/>
          </a:prstGeom>
        </p:spPr>
      </p:pic>
    </p:spTree>
    <p:extLst>
      <p:ext uri="{BB962C8B-B14F-4D97-AF65-F5344CB8AC3E}">
        <p14:creationId xmlns:p14="http://schemas.microsoft.com/office/powerpoint/2010/main" val="213501531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09C401-9FD5-AF64-9291-5258FDEE51D1}"/>
              </a:ext>
            </a:extLst>
          </p:cNvPr>
          <p:cNvSpPr>
            <a:spLocks noGrp="1"/>
          </p:cNvSpPr>
          <p:nvPr>
            <p:ph type="title"/>
          </p:nvPr>
        </p:nvSpPr>
        <p:spPr>
          <a:xfrm>
            <a:off x="913774" y="262394"/>
            <a:ext cx="10040738" cy="804408"/>
          </a:xfrm>
        </p:spPr>
        <p:txBody>
          <a:bodyPr>
            <a:normAutofit/>
          </a:bodyPr>
          <a:lstStyle/>
          <a:p>
            <a:pPr algn="ctr"/>
            <a:r>
              <a:rPr lang="es-MX" sz="4000" dirty="0"/>
              <a:t>Proyección para molares superiores</a:t>
            </a:r>
          </a:p>
        </p:txBody>
      </p:sp>
      <p:sp>
        <p:nvSpPr>
          <p:cNvPr id="3" name="Marcador de contenido 2">
            <a:extLst>
              <a:ext uri="{FF2B5EF4-FFF2-40B4-BE49-F238E27FC236}">
                <a16:creationId xmlns:a16="http://schemas.microsoft.com/office/drawing/2014/main" id="{1101C5AC-3781-9097-9D45-8F7043E1D82C}"/>
              </a:ext>
            </a:extLst>
          </p:cNvPr>
          <p:cNvSpPr>
            <a:spLocks noGrp="1"/>
          </p:cNvSpPr>
          <p:nvPr>
            <p:ph sz="quarter" idx="13"/>
          </p:nvPr>
        </p:nvSpPr>
        <p:spPr>
          <a:xfrm>
            <a:off x="665801" y="1264258"/>
            <a:ext cx="4789602" cy="5247253"/>
          </a:xfrm>
        </p:spPr>
        <p:txBody>
          <a:bodyPr>
            <a:normAutofit lnSpcReduction="10000"/>
          </a:bodyPr>
          <a:lstStyle/>
          <a:p>
            <a:pPr algn="just"/>
            <a:r>
              <a:rPr lang="es-MX" dirty="0"/>
              <a:t>Dirija el rayo central perpendicularmente a la película. Ajuste la angulación horizontal del </a:t>
            </a:r>
            <a:r>
              <a:rPr lang="es-MX" dirty="0" err="1"/>
              <a:t>portaplacas</a:t>
            </a:r>
            <a:r>
              <a:rPr lang="es-MX" dirty="0"/>
              <a:t> para dirigir el haz de rayos en ángulo recto a las superficies vestibulares de los molares. </a:t>
            </a:r>
          </a:p>
          <a:p>
            <a:pPr algn="just"/>
            <a:r>
              <a:rPr lang="es-MX" dirty="0"/>
              <a:t>Ajuste la angulación horizontal del </a:t>
            </a:r>
            <a:r>
              <a:rPr lang="es-MX" dirty="0" err="1"/>
              <a:t>portaplacas</a:t>
            </a:r>
            <a:r>
              <a:rPr lang="es-MX" dirty="0"/>
              <a:t> de tal manera que el surco lateral del bloque de mordida quede paralelo al plano bucal medio de los molares.</a:t>
            </a:r>
          </a:p>
          <a:p>
            <a:pPr algn="just"/>
            <a:r>
              <a:rPr lang="es-MX" dirty="0"/>
              <a:t>El punto de entrada del rayo central debería estar en la mejilla por debajo del ángulo eterno del ojo y el malar, en la posición del segundo molar superior.</a:t>
            </a:r>
          </a:p>
        </p:txBody>
      </p:sp>
      <p:pic>
        <p:nvPicPr>
          <p:cNvPr id="5" name="Imagen 4">
            <a:extLst>
              <a:ext uri="{FF2B5EF4-FFF2-40B4-BE49-F238E27FC236}">
                <a16:creationId xmlns:a16="http://schemas.microsoft.com/office/drawing/2014/main" id="{8BF97EE3-4525-498D-3B93-57077A8E37A7}"/>
              </a:ext>
            </a:extLst>
          </p:cNvPr>
          <p:cNvPicPr>
            <a:picLocks noChangeAspect="1"/>
          </p:cNvPicPr>
          <p:nvPr/>
        </p:nvPicPr>
        <p:blipFill>
          <a:blip r:embed="rId2"/>
          <a:stretch>
            <a:fillRect/>
          </a:stretch>
        </p:blipFill>
        <p:spPr>
          <a:xfrm>
            <a:off x="5774847" y="1348353"/>
            <a:ext cx="2428875" cy="2324100"/>
          </a:xfrm>
          <a:prstGeom prst="rect">
            <a:avLst/>
          </a:prstGeom>
        </p:spPr>
      </p:pic>
      <p:pic>
        <p:nvPicPr>
          <p:cNvPr id="7" name="Imagen 6">
            <a:extLst>
              <a:ext uri="{FF2B5EF4-FFF2-40B4-BE49-F238E27FC236}">
                <a16:creationId xmlns:a16="http://schemas.microsoft.com/office/drawing/2014/main" id="{88D60D58-26B3-EA0F-6F7A-2DDCC21F314B}"/>
              </a:ext>
            </a:extLst>
          </p:cNvPr>
          <p:cNvPicPr>
            <a:picLocks noChangeAspect="1"/>
          </p:cNvPicPr>
          <p:nvPr/>
        </p:nvPicPr>
        <p:blipFill>
          <a:blip r:embed="rId3"/>
          <a:stretch>
            <a:fillRect/>
          </a:stretch>
        </p:blipFill>
        <p:spPr>
          <a:xfrm>
            <a:off x="8383681" y="1348352"/>
            <a:ext cx="2659538" cy="2324101"/>
          </a:xfrm>
          <a:prstGeom prst="rect">
            <a:avLst/>
          </a:prstGeom>
        </p:spPr>
      </p:pic>
      <p:pic>
        <p:nvPicPr>
          <p:cNvPr id="9" name="Imagen 8">
            <a:extLst>
              <a:ext uri="{FF2B5EF4-FFF2-40B4-BE49-F238E27FC236}">
                <a16:creationId xmlns:a16="http://schemas.microsoft.com/office/drawing/2014/main" id="{3BC2915B-79FD-D7D5-95FE-2C7905D3479F}"/>
              </a:ext>
            </a:extLst>
          </p:cNvPr>
          <p:cNvPicPr>
            <a:picLocks noChangeAspect="1"/>
          </p:cNvPicPr>
          <p:nvPr/>
        </p:nvPicPr>
        <p:blipFill>
          <a:blip r:embed="rId4"/>
          <a:stretch>
            <a:fillRect/>
          </a:stretch>
        </p:blipFill>
        <p:spPr>
          <a:xfrm>
            <a:off x="6347752" y="3954003"/>
            <a:ext cx="3711939" cy="2557508"/>
          </a:xfrm>
          <a:prstGeom prst="rect">
            <a:avLst/>
          </a:prstGeom>
        </p:spPr>
      </p:pic>
    </p:spTree>
    <p:extLst>
      <p:ext uri="{BB962C8B-B14F-4D97-AF65-F5344CB8AC3E}">
        <p14:creationId xmlns:p14="http://schemas.microsoft.com/office/powerpoint/2010/main" val="89345772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E2A989-CB7F-6762-6055-5E05AA702F31}"/>
              </a:ext>
            </a:extLst>
          </p:cNvPr>
          <p:cNvSpPr>
            <a:spLocks noGrp="1"/>
          </p:cNvSpPr>
          <p:nvPr>
            <p:ph type="title"/>
          </p:nvPr>
        </p:nvSpPr>
        <p:spPr>
          <a:xfrm>
            <a:off x="371959" y="262394"/>
            <a:ext cx="10905641" cy="804408"/>
          </a:xfrm>
        </p:spPr>
        <p:txBody>
          <a:bodyPr>
            <a:normAutofit/>
          </a:bodyPr>
          <a:lstStyle/>
          <a:p>
            <a:r>
              <a:rPr lang="es-MX" sz="4000" dirty="0"/>
              <a:t>Proyección molar oblicua distal superior</a:t>
            </a:r>
          </a:p>
        </p:txBody>
      </p:sp>
      <p:sp>
        <p:nvSpPr>
          <p:cNvPr id="3" name="Marcador de contenido 2">
            <a:extLst>
              <a:ext uri="{FF2B5EF4-FFF2-40B4-BE49-F238E27FC236}">
                <a16:creationId xmlns:a16="http://schemas.microsoft.com/office/drawing/2014/main" id="{D2EEDDBC-22C3-B418-4D2F-9737F359034F}"/>
              </a:ext>
            </a:extLst>
          </p:cNvPr>
          <p:cNvSpPr>
            <a:spLocks noGrp="1"/>
          </p:cNvSpPr>
          <p:nvPr>
            <p:ph sz="quarter" idx="13"/>
          </p:nvPr>
        </p:nvSpPr>
        <p:spPr>
          <a:xfrm>
            <a:off x="588936" y="1425844"/>
            <a:ext cx="5734372" cy="4365355"/>
          </a:xfrm>
        </p:spPr>
        <p:txBody>
          <a:bodyPr/>
          <a:lstStyle/>
          <a:p>
            <a:pPr algn="just"/>
            <a:r>
              <a:rPr lang="es-MX" dirty="0"/>
              <a:t>Esta proyección visualiza la región de la tuberosidad maxilar más posterior de lo que normalmente se ve en una proyección molar. Permite la detección o evaluación de dientes impactados o patologías en el hueso en esta área.</a:t>
            </a:r>
          </a:p>
          <a:p>
            <a:pPr algn="just"/>
            <a:r>
              <a:rPr lang="es-MX" dirty="0"/>
              <a:t>Posicione el </a:t>
            </a:r>
            <a:r>
              <a:rPr lang="es-MX" dirty="0" err="1"/>
              <a:t>portaplcas</a:t>
            </a:r>
            <a:r>
              <a:rPr lang="es-MX" dirty="0"/>
              <a:t> con una película del n°2 en la región molar de maxilar y rótela distalmente, </a:t>
            </a:r>
            <a:r>
              <a:rPr lang="es-MX" dirty="0" err="1"/>
              <a:t>angulando</a:t>
            </a:r>
            <a:r>
              <a:rPr lang="es-MX" dirty="0"/>
              <a:t> la película a través de la línea media de manera que el borde posterior esté lejos de los dientes de interés y que el borde anterior este cerca de los molares en el lado que esta siendo radiografiado.</a:t>
            </a:r>
          </a:p>
        </p:txBody>
      </p:sp>
      <p:pic>
        <p:nvPicPr>
          <p:cNvPr id="5" name="Imagen 4">
            <a:extLst>
              <a:ext uri="{FF2B5EF4-FFF2-40B4-BE49-F238E27FC236}">
                <a16:creationId xmlns:a16="http://schemas.microsoft.com/office/drawing/2014/main" id="{D5F10B79-187D-CC6E-AC83-8F17516DA115}"/>
              </a:ext>
            </a:extLst>
          </p:cNvPr>
          <p:cNvPicPr>
            <a:picLocks noChangeAspect="1"/>
          </p:cNvPicPr>
          <p:nvPr/>
        </p:nvPicPr>
        <p:blipFill>
          <a:blip r:embed="rId2"/>
          <a:stretch>
            <a:fillRect/>
          </a:stretch>
        </p:blipFill>
        <p:spPr>
          <a:xfrm>
            <a:off x="6509288" y="1455378"/>
            <a:ext cx="4541004" cy="1973622"/>
          </a:xfrm>
          <a:prstGeom prst="rect">
            <a:avLst/>
          </a:prstGeom>
        </p:spPr>
      </p:pic>
      <p:pic>
        <p:nvPicPr>
          <p:cNvPr id="7" name="Imagen 6">
            <a:extLst>
              <a:ext uri="{FF2B5EF4-FFF2-40B4-BE49-F238E27FC236}">
                <a16:creationId xmlns:a16="http://schemas.microsoft.com/office/drawing/2014/main" id="{F352E356-7642-C92B-36D2-EA9D51734D6C}"/>
              </a:ext>
            </a:extLst>
          </p:cNvPr>
          <p:cNvPicPr>
            <a:picLocks noChangeAspect="1"/>
          </p:cNvPicPr>
          <p:nvPr/>
        </p:nvPicPr>
        <p:blipFill>
          <a:blip r:embed="rId3"/>
          <a:stretch>
            <a:fillRect/>
          </a:stretch>
        </p:blipFill>
        <p:spPr>
          <a:xfrm>
            <a:off x="7355802" y="3608521"/>
            <a:ext cx="2847975" cy="2314575"/>
          </a:xfrm>
          <a:prstGeom prst="rect">
            <a:avLst/>
          </a:prstGeom>
        </p:spPr>
      </p:pic>
    </p:spTree>
    <p:extLst>
      <p:ext uri="{BB962C8B-B14F-4D97-AF65-F5344CB8AC3E}">
        <p14:creationId xmlns:p14="http://schemas.microsoft.com/office/powerpoint/2010/main" val="238900023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F73715-7355-2213-A091-2EEAAFCEF948}"/>
              </a:ext>
            </a:extLst>
          </p:cNvPr>
          <p:cNvSpPr>
            <a:spLocks noGrp="1"/>
          </p:cNvSpPr>
          <p:nvPr>
            <p:ph type="title"/>
          </p:nvPr>
        </p:nvSpPr>
        <p:spPr>
          <a:xfrm>
            <a:off x="199102" y="262393"/>
            <a:ext cx="11078498" cy="804408"/>
          </a:xfrm>
        </p:spPr>
        <p:txBody>
          <a:bodyPr>
            <a:normAutofit/>
          </a:bodyPr>
          <a:lstStyle/>
          <a:p>
            <a:pPr algn="ctr"/>
            <a:r>
              <a:rPr lang="es-MX" sz="4000" dirty="0"/>
              <a:t>Proyección molar oblicua distal superior</a:t>
            </a:r>
          </a:p>
        </p:txBody>
      </p:sp>
      <p:sp>
        <p:nvSpPr>
          <p:cNvPr id="3" name="Marcador de contenido 2">
            <a:extLst>
              <a:ext uri="{FF2B5EF4-FFF2-40B4-BE49-F238E27FC236}">
                <a16:creationId xmlns:a16="http://schemas.microsoft.com/office/drawing/2014/main" id="{296ECA24-A76A-63B5-100A-7AF612A24F4B}"/>
              </a:ext>
            </a:extLst>
          </p:cNvPr>
          <p:cNvSpPr>
            <a:spLocks noGrp="1"/>
          </p:cNvSpPr>
          <p:nvPr>
            <p:ph sz="quarter" idx="13"/>
          </p:nvPr>
        </p:nvSpPr>
        <p:spPr>
          <a:xfrm>
            <a:off x="913774" y="1332854"/>
            <a:ext cx="3797711" cy="4928461"/>
          </a:xfrm>
        </p:spPr>
        <p:txBody>
          <a:bodyPr/>
          <a:lstStyle/>
          <a:p>
            <a:pPr algn="just"/>
            <a:r>
              <a:rPr lang="es-MX" dirty="0"/>
              <a:t>Dirija el rayo central desde la cara posterior a través de la región del tercer molar y perpendicular a la película, proyectando los objetos más posteriores en la parte anterior de la película.</a:t>
            </a:r>
          </a:p>
          <a:p>
            <a:pPr algn="just"/>
            <a:endParaRPr lang="es-MX" dirty="0"/>
          </a:p>
          <a:p>
            <a:pPr algn="just"/>
            <a:r>
              <a:rPr lang="es-MX" dirty="0"/>
              <a:t>El rayo central entra en la región del tercer molar justo por debajo del centro del arco zigomático, distal al ángulo externo del ojo.</a:t>
            </a:r>
          </a:p>
          <a:p>
            <a:endParaRPr lang="es-MX" dirty="0"/>
          </a:p>
        </p:txBody>
      </p:sp>
      <p:pic>
        <p:nvPicPr>
          <p:cNvPr id="5" name="Imagen 4">
            <a:extLst>
              <a:ext uri="{FF2B5EF4-FFF2-40B4-BE49-F238E27FC236}">
                <a16:creationId xmlns:a16="http://schemas.microsoft.com/office/drawing/2014/main" id="{60B71B7F-25BF-5D15-84A3-8E87DF6F09E0}"/>
              </a:ext>
            </a:extLst>
          </p:cNvPr>
          <p:cNvPicPr>
            <a:picLocks noChangeAspect="1"/>
          </p:cNvPicPr>
          <p:nvPr/>
        </p:nvPicPr>
        <p:blipFill>
          <a:blip r:embed="rId2"/>
          <a:stretch>
            <a:fillRect/>
          </a:stretch>
        </p:blipFill>
        <p:spPr>
          <a:xfrm>
            <a:off x="5085623" y="1474277"/>
            <a:ext cx="2652589" cy="2440012"/>
          </a:xfrm>
          <a:prstGeom prst="rect">
            <a:avLst/>
          </a:prstGeom>
        </p:spPr>
      </p:pic>
      <p:pic>
        <p:nvPicPr>
          <p:cNvPr id="7" name="Imagen 6">
            <a:extLst>
              <a:ext uri="{FF2B5EF4-FFF2-40B4-BE49-F238E27FC236}">
                <a16:creationId xmlns:a16="http://schemas.microsoft.com/office/drawing/2014/main" id="{9E2F1F8B-8421-22FE-F99B-3B42280D4748}"/>
              </a:ext>
            </a:extLst>
          </p:cNvPr>
          <p:cNvPicPr>
            <a:picLocks noChangeAspect="1"/>
          </p:cNvPicPr>
          <p:nvPr/>
        </p:nvPicPr>
        <p:blipFill>
          <a:blip r:embed="rId3"/>
          <a:stretch>
            <a:fillRect/>
          </a:stretch>
        </p:blipFill>
        <p:spPr>
          <a:xfrm>
            <a:off x="7978962" y="1474277"/>
            <a:ext cx="2786433" cy="2440012"/>
          </a:xfrm>
          <a:prstGeom prst="rect">
            <a:avLst/>
          </a:prstGeom>
        </p:spPr>
      </p:pic>
      <p:pic>
        <p:nvPicPr>
          <p:cNvPr id="9" name="Imagen 8">
            <a:extLst>
              <a:ext uri="{FF2B5EF4-FFF2-40B4-BE49-F238E27FC236}">
                <a16:creationId xmlns:a16="http://schemas.microsoft.com/office/drawing/2014/main" id="{4C0FFF3D-4728-F82E-DB2C-1F65A5907D17}"/>
              </a:ext>
            </a:extLst>
          </p:cNvPr>
          <p:cNvPicPr>
            <a:picLocks noChangeAspect="1"/>
          </p:cNvPicPr>
          <p:nvPr/>
        </p:nvPicPr>
        <p:blipFill>
          <a:blip r:embed="rId4"/>
          <a:stretch>
            <a:fillRect/>
          </a:stretch>
        </p:blipFill>
        <p:spPr>
          <a:xfrm>
            <a:off x="6280176" y="4155595"/>
            <a:ext cx="2989300" cy="2226297"/>
          </a:xfrm>
          <a:prstGeom prst="rect">
            <a:avLst/>
          </a:prstGeom>
        </p:spPr>
      </p:pic>
    </p:spTree>
    <p:extLst>
      <p:ext uri="{BB962C8B-B14F-4D97-AF65-F5344CB8AC3E}">
        <p14:creationId xmlns:p14="http://schemas.microsoft.com/office/powerpoint/2010/main" val="218395819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6B9C061-59C3-F8C9-20AB-CF9588B724D9}"/>
              </a:ext>
            </a:extLst>
          </p:cNvPr>
          <p:cNvSpPr>
            <a:spLocks noGrp="1"/>
          </p:cNvSpPr>
          <p:nvPr>
            <p:ph type="title"/>
          </p:nvPr>
        </p:nvSpPr>
        <p:spPr>
          <a:xfrm>
            <a:off x="1091391" y="200400"/>
            <a:ext cx="9692640" cy="977471"/>
          </a:xfrm>
        </p:spPr>
        <p:txBody>
          <a:bodyPr/>
          <a:lstStyle/>
          <a:p>
            <a:pPr algn="ctr"/>
            <a:r>
              <a:rPr lang="es-MX" dirty="0"/>
              <a:t>Proyección </a:t>
            </a:r>
            <a:r>
              <a:rPr lang="es-MX" dirty="0" err="1"/>
              <a:t>centrolateral</a:t>
            </a:r>
            <a:r>
              <a:rPr lang="es-MX" dirty="0"/>
              <a:t> inferior</a:t>
            </a:r>
          </a:p>
        </p:txBody>
      </p:sp>
      <p:sp>
        <p:nvSpPr>
          <p:cNvPr id="3" name="Marcador de contenido 2">
            <a:extLst>
              <a:ext uri="{FF2B5EF4-FFF2-40B4-BE49-F238E27FC236}">
                <a16:creationId xmlns:a16="http://schemas.microsoft.com/office/drawing/2014/main" id="{8E1ED28A-E501-34E1-7661-08E48A41D2E4}"/>
              </a:ext>
            </a:extLst>
          </p:cNvPr>
          <p:cNvSpPr>
            <a:spLocks noGrp="1"/>
          </p:cNvSpPr>
          <p:nvPr>
            <p:ph sz="quarter" idx="13"/>
          </p:nvPr>
        </p:nvSpPr>
        <p:spPr>
          <a:xfrm>
            <a:off x="557313" y="1316277"/>
            <a:ext cx="5750497" cy="4959457"/>
          </a:xfrm>
        </p:spPr>
        <p:txBody>
          <a:bodyPr>
            <a:normAutofit/>
          </a:bodyPr>
          <a:lstStyle/>
          <a:p>
            <a:pPr algn="just"/>
            <a:r>
              <a:rPr lang="es-MX" dirty="0"/>
              <a:t>Sitúe una placa del n°1 con su eje mayor perpendicular a los incisivos centrales y laterales, con el área de contacto centrada y el borde inferior debajo de la lengua. Posicione la placa tan posterior como sea posible, normalmente entre los premolares. </a:t>
            </a:r>
          </a:p>
          <a:p>
            <a:pPr algn="just"/>
            <a:r>
              <a:rPr lang="es-MX" dirty="0"/>
              <a:t>Con la película descansando sobre el suelo de la boca como punto de apoyo, bascule hacia abajo el </a:t>
            </a:r>
            <a:r>
              <a:rPr lang="es-MX" dirty="0" err="1"/>
              <a:t>potaplacas</a:t>
            </a:r>
            <a:r>
              <a:rPr lang="es-MX" dirty="0"/>
              <a:t> hasta que el bloque de mordida descase sobre los </a:t>
            </a:r>
            <a:r>
              <a:rPr lang="es-MX" dirty="0" err="1"/>
              <a:t>incisvos</a:t>
            </a:r>
            <a:r>
              <a:rPr lang="es-MX" dirty="0"/>
              <a:t>. Pida al paciente que cierre despacio a boca. A medida que el paciente cierra la boca y el suelo de la misma se relaja, rote el </a:t>
            </a:r>
            <a:r>
              <a:rPr lang="es-MX" dirty="0" err="1"/>
              <a:t>potaplacas</a:t>
            </a:r>
            <a:r>
              <a:rPr lang="es-MX" dirty="0"/>
              <a:t> utilizando los dientes como punto de apoyo para alinear la película más paralela a los dientes.</a:t>
            </a:r>
          </a:p>
        </p:txBody>
      </p:sp>
      <p:pic>
        <p:nvPicPr>
          <p:cNvPr id="5" name="Imagen 4">
            <a:extLst>
              <a:ext uri="{FF2B5EF4-FFF2-40B4-BE49-F238E27FC236}">
                <a16:creationId xmlns:a16="http://schemas.microsoft.com/office/drawing/2014/main" id="{3C98E013-AD13-6E2F-68B0-E45663619B61}"/>
              </a:ext>
            </a:extLst>
          </p:cNvPr>
          <p:cNvPicPr>
            <a:picLocks noChangeAspect="1"/>
          </p:cNvPicPr>
          <p:nvPr/>
        </p:nvPicPr>
        <p:blipFill>
          <a:blip r:embed="rId2"/>
          <a:stretch>
            <a:fillRect/>
          </a:stretch>
        </p:blipFill>
        <p:spPr>
          <a:xfrm>
            <a:off x="6737241" y="1595247"/>
            <a:ext cx="4174633" cy="2200758"/>
          </a:xfrm>
          <a:prstGeom prst="rect">
            <a:avLst/>
          </a:prstGeom>
        </p:spPr>
      </p:pic>
      <p:pic>
        <p:nvPicPr>
          <p:cNvPr id="7" name="Imagen 6">
            <a:extLst>
              <a:ext uri="{FF2B5EF4-FFF2-40B4-BE49-F238E27FC236}">
                <a16:creationId xmlns:a16="http://schemas.microsoft.com/office/drawing/2014/main" id="{EEE4C684-CFD6-F5AD-AB3F-FC25F6AF09D2}"/>
              </a:ext>
            </a:extLst>
          </p:cNvPr>
          <p:cNvPicPr>
            <a:picLocks noChangeAspect="1"/>
          </p:cNvPicPr>
          <p:nvPr/>
        </p:nvPicPr>
        <p:blipFill>
          <a:blip r:embed="rId3"/>
          <a:stretch>
            <a:fillRect/>
          </a:stretch>
        </p:blipFill>
        <p:spPr>
          <a:xfrm>
            <a:off x="7395807" y="4018309"/>
            <a:ext cx="2857500" cy="2257425"/>
          </a:xfrm>
          <a:prstGeom prst="rect">
            <a:avLst/>
          </a:prstGeom>
        </p:spPr>
      </p:pic>
    </p:spTree>
    <p:extLst>
      <p:ext uri="{BB962C8B-B14F-4D97-AF65-F5344CB8AC3E}">
        <p14:creationId xmlns:p14="http://schemas.microsoft.com/office/powerpoint/2010/main" val="277691721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194BA2-3EAA-8D8E-8311-9A7FCB9C9FE0}"/>
              </a:ext>
            </a:extLst>
          </p:cNvPr>
          <p:cNvSpPr>
            <a:spLocks noGrp="1"/>
          </p:cNvSpPr>
          <p:nvPr>
            <p:ph type="title"/>
          </p:nvPr>
        </p:nvSpPr>
        <p:spPr>
          <a:xfrm>
            <a:off x="1261872" y="262394"/>
            <a:ext cx="9692640" cy="804408"/>
          </a:xfrm>
        </p:spPr>
        <p:txBody>
          <a:bodyPr/>
          <a:lstStyle/>
          <a:p>
            <a:r>
              <a:rPr lang="es-MX" dirty="0"/>
              <a:t>Proyección </a:t>
            </a:r>
            <a:r>
              <a:rPr lang="es-MX" dirty="0" err="1"/>
              <a:t>centrolateral</a:t>
            </a:r>
            <a:r>
              <a:rPr lang="es-MX" dirty="0"/>
              <a:t> inferior</a:t>
            </a:r>
          </a:p>
        </p:txBody>
      </p:sp>
      <p:sp>
        <p:nvSpPr>
          <p:cNvPr id="3" name="Marcador de contenido 2">
            <a:extLst>
              <a:ext uri="{FF2B5EF4-FFF2-40B4-BE49-F238E27FC236}">
                <a16:creationId xmlns:a16="http://schemas.microsoft.com/office/drawing/2014/main" id="{2EA7460B-87B2-2BFF-9624-9CFEFDD84675}"/>
              </a:ext>
            </a:extLst>
          </p:cNvPr>
          <p:cNvSpPr>
            <a:spLocks noGrp="1"/>
          </p:cNvSpPr>
          <p:nvPr>
            <p:ph sz="quarter" idx="13"/>
          </p:nvPr>
        </p:nvSpPr>
        <p:spPr>
          <a:xfrm>
            <a:off x="913775" y="1673818"/>
            <a:ext cx="3394754" cy="4117382"/>
          </a:xfrm>
        </p:spPr>
        <p:txBody>
          <a:bodyPr/>
          <a:lstStyle/>
          <a:p>
            <a:pPr algn="just"/>
            <a:r>
              <a:rPr lang="es-MX" dirty="0"/>
              <a:t>Oriente el rayo central a través del espacio interproximal entre los incisivos centrales y laterales.</a:t>
            </a:r>
          </a:p>
          <a:p>
            <a:pPr algn="just"/>
            <a:endParaRPr lang="es-MX" dirty="0"/>
          </a:p>
          <a:p>
            <a:pPr algn="just"/>
            <a:r>
              <a:rPr lang="es-MX" dirty="0"/>
              <a:t>El rayo central entra por debajo del labio inferior y aproximadamente 1 cm lateral a la línea media.</a:t>
            </a:r>
          </a:p>
        </p:txBody>
      </p:sp>
      <p:pic>
        <p:nvPicPr>
          <p:cNvPr id="5" name="Imagen 4">
            <a:extLst>
              <a:ext uri="{FF2B5EF4-FFF2-40B4-BE49-F238E27FC236}">
                <a16:creationId xmlns:a16="http://schemas.microsoft.com/office/drawing/2014/main" id="{B357529A-9F15-8401-F96F-40D75A053690}"/>
              </a:ext>
            </a:extLst>
          </p:cNvPr>
          <p:cNvPicPr>
            <a:picLocks noChangeAspect="1"/>
          </p:cNvPicPr>
          <p:nvPr/>
        </p:nvPicPr>
        <p:blipFill>
          <a:blip r:embed="rId2"/>
          <a:stretch>
            <a:fillRect/>
          </a:stretch>
        </p:blipFill>
        <p:spPr>
          <a:xfrm>
            <a:off x="4973947" y="1380293"/>
            <a:ext cx="2244106" cy="2583851"/>
          </a:xfrm>
          <a:prstGeom prst="rect">
            <a:avLst/>
          </a:prstGeom>
        </p:spPr>
      </p:pic>
      <p:pic>
        <p:nvPicPr>
          <p:cNvPr id="7" name="Imagen 6">
            <a:extLst>
              <a:ext uri="{FF2B5EF4-FFF2-40B4-BE49-F238E27FC236}">
                <a16:creationId xmlns:a16="http://schemas.microsoft.com/office/drawing/2014/main" id="{DE17108F-D8A5-DB91-7BDC-D397C9FE4D0A}"/>
              </a:ext>
            </a:extLst>
          </p:cNvPr>
          <p:cNvPicPr>
            <a:picLocks noChangeAspect="1"/>
          </p:cNvPicPr>
          <p:nvPr/>
        </p:nvPicPr>
        <p:blipFill>
          <a:blip r:embed="rId3"/>
          <a:stretch>
            <a:fillRect/>
          </a:stretch>
        </p:blipFill>
        <p:spPr>
          <a:xfrm>
            <a:off x="7521844" y="1330804"/>
            <a:ext cx="3209925" cy="2552700"/>
          </a:xfrm>
          <a:prstGeom prst="rect">
            <a:avLst/>
          </a:prstGeom>
        </p:spPr>
      </p:pic>
      <p:pic>
        <p:nvPicPr>
          <p:cNvPr id="8" name="Imagen 7">
            <a:extLst>
              <a:ext uri="{FF2B5EF4-FFF2-40B4-BE49-F238E27FC236}">
                <a16:creationId xmlns:a16="http://schemas.microsoft.com/office/drawing/2014/main" id="{7D511417-B5F2-483E-BEFE-C6058DA35276}"/>
              </a:ext>
            </a:extLst>
          </p:cNvPr>
          <p:cNvPicPr>
            <a:picLocks noChangeAspect="1"/>
          </p:cNvPicPr>
          <p:nvPr/>
        </p:nvPicPr>
        <p:blipFill>
          <a:blip r:embed="rId4"/>
          <a:stretch>
            <a:fillRect/>
          </a:stretch>
        </p:blipFill>
        <p:spPr>
          <a:xfrm>
            <a:off x="6569344" y="4185781"/>
            <a:ext cx="1905000" cy="2409825"/>
          </a:xfrm>
          <a:prstGeom prst="rect">
            <a:avLst/>
          </a:prstGeom>
        </p:spPr>
      </p:pic>
    </p:spTree>
    <p:extLst>
      <p:ext uri="{BB962C8B-B14F-4D97-AF65-F5344CB8AC3E}">
        <p14:creationId xmlns:p14="http://schemas.microsoft.com/office/powerpoint/2010/main" val="120132662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EFAC73-BE46-15CD-66A2-F0F97C51022E}"/>
              </a:ext>
            </a:extLst>
          </p:cNvPr>
          <p:cNvSpPr>
            <a:spLocks noGrp="1"/>
          </p:cNvSpPr>
          <p:nvPr>
            <p:ph type="title"/>
          </p:nvPr>
        </p:nvSpPr>
        <p:spPr>
          <a:xfrm>
            <a:off x="590686" y="277892"/>
            <a:ext cx="10363826" cy="1008467"/>
          </a:xfrm>
        </p:spPr>
        <p:txBody>
          <a:bodyPr>
            <a:normAutofit/>
          </a:bodyPr>
          <a:lstStyle/>
          <a:p>
            <a:pPr algn="ctr"/>
            <a:r>
              <a:rPr lang="es-MX" dirty="0"/>
              <a:t>Proyección para caninos inferiores</a:t>
            </a:r>
          </a:p>
        </p:txBody>
      </p:sp>
      <p:sp>
        <p:nvSpPr>
          <p:cNvPr id="3" name="Marcador de contenido 2">
            <a:extLst>
              <a:ext uri="{FF2B5EF4-FFF2-40B4-BE49-F238E27FC236}">
                <a16:creationId xmlns:a16="http://schemas.microsoft.com/office/drawing/2014/main" id="{1D6591A8-8770-29A7-A87F-21B98F4744DE}"/>
              </a:ext>
            </a:extLst>
          </p:cNvPr>
          <p:cNvSpPr>
            <a:spLocks noGrp="1"/>
          </p:cNvSpPr>
          <p:nvPr>
            <p:ph sz="quarter" idx="13"/>
          </p:nvPr>
        </p:nvSpPr>
        <p:spPr>
          <a:xfrm>
            <a:off x="913775" y="1689316"/>
            <a:ext cx="3844206" cy="4200040"/>
          </a:xfrm>
        </p:spPr>
        <p:txBody>
          <a:bodyPr>
            <a:normAutofit lnSpcReduction="10000"/>
          </a:bodyPr>
          <a:lstStyle/>
          <a:p>
            <a:pPr algn="just"/>
            <a:r>
              <a:rPr lang="es-MX" dirty="0"/>
              <a:t>La imagen debería mostrar el canino inferior completo con su área periapical. </a:t>
            </a:r>
          </a:p>
          <a:p>
            <a:pPr algn="just"/>
            <a:endParaRPr lang="es-MX" dirty="0"/>
          </a:p>
          <a:p>
            <a:pPr algn="just"/>
            <a:r>
              <a:rPr lang="es-MX" dirty="0"/>
              <a:t>Situé una placa del n°1 con su eje mayor vertical y el canino en su línea media. Posiciónela tan lingual como le permita la lengua y el proceso alveolar contralateral, con el eje mayor paralelo y en línea con el canino. </a:t>
            </a:r>
          </a:p>
        </p:txBody>
      </p:sp>
      <p:pic>
        <p:nvPicPr>
          <p:cNvPr id="5" name="Imagen 4">
            <a:extLst>
              <a:ext uri="{FF2B5EF4-FFF2-40B4-BE49-F238E27FC236}">
                <a16:creationId xmlns:a16="http://schemas.microsoft.com/office/drawing/2014/main" id="{5EB65841-68A4-CF14-A72F-A367877A949A}"/>
              </a:ext>
            </a:extLst>
          </p:cNvPr>
          <p:cNvPicPr>
            <a:picLocks noChangeAspect="1"/>
          </p:cNvPicPr>
          <p:nvPr/>
        </p:nvPicPr>
        <p:blipFill>
          <a:blip r:embed="rId2"/>
          <a:srcRect l="6341"/>
          <a:stretch>
            <a:fillRect/>
          </a:stretch>
        </p:blipFill>
        <p:spPr>
          <a:xfrm>
            <a:off x="5501896" y="1474276"/>
            <a:ext cx="5083445" cy="2731727"/>
          </a:xfrm>
          <a:prstGeom prst="rect">
            <a:avLst/>
          </a:prstGeom>
        </p:spPr>
      </p:pic>
      <p:pic>
        <p:nvPicPr>
          <p:cNvPr id="7" name="Imagen 6">
            <a:extLst>
              <a:ext uri="{FF2B5EF4-FFF2-40B4-BE49-F238E27FC236}">
                <a16:creationId xmlns:a16="http://schemas.microsoft.com/office/drawing/2014/main" id="{078DC57F-0DF2-2C91-DFA8-07614A7A42E9}"/>
              </a:ext>
            </a:extLst>
          </p:cNvPr>
          <p:cNvPicPr>
            <a:picLocks noChangeAspect="1"/>
          </p:cNvPicPr>
          <p:nvPr/>
        </p:nvPicPr>
        <p:blipFill>
          <a:blip r:embed="rId3"/>
          <a:stretch>
            <a:fillRect/>
          </a:stretch>
        </p:blipFill>
        <p:spPr>
          <a:xfrm>
            <a:off x="6846538" y="4267996"/>
            <a:ext cx="2715916" cy="2123518"/>
          </a:xfrm>
          <a:prstGeom prst="rect">
            <a:avLst/>
          </a:prstGeom>
        </p:spPr>
      </p:pic>
    </p:spTree>
    <p:extLst>
      <p:ext uri="{BB962C8B-B14F-4D97-AF65-F5344CB8AC3E}">
        <p14:creationId xmlns:p14="http://schemas.microsoft.com/office/powerpoint/2010/main" val="56456273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803EAE-AF74-D9E4-3390-61A5695FA43E}"/>
              </a:ext>
            </a:extLst>
          </p:cNvPr>
          <p:cNvSpPr>
            <a:spLocks noGrp="1"/>
          </p:cNvSpPr>
          <p:nvPr>
            <p:ph type="title"/>
          </p:nvPr>
        </p:nvSpPr>
        <p:spPr>
          <a:xfrm>
            <a:off x="590686" y="262393"/>
            <a:ext cx="10567054" cy="804408"/>
          </a:xfrm>
        </p:spPr>
        <p:txBody>
          <a:bodyPr/>
          <a:lstStyle/>
          <a:p>
            <a:pPr algn="ctr"/>
            <a:r>
              <a:rPr lang="es-MX" dirty="0"/>
              <a:t>Proyección para caninos inferiores</a:t>
            </a:r>
          </a:p>
        </p:txBody>
      </p:sp>
      <p:sp>
        <p:nvSpPr>
          <p:cNvPr id="3" name="Marcador de contenido 2">
            <a:extLst>
              <a:ext uri="{FF2B5EF4-FFF2-40B4-BE49-F238E27FC236}">
                <a16:creationId xmlns:a16="http://schemas.microsoft.com/office/drawing/2014/main" id="{C000592A-2923-B98B-F757-27B070CF24AB}"/>
              </a:ext>
            </a:extLst>
          </p:cNvPr>
          <p:cNvSpPr>
            <a:spLocks noGrp="1"/>
          </p:cNvSpPr>
          <p:nvPr>
            <p:ph sz="quarter" idx="13"/>
          </p:nvPr>
        </p:nvSpPr>
        <p:spPr>
          <a:xfrm>
            <a:off x="851781" y="1797805"/>
            <a:ext cx="3828707" cy="4122548"/>
          </a:xfrm>
        </p:spPr>
        <p:txBody>
          <a:bodyPr>
            <a:normAutofit/>
          </a:bodyPr>
          <a:lstStyle/>
          <a:p>
            <a:pPr algn="just"/>
            <a:r>
              <a:rPr lang="es-MX" dirty="0"/>
              <a:t>Dirija el rayo central a través del contacto mesial del canino sin tener en cuenta el distal.</a:t>
            </a:r>
          </a:p>
          <a:p>
            <a:pPr algn="just"/>
            <a:endParaRPr lang="es-MX" dirty="0"/>
          </a:p>
          <a:p>
            <a:pPr algn="just"/>
            <a:r>
              <a:rPr lang="es-MX" dirty="0"/>
              <a:t>El punto e entrada es casi perpendicular al ala de la nariz, sobre la posición que ocupa el canino y unos 3cm por encima del borde inferior de la mandíbula.</a:t>
            </a:r>
          </a:p>
        </p:txBody>
      </p:sp>
      <p:pic>
        <p:nvPicPr>
          <p:cNvPr id="5" name="Imagen 4">
            <a:extLst>
              <a:ext uri="{FF2B5EF4-FFF2-40B4-BE49-F238E27FC236}">
                <a16:creationId xmlns:a16="http://schemas.microsoft.com/office/drawing/2014/main" id="{C4C26C6C-491C-79CF-B761-8915D46ADE82}"/>
              </a:ext>
            </a:extLst>
          </p:cNvPr>
          <p:cNvPicPr>
            <a:picLocks noChangeAspect="1"/>
          </p:cNvPicPr>
          <p:nvPr/>
        </p:nvPicPr>
        <p:blipFill>
          <a:blip r:embed="rId2"/>
          <a:stretch>
            <a:fillRect/>
          </a:stretch>
        </p:blipFill>
        <p:spPr>
          <a:xfrm>
            <a:off x="5035014" y="1288401"/>
            <a:ext cx="2476500" cy="2562225"/>
          </a:xfrm>
          <a:prstGeom prst="rect">
            <a:avLst/>
          </a:prstGeom>
        </p:spPr>
      </p:pic>
      <p:pic>
        <p:nvPicPr>
          <p:cNvPr id="7" name="Imagen 6">
            <a:extLst>
              <a:ext uri="{FF2B5EF4-FFF2-40B4-BE49-F238E27FC236}">
                <a16:creationId xmlns:a16="http://schemas.microsoft.com/office/drawing/2014/main" id="{49AE0AA2-12D6-D6ED-6A19-54DB769B78CF}"/>
              </a:ext>
            </a:extLst>
          </p:cNvPr>
          <p:cNvPicPr>
            <a:picLocks noChangeAspect="1"/>
          </p:cNvPicPr>
          <p:nvPr/>
        </p:nvPicPr>
        <p:blipFill>
          <a:blip r:embed="rId3"/>
          <a:stretch>
            <a:fillRect/>
          </a:stretch>
        </p:blipFill>
        <p:spPr>
          <a:xfrm>
            <a:off x="7866040" y="1296854"/>
            <a:ext cx="3223745" cy="2562225"/>
          </a:xfrm>
          <a:prstGeom prst="rect">
            <a:avLst/>
          </a:prstGeom>
        </p:spPr>
      </p:pic>
      <p:pic>
        <p:nvPicPr>
          <p:cNvPr id="9" name="Imagen 8">
            <a:extLst>
              <a:ext uri="{FF2B5EF4-FFF2-40B4-BE49-F238E27FC236}">
                <a16:creationId xmlns:a16="http://schemas.microsoft.com/office/drawing/2014/main" id="{F5F78482-5FA3-153B-2BBA-0A081930A340}"/>
              </a:ext>
            </a:extLst>
          </p:cNvPr>
          <p:cNvPicPr>
            <a:picLocks noChangeAspect="1"/>
          </p:cNvPicPr>
          <p:nvPr/>
        </p:nvPicPr>
        <p:blipFill>
          <a:blip r:embed="rId4"/>
          <a:stretch>
            <a:fillRect/>
          </a:stretch>
        </p:blipFill>
        <p:spPr>
          <a:xfrm>
            <a:off x="6958866" y="4080679"/>
            <a:ext cx="1562800" cy="2529170"/>
          </a:xfrm>
          <a:prstGeom prst="rect">
            <a:avLst/>
          </a:prstGeom>
        </p:spPr>
      </p:pic>
    </p:spTree>
    <p:extLst>
      <p:ext uri="{BB962C8B-B14F-4D97-AF65-F5344CB8AC3E}">
        <p14:creationId xmlns:p14="http://schemas.microsoft.com/office/powerpoint/2010/main" val="360922922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F2FC86-BE42-C687-3E0C-BC817377EF3F}"/>
              </a:ext>
            </a:extLst>
          </p:cNvPr>
          <p:cNvSpPr>
            <a:spLocks noGrp="1"/>
          </p:cNvSpPr>
          <p:nvPr>
            <p:ph type="title"/>
          </p:nvPr>
        </p:nvSpPr>
        <p:spPr>
          <a:xfrm>
            <a:off x="458282" y="262392"/>
            <a:ext cx="10660044" cy="804408"/>
          </a:xfrm>
        </p:spPr>
        <p:txBody>
          <a:bodyPr>
            <a:normAutofit/>
          </a:bodyPr>
          <a:lstStyle/>
          <a:p>
            <a:pPr algn="ctr"/>
            <a:r>
              <a:rPr lang="es-MX" sz="4000" dirty="0"/>
              <a:t>Proyección para premolares inferiores</a:t>
            </a:r>
          </a:p>
        </p:txBody>
      </p:sp>
      <p:sp>
        <p:nvSpPr>
          <p:cNvPr id="3" name="Marcador de contenido 2">
            <a:extLst>
              <a:ext uri="{FF2B5EF4-FFF2-40B4-BE49-F238E27FC236}">
                <a16:creationId xmlns:a16="http://schemas.microsoft.com/office/drawing/2014/main" id="{E835D89E-6113-D8A7-B2D6-64991BF8D007}"/>
              </a:ext>
            </a:extLst>
          </p:cNvPr>
          <p:cNvSpPr>
            <a:spLocks noGrp="1"/>
          </p:cNvSpPr>
          <p:nvPr>
            <p:ph sz="quarter" idx="13"/>
          </p:nvPr>
        </p:nvSpPr>
        <p:spPr>
          <a:xfrm>
            <a:off x="696798" y="1332855"/>
            <a:ext cx="5951975" cy="4850969"/>
          </a:xfrm>
        </p:spPr>
        <p:txBody>
          <a:bodyPr>
            <a:normAutofit lnSpcReduction="10000"/>
          </a:bodyPr>
          <a:lstStyle/>
          <a:p>
            <a:pPr algn="just"/>
            <a:r>
              <a:rPr lang="es-MX" dirty="0"/>
              <a:t>La radiografía de esta área debería mostrar la mitad distal del canino, los premolares y el primer molar.</a:t>
            </a:r>
          </a:p>
          <a:p>
            <a:pPr algn="just"/>
            <a:r>
              <a:rPr lang="es-MX" dirty="0"/>
              <a:t>Coloque una placa n°2 en la boca con su plano casi horizontal. Vaya rotando en el borde de avance hacia el suelo de la boca entre la lengua y los dientes con su borde anterior cerca de la línea media del canino. </a:t>
            </a:r>
          </a:p>
          <a:p>
            <a:pPr algn="just"/>
            <a:r>
              <a:rPr lang="es-MX" dirty="0"/>
              <a:t>Sitúe la película lejos de los dientes para colocarla en la zona más profunda. Situando la película hacia la línea media se consigue más espacio en la curvatura anterior de la mandíbula para el borde anterior de la película. Evite el contacto de éste con la encía adherida, muy sensible, de la vertiente lingual de la mandíbula.  </a:t>
            </a:r>
          </a:p>
        </p:txBody>
      </p:sp>
      <p:pic>
        <p:nvPicPr>
          <p:cNvPr id="5" name="Imagen 4">
            <a:extLst>
              <a:ext uri="{FF2B5EF4-FFF2-40B4-BE49-F238E27FC236}">
                <a16:creationId xmlns:a16="http://schemas.microsoft.com/office/drawing/2014/main" id="{FA0CC3E5-C554-2CB0-0714-6E7661F5B565}"/>
              </a:ext>
            </a:extLst>
          </p:cNvPr>
          <p:cNvPicPr>
            <a:picLocks noChangeAspect="1"/>
          </p:cNvPicPr>
          <p:nvPr/>
        </p:nvPicPr>
        <p:blipFill>
          <a:blip r:embed="rId2"/>
          <a:stretch>
            <a:fillRect/>
          </a:stretch>
        </p:blipFill>
        <p:spPr>
          <a:xfrm>
            <a:off x="6831672" y="1332855"/>
            <a:ext cx="4162668" cy="2027413"/>
          </a:xfrm>
          <a:prstGeom prst="rect">
            <a:avLst/>
          </a:prstGeom>
        </p:spPr>
      </p:pic>
      <p:pic>
        <p:nvPicPr>
          <p:cNvPr id="7" name="Imagen 6">
            <a:extLst>
              <a:ext uri="{FF2B5EF4-FFF2-40B4-BE49-F238E27FC236}">
                <a16:creationId xmlns:a16="http://schemas.microsoft.com/office/drawing/2014/main" id="{55615565-5B0A-3CC5-3967-00AA0BFD99A9}"/>
              </a:ext>
            </a:extLst>
          </p:cNvPr>
          <p:cNvPicPr>
            <a:picLocks noChangeAspect="1"/>
          </p:cNvPicPr>
          <p:nvPr/>
        </p:nvPicPr>
        <p:blipFill>
          <a:blip r:embed="rId3"/>
          <a:stretch>
            <a:fillRect/>
          </a:stretch>
        </p:blipFill>
        <p:spPr>
          <a:xfrm>
            <a:off x="7454470" y="3626323"/>
            <a:ext cx="3034843" cy="2363772"/>
          </a:xfrm>
          <a:prstGeom prst="rect">
            <a:avLst/>
          </a:prstGeom>
        </p:spPr>
      </p:pic>
    </p:spTree>
    <p:extLst>
      <p:ext uri="{BB962C8B-B14F-4D97-AF65-F5344CB8AC3E}">
        <p14:creationId xmlns:p14="http://schemas.microsoft.com/office/powerpoint/2010/main" val="2646468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A342C1-A7F1-6111-2418-3477B3F62198}"/>
              </a:ext>
            </a:extLst>
          </p:cNvPr>
          <p:cNvSpPr>
            <a:spLocks noGrp="1"/>
          </p:cNvSpPr>
          <p:nvPr>
            <p:ph type="title"/>
          </p:nvPr>
        </p:nvSpPr>
        <p:spPr>
          <a:xfrm>
            <a:off x="0" y="262394"/>
            <a:ext cx="11277600" cy="804407"/>
          </a:xfrm>
        </p:spPr>
        <p:txBody>
          <a:bodyPr>
            <a:normAutofit/>
          </a:bodyPr>
          <a:lstStyle/>
          <a:p>
            <a:pPr algn="ctr"/>
            <a:r>
              <a:rPr lang="es-MX" sz="4000" dirty="0"/>
              <a:t>Proyección para premolares inferiores</a:t>
            </a:r>
          </a:p>
        </p:txBody>
      </p:sp>
      <p:sp>
        <p:nvSpPr>
          <p:cNvPr id="3" name="Marcador de contenido 2">
            <a:extLst>
              <a:ext uri="{FF2B5EF4-FFF2-40B4-BE49-F238E27FC236}">
                <a16:creationId xmlns:a16="http://schemas.microsoft.com/office/drawing/2014/main" id="{04B4B9EC-E462-F681-D6FB-EC7B04784425}"/>
              </a:ext>
            </a:extLst>
          </p:cNvPr>
          <p:cNvSpPr>
            <a:spLocks noGrp="1"/>
          </p:cNvSpPr>
          <p:nvPr>
            <p:ph sz="quarter" idx="13"/>
          </p:nvPr>
        </p:nvSpPr>
        <p:spPr>
          <a:xfrm>
            <a:off x="480450" y="1456841"/>
            <a:ext cx="5253924" cy="4788975"/>
          </a:xfrm>
        </p:spPr>
        <p:txBody>
          <a:bodyPr>
            <a:normAutofit lnSpcReduction="10000"/>
          </a:bodyPr>
          <a:lstStyle/>
          <a:p>
            <a:pPr algn="just"/>
            <a:r>
              <a:rPr lang="es-MX" dirty="0"/>
              <a:t>Posicione el </a:t>
            </a:r>
            <a:r>
              <a:rPr lang="es-MX" dirty="0" err="1"/>
              <a:t>portaplacas</a:t>
            </a:r>
            <a:r>
              <a:rPr lang="es-MX" dirty="0"/>
              <a:t> para proyectar el rayo central a través del área entre el segundo premolar y primero molar. </a:t>
            </a:r>
          </a:p>
          <a:p>
            <a:pPr algn="just"/>
            <a:r>
              <a:rPr lang="es-MX" dirty="0"/>
              <a:t>La angulación vertical debería ser pequeña, casi paralela con el plano oclusal, para mantener la película lo más cerca posible de la posición paralela con el eje axial de los dientes. Ajuste la angulación horizontal y la colocación del </a:t>
            </a:r>
            <a:r>
              <a:rPr lang="es-MX" dirty="0" err="1"/>
              <a:t>portaplacas</a:t>
            </a:r>
            <a:r>
              <a:rPr lang="es-MX" dirty="0"/>
              <a:t> para dirigir el haz a través de los puntos de contacto de los premolares.</a:t>
            </a:r>
          </a:p>
          <a:p>
            <a:pPr algn="just"/>
            <a:r>
              <a:rPr lang="es-MX" dirty="0"/>
              <a:t>El punto de entrada el rayo central está por debajo de la pupila del ojo y unos 3 cm por encima del borde inferior e la mandíbula.</a:t>
            </a:r>
          </a:p>
        </p:txBody>
      </p:sp>
      <p:pic>
        <p:nvPicPr>
          <p:cNvPr id="5" name="Imagen 4">
            <a:extLst>
              <a:ext uri="{FF2B5EF4-FFF2-40B4-BE49-F238E27FC236}">
                <a16:creationId xmlns:a16="http://schemas.microsoft.com/office/drawing/2014/main" id="{A5520632-D10E-6ECE-E86D-89C422770C66}"/>
              </a:ext>
            </a:extLst>
          </p:cNvPr>
          <p:cNvPicPr>
            <a:picLocks noChangeAspect="1"/>
          </p:cNvPicPr>
          <p:nvPr/>
        </p:nvPicPr>
        <p:blipFill>
          <a:blip r:embed="rId2"/>
          <a:stretch>
            <a:fillRect/>
          </a:stretch>
        </p:blipFill>
        <p:spPr>
          <a:xfrm>
            <a:off x="5984928" y="1456841"/>
            <a:ext cx="2502573" cy="2242790"/>
          </a:xfrm>
          <a:prstGeom prst="rect">
            <a:avLst/>
          </a:prstGeom>
        </p:spPr>
      </p:pic>
      <p:pic>
        <p:nvPicPr>
          <p:cNvPr id="7" name="Imagen 6">
            <a:extLst>
              <a:ext uri="{FF2B5EF4-FFF2-40B4-BE49-F238E27FC236}">
                <a16:creationId xmlns:a16="http://schemas.microsoft.com/office/drawing/2014/main" id="{ACAC8C8C-9DDD-57DF-3B89-DF07E11A94E9}"/>
              </a:ext>
            </a:extLst>
          </p:cNvPr>
          <p:cNvPicPr>
            <a:picLocks noChangeAspect="1"/>
          </p:cNvPicPr>
          <p:nvPr/>
        </p:nvPicPr>
        <p:blipFill>
          <a:blip r:embed="rId3"/>
          <a:stretch>
            <a:fillRect/>
          </a:stretch>
        </p:blipFill>
        <p:spPr>
          <a:xfrm>
            <a:off x="8695762" y="1456841"/>
            <a:ext cx="2432116" cy="2242790"/>
          </a:xfrm>
          <a:prstGeom prst="rect">
            <a:avLst/>
          </a:prstGeom>
        </p:spPr>
      </p:pic>
      <p:pic>
        <p:nvPicPr>
          <p:cNvPr id="9" name="Imagen 8">
            <a:extLst>
              <a:ext uri="{FF2B5EF4-FFF2-40B4-BE49-F238E27FC236}">
                <a16:creationId xmlns:a16="http://schemas.microsoft.com/office/drawing/2014/main" id="{B24182F1-A674-774D-AFA3-6AD8CE316980}"/>
              </a:ext>
            </a:extLst>
          </p:cNvPr>
          <p:cNvPicPr>
            <a:picLocks noChangeAspect="1"/>
          </p:cNvPicPr>
          <p:nvPr/>
        </p:nvPicPr>
        <p:blipFill>
          <a:blip r:embed="rId4"/>
          <a:stretch>
            <a:fillRect/>
          </a:stretch>
        </p:blipFill>
        <p:spPr>
          <a:xfrm>
            <a:off x="6913810" y="3851328"/>
            <a:ext cx="3147382" cy="2242790"/>
          </a:xfrm>
          <a:prstGeom prst="rect">
            <a:avLst/>
          </a:prstGeom>
        </p:spPr>
      </p:pic>
    </p:spTree>
    <p:extLst>
      <p:ext uri="{BB962C8B-B14F-4D97-AF65-F5344CB8AC3E}">
        <p14:creationId xmlns:p14="http://schemas.microsoft.com/office/powerpoint/2010/main" val="50354651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129DAF-A536-A714-91B2-A0D553203520}"/>
              </a:ext>
            </a:extLst>
          </p:cNvPr>
          <p:cNvSpPr>
            <a:spLocks noGrp="1"/>
          </p:cNvSpPr>
          <p:nvPr>
            <p:ph type="title"/>
          </p:nvPr>
        </p:nvSpPr>
        <p:spPr>
          <a:xfrm>
            <a:off x="387458" y="262394"/>
            <a:ext cx="10567054" cy="930976"/>
          </a:xfrm>
        </p:spPr>
        <p:txBody>
          <a:bodyPr/>
          <a:lstStyle/>
          <a:p>
            <a:r>
              <a:rPr lang="es-MX" dirty="0"/>
              <a:t>Proyección para molares inferiores</a:t>
            </a:r>
          </a:p>
        </p:txBody>
      </p:sp>
      <p:sp>
        <p:nvSpPr>
          <p:cNvPr id="3" name="Marcador de contenido 2">
            <a:extLst>
              <a:ext uri="{FF2B5EF4-FFF2-40B4-BE49-F238E27FC236}">
                <a16:creationId xmlns:a16="http://schemas.microsoft.com/office/drawing/2014/main" id="{C1B4132C-CCE1-0D3F-F13E-A00D9BE85557}"/>
              </a:ext>
            </a:extLst>
          </p:cNvPr>
          <p:cNvSpPr>
            <a:spLocks noGrp="1"/>
          </p:cNvSpPr>
          <p:nvPr>
            <p:ph sz="quarter" idx="13"/>
          </p:nvPr>
        </p:nvSpPr>
        <p:spPr>
          <a:xfrm>
            <a:off x="665802" y="1627322"/>
            <a:ext cx="5182226" cy="4695986"/>
          </a:xfrm>
        </p:spPr>
        <p:txBody>
          <a:bodyPr>
            <a:normAutofit lnSpcReduction="10000"/>
          </a:bodyPr>
          <a:lstStyle/>
          <a:p>
            <a:pPr algn="just"/>
            <a:r>
              <a:rPr lang="es-MX" dirty="0"/>
              <a:t>La radiografía de esta región debería incluir la mitad distal del segundo premolar y los tres molares inferiores permanentes. </a:t>
            </a:r>
          </a:p>
          <a:p>
            <a:pPr algn="just"/>
            <a:r>
              <a:rPr lang="es-MX" dirty="0"/>
              <a:t>Sitúe una placa del n°2 con su plano casi horizontal. El borde anterior deber estar en torno a la línea media del segundo premolar. Oriente el surco lateral del bloque de mordida del </a:t>
            </a:r>
            <a:r>
              <a:rPr lang="es-MX" dirty="0" err="1"/>
              <a:t>portaplacas</a:t>
            </a:r>
            <a:r>
              <a:rPr lang="es-MX" dirty="0"/>
              <a:t>. </a:t>
            </a:r>
          </a:p>
          <a:p>
            <a:pPr algn="just"/>
            <a:r>
              <a:rPr lang="es-MX" dirty="0"/>
              <a:t>En la mayoría de lo casos la lengua empuja la película hasta el proceso alveolar y los molares, alineándola en paralelo con el eje mayor de los dientes y la línea de oclusión.</a:t>
            </a:r>
          </a:p>
        </p:txBody>
      </p:sp>
      <p:pic>
        <p:nvPicPr>
          <p:cNvPr id="5" name="Imagen 4">
            <a:extLst>
              <a:ext uri="{FF2B5EF4-FFF2-40B4-BE49-F238E27FC236}">
                <a16:creationId xmlns:a16="http://schemas.microsoft.com/office/drawing/2014/main" id="{E28382D2-636E-4ED8-DC70-43AF2E4BFF9C}"/>
              </a:ext>
            </a:extLst>
          </p:cNvPr>
          <p:cNvPicPr>
            <a:picLocks noChangeAspect="1"/>
          </p:cNvPicPr>
          <p:nvPr/>
        </p:nvPicPr>
        <p:blipFill>
          <a:blip r:embed="rId2"/>
          <a:stretch>
            <a:fillRect/>
          </a:stretch>
        </p:blipFill>
        <p:spPr>
          <a:xfrm>
            <a:off x="6096000" y="1394848"/>
            <a:ext cx="4751704" cy="2249520"/>
          </a:xfrm>
          <a:prstGeom prst="rect">
            <a:avLst/>
          </a:prstGeom>
        </p:spPr>
      </p:pic>
      <p:pic>
        <p:nvPicPr>
          <p:cNvPr id="7" name="Imagen 6">
            <a:extLst>
              <a:ext uri="{FF2B5EF4-FFF2-40B4-BE49-F238E27FC236}">
                <a16:creationId xmlns:a16="http://schemas.microsoft.com/office/drawing/2014/main" id="{5FC5A299-39E7-3C80-5E6E-E3BDEEA4C19C}"/>
              </a:ext>
            </a:extLst>
          </p:cNvPr>
          <p:cNvPicPr>
            <a:picLocks noChangeAspect="1"/>
          </p:cNvPicPr>
          <p:nvPr/>
        </p:nvPicPr>
        <p:blipFill>
          <a:blip r:embed="rId3"/>
          <a:stretch>
            <a:fillRect/>
          </a:stretch>
        </p:blipFill>
        <p:spPr>
          <a:xfrm>
            <a:off x="7137065" y="3975315"/>
            <a:ext cx="2669573" cy="2044589"/>
          </a:xfrm>
          <a:prstGeom prst="rect">
            <a:avLst/>
          </a:prstGeom>
        </p:spPr>
      </p:pic>
    </p:spTree>
    <p:extLst>
      <p:ext uri="{BB962C8B-B14F-4D97-AF65-F5344CB8AC3E}">
        <p14:creationId xmlns:p14="http://schemas.microsoft.com/office/powerpoint/2010/main" val="258066734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C17B251-B45A-7929-0492-099E54319DF7}"/>
              </a:ext>
            </a:extLst>
          </p:cNvPr>
          <p:cNvSpPr>
            <a:spLocks noGrp="1"/>
          </p:cNvSpPr>
          <p:nvPr>
            <p:ph type="title"/>
          </p:nvPr>
        </p:nvSpPr>
        <p:spPr>
          <a:xfrm>
            <a:off x="431576" y="262393"/>
            <a:ext cx="10846024" cy="804408"/>
          </a:xfrm>
        </p:spPr>
        <p:txBody>
          <a:bodyPr/>
          <a:lstStyle/>
          <a:p>
            <a:r>
              <a:rPr lang="es-MX" dirty="0"/>
              <a:t>Proyección para molares inferiores</a:t>
            </a:r>
          </a:p>
        </p:txBody>
      </p:sp>
      <p:sp>
        <p:nvSpPr>
          <p:cNvPr id="3" name="Marcador de contenido 2">
            <a:extLst>
              <a:ext uri="{FF2B5EF4-FFF2-40B4-BE49-F238E27FC236}">
                <a16:creationId xmlns:a16="http://schemas.microsoft.com/office/drawing/2014/main" id="{C6455B5B-1D6B-B0DD-5B1C-E79B3E8F4B9D}"/>
              </a:ext>
            </a:extLst>
          </p:cNvPr>
          <p:cNvSpPr>
            <a:spLocks noGrp="1"/>
          </p:cNvSpPr>
          <p:nvPr>
            <p:ph sz="quarter" idx="13"/>
          </p:nvPr>
        </p:nvSpPr>
        <p:spPr>
          <a:xfrm>
            <a:off x="706775" y="1456841"/>
            <a:ext cx="4944700" cy="4525505"/>
          </a:xfrm>
        </p:spPr>
        <p:txBody>
          <a:bodyPr/>
          <a:lstStyle/>
          <a:p>
            <a:pPr algn="just"/>
            <a:r>
              <a:rPr lang="es-MX" dirty="0"/>
              <a:t>La colocación correcta el </a:t>
            </a:r>
            <a:r>
              <a:rPr lang="es-MX" dirty="0" err="1"/>
              <a:t>portaplacas</a:t>
            </a:r>
            <a:r>
              <a:rPr lang="es-MX" dirty="0"/>
              <a:t> dirigirá el rayo central a través del segundo molar. Ajuste la angulación horizontal para proyectar el haz a través de los puntos de contacto. </a:t>
            </a:r>
          </a:p>
          <a:p>
            <a:pPr algn="just"/>
            <a:r>
              <a:rPr lang="es-MX" dirty="0"/>
              <a:t>Debido a la ligera inclinación lingual de los molares, el rayo costal puede tener una ligera angulación positiva (aproximadamente 8 grados).</a:t>
            </a:r>
          </a:p>
          <a:p>
            <a:pPr algn="just"/>
            <a:r>
              <a:rPr lang="es-MX" dirty="0"/>
              <a:t>Dirija el punto de entrada del rayo central por debajo del ángulo externo del ojo, unos 3 cm por encima del borde inferior de la mandíbula.</a:t>
            </a:r>
          </a:p>
        </p:txBody>
      </p:sp>
      <p:pic>
        <p:nvPicPr>
          <p:cNvPr id="5" name="Imagen 4">
            <a:extLst>
              <a:ext uri="{FF2B5EF4-FFF2-40B4-BE49-F238E27FC236}">
                <a16:creationId xmlns:a16="http://schemas.microsoft.com/office/drawing/2014/main" id="{2640F5C4-5BDF-D44D-F26C-043EA791E133}"/>
              </a:ext>
            </a:extLst>
          </p:cNvPr>
          <p:cNvPicPr>
            <a:picLocks noChangeAspect="1"/>
          </p:cNvPicPr>
          <p:nvPr/>
        </p:nvPicPr>
        <p:blipFill>
          <a:blip r:embed="rId2"/>
          <a:stretch>
            <a:fillRect/>
          </a:stretch>
        </p:blipFill>
        <p:spPr>
          <a:xfrm>
            <a:off x="5988780" y="1328530"/>
            <a:ext cx="2344828" cy="2541722"/>
          </a:xfrm>
          <a:prstGeom prst="rect">
            <a:avLst/>
          </a:prstGeom>
        </p:spPr>
      </p:pic>
      <p:pic>
        <p:nvPicPr>
          <p:cNvPr id="7" name="Imagen 6">
            <a:extLst>
              <a:ext uri="{FF2B5EF4-FFF2-40B4-BE49-F238E27FC236}">
                <a16:creationId xmlns:a16="http://schemas.microsoft.com/office/drawing/2014/main" id="{9CFF5A8B-9412-CDF1-FDED-125D80F3F104}"/>
              </a:ext>
            </a:extLst>
          </p:cNvPr>
          <p:cNvPicPr>
            <a:picLocks noChangeAspect="1"/>
          </p:cNvPicPr>
          <p:nvPr/>
        </p:nvPicPr>
        <p:blipFill>
          <a:blip r:embed="rId3"/>
          <a:stretch>
            <a:fillRect/>
          </a:stretch>
        </p:blipFill>
        <p:spPr>
          <a:xfrm>
            <a:off x="8495025" y="1328529"/>
            <a:ext cx="2628900" cy="2546231"/>
          </a:xfrm>
          <a:prstGeom prst="rect">
            <a:avLst/>
          </a:prstGeom>
        </p:spPr>
      </p:pic>
      <p:pic>
        <p:nvPicPr>
          <p:cNvPr id="9" name="Imagen 8">
            <a:extLst>
              <a:ext uri="{FF2B5EF4-FFF2-40B4-BE49-F238E27FC236}">
                <a16:creationId xmlns:a16="http://schemas.microsoft.com/office/drawing/2014/main" id="{E23A4EBE-4263-AB46-F4C6-1F82799B8FDE}"/>
              </a:ext>
            </a:extLst>
          </p:cNvPr>
          <p:cNvPicPr>
            <a:picLocks noChangeAspect="1"/>
          </p:cNvPicPr>
          <p:nvPr/>
        </p:nvPicPr>
        <p:blipFill>
          <a:blip r:embed="rId4"/>
          <a:stretch>
            <a:fillRect/>
          </a:stretch>
        </p:blipFill>
        <p:spPr>
          <a:xfrm>
            <a:off x="6757503" y="4131981"/>
            <a:ext cx="3152210" cy="2318473"/>
          </a:xfrm>
          <a:prstGeom prst="rect">
            <a:avLst/>
          </a:prstGeom>
        </p:spPr>
      </p:pic>
    </p:spTree>
    <p:extLst>
      <p:ext uri="{BB962C8B-B14F-4D97-AF65-F5344CB8AC3E}">
        <p14:creationId xmlns:p14="http://schemas.microsoft.com/office/powerpoint/2010/main" val="363401102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417ACD-501F-BF27-D5B3-2DC835215DA2}"/>
              </a:ext>
            </a:extLst>
          </p:cNvPr>
          <p:cNvSpPr>
            <a:spLocks noGrp="1"/>
          </p:cNvSpPr>
          <p:nvPr>
            <p:ph type="title"/>
          </p:nvPr>
        </p:nvSpPr>
        <p:spPr>
          <a:xfrm>
            <a:off x="590686" y="262394"/>
            <a:ext cx="10363826" cy="698502"/>
          </a:xfrm>
        </p:spPr>
        <p:txBody>
          <a:bodyPr>
            <a:normAutofit/>
          </a:bodyPr>
          <a:lstStyle/>
          <a:p>
            <a:pPr algn="ctr"/>
            <a:r>
              <a:rPr lang="es-MX" sz="3600" dirty="0"/>
              <a:t>Proyección molar oblicua distal inferior</a:t>
            </a:r>
          </a:p>
        </p:txBody>
      </p:sp>
      <p:sp>
        <p:nvSpPr>
          <p:cNvPr id="3" name="Marcador de contenido 2">
            <a:extLst>
              <a:ext uri="{FF2B5EF4-FFF2-40B4-BE49-F238E27FC236}">
                <a16:creationId xmlns:a16="http://schemas.microsoft.com/office/drawing/2014/main" id="{F42A01B4-B884-9EB4-FC70-2FAB7D3AD7C3}"/>
              </a:ext>
            </a:extLst>
          </p:cNvPr>
          <p:cNvSpPr>
            <a:spLocks noGrp="1"/>
          </p:cNvSpPr>
          <p:nvPr>
            <p:ph sz="quarter" idx="13"/>
          </p:nvPr>
        </p:nvSpPr>
        <p:spPr>
          <a:xfrm>
            <a:off x="590686" y="1239864"/>
            <a:ext cx="6031788" cy="5098943"/>
          </a:xfrm>
        </p:spPr>
        <p:txBody>
          <a:bodyPr>
            <a:normAutofit fontScale="92500" lnSpcReduction="20000"/>
          </a:bodyPr>
          <a:lstStyle/>
          <a:p>
            <a:pPr algn="just"/>
            <a:r>
              <a:rPr lang="es-MX" dirty="0"/>
              <a:t>La protección distal oblicua proporciona una visión del tercer molar y el área retromolar de la mandíbula que normalmente no aparecen incluida en la radiografía molar.</a:t>
            </a:r>
          </a:p>
          <a:p>
            <a:pPr algn="just"/>
            <a:r>
              <a:rPr lang="es-MX" dirty="0"/>
              <a:t> Su objetivo principal es detectar o examinar los dientes impactados y las situaciones patológicas en el hueso de esta área; las imágenes de los dientes están distorsionadas y superpuestas debido al trayecto oblicuo del haz de rayos. Esta proyección puede eliminar la necesidad de una radiografía extraoral del área.</a:t>
            </a:r>
          </a:p>
          <a:p>
            <a:pPr algn="just"/>
            <a:r>
              <a:rPr lang="es-MX" dirty="0"/>
              <a:t>Sitúe el </a:t>
            </a:r>
            <a:r>
              <a:rPr lang="es-MX" dirty="0" err="1"/>
              <a:t>portaplacas</a:t>
            </a:r>
            <a:r>
              <a:rPr lang="es-MX" dirty="0"/>
              <a:t> en el suelo de la boca entre la lengua y el proceso alveolar y paralelo con el eje axial de los molares. Posicione el </a:t>
            </a:r>
            <a:r>
              <a:rPr lang="es-MX" dirty="0" err="1"/>
              <a:t>portaplcas</a:t>
            </a:r>
            <a:r>
              <a:rPr lang="es-MX" dirty="0"/>
              <a:t> tan posteriormente como sea posible y entonces rótelo distalmente, moviendo el margen posterior de la película hacia la línea media. El haz se dirige postero-anteriormente y los objetos más distales se proyectan anteriormente en la película.</a:t>
            </a:r>
          </a:p>
        </p:txBody>
      </p:sp>
      <p:pic>
        <p:nvPicPr>
          <p:cNvPr id="5" name="Imagen 4">
            <a:extLst>
              <a:ext uri="{FF2B5EF4-FFF2-40B4-BE49-F238E27FC236}">
                <a16:creationId xmlns:a16="http://schemas.microsoft.com/office/drawing/2014/main" id="{0210B154-3CD5-27AF-0DB7-7827C525228D}"/>
              </a:ext>
            </a:extLst>
          </p:cNvPr>
          <p:cNvPicPr>
            <a:picLocks noChangeAspect="1"/>
          </p:cNvPicPr>
          <p:nvPr/>
        </p:nvPicPr>
        <p:blipFill>
          <a:blip r:embed="rId2"/>
          <a:stretch>
            <a:fillRect/>
          </a:stretch>
        </p:blipFill>
        <p:spPr>
          <a:xfrm>
            <a:off x="6699435" y="1395529"/>
            <a:ext cx="4255077" cy="1959172"/>
          </a:xfrm>
          <a:prstGeom prst="rect">
            <a:avLst/>
          </a:prstGeom>
        </p:spPr>
      </p:pic>
      <p:pic>
        <p:nvPicPr>
          <p:cNvPr id="7" name="Imagen 6">
            <a:extLst>
              <a:ext uri="{FF2B5EF4-FFF2-40B4-BE49-F238E27FC236}">
                <a16:creationId xmlns:a16="http://schemas.microsoft.com/office/drawing/2014/main" id="{911CDE96-ABE5-9870-7A26-427BF01F6ADB}"/>
              </a:ext>
            </a:extLst>
          </p:cNvPr>
          <p:cNvPicPr>
            <a:picLocks noChangeAspect="1"/>
          </p:cNvPicPr>
          <p:nvPr/>
        </p:nvPicPr>
        <p:blipFill>
          <a:blip r:embed="rId3"/>
          <a:stretch>
            <a:fillRect/>
          </a:stretch>
        </p:blipFill>
        <p:spPr>
          <a:xfrm>
            <a:off x="7580601" y="3789335"/>
            <a:ext cx="2905125" cy="2162175"/>
          </a:xfrm>
          <a:prstGeom prst="rect">
            <a:avLst/>
          </a:prstGeom>
        </p:spPr>
      </p:pic>
    </p:spTree>
    <p:extLst>
      <p:ext uri="{BB962C8B-B14F-4D97-AF65-F5344CB8AC3E}">
        <p14:creationId xmlns:p14="http://schemas.microsoft.com/office/powerpoint/2010/main" val="64211818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B41403-E4BE-9AF3-23AB-5B4F331F9F52}"/>
              </a:ext>
            </a:extLst>
          </p:cNvPr>
          <p:cNvSpPr>
            <a:spLocks noGrp="1"/>
          </p:cNvSpPr>
          <p:nvPr>
            <p:ph type="title"/>
          </p:nvPr>
        </p:nvSpPr>
        <p:spPr>
          <a:xfrm>
            <a:off x="387927" y="262393"/>
            <a:ext cx="10566585" cy="707425"/>
          </a:xfrm>
        </p:spPr>
        <p:txBody>
          <a:bodyPr>
            <a:normAutofit/>
          </a:bodyPr>
          <a:lstStyle/>
          <a:p>
            <a:r>
              <a:rPr lang="es-MX" sz="4000" dirty="0"/>
              <a:t>Proyección molar oblicua distal inferior</a:t>
            </a:r>
          </a:p>
        </p:txBody>
      </p:sp>
      <p:sp>
        <p:nvSpPr>
          <p:cNvPr id="3" name="Marcador de contenido 2">
            <a:extLst>
              <a:ext uri="{FF2B5EF4-FFF2-40B4-BE49-F238E27FC236}">
                <a16:creationId xmlns:a16="http://schemas.microsoft.com/office/drawing/2014/main" id="{5CCC4F6F-27C4-1AD6-C49A-D99920439C89}"/>
              </a:ext>
            </a:extLst>
          </p:cNvPr>
          <p:cNvSpPr>
            <a:spLocks noGrp="1"/>
          </p:cNvSpPr>
          <p:nvPr>
            <p:ph sz="quarter" idx="13"/>
          </p:nvPr>
        </p:nvSpPr>
        <p:spPr>
          <a:xfrm>
            <a:off x="913774" y="1330036"/>
            <a:ext cx="3802605" cy="4461164"/>
          </a:xfrm>
        </p:spPr>
        <p:txBody>
          <a:bodyPr/>
          <a:lstStyle/>
          <a:p>
            <a:pPr algn="just"/>
            <a:r>
              <a:rPr lang="es-MX" dirty="0"/>
              <a:t>La posición del </a:t>
            </a:r>
            <a:r>
              <a:rPr lang="es-MX" dirty="0" err="1"/>
              <a:t>portaplacas</a:t>
            </a:r>
            <a:r>
              <a:rPr lang="es-MX" dirty="0"/>
              <a:t> proyecta el rayo central desde una posición más posterior a través del área del tercer molar hasta la película.</a:t>
            </a:r>
          </a:p>
          <a:p>
            <a:pPr algn="just"/>
            <a:r>
              <a:rPr lang="es-MX" dirty="0"/>
              <a:t>Oriente el punto de entrada unos 3 cm por encima de la escotadura </a:t>
            </a:r>
            <a:r>
              <a:rPr lang="es-MX" dirty="0" err="1"/>
              <a:t>antegonial</a:t>
            </a:r>
            <a:r>
              <a:rPr lang="es-MX" dirty="0"/>
              <a:t> en el borde inferior de la mandíbula, en línea con el borde anterior de la rama mandibular.</a:t>
            </a:r>
          </a:p>
        </p:txBody>
      </p:sp>
      <p:pic>
        <p:nvPicPr>
          <p:cNvPr id="5" name="Imagen 4">
            <a:extLst>
              <a:ext uri="{FF2B5EF4-FFF2-40B4-BE49-F238E27FC236}">
                <a16:creationId xmlns:a16="http://schemas.microsoft.com/office/drawing/2014/main" id="{E6D0F428-A690-C75C-56CB-57F73E44989F}"/>
              </a:ext>
            </a:extLst>
          </p:cNvPr>
          <p:cNvPicPr>
            <a:picLocks noChangeAspect="1"/>
          </p:cNvPicPr>
          <p:nvPr/>
        </p:nvPicPr>
        <p:blipFill>
          <a:blip r:embed="rId2"/>
          <a:stretch>
            <a:fillRect/>
          </a:stretch>
        </p:blipFill>
        <p:spPr>
          <a:xfrm>
            <a:off x="5289886" y="1325061"/>
            <a:ext cx="2185737" cy="2382112"/>
          </a:xfrm>
          <a:prstGeom prst="rect">
            <a:avLst/>
          </a:prstGeom>
        </p:spPr>
      </p:pic>
      <p:pic>
        <p:nvPicPr>
          <p:cNvPr id="7" name="Imagen 6">
            <a:extLst>
              <a:ext uri="{FF2B5EF4-FFF2-40B4-BE49-F238E27FC236}">
                <a16:creationId xmlns:a16="http://schemas.microsoft.com/office/drawing/2014/main" id="{21FC1582-0431-7046-F442-FF7FCC0946A8}"/>
              </a:ext>
            </a:extLst>
          </p:cNvPr>
          <p:cNvPicPr>
            <a:picLocks noChangeAspect="1"/>
          </p:cNvPicPr>
          <p:nvPr/>
        </p:nvPicPr>
        <p:blipFill>
          <a:blip r:embed="rId3"/>
          <a:stretch>
            <a:fillRect/>
          </a:stretch>
        </p:blipFill>
        <p:spPr>
          <a:xfrm>
            <a:off x="7696962" y="1325062"/>
            <a:ext cx="2771028" cy="2382111"/>
          </a:xfrm>
          <a:prstGeom prst="rect">
            <a:avLst/>
          </a:prstGeom>
        </p:spPr>
      </p:pic>
      <p:pic>
        <p:nvPicPr>
          <p:cNvPr id="9" name="Imagen 8">
            <a:extLst>
              <a:ext uri="{FF2B5EF4-FFF2-40B4-BE49-F238E27FC236}">
                <a16:creationId xmlns:a16="http://schemas.microsoft.com/office/drawing/2014/main" id="{2703BCD3-7E7B-1648-19BC-1A47B5208B54}"/>
              </a:ext>
            </a:extLst>
          </p:cNvPr>
          <p:cNvPicPr>
            <a:picLocks noChangeAspect="1"/>
          </p:cNvPicPr>
          <p:nvPr/>
        </p:nvPicPr>
        <p:blipFill>
          <a:blip r:embed="rId4"/>
          <a:stretch>
            <a:fillRect/>
          </a:stretch>
        </p:blipFill>
        <p:spPr>
          <a:xfrm>
            <a:off x="6727796" y="3824937"/>
            <a:ext cx="2479817" cy="1817874"/>
          </a:xfrm>
          <a:prstGeom prst="rect">
            <a:avLst/>
          </a:prstGeom>
        </p:spPr>
      </p:pic>
    </p:spTree>
    <p:extLst>
      <p:ext uri="{BB962C8B-B14F-4D97-AF65-F5344CB8AC3E}">
        <p14:creationId xmlns:p14="http://schemas.microsoft.com/office/powerpoint/2010/main" val="252297088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C2FC96-9B2A-BABB-5747-4BD833F7A9FC}"/>
              </a:ext>
            </a:extLst>
          </p:cNvPr>
          <p:cNvSpPr>
            <a:spLocks noGrp="1"/>
          </p:cNvSpPr>
          <p:nvPr>
            <p:ph type="title"/>
          </p:nvPr>
        </p:nvSpPr>
        <p:spPr>
          <a:xfrm>
            <a:off x="1249680" y="179325"/>
            <a:ext cx="9692640" cy="804408"/>
          </a:xfrm>
        </p:spPr>
        <p:txBody>
          <a:bodyPr/>
          <a:lstStyle/>
          <a:p>
            <a:pPr algn="ctr"/>
            <a:r>
              <a:rPr lang="es-MX" dirty="0"/>
              <a:t>Técnica de Bisectriz </a:t>
            </a:r>
          </a:p>
        </p:txBody>
      </p:sp>
      <p:sp>
        <p:nvSpPr>
          <p:cNvPr id="3" name="Marcador de contenido 2">
            <a:extLst>
              <a:ext uri="{FF2B5EF4-FFF2-40B4-BE49-F238E27FC236}">
                <a16:creationId xmlns:a16="http://schemas.microsoft.com/office/drawing/2014/main" id="{E1355EAA-AAD5-9376-66DD-7104A1455027}"/>
              </a:ext>
            </a:extLst>
          </p:cNvPr>
          <p:cNvSpPr>
            <a:spLocks noGrp="1"/>
          </p:cNvSpPr>
          <p:nvPr>
            <p:ph sz="quarter" idx="13"/>
          </p:nvPr>
        </p:nvSpPr>
        <p:spPr>
          <a:xfrm>
            <a:off x="421104" y="1239254"/>
            <a:ext cx="5823285" cy="4551946"/>
          </a:xfrm>
        </p:spPr>
        <p:txBody>
          <a:bodyPr>
            <a:normAutofit fontScale="92500" lnSpcReduction="10000"/>
          </a:bodyPr>
          <a:lstStyle/>
          <a:p>
            <a:pPr algn="just"/>
            <a:r>
              <a:rPr lang="es-MX" dirty="0"/>
              <a:t>La técnica de la bisectriz se basa en un sencillo principio conocido como la regla isométrica. La regla isométrica establece que dos triángulos son iguales si tienen dos ángulos iguales y comparten un lado común. </a:t>
            </a:r>
          </a:p>
          <a:p>
            <a:pPr algn="just"/>
            <a:r>
              <a:rPr lang="es-MX" dirty="0"/>
              <a:t>En la técnica de formación de imágenes dentales mediante la bisectriz, este principio geométrico se aplica a la técnica de la bisectriz para formar dos triángulos imaginarios iguales.</a:t>
            </a:r>
          </a:p>
          <a:p>
            <a:pPr algn="just"/>
            <a:r>
              <a:rPr lang="es-MX" dirty="0"/>
              <a:t>El rayo central se dirige en un ángulo recto a la bisectriz imaginaria. Los dos triángulos imaginarios que resultan son triángulos rectángulos y congruentes a la hipotenusa de cada triángulo, está representado por el eje longitudinal del diente y el plano del receptor.</a:t>
            </a:r>
          </a:p>
        </p:txBody>
      </p:sp>
      <p:pic>
        <p:nvPicPr>
          <p:cNvPr id="10" name="Imagen 9">
            <a:extLst>
              <a:ext uri="{FF2B5EF4-FFF2-40B4-BE49-F238E27FC236}">
                <a16:creationId xmlns:a16="http://schemas.microsoft.com/office/drawing/2014/main" id="{4644ED03-63B5-F4D5-2131-48F75AF1985A}"/>
              </a:ext>
            </a:extLst>
          </p:cNvPr>
          <p:cNvPicPr>
            <a:picLocks noChangeAspect="1"/>
          </p:cNvPicPr>
          <p:nvPr/>
        </p:nvPicPr>
        <p:blipFill>
          <a:blip r:embed="rId2"/>
          <a:srcRect b="16989"/>
          <a:stretch>
            <a:fillRect/>
          </a:stretch>
        </p:blipFill>
        <p:spPr>
          <a:xfrm>
            <a:off x="6751772" y="3387422"/>
            <a:ext cx="4051634" cy="1956019"/>
          </a:xfrm>
          <a:prstGeom prst="rect">
            <a:avLst/>
          </a:prstGeom>
        </p:spPr>
      </p:pic>
      <p:pic>
        <p:nvPicPr>
          <p:cNvPr id="12" name="Imagen 11">
            <a:extLst>
              <a:ext uri="{FF2B5EF4-FFF2-40B4-BE49-F238E27FC236}">
                <a16:creationId xmlns:a16="http://schemas.microsoft.com/office/drawing/2014/main" id="{772F33DA-D374-E8A2-C035-A62B33EDB1EF}"/>
              </a:ext>
            </a:extLst>
          </p:cNvPr>
          <p:cNvPicPr>
            <a:picLocks noChangeAspect="1"/>
          </p:cNvPicPr>
          <p:nvPr/>
        </p:nvPicPr>
        <p:blipFill>
          <a:blip r:embed="rId3"/>
          <a:stretch>
            <a:fillRect/>
          </a:stretch>
        </p:blipFill>
        <p:spPr>
          <a:xfrm>
            <a:off x="7337007" y="1193693"/>
            <a:ext cx="2881165" cy="2193729"/>
          </a:xfrm>
          <a:prstGeom prst="rect">
            <a:avLst/>
          </a:prstGeom>
        </p:spPr>
      </p:pic>
    </p:spTree>
    <p:extLst>
      <p:ext uri="{BB962C8B-B14F-4D97-AF65-F5344CB8AC3E}">
        <p14:creationId xmlns:p14="http://schemas.microsoft.com/office/powerpoint/2010/main" val="253199730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2234820-7DCE-A979-0BE4-4A28D0AF3781}"/>
              </a:ext>
            </a:extLst>
          </p:cNvPr>
          <p:cNvSpPr>
            <a:spLocks noGrp="1"/>
          </p:cNvSpPr>
          <p:nvPr>
            <p:ph type="title"/>
          </p:nvPr>
        </p:nvSpPr>
        <p:spPr>
          <a:xfrm>
            <a:off x="1261872" y="262393"/>
            <a:ext cx="9692640" cy="700133"/>
          </a:xfrm>
        </p:spPr>
        <p:txBody>
          <a:bodyPr/>
          <a:lstStyle/>
          <a:p>
            <a:pPr algn="ctr"/>
            <a:r>
              <a:rPr lang="es-MX" dirty="0"/>
              <a:t>Técnica de bisectriz</a:t>
            </a:r>
          </a:p>
        </p:txBody>
      </p:sp>
      <p:sp>
        <p:nvSpPr>
          <p:cNvPr id="3" name="Marcador de contenido 2">
            <a:extLst>
              <a:ext uri="{FF2B5EF4-FFF2-40B4-BE49-F238E27FC236}">
                <a16:creationId xmlns:a16="http://schemas.microsoft.com/office/drawing/2014/main" id="{FFCB5A3D-A4F3-11C6-3708-016917A9E148}"/>
              </a:ext>
            </a:extLst>
          </p:cNvPr>
          <p:cNvSpPr>
            <a:spLocks noGrp="1"/>
          </p:cNvSpPr>
          <p:nvPr>
            <p:ph sz="quarter" idx="13"/>
          </p:nvPr>
        </p:nvSpPr>
        <p:spPr>
          <a:xfrm>
            <a:off x="652936" y="962526"/>
            <a:ext cx="7755441" cy="5368385"/>
          </a:xfrm>
        </p:spPr>
        <p:txBody>
          <a:bodyPr>
            <a:normAutofit fontScale="92500" lnSpcReduction="10000"/>
          </a:bodyPr>
          <a:lstStyle/>
          <a:p>
            <a:pPr marL="0" indent="0">
              <a:buNone/>
            </a:pPr>
            <a:r>
              <a:rPr lang="es-MX" sz="1800" dirty="0"/>
              <a:t>La técnica de la bisectriz puede ser descrita como sigue: </a:t>
            </a:r>
          </a:p>
          <a:p>
            <a:pPr marL="457200" indent="-457200" algn="just">
              <a:buFont typeface="+mj-lt"/>
              <a:buAutoNum type="arabicPeriod"/>
            </a:pPr>
            <a:r>
              <a:rPr lang="es-MX" sz="1800" dirty="0"/>
              <a:t>El receptor debe ser colocado a lo largo de la superficie lingual del diente. </a:t>
            </a:r>
          </a:p>
          <a:p>
            <a:pPr marL="457200" indent="-457200" algn="just">
              <a:buFont typeface="+mj-lt"/>
              <a:buAutoNum type="arabicPeriod"/>
            </a:pPr>
            <a:r>
              <a:rPr lang="es-MX" sz="1800" dirty="0"/>
              <a:t>En el punto donde hace contacto el receptor con el diente, el plano del receptor y el eje largo del diente forman un ángulo. </a:t>
            </a:r>
          </a:p>
          <a:p>
            <a:pPr marL="457200" indent="-457200" algn="just">
              <a:buFont typeface="+mj-lt"/>
              <a:buAutoNum type="arabicPeriod"/>
            </a:pPr>
            <a:r>
              <a:rPr lang="es-MX" sz="1800" dirty="0"/>
              <a:t>El radiólogo dental debe visualizar un plan o que divide por la mitad, o biseca, el ángulo formado por el receptor y el eje largo del diente. Este plano se denomina bisectriz imaginaria. La bisectriz imaginaria crea dos ángulos iguales y proporciona un lado común de los dos triángulos iguales imaginarios. </a:t>
            </a:r>
          </a:p>
          <a:p>
            <a:pPr marL="457200" indent="-457200" algn="just">
              <a:buFont typeface="+mj-lt"/>
              <a:buAutoNum type="arabicPeriod"/>
            </a:pPr>
            <a:r>
              <a:rPr lang="es-MX" sz="1800" dirty="0"/>
              <a:t>El radiólogo dental debe dirigir el rayo central perpendicular al haz de los rayos X a la bisectriz imaginaria. Cuando el rayo central se dirige en un ángulo de 90 grados respecto a la bisectriz imaginaria, se forman dos triángulos iguales imaginarios. </a:t>
            </a:r>
          </a:p>
          <a:p>
            <a:pPr marL="457200" indent="-457200" algn="just">
              <a:buFont typeface="+mj-lt"/>
              <a:buAutoNum type="arabicPeriod"/>
            </a:pPr>
            <a:r>
              <a:rPr lang="es-MX" sz="1800" dirty="0"/>
              <a:t>Los dos triángulos imaginarios que resultan son triángulos rectángulos y son congruentes. La hipotenusa de un triángulo imaginario está representada por el eje longitudinal del diente; la otra hipotenusa está representada por el plano del receptor</a:t>
            </a:r>
            <a:r>
              <a:rPr lang="es-MX" sz="1900" dirty="0"/>
              <a:t>.</a:t>
            </a:r>
          </a:p>
          <a:p>
            <a:pPr marL="457200" indent="-457200">
              <a:buFont typeface="+mj-lt"/>
              <a:buAutoNum type="arabicPeriod"/>
            </a:pPr>
            <a:endParaRPr lang="es-MX" dirty="0"/>
          </a:p>
        </p:txBody>
      </p:sp>
      <p:pic>
        <p:nvPicPr>
          <p:cNvPr id="4" name="Imagen 3">
            <a:extLst>
              <a:ext uri="{FF2B5EF4-FFF2-40B4-BE49-F238E27FC236}">
                <a16:creationId xmlns:a16="http://schemas.microsoft.com/office/drawing/2014/main" id="{4B4A6BB7-F7C5-31E6-2C38-C0840A23ACE8}"/>
              </a:ext>
            </a:extLst>
          </p:cNvPr>
          <p:cNvPicPr>
            <a:picLocks noChangeAspect="1"/>
          </p:cNvPicPr>
          <p:nvPr/>
        </p:nvPicPr>
        <p:blipFill>
          <a:blip r:embed="rId2"/>
          <a:srcRect b="8322"/>
          <a:stretch>
            <a:fillRect/>
          </a:stretch>
        </p:blipFill>
        <p:spPr>
          <a:xfrm>
            <a:off x="8655416" y="1780777"/>
            <a:ext cx="2392768" cy="3296445"/>
          </a:xfrm>
          <a:prstGeom prst="rect">
            <a:avLst/>
          </a:prstGeom>
        </p:spPr>
      </p:pic>
    </p:spTree>
    <p:extLst>
      <p:ext uri="{BB962C8B-B14F-4D97-AF65-F5344CB8AC3E}">
        <p14:creationId xmlns:p14="http://schemas.microsoft.com/office/powerpoint/2010/main" val="356311764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3EBEAC-52C0-1B15-4FF5-30738BB120A9}"/>
              </a:ext>
            </a:extLst>
          </p:cNvPr>
          <p:cNvSpPr>
            <a:spLocks noGrp="1"/>
          </p:cNvSpPr>
          <p:nvPr>
            <p:ph type="title"/>
          </p:nvPr>
        </p:nvSpPr>
        <p:spPr>
          <a:xfrm>
            <a:off x="982472" y="262394"/>
            <a:ext cx="9692640" cy="804408"/>
          </a:xfrm>
        </p:spPr>
        <p:txBody>
          <a:bodyPr/>
          <a:lstStyle/>
          <a:p>
            <a:pPr algn="ctr"/>
            <a:r>
              <a:rPr lang="es-MX" dirty="0"/>
              <a:t>Técnica de bisectriz</a:t>
            </a:r>
          </a:p>
        </p:txBody>
      </p:sp>
      <p:sp>
        <p:nvSpPr>
          <p:cNvPr id="3" name="Marcador de contenido 2">
            <a:extLst>
              <a:ext uri="{FF2B5EF4-FFF2-40B4-BE49-F238E27FC236}">
                <a16:creationId xmlns:a16="http://schemas.microsoft.com/office/drawing/2014/main" id="{D32B9C9B-8075-F45C-513E-2A04693500FA}"/>
              </a:ext>
            </a:extLst>
          </p:cNvPr>
          <p:cNvSpPr>
            <a:spLocks noGrp="1"/>
          </p:cNvSpPr>
          <p:nvPr>
            <p:ph sz="quarter" idx="13"/>
          </p:nvPr>
        </p:nvSpPr>
        <p:spPr>
          <a:xfrm>
            <a:off x="589442" y="1515778"/>
            <a:ext cx="4350857" cy="4457699"/>
          </a:xfrm>
        </p:spPr>
        <p:txBody>
          <a:bodyPr/>
          <a:lstStyle/>
          <a:p>
            <a:pPr algn="just"/>
            <a:r>
              <a:rPr lang="es-MX" dirty="0"/>
              <a:t>La imagen en el receptor es igual a la longitud del diente cuando el rayo central se dirige 90 grados con respecto a la bisectriz imaginaria. </a:t>
            </a:r>
          </a:p>
          <a:p>
            <a:pPr algn="just"/>
            <a:r>
              <a:rPr lang="es-MX" dirty="0"/>
              <a:t>Un diente y su imagen serán iguales en longitud cuando los dos triángulos iguales que se formen compartan un lado en común (bisectriz imaginaria). </a:t>
            </a:r>
          </a:p>
          <a:p>
            <a:pPr algn="just"/>
            <a:r>
              <a:rPr lang="es-MX" dirty="0"/>
              <a:t> Si la angulación vertical es demasiado empinada, la imagen es más corta que el diente real. </a:t>
            </a:r>
          </a:p>
        </p:txBody>
      </p:sp>
      <p:grpSp>
        <p:nvGrpSpPr>
          <p:cNvPr id="10" name="Grupo 9">
            <a:extLst>
              <a:ext uri="{FF2B5EF4-FFF2-40B4-BE49-F238E27FC236}">
                <a16:creationId xmlns:a16="http://schemas.microsoft.com/office/drawing/2014/main" id="{7C3A6FD7-12E7-66D3-8A21-DA3701AF07BB}"/>
              </a:ext>
            </a:extLst>
          </p:cNvPr>
          <p:cNvGrpSpPr/>
          <p:nvPr/>
        </p:nvGrpSpPr>
        <p:grpSpPr>
          <a:xfrm>
            <a:off x="5032375" y="1333499"/>
            <a:ext cx="5864226" cy="2232117"/>
            <a:chOff x="4994274" y="1082374"/>
            <a:chExt cx="6051877" cy="2382687"/>
          </a:xfrm>
        </p:grpSpPr>
        <p:pic>
          <p:nvPicPr>
            <p:cNvPr id="5" name="Imagen 4">
              <a:extLst>
                <a:ext uri="{FF2B5EF4-FFF2-40B4-BE49-F238E27FC236}">
                  <a16:creationId xmlns:a16="http://schemas.microsoft.com/office/drawing/2014/main" id="{40FFC326-2AA7-2ADD-EA9A-82D6874E732C}"/>
                </a:ext>
              </a:extLst>
            </p:cNvPr>
            <p:cNvPicPr>
              <a:picLocks noChangeAspect="1"/>
            </p:cNvPicPr>
            <p:nvPr/>
          </p:nvPicPr>
          <p:blipFill>
            <a:blip r:embed="rId2"/>
            <a:stretch>
              <a:fillRect/>
            </a:stretch>
          </p:blipFill>
          <p:spPr>
            <a:xfrm>
              <a:off x="4994274" y="1101973"/>
              <a:ext cx="2897351" cy="2363088"/>
            </a:xfrm>
            <a:prstGeom prst="rect">
              <a:avLst/>
            </a:prstGeom>
          </p:spPr>
        </p:pic>
        <p:pic>
          <p:nvPicPr>
            <p:cNvPr id="7" name="Imagen 6">
              <a:extLst>
                <a:ext uri="{FF2B5EF4-FFF2-40B4-BE49-F238E27FC236}">
                  <a16:creationId xmlns:a16="http://schemas.microsoft.com/office/drawing/2014/main" id="{7C1186E5-E0A0-E4C2-748E-77E65671FFD4}"/>
                </a:ext>
              </a:extLst>
            </p:cNvPr>
            <p:cNvPicPr>
              <a:picLocks noChangeAspect="1"/>
            </p:cNvPicPr>
            <p:nvPr/>
          </p:nvPicPr>
          <p:blipFill>
            <a:blip r:embed="rId3"/>
            <a:srcRect l="17599" r="1828" b="17417"/>
            <a:stretch>
              <a:fillRect/>
            </a:stretch>
          </p:blipFill>
          <p:spPr>
            <a:xfrm>
              <a:off x="7871150" y="1082374"/>
              <a:ext cx="3175001" cy="2176458"/>
            </a:xfrm>
            <a:prstGeom prst="rect">
              <a:avLst/>
            </a:prstGeom>
          </p:spPr>
        </p:pic>
      </p:grpSp>
      <p:pic>
        <p:nvPicPr>
          <p:cNvPr id="9" name="Imagen 8">
            <a:extLst>
              <a:ext uri="{FF2B5EF4-FFF2-40B4-BE49-F238E27FC236}">
                <a16:creationId xmlns:a16="http://schemas.microsoft.com/office/drawing/2014/main" id="{BA8055B8-57CA-C636-8256-8E7920261F4C}"/>
              </a:ext>
            </a:extLst>
          </p:cNvPr>
          <p:cNvPicPr>
            <a:picLocks noChangeAspect="1"/>
          </p:cNvPicPr>
          <p:nvPr/>
        </p:nvPicPr>
        <p:blipFill>
          <a:blip r:embed="rId4"/>
          <a:stretch>
            <a:fillRect/>
          </a:stretch>
        </p:blipFill>
        <p:spPr>
          <a:xfrm>
            <a:off x="7404102" y="3744628"/>
            <a:ext cx="1574798" cy="2336187"/>
          </a:xfrm>
          <a:prstGeom prst="rect">
            <a:avLst/>
          </a:prstGeom>
        </p:spPr>
      </p:pic>
    </p:spTree>
    <p:extLst>
      <p:ext uri="{BB962C8B-B14F-4D97-AF65-F5344CB8AC3E}">
        <p14:creationId xmlns:p14="http://schemas.microsoft.com/office/powerpoint/2010/main" val="101987492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7DD794-49A3-C030-43B2-72C853B28CE1}"/>
              </a:ext>
            </a:extLst>
          </p:cNvPr>
          <p:cNvSpPr>
            <a:spLocks noGrp="1"/>
          </p:cNvSpPr>
          <p:nvPr>
            <p:ph type="title"/>
          </p:nvPr>
        </p:nvSpPr>
        <p:spPr>
          <a:xfrm>
            <a:off x="1261872" y="262393"/>
            <a:ext cx="9692640" cy="728207"/>
          </a:xfrm>
        </p:spPr>
        <p:txBody>
          <a:bodyPr/>
          <a:lstStyle/>
          <a:p>
            <a:pPr algn="ctr"/>
            <a:r>
              <a:rPr lang="es-MX" dirty="0"/>
              <a:t>Técnica de bisectriz</a:t>
            </a:r>
          </a:p>
        </p:txBody>
      </p:sp>
      <p:sp>
        <p:nvSpPr>
          <p:cNvPr id="3" name="Marcador de contenido 2">
            <a:extLst>
              <a:ext uri="{FF2B5EF4-FFF2-40B4-BE49-F238E27FC236}">
                <a16:creationId xmlns:a16="http://schemas.microsoft.com/office/drawing/2014/main" id="{B270A6BF-B20A-F8B6-EFD0-A60A3102C676}"/>
              </a:ext>
            </a:extLst>
          </p:cNvPr>
          <p:cNvSpPr>
            <a:spLocks noGrp="1"/>
          </p:cNvSpPr>
          <p:nvPr>
            <p:ph sz="quarter" idx="13"/>
          </p:nvPr>
        </p:nvSpPr>
        <p:spPr>
          <a:xfrm>
            <a:off x="913774" y="1397000"/>
            <a:ext cx="4712326" cy="5092700"/>
          </a:xfrm>
        </p:spPr>
        <p:txBody>
          <a:bodyPr>
            <a:normAutofit/>
          </a:bodyPr>
          <a:lstStyle/>
          <a:p>
            <a:pPr algn="just"/>
            <a:r>
              <a:rPr lang="es-MX" dirty="0"/>
              <a:t>El alargamiento se produce como resultado de las imágenes con angulación vertical insuficiente. </a:t>
            </a:r>
          </a:p>
          <a:p>
            <a:pPr algn="just"/>
            <a:r>
              <a:rPr lang="es-MX" dirty="0"/>
              <a:t>Cuando la angulación vertical es demasiado plana, la imagen del diente aparece más larga que el diente real.</a:t>
            </a:r>
          </a:p>
          <a:p>
            <a:pPr algn="just"/>
            <a:r>
              <a:rPr lang="es-MX" dirty="0"/>
              <a:t>El alargamiento también se produce si el rayo central se dirige perpendicular al eje longitudinal del diente en lugar de a la bisectriz imaginaria. </a:t>
            </a:r>
          </a:p>
          <a:p>
            <a:pPr algn="just"/>
            <a:endParaRPr lang="es-MX" dirty="0"/>
          </a:p>
        </p:txBody>
      </p:sp>
      <p:pic>
        <p:nvPicPr>
          <p:cNvPr id="9" name="Imagen 8">
            <a:extLst>
              <a:ext uri="{FF2B5EF4-FFF2-40B4-BE49-F238E27FC236}">
                <a16:creationId xmlns:a16="http://schemas.microsoft.com/office/drawing/2014/main" id="{9E765377-1419-FCAB-6B3C-A1662C6BB3D4}"/>
              </a:ext>
            </a:extLst>
          </p:cNvPr>
          <p:cNvPicPr>
            <a:picLocks noChangeAspect="1"/>
          </p:cNvPicPr>
          <p:nvPr/>
        </p:nvPicPr>
        <p:blipFill>
          <a:blip r:embed="rId2"/>
          <a:srcRect l="17359" r="731" b="21397"/>
          <a:stretch>
            <a:fillRect/>
          </a:stretch>
        </p:blipFill>
        <p:spPr>
          <a:xfrm>
            <a:off x="6108192" y="1391761"/>
            <a:ext cx="3378200" cy="2410778"/>
          </a:xfrm>
          <a:prstGeom prst="rect">
            <a:avLst/>
          </a:prstGeom>
        </p:spPr>
      </p:pic>
      <p:pic>
        <p:nvPicPr>
          <p:cNvPr id="11" name="Imagen 10">
            <a:extLst>
              <a:ext uri="{FF2B5EF4-FFF2-40B4-BE49-F238E27FC236}">
                <a16:creationId xmlns:a16="http://schemas.microsoft.com/office/drawing/2014/main" id="{998AA7FF-A581-C8E4-A2B2-83BAD3F69924}"/>
              </a:ext>
            </a:extLst>
          </p:cNvPr>
          <p:cNvPicPr>
            <a:picLocks noChangeAspect="1"/>
          </p:cNvPicPr>
          <p:nvPr/>
        </p:nvPicPr>
        <p:blipFill>
          <a:blip r:embed="rId3"/>
          <a:stretch>
            <a:fillRect/>
          </a:stretch>
        </p:blipFill>
        <p:spPr>
          <a:xfrm>
            <a:off x="7124702" y="3943350"/>
            <a:ext cx="1679729" cy="2527300"/>
          </a:xfrm>
          <a:prstGeom prst="rect">
            <a:avLst/>
          </a:prstGeom>
        </p:spPr>
      </p:pic>
    </p:spTree>
    <p:extLst>
      <p:ext uri="{BB962C8B-B14F-4D97-AF65-F5344CB8AC3E}">
        <p14:creationId xmlns:p14="http://schemas.microsoft.com/office/powerpoint/2010/main" val="224297095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D00B4A-2936-504B-CA71-782F9D3E7A5E}"/>
              </a:ext>
            </a:extLst>
          </p:cNvPr>
          <p:cNvSpPr>
            <a:spLocks noGrp="1"/>
          </p:cNvSpPr>
          <p:nvPr>
            <p:ph type="title"/>
          </p:nvPr>
        </p:nvSpPr>
        <p:spPr>
          <a:xfrm>
            <a:off x="913774" y="262393"/>
            <a:ext cx="10363826" cy="804408"/>
          </a:xfrm>
        </p:spPr>
        <p:txBody>
          <a:bodyPr/>
          <a:lstStyle/>
          <a:p>
            <a:r>
              <a:rPr lang="es-MX" dirty="0"/>
              <a:t>Dispositivos de Alineación del Haz </a:t>
            </a:r>
          </a:p>
        </p:txBody>
      </p:sp>
      <p:sp>
        <p:nvSpPr>
          <p:cNvPr id="3" name="Marcador de contenido 2">
            <a:extLst>
              <a:ext uri="{FF2B5EF4-FFF2-40B4-BE49-F238E27FC236}">
                <a16:creationId xmlns:a16="http://schemas.microsoft.com/office/drawing/2014/main" id="{3D16FEAF-4D32-61F8-6A27-FE74D3079FB1}"/>
              </a:ext>
            </a:extLst>
          </p:cNvPr>
          <p:cNvSpPr>
            <a:spLocks noGrp="1"/>
          </p:cNvSpPr>
          <p:nvPr>
            <p:ph sz="quarter" idx="13"/>
          </p:nvPr>
        </p:nvSpPr>
        <p:spPr>
          <a:xfrm>
            <a:off x="492369" y="1389185"/>
            <a:ext cx="6594232" cy="4870937"/>
          </a:xfrm>
        </p:spPr>
        <p:txBody>
          <a:bodyPr>
            <a:normAutofit/>
          </a:bodyPr>
          <a:lstStyle/>
          <a:p>
            <a:pPr marL="0" indent="0" algn="just">
              <a:buNone/>
            </a:pPr>
            <a:r>
              <a:rPr lang="es-MX" dirty="0"/>
              <a:t>Los siguientes ejemplos comerciales disponibles de dispositivos de alineación del haz intraorales que pueden ser utilizados con la técnica de la bisectriz incluyen:</a:t>
            </a:r>
          </a:p>
          <a:p>
            <a:pPr algn="just"/>
            <a:r>
              <a:rPr lang="es-MX" dirty="0" err="1"/>
              <a:t>Rinn</a:t>
            </a:r>
            <a:r>
              <a:rPr lang="es-MX" dirty="0"/>
              <a:t> BAI </a:t>
            </a:r>
            <a:r>
              <a:rPr lang="es-MX" dirty="0" err="1"/>
              <a:t>Jnstrnments</a:t>
            </a:r>
            <a:r>
              <a:rPr lang="es-MX" dirty="0"/>
              <a:t> (Den </a:t>
            </a:r>
            <a:r>
              <a:rPr lang="es-MX" dirty="0" err="1"/>
              <a:t>tsply</a:t>
            </a:r>
            <a:r>
              <a:rPr lang="es-MX" dirty="0"/>
              <a:t>, </a:t>
            </a:r>
            <a:r>
              <a:rPr lang="es-MX" dirty="0" err="1"/>
              <a:t>Rinn</a:t>
            </a:r>
            <a:r>
              <a:rPr lang="es-MX" dirty="0"/>
              <a:t> </a:t>
            </a:r>
            <a:r>
              <a:rPr lang="es-MX" dirty="0" err="1"/>
              <a:t>Corporation</a:t>
            </a:r>
            <a:r>
              <a:rPr lang="es-MX" dirty="0"/>
              <a:t>, Elgin, IL). El instrumento de ángulo de </a:t>
            </a:r>
            <a:r>
              <a:rPr lang="es-MX" dirty="0" err="1"/>
              <a:t>bisectiz</a:t>
            </a:r>
            <a:r>
              <a:rPr lang="es-MX" dirty="0"/>
              <a:t> (</a:t>
            </a:r>
            <a:r>
              <a:rPr lang="es-MX" dirty="0" err="1"/>
              <a:t>BAl</a:t>
            </a:r>
            <a:r>
              <a:rPr lang="es-MX" dirty="0"/>
              <a:t>) incluye bloques de mordida plásticos, anillos de plástico con el objetivo y los brazos indicadores metálicos. Para reducir la cantidad de radiación recibida por el paciente, colimadores de anillo con resorte se pueden añadir a los anillos de plástico con objetivo. Los BAI han sido diseñados para ayudar en la determinación de los ángulos horizontales y verticales, minimizar la distorsión de la película por la flexión, y evitar los cortes de cono </a:t>
            </a:r>
          </a:p>
        </p:txBody>
      </p:sp>
      <p:pic>
        <p:nvPicPr>
          <p:cNvPr id="5" name="Imagen 4">
            <a:extLst>
              <a:ext uri="{FF2B5EF4-FFF2-40B4-BE49-F238E27FC236}">
                <a16:creationId xmlns:a16="http://schemas.microsoft.com/office/drawing/2014/main" id="{B125E1A0-0792-7A7F-E035-315CA0653A7A}"/>
              </a:ext>
            </a:extLst>
          </p:cNvPr>
          <p:cNvPicPr>
            <a:picLocks noChangeAspect="1"/>
          </p:cNvPicPr>
          <p:nvPr/>
        </p:nvPicPr>
        <p:blipFill>
          <a:blip r:embed="rId2"/>
          <a:stretch>
            <a:fillRect/>
          </a:stretch>
        </p:blipFill>
        <p:spPr>
          <a:xfrm>
            <a:off x="7312320" y="2217676"/>
            <a:ext cx="3807018" cy="2422648"/>
          </a:xfrm>
          <a:prstGeom prst="rect">
            <a:avLst/>
          </a:prstGeom>
        </p:spPr>
      </p:pic>
    </p:spTree>
    <p:extLst>
      <p:ext uri="{BB962C8B-B14F-4D97-AF65-F5344CB8AC3E}">
        <p14:creationId xmlns:p14="http://schemas.microsoft.com/office/powerpoint/2010/main" val="76986855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829644-418C-D17B-33DC-317943104DE2}"/>
              </a:ext>
            </a:extLst>
          </p:cNvPr>
          <p:cNvSpPr>
            <a:spLocks noGrp="1"/>
          </p:cNvSpPr>
          <p:nvPr>
            <p:ph type="title"/>
          </p:nvPr>
        </p:nvSpPr>
        <p:spPr>
          <a:xfrm>
            <a:off x="622300" y="262394"/>
            <a:ext cx="10332212" cy="804408"/>
          </a:xfrm>
        </p:spPr>
        <p:txBody>
          <a:bodyPr/>
          <a:lstStyle/>
          <a:p>
            <a:r>
              <a:rPr lang="es-MX" dirty="0"/>
              <a:t>Dispositivos de Alineación del Haz </a:t>
            </a:r>
          </a:p>
        </p:txBody>
      </p:sp>
      <p:sp>
        <p:nvSpPr>
          <p:cNvPr id="3" name="Marcador de contenido 2">
            <a:extLst>
              <a:ext uri="{FF2B5EF4-FFF2-40B4-BE49-F238E27FC236}">
                <a16:creationId xmlns:a16="http://schemas.microsoft.com/office/drawing/2014/main" id="{754FA13D-B67F-FCA8-E073-61CDFD740745}"/>
              </a:ext>
            </a:extLst>
          </p:cNvPr>
          <p:cNvSpPr>
            <a:spLocks noGrp="1"/>
          </p:cNvSpPr>
          <p:nvPr>
            <p:ph sz="quarter" idx="13"/>
          </p:nvPr>
        </p:nvSpPr>
        <p:spPr>
          <a:xfrm>
            <a:off x="913774" y="1409700"/>
            <a:ext cx="5626726" cy="4381499"/>
          </a:xfrm>
        </p:spPr>
        <p:txBody>
          <a:bodyPr>
            <a:normAutofit lnSpcReduction="10000"/>
          </a:bodyPr>
          <a:lstStyle/>
          <a:p>
            <a:pPr algn="just"/>
            <a:r>
              <a:rPr lang="es-MX" dirty="0" err="1"/>
              <a:t>Stabe</a:t>
            </a:r>
            <a:r>
              <a:rPr lang="es-MX" dirty="0"/>
              <a:t> bite-block (</a:t>
            </a:r>
            <a:r>
              <a:rPr lang="es-MX" dirty="0" err="1"/>
              <a:t>Rinn</a:t>
            </a:r>
            <a:r>
              <a:rPr lang="es-MX" dirty="0"/>
              <a:t>). Este dispositivo puede ser utilizado con la técnica en paralelo o la técnica de la bisectriz. Para su uso con la técnica de la bisectriz, la sección frontal marcada se retira, y el receptor se coloca lo más cerca posible a los dientes. El </a:t>
            </a:r>
            <a:r>
              <a:rPr lang="es-MX" dirty="0" err="1"/>
              <a:t>Stabe</a:t>
            </a:r>
            <a:r>
              <a:rPr lang="es-MX" dirty="0"/>
              <a:t> bite-block es desechable y está diseñado para usarse una sola vez. </a:t>
            </a:r>
          </a:p>
          <a:p>
            <a:pPr algn="just"/>
            <a:endParaRPr lang="es-MX" dirty="0"/>
          </a:p>
          <a:p>
            <a:pPr algn="just"/>
            <a:r>
              <a:rPr lang="es-MX" dirty="0"/>
              <a:t>EEZEE-</a:t>
            </a:r>
            <a:r>
              <a:rPr lang="es-MX" dirty="0" err="1"/>
              <a:t>Grip</a:t>
            </a:r>
            <a:r>
              <a:rPr lang="es-MX" dirty="0"/>
              <a:t> receptor </a:t>
            </a:r>
            <a:r>
              <a:rPr lang="es-MX" dirty="0" err="1"/>
              <a:t>holder</a:t>
            </a:r>
            <a:r>
              <a:rPr lang="es-MX" dirty="0"/>
              <a:t> (</a:t>
            </a:r>
            <a:r>
              <a:rPr lang="es-MX" dirty="0" err="1"/>
              <a:t>Rin.n</a:t>
            </a:r>
            <a:r>
              <a:rPr lang="es-MX" dirty="0"/>
              <a:t>). Anteriormente conocido como Snap-A- Ray, este dispositivo se utiliza para estabilizar un receptor ya sea en la técnica en paralelo o la técnica de la bisectriz.</a:t>
            </a:r>
          </a:p>
        </p:txBody>
      </p:sp>
      <p:pic>
        <p:nvPicPr>
          <p:cNvPr id="5" name="Imagen 4">
            <a:extLst>
              <a:ext uri="{FF2B5EF4-FFF2-40B4-BE49-F238E27FC236}">
                <a16:creationId xmlns:a16="http://schemas.microsoft.com/office/drawing/2014/main" id="{6274D5B8-475E-1060-B4C7-29E41740BE7C}"/>
              </a:ext>
            </a:extLst>
          </p:cNvPr>
          <p:cNvPicPr>
            <a:picLocks noChangeAspect="1"/>
          </p:cNvPicPr>
          <p:nvPr/>
        </p:nvPicPr>
        <p:blipFill>
          <a:blip r:embed="rId2"/>
          <a:stretch>
            <a:fillRect/>
          </a:stretch>
        </p:blipFill>
        <p:spPr>
          <a:xfrm>
            <a:off x="7210423" y="1423989"/>
            <a:ext cx="2981325" cy="2362200"/>
          </a:xfrm>
          <a:prstGeom prst="rect">
            <a:avLst/>
          </a:prstGeom>
        </p:spPr>
      </p:pic>
      <p:pic>
        <p:nvPicPr>
          <p:cNvPr id="7" name="Imagen 6">
            <a:extLst>
              <a:ext uri="{FF2B5EF4-FFF2-40B4-BE49-F238E27FC236}">
                <a16:creationId xmlns:a16="http://schemas.microsoft.com/office/drawing/2014/main" id="{E26D7D68-FB2D-F9BA-96A5-5D706DAE4DC6}"/>
              </a:ext>
            </a:extLst>
          </p:cNvPr>
          <p:cNvPicPr>
            <a:picLocks noChangeAspect="1"/>
          </p:cNvPicPr>
          <p:nvPr/>
        </p:nvPicPr>
        <p:blipFill>
          <a:blip r:embed="rId3"/>
          <a:srcRect l="1852"/>
          <a:stretch>
            <a:fillRect/>
          </a:stretch>
        </p:blipFill>
        <p:spPr>
          <a:xfrm>
            <a:off x="7018337" y="4143376"/>
            <a:ext cx="3365499" cy="1476375"/>
          </a:xfrm>
          <a:prstGeom prst="rect">
            <a:avLst/>
          </a:prstGeom>
        </p:spPr>
      </p:pic>
    </p:spTree>
    <p:extLst>
      <p:ext uri="{BB962C8B-B14F-4D97-AF65-F5344CB8AC3E}">
        <p14:creationId xmlns:p14="http://schemas.microsoft.com/office/powerpoint/2010/main" val="401700033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893773-7F9D-E533-E4AE-FDACB4C7EE31}"/>
              </a:ext>
            </a:extLst>
          </p:cNvPr>
          <p:cNvSpPr>
            <a:spLocks noGrp="1"/>
          </p:cNvSpPr>
          <p:nvPr>
            <p:ph type="title"/>
          </p:nvPr>
        </p:nvSpPr>
        <p:spPr>
          <a:xfrm>
            <a:off x="418787" y="262393"/>
            <a:ext cx="10871200" cy="715507"/>
          </a:xfrm>
        </p:spPr>
        <p:txBody>
          <a:bodyPr>
            <a:normAutofit/>
          </a:bodyPr>
          <a:lstStyle/>
          <a:p>
            <a:pPr algn="ctr"/>
            <a:r>
              <a:rPr lang="es-MX" sz="4000" dirty="0"/>
              <a:t>Incisivos centrales del maxilar superior</a:t>
            </a:r>
          </a:p>
        </p:txBody>
      </p:sp>
      <p:sp>
        <p:nvSpPr>
          <p:cNvPr id="3" name="Marcador de contenido 2">
            <a:extLst>
              <a:ext uri="{FF2B5EF4-FFF2-40B4-BE49-F238E27FC236}">
                <a16:creationId xmlns:a16="http://schemas.microsoft.com/office/drawing/2014/main" id="{4374F7D8-4994-CE78-A287-4B26295E7B94}"/>
              </a:ext>
            </a:extLst>
          </p:cNvPr>
          <p:cNvSpPr>
            <a:spLocks noGrp="1"/>
          </p:cNvSpPr>
          <p:nvPr>
            <p:ph sz="quarter" idx="13"/>
          </p:nvPr>
        </p:nvSpPr>
        <p:spPr>
          <a:xfrm>
            <a:off x="913774" y="1371600"/>
            <a:ext cx="3670926" cy="4711700"/>
          </a:xfrm>
        </p:spPr>
        <p:txBody>
          <a:bodyPr>
            <a:normAutofit/>
          </a:bodyPr>
          <a:lstStyle/>
          <a:p>
            <a:pPr algn="just"/>
            <a:r>
              <a:rPr lang="es-MX" dirty="0"/>
              <a:t>Colocación del paciente soportando el receptor de imagen con la yema del pulgar.</a:t>
            </a:r>
          </a:p>
          <a:p>
            <a:pPr marL="0" indent="0" algn="just">
              <a:buNone/>
            </a:pPr>
            <a:endParaRPr lang="es-MX" dirty="0"/>
          </a:p>
          <a:p>
            <a:pPr algn="just"/>
            <a:r>
              <a:rPr lang="es-MX" dirty="0"/>
              <a:t>Utilizando el bloque de mordida </a:t>
            </a:r>
            <a:r>
              <a:rPr lang="es-MX" dirty="0" err="1"/>
              <a:t>Rinn</a:t>
            </a:r>
            <a:r>
              <a:rPr lang="es-MX" dirty="0"/>
              <a:t> Green </a:t>
            </a:r>
            <a:r>
              <a:rPr lang="es-MX" dirty="0" err="1"/>
              <a:t>Stabe</a:t>
            </a:r>
            <a:r>
              <a:rPr lang="es-MX" dirty="0"/>
              <a:t>.</a:t>
            </a:r>
          </a:p>
          <a:p>
            <a:pPr marL="0" indent="0" algn="just">
              <a:buNone/>
            </a:pPr>
            <a:endParaRPr lang="es-MX" dirty="0"/>
          </a:p>
          <a:p>
            <a:pPr algn="just"/>
            <a:r>
              <a:rPr lang="es-MX" dirty="0"/>
              <a:t>Diagrama de las posiciones relativas del receptor de imagen, el incisivo y el haz de rayos x,</a:t>
            </a:r>
          </a:p>
        </p:txBody>
      </p:sp>
      <p:pic>
        <p:nvPicPr>
          <p:cNvPr id="5" name="Imagen 4">
            <a:extLst>
              <a:ext uri="{FF2B5EF4-FFF2-40B4-BE49-F238E27FC236}">
                <a16:creationId xmlns:a16="http://schemas.microsoft.com/office/drawing/2014/main" id="{D933E778-DF65-AACA-43C2-3155B1DC073B}"/>
              </a:ext>
            </a:extLst>
          </p:cNvPr>
          <p:cNvPicPr>
            <a:picLocks noChangeAspect="1"/>
          </p:cNvPicPr>
          <p:nvPr/>
        </p:nvPicPr>
        <p:blipFill>
          <a:blip r:embed="rId2"/>
          <a:srcRect t="2091"/>
          <a:stretch>
            <a:fillRect/>
          </a:stretch>
        </p:blipFill>
        <p:spPr>
          <a:xfrm>
            <a:off x="7208837" y="1103175"/>
            <a:ext cx="1985964" cy="1624964"/>
          </a:xfrm>
          <a:prstGeom prst="rect">
            <a:avLst/>
          </a:prstGeom>
        </p:spPr>
      </p:pic>
      <p:pic>
        <p:nvPicPr>
          <p:cNvPr id="7" name="Imagen 6">
            <a:extLst>
              <a:ext uri="{FF2B5EF4-FFF2-40B4-BE49-F238E27FC236}">
                <a16:creationId xmlns:a16="http://schemas.microsoft.com/office/drawing/2014/main" id="{CB4092BA-609B-BF5B-94E1-477DB077F726}"/>
              </a:ext>
            </a:extLst>
          </p:cNvPr>
          <p:cNvPicPr>
            <a:picLocks noChangeAspect="1"/>
          </p:cNvPicPr>
          <p:nvPr/>
        </p:nvPicPr>
        <p:blipFill>
          <a:blip r:embed="rId3"/>
          <a:stretch>
            <a:fillRect/>
          </a:stretch>
        </p:blipFill>
        <p:spPr>
          <a:xfrm>
            <a:off x="7208838" y="2853414"/>
            <a:ext cx="1985963" cy="1622413"/>
          </a:xfrm>
          <a:prstGeom prst="rect">
            <a:avLst/>
          </a:prstGeom>
        </p:spPr>
      </p:pic>
      <p:pic>
        <p:nvPicPr>
          <p:cNvPr id="9" name="Imagen 8">
            <a:extLst>
              <a:ext uri="{FF2B5EF4-FFF2-40B4-BE49-F238E27FC236}">
                <a16:creationId xmlns:a16="http://schemas.microsoft.com/office/drawing/2014/main" id="{839A4DB9-CE31-EB8C-2D61-B98FD62C5562}"/>
              </a:ext>
            </a:extLst>
          </p:cNvPr>
          <p:cNvPicPr>
            <a:picLocks noChangeAspect="1"/>
          </p:cNvPicPr>
          <p:nvPr/>
        </p:nvPicPr>
        <p:blipFill>
          <a:blip r:embed="rId4"/>
          <a:srcRect l="7931"/>
          <a:stretch>
            <a:fillRect/>
          </a:stretch>
        </p:blipFill>
        <p:spPr>
          <a:xfrm>
            <a:off x="4660262" y="4475827"/>
            <a:ext cx="2473012" cy="2162175"/>
          </a:xfrm>
          <a:prstGeom prst="rect">
            <a:avLst/>
          </a:prstGeom>
        </p:spPr>
      </p:pic>
      <p:pic>
        <p:nvPicPr>
          <p:cNvPr id="11" name="Imagen 10">
            <a:extLst>
              <a:ext uri="{FF2B5EF4-FFF2-40B4-BE49-F238E27FC236}">
                <a16:creationId xmlns:a16="http://schemas.microsoft.com/office/drawing/2014/main" id="{219A9F27-AC84-4D71-E685-639A72CD14FB}"/>
              </a:ext>
            </a:extLst>
          </p:cNvPr>
          <p:cNvPicPr>
            <a:picLocks noChangeAspect="1"/>
          </p:cNvPicPr>
          <p:nvPr/>
        </p:nvPicPr>
        <p:blipFill>
          <a:blip r:embed="rId5"/>
          <a:stretch>
            <a:fillRect/>
          </a:stretch>
        </p:blipFill>
        <p:spPr>
          <a:xfrm>
            <a:off x="9288462" y="4543651"/>
            <a:ext cx="1519237" cy="2051956"/>
          </a:xfrm>
          <a:prstGeom prst="rect">
            <a:avLst/>
          </a:prstGeom>
        </p:spPr>
      </p:pic>
    </p:spTree>
    <p:extLst>
      <p:ext uri="{BB962C8B-B14F-4D97-AF65-F5344CB8AC3E}">
        <p14:creationId xmlns:p14="http://schemas.microsoft.com/office/powerpoint/2010/main" val="53659880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5BAED6-BD76-1CBB-E0EE-EF4B5D57E9E8}"/>
              </a:ext>
            </a:extLst>
          </p:cNvPr>
          <p:cNvSpPr>
            <a:spLocks noGrp="1"/>
          </p:cNvSpPr>
          <p:nvPr>
            <p:ph type="title"/>
          </p:nvPr>
        </p:nvSpPr>
        <p:spPr>
          <a:xfrm>
            <a:off x="1249680" y="363994"/>
            <a:ext cx="9692640" cy="804408"/>
          </a:xfrm>
        </p:spPr>
        <p:txBody>
          <a:bodyPr/>
          <a:lstStyle/>
          <a:p>
            <a:pPr algn="ctr"/>
            <a:r>
              <a:rPr lang="es-MX" dirty="0"/>
              <a:t>Caninos de Maxilar superior</a:t>
            </a:r>
          </a:p>
        </p:txBody>
      </p:sp>
      <p:sp>
        <p:nvSpPr>
          <p:cNvPr id="3" name="Marcador de contenido 2">
            <a:extLst>
              <a:ext uri="{FF2B5EF4-FFF2-40B4-BE49-F238E27FC236}">
                <a16:creationId xmlns:a16="http://schemas.microsoft.com/office/drawing/2014/main" id="{F2283F10-1357-0AFD-06E4-7AC3E08AE1C7}"/>
              </a:ext>
            </a:extLst>
          </p:cNvPr>
          <p:cNvSpPr>
            <a:spLocks noGrp="1"/>
          </p:cNvSpPr>
          <p:nvPr>
            <p:ph sz="quarter" idx="13"/>
          </p:nvPr>
        </p:nvSpPr>
        <p:spPr>
          <a:xfrm>
            <a:off x="862974" y="1562100"/>
            <a:ext cx="3594726" cy="4686300"/>
          </a:xfrm>
        </p:spPr>
        <p:txBody>
          <a:bodyPr>
            <a:normAutofit/>
          </a:bodyPr>
          <a:lstStyle/>
          <a:p>
            <a:pPr algn="just"/>
            <a:r>
              <a:rPr lang="es-MX" dirty="0"/>
              <a:t>Colocación del paciente soportando el receptor de imagen con la yema de su dedo índice derecho.</a:t>
            </a:r>
          </a:p>
          <a:p>
            <a:pPr algn="just"/>
            <a:endParaRPr lang="es-MX" dirty="0"/>
          </a:p>
          <a:p>
            <a:pPr algn="just"/>
            <a:r>
              <a:rPr lang="es-MX" dirty="0"/>
              <a:t>Utilizando el bloque de mordida </a:t>
            </a:r>
            <a:r>
              <a:rPr lang="es-MX" dirty="0" err="1"/>
              <a:t>Rinn</a:t>
            </a:r>
            <a:r>
              <a:rPr lang="es-MX" dirty="0"/>
              <a:t> Green </a:t>
            </a:r>
            <a:r>
              <a:rPr lang="es-MX" dirty="0" err="1"/>
              <a:t>Stabe</a:t>
            </a:r>
            <a:r>
              <a:rPr lang="es-MX" dirty="0"/>
              <a:t>.</a:t>
            </a:r>
          </a:p>
          <a:p>
            <a:pPr marL="0" indent="0" algn="just">
              <a:buNone/>
            </a:pPr>
            <a:endParaRPr lang="es-MX" dirty="0"/>
          </a:p>
          <a:p>
            <a:pPr algn="just"/>
            <a:r>
              <a:rPr lang="es-MX" dirty="0"/>
              <a:t>Diagrama de las posiciones relativas del receptor de imagen, el canino y el haz de rayos x.</a:t>
            </a:r>
          </a:p>
        </p:txBody>
      </p:sp>
      <p:pic>
        <p:nvPicPr>
          <p:cNvPr id="5" name="Imagen 4">
            <a:extLst>
              <a:ext uri="{FF2B5EF4-FFF2-40B4-BE49-F238E27FC236}">
                <a16:creationId xmlns:a16="http://schemas.microsoft.com/office/drawing/2014/main" id="{2557E0B2-A120-AC8F-E092-9E2E98F25433}"/>
              </a:ext>
            </a:extLst>
          </p:cNvPr>
          <p:cNvPicPr>
            <a:picLocks noChangeAspect="1"/>
          </p:cNvPicPr>
          <p:nvPr/>
        </p:nvPicPr>
        <p:blipFill>
          <a:blip r:embed="rId2"/>
          <a:stretch>
            <a:fillRect/>
          </a:stretch>
        </p:blipFill>
        <p:spPr>
          <a:xfrm>
            <a:off x="7039771" y="1411287"/>
            <a:ext cx="1748629" cy="1488195"/>
          </a:xfrm>
          <a:prstGeom prst="rect">
            <a:avLst/>
          </a:prstGeom>
        </p:spPr>
      </p:pic>
      <p:pic>
        <p:nvPicPr>
          <p:cNvPr id="7" name="Imagen 6">
            <a:extLst>
              <a:ext uri="{FF2B5EF4-FFF2-40B4-BE49-F238E27FC236}">
                <a16:creationId xmlns:a16="http://schemas.microsoft.com/office/drawing/2014/main" id="{7223C480-F646-E81B-9F18-E30D1289CD8C}"/>
              </a:ext>
            </a:extLst>
          </p:cNvPr>
          <p:cNvPicPr>
            <a:picLocks noChangeAspect="1"/>
          </p:cNvPicPr>
          <p:nvPr/>
        </p:nvPicPr>
        <p:blipFill>
          <a:blip r:embed="rId3"/>
          <a:stretch>
            <a:fillRect/>
          </a:stretch>
        </p:blipFill>
        <p:spPr>
          <a:xfrm>
            <a:off x="7039771" y="3032209"/>
            <a:ext cx="1753045" cy="1488196"/>
          </a:xfrm>
          <a:prstGeom prst="rect">
            <a:avLst/>
          </a:prstGeom>
        </p:spPr>
      </p:pic>
      <p:pic>
        <p:nvPicPr>
          <p:cNvPr id="9" name="Imagen 8">
            <a:extLst>
              <a:ext uri="{FF2B5EF4-FFF2-40B4-BE49-F238E27FC236}">
                <a16:creationId xmlns:a16="http://schemas.microsoft.com/office/drawing/2014/main" id="{8E9B3F5A-26E4-7E13-F03B-37770E7BFBB9}"/>
              </a:ext>
            </a:extLst>
          </p:cNvPr>
          <p:cNvPicPr>
            <a:picLocks noChangeAspect="1"/>
          </p:cNvPicPr>
          <p:nvPr/>
        </p:nvPicPr>
        <p:blipFill>
          <a:blip r:embed="rId4"/>
          <a:stretch>
            <a:fillRect/>
          </a:stretch>
        </p:blipFill>
        <p:spPr>
          <a:xfrm>
            <a:off x="4980635" y="4520403"/>
            <a:ext cx="2017217" cy="1973601"/>
          </a:xfrm>
          <a:prstGeom prst="rect">
            <a:avLst/>
          </a:prstGeom>
        </p:spPr>
      </p:pic>
      <p:pic>
        <p:nvPicPr>
          <p:cNvPr id="11" name="Imagen 10">
            <a:extLst>
              <a:ext uri="{FF2B5EF4-FFF2-40B4-BE49-F238E27FC236}">
                <a16:creationId xmlns:a16="http://schemas.microsoft.com/office/drawing/2014/main" id="{6A7F170E-9B40-23A6-0C61-39F4E5AC4F63}"/>
              </a:ext>
            </a:extLst>
          </p:cNvPr>
          <p:cNvPicPr>
            <a:picLocks noChangeAspect="1"/>
          </p:cNvPicPr>
          <p:nvPr/>
        </p:nvPicPr>
        <p:blipFill>
          <a:blip r:embed="rId5"/>
          <a:stretch>
            <a:fillRect/>
          </a:stretch>
        </p:blipFill>
        <p:spPr>
          <a:xfrm>
            <a:off x="9063038" y="4520403"/>
            <a:ext cx="1411388" cy="1973601"/>
          </a:xfrm>
          <a:prstGeom prst="rect">
            <a:avLst/>
          </a:prstGeom>
        </p:spPr>
      </p:pic>
    </p:spTree>
    <p:extLst>
      <p:ext uri="{BB962C8B-B14F-4D97-AF65-F5344CB8AC3E}">
        <p14:creationId xmlns:p14="http://schemas.microsoft.com/office/powerpoint/2010/main" val="305487571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FC1F521-ABA8-6D98-5F59-4F4414F78241}"/>
              </a:ext>
            </a:extLst>
          </p:cNvPr>
          <p:cNvSpPr>
            <a:spLocks noGrp="1"/>
          </p:cNvSpPr>
          <p:nvPr>
            <p:ph type="title"/>
          </p:nvPr>
        </p:nvSpPr>
        <p:spPr>
          <a:xfrm>
            <a:off x="1087823" y="262393"/>
            <a:ext cx="9692640" cy="804408"/>
          </a:xfrm>
        </p:spPr>
        <p:txBody>
          <a:bodyPr/>
          <a:lstStyle/>
          <a:p>
            <a:r>
              <a:rPr lang="es-MX" dirty="0"/>
              <a:t>Premolares del maxilar superior</a:t>
            </a:r>
          </a:p>
        </p:txBody>
      </p:sp>
      <p:sp>
        <p:nvSpPr>
          <p:cNvPr id="3" name="Marcador de contenido 2">
            <a:extLst>
              <a:ext uri="{FF2B5EF4-FFF2-40B4-BE49-F238E27FC236}">
                <a16:creationId xmlns:a16="http://schemas.microsoft.com/office/drawing/2014/main" id="{23B1BF9E-0B76-7A78-CDD6-9C55C8CFCCE2}"/>
              </a:ext>
            </a:extLst>
          </p:cNvPr>
          <p:cNvSpPr>
            <a:spLocks noGrp="1"/>
          </p:cNvSpPr>
          <p:nvPr>
            <p:ph sz="quarter" idx="13"/>
          </p:nvPr>
        </p:nvSpPr>
        <p:spPr>
          <a:xfrm>
            <a:off x="824874" y="1536700"/>
            <a:ext cx="3289926" cy="4749800"/>
          </a:xfrm>
        </p:spPr>
        <p:txBody>
          <a:bodyPr>
            <a:normAutofit/>
          </a:bodyPr>
          <a:lstStyle/>
          <a:p>
            <a:pPr algn="just"/>
            <a:r>
              <a:rPr lang="es-MX" dirty="0"/>
              <a:t>Colocación del paciente soportando el receptor de la imagen.</a:t>
            </a:r>
          </a:p>
          <a:p>
            <a:pPr marL="0" indent="0" algn="just">
              <a:buNone/>
            </a:pPr>
            <a:endParaRPr lang="es-MX" dirty="0"/>
          </a:p>
          <a:p>
            <a:pPr algn="just"/>
            <a:r>
              <a:rPr lang="es-MX" dirty="0"/>
              <a:t>Utilizando el bloque de mordida </a:t>
            </a:r>
            <a:r>
              <a:rPr lang="es-MX" dirty="0" err="1"/>
              <a:t>Rinn</a:t>
            </a:r>
            <a:r>
              <a:rPr lang="es-MX" dirty="0"/>
              <a:t> Green </a:t>
            </a:r>
            <a:r>
              <a:rPr lang="es-MX" dirty="0" err="1"/>
              <a:t>Stabe</a:t>
            </a:r>
            <a:r>
              <a:rPr lang="es-MX" dirty="0"/>
              <a:t>.</a:t>
            </a:r>
          </a:p>
          <a:p>
            <a:pPr marL="0" indent="0" algn="just">
              <a:buNone/>
            </a:pPr>
            <a:endParaRPr lang="es-MX" dirty="0"/>
          </a:p>
          <a:p>
            <a:pPr algn="just"/>
            <a:r>
              <a:rPr lang="es-MX" dirty="0"/>
              <a:t>Diagrama de las posiciones relativas del receptor de imagen, el premolar y el haz de rayos x.</a:t>
            </a:r>
          </a:p>
        </p:txBody>
      </p:sp>
      <p:pic>
        <p:nvPicPr>
          <p:cNvPr id="5" name="Imagen 4">
            <a:extLst>
              <a:ext uri="{FF2B5EF4-FFF2-40B4-BE49-F238E27FC236}">
                <a16:creationId xmlns:a16="http://schemas.microsoft.com/office/drawing/2014/main" id="{F2EC0EB4-AA4D-7EC6-3DA5-BC8C3AEFC5EC}"/>
              </a:ext>
            </a:extLst>
          </p:cNvPr>
          <p:cNvPicPr>
            <a:picLocks noChangeAspect="1"/>
          </p:cNvPicPr>
          <p:nvPr/>
        </p:nvPicPr>
        <p:blipFill>
          <a:blip r:embed="rId2"/>
          <a:stretch>
            <a:fillRect/>
          </a:stretch>
        </p:blipFill>
        <p:spPr>
          <a:xfrm>
            <a:off x="7117349" y="1443291"/>
            <a:ext cx="1754190" cy="1419120"/>
          </a:xfrm>
          <a:prstGeom prst="rect">
            <a:avLst/>
          </a:prstGeom>
        </p:spPr>
      </p:pic>
      <p:pic>
        <p:nvPicPr>
          <p:cNvPr id="7" name="Imagen 6">
            <a:extLst>
              <a:ext uri="{FF2B5EF4-FFF2-40B4-BE49-F238E27FC236}">
                <a16:creationId xmlns:a16="http://schemas.microsoft.com/office/drawing/2014/main" id="{15B1C006-8156-E07D-51B4-CA6BE327259D}"/>
              </a:ext>
            </a:extLst>
          </p:cNvPr>
          <p:cNvPicPr>
            <a:picLocks noChangeAspect="1"/>
          </p:cNvPicPr>
          <p:nvPr/>
        </p:nvPicPr>
        <p:blipFill>
          <a:blip r:embed="rId3"/>
          <a:stretch>
            <a:fillRect/>
          </a:stretch>
        </p:blipFill>
        <p:spPr>
          <a:xfrm>
            <a:off x="7117349" y="3125542"/>
            <a:ext cx="1754190" cy="1430046"/>
          </a:xfrm>
          <a:prstGeom prst="rect">
            <a:avLst/>
          </a:prstGeom>
        </p:spPr>
      </p:pic>
      <p:pic>
        <p:nvPicPr>
          <p:cNvPr id="9" name="Imagen 8">
            <a:extLst>
              <a:ext uri="{FF2B5EF4-FFF2-40B4-BE49-F238E27FC236}">
                <a16:creationId xmlns:a16="http://schemas.microsoft.com/office/drawing/2014/main" id="{D1216600-DCFF-E0E3-584E-5BA32D31906A}"/>
              </a:ext>
            </a:extLst>
          </p:cNvPr>
          <p:cNvPicPr>
            <a:picLocks noChangeAspect="1"/>
          </p:cNvPicPr>
          <p:nvPr/>
        </p:nvPicPr>
        <p:blipFill>
          <a:blip r:embed="rId4"/>
          <a:stretch>
            <a:fillRect/>
          </a:stretch>
        </p:blipFill>
        <p:spPr>
          <a:xfrm>
            <a:off x="4203700" y="4555588"/>
            <a:ext cx="2958099" cy="1833346"/>
          </a:xfrm>
          <a:prstGeom prst="rect">
            <a:avLst/>
          </a:prstGeom>
        </p:spPr>
      </p:pic>
      <p:pic>
        <p:nvPicPr>
          <p:cNvPr id="11" name="Imagen 10">
            <a:extLst>
              <a:ext uri="{FF2B5EF4-FFF2-40B4-BE49-F238E27FC236}">
                <a16:creationId xmlns:a16="http://schemas.microsoft.com/office/drawing/2014/main" id="{7D4F8C7C-02CE-6091-1185-C7C5E0167B1C}"/>
              </a:ext>
            </a:extLst>
          </p:cNvPr>
          <p:cNvPicPr>
            <a:picLocks noChangeAspect="1"/>
          </p:cNvPicPr>
          <p:nvPr/>
        </p:nvPicPr>
        <p:blipFill>
          <a:blip r:embed="rId5"/>
          <a:stretch>
            <a:fillRect/>
          </a:stretch>
        </p:blipFill>
        <p:spPr>
          <a:xfrm>
            <a:off x="8966789" y="4658022"/>
            <a:ext cx="2174875" cy="1628478"/>
          </a:xfrm>
          <a:prstGeom prst="rect">
            <a:avLst/>
          </a:prstGeom>
        </p:spPr>
      </p:pic>
    </p:spTree>
    <p:extLst>
      <p:ext uri="{BB962C8B-B14F-4D97-AF65-F5344CB8AC3E}">
        <p14:creationId xmlns:p14="http://schemas.microsoft.com/office/powerpoint/2010/main" val="194219273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F70FF8C-7F8B-AFA8-C67F-E5F2E6424D30}"/>
              </a:ext>
            </a:extLst>
          </p:cNvPr>
          <p:cNvSpPr>
            <a:spLocks noGrp="1"/>
          </p:cNvSpPr>
          <p:nvPr>
            <p:ph type="title"/>
          </p:nvPr>
        </p:nvSpPr>
        <p:spPr>
          <a:xfrm>
            <a:off x="1249680" y="351293"/>
            <a:ext cx="9692640" cy="804408"/>
          </a:xfrm>
        </p:spPr>
        <p:txBody>
          <a:bodyPr/>
          <a:lstStyle/>
          <a:p>
            <a:pPr algn="ctr"/>
            <a:r>
              <a:rPr lang="es-MX" dirty="0"/>
              <a:t>Molares del maxilar superior</a:t>
            </a:r>
          </a:p>
        </p:txBody>
      </p:sp>
      <p:sp>
        <p:nvSpPr>
          <p:cNvPr id="3" name="Marcador de contenido 2">
            <a:extLst>
              <a:ext uri="{FF2B5EF4-FFF2-40B4-BE49-F238E27FC236}">
                <a16:creationId xmlns:a16="http://schemas.microsoft.com/office/drawing/2014/main" id="{2EE49BFB-A7F3-C337-A167-ACD31DD51518}"/>
              </a:ext>
            </a:extLst>
          </p:cNvPr>
          <p:cNvSpPr>
            <a:spLocks noGrp="1"/>
          </p:cNvSpPr>
          <p:nvPr>
            <p:ph sz="quarter" idx="13"/>
          </p:nvPr>
        </p:nvSpPr>
        <p:spPr>
          <a:xfrm>
            <a:off x="697874" y="1371341"/>
            <a:ext cx="3912226" cy="4356099"/>
          </a:xfrm>
        </p:spPr>
        <p:txBody>
          <a:bodyPr/>
          <a:lstStyle/>
          <a:p>
            <a:pPr algn="just"/>
            <a:r>
              <a:rPr lang="es-MX" dirty="0"/>
              <a:t>Colocación del paciente soportando el receptor de imagen.</a:t>
            </a:r>
          </a:p>
          <a:p>
            <a:pPr marL="0" indent="0" algn="just">
              <a:buNone/>
            </a:pPr>
            <a:endParaRPr lang="es-MX" dirty="0"/>
          </a:p>
          <a:p>
            <a:pPr algn="just"/>
            <a:r>
              <a:rPr lang="es-MX" dirty="0"/>
              <a:t>Utilizando el bloque de mordida </a:t>
            </a:r>
            <a:r>
              <a:rPr lang="es-MX" dirty="0" err="1"/>
              <a:t>Rinn</a:t>
            </a:r>
            <a:r>
              <a:rPr lang="es-MX" dirty="0"/>
              <a:t> Green </a:t>
            </a:r>
            <a:r>
              <a:rPr lang="es-MX" dirty="0" err="1"/>
              <a:t>Stabe</a:t>
            </a:r>
            <a:r>
              <a:rPr lang="es-MX" dirty="0"/>
              <a:t>.</a:t>
            </a:r>
          </a:p>
          <a:p>
            <a:pPr marL="0" indent="0" algn="just">
              <a:buNone/>
            </a:pPr>
            <a:endParaRPr lang="es-MX" dirty="0"/>
          </a:p>
          <a:p>
            <a:pPr algn="just"/>
            <a:r>
              <a:rPr lang="es-MX" dirty="0"/>
              <a:t>Diagrama de las posiciones relativas del receptor de imagen, el molar y el haz de rayos x.</a:t>
            </a:r>
          </a:p>
        </p:txBody>
      </p:sp>
      <p:pic>
        <p:nvPicPr>
          <p:cNvPr id="5" name="Imagen 4">
            <a:extLst>
              <a:ext uri="{FF2B5EF4-FFF2-40B4-BE49-F238E27FC236}">
                <a16:creationId xmlns:a16="http://schemas.microsoft.com/office/drawing/2014/main" id="{F5AAC61D-A6FB-1616-35CA-03F255584DCF}"/>
              </a:ext>
            </a:extLst>
          </p:cNvPr>
          <p:cNvPicPr>
            <a:picLocks noChangeAspect="1"/>
          </p:cNvPicPr>
          <p:nvPr/>
        </p:nvPicPr>
        <p:blipFill>
          <a:blip r:embed="rId2"/>
          <a:stretch>
            <a:fillRect/>
          </a:stretch>
        </p:blipFill>
        <p:spPr>
          <a:xfrm>
            <a:off x="7368122" y="1371341"/>
            <a:ext cx="1808787" cy="1438081"/>
          </a:xfrm>
          <a:prstGeom prst="rect">
            <a:avLst/>
          </a:prstGeom>
        </p:spPr>
      </p:pic>
      <p:pic>
        <p:nvPicPr>
          <p:cNvPr id="7" name="Imagen 6">
            <a:extLst>
              <a:ext uri="{FF2B5EF4-FFF2-40B4-BE49-F238E27FC236}">
                <a16:creationId xmlns:a16="http://schemas.microsoft.com/office/drawing/2014/main" id="{31F55F98-E779-B549-F8CB-6067FB4DB5AC}"/>
              </a:ext>
            </a:extLst>
          </p:cNvPr>
          <p:cNvPicPr>
            <a:picLocks noChangeAspect="1"/>
          </p:cNvPicPr>
          <p:nvPr/>
        </p:nvPicPr>
        <p:blipFill>
          <a:blip r:embed="rId3"/>
          <a:stretch>
            <a:fillRect/>
          </a:stretch>
        </p:blipFill>
        <p:spPr>
          <a:xfrm>
            <a:off x="7353302" y="3045101"/>
            <a:ext cx="1808787" cy="1425299"/>
          </a:xfrm>
          <a:prstGeom prst="rect">
            <a:avLst/>
          </a:prstGeom>
        </p:spPr>
      </p:pic>
      <p:pic>
        <p:nvPicPr>
          <p:cNvPr id="9" name="Imagen 8">
            <a:extLst>
              <a:ext uri="{FF2B5EF4-FFF2-40B4-BE49-F238E27FC236}">
                <a16:creationId xmlns:a16="http://schemas.microsoft.com/office/drawing/2014/main" id="{7B925418-AB9A-7321-E6C1-A2E18BCB4F44}"/>
              </a:ext>
            </a:extLst>
          </p:cNvPr>
          <p:cNvPicPr>
            <a:picLocks noChangeAspect="1"/>
          </p:cNvPicPr>
          <p:nvPr/>
        </p:nvPicPr>
        <p:blipFill>
          <a:blip r:embed="rId4"/>
          <a:srcRect t="13247"/>
          <a:stretch>
            <a:fillRect/>
          </a:stretch>
        </p:blipFill>
        <p:spPr>
          <a:xfrm>
            <a:off x="4668391" y="4609922"/>
            <a:ext cx="2913511" cy="1495901"/>
          </a:xfrm>
          <a:prstGeom prst="rect">
            <a:avLst/>
          </a:prstGeom>
        </p:spPr>
      </p:pic>
      <p:pic>
        <p:nvPicPr>
          <p:cNvPr id="11" name="Imagen 10">
            <a:extLst>
              <a:ext uri="{FF2B5EF4-FFF2-40B4-BE49-F238E27FC236}">
                <a16:creationId xmlns:a16="http://schemas.microsoft.com/office/drawing/2014/main" id="{B464B923-2BD0-161B-53DE-4E317B2A68D1}"/>
              </a:ext>
            </a:extLst>
          </p:cNvPr>
          <p:cNvPicPr>
            <a:picLocks noChangeAspect="1"/>
          </p:cNvPicPr>
          <p:nvPr/>
        </p:nvPicPr>
        <p:blipFill>
          <a:blip r:embed="rId5"/>
          <a:stretch>
            <a:fillRect/>
          </a:stretch>
        </p:blipFill>
        <p:spPr>
          <a:xfrm>
            <a:off x="9176909" y="4609480"/>
            <a:ext cx="1942793" cy="1496343"/>
          </a:xfrm>
          <a:prstGeom prst="rect">
            <a:avLst/>
          </a:prstGeom>
        </p:spPr>
      </p:pic>
    </p:spTree>
    <p:extLst>
      <p:ext uri="{BB962C8B-B14F-4D97-AF65-F5344CB8AC3E}">
        <p14:creationId xmlns:p14="http://schemas.microsoft.com/office/powerpoint/2010/main" val="295738521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C7790B-4B30-D86B-1409-D92704EDC8D0}"/>
              </a:ext>
            </a:extLst>
          </p:cNvPr>
          <p:cNvSpPr>
            <a:spLocks noGrp="1"/>
          </p:cNvSpPr>
          <p:nvPr>
            <p:ph type="title"/>
          </p:nvPr>
        </p:nvSpPr>
        <p:spPr>
          <a:xfrm>
            <a:off x="1249680" y="262393"/>
            <a:ext cx="9692640" cy="804408"/>
          </a:xfrm>
        </p:spPr>
        <p:txBody>
          <a:bodyPr/>
          <a:lstStyle/>
          <a:p>
            <a:pPr algn="ctr"/>
            <a:r>
              <a:rPr lang="es-MX" dirty="0"/>
              <a:t>Incisivos de la mandíbula </a:t>
            </a:r>
          </a:p>
        </p:txBody>
      </p:sp>
      <p:sp>
        <p:nvSpPr>
          <p:cNvPr id="3" name="Marcador de contenido 2">
            <a:extLst>
              <a:ext uri="{FF2B5EF4-FFF2-40B4-BE49-F238E27FC236}">
                <a16:creationId xmlns:a16="http://schemas.microsoft.com/office/drawing/2014/main" id="{B7EE1ECF-D441-C6F3-068C-E3F563B0CD8E}"/>
              </a:ext>
            </a:extLst>
          </p:cNvPr>
          <p:cNvSpPr>
            <a:spLocks noGrp="1"/>
          </p:cNvSpPr>
          <p:nvPr>
            <p:ph sz="quarter" idx="13"/>
          </p:nvPr>
        </p:nvSpPr>
        <p:spPr>
          <a:xfrm>
            <a:off x="667712" y="1333500"/>
            <a:ext cx="4204326" cy="5016500"/>
          </a:xfrm>
        </p:spPr>
        <p:txBody>
          <a:bodyPr/>
          <a:lstStyle/>
          <a:p>
            <a:pPr algn="just"/>
            <a:r>
              <a:rPr lang="es-MX" dirty="0"/>
              <a:t>Colocación del paciente con su dedo índice sobre el borde superior del receptor de imagen, sosteniéndolo y empujándolo contra el suelo de la boca.</a:t>
            </a:r>
          </a:p>
          <a:p>
            <a:pPr algn="just"/>
            <a:endParaRPr lang="es-MX" dirty="0"/>
          </a:p>
          <a:p>
            <a:pPr algn="just"/>
            <a:r>
              <a:rPr lang="es-MX" dirty="0"/>
              <a:t>Utilizando el bloque de mordida </a:t>
            </a:r>
            <a:r>
              <a:rPr lang="es-MX" dirty="0" err="1"/>
              <a:t>Rinn</a:t>
            </a:r>
            <a:r>
              <a:rPr lang="es-MX" dirty="0"/>
              <a:t> Green </a:t>
            </a:r>
            <a:r>
              <a:rPr lang="es-MX" dirty="0" err="1"/>
              <a:t>Stabe</a:t>
            </a:r>
            <a:r>
              <a:rPr lang="es-MX" dirty="0"/>
              <a:t>.</a:t>
            </a:r>
          </a:p>
          <a:p>
            <a:pPr algn="just"/>
            <a:endParaRPr lang="es-MX" dirty="0"/>
          </a:p>
          <a:p>
            <a:pPr algn="just"/>
            <a:r>
              <a:rPr lang="es-MX" dirty="0"/>
              <a:t>Diagrama de las posiciones relativas del receptor de imagen, el incisivo y el haz de rayos x.</a:t>
            </a:r>
          </a:p>
        </p:txBody>
      </p:sp>
      <p:pic>
        <p:nvPicPr>
          <p:cNvPr id="5" name="Imagen 4">
            <a:extLst>
              <a:ext uri="{FF2B5EF4-FFF2-40B4-BE49-F238E27FC236}">
                <a16:creationId xmlns:a16="http://schemas.microsoft.com/office/drawing/2014/main" id="{02E87E69-EE2F-59DA-1102-A7899D2D5646}"/>
              </a:ext>
            </a:extLst>
          </p:cNvPr>
          <p:cNvPicPr>
            <a:picLocks noChangeAspect="1"/>
          </p:cNvPicPr>
          <p:nvPr/>
        </p:nvPicPr>
        <p:blipFill>
          <a:blip r:embed="rId2"/>
          <a:stretch>
            <a:fillRect/>
          </a:stretch>
        </p:blipFill>
        <p:spPr>
          <a:xfrm>
            <a:off x="7311325" y="1207693"/>
            <a:ext cx="1874836" cy="1632922"/>
          </a:xfrm>
          <a:prstGeom prst="rect">
            <a:avLst/>
          </a:prstGeom>
        </p:spPr>
      </p:pic>
      <p:pic>
        <p:nvPicPr>
          <p:cNvPr id="7" name="Imagen 6">
            <a:extLst>
              <a:ext uri="{FF2B5EF4-FFF2-40B4-BE49-F238E27FC236}">
                <a16:creationId xmlns:a16="http://schemas.microsoft.com/office/drawing/2014/main" id="{38F7D390-4770-BEF5-06A4-DCEEFAD364A9}"/>
              </a:ext>
            </a:extLst>
          </p:cNvPr>
          <p:cNvPicPr>
            <a:picLocks noChangeAspect="1"/>
          </p:cNvPicPr>
          <p:nvPr/>
        </p:nvPicPr>
        <p:blipFill>
          <a:blip r:embed="rId3"/>
          <a:srcRect l="2703"/>
          <a:stretch>
            <a:fillRect/>
          </a:stretch>
        </p:blipFill>
        <p:spPr>
          <a:xfrm>
            <a:off x="7319964" y="2981508"/>
            <a:ext cx="1866197" cy="1632922"/>
          </a:xfrm>
          <a:prstGeom prst="rect">
            <a:avLst/>
          </a:prstGeom>
        </p:spPr>
      </p:pic>
      <p:pic>
        <p:nvPicPr>
          <p:cNvPr id="9" name="Imagen 8">
            <a:extLst>
              <a:ext uri="{FF2B5EF4-FFF2-40B4-BE49-F238E27FC236}">
                <a16:creationId xmlns:a16="http://schemas.microsoft.com/office/drawing/2014/main" id="{FCBAC852-391A-2988-114E-63FC5A4A2D98}"/>
              </a:ext>
            </a:extLst>
          </p:cNvPr>
          <p:cNvPicPr>
            <a:picLocks noChangeAspect="1"/>
          </p:cNvPicPr>
          <p:nvPr/>
        </p:nvPicPr>
        <p:blipFill>
          <a:blip r:embed="rId4"/>
          <a:srcRect r="6759"/>
          <a:stretch>
            <a:fillRect/>
          </a:stretch>
        </p:blipFill>
        <p:spPr>
          <a:xfrm>
            <a:off x="5099461" y="4614430"/>
            <a:ext cx="2584039" cy="1981177"/>
          </a:xfrm>
          <a:prstGeom prst="rect">
            <a:avLst/>
          </a:prstGeom>
        </p:spPr>
      </p:pic>
      <p:pic>
        <p:nvPicPr>
          <p:cNvPr id="11" name="Imagen 10">
            <a:extLst>
              <a:ext uri="{FF2B5EF4-FFF2-40B4-BE49-F238E27FC236}">
                <a16:creationId xmlns:a16="http://schemas.microsoft.com/office/drawing/2014/main" id="{A9E80921-E331-2F5A-329A-AE04991802B9}"/>
              </a:ext>
            </a:extLst>
          </p:cNvPr>
          <p:cNvPicPr>
            <a:picLocks noChangeAspect="1"/>
          </p:cNvPicPr>
          <p:nvPr/>
        </p:nvPicPr>
        <p:blipFill>
          <a:blip r:embed="rId5"/>
          <a:stretch>
            <a:fillRect/>
          </a:stretch>
        </p:blipFill>
        <p:spPr>
          <a:xfrm>
            <a:off x="9282113" y="4679000"/>
            <a:ext cx="1301750" cy="1852035"/>
          </a:xfrm>
          <a:prstGeom prst="rect">
            <a:avLst/>
          </a:prstGeom>
        </p:spPr>
      </p:pic>
    </p:spTree>
    <p:extLst>
      <p:ext uri="{BB962C8B-B14F-4D97-AF65-F5344CB8AC3E}">
        <p14:creationId xmlns:p14="http://schemas.microsoft.com/office/powerpoint/2010/main" val="171228557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6BBD683-29EA-FE3D-37D7-C54E8789C8BC}"/>
              </a:ext>
            </a:extLst>
          </p:cNvPr>
          <p:cNvSpPr>
            <a:spLocks noGrp="1"/>
          </p:cNvSpPr>
          <p:nvPr>
            <p:ph type="title"/>
          </p:nvPr>
        </p:nvSpPr>
        <p:spPr>
          <a:xfrm>
            <a:off x="1087823" y="376694"/>
            <a:ext cx="9692640" cy="804408"/>
          </a:xfrm>
        </p:spPr>
        <p:txBody>
          <a:bodyPr/>
          <a:lstStyle/>
          <a:p>
            <a:pPr algn="ctr"/>
            <a:r>
              <a:rPr lang="es-MX" dirty="0"/>
              <a:t>Caninos de la mandíbula </a:t>
            </a:r>
          </a:p>
        </p:txBody>
      </p:sp>
      <p:sp>
        <p:nvSpPr>
          <p:cNvPr id="3" name="Marcador de contenido 2">
            <a:extLst>
              <a:ext uri="{FF2B5EF4-FFF2-40B4-BE49-F238E27FC236}">
                <a16:creationId xmlns:a16="http://schemas.microsoft.com/office/drawing/2014/main" id="{EB569213-15AA-7CFF-90D6-437CDA757006}"/>
              </a:ext>
            </a:extLst>
          </p:cNvPr>
          <p:cNvSpPr>
            <a:spLocks noGrp="1"/>
          </p:cNvSpPr>
          <p:nvPr>
            <p:ph sz="quarter" idx="13"/>
          </p:nvPr>
        </p:nvSpPr>
        <p:spPr>
          <a:xfrm>
            <a:off x="685174" y="1588201"/>
            <a:ext cx="3340726" cy="4406900"/>
          </a:xfrm>
        </p:spPr>
        <p:txBody>
          <a:bodyPr>
            <a:normAutofit fontScale="92500" lnSpcReduction="10000"/>
          </a:bodyPr>
          <a:lstStyle/>
          <a:p>
            <a:pPr algn="just"/>
            <a:r>
              <a:rPr lang="es-MX" dirty="0"/>
              <a:t>Colocación del paciente sosteniendo y empujando el borde superior del receptor de imagen.</a:t>
            </a:r>
          </a:p>
          <a:p>
            <a:pPr algn="just"/>
            <a:endParaRPr lang="es-MX" dirty="0"/>
          </a:p>
          <a:p>
            <a:pPr algn="just"/>
            <a:r>
              <a:rPr lang="es-MX" dirty="0"/>
              <a:t>Utilizando el bloque de mordida </a:t>
            </a:r>
            <a:r>
              <a:rPr lang="es-MX" dirty="0" err="1"/>
              <a:t>Rinn</a:t>
            </a:r>
            <a:r>
              <a:rPr lang="es-MX" dirty="0"/>
              <a:t> Green </a:t>
            </a:r>
            <a:r>
              <a:rPr lang="es-MX" dirty="0" err="1"/>
              <a:t>Stabe</a:t>
            </a:r>
            <a:r>
              <a:rPr lang="es-MX" dirty="0"/>
              <a:t>.</a:t>
            </a:r>
          </a:p>
          <a:p>
            <a:pPr algn="just"/>
            <a:endParaRPr lang="es-MX" dirty="0"/>
          </a:p>
          <a:p>
            <a:pPr algn="just"/>
            <a:r>
              <a:rPr lang="es-MX" dirty="0"/>
              <a:t>Diagrama de las posiciones relativas del receptor de imagen, el canino y el haz de rayos x.</a:t>
            </a:r>
          </a:p>
        </p:txBody>
      </p:sp>
      <p:pic>
        <p:nvPicPr>
          <p:cNvPr id="5" name="Imagen 4">
            <a:extLst>
              <a:ext uri="{FF2B5EF4-FFF2-40B4-BE49-F238E27FC236}">
                <a16:creationId xmlns:a16="http://schemas.microsoft.com/office/drawing/2014/main" id="{98038C37-0752-A53B-81CF-B78BD569BC51}"/>
              </a:ext>
            </a:extLst>
          </p:cNvPr>
          <p:cNvPicPr>
            <a:picLocks noChangeAspect="1"/>
          </p:cNvPicPr>
          <p:nvPr/>
        </p:nvPicPr>
        <p:blipFill>
          <a:blip r:embed="rId2"/>
          <a:stretch>
            <a:fillRect/>
          </a:stretch>
        </p:blipFill>
        <p:spPr>
          <a:xfrm>
            <a:off x="6978654" y="1491482"/>
            <a:ext cx="1809748" cy="1538601"/>
          </a:xfrm>
          <a:prstGeom prst="rect">
            <a:avLst/>
          </a:prstGeom>
        </p:spPr>
      </p:pic>
      <p:pic>
        <p:nvPicPr>
          <p:cNvPr id="7" name="Imagen 6">
            <a:extLst>
              <a:ext uri="{FF2B5EF4-FFF2-40B4-BE49-F238E27FC236}">
                <a16:creationId xmlns:a16="http://schemas.microsoft.com/office/drawing/2014/main" id="{FF83BE50-2CE1-AC88-E9DC-C42A401C01F6}"/>
              </a:ext>
            </a:extLst>
          </p:cNvPr>
          <p:cNvPicPr>
            <a:picLocks noChangeAspect="1"/>
          </p:cNvPicPr>
          <p:nvPr/>
        </p:nvPicPr>
        <p:blipFill>
          <a:blip r:embed="rId3"/>
          <a:stretch>
            <a:fillRect/>
          </a:stretch>
        </p:blipFill>
        <p:spPr>
          <a:xfrm>
            <a:off x="6978654" y="3192573"/>
            <a:ext cx="1809748" cy="1574232"/>
          </a:xfrm>
          <a:prstGeom prst="rect">
            <a:avLst/>
          </a:prstGeom>
        </p:spPr>
      </p:pic>
      <p:pic>
        <p:nvPicPr>
          <p:cNvPr id="9" name="Imagen 8">
            <a:extLst>
              <a:ext uri="{FF2B5EF4-FFF2-40B4-BE49-F238E27FC236}">
                <a16:creationId xmlns:a16="http://schemas.microsoft.com/office/drawing/2014/main" id="{991594EC-2FAE-81DF-3AB5-FF5C92B6FBDE}"/>
              </a:ext>
            </a:extLst>
          </p:cNvPr>
          <p:cNvPicPr>
            <a:picLocks noChangeAspect="1"/>
          </p:cNvPicPr>
          <p:nvPr/>
        </p:nvPicPr>
        <p:blipFill>
          <a:blip r:embed="rId4"/>
          <a:srcRect l="16416"/>
          <a:stretch>
            <a:fillRect/>
          </a:stretch>
        </p:blipFill>
        <p:spPr>
          <a:xfrm>
            <a:off x="4381500" y="4766805"/>
            <a:ext cx="2870200" cy="1856177"/>
          </a:xfrm>
          <a:prstGeom prst="rect">
            <a:avLst/>
          </a:prstGeom>
        </p:spPr>
      </p:pic>
      <p:pic>
        <p:nvPicPr>
          <p:cNvPr id="11" name="Imagen 10">
            <a:extLst>
              <a:ext uri="{FF2B5EF4-FFF2-40B4-BE49-F238E27FC236}">
                <a16:creationId xmlns:a16="http://schemas.microsoft.com/office/drawing/2014/main" id="{2F2E47E4-7A3C-D5ED-DB1F-A772B8805EBE}"/>
              </a:ext>
            </a:extLst>
          </p:cNvPr>
          <p:cNvPicPr>
            <a:picLocks noChangeAspect="1"/>
          </p:cNvPicPr>
          <p:nvPr/>
        </p:nvPicPr>
        <p:blipFill>
          <a:blip r:embed="rId5"/>
          <a:stretch>
            <a:fillRect/>
          </a:stretch>
        </p:blipFill>
        <p:spPr>
          <a:xfrm>
            <a:off x="9055100" y="4831464"/>
            <a:ext cx="1231899" cy="1726858"/>
          </a:xfrm>
          <a:prstGeom prst="rect">
            <a:avLst/>
          </a:prstGeom>
        </p:spPr>
      </p:pic>
    </p:spTree>
    <p:extLst>
      <p:ext uri="{BB962C8B-B14F-4D97-AF65-F5344CB8AC3E}">
        <p14:creationId xmlns:p14="http://schemas.microsoft.com/office/powerpoint/2010/main" val="295993915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A88B5E-FA43-D573-CFDF-6B66EED03F53}"/>
              </a:ext>
            </a:extLst>
          </p:cNvPr>
          <p:cNvSpPr>
            <a:spLocks noGrp="1"/>
          </p:cNvSpPr>
          <p:nvPr>
            <p:ph type="title"/>
          </p:nvPr>
        </p:nvSpPr>
        <p:spPr>
          <a:xfrm>
            <a:off x="1261872" y="262394"/>
            <a:ext cx="9692640" cy="804408"/>
          </a:xfrm>
        </p:spPr>
        <p:txBody>
          <a:bodyPr/>
          <a:lstStyle/>
          <a:p>
            <a:pPr algn="ctr"/>
            <a:r>
              <a:rPr lang="es-MX" dirty="0"/>
              <a:t>Premolares de la mandíbula</a:t>
            </a:r>
          </a:p>
        </p:txBody>
      </p:sp>
      <p:sp>
        <p:nvSpPr>
          <p:cNvPr id="3" name="Marcador de contenido 2">
            <a:extLst>
              <a:ext uri="{FF2B5EF4-FFF2-40B4-BE49-F238E27FC236}">
                <a16:creationId xmlns:a16="http://schemas.microsoft.com/office/drawing/2014/main" id="{DE13A649-3480-71EF-99BC-E2B84C033F13}"/>
              </a:ext>
            </a:extLst>
          </p:cNvPr>
          <p:cNvSpPr>
            <a:spLocks noGrp="1"/>
          </p:cNvSpPr>
          <p:nvPr>
            <p:ph sz="quarter" idx="13"/>
          </p:nvPr>
        </p:nvSpPr>
        <p:spPr>
          <a:xfrm>
            <a:off x="913774" y="1524000"/>
            <a:ext cx="3836026" cy="4330699"/>
          </a:xfrm>
        </p:spPr>
        <p:txBody>
          <a:bodyPr/>
          <a:lstStyle/>
          <a:p>
            <a:pPr algn="just"/>
            <a:r>
              <a:rPr lang="es-MX" dirty="0"/>
              <a:t>Colocación del paciente sosteniendo el receptor de imagen.</a:t>
            </a:r>
          </a:p>
          <a:p>
            <a:pPr marL="0" indent="0" algn="just">
              <a:buNone/>
            </a:pPr>
            <a:endParaRPr lang="es-MX" dirty="0"/>
          </a:p>
          <a:p>
            <a:pPr algn="just"/>
            <a:r>
              <a:rPr lang="es-MX" dirty="0"/>
              <a:t>Utilizando el bloque de mordida </a:t>
            </a:r>
            <a:r>
              <a:rPr lang="es-MX" dirty="0" err="1"/>
              <a:t>Rinn</a:t>
            </a:r>
            <a:r>
              <a:rPr lang="es-MX" dirty="0"/>
              <a:t> Green </a:t>
            </a:r>
            <a:r>
              <a:rPr lang="es-MX" dirty="0" err="1"/>
              <a:t>Stabe</a:t>
            </a:r>
            <a:r>
              <a:rPr lang="es-MX" dirty="0"/>
              <a:t>.</a:t>
            </a:r>
          </a:p>
          <a:p>
            <a:pPr algn="just"/>
            <a:endParaRPr lang="es-MX" dirty="0"/>
          </a:p>
          <a:p>
            <a:pPr algn="just"/>
            <a:r>
              <a:rPr lang="es-MX" dirty="0"/>
              <a:t>Diagrama de las posiciones relativas del receptor de imagen, el premolar y el haz de rayos x.</a:t>
            </a:r>
          </a:p>
        </p:txBody>
      </p:sp>
      <p:pic>
        <p:nvPicPr>
          <p:cNvPr id="5" name="Imagen 4">
            <a:extLst>
              <a:ext uri="{FF2B5EF4-FFF2-40B4-BE49-F238E27FC236}">
                <a16:creationId xmlns:a16="http://schemas.microsoft.com/office/drawing/2014/main" id="{954D063B-8F04-B015-5DB9-B13E6E0DCD65}"/>
              </a:ext>
            </a:extLst>
          </p:cNvPr>
          <p:cNvPicPr>
            <a:picLocks noChangeAspect="1"/>
          </p:cNvPicPr>
          <p:nvPr/>
        </p:nvPicPr>
        <p:blipFill>
          <a:blip r:embed="rId2"/>
          <a:stretch>
            <a:fillRect/>
          </a:stretch>
        </p:blipFill>
        <p:spPr>
          <a:xfrm>
            <a:off x="7308849" y="1283998"/>
            <a:ext cx="1786819" cy="1478529"/>
          </a:xfrm>
          <a:prstGeom prst="rect">
            <a:avLst/>
          </a:prstGeom>
        </p:spPr>
      </p:pic>
      <p:pic>
        <p:nvPicPr>
          <p:cNvPr id="7" name="Imagen 6">
            <a:extLst>
              <a:ext uri="{FF2B5EF4-FFF2-40B4-BE49-F238E27FC236}">
                <a16:creationId xmlns:a16="http://schemas.microsoft.com/office/drawing/2014/main" id="{0945D3D3-6FB9-86A3-000D-D16530C03BA9}"/>
              </a:ext>
            </a:extLst>
          </p:cNvPr>
          <p:cNvPicPr>
            <a:picLocks noChangeAspect="1"/>
          </p:cNvPicPr>
          <p:nvPr/>
        </p:nvPicPr>
        <p:blipFill>
          <a:blip r:embed="rId3"/>
          <a:stretch>
            <a:fillRect/>
          </a:stretch>
        </p:blipFill>
        <p:spPr>
          <a:xfrm>
            <a:off x="7308848" y="2947256"/>
            <a:ext cx="1786819" cy="1410310"/>
          </a:xfrm>
          <a:prstGeom prst="rect">
            <a:avLst/>
          </a:prstGeom>
        </p:spPr>
      </p:pic>
      <p:pic>
        <p:nvPicPr>
          <p:cNvPr id="9" name="Imagen 8">
            <a:extLst>
              <a:ext uri="{FF2B5EF4-FFF2-40B4-BE49-F238E27FC236}">
                <a16:creationId xmlns:a16="http://schemas.microsoft.com/office/drawing/2014/main" id="{AB5698BF-1A4A-B3EB-07FA-459E4E7CF26C}"/>
              </a:ext>
            </a:extLst>
          </p:cNvPr>
          <p:cNvPicPr>
            <a:picLocks noChangeAspect="1"/>
          </p:cNvPicPr>
          <p:nvPr/>
        </p:nvPicPr>
        <p:blipFill>
          <a:blip r:embed="rId4"/>
          <a:srcRect l="27724"/>
          <a:stretch>
            <a:fillRect/>
          </a:stretch>
        </p:blipFill>
        <p:spPr>
          <a:xfrm>
            <a:off x="4958677" y="4337935"/>
            <a:ext cx="2483525" cy="1789827"/>
          </a:xfrm>
          <a:prstGeom prst="rect">
            <a:avLst/>
          </a:prstGeom>
        </p:spPr>
      </p:pic>
      <p:pic>
        <p:nvPicPr>
          <p:cNvPr id="11" name="Imagen 10">
            <a:extLst>
              <a:ext uri="{FF2B5EF4-FFF2-40B4-BE49-F238E27FC236}">
                <a16:creationId xmlns:a16="http://schemas.microsoft.com/office/drawing/2014/main" id="{11462196-A7D7-FB61-CD19-F9089301D490}"/>
              </a:ext>
            </a:extLst>
          </p:cNvPr>
          <p:cNvPicPr>
            <a:picLocks noChangeAspect="1"/>
          </p:cNvPicPr>
          <p:nvPr/>
        </p:nvPicPr>
        <p:blipFill>
          <a:blip r:embed="rId5"/>
          <a:stretch>
            <a:fillRect/>
          </a:stretch>
        </p:blipFill>
        <p:spPr>
          <a:xfrm>
            <a:off x="9197268" y="4425454"/>
            <a:ext cx="1864432" cy="1429245"/>
          </a:xfrm>
          <a:prstGeom prst="rect">
            <a:avLst/>
          </a:prstGeom>
        </p:spPr>
      </p:pic>
    </p:spTree>
    <p:extLst>
      <p:ext uri="{BB962C8B-B14F-4D97-AF65-F5344CB8AC3E}">
        <p14:creationId xmlns:p14="http://schemas.microsoft.com/office/powerpoint/2010/main" val="339643427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1DF640-0037-4D5B-B288-123AE5F290DE}"/>
              </a:ext>
            </a:extLst>
          </p:cNvPr>
          <p:cNvSpPr>
            <a:spLocks noGrp="1"/>
          </p:cNvSpPr>
          <p:nvPr>
            <p:ph type="title"/>
          </p:nvPr>
        </p:nvSpPr>
        <p:spPr>
          <a:xfrm>
            <a:off x="1261872" y="262394"/>
            <a:ext cx="9692640" cy="804408"/>
          </a:xfrm>
        </p:spPr>
        <p:txBody>
          <a:bodyPr/>
          <a:lstStyle/>
          <a:p>
            <a:pPr algn="ctr"/>
            <a:r>
              <a:rPr lang="es-MX" dirty="0"/>
              <a:t>Molares de la mandíbula </a:t>
            </a:r>
          </a:p>
        </p:txBody>
      </p:sp>
      <p:sp>
        <p:nvSpPr>
          <p:cNvPr id="3" name="Marcador de contenido 2">
            <a:extLst>
              <a:ext uri="{FF2B5EF4-FFF2-40B4-BE49-F238E27FC236}">
                <a16:creationId xmlns:a16="http://schemas.microsoft.com/office/drawing/2014/main" id="{41323B8C-BC1C-1B22-99FB-FDBB4C35C94D}"/>
              </a:ext>
            </a:extLst>
          </p:cNvPr>
          <p:cNvSpPr>
            <a:spLocks noGrp="1"/>
          </p:cNvSpPr>
          <p:nvPr>
            <p:ph sz="quarter" idx="13"/>
          </p:nvPr>
        </p:nvSpPr>
        <p:spPr>
          <a:xfrm>
            <a:off x="1030199" y="1384300"/>
            <a:ext cx="4674226" cy="4343399"/>
          </a:xfrm>
        </p:spPr>
        <p:txBody>
          <a:bodyPr/>
          <a:lstStyle/>
          <a:p>
            <a:pPr algn="just"/>
            <a:r>
              <a:rPr lang="es-MX" dirty="0"/>
              <a:t>Colocación del paciente sosteniendo el receptor de imagen.</a:t>
            </a:r>
          </a:p>
          <a:p>
            <a:pPr algn="just"/>
            <a:endParaRPr lang="es-MX" dirty="0"/>
          </a:p>
          <a:p>
            <a:pPr algn="just"/>
            <a:r>
              <a:rPr lang="es-MX" dirty="0"/>
              <a:t>Utilizando el bloque de mordida </a:t>
            </a:r>
            <a:r>
              <a:rPr lang="es-MX" dirty="0" err="1"/>
              <a:t>Rinn</a:t>
            </a:r>
            <a:r>
              <a:rPr lang="es-MX" dirty="0"/>
              <a:t> Green </a:t>
            </a:r>
            <a:r>
              <a:rPr lang="es-MX" dirty="0" err="1"/>
              <a:t>Stabe</a:t>
            </a:r>
            <a:r>
              <a:rPr lang="es-MX" dirty="0"/>
              <a:t>.</a:t>
            </a:r>
          </a:p>
          <a:p>
            <a:pPr algn="just"/>
            <a:endParaRPr lang="es-MX" dirty="0"/>
          </a:p>
          <a:p>
            <a:pPr algn="just"/>
            <a:r>
              <a:rPr lang="es-MX" dirty="0"/>
              <a:t>Diagrama de las posiciones relativas del receptor de imagen, el molar y el haz de rayos x.</a:t>
            </a:r>
          </a:p>
        </p:txBody>
      </p:sp>
      <p:pic>
        <p:nvPicPr>
          <p:cNvPr id="5" name="Imagen 4">
            <a:extLst>
              <a:ext uri="{FF2B5EF4-FFF2-40B4-BE49-F238E27FC236}">
                <a16:creationId xmlns:a16="http://schemas.microsoft.com/office/drawing/2014/main" id="{0888C211-CD67-6402-AE7E-34912C2A7E30}"/>
              </a:ext>
            </a:extLst>
          </p:cNvPr>
          <p:cNvPicPr>
            <a:picLocks noChangeAspect="1"/>
          </p:cNvPicPr>
          <p:nvPr/>
        </p:nvPicPr>
        <p:blipFill>
          <a:blip r:embed="rId2"/>
          <a:stretch>
            <a:fillRect/>
          </a:stretch>
        </p:blipFill>
        <p:spPr>
          <a:xfrm>
            <a:off x="7436080" y="1330792"/>
            <a:ext cx="1739900" cy="1441631"/>
          </a:xfrm>
          <a:prstGeom prst="rect">
            <a:avLst/>
          </a:prstGeom>
        </p:spPr>
      </p:pic>
      <p:pic>
        <p:nvPicPr>
          <p:cNvPr id="7" name="Imagen 6">
            <a:extLst>
              <a:ext uri="{FF2B5EF4-FFF2-40B4-BE49-F238E27FC236}">
                <a16:creationId xmlns:a16="http://schemas.microsoft.com/office/drawing/2014/main" id="{16B38B0D-3ED1-0AE5-1BF4-4B6CCB6ACCF9}"/>
              </a:ext>
            </a:extLst>
          </p:cNvPr>
          <p:cNvPicPr>
            <a:picLocks noChangeAspect="1"/>
          </p:cNvPicPr>
          <p:nvPr/>
        </p:nvPicPr>
        <p:blipFill>
          <a:blip r:embed="rId3"/>
          <a:stretch>
            <a:fillRect/>
          </a:stretch>
        </p:blipFill>
        <p:spPr>
          <a:xfrm>
            <a:off x="7436080" y="2932318"/>
            <a:ext cx="1739900" cy="1369709"/>
          </a:xfrm>
          <a:prstGeom prst="rect">
            <a:avLst/>
          </a:prstGeom>
        </p:spPr>
      </p:pic>
      <p:pic>
        <p:nvPicPr>
          <p:cNvPr id="9" name="Imagen 8">
            <a:extLst>
              <a:ext uri="{FF2B5EF4-FFF2-40B4-BE49-F238E27FC236}">
                <a16:creationId xmlns:a16="http://schemas.microsoft.com/office/drawing/2014/main" id="{AE4DA6CA-BE32-E309-161F-1A4F739B1041}"/>
              </a:ext>
            </a:extLst>
          </p:cNvPr>
          <p:cNvPicPr>
            <a:picLocks noChangeAspect="1"/>
          </p:cNvPicPr>
          <p:nvPr/>
        </p:nvPicPr>
        <p:blipFill>
          <a:blip r:embed="rId4"/>
          <a:stretch>
            <a:fillRect/>
          </a:stretch>
        </p:blipFill>
        <p:spPr>
          <a:xfrm>
            <a:off x="5462776" y="4478046"/>
            <a:ext cx="2341563" cy="1788834"/>
          </a:xfrm>
          <a:prstGeom prst="rect">
            <a:avLst/>
          </a:prstGeom>
        </p:spPr>
      </p:pic>
      <p:pic>
        <p:nvPicPr>
          <p:cNvPr id="11" name="Imagen 10">
            <a:extLst>
              <a:ext uri="{FF2B5EF4-FFF2-40B4-BE49-F238E27FC236}">
                <a16:creationId xmlns:a16="http://schemas.microsoft.com/office/drawing/2014/main" id="{D00EFAC2-B433-33F4-74E6-7D297E00FE0A}"/>
              </a:ext>
            </a:extLst>
          </p:cNvPr>
          <p:cNvPicPr>
            <a:picLocks noChangeAspect="1"/>
          </p:cNvPicPr>
          <p:nvPr/>
        </p:nvPicPr>
        <p:blipFill>
          <a:blip r:embed="rId5"/>
          <a:stretch>
            <a:fillRect/>
          </a:stretch>
        </p:blipFill>
        <p:spPr>
          <a:xfrm>
            <a:off x="9175980" y="4546989"/>
            <a:ext cx="1859212" cy="1369709"/>
          </a:xfrm>
          <a:prstGeom prst="rect">
            <a:avLst/>
          </a:prstGeom>
        </p:spPr>
      </p:pic>
    </p:spTree>
    <p:extLst>
      <p:ext uri="{BB962C8B-B14F-4D97-AF65-F5344CB8AC3E}">
        <p14:creationId xmlns:p14="http://schemas.microsoft.com/office/powerpoint/2010/main" val="161853601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6D2F78-8DE0-8C03-9CDB-4A578D2002C9}"/>
              </a:ext>
            </a:extLst>
          </p:cNvPr>
          <p:cNvSpPr>
            <a:spLocks noGrp="1"/>
          </p:cNvSpPr>
          <p:nvPr>
            <p:ph type="title"/>
          </p:nvPr>
        </p:nvSpPr>
        <p:spPr>
          <a:xfrm>
            <a:off x="1249680" y="177986"/>
            <a:ext cx="9692640" cy="933361"/>
          </a:xfrm>
        </p:spPr>
        <p:txBody>
          <a:bodyPr/>
          <a:lstStyle/>
          <a:p>
            <a:pPr algn="ctr"/>
            <a:r>
              <a:rPr lang="es-MX" dirty="0"/>
              <a:t>Técnica de aleta mordida</a:t>
            </a:r>
          </a:p>
        </p:txBody>
      </p:sp>
      <p:sp>
        <p:nvSpPr>
          <p:cNvPr id="3" name="Marcador de contenido 2">
            <a:extLst>
              <a:ext uri="{FF2B5EF4-FFF2-40B4-BE49-F238E27FC236}">
                <a16:creationId xmlns:a16="http://schemas.microsoft.com/office/drawing/2014/main" id="{94552D06-504E-2915-53CD-B4EE4172296A}"/>
              </a:ext>
            </a:extLst>
          </p:cNvPr>
          <p:cNvSpPr>
            <a:spLocks noGrp="1"/>
          </p:cNvSpPr>
          <p:nvPr>
            <p:ph sz="quarter" idx="13"/>
          </p:nvPr>
        </p:nvSpPr>
        <p:spPr>
          <a:xfrm>
            <a:off x="576149" y="1336431"/>
            <a:ext cx="6851593" cy="5076297"/>
          </a:xfrm>
        </p:spPr>
        <p:txBody>
          <a:bodyPr>
            <a:normAutofit/>
          </a:bodyPr>
          <a:lstStyle/>
          <a:p>
            <a:pPr algn="just"/>
            <a:r>
              <a:rPr lang="es-MX" dirty="0"/>
              <a:t>La técnica de aleta de mordida se utiliza para examinar las superficies interproximales de los dientes. </a:t>
            </a:r>
          </a:p>
          <a:p>
            <a:pPr algn="just"/>
            <a:r>
              <a:rPr lang="es-MX" dirty="0"/>
              <a:t>Una imagen de aleta de mordida incluye las coronas de los dientes maxilares y mandibulares, áreas interproximales y las áreas del hueso de la cresta en la misma imagen. </a:t>
            </a:r>
          </a:p>
          <a:p>
            <a:pPr algn="just"/>
            <a:r>
              <a:rPr lang="es-MX" dirty="0"/>
              <a:t>Las imágenes de aleta de mordida se utilizan para detectar caries interproximales (caries dental) y son particularmente útiles en la detección de caries tempranas que no son clínicamente evidentes. </a:t>
            </a:r>
          </a:p>
          <a:p>
            <a:pPr algn="just"/>
            <a:r>
              <a:rPr lang="es-MX" dirty="0"/>
              <a:t>Las imágenes de aleta de mordida son útiles también para examinar los niveles de la cresta ósea entre los dientes. </a:t>
            </a:r>
          </a:p>
          <a:p>
            <a:endParaRPr lang="es-MX" dirty="0"/>
          </a:p>
        </p:txBody>
      </p:sp>
      <p:pic>
        <p:nvPicPr>
          <p:cNvPr id="4" name="Imagen 3">
            <a:extLst>
              <a:ext uri="{FF2B5EF4-FFF2-40B4-BE49-F238E27FC236}">
                <a16:creationId xmlns:a16="http://schemas.microsoft.com/office/drawing/2014/main" id="{FDB0AB41-7C93-FE52-20B9-24202269A7E2}"/>
              </a:ext>
            </a:extLst>
          </p:cNvPr>
          <p:cNvPicPr>
            <a:picLocks noChangeAspect="1"/>
          </p:cNvPicPr>
          <p:nvPr/>
        </p:nvPicPr>
        <p:blipFill>
          <a:blip r:embed="rId2"/>
          <a:stretch>
            <a:fillRect/>
          </a:stretch>
        </p:blipFill>
        <p:spPr>
          <a:xfrm>
            <a:off x="7718107" y="2285901"/>
            <a:ext cx="3029975" cy="2286198"/>
          </a:xfrm>
          <a:prstGeom prst="rect">
            <a:avLst/>
          </a:prstGeom>
        </p:spPr>
      </p:pic>
    </p:spTree>
    <p:extLst>
      <p:ext uri="{BB962C8B-B14F-4D97-AF65-F5344CB8AC3E}">
        <p14:creationId xmlns:p14="http://schemas.microsoft.com/office/powerpoint/2010/main" val="65676362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CE23CA-65E9-9242-EBFE-B6B0C4A67FBD}"/>
              </a:ext>
            </a:extLst>
          </p:cNvPr>
          <p:cNvSpPr>
            <a:spLocks noGrp="1"/>
          </p:cNvSpPr>
          <p:nvPr>
            <p:ph type="title"/>
          </p:nvPr>
        </p:nvSpPr>
        <p:spPr>
          <a:xfrm>
            <a:off x="520505" y="194501"/>
            <a:ext cx="10687226" cy="891158"/>
          </a:xfrm>
        </p:spPr>
        <p:txBody>
          <a:bodyPr>
            <a:normAutofit/>
          </a:bodyPr>
          <a:lstStyle/>
          <a:p>
            <a:pPr algn="ctr"/>
            <a:r>
              <a:rPr lang="es-MX" sz="3600" dirty="0"/>
              <a:t>Principios de la Técnica de Aleta de Mordida </a:t>
            </a:r>
          </a:p>
        </p:txBody>
      </p:sp>
      <p:sp>
        <p:nvSpPr>
          <p:cNvPr id="3" name="Marcador de contenido 2">
            <a:extLst>
              <a:ext uri="{FF2B5EF4-FFF2-40B4-BE49-F238E27FC236}">
                <a16:creationId xmlns:a16="http://schemas.microsoft.com/office/drawing/2014/main" id="{779ADDAF-1555-4DB6-BDE1-FB07EC6095FA}"/>
              </a:ext>
            </a:extLst>
          </p:cNvPr>
          <p:cNvSpPr>
            <a:spLocks noGrp="1"/>
          </p:cNvSpPr>
          <p:nvPr>
            <p:ph sz="quarter" idx="13"/>
          </p:nvPr>
        </p:nvSpPr>
        <p:spPr>
          <a:xfrm>
            <a:off x="717453" y="1505243"/>
            <a:ext cx="5936565" cy="4768948"/>
          </a:xfrm>
        </p:spPr>
        <p:txBody>
          <a:bodyPr>
            <a:normAutofit/>
          </a:bodyPr>
          <a:lstStyle/>
          <a:p>
            <a:pPr marL="0" indent="0" algn="just">
              <a:buNone/>
            </a:pPr>
            <a:r>
              <a:rPr lang="es-MX" dirty="0"/>
              <a:t>Los principios básicos de la técnica de aleta de mordida pueden ser descritos como sigue: </a:t>
            </a:r>
          </a:p>
          <a:p>
            <a:pPr marL="457200" indent="-457200" algn="just">
              <a:buFont typeface="+mj-lt"/>
              <a:buAutoNum type="arabicPeriod"/>
            </a:pPr>
            <a:r>
              <a:rPr lang="es-MX" dirty="0"/>
              <a:t>El receptor se coloca en la boca en paralelo a las coronas de los dientes de ambos maxilares. </a:t>
            </a:r>
          </a:p>
          <a:p>
            <a:pPr marL="457200" indent="-457200" algn="just">
              <a:buFont typeface="+mj-lt"/>
              <a:buAutoNum type="arabicPeriod"/>
            </a:pPr>
            <a:r>
              <a:rPr lang="es-MX" dirty="0"/>
              <a:t>Se estabiliza el receptor cuando el paciente muerde en la pestaña de la aleta de mordida o en el dispositivo de alineación del haz de la película de rayos X. </a:t>
            </a:r>
          </a:p>
          <a:p>
            <a:pPr marL="457200" indent="-457200" algn="just">
              <a:buFont typeface="+mj-lt"/>
              <a:buAutoNum type="arabicPeriod"/>
            </a:pPr>
            <a:r>
              <a:rPr lang="es-MX" dirty="0"/>
              <a:t>El rayo central del haz de rayos X se dirige a través de los contactos de los dientes, usando una angulación vertical de + 10 grados. </a:t>
            </a:r>
          </a:p>
        </p:txBody>
      </p:sp>
      <p:pic>
        <p:nvPicPr>
          <p:cNvPr id="5" name="Imagen 4">
            <a:extLst>
              <a:ext uri="{FF2B5EF4-FFF2-40B4-BE49-F238E27FC236}">
                <a16:creationId xmlns:a16="http://schemas.microsoft.com/office/drawing/2014/main" id="{9863FDD8-59E1-4B04-4724-FFA22E391452}"/>
              </a:ext>
            </a:extLst>
          </p:cNvPr>
          <p:cNvPicPr>
            <a:picLocks noChangeAspect="1"/>
          </p:cNvPicPr>
          <p:nvPr/>
        </p:nvPicPr>
        <p:blipFill>
          <a:blip r:embed="rId2"/>
          <a:stretch>
            <a:fillRect/>
          </a:stretch>
        </p:blipFill>
        <p:spPr>
          <a:xfrm>
            <a:off x="6952223" y="1849296"/>
            <a:ext cx="4004230" cy="3159407"/>
          </a:xfrm>
          <a:prstGeom prst="rect">
            <a:avLst/>
          </a:prstGeom>
        </p:spPr>
      </p:pic>
    </p:spTree>
    <p:extLst>
      <p:ext uri="{BB962C8B-B14F-4D97-AF65-F5344CB8AC3E}">
        <p14:creationId xmlns:p14="http://schemas.microsoft.com/office/powerpoint/2010/main" val="60479322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E026A-34E2-8F3A-C622-EFC70944DBFA}"/>
              </a:ext>
            </a:extLst>
          </p:cNvPr>
          <p:cNvSpPr>
            <a:spLocks noGrp="1"/>
          </p:cNvSpPr>
          <p:nvPr>
            <p:ph type="title"/>
          </p:nvPr>
        </p:nvSpPr>
        <p:spPr>
          <a:xfrm>
            <a:off x="745588" y="220191"/>
            <a:ext cx="10208924" cy="1242850"/>
          </a:xfrm>
        </p:spPr>
        <p:txBody>
          <a:bodyPr>
            <a:normAutofit/>
          </a:bodyPr>
          <a:lstStyle/>
          <a:p>
            <a:pPr algn="ctr"/>
            <a:r>
              <a:rPr lang="es-MX" sz="4000" dirty="0"/>
              <a:t>Dispositivo de Aleta de Mordida para la Alineación del Haz </a:t>
            </a:r>
          </a:p>
        </p:txBody>
      </p:sp>
      <p:sp>
        <p:nvSpPr>
          <p:cNvPr id="3" name="Marcador de contenido 2">
            <a:extLst>
              <a:ext uri="{FF2B5EF4-FFF2-40B4-BE49-F238E27FC236}">
                <a16:creationId xmlns:a16="http://schemas.microsoft.com/office/drawing/2014/main" id="{F9A20C3D-0788-50EE-4E85-6680F5B42EA6}"/>
              </a:ext>
            </a:extLst>
          </p:cNvPr>
          <p:cNvSpPr>
            <a:spLocks noGrp="1"/>
          </p:cNvSpPr>
          <p:nvPr>
            <p:ph sz="quarter" idx="13"/>
          </p:nvPr>
        </p:nvSpPr>
        <p:spPr>
          <a:xfrm>
            <a:off x="463609" y="1828801"/>
            <a:ext cx="5177536" cy="4403187"/>
          </a:xfrm>
        </p:spPr>
        <p:txBody>
          <a:bodyPr>
            <a:normAutofit/>
          </a:bodyPr>
          <a:lstStyle/>
          <a:p>
            <a:pPr algn="just"/>
            <a:r>
              <a:rPr lang="es-MX" dirty="0"/>
              <a:t>Instrumentos de aleta de mordida </a:t>
            </a:r>
            <a:r>
              <a:rPr lang="es-MX" dirty="0" err="1"/>
              <a:t>Rinn</a:t>
            </a:r>
            <a:r>
              <a:rPr lang="es-MX" dirty="0"/>
              <a:t> XCP incluyen: bloque de mordida horizontal y vertical, anillos plásticos con objetivo, y brazo metálico indicador. </a:t>
            </a:r>
          </a:p>
          <a:p>
            <a:pPr algn="just"/>
            <a:r>
              <a:rPr lang="es-MX" dirty="0"/>
              <a:t>Para reducir la cantidad de radiación que el paciente recibe, un colimador de anillo con resorte se puede agregar al anillo plástico con objetivo. Estos dispositivos de alineación del haz son reutilizables y se deben esterilizar después de cada uso. </a:t>
            </a:r>
          </a:p>
          <a:p>
            <a:pPr algn="just"/>
            <a:r>
              <a:rPr lang="es-MX" dirty="0"/>
              <a:t>Colimación rectangular usada con una exposición de aleta de mordida. </a:t>
            </a:r>
          </a:p>
        </p:txBody>
      </p:sp>
      <p:pic>
        <p:nvPicPr>
          <p:cNvPr id="5" name="Imagen 4">
            <a:extLst>
              <a:ext uri="{FF2B5EF4-FFF2-40B4-BE49-F238E27FC236}">
                <a16:creationId xmlns:a16="http://schemas.microsoft.com/office/drawing/2014/main" id="{5C4E78B0-6708-42A8-C0FB-36BD2D95E507}"/>
              </a:ext>
            </a:extLst>
          </p:cNvPr>
          <p:cNvPicPr>
            <a:picLocks noChangeAspect="1"/>
          </p:cNvPicPr>
          <p:nvPr/>
        </p:nvPicPr>
        <p:blipFill>
          <a:blip r:embed="rId2"/>
          <a:srcRect t="18171"/>
          <a:stretch>
            <a:fillRect/>
          </a:stretch>
        </p:blipFill>
        <p:spPr>
          <a:xfrm>
            <a:off x="6096000" y="1828801"/>
            <a:ext cx="2069016" cy="1797148"/>
          </a:xfrm>
          <a:prstGeom prst="rect">
            <a:avLst/>
          </a:prstGeom>
        </p:spPr>
      </p:pic>
      <p:pic>
        <p:nvPicPr>
          <p:cNvPr id="7" name="Imagen 6">
            <a:extLst>
              <a:ext uri="{FF2B5EF4-FFF2-40B4-BE49-F238E27FC236}">
                <a16:creationId xmlns:a16="http://schemas.microsoft.com/office/drawing/2014/main" id="{1BC6CE6A-A79E-14ED-B994-F7D9E34A72C7}"/>
              </a:ext>
            </a:extLst>
          </p:cNvPr>
          <p:cNvPicPr>
            <a:picLocks noChangeAspect="1"/>
          </p:cNvPicPr>
          <p:nvPr/>
        </p:nvPicPr>
        <p:blipFill>
          <a:blip r:embed="rId3"/>
          <a:stretch>
            <a:fillRect/>
          </a:stretch>
        </p:blipFill>
        <p:spPr>
          <a:xfrm>
            <a:off x="8409654" y="1828801"/>
            <a:ext cx="2490928" cy="1771170"/>
          </a:xfrm>
          <a:prstGeom prst="rect">
            <a:avLst/>
          </a:prstGeom>
        </p:spPr>
      </p:pic>
      <p:pic>
        <p:nvPicPr>
          <p:cNvPr id="9" name="Imagen 8">
            <a:extLst>
              <a:ext uri="{FF2B5EF4-FFF2-40B4-BE49-F238E27FC236}">
                <a16:creationId xmlns:a16="http://schemas.microsoft.com/office/drawing/2014/main" id="{BB5DD5BD-4801-DCA0-C799-76C44CE0E7B5}"/>
              </a:ext>
            </a:extLst>
          </p:cNvPr>
          <p:cNvPicPr>
            <a:picLocks noChangeAspect="1"/>
          </p:cNvPicPr>
          <p:nvPr/>
        </p:nvPicPr>
        <p:blipFill>
          <a:blip r:embed="rId4"/>
          <a:stretch>
            <a:fillRect/>
          </a:stretch>
        </p:blipFill>
        <p:spPr>
          <a:xfrm>
            <a:off x="7508132" y="3675325"/>
            <a:ext cx="1803044" cy="2692465"/>
          </a:xfrm>
          <a:prstGeom prst="rect">
            <a:avLst/>
          </a:prstGeom>
        </p:spPr>
      </p:pic>
    </p:spTree>
    <p:extLst>
      <p:ext uri="{BB962C8B-B14F-4D97-AF65-F5344CB8AC3E}">
        <p14:creationId xmlns:p14="http://schemas.microsoft.com/office/powerpoint/2010/main" val="352094833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E1E2D9-8E53-ED55-07C1-56A40FE722B7}"/>
              </a:ext>
            </a:extLst>
          </p:cNvPr>
          <p:cNvSpPr>
            <a:spLocks noGrp="1"/>
          </p:cNvSpPr>
          <p:nvPr>
            <p:ph type="title"/>
          </p:nvPr>
        </p:nvSpPr>
        <p:spPr>
          <a:xfrm>
            <a:off x="1050857" y="276461"/>
            <a:ext cx="9692640" cy="804408"/>
          </a:xfrm>
        </p:spPr>
        <p:txBody>
          <a:bodyPr/>
          <a:lstStyle/>
          <a:p>
            <a:pPr algn="ctr"/>
            <a:r>
              <a:rPr lang="es-MX" dirty="0"/>
              <a:t>Pestaña de la Aleta de Mordida </a:t>
            </a:r>
          </a:p>
        </p:txBody>
      </p:sp>
      <p:sp>
        <p:nvSpPr>
          <p:cNvPr id="3" name="Marcador de contenido 2">
            <a:extLst>
              <a:ext uri="{FF2B5EF4-FFF2-40B4-BE49-F238E27FC236}">
                <a16:creationId xmlns:a16="http://schemas.microsoft.com/office/drawing/2014/main" id="{8945F8C7-4078-559C-9D15-8ED2ABB776D0}"/>
              </a:ext>
            </a:extLst>
          </p:cNvPr>
          <p:cNvSpPr>
            <a:spLocks noGrp="1"/>
          </p:cNvSpPr>
          <p:nvPr>
            <p:ph sz="quarter" idx="13"/>
          </p:nvPr>
        </p:nvSpPr>
        <p:spPr>
          <a:xfrm>
            <a:off x="576150" y="1308295"/>
            <a:ext cx="7147013" cy="5120639"/>
          </a:xfrm>
        </p:spPr>
        <p:txBody>
          <a:bodyPr>
            <a:normAutofit/>
          </a:bodyPr>
          <a:lstStyle/>
          <a:p>
            <a:pPr algn="just"/>
            <a:r>
              <a:rPr lang="es-MX" sz="1800" dirty="0"/>
              <a:t>Como alternativa a un dispositivo de alineación del haz, un receptor se puede ajustar con una pestaña de aleta de mordida. </a:t>
            </a:r>
          </a:p>
          <a:p>
            <a:pPr algn="just"/>
            <a:r>
              <a:rPr lang="es-MX" sz="1800" dirty="0"/>
              <a:t>La pestaña de la aleta de mordida es una pestaña de cartulina pesada o un lazo ajustado alrededor de un receptor y se utiliza para estabilizar el receptor durante el procedimiento. </a:t>
            </a:r>
          </a:p>
          <a:p>
            <a:pPr algn="just"/>
            <a:r>
              <a:rPr lang="es-MX" sz="1800" dirty="0"/>
              <a:t>Cuando se usa película, la aleta de mordida está orientada hacia la cinta de mordida que es la porción de pestaña que se extiende desde el lado blanco (lado del tubo) de la película. </a:t>
            </a:r>
          </a:p>
          <a:p>
            <a:pPr algn="just"/>
            <a:r>
              <a:rPr lang="es-MX" sz="1800" dirty="0"/>
              <a:t>Los receptores de aleta de mordida se pueden comprar con las pestañas unidas, o pueden ser construidas ensamblando un receptor periapical y una pestaña de aleta de mordida. </a:t>
            </a:r>
          </a:p>
          <a:p>
            <a:pPr algn="just"/>
            <a:r>
              <a:rPr lang="es-MX" sz="1800" dirty="0"/>
              <a:t>Las pestañas de aleta de mordida se pueden usar en proyecciones interproximal horizontal o vertical, los lazos de mordida están disponibles en varios tamaños y pestañas de mordida adhesivas. </a:t>
            </a:r>
          </a:p>
        </p:txBody>
      </p:sp>
      <p:pic>
        <p:nvPicPr>
          <p:cNvPr id="5" name="Imagen 4">
            <a:extLst>
              <a:ext uri="{FF2B5EF4-FFF2-40B4-BE49-F238E27FC236}">
                <a16:creationId xmlns:a16="http://schemas.microsoft.com/office/drawing/2014/main" id="{79A78511-7D4C-21BD-1B07-2F6011A4DF49}"/>
              </a:ext>
            </a:extLst>
          </p:cNvPr>
          <p:cNvPicPr>
            <a:picLocks noChangeAspect="1"/>
          </p:cNvPicPr>
          <p:nvPr/>
        </p:nvPicPr>
        <p:blipFill>
          <a:blip r:embed="rId2"/>
          <a:srcRect b="8586"/>
          <a:stretch>
            <a:fillRect/>
          </a:stretch>
        </p:blipFill>
        <p:spPr>
          <a:xfrm>
            <a:off x="8054889" y="2119630"/>
            <a:ext cx="2688608" cy="3268296"/>
          </a:xfrm>
          <a:prstGeom prst="rect">
            <a:avLst/>
          </a:prstGeom>
        </p:spPr>
      </p:pic>
    </p:spTree>
    <p:extLst>
      <p:ext uri="{BB962C8B-B14F-4D97-AF65-F5344CB8AC3E}">
        <p14:creationId xmlns:p14="http://schemas.microsoft.com/office/powerpoint/2010/main" val="215513942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A2CFBB4-EDDA-5333-8EDA-E668BBFB69A2}"/>
              </a:ext>
            </a:extLst>
          </p:cNvPr>
          <p:cNvSpPr>
            <a:spLocks noGrp="1"/>
          </p:cNvSpPr>
          <p:nvPr>
            <p:ph type="title"/>
          </p:nvPr>
        </p:nvSpPr>
        <p:spPr>
          <a:xfrm>
            <a:off x="1249680" y="260049"/>
            <a:ext cx="9692640" cy="666075"/>
          </a:xfrm>
        </p:spPr>
        <p:txBody>
          <a:bodyPr>
            <a:normAutofit fontScale="90000"/>
          </a:bodyPr>
          <a:lstStyle/>
          <a:p>
            <a:pPr algn="ctr"/>
            <a:r>
              <a:rPr lang="es-MX" dirty="0"/>
              <a:t>Proyección de mordida premolar</a:t>
            </a:r>
          </a:p>
        </p:txBody>
      </p:sp>
      <p:sp>
        <p:nvSpPr>
          <p:cNvPr id="3" name="Marcador de contenido 2">
            <a:extLst>
              <a:ext uri="{FF2B5EF4-FFF2-40B4-BE49-F238E27FC236}">
                <a16:creationId xmlns:a16="http://schemas.microsoft.com/office/drawing/2014/main" id="{D37D2B6C-F93A-7AFA-163D-2FD1AC65F8C0}"/>
              </a:ext>
            </a:extLst>
          </p:cNvPr>
          <p:cNvSpPr>
            <a:spLocks noGrp="1"/>
          </p:cNvSpPr>
          <p:nvPr>
            <p:ph sz="quarter" idx="13"/>
          </p:nvPr>
        </p:nvSpPr>
        <p:spPr>
          <a:xfrm>
            <a:off x="579666" y="1201616"/>
            <a:ext cx="5921366" cy="5220490"/>
          </a:xfrm>
        </p:spPr>
        <p:txBody>
          <a:bodyPr>
            <a:normAutofit lnSpcReduction="10000"/>
          </a:bodyPr>
          <a:lstStyle/>
          <a:p>
            <a:pPr algn="just"/>
            <a:r>
              <a:rPr lang="es-MX" dirty="0"/>
              <a:t>Esta proyección debería cubrir la porción distal del canino mandibular en su parte más anterior y mostrar por igual las coronas de los premolares superiores e inferiores.</a:t>
            </a:r>
          </a:p>
          <a:p>
            <a:pPr algn="just"/>
            <a:r>
              <a:rPr lang="es-MX" dirty="0"/>
              <a:t>Situé la placa entre la lengua y los dientes, suficientemente lejos de la superficie lingual de los dientes para evitar interferencia con el paladar al cerrar y paralela al eje axial de los dientes. </a:t>
            </a:r>
          </a:p>
          <a:p>
            <a:pPr algn="just"/>
            <a:r>
              <a:rPr lang="es-MX" dirty="0"/>
              <a:t>El borde anterior de la película debería extenderse más allá del área de contacto entre el canino y el primer premolar inferior. </a:t>
            </a:r>
          </a:p>
          <a:p>
            <a:pPr algn="just"/>
            <a:r>
              <a:rPr lang="es-MX" dirty="0"/>
              <a:t>Mantenga la película en posición hasta que el paciente cierre completamente la boca. Sostener la placa mientras el paciente cierra la boca evita su desplazamiento distal.</a:t>
            </a:r>
          </a:p>
        </p:txBody>
      </p:sp>
      <p:pic>
        <p:nvPicPr>
          <p:cNvPr id="5" name="Imagen 4">
            <a:extLst>
              <a:ext uri="{FF2B5EF4-FFF2-40B4-BE49-F238E27FC236}">
                <a16:creationId xmlns:a16="http://schemas.microsoft.com/office/drawing/2014/main" id="{DD5EFD3E-CECE-4DF3-75BB-1F0A7F781422}"/>
              </a:ext>
            </a:extLst>
          </p:cNvPr>
          <p:cNvPicPr>
            <a:picLocks noChangeAspect="1"/>
          </p:cNvPicPr>
          <p:nvPr/>
        </p:nvPicPr>
        <p:blipFill>
          <a:blip r:embed="rId2"/>
          <a:stretch>
            <a:fillRect/>
          </a:stretch>
        </p:blipFill>
        <p:spPr>
          <a:xfrm>
            <a:off x="6708962" y="1311885"/>
            <a:ext cx="4233358" cy="1928445"/>
          </a:xfrm>
          <a:prstGeom prst="rect">
            <a:avLst/>
          </a:prstGeom>
        </p:spPr>
      </p:pic>
      <p:pic>
        <p:nvPicPr>
          <p:cNvPr id="7" name="Imagen 6">
            <a:extLst>
              <a:ext uri="{FF2B5EF4-FFF2-40B4-BE49-F238E27FC236}">
                <a16:creationId xmlns:a16="http://schemas.microsoft.com/office/drawing/2014/main" id="{B89A1894-BA2E-8DC5-3285-49F198EDCD49}"/>
              </a:ext>
            </a:extLst>
          </p:cNvPr>
          <p:cNvPicPr>
            <a:picLocks noChangeAspect="1"/>
          </p:cNvPicPr>
          <p:nvPr/>
        </p:nvPicPr>
        <p:blipFill>
          <a:blip r:embed="rId3"/>
          <a:srcRect t="5839"/>
          <a:stretch>
            <a:fillRect/>
          </a:stretch>
        </p:blipFill>
        <p:spPr>
          <a:xfrm>
            <a:off x="7511191" y="3626091"/>
            <a:ext cx="2628900" cy="2457454"/>
          </a:xfrm>
          <a:prstGeom prst="rect">
            <a:avLst/>
          </a:prstGeom>
        </p:spPr>
      </p:pic>
    </p:spTree>
    <p:extLst>
      <p:ext uri="{BB962C8B-B14F-4D97-AF65-F5344CB8AC3E}">
        <p14:creationId xmlns:p14="http://schemas.microsoft.com/office/powerpoint/2010/main" val="305841986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EE25CF-4719-8E7B-2698-C4C0B33C5C9F}"/>
              </a:ext>
            </a:extLst>
          </p:cNvPr>
          <p:cNvSpPr>
            <a:spLocks noGrp="1"/>
          </p:cNvSpPr>
          <p:nvPr>
            <p:ph type="title"/>
          </p:nvPr>
        </p:nvSpPr>
        <p:spPr>
          <a:xfrm>
            <a:off x="1261872" y="262394"/>
            <a:ext cx="9692640" cy="804408"/>
          </a:xfrm>
        </p:spPr>
        <p:txBody>
          <a:bodyPr/>
          <a:lstStyle/>
          <a:p>
            <a:pPr algn="ctr"/>
            <a:r>
              <a:rPr lang="es-MX" dirty="0"/>
              <a:t>Proyección de mordida premolar</a:t>
            </a:r>
          </a:p>
        </p:txBody>
      </p:sp>
      <p:sp>
        <p:nvSpPr>
          <p:cNvPr id="3" name="Marcador de contenido 2">
            <a:extLst>
              <a:ext uri="{FF2B5EF4-FFF2-40B4-BE49-F238E27FC236}">
                <a16:creationId xmlns:a16="http://schemas.microsoft.com/office/drawing/2014/main" id="{159FAFA3-823B-712F-A05F-B2A1F43EB11C}"/>
              </a:ext>
            </a:extLst>
          </p:cNvPr>
          <p:cNvSpPr>
            <a:spLocks noGrp="1"/>
          </p:cNvSpPr>
          <p:nvPr>
            <p:ph sz="quarter" idx="13"/>
          </p:nvPr>
        </p:nvSpPr>
        <p:spPr>
          <a:xfrm>
            <a:off x="386862" y="1278753"/>
            <a:ext cx="4800600" cy="4765430"/>
          </a:xfrm>
        </p:spPr>
        <p:txBody>
          <a:bodyPr>
            <a:normAutofit lnSpcReduction="10000"/>
          </a:bodyPr>
          <a:lstStyle/>
          <a:p>
            <a:pPr algn="just"/>
            <a:r>
              <a:rPr lang="es-MX" dirty="0"/>
              <a:t>Ajuste la angulación horizontal del cono para proyectar el rayo central en el centro de la película a través de los puntos de contacto premolares. </a:t>
            </a:r>
          </a:p>
          <a:p>
            <a:pPr algn="just"/>
            <a:r>
              <a:rPr lang="es-MX" dirty="0"/>
              <a:t>Para compensar la ligera inclinación de la película contra la mucosa palatina, la angulación vertical debería ser de unos +5 grados. (En el esquema, los dientes inferiores están en línea discontinua).</a:t>
            </a:r>
          </a:p>
          <a:p>
            <a:pPr algn="just"/>
            <a:r>
              <a:rPr lang="es-MX" dirty="0"/>
              <a:t>Identifique el punto de entrada retrayendo la mejilla y determinando que el rayo central entrará por línea de oclusión en el puto de contacto entre el segundo premolar y el primer molar.</a:t>
            </a:r>
          </a:p>
        </p:txBody>
      </p:sp>
      <p:pic>
        <p:nvPicPr>
          <p:cNvPr id="5" name="Imagen 4">
            <a:extLst>
              <a:ext uri="{FF2B5EF4-FFF2-40B4-BE49-F238E27FC236}">
                <a16:creationId xmlns:a16="http://schemas.microsoft.com/office/drawing/2014/main" id="{D5334B81-4833-07B6-C357-CF169435C9CF}"/>
              </a:ext>
            </a:extLst>
          </p:cNvPr>
          <p:cNvPicPr>
            <a:picLocks noChangeAspect="1"/>
          </p:cNvPicPr>
          <p:nvPr/>
        </p:nvPicPr>
        <p:blipFill>
          <a:blip r:embed="rId2"/>
          <a:stretch>
            <a:fillRect/>
          </a:stretch>
        </p:blipFill>
        <p:spPr>
          <a:xfrm>
            <a:off x="5343497" y="1278754"/>
            <a:ext cx="2978090" cy="2285999"/>
          </a:xfrm>
          <a:prstGeom prst="rect">
            <a:avLst/>
          </a:prstGeom>
        </p:spPr>
      </p:pic>
      <p:pic>
        <p:nvPicPr>
          <p:cNvPr id="7" name="Imagen 6">
            <a:extLst>
              <a:ext uri="{FF2B5EF4-FFF2-40B4-BE49-F238E27FC236}">
                <a16:creationId xmlns:a16="http://schemas.microsoft.com/office/drawing/2014/main" id="{3DD35026-6C4B-4BFC-2E33-6B535568C926}"/>
              </a:ext>
            </a:extLst>
          </p:cNvPr>
          <p:cNvPicPr>
            <a:picLocks noChangeAspect="1"/>
          </p:cNvPicPr>
          <p:nvPr/>
        </p:nvPicPr>
        <p:blipFill>
          <a:blip r:embed="rId3"/>
          <a:stretch>
            <a:fillRect/>
          </a:stretch>
        </p:blipFill>
        <p:spPr>
          <a:xfrm>
            <a:off x="8477622" y="1278753"/>
            <a:ext cx="2646123" cy="2285999"/>
          </a:xfrm>
          <a:prstGeom prst="rect">
            <a:avLst/>
          </a:prstGeom>
        </p:spPr>
      </p:pic>
      <p:pic>
        <p:nvPicPr>
          <p:cNvPr id="9" name="Imagen 8">
            <a:extLst>
              <a:ext uri="{FF2B5EF4-FFF2-40B4-BE49-F238E27FC236}">
                <a16:creationId xmlns:a16="http://schemas.microsoft.com/office/drawing/2014/main" id="{FF2EF80E-F753-A85A-1617-B4870A879A75}"/>
              </a:ext>
            </a:extLst>
          </p:cNvPr>
          <p:cNvPicPr>
            <a:picLocks noChangeAspect="1"/>
          </p:cNvPicPr>
          <p:nvPr/>
        </p:nvPicPr>
        <p:blipFill>
          <a:blip r:embed="rId4"/>
          <a:stretch>
            <a:fillRect/>
          </a:stretch>
        </p:blipFill>
        <p:spPr>
          <a:xfrm>
            <a:off x="6889956" y="3776703"/>
            <a:ext cx="3175331" cy="2295277"/>
          </a:xfrm>
          <a:prstGeom prst="rect">
            <a:avLst/>
          </a:prstGeom>
        </p:spPr>
      </p:pic>
    </p:spTree>
    <p:extLst>
      <p:ext uri="{BB962C8B-B14F-4D97-AF65-F5344CB8AC3E}">
        <p14:creationId xmlns:p14="http://schemas.microsoft.com/office/powerpoint/2010/main" val="374733811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0E068E-E190-FB8B-68DA-646A40650C0D}"/>
              </a:ext>
            </a:extLst>
          </p:cNvPr>
          <p:cNvSpPr>
            <a:spLocks noGrp="1"/>
          </p:cNvSpPr>
          <p:nvPr>
            <p:ph type="title"/>
          </p:nvPr>
        </p:nvSpPr>
        <p:spPr>
          <a:xfrm>
            <a:off x="1249680" y="385487"/>
            <a:ext cx="9692640" cy="804408"/>
          </a:xfrm>
        </p:spPr>
        <p:txBody>
          <a:bodyPr/>
          <a:lstStyle/>
          <a:p>
            <a:pPr algn="ctr"/>
            <a:r>
              <a:rPr lang="es-MX" dirty="0"/>
              <a:t>Proyección de mordida molar</a:t>
            </a:r>
          </a:p>
        </p:txBody>
      </p:sp>
      <p:sp>
        <p:nvSpPr>
          <p:cNvPr id="3" name="Marcador de contenido 2">
            <a:extLst>
              <a:ext uri="{FF2B5EF4-FFF2-40B4-BE49-F238E27FC236}">
                <a16:creationId xmlns:a16="http://schemas.microsoft.com/office/drawing/2014/main" id="{443BB424-A862-3E03-F43F-05C74E581703}"/>
              </a:ext>
            </a:extLst>
          </p:cNvPr>
          <p:cNvSpPr>
            <a:spLocks noGrp="1"/>
          </p:cNvSpPr>
          <p:nvPr>
            <p:ph sz="quarter" idx="13"/>
          </p:nvPr>
        </p:nvSpPr>
        <p:spPr>
          <a:xfrm>
            <a:off x="544498" y="1443313"/>
            <a:ext cx="5821132" cy="5152293"/>
          </a:xfrm>
        </p:spPr>
        <p:txBody>
          <a:bodyPr>
            <a:normAutofit/>
          </a:bodyPr>
          <a:lstStyle/>
          <a:p>
            <a:pPr algn="just"/>
            <a:r>
              <a:rPr lang="es-MX" dirty="0"/>
              <a:t>Esta proyección debería mostrar la superficie distal de la mayoría de los molares erupcionados más distalmente así como las coronas de los molares superiores e inferiores. </a:t>
            </a:r>
          </a:p>
          <a:p>
            <a:pPr algn="just"/>
            <a:r>
              <a:rPr lang="es-MX" dirty="0"/>
              <a:t>Situé la película entre la lengua y los dientes, lo más lingual posible para evitar el contacto con la encía adherida sensible. </a:t>
            </a:r>
          </a:p>
          <a:p>
            <a:pPr algn="just"/>
            <a:r>
              <a:rPr lang="es-MX" dirty="0"/>
              <a:t>El margen distal de la película debería extenderse a 1 a 2 mm por detrás del </a:t>
            </a:r>
            <a:r>
              <a:rPr lang="es-MX" dirty="0" err="1"/>
              <a:t>morlar</a:t>
            </a:r>
            <a:r>
              <a:rPr lang="es-MX" dirty="0"/>
              <a:t> erupcionado mas distal. Cuando se utiliza un XCP, ajuste la angulación horizontal colocando la barra guía paralela a la dirección del rayo central, lo que abrirá el área de contacto entre el primer y el segundo molar.</a:t>
            </a:r>
          </a:p>
        </p:txBody>
      </p:sp>
      <p:pic>
        <p:nvPicPr>
          <p:cNvPr id="5" name="Imagen 4">
            <a:extLst>
              <a:ext uri="{FF2B5EF4-FFF2-40B4-BE49-F238E27FC236}">
                <a16:creationId xmlns:a16="http://schemas.microsoft.com/office/drawing/2014/main" id="{1CFCCD27-98D2-40A0-67B3-0168101A66CD}"/>
              </a:ext>
            </a:extLst>
          </p:cNvPr>
          <p:cNvPicPr>
            <a:picLocks noChangeAspect="1"/>
          </p:cNvPicPr>
          <p:nvPr/>
        </p:nvPicPr>
        <p:blipFill>
          <a:blip r:embed="rId2"/>
          <a:stretch>
            <a:fillRect/>
          </a:stretch>
        </p:blipFill>
        <p:spPr>
          <a:xfrm>
            <a:off x="6634090" y="1526309"/>
            <a:ext cx="4431323" cy="2039051"/>
          </a:xfrm>
          <a:prstGeom prst="rect">
            <a:avLst/>
          </a:prstGeom>
        </p:spPr>
      </p:pic>
      <p:pic>
        <p:nvPicPr>
          <p:cNvPr id="7" name="Imagen 6">
            <a:extLst>
              <a:ext uri="{FF2B5EF4-FFF2-40B4-BE49-F238E27FC236}">
                <a16:creationId xmlns:a16="http://schemas.microsoft.com/office/drawing/2014/main" id="{211FFA8B-2B03-01C3-D188-CB6DF2C24529}"/>
              </a:ext>
            </a:extLst>
          </p:cNvPr>
          <p:cNvPicPr>
            <a:picLocks noChangeAspect="1"/>
          </p:cNvPicPr>
          <p:nvPr/>
        </p:nvPicPr>
        <p:blipFill>
          <a:blip r:embed="rId3"/>
          <a:stretch>
            <a:fillRect/>
          </a:stretch>
        </p:blipFill>
        <p:spPr>
          <a:xfrm>
            <a:off x="7652128" y="3777017"/>
            <a:ext cx="2395245" cy="2412665"/>
          </a:xfrm>
          <a:prstGeom prst="rect">
            <a:avLst/>
          </a:prstGeom>
        </p:spPr>
      </p:pic>
    </p:spTree>
    <p:extLst>
      <p:ext uri="{BB962C8B-B14F-4D97-AF65-F5344CB8AC3E}">
        <p14:creationId xmlns:p14="http://schemas.microsoft.com/office/powerpoint/2010/main" val="148098826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A6BF125-0DD1-B313-41A8-3FF90E269C5A}"/>
              </a:ext>
            </a:extLst>
          </p:cNvPr>
          <p:cNvSpPr>
            <a:spLocks noGrp="1"/>
          </p:cNvSpPr>
          <p:nvPr>
            <p:ph type="title"/>
          </p:nvPr>
        </p:nvSpPr>
        <p:spPr>
          <a:xfrm>
            <a:off x="1126587" y="490993"/>
            <a:ext cx="9692640" cy="804408"/>
          </a:xfrm>
        </p:spPr>
        <p:txBody>
          <a:bodyPr/>
          <a:lstStyle/>
          <a:p>
            <a:pPr algn="ctr"/>
            <a:r>
              <a:rPr lang="es-MX" dirty="0"/>
              <a:t>Proyección de mordida molar</a:t>
            </a:r>
          </a:p>
        </p:txBody>
      </p:sp>
      <p:sp>
        <p:nvSpPr>
          <p:cNvPr id="3" name="Marcador de contenido 2">
            <a:extLst>
              <a:ext uri="{FF2B5EF4-FFF2-40B4-BE49-F238E27FC236}">
                <a16:creationId xmlns:a16="http://schemas.microsoft.com/office/drawing/2014/main" id="{19078891-80FD-1035-46AC-378EEE8C38E6}"/>
              </a:ext>
            </a:extLst>
          </p:cNvPr>
          <p:cNvSpPr>
            <a:spLocks noGrp="1"/>
          </p:cNvSpPr>
          <p:nvPr>
            <p:ph sz="quarter" idx="13"/>
          </p:nvPr>
        </p:nvSpPr>
        <p:spPr>
          <a:xfrm>
            <a:off x="439615" y="1512277"/>
            <a:ext cx="4994031" cy="4854730"/>
          </a:xfrm>
        </p:spPr>
        <p:txBody>
          <a:bodyPr>
            <a:normAutofit/>
          </a:bodyPr>
          <a:lstStyle/>
          <a:p>
            <a:pPr algn="just"/>
            <a:r>
              <a:rPr lang="es-MX" dirty="0"/>
              <a:t>Proyecte el rayo central hacia el centro de la película y a través del contacto entre el primer y el segundo molar superior. </a:t>
            </a:r>
            <a:r>
              <a:rPr lang="es-MX" dirty="0" err="1"/>
              <a:t>Angule</a:t>
            </a:r>
            <a:r>
              <a:rPr lang="es-MX" dirty="0"/>
              <a:t> el rayo central ligeramente respecto al plano anterior porque los contactos molares no suelen estar orientados en ángulo recto con la superficie vestibular de estos dientes. Se recomienda una angulación +10 grados. (En el esquema, los dientes inferiores están en línea discontinua).</a:t>
            </a:r>
          </a:p>
          <a:p>
            <a:pPr algn="just"/>
            <a:r>
              <a:rPr lang="es-MX" dirty="0"/>
              <a:t>El rayo central debería entrar por la mejilla por debajo del ángulo externo del ojo, a nivel del plano oclusal.</a:t>
            </a:r>
          </a:p>
        </p:txBody>
      </p:sp>
      <p:pic>
        <p:nvPicPr>
          <p:cNvPr id="5" name="Imagen 4">
            <a:extLst>
              <a:ext uri="{FF2B5EF4-FFF2-40B4-BE49-F238E27FC236}">
                <a16:creationId xmlns:a16="http://schemas.microsoft.com/office/drawing/2014/main" id="{C971717D-29A0-1173-D49D-C5FC6371041C}"/>
              </a:ext>
            </a:extLst>
          </p:cNvPr>
          <p:cNvPicPr>
            <a:picLocks noChangeAspect="1"/>
          </p:cNvPicPr>
          <p:nvPr/>
        </p:nvPicPr>
        <p:blipFill>
          <a:blip r:embed="rId2"/>
          <a:stretch>
            <a:fillRect/>
          </a:stretch>
        </p:blipFill>
        <p:spPr>
          <a:xfrm>
            <a:off x="5726725" y="1661562"/>
            <a:ext cx="2580204" cy="1916723"/>
          </a:xfrm>
          <a:prstGeom prst="rect">
            <a:avLst/>
          </a:prstGeom>
        </p:spPr>
      </p:pic>
      <p:pic>
        <p:nvPicPr>
          <p:cNvPr id="7" name="Imagen 6">
            <a:extLst>
              <a:ext uri="{FF2B5EF4-FFF2-40B4-BE49-F238E27FC236}">
                <a16:creationId xmlns:a16="http://schemas.microsoft.com/office/drawing/2014/main" id="{42314DB9-6C99-639E-7446-93062D7BA5F2}"/>
              </a:ext>
            </a:extLst>
          </p:cNvPr>
          <p:cNvPicPr>
            <a:picLocks noChangeAspect="1"/>
          </p:cNvPicPr>
          <p:nvPr/>
        </p:nvPicPr>
        <p:blipFill>
          <a:blip r:embed="rId3"/>
          <a:stretch>
            <a:fillRect/>
          </a:stretch>
        </p:blipFill>
        <p:spPr>
          <a:xfrm>
            <a:off x="8600008" y="1670170"/>
            <a:ext cx="2580204" cy="1908115"/>
          </a:xfrm>
          <a:prstGeom prst="rect">
            <a:avLst/>
          </a:prstGeom>
        </p:spPr>
      </p:pic>
      <p:pic>
        <p:nvPicPr>
          <p:cNvPr id="9" name="Imagen 8">
            <a:extLst>
              <a:ext uri="{FF2B5EF4-FFF2-40B4-BE49-F238E27FC236}">
                <a16:creationId xmlns:a16="http://schemas.microsoft.com/office/drawing/2014/main" id="{E7F1BC51-A6E4-91D7-F4C1-A7B846082567}"/>
              </a:ext>
            </a:extLst>
          </p:cNvPr>
          <p:cNvPicPr>
            <a:picLocks noChangeAspect="1"/>
          </p:cNvPicPr>
          <p:nvPr/>
        </p:nvPicPr>
        <p:blipFill>
          <a:blip r:embed="rId4"/>
          <a:stretch>
            <a:fillRect/>
          </a:stretch>
        </p:blipFill>
        <p:spPr>
          <a:xfrm>
            <a:off x="7178783" y="3939642"/>
            <a:ext cx="2842450" cy="2083751"/>
          </a:xfrm>
          <a:prstGeom prst="rect">
            <a:avLst/>
          </a:prstGeom>
        </p:spPr>
      </p:pic>
    </p:spTree>
    <p:extLst>
      <p:ext uri="{BB962C8B-B14F-4D97-AF65-F5344CB8AC3E}">
        <p14:creationId xmlns:p14="http://schemas.microsoft.com/office/powerpoint/2010/main" val="358614768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5AE2E3-D754-DA5F-748B-3E0511DE6DB0}"/>
              </a:ext>
            </a:extLst>
          </p:cNvPr>
          <p:cNvSpPr>
            <a:spLocks noGrp="1"/>
          </p:cNvSpPr>
          <p:nvPr>
            <p:ph type="title"/>
          </p:nvPr>
        </p:nvSpPr>
        <p:spPr>
          <a:xfrm>
            <a:off x="1249680" y="385486"/>
            <a:ext cx="9692640" cy="701909"/>
          </a:xfrm>
        </p:spPr>
        <p:txBody>
          <a:bodyPr/>
          <a:lstStyle/>
          <a:p>
            <a:pPr algn="ctr"/>
            <a:r>
              <a:rPr lang="es-MX" dirty="0"/>
              <a:t>Técnica oclusal</a:t>
            </a:r>
          </a:p>
        </p:txBody>
      </p:sp>
      <p:sp>
        <p:nvSpPr>
          <p:cNvPr id="3" name="Marcador de contenido 2">
            <a:extLst>
              <a:ext uri="{FF2B5EF4-FFF2-40B4-BE49-F238E27FC236}">
                <a16:creationId xmlns:a16="http://schemas.microsoft.com/office/drawing/2014/main" id="{267129DC-3CDA-4208-3602-4408F8998645}"/>
              </a:ext>
            </a:extLst>
          </p:cNvPr>
          <p:cNvSpPr>
            <a:spLocks noGrp="1"/>
          </p:cNvSpPr>
          <p:nvPr>
            <p:ph sz="quarter" idx="13"/>
          </p:nvPr>
        </p:nvSpPr>
        <p:spPr>
          <a:xfrm>
            <a:off x="271849" y="1223319"/>
            <a:ext cx="10670471" cy="4967415"/>
          </a:xfrm>
        </p:spPr>
        <p:txBody>
          <a:bodyPr>
            <a:normAutofit/>
          </a:bodyPr>
          <a:lstStyle/>
          <a:p>
            <a:pPr lvl="1" algn="just"/>
            <a:r>
              <a:rPr lang="es-MX" dirty="0"/>
              <a:t>Es una técnica radiográfica complementaria que se suele utilizar en combinación con imágenes periapicales o de aleta de mordida. La técnica oclusal se utiliza cuando grandes zonas del maxilar o de la mandíbula deben ser visualizadas. </a:t>
            </a:r>
          </a:p>
          <a:p>
            <a:pPr lvl="1" algn="just"/>
            <a:endParaRPr lang="es-MX" dirty="0"/>
          </a:p>
          <a:p>
            <a:pPr lvl="1" algn="just"/>
            <a:r>
              <a:rPr lang="es-MX" dirty="0"/>
              <a:t>Las imágenes oclusales se pueden utilizar para los fines siguientes:</a:t>
            </a:r>
            <a:endParaRPr lang="es-MX" sz="1900" dirty="0"/>
          </a:p>
          <a:p>
            <a:pPr lvl="2" algn="just"/>
            <a:r>
              <a:rPr lang="es-MX" sz="1700" dirty="0"/>
              <a:t>Para localizarlas raíces retenidas de dientes extraídos </a:t>
            </a:r>
          </a:p>
          <a:p>
            <a:pPr lvl="2" algn="just"/>
            <a:r>
              <a:rPr lang="es-MX" sz="1700" dirty="0"/>
              <a:t>Para localizar dientes supernumerarios, no erupcionados o impactados </a:t>
            </a:r>
          </a:p>
          <a:p>
            <a:pPr lvl="2" algn="just"/>
            <a:r>
              <a:rPr lang="es-MX" sz="1700" dirty="0"/>
              <a:t>Para localizar cuerpos extraños en el maxilar o la mandíbula </a:t>
            </a:r>
          </a:p>
          <a:p>
            <a:pPr lvl="2" algn="just"/>
            <a:r>
              <a:rPr lang="es-MX" sz="1700" dirty="0"/>
              <a:t>Para localizar cálculos salivales en el conducto de la glándula submandibular </a:t>
            </a:r>
          </a:p>
          <a:p>
            <a:pPr lvl="2" algn="just"/>
            <a:r>
              <a:rPr lang="es-MX" sz="1700" dirty="0"/>
              <a:t>Para localizar y evaluar la extensión de las lesiones (quistes, tumores, enfermedades malignas) </a:t>
            </a:r>
          </a:p>
          <a:p>
            <a:pPr lvl="2" algn="just"/>
            <a:r>
              <a:rPr lang="es-MX" sz="1700" dirty="0"/>
              <a:t>Para evaluar los límites del seno maxilar </a:t>
            </a:r>
          </a:p>
          <a:p>
            <a:pPr lvl="2" algn="just"/>
            <a:r>
              <a:rPr lang="es-MX" sz="1700" dirty="0"/>
              <a:t>Para evaluar las fracturas del maxilar o de la mandíbula </a:t>
            </a:r>
          </a:p>
          <a:p>
            <a:pPr lvl="2" algn="just"/>
            <a:r>
              <a:rPr lang="es-MX" sz="1700" dirty="0"/>
              <a:t>Para facilitar el examen de los pacientes que no pueden abrir la boca más que unos milímetros </a:t>
            </a:r>
          </a:p>
          <a:p>
            <a:pPr lvl="2" algn="just"/>
            <a:r>
              <a:rPr lang="es-MX" sz="1700" dirty="0"/>
              <a:t>Examinar el área de un paladar hendido </a:t>
            </a:r>
          </a:p>
          <a:p>
            <a:pPr lvl="2" algn="just"/>
            <a:r>
              <a:rPr lang="es-MX" sz="1700" dirty="0"/>
              <a:t>Para medir los cambios en el tamaño y la forma del maxilar o de la mandíbula </a:t>
            </a:r>
          </a:p>
        </p:txBody>
      </p:sp>
    </p:spTree>
    <p:extLst>
      <p:ext uri="{BB962C8B-B14F-4D97-AF65-F5344CB8AC3E}">
        <p14:creationId xmlns:p14="http://schemas.microsoft.com/office/powerpoint/2010/main" val="166279089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6CC5CC-76D2-3DFB-D643-6A4A4F890901}"/>
              </a:ext>
            </a:extLst>
          </p:cNvPr>
          <p:cNvSpPr>
            <a:spLocks noGrp="1"/>
          </p:cNvSpPr>
          <p:nvPr>
            <p:ph type="title"/>
          </p:nvPr>
        </p:nvSpPr>
        <p:spPr>
          <a:xfrm>
            <a:off x="1505465" y="271849"/>
            <a:ext cx="9181069" cy="1000897"/>
          </a:xfrm>
        </p:spPr>
        <p:txBody>
          <a:bodyPr>
            <a:normAutofit fontScale="90000"/>
          </a:bodyPr>
          <a:lstStyle/>
          <a:p>
            <a:pPr algn="ctr"/>
            <a:r>
              <a:rPr lang="es-MX" sz="3600" dirty="0"/>
              <a:t>Preparación del Paciente para la </a:t>
            </a:r>
            <a:br>
              <a:rPr lang="es-MX" sz="3600" dirty="0"/>
            </a:br>
            <a:r>
              <a:rPr lang="es-MX" sz="3600" dirty="0"/>
              <a:t>Técnica Oclusal </a:t>
            </a:r>
          </a:p>
        </p:txBody>
      </p:sp>
      <p:sp>
        <p:nvSpPr>
          <p:cNvPr id="3" name="Marcador de contenido 2">
            <a:extLst>
              <a:ext uri="{FF2B5EF4-FFF2-40B4-BE49-F238E27FC236}">
                <a16:creationId xmlns:a16="http://schemas.microsoft.com/office/drawing/2014/main" id="{A31DF96C-5B02-C0CE-613C-A11A6F0EFC28}"/>
              </a:ext>
            </a:extLst>
          </p:cNvPr>
          <p:cNvSpPr>
            <a:spLocks noGrp="1"/>
          </p:cNvSpPr>
          <p:nvPr>
            <p:ph sz="quarter" idx="13"/>
          </p:nvPr>
        </p:nvSpPr>
        <p:spPr>
          <a:xfrm>
            <a:off x="518357" y="1507524"/>
            <a:ext cx="10207308" cy="4283675"/>
          </a:xfrm>
        </p:spPr>
        <p:txBody>
          <a:bodyPr>
            <a:normAutofit fontScale="92500" lnSpcReduction="20000"/>
          </a:bodyPr>
          <a:lstStyle/>
          <a:p>
            <a:pPr marL="457200" indent="-457200">
              <a:buFont typeface="+mj-lt"/>
              <a:buAutoNum type="arabicPeriod"/>
            </a:pPr>
            <a:r>
              <a:rPr lang="es-MX" dirty="0"/>
              <a:t>Explique brevemente el procedimiento radiográfico al paciente. </a:t>
            </a:r>
          </a:p>
          <a:p>
            <a:pPr marL="457200" indent="-457200">
              <a:buFont typeface="+mj-lt"/>
              <a:buAutoNum type="arabicPeriod"/>
            </a:pPr>
            <a:r>
              <a:rPr lang="es-MX" dirty="0"/>
              <a:t>Coloque al paciente en posición vertical en el sillón. El nivel del sillón debe ajustarse a una altura de trabajo cómoda. </a:t>
            </a:r>
          </a:p>
          <a:p>
            <a:pPr marL="457200" indent="-457200" algn="just">
              <a:buFont typeface="+mj-lt"/>
              <a:buAutoNum type="arabicPeriod"/>
            </a:pPr>
            <a:r>
              <a:rPr lang="es-MX" dirty="0"/>
              <a:t>Ajuste el reposacabezas para apoyar y posicionar la cabeza del paciente. Para exposiciones oclusales maxilares, la cabeza del paciente debe ser colocada de tal manera que el arco superior esté paralelo al suelo y el plano medio sagital (línea media) esté perpendicular al suelo. Para algunas exposiciones oclusales inferiores, la cabeza del paciente debe estar reclinada y posicionada de tal manera que el plano oclusal esté perpendicular al suelo. Para otros, el paciente se coloca de tal manera que el plano oclusal esté paralelo al suelo. </a:t>
            </a:r>
          </a:p>
          <a:p>
            <a:pPr marL="457200" indent="-457200" algn="just">
              <a:buFont typeface="+mj-lt"/>
              <a:buAutoNum type="arabicPeriod"/>
            </a:pPr>
            <a:r>
              <a:rPr lang="es-MX" dirty="0"/>
              <a:t>Coloque el delantal de plomo con el cuello para la tiroides en el paciente, y asegúrelo. </a:t>
            </a:r>
          </a:p>
          <a:p>
            <a:pPr marL="457200" indent="-457200" algn="just">
              <a:buFont typeface="+mj-lt"/>
              <a:buAutoNum type="arabicPeriod"/>
            </a:pPr>
            <a:r>
              <a:rPr lang="es-MX" dirty="0"/>
              <a:t>Pida al paciente que retire todos los objetos de la boca que puedan interferir con el procedimiento (prótesis removibles, retenedores, lentes, goma de mascar).</a:t>
            </a:r>
          </a:p>
        </p:txBody>
      </p:sp>
    </p:spTree>
    <p:extLst>
      <p:ext uri="{BB962C8B-B14F-4D97-AF65-F5344CB8AC3E}">
        <p14:creationId xmlns:p14="http://schemas.microsoft.com/office/powerpoint/2010/main" val="136247705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6A782E-5DDD-F5EA-D9C0-A00C97CC057C}"/>
              </a:ext>
            </a:extLst>
          </p:cNvPr>
          <p:cNvSpPr>
            <a:spLocks noGrp="1"/>
          </p:cNvSpPr>
          <p:nvPr>
            <p:ph type="title"/>
          </p:nvPr>
        </p:nvSpPr>
        <p:spPr>
          <a:xfrm>
            <a:off x="517963" y="315378"/>
            <a:ext cx="10546739" cy="804408"/>
          </a:xfrm>
        </p:spPr>
        <p:txBody>
          <a:bodyPr/>
          <a:lstStyle/>
          <a:p>
            <a:r>
              <a:rPr lang="es-MX" dirty="0"/>
              <a:t>Proyección oclusal maxilar anterior</a:t>
            </a:r>
          </a:p>
        </p:txBody>
      </p:sp>
      <p:sp>
        <p:nvSpPr>
          <p:cNvPr id="3" name="Marcador de contenido 2">
            <a:extLst>
              <a:ext uri="{FF2B5EF4-FFF2-40B4-BE49-F238E27FC236}">
                <a16:creationId xmlns:a16="http://schemas.microsoft.com/office/drawing/2014/main" id="{4295A311-9012-D129-082F-5CEC7BE7C205}"/>
              </a:ext>
            </a:extLst>
          </p:cNvPr>
          <p:cNvSpPr>
            <a:spLocks noGrp="1"/>
          </p:cNvSpPr>
          <p:nvPr>
            <p:ph sz="quarter" idx="13"/>
          </p:nvPr>
        </p:nvSpPr>
        <p:spPr>
          <a:xfrm>
            <a:off x="379536" y="1248032"/>
            <a:ext cx="5576422" cy="5224007"/>
          </a:xfrm>
        </p:spPr>
        <p:txBody>
          <a:bodyPr>
            <a:normAutofit/>
          </a:bodyPr>
          <a:lstStyle/>
          <a:p>
            <a:pPr algn="just"/>
            <a:r>
              <a:rPr lang="es-MX" sz="1800" dirty="0"/>
              <a:t>El campo de esta proyección incluye el maxilar anterior y su dentición, así como la parte anterior del suelo de la fosa nasal y los dientes de canino a canino.</a:t>
            </a:r>
          </a:p>
          <a:p>
            <a:pPr algn="just"/>
            <a:r>
              <a:rPr lang="es-MX" sz="1800" dirty="0"/>
              <a:t>Ajuste la cabeza del paciente de tal forma que el plano sagital quede perpendicular y el plano oclusal horizontal con el suelo. Sitúe la placa dentro de la boca con la cara a exponer hacia el maxilar, el borde posterior tocando la rama mandibular y la dimensión mayor de la película perpendicular a plano sagital. </a:t>
            </a:r>
          </a:p>
          <a:p>
            <a:pPr algn="just"/>
            <a:r>
              <a:rPr lang="es-MX" sz="1800" dirty="0"/>
              <a:t>Oriente el rayo central a través de la punta de la nariz hacia la línea media de la película con una angulación vertical de unos +45 grados y horizontal de 0 grados.</a:t>
            </a:r>
          </a:p>
          <a:p>
            <a:pPr algn="just"/>
            <a:r>
              <a:rPr lang="es-MX" sz="1800" dirty="0"/>
              <a:t>El rayo central entra en la cara del paciente aproximadamente por la punta de la nariz.</a:t>
            </a:r>
          </a:p>
        </p:txBody>
      </p:sp>
      <p:pic>
        <p:nvPicPr>
          <p:cNvPr id="7" name="Imagen 6">
            <a:extLst>
              <a:ext uri="{FF2B5EF4-FFF2-40B4-BE49-F238E27FC236}">
                <a16:creationId xmlns:a16="http://schemas.microsoft.com/office/drawing/2014/main" id="{1C39AA0B-6163-59C9-F6DD-380F41C54B57}"/>
              </a:ext>
            </a:extLst>
          </p:cNvPr>
          <p:cNvPicPr>
            <a:picLocks noChangeAspect="1"/>
          </p:cNvPicPr>
          <p:nvPr/>
        </p:nvPicPr>
        <p:blipFill>
          <a:blip r:embed="rId2"/>
          <a:srcRect/>
          <a:stretch>
            <a:fillRect/>
          </a:stretch>
        </p:blipFill>
        <p:spPr>
          <a:xfrm>
            <a:off x="6143368" y="1476375"/>
            <a:ext cx="2667000" cy="1952625"/>
          </a:xfrm>
          <a:prstGeom prst="rect">
            <a:avLst/>
          </a:prstGeom>
        </p:spPr>
      </p:pic>
      <p:pic>
        <p:nvPicPr>
          <p:cNvPr id="15" name="Imagen 14">
            <a:extLst>
              <a:ext uri="{FF2B5EF4-FFF2-40B4-BE49-F238E27FC236}">
                <a16:creationId xmlns:a16="http://schemas.microsoft.com/office/drawing/2014/main" id="{B7C27135-06A7-3DA0-84D1-EF691B210CF5}"/>
              </a:ext>
            </a:extLst>
          </p:cNvPr>
          <p:cNvPicPr>
            <a:picLocks noChangeAspect="1"/>
          </p:cNvPicPr>
          <p:nvPr/>
        </p:nvPicPr>
        <p:blipFill>
          <a:blip r:embed="rId3"/>
          <a:stretch>
            <a:fillRect/>
          </a:stretch>
        </p:blipFill>
        <p:spPr>
          <a:xfrm>
            <a:off x="8997778" y="2629085"/>
            <a:ext cx="2066924" cy="2066924"/>
          </a:xfrm>
          <a:prstGeom prst="rect">
            <a:avLst/>
          </a:prstGeom>
        </p:spPr>
      </p:pic>
      <p:pic>
        <p:nvPicPr>
          <p:cNvPr id="16" name="Imagen 15">
            <a:extLst>
              <a:ext uri="{FF2B5EF4-FFF2-40B4-BE49-F238E27FC236}">
                <a16:creationId xmlns:a16="http://schemas.microsoft.com/office/drawing/2014/main" id="{E6EA0CA6-F2B2-0F31-A029-F1B31B0895CF}"/>
              </a:ext>
            </a:extLst>
          </p:cNvPr>
          <p:cNvPicPr>
            <a:picLocks noChangeAspect="1"/>
          </p:cNvPicPr>
          <p:nvPr/>
        </p:nvPicPr>
        <p:blipFill>
          <a:blip r:embed="rId4"/>
          <a:stretch>
            <a:fillRect/>
          </a:stretch>
        </p:blipFill>
        <p:spPr>
          <a:xfrm>
            <a:off x="6143368" y="3662547"/>
            <a:ext cx="2572078" cy="2572078"/>
          </a:xfrm>
          <a:prstGeom prst="rect">
            <a:avLst/>
          </a:prstGeom>
        </p:spPr>
      </p:pic>
    </p:spTree>
    <p:extLst>
      <p:ext uri="{BB962C8B-B14F-4D97-AF65-F5344CB8AC3E}">
        <p14:creationId xmlns:p14="http://schemas.microsoft.com/office/powerpoint/2010/main" val="86417984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61383B-253E-B9A7-D38D-0677D3CACD0D}"/>
              </a:ext>
            </a:extLst>
          </p:cNvPr>
          <p:cNvSpPr>
            <a:spLocks noGrp="1"/>
          </p:cNvSpPr>
          <p:nvPr>
            <p:ph type="title"/>
          </p:nvPr>
        </p:nvSpPr>
        <p:spPr>
          <a:xfrm>
            <a:off x="589598" y="262393"/>
            <a:ext cx="10645593" cy="804408"/>
          </a:xfrm>
        </p:spPr>
        <p:txBody>
          <a:bodyPr>
            <a:normAutofit fontScale="90000"/>
          </a:bodyPr>
          <a:lstStyle/>
          <a:p>
            <a:pPr algn="ctr"/>
            <a:r>
              <a:rPr lang="es-MX" dirty="0"/>
              <a:t>Proyección oclusal maxilar transversal</a:t>
            </a:r>
          </a:p>
        </p:txBody>
      </p:sp>
      <p:sp>
        <p:nvSpPr>
          <p:cNvPr id="3" name="Marcador de contenido 2">
            <a:extLst>
              <a:ext uri="{FF2B5EF4-FFF2-40B4-BE49-F238E27FC236}">
                <a16:creationId xmlns:a16="http://schemas.microsoft.com/office/drawing/2014/main" id="{4FAA8E34-43BD-5CA3-D740-E1AE711DFFF5}"/>
              </a:ext>
            </a:extLst>
          </p:cNvPr>
          <p:cNvSpPr>
            <a:spLocks noGrp="1"/>
          </p:cNvSpPr>
          <p:nvPr>
            <p:ph sz="quarter" idx="13"/>
          </p:nvPr>
        </p:nvSpPr>
        <p:spPr>
          <a:xfrm>
            <a:off x="338873" y="1272746"/>
            <a:ext cx="5573521" cy="5115697"/>
          </a:xfrm>
        </p:spPr>
        <p:txBody>
          <a:bodyPr>
            <a:normAutofit fontScale="92500" lnSpcReduction="20000"/>
          </a:bodyPr>
          <a:lstStyle/>
          <a:p>
            <a:pPr algn="just"/>
            <a:r>
              <a:rPr lang="es-MX" dirty="0"/>
              <a:t>Esta proyección muestra el paladar, la apófisis </a:t>
            </a:r>
            <a:r>
              <a:rPr lang="es-MX" dirty="0" err="1"/>
              <a:t>asomática</a:t>
            </a:r>
            <a:r>
              <a:rPr lang="es-MX" dirty="0"/>
              <a:t> del maxilar, la pared anteroinferior de cada seno maxilar, los canales naso-lacrimales, los dientes de segundo molar a segundo molar y el tabique nasal.</a:t>
            </a:r>
          </a:p>
          <a:p>
            <a:pPr algn="just"/>
            <a:r>
              <a:rPr lang="es-MX" dirty="0"/>
              <a:t>Siente al paciente erguido con el plano sagital perpendicular al suelo y el plano oclusal horizontal. Sitúe la película con su dimensión mayor perpendicular al plano sagital, cruzada en la boca. Empuje suavemente la película hacia atrás hasta que contacte con la rama mandibular. </a:t>
            </a:r>
          </a:p>
          <a:p>
            <a:pPr algn="just"/>
            <a:r>
              <a:rPr lang="es-MX" dirty="0"/>
              <a:t>Dirija el rayo central con una angulación vertical de +65 grados y horizontal de 0 grados, hacia el puente de la nariz justo por debajo del </a:t>
            </a:r>
            <a:r>
              <a:rPr lang="es-MX" dirty="0" err="1"/>
              <a:t>nasión</a:t>
            </a:r>
            <a:r>
              <a:rPr lang="es-MX" dirty="0"/>
              <a:t>, hacia la línea media de la película.</a:t>
            </a:r>
          </a:p>
          <a:p>
            <a:pPr algn="just"/>
            <a:r>
              <a:rPr lang="es-MX" dirty="0"/>
              <a:t>Generalmente el reyo central entra en la cara el paciente a través del puente de la nariz.</a:t>
            </a:r>
          </a:p>
        </p:txBody>
      </p:sp>
      <p:pic>
        <p:nvPicPr>
          <p:cNvPr id="5" name="Imagen 4">
            <a:extLst>
              <a:ext uri="{FF2B5EF4-FFF2-40B4-BE49-F238E27FC236}">
                <a16:creationId xmlns:a16="http://schemas.microsoft.com/office/drawing/2014/main" id="{5A57B71E-D2DE-9AEA-60CA-2B7EB097BE6F}"/>
              </a:ext>
            </a:extLst>
          </p:cNvPr>
          <p:cNvPicPr>
            <a:picLocks noChangeAspect="1"/>
          </p:cNvPicPr>
          <p:nvPr/>
        </p:nvPicPr>
        <p:blipFill>
          <a:blip r:embed="rId2"/>
          <a:stretch>
            <a:fillRect/>
          </a:stretch>
        </p:blipFill>
        <p:spPr>
          <a:xfrm>
            <a:off x="6279608" y="1580506"/>
            <a:ext cx="2667000" cy="1895475"/>
          </a:xfrm>
          <a:prstGeom prst="rect">
            <a:avLst/>
          </a:prstGeom>
        </p:spPr>
      </p:pic>
      <p:pic>
        <p:nvPicPr>
          <p:cNvPr id="7" name="Imagen 6">
            <a:extLst>
              <a:ext uri="{FF2B5EF4-FFF2-40B4-BE49-F238E27FC236}">
                <a16:creationId xmlns:a16="http://schemas.microsoft.com/office/drawing/2014/main" id="{9CE05B87-6977-8F13-18D5-CADE4736CABA}"/>
              </a:ext>
            </a:extLst>
          </p:cNvPr>
          <p:cNvPicPr>
            <a:picLocks noChangeAspect="1"/>
          </p:cNvPicPr>
          <p:nvPr/>
        </p:nvPicPr>
        <p:blipFill>
          <a:blip r:embed="rId3"/>
          <a:stretch>
            <a:fillRect/>
          </a:stretch>
        </p:blipFill>
        <p:spPr>
          <a:xfrm>
            <a:off x="6279608" y="3830594"/>
            <a:ext cx="2667000" cy="2009140"/>
          </a:xfrm>
          <a:prstGeom prst="rect">
            <a:avLst/>
          </a:prstGeom>
        </p:spPr>
      </p:pic>
      <p:pic>
        <p:nvPicPr>
          <p:cNvPr id="9" name="Imagen 8">
            <a:extLst>
              <a:ext uri="{FF2B5EF4-FFF2-40B4-BE49-F238E27FC236}">
                <a16:creationId xmlns:a16="http://schemas.microsoft.com/office/drawing/2014/main" id="{208F4BE5-A00B-C89F-7F71-0D664927B303}"/>
              </a:ext>
            </a:extLst>
          </p:cNvPr>
          <p:cNvPicPr>
            <a:picLocks noChangeAspect="1"/>
          </p:cNvPicPr>
          <p:nvPr/>
        </p:nvPicPr>
        <p:blipFill>
          <a:blip r:embed="rId4"/>
          <a:stretch>
            <a:fillRect/>
          </a:stretch>
        </p:blipFill>
        <p:spPr>
          <a:xfrm>
            <a:off x="9125208" y="2819262"/>
            <a:ext cx="1995873" cy="2022663"/>
          </a:xfrm>
          <a:prstGeom prst="rect">
            <a:avLst/>
          </a:prstGeom>
        </p:spPr>
      </p:pic>
    </p:spTree>
    <p:extLst>
      <p:ext uri="{BB962C8B-B14F-4D97-AF65-F5344CB8AC3E}">
        <p14:creationId xmlns:p14="http://schemas.microsoft.com/office/powerpoint/2010/main" val="252143997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7664EB-0477-3006-9163-0AA92317E03E}"/>
              </a:ext>
            </a:extLst>
          </p:cNvPr>
          <p:cNvSpPr>
            <a:spLocks noGrp="1"/>
          </p:cNvSpPr>
          <p:nvPr>
            <p:ph type="title"/>
          </p:nvPr>
        </p:nvSpPr>
        <p:spPr>
          <a:xfrm>
            <a:off x="444748" y="234778"/>
            <a:ext cx="10670307" cy="1066801"/>
          </a:xfrm>
        </p:spPr>
        <p:txBody>
          <a:bodyPr>
            <a:normAutofit/>
          </a:bodyPr>
          <a:lstStyle/>
          <a:p>
            <a:pPr algn="ctr"/>
            <a:r>
              <a:rPr lang="es-MX" sz="3600" dirty="0"/>
              <a:t>Proyección oclusal para incisivos laterales superiores</a:t>
            </a:r>
          </a:p>
        </p:txBody>
      </p:sp>
      <p:sp>
        <p:nvSpPr>
          <p:cNvPr id="3" name="Marcador de contenido 2">
            <a:extLst>
              <a:ext uri="{FF2B5EF4-FFF2-40B4-BE49-F238E27FC236}">
                <a16:creationId xmlns:a16="http://schemas.microsoft.com/office/drawing/2014/main" id="{50B58D12-6C74-AE3F-F743-3B3EF3E4987D}"/>
              </a:ext>
            </a:extLst>
          </p:cNvPr>
          <p:cNvSpPr>
            <a:spLocks noGrp="1"/>
          </p:cNvSpPr>
          <p:nvPr>
            <p:ph sz="quarter" idx="13"/>
          </p:nvPr>
        </p:nvSpPr>
        <p:spPr>
          <a:xfrm>
            <a:off x="567788" y="1470454"/>
            <a:ext cx="5212114" cy="4893275"/>
          </a:xfrm>
        </p:spPr>
        <p:txBody>
          <a:bodyPr>
            <a:normAutofit fontScale="92500" lnSpcReduction="20000"/>
          </a:bodyPr>
          <a:lstStyle/>
          <a:p>
            <a:pPr algn="just"/>
            <a:r>
              <a:rPr lang="es-MX" dirty="0"/>
              <a:t>Esta proyección muestra un cuadrante de la cresta alveolar del maxilar, la cara </a:t>
            </a:r>
            <a:r>
              <a:rPr lang="es-MX" dirty="0" err="1"/>
              <a:t>interolateral</a:t>
            </a:r>
            <a:r>
              <a:rPr lang="es-MX" dirty="0"/>
              <a:t> del seno maxilar, la tuberosidad y los dientes desde el incisivo lateral al tercer molar contralateral. Además la apófisis </a:t>
            </a:r>
            <a:r>
              <a:rPr lang="es-MX" dirty="0" err="1"/>
              <a:t>asomática</a:t>
            </a:r>
            <a:r>
              <a:rPr lang="es-MX" dirty="0"/>
              <a:t> del maxilar se superpone sobre las raíces de los molares.</a:t>
            </a:r>
          </a:p>
          <a:p>
            <a:pPr algn="just"/>
            <a:r>
              <a:rPr lang="es-MX" dirty="0"/>
              <a:t>Situé la película con su eje mayor paralelo con el plano sagital. Empuje la película posteriormente hasta que toque con la rama. Posicione el borde lateral paralelo con las superficies vestibulares de los dientes posteriores, extendiéndose lateralmente aproximadamente 1 cm hacia vestibular. </a:t>
            </a:r>
          </a:p>
          <a:p>
            <a:pPr algn="just"/>
            <a:r>
              <a:rPr lang="es-MX" dirty="0"/>
              <a:t>Oriente el rayo central con una angulación vertical de +60 grados, a un punto 2 cm por debajo del ángulo externo del ojo, dirigido hacia el centro de la película.</a:t>
            </a:r>
          </a:p>
          <a:p>
            <a:endParaRPr lang="es-MX" dirty="0"/>
          </a:p>
        </p:txBody>
      </p:sp>
      <p:pic>
        <p:nvPicPr>
          <p:cNvPr id="5" name="Imagen 4">
            <a:extLst>
              <a:ext uri="{FF2B5EF4-FFF2-40B4-BE49-F238E27FC236}">
                <a16:creationId xmlns:a16="http://schemas.microsoft.com/office/drawing/2014/main" id="{5DCD367F-7FA3-FAAB-DC72-198A9833DD0F}"/>
              </a:ext>
            </a:extLst>
          </p:cNvPr>
          <p:cNvPicPr>
            <a:picLocks noChangeAspect="1"/>
          </p:cNvPicPr>
          <p:nvPr/>
        </p:nvPicPr>
        <p:blipFill>
          <a:blip r:embed="rId2"/>
          <a:stretch>
            <a:fillRect/>
          </a:stretch>
        </p:blipFill>
        <p:spPr>
          <a:xfrm>
            <a:off x="6306733" y="1500053"/>
            <a:ext cx="2389230" cy="2535861"/>
          </a:xfrm>
          <a:prstGeom prst="rect">
            <a:avLst/>
          </a:prstGeom>
        </p:spPr>
      </p:pic>
      <p:pic>
        <p:nvPicPr>
          <p:cNvPr id="7" name="Imagen 6">
            <a:extLst>
              <a:ext uri="{FF2B5EF4-FFF2-40B4-BE49-F238E27FC236}">
                <a16:creationId xmlns:a16="http://schemas.microsoft.com/office/drawing/2014/main" id="{E3F20A13-6A74-9E51-ECB1-41DC116D5852}"/>
              </a:ext>
            </a:extLst>
          </p:cNvPr>
          <p:cNvPicPr>
            <a:picLocks noChangeAspect="1"/>
          </p:cNvPicPr>
          <p:nvPr/>
        </p:nvPicPr>
        <p:blipFill>
          <a:blip r:embed="rId3"/>
          <a:stretch>
            <a:fillRect/>
          </a:stretch>
        </p:blipFill>
        <p:spPr>
          <a:xfrm>
            <a:off x="8906696" y="2924088"/>
            <a:ext cx="2093698" cy="2223652"/>
          </a:xfrm>
          <a:prstGeom prst="rect">
            <a:avLst/>
          </a:prstGeom>
        </p:spPr>
      </p:pic>
      <p:pic>
        <p:nvPicPr>
          <p:cNvPr id="9" name="Imagen 8">
            <a:extLst>
              <a:ext uri="{FF2B5EF4-FFF2-40B4-BE49-F238E27FC236}">
                <a16:creationId xmlns:a16="http://schemas.microsoft.com/office/drawing/2014/main" id="{16659A3C-8C66-63F9-D72B-82CC105C9D1E}"/>
              </a:ext>
            </a:extLst>
          </p:cNvPr>
          <p:cNvPicPr>
            <a:picLocks noChangeAspect="1"/>
          </p:cNvPicPr>
          <p:nvPr/>
        </p:nvPicPr>
        <p:blipFill>
          <a:blip r:embed="rId4"/>
          <a:stretch>
            <a:fillRect/>
          </a:stretch>
        </p:blipFill>
        <p:spPr>
          <a:xfrm>
            <a:off x="6306733" y="4234388"/>
            <a:ext cx="2389230" cy="2128688"/>
          </a:xfrm>
          <a:prstGeom prst="rect">
            <a:avLst/>
          </a:prstGeom>
        </p:spPr>
      </p:pic>
    </p:spTree>
    <p:extLst>
      <p:ext uri="{BB962C8B-B14F-4D97-AF65-F5344CB8AC3E}">
        <p14:creationId xmlns:p14="http://schemas.microsoft.com/office/powerpoint/2010/main" val="325435317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3A4978-337E-27E2-B96A-207A957D19D9}"/>
              </a:ext>
            </a:extLst>
          </p:cNvPr>
          <p:cNvSpPr>
            <a:spLocks noGrp="1"/>
          </p:cNvSpPr>
          <p:nvPr>
            <p:ph type="title"/>
          </p:nvPr>
        </p:nvSpPr>
        <p:spPr>
          <a:xfrm>
            <a:off x="590686" y="262393"/>
            <a:ext cx="10504569" cy="804408"/>
          </a:xfrm>
        </p:spPr>
        <p:txBody>
          <a:bodyPr>
            <a:normAutofit/>
          </a:bodyPr>
          <a:lstStyle/>
          <a:p>
            <a:r>
              <a:rPr lang="es-MX" sz="4000" dirty="0"/>
              <a:t>Proyección oclusal mandibular anterior</a:t>
            </a:r>
          </a:p>
        </p:txBody>
      </p:sp>
      <p:sp>
        <p:nvSpPr>
          <p:cNvPr id="3" name="Marcador de contenido 2">
            <a:extLst>
              <a:ext uri="{FF2B5EF4-FFF2-40B4-BE49-F238E27FC236}">
                <a16:creationId xmlns:a16="http://schemas.microsoft.com/office/drawing/2014/main" id="{6E5D8116-97AC-BC88-A0D3-7DEB228EC156}"/>
              </a:ext>
            </a:extLst>
          </p:cNvPr>
          <p:cNvSpPr>
            <a:spLocks noGrp="1"/>
          </p:cNvSpPr>
          <p:nvPr>
            <p:ph sz="quarter" idx="13"/>
          </p:nvPr>
        </p:nvSpPr>
        <p:spPr>
          <a:xfrm>
            <a:off x="590686" y="1553027"/>
            <a:ext cx="5621428" cy="4746171"/>
          </a:xfrm>
        </p:spPr>
        <p:txBody>
          <a:bodyPr>
            <a:normAutofit lnSpcReduction="10000"/>
          </a:bodyPr>
          <a:lstStyle/>
          <a:p>
            <a:pPr algn="just"/>
            <a:r>
              <a:rPr lang="es-MX" dirty="0"/>
              <a:t>Esta proyección incluye la porción anterior de la mandíbula, la dentición de canino a canino y la cortical inferior de la mandíbula.</a:t>
            </a:r>
          </a:p>
          <a:p>
            <a:pPr algn="just"/>
            <a:r>
              <a:rPr lang="es-MX" dirty="0"/>
              <a:t>Siente al paciente inclinado hacia atrás de tal manera que el plano oclusal esté a 45 grados con la horizontal. Situé la película en la boca con su eje mayor perpendicular al plano sagital y empújela posteriormente hasta que toque la rama. Céntrela con la cara impresionable hacia abajo.</a:t>
            </a:r>
          </a:p>
          <a:p>
            <a:pPr algn="just"/>
            <a:r>
              <a:rPr lang="es-MX" dirty="0"/>
              <a:t>Oriente el rayo central con una angulación de -10 grados a través de la punta del mentón hacia el centro de la película; esto da al rayo una angulación de -55 grados con el plano de la película.</a:t>
            </a:r>
          </a:p>
        </p:txBody>
      </p:sp>
      <p:pic>
        <p:nvPicPr>
          <p:cNvPr id="5" name="Imagen 4">
            <a:extLst>
              <a:ext uri="{FF2B5EF4-FFF2-40B4-BE49-F238E27FC236}">
                <a16:creationId xmlns:a16="http://schemas.microsoft.com/office/drawing/2014/main" id="{190337F5-A957-A44E-43E7-692FB4424712}"/>
              </a:ext>
            </a:extLst>
          </p:cNvPr>
          <p:cNvPicPr>
            <a:picLocks noChangeAspect="1"/>
          </p:cNvPicPr>
          <p:nvPr/>
        </p:nvPicPr>
        <p:blipFill>
          <a:blip r:embed="rId2"/>
          <a:stretch>
            <a:fillRect/>
          </a:stretch>
        </p:blipFill>
        <p:spPr>
          <a:xfrm>
            <a:off x="6387872" y="1244600"/>
            <a:ext cx="2559822" cy="1875971"/>
          </a:xfrm>
          <a:prstGeom prst="rect">
            <a:avLst/>
          </a:prstGeom>
        </p:spPr>
      </p:pic>
      <p:pic>
        <p:nvPicPr>
          <p:cNvPr id="7" name="Imagen 6">
            <a:extLst>
              <a:ext uri="{FF2B5EF4-FFF2-40B4-BE49-F238E27FC236}">
                <a16:creationId xmlns:a16="http://schemas.microsoft.com/office/drawing/2014/main" id="{81C4A10C-C975-74BF-A6C2-73F20AC5674F}"/>
              </a:ext>
            </a:extLst>
          </p:cNvPr>
          <p:cNvPicPr>
            <a:picLocks noChangeAspect="1"/>
          </p:cNvPicPr>
          <p:nvPr/>
        </p:nvPicPr>
        <p:blipFill>
          <a:blip r:embed="rId3"/>
          <a:stretch>
            <a:fillRect/>
          </a:stretch>
        </p:blipFill>
        <p:spPr>
          <a:xfrm>
            <a:off x="6481850" y="3368415"/>
            <a:ext cx="2465843" cy="2930783"/>
          </a:xfrm>
          <a:prstGeom prst="rect">
            <a:avLst/>
          </a:prstGeom>
        </p:spPr>
      </p:pic>
      <p:pic>
        <p:nvPicPr>
          <p:cNvPr id="9" name="Imagen 8">
            <a:extLst>
              <a:ext uri="{FF2B5EF4-FFF2-40B4-BE49-F238E27FC236}">
                <a16:creationId xmlns:a16="http://schemas.microsoft.com/office/drawing/2014/main" id="{BA12E48E-DFD8-6297-5638-62EA9655B3D5}"/>
              </a:ext>
            </a:extLst>
          </p:cNvPr>
          <p:cNvPicPr>
            <a:picLocks noChangeAspect="1"/>
          </p:cNvPicPr>
          <p:nvPr/>
        </p:nvPicPr>
        <p:blipFill>
          <a:blip r:embed="rId4"/>
          <a:stretch>
            <a:fillRect/>
          </a:stretch>
        </p:blipFill>
        <p:spPr>
          <a:xfrm>
            <a:off x="9123452" y="2518050"/>
            <a:ext cx="1995232" cy="2083158"/>
          </a:xfrm>
          <a:prstGeom prst="rect">
            <a:avLst/>
          </a:prstGeom>
        </p:spPr>
      </p:pic>
    </p:spTree>
    <p:extLst>
      <p:ext uri="{BB962C8B-B14F-4D97-AF65-F5344CB8AC3E}">
        <p14:creationId xmlns:p14="http://schemas.microsoft.com/office/powerpoint/2010/main" val="78668245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2BB0B1-A381-437B-F13C-FF6F7C8677F1}"/>
              </a:ext>
            </a:extLst>
          </p:cNvPr>
          <p:cNvSpPr>
            <a:spLocks noGrp="1"/>
          </p:cNvSpPr>
          <p:nvPr>
            <p:ph type="title"/>
          </p:nvPr>
        </p:nvSpPr>
        <p:spPr>
          <a:xfrm>
            <a:off x="406400" y="262395"/>
            <a:ext cx="10620683" cy="652006"/>
          </a:xfrm>
        </p:spPr>
        <p:txBody>
          <a:bodyPr>
            <a:normAutofit/>
          </a:bodyPr>
          <a:lstStyle/>
          <a:p>
            <a:pPr algn="ctr"/>
            <a:r>
              <a:rPr lang="es-MX" sz="3600" dirty="0"/>
              <a:t>Proyección oclusal mandibular transversal </a:t>
            </a:r>
          </a:p>
        </p:txBody>
      </p:sp>
      <p:sp>
        <p:nvSpPr>
          <p:cNvPr id="3" name="Marcador de contenido 2">
            <a:extLst>
              <a:ext uri="{FF2B5EF4-FFF2-40B4-BE49-F238E27FC236}">
                <a16:creationId xmlns:a16="http://schemas.microsoft.com/office/drawing/2014/main" id="{B39B76CB-882B-B37A-238B-1E1FA6428151}"/>
              </a:ext>
            </a:extLst>
          </p:cNvPr>
          <p:cNvSpPr>
            <a:spLocks noGrp="1"/>
          </p:cNvSpPr>
          <p:nvPr>
            <p:ph sz="quarter" idx="13"/>
          </p:nvPr>
        </p:nvSpPr>
        <p:spPr>
          <a:xfrm>
            <a:off x="406400" y="1066801"/>
            <a:ext cx="5748281" cy="5361892"/>
          </a:xfrm>
        </p:spPr>
        <p:txBody>
          <a:bodyPr>
            <a:normAutofit fontScale="92500" lnSpcReduction="20000"/>
          </a:bodyPr>
          <a:lstStyle/>
          <a:p>
            <a:pPr algn="just"/>
            <a:r>
              <a:rPr lang="es-MX" dirty="0"/>
              <a:t>Esta proyección incluye el tejido blando del suelo de la boca y muestra las tablas lingual y vestibular de segundo molar a segundo molar. Cuando esta imagen se toma para examinar el suelo de la boca el tiempo de exposición debería reducirse a la mitad del empleado para una imagen de la mandíbula.</a:t>
            </a:r>
          </a:p>
          <a:p>
            <a:pPr algn="just"/>
            <a:r>
              <a:rPr lang="es-MX" dirty="0"/>
              <a:t>Siente al paciente en una posición </a:t>
            </a:r>
            <a:r>
              <a:rPr lang="es-MX" dirty="0" err="1"/>
              <a:t>semiinclinada</a:t>
            </a:r>
            <a:r>
              <a:rPr lang="es-MX" dirty="0"/>
              <a:t> con la cabeza basculada hacia atrás de tal modo que la línea ala-trago esté casi perpendicular al suelo. </a:t>
            </a:r>
          </a:p>
          <a:p>
            <a:pPr algn="just"/>
            <a:r>
              <a:rPr lang="es-MX" dirty="0"/>
              <a:t>Situé la película en la boca con su eje mayor perpendicular al plano sagital y con la cara impresionable hacia la mandíbula. El borde anterior de a película debería estar aproximadamente 1 cm por delante de los incisivos centrales inferiores. </a:t>
            </a:r>
          </a:p>
          <a:p>
            <a:pPr algn="just"/>
            <a:r>
              <a:rPr lang="es-MX" dirty="0"/>
              <a:t>Dirija el rayo central a la línea media a través del suelo de la boca aproximadamente 3 cm por debajo de mentón, en ángulo recto con el centro de la película.</a:t>
            </a:r>
          </a:p>
        </p:txBody>
      </p:sp>
      <p:pic>
        <p:nvPicPr>
          <p:cNvPr id="5" name="Imagen 4">
            <a:extLst>
              <a:ext uri="{FF2B5EF4-FFF2-40B4-BE49-F238E27FC236}">
                <a16:creationId xmlns:a16="http://schemas.microsoft.com/office/drawing/2014/main" id="{FCFCED9F-26B8-387A-4E8E-053129FA6B5D}"/>
              </a:ext>
            </a:extLst>
          </p:cNvPr>
          <p:cNvPicPr>
            <a:picLocks noChangeAspect="1"/>
          </p:cNvPicPr>
          <p:nvPr/>
        </p:nvPicPr>
        <p:blipFill>
          <a:blip r:embed="rId2"/>
          <a:stretch>
            <a:fillRect/>
          </a:stretch>
        </p:blipFill>
        <p:spPr>
          <a:xfrm>
            <a:off x="6349320" y="1629304"/>
            <a:ext cx="2436416" cy="1772733"/>
          </a:xfrm>
          <a:prstGeom prst="rect">
            <a:avLst/>
          </a:prstGeom>
        </p:spPr>
      </p:pic>
      <p:pic>
        <p:nvPicPr>
          <p:cNvPr id="7" name="Imagen 6">
            <a:extLst>
              <a:ext uri="{FF2B5EF4-FFF2-40B4-BE49-F238E27FC236}">
                <a16:creationId xmlns:a16="http://schemas.microsoft.com/office/drawing/2014/main" id="{A3371828-2CB7-081E-42AA-DDAA63BD68CC}"/>
              </a:ext>
            </a:extLst>
          </p:cNvPr>
          <p:cNvPicPr>
            <a:picLocks noChangeAspect="1"/>
          </p:cNvPicPr>
          <p:nvPr/>
        </p:nvPicPr>
        <p:blipFill>
          <a:blip r:embed="rId3"/>
          <a:stretch>
            <a:fillRect/>
          </a:stretch>
        </p:blipFill>
        <p:spPr>
          <a:xfrm>
            <a:off x="6349320" y="3964540"/>
            <a:ext cx="2436417" cy="1859371"/>
          </a:xfrm>
          <a:prstGeom prst="rect">
            <a:avLst/>
          </a:prstGeom>
        </p:spPr>
      </p:pic>
      <p:pic>
        <p:nvPicPr>
          <p:cNvPr id="9" name="Imagen 8">
            <a:extLst>
              <a:ext uri="{FF2B5EF4-FFF2-40B4-BE49-F238E27FC236}">
                <a16:creationId xmlns:a16="http://schemas.microsoft.com/office/drawing/2014/main" id="{324B3061-2193-1BAB-1F6A-C553E2CAA6B8}"/>
              </a:ext>
            </a:extLst>
          </p:cNvPr>
          <p:cNvPicPr>
            <a:picLocks noChangeAspect="1"/>
          </p:cNvPicPr>
          <p:nvPr/>
        </p:nvPicPr>
        <p:blipFill>
          <a:blip r:embed="rId4"/>
          <a:stretch>
            <a:fillRect/>
          </a:stretch>
        </p:blipFill>
        <p:spPr>
          <a:xfrm>
            <a:off x="8980375" y="2861381"/>
            <a:ext cx="2173968" cy="1772732"/>
          </a:xfrm>
          <a:prstGeom prst="rect">
            <a:avLst/>
          </a:prstGeom>
        </p:spPr>
      </p:pic>
    </p:spTree>
    <p:extLst>
      <p:ext uri="{BB962C8B-B14F-4D97-AF65-F5344CB8AC3E}">
        <p14:creationId xmlns:p14="http://schemas.microsoft.com/office/powerpoint/2010/main" val="296970618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42143A-55A2-7273-F1DA-778FA8A7FEEC}"/>
              </a:ext>
            </a:extLst>
          </p:cNvPr>
          <p:cNvSpPr>
            <a:spLocks noGrp="1"/>
          </p:cNvSpPr>
          <p:nvPr>
            <p:ph type="title"/>
          </p:nvPr>
        </p:nvSpPr>
        <p:spPr>
          <a:xfrm>
            <a:off x="565431" y="175306"/>
            <a:ext cx="10635198" cy="804408"/>
          </a:xfrm>
        </p:spPr>
        <p:txBody>
          <a:bodyPr>
            <a:normAutofit fontScale="90000"/>
          </a:bodyPr>
          <a:lstStyle/>
          <a:p>
            <a:pPr algn="ctr"/>
            <a:r>
              <a:rPr lang="es-MX" dirty="0"/>
              <a:t>Proyección oclusal mandibular lateral</a:t>
            </a:r>
          </a:p>
        </p:txBody>
      </p:sp>
      <p:sp>
        <p:nvSpPr>
          <p:cNvPr id="3" name="Marcador de contenido 2">
            <a:extLst>
              <a:ext uri="{FF2B5EF4-FFF2-40B4-BE49-F238E27FC236}">
                <a16:creationId xmlns:a16="http://schemas.microsoft.com/office/drawing/2014/main" id="{DAA57EFB-4451-F077-7164-CF611255F20C}"/>
              </a:ext>
            </a:extLst>
          </p:cNvPr>
          <p:cNvSpPr>
            <a:spLocks noGrp="1"/>
          </p:cNvSpPr>
          <p:nvPr>
            <p:ph sz="quarter" idx="13"/>
          </p:nvPr>
        </p:nvSpPr>
        <p:spPr>
          <a:xfrm>
            <a:off x="565432" y="1190172"/>
            <a:ext cx="5864398" cy="5274807"/>
          </a:xfrm>
        </p:spPr>
        <p:txBody>
          <a:bodyPr>
            <a:normAutofit lnSpcReduction="10000"/>
          </a:bodyPr>
          <a:lstStyle/>
          <a:p>
            <a:pPr algn="just"/>
            <a:r>
              <a:rPr lang="es-MX" sz="1700" dirty="0"/>
              <a:t>Esta proyección cubre el tejido blando de la mitad del suelo de la boca, las corticales lingual y vestibular de la mitad de la mandíbula y los dientes desde el incisivo lateral al tercer molar contralateral. </a:t>
            </a:r>
          </a:p>
          <a:p>
            <a:pPr algn="just"/>
            <a:r>
              <a:rPr lang="es-MX" sz="1700" dirty="0"/>
              <a:t>Siente al paciente en una posición semirreclinado con la cabeza inclinada hacia atrás de tal modo que la línea ala-trago esté casi perpendicular al suelo. Sitúe la película en la boca con el eje mayor paralelo con el plano sagital y la cara impresionable hacia abajo, hacia la mandíbula. </a:t>
            </a:r>
          </a:p>
          <a:p>
            <a:pPr algn="just"/>
            <a:r>
              <a:rPr lang="es-MX" sz="1700" dirty="0"/>
              <a:t>Sitúe la película lo mas posteriormente posible, desplace el eje mayor </a:t>
            </a:r>
            <a:r>
              <a:rPr lang="es-MX" sz="1700" dirty="0" err="1"/>
              <a:t>vestibularmente</a:t>
            </a:r>
            <a:r>
              <a:rPr lang="es-MX" sz="1700" dirty="0"/>
              <a:t> (hacia la izquierda o la derecha) de tal modo que el borde lateral quede paralelo a las superficies vestibulares de los dientes posteriores y se extienda lateralmente aproximadamente 1 cm.</a:t>
            </a:r>
          </a:p>
          <a:p>
            <a:pPr algn="just"/>
            <a:r>
              <a:rPr lang="es-MX" sz="1700" dirty="0"/>
              <a:t>Dirija el rayo central perpendicular al centro de la película a través de un puto por debajo del mentón, aproximadamente 3 cm posterior a la punta del mentón y 3 cm lateral a la línea media.</a:t>
            </a:r>
          </a:p>
        </p:txBody>
      </p:sp>
      <p:pic>
        <p:nvPicPr>
          <p:cNvPr id="5" name="Imagen 4">
            <a:extLst>
              <a:ext uri="{FF2B5EF4-FFF2-40B4-BE49-F238E27FC236}">
                <a16:creationId xmlns:a16="http://schemas.microsoft.com/office/drawing/2014/main" id="{852FA1FE-D8B0-EAC8-0C8F-47CE24C5FE9E}"/>
              </a:ext>
            </a:extLst>
          </p:cNvPr>
          <p:cNvPicPr>
            <a:picLocks noChangeAspect="1"/>
          </p:cNvPicPr>
          <p:nvPr/>
        </p:nvPicPr>
        <p:blipFill>
          <a:blip r:embed="rId2"/>
          <a:stretch>
            <a:fillRect/>
          </a:stretch>
        </p:blipFill>
        <p:spPr>
          <a:xfrm>
            <a:off x="6775223" y="1190172"/>
            <a:ext cx="2281692" cy="2297932"/>
          </a:xfrm>
          <a:prstGeom prst="rect">
            <a:avLst/>
          </a:prstGeom>
        </p:spPr>
      </p:pic>
      <p:pic>
        <p:nvPicPr>
          <p:cNvPr id="7" name="Imagen 6">
            <a:extLst>
              <a:ext uri="{FF2B5EF4-FFF2-40B4-BE49-F238E27FC236}">
                <a16:creationId xmlns:a16="http://schemas.microsoft.com/office/drawing/2014/main" id="{6ABEFA83-2A1D-F2CD-1DD1-A241760ACB34}"/>
              </a:ext>
            </a:extLst>
          </p:cNvPr>
          <p:cNvPicPr>
            <a:picLocks noChangeAspect="1"/>
          </p:cNvPicPr>
          <p:nvPr/>
        </p:nvPicPr>
        <p:blipFill>
          <a:blip r:embed="rId3"/>
          <a:stretch>
            <a:fillRect/>
          </a:stretch>
        </p:blipFill>
        <p:spPr>
          <a:xfrm>
            <a:off x="6758404" y="3769039"/>
            <a:ext cx="2298511" cy="2495978"/>
          </a:xfrm>
          <a:prstGeom prst="rect">
            <a:avLst/>
          </a:prstGeom>
        </p:spPr>
      </p:pic>
      <p:pic>
        <p:nvPicPr>
          <p:cNvPr id="9" name="Imagen 8">
            <a:extLst>
              <a:ext uri="{FF2B5EF4-FFF2-40B4-BE49-F238E27FC236}">
                <a16:creationId xmlns:a16="http://schemas.microsoft.com/office/drawing/2014/main" id="{D47688CD-D668-F90C-12A3-41C446C5B168}"/>
              </a:ext>
            </a:extLst>
          </p:cNvPr>
          <p:cNvPicPr>
            <a:picLocks noChangeAspect="1"/>
          </p:cNvPicPr>
          <p:nvPr/>
        </p:nvPicPr>
        <p:blipFill>
          <a:blip r:embed="rId4"/>
          <a:stretch>
            <a:fillRect/>
          </a:stretch>
        </p:blipFill>
        <p:spPr>
          <a:xfrm>
            <a:off x="9268577" y="2930293"/>
            <a:ext cx="1932052" cy="1677491"/>
          </a:xfrm>
          <a:prstGeom prst="rect">
            <a:avLst/>
          </a:prstGeom>
        </p:spPr>
      </p:pic>
    </p:spTree>
    <p:extLst>
      <p:ext uri="{BB962C8B-B14F-4D97-AF65-F5344CB8AC3E}">
        <p14:creationId xmlns:p14="http://schemas.microsoft.com/office/powerpoint/2010/main" val="258056151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BDADF4-B18C-8658-D577-8C51881C6472}"/>
              </a:ext>
            </a:extLst>
          </p:cNvPr>
          <p:cNvSpPr>
            <a:spLocks noGrp="1"/>
          </p:cNvSpPr>
          <p:nvPr>
            <p:ph type="title"/>
          </p:nvPr>
        </p:nvSpPr>
        <p:spPr>
          <a:xfrm>
            <a:off x="1031966" y="291422"/>
            <a:ext cx="9692640" cy="1029378"/>
          </a:xfrm>
        </p:spPr>
        <p:txBody>
          <a:bodyPr/>
          <a:lstStyle/>
          <a:p>
            <a:pPr algn="ctr"/>
            <a:r>
              <a:rPr lang="es-MX" dirty="0"/>
              <a:t>Referencias bibliográficas</a:t>
            </a:r>
          </a:p>
        </p:txBody>
      </p:sp>
      <p:sp>
        <p:nvSpPr>
          <p:cNvPr id="3" name="Marcador de contenido 2">
            <a:extLst>
              <a:ext uri="{FF2B5EF4-FFF2-40B4-BE49-F238E27FC236}">
                <a16:creationId xmlns:a16="http://schemas.microsoft.com/office/drawing/2014/main" id="{AA7C0721-7CDE-B00F-09E5-E85C0F518F2C}"/>
              </a:ext>
            </a:extLst>
          </p:cNvPr>
          <p:cNvSpPr>
            <a:spLocks noGrp="1"/>
          </p:cNvSpPr>
          <p:nvPr>
            <p:ph sz="quarter" idx="13"/>
          </p:nvPr>
        </p:nvSpPr>
        <p:spPr>
          <a:xfrm>
            <a:off x="682171" y="1915886"/>
            <a:ext cx="10260149" cy="3875314"/>
          </a:xfrm>
        </p:spPr>
        <p:txBody>
          <a:bodyPr/>
          <a:lstStyle/>
          <a:p>
            <a:pPr algn="just"/>
            <a:r>
              <a:rPr lang="es-MX" dirty="0"/>
              <a:t>White  S. C. &amp; </a:t>
            </a:r>
            <a:r>
              <a:rPr lang="es-MX" dirty="0" err="1"/>
              <a:t>Pharoah</a:t>
            </a:r>
            <a:r>
              <a:rPr lang="es-MX" dirty="0"/>
              <a:t> M. J. (2014). Radiología Oral : Principios e Interpretación. España: Elsevier </a:t>
            </a:r>
            <a:r>
              <a:rPr lang="es-MX" dirty="0" err="1"/>
              <a:t>Health</a:t>
            </a:r>
            <a:r>
              <a:rPr lang="es-MX" dirty="0"/>
              <a:t> </a:t>
            </a:r>
            <a:r>
              <a:rPr lang="es-MX" dirty="0" err="1"/>
              <a:t>Sciences</a:t>
            </a:r>
            <a:r>
              <a:rPr lang="es-MX" dirty="0"/>
              <a:t>.</a:t>
            </a:r>
          </a:p>
          <a:p>
            <a:pPr algn="just"/>
            <a:r>
              <a:rPr lang="fi-FI" dirty="0"/>
              <a:t>lannucci J. M. &amp; Jansen L. (2013). </a:t>
            </a:r>
            <a:r>
              <a:rPr lang="es-MX" dirty="0"/>
              <a:t>Radiografía Dental: Principios y técnicas. Venezuela: </a:t>
            </a:r>
            <a:r>
              <a:rPr lang="es-MX" dirty="0" err="1"/>
              <a:t>Amolca</a:t>
            </a:r>
            <a:r>
              <a:rPr lang="es-MX" dirty="0"/>
              <a:t>, Actualidades Médicas, C.A.</a:t>
            </a:r>
          </a:p>
          <a:p>
            <a:pPr algn="just"/>
            <a:r>
              <a:rPr lang="es-MX" dirty="0" err="1"/>
              <a:t>Whaites</a:t>
            </a:r>
            <a:r>
              <a:rPr lang="es-MX" dirty="0"/>
              <a:t> E. (2008). Fundamentos de radiología dental. España: </a:t>
            </a:r>
            <a:r>
              <a:rPr lang="es-MX" dirty="0" err="1"/>
              <a:t>Elseiver</a:t>
            </a:r>
            <a:r>
              <a:rPr lang="es-MX" dirty="0"/>
              <a:t> Masson.</a:t>
            </a:r>
          </a:p>
        </p:txBody>
      </p:sp>
    </p:spTree>
    <p:extLst>
      <p:ext uri="{BB962C8B-B14F-4D97-AF65-F5344CB8AC3E}">
        <p14:creationId xmlns:p14="http://schemas.microsoft.com/office/powerpoint/2010/main" val="1484150240"/>
      </p:ext>
    </p:extLst>
  </p:cSld>
  <p:clrMapOvr>
    <a:masterClrMapping/>
  </p:clrMapOvr>
</p:sld>
</file>

<file path=ppt/theme/theme1.xml><?xml version="1.0" encoding="utf-8"?>
<a:theme xmlns:a="http://schemas.openxmlformats.org/drawingml/2006/main" name="Vista">
  <a:themeElements>
    <a:clrScheme name="Azul cálido">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Vista">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sta">
      <a:fillStyleLst>
        <a:solidFill>
          <a:schemeClr val="phClr"/>
        </a:solidFill>
        <a:solidFill>
          <a:schemeClr val="phClr">
            <a:tint val="60000"/>
            <a:satMod val="120000"/>
          </a:schemeClr>
        </a:solidFill>
        <a:solidFill>
          <a:schemeClr val="phClr">
            <a:shade val="75000"/>
            <a:satMod val="13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23C5FE65-18CC-4A65-9EBC-B05E331504EC}"/>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TM03457515[[fn=Vista]]</Template>
  <TotalTime>13624</TotalTime>
  <Words>10742</Words>
  <Application>Microsoft Office PowerPoint</Application>
  <PresentationFormat>Panorámica</PresentationFormat>
  <Paragraphs>570</Paragraphs>
  <Slides>117</Slides>
  <Notes>3</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117</vt:i4>
      </vt:variant>
    </vt:vector>
  </HeadingPairs>
  <TitlesOfParts>
    <vt:vector size="123" baseType="lpstr">
      <vt:lpstr>Arial</vt:lpstr>
      <vt:lpstr>Calibri</vt:lpstr>
      <vt:lpstr>Century Schoolbook</vt:lpstr>
      <vt:lpstr>Wingdings</vt:lpstr>
      <vt:lpstr>Wingdings 2</vt:lpstr>
      <vt:lpstr>Vista</vt:lpstr>
      <vt:lpstr>Sesión 3. Técnicas radiográficas  intraorales</vt:lpstr>
      <vt:lpstr>Presentación</vt:lpstr>
      <vt:lpstr>Objetivos</vt:lpstr>
      <vt:lpstr>Técnicas radiográficas intraorales </vt:lpstr>
      <vt:lpstr> Anatomía en radiografías intraorales </vt:lpstr>
      <vt:lpstr>Importancia de la anatomía en radiografías intraorales </vt:lpstr>
      <vt:lpstr>Tipos de hueso</vt:lpstr>
      <vt:lpstr>Tipos de hueso</vt:lpstr>
      <vt:lpstr>Prominencias del Hueso</vt:lpstr>
      <vt:lpstr>Prominencias del Hueso</vt:lpstr>
      <vt:lpstr>Espacios y Depresiones en el Hueso  </vt:lpstr>
      <vt:lpstr>Espacios y Depresiones en el Hueso </vt:lpstr>
      <vt:lpstr>Términos Misceláneos</vt:lpstr>
      <vt:lpstr>Puntos de Referencia óseos del Maxilar </vt:lpstr>
      <vt:lpstr>Foramen Incisivo</vt:lpstr>
      <vt:lpstr>Forámenes Superiores del Canal Incisivo </vt:lpstr>
      <vt:lpstr>Sutura Palatina Media </vt:lpstr>
      <vt:lpstr>Fosa Lateral </vt:lpstr>
      <vt:lpstr>Cavidad Nasal </vt:lpstr>
      <vt:lpstr>Tabique nasal </vt:lpstr>
      <vt:lpstr>Piso de la Cavidad Nasal</vt:lpstr>
      <vt:lpstr>Espina Nasal Anterior </vt:lpstr>
      <vt:lpstr>Cornetes Nasales Inferiores </vt:lpstr>
      <vt:lpstr>Senos Maxilares </vt:lpstr>
      <vt:lpstr>Septos Dentro de los Senos Maxilares </vt:lpstr>
      <vt:lpstr>Conductos de Nutrientes Dentro del Seno Maxilar </vt:lpstr>
      <vt:lpstr>Tuberosidad Maxilar </vt:lpstr>
      <vt:lpstr>Hamulus </vt:lpstr>
      <vt:lpstr>Proceso Cigomático del Maxilar </vt:lpstr>
      <vt:lpstr>Cigoma </vt:lpstr>
      <vt:lpstr>Puntos de Referencia Óseos de la Mandíbula </vt:lpstr>
      <vt:lpstr>Tubérculos Genianos </vt:lpstr>
      <vt:lpstr>Foramen Lingual </vt:lpstr>
      <vt:lpstr>Conductos de Nutrientes </vt:lpstr>
      <vt:lpstr>Cresta Mentoniana </vt:lpstr>
      <vt:lpstr>Fosa Mentoniana </vt:lpstr>
      <vt:lpstr>Foramen Mentoniano </vt:lpstr>
      <vt:lpstr>Cresta Milohioidea </vt:lpstr>
      <vt:lpstr>Canal Mandibular </vt:lpstr>
      <vt:lpstr>Cresta Oblicua Interna </vt:lpstr>
      <vt:lpstr>Cresta Oblicua Externa </vt:lpstr>
      <vt:lpstr>Fosa Submandibular </vt:lpstr>
      <vt:lpstr>Proceso Coronoides </vt:lpstr>
      <vt:lpstr>Anatomía normal del diente</vt:lpstr>
      <vt:lpstr>Estructuras de Soporte </vt:lpstr>
      <vt:lpstr>Lámina dura</vt:lpstr>
      <vt:lpstr>Cresta Alveolar </vt:lpstr>
      <vt:lpstr>Espacio del Ligamento Periodontal </vt:lpstr>
      <vt:lpstr>Forma y Densidad del Hueso Alveolar </vt:lpstr>
      <vt:lpstr>Radiografía periapical, interproximal y oclusal</vt:lpstr>
      <vt:lpstr> Radiografía periapical, interproximal y oclusal</vt:lpstr>
      <vt:lpstr>Examen Periapical </vt:lpstr>
      <vt:lpstr>Examen interproximal </vt:lpstr>
      <vt:lpstr>Examen Oclusal </vt:lpstr>
      <vt:lpstr>Criterios diagnósticos para las  radiografías intraorales</vt:lpstr>
      <vt:lpstr>Usos y técnicas</vt:lpstr>
      <vt:lpstr>Técnicas radiográficas</vt:lpstr>
      <vt:lpstr>Técnica de paralelo</vt:lpstr>
      <vt:lpstr>¿Cómo conseguir paralelismo? </vt:lpstr>
      <vt:lpstr>Dispositivo de Alineación del Haz</vt:lpstr>
      <vt:lpstr>Dispositivo de Alineación del Haz</vt:lpstr>
      <vt:lpstr>Dispositivo de Alineación del Haz</vt:lpstr>
      <vt:lpstr>Preparación del Paciente para la  Técnica Paralela </vt:lpstr>
      <vt:lpstr>Pautas para la Colocación del Receptor  con la Técnica Paralela </vt:lpstr>
      <vt:lpstr>Proyección para incisivos centrales superiores</vt:lpstr>
      <vt:lpstr>Proyección para incisivos centrales superiores</vt:lpstr>
      <vt:lpstr>Proyección para incisivos laterales superiores</vt:lpstr>
      <vt:lpstr>Proyección para incisivos laterales superiores</vt:lpstr>
      <vt:lpstr>Proyección para caninos superiores</vt:lpstr>
      <vt:lpstr>Proyección para caninos superiores</vt:lpstr>
      <vt:lpstr>Proyección para premolares superiores</vt:lpstr>
      <vt:lpstr>Proyección para premolares superiores</vt:lpstr>
      <vt:lpstr>Proyección para molares superiores</vt:lpstr>
      <vt:lpstr>Proyección para molares superiores</vt:lpstr>
      <vt:lpstr>Proyección molar oblicua distal superior</vt:lpstr>
      <vt:lpstr>Proyección molar oblicua distal superior</vt:lpstr>
      <vt:lpstr>Proyección centrolateral inferior</vt:lpstr>
      <vt:lpstr>Proyección centrolateral inferior</vt:lpstr>
      <vt:lpstr>Proyección para caninos inferiores</vt:lpstr>
      <vt:lpstr>Proyección para caninos inferiores</vt:lpstr>
      <vt:lpstr>Proyección para premolares inferiores</vt:lpstr>
      <vt:lpstr>Proyección para premolares inferiores</vt:lpstr>
      <vt:lpstr>Proyección para molares inferiores</vt:lpstr>
      <vt:lpstr>Proyección para molares inferiores</vt:lpstr>
      <vt:lpstr>Proyección molar oblicua distal inferior</vt:lpstr>
      <vt:lpstr>Proyección molar oblicua distal inferior</vt:lpstr>
      <vt:lpstr>Técnica de Bisectriz </vt:lpstr>
      <vt:lpstr>Técnica de bisectriz</vt:lpstr>
      <vt:lpstr>Técnica de bisectriz</vt:lpstr>
      <vt:lpstr>Técnica de bisectriz</vt:lpstr>
      <vt:lpstr>Dispositivos de Alineación del Haz </vt:lpstr>
      <vt:lpstr>Dispositivos de Alineación del Haz </vt:lpstr>
      <vt:lpstr>Incisivos centrales del maxilar superior</vt:lpstr>
      <vt:lpstr>Caninos de Maxilar superior</vt:lpstr>
      <vt:lpstr>Premolares del maxilar superior</vt:lpstr>
      <vt:lpstr>Molares del maxilar superior</vt:lpstr>
      <vt:lpstr>Incisivos de la mandíbula </vt:lpstr>
      <vt:lpstr>Caninos de la mandíbula </vt:lpstr>
      <vt:lpstr>Premolares de la mandíbula</vt:lpstr>
      <vt:lpstr>Molares de la mandíbula </vt:lpstr>
      <vt:lpstr>Técnica de aleta mordida</vt:lpstr>
      <vt:lpstr>Principios de la Técnica de Aleta de Mordida </vt:lpstr>
      <vt:lpstr>Dispositivo de Aleta de Mordida para la Alineación del Haz </vt:lpstr>
      <vt:lpstr>Pestaña de la Aleta de Mordida </vt:lpstr>
      <vt:lpstr>Proyección de mordida premolar</vt:lpstr>
      <vt:lpstr>Proyección de mordida premolar</vt:lpstr>
      <vt:lpstr>Proyección de mordida molar</vt:lpstr>
      <vt:lpstr>Proyección de mordida molar</vt:lpstr>
      <vt:lpstr>Técnica oclusal</vt:lpstr>
      <vt:lpstr>Preparación del Paciente para la  Técnica Oclusal </vt:lpstr>
      <vt:lpstr>Proyección oclusal maxilar anterior</vt:lpstr>
      <vt:lpstr>Proyección oclusal maxilar transversal</vt:lpstr>
      <vt:lpstr>Proyección oclusal para incisivos laterales superiores</vt:lpstr>
      <vt:lpstr>Proyección oclusal mandibular anterior</vt:lpstr>
      <vt:lpstr>Proyección oclusal mandibular transversal </vt:lpstr>
      <vt:lpstr>Proyección oclusal mandibular lateral</vt:lpstr>
      <vt:lpstr>Referencias bibliográficas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HP</dc:creator>
  <cp:lastModifiedBy>HP</cp:lastModifiedBy>
  <cp:revision>274</cp:revision>
  <dcterms:created xsi:type="dcterms:W3CDTF">2025-07-07T22:26:55Z</dcterms:created>
  <dcterms:modified xsi:type="dcterms:W3CDTF">2025-07-18T02:12:06Z</dcterms:modified>
</cp:coreProperties>
</file>