
<file path=[Content_Types].xml><?xml version="1.0" encoding="utf-8"?>
<Types xmlns="http://schemas.openxmlformats.org/package/2006/content-types">
  <Default ContentType="application/vnd.openxmlformats-officedocument.spreadsheetml.sheet" Extension="xlsx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1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4" roundtripDataSignature="AMtx7mh3gz9qvc3v+8LpzQgdQeZbO4jo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customschemas.google.com/relationships/presentationmetadata" Target="meta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MX"/>
  <c:roundedCorners val="1"/>
  <c:style val="2"/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Datos estimados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Páncreas</c:v>
                </c:pt>
                <c:pt idx="1">
                  <c:v>Gástrico</c:v>
                </c:pt>
                <c:pt idx="2">
                  <c:v>Esófago</c:v>
                </c:pt>
                <c:pt idx="3">
                  <c:v>Cabeza y cuello</c:v>
                </c:pt>
                <c:pt idx="4">
                  <c:v>Pulmón</c:v>
                </c:pt>
                <c:pt idx="5">
                  <c:v>Colorectal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83</c:v>
                </c:pt>
                <c:pt idx="1">
                  <c:v>83</c:v>
                </c:pt>
                <c:pt idx="2">
                  <c:v>79</c:v>
                </c:pt>
                <c:pt idx="3">
                  <c:v>72</c:v>
                </c:pt>
                <c:pt idx="4">
                  <c:v>60</c:v>
                </c:pt>
                <c:pt idx="5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77-DF4D-9021-FFBB4C449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1"/>
    </c:legend>
    <c:plotVisOnly val="1"/>
    <c:dispBlanksAs val="gap"/>
    <c:showDLblsOverMax val="1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7046628080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7046628080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7046628080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704662808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7046628080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7046628080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7046628080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7046628080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5" name="Google Shape;25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30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8" name="Google Shape;3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3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5" name="Google Shape;45;p3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3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7" name="Google Shape;47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3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4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4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4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5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6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6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1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7046628080_0_18"/>
          <p:cNvSpPr txBox="1"/>
          <p:nvPr>
            <p:ph type="title"/>
          </p:nvPr>
        </p:nvSpPr>
        <p:spPr>
          <a:xfrm>
            <a:off x="457200" y="1597413"/>
            <a:ext cx="82296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Soporte Nutricional en la Enfermedad Oncológica</a:t>
            </a:r>
            <a:endParaRPr/>
          </a:p>
        </p:txBody>
      </p:sp>
      <p:sp>
        <p:nvSpPr>
          <p:cNvPr id="85" name="Google Shape;85;g37046628080_0_18"/>
          <p:cNvSpPr txBox="1"/>
          <p:nvPr>
            <p:ph idx="1" type="body"/>
          </p:nvPr>
        </p:nvSpPr>
        <p:spPr>
          <a:xfrm>
            <a:off x="457200" y="4646550"/>
            <a:ext cx="8229600" cy="1479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Dr. Arturo Meza</a:t>
            </a:r>
            <a:endParaRPr/>
          </a:p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Medicina </a:t>
            </a:r>
            <a:r>
              <a:rPr lang="en-US"/>
              <a:t>Paliativa</a:t>
            </a:r>
            <a:r>
              <a:rPr lang="en-US"/>
              <a:t> y</a:t>
            </a:r>
            <a:endParaRPr/>
          </a:p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Manejo Integral del Dolor</a:t>
            </a:r>
            <a:endParaRPr/>
          </a:p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Agosto, 2025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7825" y="701725"/>
            <a:ext cx="7772402" cy="5181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7046628080_0_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CAQUEXIA</a:t>
            </a:r>
            <a:endParaRPr/>
          </a:p>
        </p:txBody>
      </p:sp>
      <p:pic>
        <p:nvPicPr>
          <p:cNvPr id="96" name="Google Shape;96;g37046628080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81625" y="1158375"/>
            <a:ext cx="5380749" cy="5380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5.4 Soporte nutricional durante el tratamiento</a:t>
            </a:r>
            <a:endParaRPr/>
          </a:p>
        </p:txBody>
      </p:sp>
      <p:sp>
        <p:nvSpPr>
          <p:cNvPr id="112" name="Google Shape;112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-US" sz="2000"/>
              <a:t>El soporte nutricional debe ser parte del plan terapéutico oncológico:</a:t>
            </a:r>
            <a:endParaRPr/>
          </a:p>
          <a:p>
            <a:pPr indent="-215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/>
              <a:t>- Inicio con consejería nutricional personalizada.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/>
              <a:t>- Uso de suplementos orales si la ingesta es insuficiente.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/>
              <a:t>- Nutrición enteral si la vía digestiva es funcional pero la ingesta es insuficiente.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/>
              <a:t>- Nutrición parenteral en casos de obstrucción o malabsorción.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/>
              <a:t>- Macronutrientes recomendados: proteínas (1.2–1.5 g/kg/día), energía (25–30 kcal/kg/día).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/>
              <a:t>- Ácidos grasos omega-3 y suplementos específicos pueden ser beneficiosos.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838200"/>
            <a:ext cx="7772400" cy="518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Conclusiones y recomendaciones</a:t>
            </a:r>
            <a:endParaRPr/>
          </a:p>
        </p:txBody>
      </p:sp>
      <p:sp>
        <p:nvSpPr>
          <p:cNvPr id="128" name="Google Shape;128;p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- La evaluación nutricional debe iniciarse desde el diagnóstico.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/>
              <a:t>- Usar herramientas validadas para tamizaje y seguimiento.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/>
              <a:t>- Implementar intervenciones escalonadas según requerimientos y tolerancia.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/>
              <a:t>- Evitar tratamientos extremos o sin evidencia.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/>
              <a:t>- Incorporar al nutricionista al equipo oncológico.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/>
              <a:t>- La nutrición es una herramienta clave para mejorar la respuesta terapéutica.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Prevalencia de desnutrición por tipo de cáncer</a:t>
            </a:r>
            <a:endParaRPr/>
          </a:p>
        </p:txBody>
      </p:sp>
      <p:graphicFrame>
        <p:nvGraphicFramePr>
          <p:cNvPr id="134" name="Google Shape;134;p8"/>
          <p:cNvGraphicFramePr/>
          <p:nvPr/>
        </p:nvGraphicFramePr>
        <p:xfrm>
          <a:off x="1828800" y="1371600"/>
          <a:ext cx="5486400" cy="4114800"/>
        </p:xfrm>
        <a:graphic>
          <a:graphicData uri="http://schemas.openxmlformats.org/drawingml/2006/chart">
            <c:chart r:id="rId3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Subtema 5.1.1 - Composición corporal y métodos diagnósticos</a:t>
            </a:r>
            <a:endParaRPr/>
          </a:p>
        </p:txBody>
      </p:sp>
      <p:sp>
        <p:nvSpPr>
          <p:cNvPr id="140" name="Google Shape;140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- BIA (Análisis de Impedancia Bioeléctrica): rápido, económico, útil para seguimiento.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- TAC en L3: patrón oro para masa muscular; se usa en tomografías realizadas por oncología.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- DEXA: precisa para masa ósea y muscular, limitada disponibilidad.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- Importancia: detectar sarcopenia, aún en pacientes con IMC normal o elevado.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Subtema 5.2.1 - Interpretación de herramientas nutricionales</a:t>
            </a:r>
            <a:endParaRPr/>
          </a:p>
        </p:txBody>
      </p:sp>
      <p:sp>
        <p:nvSpPr>
          <p:cNvPr id="146" name="Google Shape;146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- NRS-2002: ≥3 puntos indica riesgo nutricional, valora severidad clínica.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- MUST: ideal en atención primaria, detecta cambios tempranos.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- PG-SGA: incluye síntomas relacionados con la nutrición (náusea, disgeusia, disfonía).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- MNA: evalúa también aspectos funcionales y sociales en adultos mayores.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g37046628080_0_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300" y="743725"/>
            <a:ext cx="7772402" cy="5181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Subtema 5.4.1 - Intervenciones nutricionales prácticas</a:t>
            </a:r>
            <a:endParaRPr/>
          </a:p>
        </p:txBody>
      </p:sp>
      <p:sp>
        <p:nvSpPr>
          <p:cNvPr id="162" name="Google Shape;162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- Consejería: adaptar a cultura, síntomas, recursos y preferencias.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- Suplementos orales: hipercalóricos, hiperproteicos, fraccionados.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- Alimentación por sonda: si ingesta &lt;60% por más de 10 días.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- Planes individualizados: según etapa clínica, pronóstico y tolerancia.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Subtema 5.5.1 - Cuándo evitar la nutrición parenteral</a:t>
            </a:r>
            <a:endParaRPr/>
          </a:p>
        </p:txBody>
      </p:sp>
      <p:sp>
        <p:nvSpPr>
          <p:cNvPr id="168" name="Google Shape;168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- Enfermedad avanzada sin posibilidad de reversión.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- Refractariedad a tratamiento oncológico.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- Pacientes con sobrevida estimada &lt;3 meses y estado funcional bajo (ECOG ≥3).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- Preferencia del paciente de evitar medidas invasivas.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Subtema 5.6.1 - Micronutrientes con evidencia clínica</a:t>
            </a:r>
            <a:endParaRPr/>
          </a:p>
        </p:txBody>
      </p:sp>
      <p:sp>
        <p:nvSpPr>
          <p:cNvPr id="174" name="Google Shape;174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- Vitamina D: deficiencia común, asociada a peor pronóstico.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- Zinc: relacionado con disgeusia.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- Selenio y antioxidantes: evitar en megadosis por interacción con tratamientos.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- Omega-3: modulan inflamación y pérdida muscular, dosis sugerida 2 g/día.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Soporte nutricional al final de la vida</a:t>
            </a:r>
            <a:endParaRPr/>
          </a:p>
        </p:txBody>
      </p:sp>
      <p:sp>
        <p:nvSpPr>
          <p:cNvPr id="180" name="Google Shape;180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- </a:t>
            </a:r>
            <a:r>
              <a:rPr lang="en-US" sz="2000"/>
              <a:t>En la fase terminal del cáncer, la nutrición artificial no siempre aporta beneficios clínicos.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/>
              <a:t>- En esta etapa, el objetivo principal es el confort y la dignidad del paciente.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/>
              <a:t>- Las intervenciones deben centrarse en aliviar síntomas, no en prolongar vida.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/>
              <a:t>- La caquexia es resistente a soporte nutricional y suele ser irreversible en fases avanzadas.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g37046628080_0_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0475" y="0"/>
            <a:ext cx="6857999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Principios éticos y clínicos</a:t>
            </a:r>
            <a:endParaRPr/>
          </a:p>
        </p:txBody>
      </p:sp>
      <p:sp>
        <p:nvSpPr>
          <p:cNvPr id="191" name="Google Shape;191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- Alimentación e hidratación artificial deben considerarse tratamientos médicos, no derechos inalienables.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- Las decisiones deben basarse en el pronóstico, el deseo del paciente y su nivel de conciencia.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- Se recomienda evitar medidas invasivas si no aportan confort o calidad de vida.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- Debe evaluarse el impacto emocional en familia y cuidadores.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Recomendaciones de guías recientes (ASCO y ESPEN)</a:t>
            </a:r>
            <a:endParaRPr/>
          </a:p>
        </p:txBody>
      </p:sp>
      <p:sp>
        <p:nvSpPr>
          <p:cNvPr id="197" name="Google Shape;197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- ASCO (2020): No recomendar soporte nutricional artificial de forma rutinaria en pacientes con caquexia refractaria y expectativa de vida &lt;3 meses【15:0†ASCO Guidelines】.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- ESPEN (2021): Priorizar confort y evitar intervenciones que causen molestias o prolonguen el proceso de muerte.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- Hidratación parenteral puede considerarse caso por caso, según síntomas (confusión, delirio, boca seca).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Intervenciones centradas en confort</a:t>
            </a:r>
            <a:endParaRPr/>
          </a:p>
        </p:txBody>
      </p:sp>
      <p:sp>
        <p:nvSpPr>
          <p:cNvPr id="203" name="Google Shape;203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- Ofrecer alimentos y líquidos por vía oral según tolerancia y deseo del paciente.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- Evitar restricciones dietéticas innecesarias.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- Usar saliva artificial, cuidados orales y cubitos de hielo para aliviar xerostomía.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/>
              <a:t>- Abordar anorexia y pérdida de peso como parte del proceso natural de morir, no como problemas a corregir.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838200"/>
            <a:ext cx="7772402" cy="5181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19" name="Google Shape;219;p2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7528" y="1600200"/>
            <a:ext cx="6788944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Conclusiones Generales (1/2)</a:t>
            </a:r>
            <a:endParaRPr/>
          </a:p>
        </p:txBody>
      </p:sp>
      <p:sp>
        <p:nvSpPr>
          <p:cNvPr id="225" name="Google Shape;225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- El soporte nutricional en oncología es un componente esencial del tratamiento integral.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/>
              <a:t>- La detección temprana del riesgo nutricional mediante herramientas validadas permite intervenciones oportunas.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/>
              <a:t>- La malnutrición impacta negativamente en la eficacia terapéutica, el pronóstico y la calidad de vida.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/>
              <a:t>- Las intervenciones deben ser individualizadas, escalonadas y multidisciplinarias según estadio y tolerancia del paciente.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Conclusiones Generales (2/2)</a:t>
            </a:r>
            <a:endParaRPr/>
          </a:p>
        </p:txBody>
      </p:sp>
      <p:sp>
        <p:nvSpPr>
          <p:cNvPr id="231" name="Google Shape;231;p2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- En etapas avanzadas o al final de la vida, la prioridad es el confort del paciente.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/>
              <a:t>- No se recomienda el soporte nutricional invasivo en caquexia refractaria.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/>
              <a:t>- La comunicación con pacientes y familias es clave para decisiones éticas y centradas en valores.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/>
              <a:t>- La nutrición debe adaptarse no sólo a requerimientos clínicos, sino también a aspectos emocionales, sociales y culturales.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Referencias </a:t>
            </a:r>
            <a:endParaRPr/>
          </a:p>
        </p:txBody>
      </p:sp>
      <p:sp>
        <p:nvSpPr>
          <p:cNvPr id="237" name="Google Shape;237;p2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/>
              <a:t>1. Garutti, M., et al. (2023). Nutritional management of oncological symptoms: A comprehensive review. Nutrients, 15(5068). https://doi.org/10.3390/nu15245068</a:t>
            </a:r>
            <a:endParaRPr/>
          </a:p>
          <a:p>
            <a:pPr indent="-342900" lvl="0" marL="342900" rtl="0" algn="l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/>
              <a:t>2. Ströhle, A., Zänker, K., &amp; Hahn, A. (2010). Nutrition in oncology: The case of micronutrients. Oncology Reports, 24(3), 815–828. https://doi.org/10.3892/or_00000925</a:t>
            </a:r>
            <a:endParaRPr/>
          </a:p>
          <a:p>
            <a:pPr indent="-342900" lvl="0" marL="342900" rtl="0" algn="l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/>
              <a:t>3. Ravasco, P. (2019). Nutrition in cancer patients. Journal of Clinical Medicine, 8(8), 1211. https://doi.org/10.3390/jcm8081211</a:t>
            </a:r>
            <a:endParaRPr/>
          </a:p>
          <a:p>
            <a:pPr indent="-342900" lvl="0" marL="342900" rtl="0" algn="l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/>
              <a:t>4. Rinninella, E., et al. (2020). The facts about food after cancer diagnosis: A systematic review of prospective cohort studies. Nutrients, 12(8), 2345. https://doi.org/10.3390/nu12082345</a:t>
            </a:r>
            <a:endParaRPr/>
          </a:p>
          <a:p>
            <a:pPr indent="-342900" lvl="0" marL="342900" rtl="0" algn="l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/>
              <a:t>5. Caccialanza, R., et al. (2016). Nutritional support in cancer patients: A position paper. Journal of Cancer, 7(2), 131–135. https://doi.org/10.7150/jca.13818</a:t>
            </a:r>
            <a:endParaRPr/>
          </a:p>
          <a:p>
            <a:pPr indent="-342900" lvl="0" marL="342900" rtl="0" algn="l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/>
              <a:t>6. Roeland, E. J., et al. (2020). Management of cancer cachexia: ASCO guideline. Journal of Clinical Oncology, 38. https://doi.org/10.1200/JCO.20.00611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</cp:coreProperties>
</file>