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8"/>
  </p:notesMasterIdLst>
  <p:sldIdLst>
    <p:sldId id="256" r:id="rId2"/>
    <p:sldId id="257" r:id="rId3"/>
    <p:sldId id="258" r:id="rId4"/>
    <p:sldId id="259" r:id="rId5"/>
    <p:sldId id="288" r:id="rId6"/>
    <p:sldId id="260" r:id="rId7"/>
    <p:sldId id="261" r:id="rId8"/>
    <p:sldId id="262" r:id="rId9"/>
    <p:sldId id="306" r:id="rId10"/>
    <p:sldId id="264" r:id="rId11"/>
    <p:sldId id="263" r:id="rId12"/>
    <p:sldId id="265" r:id="rId13"/>
    <p:sldId id="266" r:id="rId14"/>
    <p:sldId id="268" r:id="rId15"/>
    <p:sldId id="269" r:id="rId16"/>
    <p:sldId id="270" r:id="rId17"/>
    <p:sldId id="267" r:id="rId18"/>
    <p:sldId id="271" r:id="rId19"/>
    <p:sldId id="272" r:id="rId20"/>
    <p:sldId id="273" r:id="rId21"/>
    <p:sldId id="274" r:id="rId22"/>
    <p:sldId id="275" r:id="rId23"/>
    <p:sldId id="310" r:id="rId24"/>
    <p:sldId id="311" r:id="rId25"/>
    <p:sldId id="312" r:id="rId26"/>
    <p:sldId id="279" r:id="rId27"/>
    <p:sldId id="289" r:id="rId28"/>
    <p:sldId id="276" r:id="rId29"/>
    <p:sldId id="277" r:id="rId30"/>
    <p:sldId id="278" r:id="rId31"/>
    <p:sldId id="280" r:id="rId32"/>
    <p:sldId id="281" r:id="rId33"/>
    <p:sldId id="283" r:id="rId34"/>
    <p:sldId id="282" r:id="rId35"/>
    <p:sldId id="285" r:id="rId36"/>
    <p:sldId id="286" r:id="rId37"/>
    <p:sldId id="287" r:id="rId38"/>
    <p:sldId id="290" r:id="rId39"/>
    <p:sldId id="291" r:id="rId40"/>
    <p:sldId id="292" r:id="rId41"/>
    <p:sldId id="293" r:id="rId42"/>
    <p:sldId id="294" r:id="rId43"/>
    <p:sldId id="295" r:id="rId44"/>
    <p:sldId id="296" r:id="rId45"/>
    <p:sldId id="313" r:id="rId46"/>
    <p:sldId id="297" r:id="rId47"/>
    <p:sldId id="301" r:id="rId48"/>
    <p:sldId id="298" r:id="rId49"/>
    <p:sldId id="299" r:id="rId50"/>
    <p:sldId id="302" r:id="rId51"/>
    <p:sldId id="303" r:id="rId52"/>
    <p:sldId id="307" r:id="rId53"/>
    <p:sldId id="309" r:id="rId54"/>
    <p:sldId id="308" r:id="rId55"/>
    <p:sldId id="305" r:id="rId56"/>
    <p:sldId id="304"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91" autoAdjust="0"/>
    <p:restoredTop sz="94660"/>
  </p:normalViewPr>
  <p:slideViewPr>
    <p:cSldViewPr snapToGrid="0">
      <p:cViewPr varScale="1">
        <p:scale>
          <a:sx n="64" d="100"/>
          <a:sy n="64" d="100"/>
        </p:scale>
        <p:origin x="101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9D7CAA-D0C7-44E8-B2ED-3A86D4172B20}" type="datetimeFigureOut">
              <a:rPr lang="es-MX" smtClean="0"/>
              <a:t>14/05/2025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C6DC8F-F8B1-4F0C-8E36-012F8FCCC0E1}" type="slidenum">
              <a:rPr lang="es-MX" smtClean="0"/>
              <a:t>‹Nº›</a:t>
            </a:fld>
            <a:endParaRPr lang="es-MX"/>
          </a:p>
        </p:txBody>
      </p:sp>
    </p:spTree>
    <p:extLst>
      <p:ext uri="{BB962C8B-B14F-4D97-AF65-F5344CB8AC3E}">
        <p14:creationId xmlns:p14="http://schemas.microsoft.com/office/powerpoint/2010/main" val="2786650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CCC6DC8F-F8B1-4F0C-8E36-012F8FCCC0E1}" type="slidenum">
              <a:rPr lang="es-MX" smtClean="0"/>
              <a:t>2</a:t>
            </a:fld>
            <a:endParaRPr lang="es-MX"/>
          </a:p>
        </p:txBody>
      </p:sp>
    </p:spTree>
    <p:extLst>
      <p:ext uri="{BB962C8B-B14F-4D97-AF65-F5344CB8AC3E}">
        <p14:creationId xmlns:p14="http://schemas.microsoft.com/office/powerpoint/2010/main" val="1393188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CCC6DC8F-F8B1-4F0C-8E36-012F8FCCC0E1}" type="slidenum">
              <a:rPr lang="es-MX" smtClean="0"/>
              <a:t>6</a:t>
            </a:fld>
            <a:endParaRPr lang="es-MX"/>
          </a:p>
        </p:txBody>
      </p:sp>
    </p:spTree>
    <p:extLst>
      <p:ext uri="{BB962C8B-B14F-4D97-AF65-F5344CB8AC3E}">
        <p14:creationId xmlns:p14="http://schemas.microsoft.com/office/powerpoint/2010/main" val="2447382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CCC6DC8F-F8B1-4F0C-8E36-012F8FCCC0E1}" type="slidenum">
              <a:rPr lang="es-MX" smtClean="0"/>
              <a:t>12</a:t>
            </a:fld>
            <a:endParaRPr lang="es-MX"/>
          </a:p>
        </p:txBody>
      </p:sp>
    </p:spTree>
    <p:extLst>
      <p:ext uri="{BB962C8B-B14F-4D97-AF65-F5344CB8AC3E}">
        <p14:creationId xmlns:p14="http://schemas.microsoft.com/office/powerpoint/2010/main" val="125985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CCC6DC8F-F8B1-4F0C-8E36-012F8FCCC0E1}" type="slidenum">
              <a:rPr lang="es-MX" smtClean="0"/>
              <a:t>34</a:t>
            </a:fld>
            <a:endParaRPr lang="es-MX"/>
          </a:p>
        </p:txBody>
      </p:sp>
    </p:spTree>
    <p:extLst>
      <p:ext uri="{BB962C8B-B14F-4D97-AF65-F5344CB8AC3E}">
        <p14:creationId xmlns:p14="http://schemas.microsoft.com/office/powerpoint/2010/main" val="202129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CCC6DC8F-F8B1-4F0C-8E36-012F8FCCC0E1}" type="slidenum">
              <a:rPr lang="es-MX" smtClean="0"/>
              <a:t>41</a:t>
            </a:fld>
            <a:endParaRPr lang="es-MX"/>
          </a:p>
        </p:txBody>
      </p:sp>
    </p:spTree>
    <p:extLst>
      <p:ext uri="{BB962C8B-B14F-4D97-AF65-F5344CB8AC3E}">
        <p14:creationId xmlns:p14="http://schemas.microsoft.com/office/powerpoint/2010/main" val="3834162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CCC6DC8F-F8B1-4F0C-8E36-012F8FCCC0E1}" type="slidenum">
              <a:rPr lang="es-MX" smtClean="0"/>
              <a:t>42</a:t>
            </a:fld>
            <a:endParaRPr lang="es-MX"/>
          </a:p>
        </p:txBody>
      </p:sp>
    </p:spTree>
    <p:extLst>
      <p:ext uri="{BB962C8B-B14F-4D97-AF65-F5344CB8AC3E}">
        <p14:creationId xmlns:p14="http://schemas.microsoft.com/office/powerpoint/2010/main" val="761404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5/14/2025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5/14/2025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5/14/2025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dirty="0"/>
              <a:t>5/14/2025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5/14/2025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5/14/2025</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5/14/2025</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7" name="Date Placeholder 4"/>
          <p:cNvSpPr>
            <a:spLocks noGrp="1"/>
          </p:cNvSpPr>
          <p:nvPr>
            <p:ph type="dt" sz="half" idx="10"/>
          </p:nvPr>
        </p:nvSpPr>
        <p:spPr/>
        <p:txBody>
          <a:bodyPr/>
          <a:lstStyle/>
          <a:p>
            <a:fld id="{4509A250-FF31-4206-8172-F9D3106AACB1}" type="datetimeFigureOut">
              <a:rPr lang="en-US" dirty="0"/>
              <a:t>5/14/2025</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5/14/2025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5/14/2025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5/14/2025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a:t>Haga clic para modificar el estilo de título del patrón</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5/14/2025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5/14/2025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5/14/2025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5/14/2025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5/14/2025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5/14/2025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509A250-FF31-4206-8172-F9D3106AACB1}" type="datetimeFigureOut">
              <a:rPr lang="en-US" dirty="0"/>
              <a:t>5/14/2025</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8.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4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png"/></Relationships>
</file>

<file path=ppt/slides/_rels/slide5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41E565-DA04-2CF3-F7E6-0A79A7460BAA}"/>
              </a:ext>
            </a:extLst>
          </p:cNvPr>
          <p:cNvSpPr>
            <a:spLocks noGrp="1"/>
          </p:cNvSpPr>
          <p:nvPr>
            <p:ph type="ctrTitle"/>
          </p:nvPr>
        </p:nvSpPr>
        <p:spPr>
          <a:xfrm>
            <a:off x="2638981" y="1654073"/>
            <a:ext cx="8825658" cy="2203556"/>
          </a:xfrm>
        </p:spPr>
        <p:txBody>
          <a:bodyPr/>
          <a:lstStyle/>
          <a:p>
            <a:pPr algn="ctr"/>
            <a:r>
              <a:rPr lang="es-MX" dirty="0"/>
              <a:t>Sesión 6</a:t>
            </a:r>
            <a:br>
              <a:rPr lang="es-MX" dirty="0"/>
            </a:br>
            <a:r>
              <a:rPr lang="es-MX" dirty="0"/>
              <a:t> Quistes y tumores</a:t>
            </a:r>
          </a:p>
        </p:txBody>
      </p:sp>
      <p:sp>
        <p:nvSpPr>
          <p:cNvPr id="5" name="Subtítulo 4">
            <a:extLst>
              <a:ext uri="{FF2B5EF4-FFF2-40B4-BE49-F238E27FC236}">
                <a16:creationId xmlns:a16="http://schemas.microsoft.com/office/drawing/2014/main" id="{EF33A7B7-DB67-C017-F981-A43BDA3E948A}"/>
              </a:ext>
            </a:extLst>
          </p:cNvPr>
          <p:cNvSpPr>
            <a:spLocks noGrp="1"/>
          </p:cNvSpPr>
          <p:nvPr>
            <p:ph type="subTitle" idx="1"/>
          </p:nvPr>
        </p:nvSpPr>
        <p:spPr>
          <a:xfrm>
            <a:off x="2477650" y="4650282"/>
            <a:ext cx="8825658" cy="861420"/>
          </a:xfrm>
        </p:spPr>
        <p:txBody>
          <a:bodyPr/>
          <a:lstStyle/>
          <a:p>
            <a:pPr algn="ctr"/>
            <a:r>
              <a:rPr lang="es-MX" b="1" dirty="0" err="1"/>
              <a:t>c.D</a:t>
            </a:r>
            <a:r>
              <a:rPr lang="es-MX" b="1" dirty="0"/>
              <a:t> y </a:t>
            </a:r>
            <a:r>
              <a:rPr lang="es-MX" b="1" dirty="0" err="1"/>
              <a:t>p.e.s</a:t>
            </a:r>
            <a:r>
              <a:rPr lang="es-MX" b="1" dirty="0"/>
              <a:t> </a:t>
            </a:r>
            <a:r>
              <a:rPr lang="es-MX" b="1" dirty="0" err="1"/>
              <a:t>yeimi</a:t>
            </a:r>
            <a:r>
              <a:rPr lang="es-MX" b="1" dirty="0"/>
              <a:t> Ortiz sosa</a:t>
            </a:r>
          </a:p>
        </p:txBody>
      </p:sp>
      <p:pic>
        <p:nvPicPr>
          <p:cNvPr id="1026" name="Picture 2" descr="Tumores y Quistes maxilares">
            <a:extLst>
              <a:ext uri="{FF2B5EF4-FFF2-40B4-BE49-F238E27FC236}">
                <a16:creationId xmlns:a16="http://schemas.microsoft.com/office/drawing/2014/main" id="{952FEB20-56B9-C5B6-B1CC-D14EEA83B44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35" b="95217" l="1758" r="94141">
                        <a14:foregroundMark x1="25586" y1="23043" x2="25586" y2="23043"/>
                        <a14:foregroundMark x1="32227" y1="30870" x2="32227" y2="30870"/>
                        <a14:foregroundMark x1="27734" y1="33696" x2="27734" y2="33696"/>
                        <a14:foregroundMark x1="23047" y1="26087" x2="23047" y2="26087"/>
                        <a14:foregroundMark x1="28906" y1="14130" x2="28906" y2="14130"/>
                        <a14:foregroundMark x1="29492" y1="13478" x2="29492" y2="13478"/>
                        <a14:foregroundMark x1="29492" y1="13478" x2="29492" y2="13478"/>
                        <a14:foregroundMark x1="29492" y1="13478" x2="39648" y2="7609"/>
                        <a14:foregroundMark x1="40234" y1="5870" x2="40234" y2="5870"/>
                        <a14:foregroundMark x1="40039" y1="7391" x2="40039" y2="7391"/>
                        <a14:foregroundMark x1="40039" y1="7391" x2="26172" y2="8043"/>
                        <a14:foregroundMark x1="19727" y1="3913" x2="19727" y2="3913"/>
                        <a14:foregroundMark x1="11719" y1="9348" x2="11719" y2="9348"/>
                        <a14:foregroundMark x1="11133" y1="10000" x2="11133" y2="10000"/>
                        <a14:foregroundMark x1="9766" y1="5652" x2="9766" y2="5652"/>
                        <a14:foregroundMark x1="13477" y1="435" x2="13477" y2="435"/>
                        <a14:foregroundMark x1="18359" y1="6957" x2="18359" y2="6957"/>
                        <a14:foregroundMark x1="12695" y1="8261" x2="12695" y2="8261"/>
                        <a14:foregroundMark x1="10742" y1="11522" x2="10547" y2="12826"/>
                        <a14:foregroundMark x1="10156" y1="22609" x2="10156" y2="22609"/>
                        <a14:foregroundMark x1="10156" y1="38043" x2="10156" y2="38043"/>
                        <a14:foregroundMark x1="10742" y1="43261" x2="10742" y2="43261"/>
                        <a14:foregroundMark x1="10742" y1="54130" x2="10742" y2="54130"/>
                        <a14:foregroundMark x1="4297" y1="46087" x2="4297" y2="46087"/>
                        <a14:foregroundMark x1="2734" y1="35435" x2="2734" y2="35435"/>
                        <a14:foregroundMark x1="2148" y1="22609" x2="2148" y2="22609"/>
                        <a14:foregroundMark x1="94141" y1="7391" x2="94141" y2="7391"/>
                        <a14:foregroundMark x1="51953" y1="91522" x2="51953" y2="91522"/>
                        <a14:foregroundMark x1="53711" y1="93913" x2="53711" y2="93913"/>
                        <a14:foregroundMark x1="54688" y1="95217" x2="54688" y2="95217"/>
                        <a14:foregroundMark x1="74414" y1="80435" x2="74414" y2="80435"/>
                        <a14:foregroundMark x1="74414" y1="70652" x2="74414" y2="70652"/>
                        <a14:foregroundMark x1="79297" y1="10000" x2="79297" y2="10000"/>
                        <a14:backgroundMark x1="50195" y1="43478" x2="50195" y2="43478"/>
                        <a14:backgroundMark x1="59375" y1="43913" x2="59375" y2="43913"/>
                        <a14:backgroundMark x1="58789" y1="43261" x2="58789" y2="43261"/>
                        <a14:backgroundMark x1="50391" y1="43913" x2="50391" y2="43913"/>
                        <a14:backgroundMark x1="51563" y1="60435" x2="51563" y2="60435"/>
                        <a14:backgroundMark x1="57813" y1="60000" x2="57813" y2="60000"/>
                        <a14:backgroundMark x1="51563" y1="60000" x2="51563" y2="60000"/>
                        <a14:backgroundMark x1="94141" y1="56522" x2="94141" y2="56522"/>
                        <a14:backgroundMark x1="51953" y1="58913" x2="51953" y2="58913"/>
                      </a14:backgroundRemoval>
                    </a14:imgEffect>
                  </a14:imgLayer>
                </a14:imgProps>
              </a:ext>
              <a:ext uri="{28A0092B-C50C-407E-A947-70E740481C1C}">
                <a14:useLocalDpi xmlns:a14="http://schemas.microsoft.com/office/drawing/2010/main" val="0"/>
              </a:ext>
            </a:extLst>
          </a:blip>
          <a:srcRect/>
          <a:stretch>
            <a:fillRect/>
          </a:stretch>
        </p:blipFill>
        <p:spPr bwMode="auto">
          <a:xfrm>
            <a:off x="0" y="0"/>
            <a:ext cx="4047344" cy="3636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9059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CB6A85-93F6-BD73-8E41-8DFF4B834857}"/>
              </a:ext>
            </a:extLst>
          </p:cNvPr>
          <p:cNvSpPr>
            <a:spLocks noGrp="1"/>
          </p:cNvSpPr>
          <p:nvPr>
            <p:ph type="title"/>
          </p:nvPr>
        </p:nvSpPr>
        <p:spPr/>
        <p:txBody>
          <a:bodyPr/>
          <a:lstStyle/>
          <a:p>
            <a:pPr algn="ctr"/>
            <a:r>
              <a:rPr lang="es-MX" dirty="0"/>
              <a:t>	Presentación</a:t>
            </a:r>
          </a:p>
        </p:txBody>
      </p:sp>
      <p:sp>
        <p:nvSpPr>
          <p:cNvPr id="3" name="Marcador de contenido 2">
            <a:extLst>
              <a:ext uri="{FF2B5EF4-FFF2-40B4-BE49-F238E27FC236}">
                <a16:creationId xmlns:a16="http://schemas.microsoft.com/office/drawing/2014/main" id="{FBD013BA-628E-2235-937F-24C9CDF43972}"/>
              </a:ext>
            </a:extLst>
          </p:cNvPr>
          <p:cNvSpPr>
            <a:spLocks noGrp="1"/>
          </p:cNvSpPr>
          <p:nvPr>
            <p:ph idx="1"/>
          </p:nvPr>
        </p:nvSpPr>
        <p:spPr>
          <a:xfrm>
            <a:off x="815925" y="1982580"/>
            <a:ext cx="6668087" cy="4195481"/>
          </a:xfrm>
        </p:spPr>
        <p:txBody>
          <a:bodyPr/>
          <a:lstStyle/>
          <a:p>
            <a:pPr marL="0" indent="0" algn="ctr">
              <a:buNone/>
            </a:pPr>
            <a:r>
              <a:rPr lang="es-MX" dirty="0"/>
              <a:t>Yeimi Ortiz Sosa</a:t>
            </a:r>
          </a:p>
          <a:p>
            <a:pPr marL="0" indent="0">
              <a:buNone/>
            </a:pPr>
            <a:endParaRPr lang="es-MX" dirty="0"/>
          </a:p>
          <a:p>
            <a:r>
              <a:rPr lang="es-MX" dirty="0"/>
              <a:t>Cirujano dentista</a:t>
            </a:r>
          </a:p>
          <a:p>
            <a:pPr marL="0" indent="0">
              <a:buNone/>
            </a:pPr>
            <a:r>
              <a:rPr lang="es-MX" dirty="0"/>
              <a:t>Universidad Autónoma Metropolitana </a:t>
            </a:r>
          </a:p>
          <a:p>
            <a:endParaRPr lang="es-MX" dirty="0"/>
          </a:p>
          <a:p>
            <a:endParaRPr lang="es-MX" dirty="0"/>
          </a:p>
          <a:p>
            <a:r>
              <a:rPr lang="es-MX" dirty="0"/>
              <a:t>Promotora y educadora de la salud </a:t>
            </a:r>
          </a:p>
          <a:p>
            <a:pPr marL="0" indent="0">
              <a:buNone/>
            </a:pPr>
            <a:r>
              <a:rPr lang="es-MX" dirty="0"/>
              <a:t>Universidad Abierta y a Distancia de México</a:t>
            </a:r>
          </a:p>
        </p:txBody>
      </p:sp>
      <p:pic>
        <p:nvPicPr>
          <p:cNvPr id="9" name="Imagen 8">
            <a:extLst>
              <a:ext uri="{FF2B5EF4-FFF2-40B4-BE49-F238E27FC236}">
                <a16:creationId xmlns:a16="http://schemas.microsoft.com/office/drawing/2014/main" id="{80AE6DF1-34C4-3F4F-52E3-35593F44245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76166" l="1527" r="99237">
                        <a14:foregroundMark x1="26336" y1="52850" x2="26336" y2="52850"/>
                        <a14:foregroundMark x1="29771" y1="42487" x2="29771" y2="42487"/>
                        <a14:foregroundMark x1="26718" y1="51813" x2="26718" y2="51813"/>
                        <a14:foregroundMark x1="35496" y1="34197" x2="35496" y2="34197"/>
                        <a14:foregroundMark x1="40458" y1="42487" x2="40458" y2="42487"/>
                        <a14:foregroundMark x1="42748" y1="55959" x2="42748" y2="55959"/>
                        <a14:foregroundMark x1="40458" y1="45078" x2="40458" y2="45078"/>
                        <a14:foregroundMark x1="37405" y1="40933" x2="37405" y2="40933"/>
                        <a14:foregroundMark x1="38550" y1="46114" x2="39695" y2="46114"/>
                        <a14:foregroundMark x1="41603" y1="49223" x2="41603" y2="49223"/>
                        <a14:foregroundMark x1="56870" y1="54922" x2="56870" y2="54922"/>
                        <a14:foregroundMark x1="64504" y1="35233" x2="64504" y2="35233"/>
                        <a14:foregroundMark x1="62214" y1="49223" x2="62214" y2="49223"/>
                        <a14:foregroundMark x1="1527" y1="66321" x2="1527" y2="66321"/>
                        <a14:foregroundMark x1="4198" y1="63212" x2="4198" y2="63212"/>
                        <a14:foregroundMark x1="4962" y1="69948" x2="4962" y2="69948"/>
                        <a14:foregroundMark x1="5344" y1="73575" x2="5344" y2="73575"/>
                        <a14:foregroundMark x1="4198" y1="60104" x2="4198" y2="60104"/>
                        <a14:foregroundMark x1="6107" y1="55959" x2="6107" y2="55959"/>
                        <a14:foregroundMark x1="4580" y1="49741" x2="4580" y2="49741"/>
                        <a14:foregroundMark x1="6489" y1="40415" x2="6489" y2="40415"/>
                        <a14:foregroundMark x1="11450" y1="36269" x2="11450" y2="36269"/>
                        <a14:foregroundMark x1="10305" y1="32124" x2="10305" y2="32124"/>
                        <a14:foregroundMark x1="13740" y1="25907" x2="13740" y2="25907"/>
                        <a14:foregroundMark x1="17176" y1="25907" x2="17176" y2="25907"/>
                        <a14:foregroundMark x1="21374" y1="16580" x2="21374" y2="16580"/>
                        <a14:foregroundMark x1="28244" y1="13990" x2="28244" y2="13990"/>
                        <a14:foregroundMark x1="33206" y1="11917" x2="33206" y2="11917"/>
                        <a14:foregroundMark x1="63740" y1="34715" x2="63740" y2="34715"/>
                        <a14:foregroundMark x1="35115" y1="7772" x2="35115" y2="7772"/>
                        <a14:foregroundMark x1="40840" y1="3627" x2="40840" y2="3627"/>
                        <a14:foregroundMark x1="39313" y1="518" x2="39313" y2="518"/>
                        <a14:foregroundMark x1="46947" y1="8290" x2="46947" y2="8290"/>
                        <a14:foregroundMark x1="51908" y1="3109" x2="51908" y2="3109"/>
                        <a14:foregroundMark x1="54580" y1="2591" x2="54580" y2="2591"/>
                        <a14:foregroundMark x1="58397" y1="3627" x2="58397" y2="3627"/>
                        <a14:foregroundMark x1="62977" y1="5181" x2="62977" y2="5181"/>
                        <a14:foregroundMark x1="69084" y1="7254" x2="69084" y2="7254"/>
                        <a14:foregroundMark x1="75191" y1="10881" x2="75191" y2="10881"/>
                        <a14:foregroundMark x1="77863" y1="18653" x2="77863" y2="18653"/>
                        <a14:foregroundMark x1="43893" y1="59585" x2="43893" y2="59585"/>
                        <a14:foregroundMark x1="83969" y1="20725" x2="83969" y2="20725"/>
                        <a14:foregroundMark x1="82443" y1="23834" x2="82443" y2="23834"/>
                        <a14:foregroundMark x1="87786" y1="25389" x2="87786" y2="25389"/>
                        <a14:foregroundMark x1="28244" y1="9326" x2="28244" y2="9326"/>
                        <a14:foregroundMark x1="91221" y1="31606" x2="91221" y2="31606"/>
                        <a14:foregroundMark x1="63359" y1="14508" x2="63359" y2="14508"/>
                        <a14:foregroundMark x1="93511" y1="36269" x2="93511" y2="36269"/>
                        <a14:foregroundMark x1="90458" y1="44560" x2="90458" y2="44560"/>
                        <a14:foregroundMark x1="85496" y1="24352" x2="85496" y2="24352"/>
                        <a14:foregroundMark x1="72137" y1="9326" x2="72137" y2="9326"/>
                        <a14:foregroundMark x1="56107" y1="7772" x2="56107" y2="7772"/>
                        <a14:foregroundMark x1="18321" y1="23316" x2="18321" y2="23316"/>
                        <a14:foregroundMark x1="15267" y1="20725" x2="15267" y2="20725"/>
                        <a14:foregroundMark x1="70992" y1="24870" x2="70992" y2="24870"/>
                        <a14:foregroundMark x1="94656" y1="47668" x2="94656" y2="47668"/>
                        <a14:foregroundMark x1="54198" y1="60104" x2="54198" y2="60104"/>
                        <a14:foregroundMark x1="97710" y1="50777" x2="97710" y2="50777"/>
                        <a14:foregroundMark x1="98092" y1="56995" x2="98092" y2="56995"/>
                        <a14:foregroundMark x1="19466" y1="25389" x2="19466" y2="25389"/>
                        <a14:foregroundMark x1="51145" y1="44560" x2="51145" y2="44560"/>
                        <a14:foregroundMark x1="98473" y1="63212" x2="98473" y2="63212"/>
                        <a14:foregroundMark x1="95420" y1="70466" x2="95420" y2="70466"/>
                        <a14:foregroundMark x1="99237" y1="72539" x2="99237" y2="72539"/>
                        <a14:foregroundMark x1="95420" y1="73575" x2="95420" y2="73575"/>
                        <a14:foregroundMark x1="96947" y1="73575" x2="96947" y2="73575"/>
                        <a14:foregroundMark x1="98855" y1="72539" x2="98855" y2="72539"/>
                        <a14:foregroundMark x1="79771" y1="43523" x2="79771" y2="43523"/>
                        <a14:foregroundMark x1="55725" y1="59585" x2="55725" y2="59585"/>
                        <a14:foregroundMark x1="57252" y1="61140" x2="57252" y2="61140"/>
                        <a14:foregroundMark x1="56489" y1="61140" x2="56489" y2="61140"/>
                        <a14:foregroundMark x1="56489" y1="61140" x2="56489" y2="61140"/>
                        <a14:foregroundMark x1="56489" y1="61140" x2="56489" y2="61140"/>
                        <a14:foregroundMark x1="56489" y1="61140" x2="56489" y2="61140"/>
                        <a14:foregroundMark x1="56489" y1="61140" x2="56489" y2="61140"/>
                        <a14:foregroundMark x1="56489" y1="61140" x2="56489" y2="61140"/>
                        <a14:foregroundMark x1="56489" y1="60622" x2="56870" y2="61140"/>
                        <a14:foregroundMark x1="56107" y1="61658" x2="56870" y2="60622"/>
                        <a14:foregroundMark x1="56870" y1="61658" x2="57252" y2="60104"/>
                        <a14:foregroundMark x1="17557" y1="70466" x2="17557" y2="70466"/>
                        <a14:foregroundMark x1="21374" y1="73057" x2="21374" y2="73057"/>
                        <a14:foregroundMark x1="21374" y1="75130" x2="21374" y2="75130"/>
                        <a14:foregroundMark x1="19466" y1="75648" x2="19466" y2="75648"/>
                        <a14:foregroundMark x1="20992" y1="73575" x2="20992" y2="73575"/>
                        <a14:foregroundMark x1="20611" y1="76166" x2="20611" y2="76166"/>
                        <a14:foregroundMark x1="20992" y1="73575" x2="20992" y2="73575"/>
                        <a14:foregroundMark x1="20611" y1="76166" x2="20611" y2="76166"/>
                        <a14:foregroundMark x1="20992" y1="75648" x2="20992" y2="75648"/>
                        <a14:foregroundMark x1="20229" y1="76166" x2="20992" y2="76166"/>
                        <a14:foregroundMark x1="23664" y1="72021" x2="23664" y2="72021"/>
                        <a14:foregroundMark x1="29008" y1="74093" x2="29008" y2="74093"/>
                        <a14:foregroundMark x1="27481" y1="76166" x2="27481" y2="76166"/>
                        <a14:foregroundMark x1="29008" y1="73575" x2="29008" y2="73575"/>
                        <a14:foregroundMark x1="34733" y1="72539" x2="34733" y2="72539"/>
                        <a14:foregroundMark x1="37023" y1="70466" x2="37023" y2="70466"/>
                        <a14:foregroundMark x1="40840" y1="69430" x2="40840" y2="69430"/>
                        <a14:foregroundMark x1="40840" y1="73575" x2="40840" y2="73575"/>
                        <a14:foregroundMark x1="44656" y1="72021" x2="44656" y2="72021"/>
                        <a14:foregroundMark x1="42748" y1="74093" x2="42748" y2="74093"/>
                        <a14:foregroundMark x1="46565" y1="73057" x2="46565" y2="73057"/>
                        <a14:foregroundMark x1="53435" y1="73057" x2="53435" y2="73057"/>
                        <a14:foregroundMark x1="53435" y1="75648" x2="53435" y2="75648"/>
                        <a14:foregroundMark x1="51527" y1="75130" x2="51527" y2="75130"/>
                        <a14:foregroundMark x1="52672" y1="76166" x2="52672" y2="76166"/>
                        <a14:foregroundMark x1="53435" y1="75648" x2="53435" y2="75648"/>
                        <a14:foregroundMark x1="52672" y1="76166" x2="52672" y2="76166"/>
                        <a14:foregroundMark x1="59160" y1="74611" x2="59160" y2="74611"/>
                        <a14:foregroundMark x1="56870" y1="75130" x2="56870" y2="75130"/>
                        <a14:foregroundMark x1="58015" y1="76166" x2="58015" y2="76166"/>
                        <a14:foregroundMark x1="43511" y1="73057" x2="43511" y2="73057"/>
                        <a14:foregroundMark x1="58397" y1="75648" x2="58397" y2="75648"/>
                        <a14:foregroundMark x1="18321" y1="42487" x2="18321" y2="42487"/>
                        <a14:foregroundMark x1="61069" y1="72021" x2="61069" y2="72021"/>
                        <a14:foregroundMark x1="65267" y1="72539" x2="65267" y2="72539"/>
                        <a14:foregroundMark x1="67557" y1="72021" x2="67557" y2="72021"/>
                        <a14:foregroundMark x1="67176" y1="68912" x2="67176" y2="68912"/>
                        <a14:foregroundMark x1="70992" y1="72021" x2="70992" y2="72021"/>
                        <a14:foregroundMark x1="56107" y1="51295" x2="56107" y2="51295"/>
                        <a14:foregroundMark x1="69084" y1="73057" x2="69084" y2="73057"/>
                        <a14:foregroundMark x1="69466" y1="73575" x2="69466" y2="73575"/>
                        <a14:foregroundMark x1="69466" y1="73575" x2="69466" y2="73575"/>
                        <a14:foregroundMark x1="17557" y1="39378" x2="17557" y2="39378"/>
                        <a14:foregroundMark x1="74809" y1="72539" x2="74809" y2="72539"/>
                        <a14:foregroundMark x1="76718" y1="70984" x2="76718" y2="70984"/>
                        <a14:foregroundMark x1="56107" y1="58031" x2="56107" y2="58031"/>
                        <a14:foregroundMark x1="79008" y1="74611" x2="79008" y2="74611"/>
                        <a14:foregroundMark x1="85496" y1="73575" x2="85496" y2="73575"/>
                        <a14:foregroundMark x1="26336" y1="27461" x2="26336" y2="27461"/>
                        <a14:foregroundMark x1="82824" y1="73575" x2="82824" y2="73575"/>
                        <a14:backgroundMark x1="382" y1="64767" x2="382" y2="64767"/>
                        <a14:backgroundMark x1="3435" y1="61658" x2="3435" y2="61658"/>
                        <a14:backgroundMark x1="4198" y1="61140" x2="4198" y2="61140"/>
                        <a14:backgroundMark x1="5725" y1="42487" x2="5725" y2="42487"/>
                        <a14:backgroundMark x1="16794" y1="23316" x2="16794" y2="23316"/>
                        <a14:backgroundMark x1="26718" y1="13990" x2="26718" y2="13990"/>
                        <a14:backgroundMark x1="62214" y1="7254" x2="62214" y2="7254"/>
                        <a14:backgroundMark x1="82443" y1="21762" x2="82443" y2="21762"/>
                        <a14:backgroundMark x1="85496" y1="26943" x2="85496" y2="26943"/>
                        <a14:backgroundMark x1="89695" y1="32124" x2="89695" y2="32124"/>
                        <a14:backgroundMark x1="85115" y1="23834" x2="85115" y2="23834"/>
                        <a14:backgroundMark x1="14504" y1="20207" x2="14504" y2="20207"/>
                        <a14:backgroundMark x1="27863" y1="9845" x2="27863" y2="9845"/>
                        <a14:backgroundMark x1="27863" y1="9326" x2="27863" y2="9326"/>
                        <a14:backgroundMark x1="43893" y1="17617" x2="43893" y2="17617"/>
                        <a14:backgroundMark x1="63359" y1="15026" x2="63359" y2="15026"/>
                        <a14:backgroundMark x1="63740" y1="13990" x2="63740" y2="13990"/>
                        <a14:backgroundMark x1="94275" y1="46632" x2="94275" y2="46632"/>
                        <a14:backgroundMark x1="70611" y1="24352" x2="70611" y2="24352"/>
                        <a14:backgroundMark x1="70611" y1="25389" x2="70611" y2="25389"/>
                        <a14:backgroundMark x1="96183" y1="58549" x2="96183" y2="58549"/>
                        <a14:backgroundMark x1="73664" y1="36269" x2="73664" y2="36269"/>
                        <a14:backgroundMark x1="98473" y1="50259" x2="98473" y2="50259"/>
                        <a14:backgroundMark x1="96565" y1="72539" x2="96565" y2="72539"/>
                        <a14:backgroundMark x1="50763" y1="45078" x2="50763" y2="45078"/>
                        <a14:backgroundMark x1="51527" y1="44041" x2="51527" y2="44041"/>
                        <a14:backgroundMark x1="51527" y1="44560" x2="51527" y2="44560"/>
                        <a14:backgroundMark x1="50382" y1="44560" x2="50382" y2="44560"/>
                        <a14:backgroundMark x1="79771" y1="43523" x2="79771" y2="43523"/>
                        <a14:backgroundMark x1="20611" y1="75130" x2="20611" y2="75130"/>
                        <a14:backgroundMark x1="20611" y1="72539" x2="20611" y2="72539"/>
                        <a14:backgroundMark x1="9924" y1="62694" x2="9924" y2="62694"/>
                        <a14:backgroundMark x1="20992" y1="77202" x2="20992" y2="77202"/>
                        <a14:backgroundMark x1="33588" y1="81865" x2="33588" y2="81865"/>
                        <a14:backgroundMark x1="19847" y1="76684" x2="19847" y2="76684"/>
                        <a14:backgroundMark x1="10305" y1="54922" x2="10305" y2="54922"/>
                        <a14:backgroundMark x1="28244" y1="75130" x2="28244" y2="75130"/>
                        <a14:backgroundMark x1="9924" y1="49741" x2="9924" y2="49741"/>
                        <a14:backgroundMark x1="37786" y1="74611" x2="37786" y2="74611"/>
                        <a14:backgroundMark x1="37405" y1="69948" x2="37405" y2="69948"/>
                        <a14:backgroundMark x1="43893" y1="72021" x2="43893" y2="72021"/>
                        <a14:backgroundMark x1="19466" y1="39378" x2="19466" y2="39378"/>
                        <a14:backgroundMark x1="52672" y1="75130" x2="52672" y2="75130"/>
                        <a14:backgroundMark x1="53053" y1="77202" x2="53053" y2="77202"/>
                        <a14:backgroundMark x1="58015" y1="75130" x2="58015" y2="75130"/>
                        <a14:backgroundMark x1="56107" y1="76166" x2="56107" y2="76166"/>
                        <a14:backgroundMark x1="58015" y1="77202" x2="58015" y2="77202"/>
                        <a14:backgroundMark x1="56107" y1="75130" x2="56107" y2="75130"/>
                        <a14:backgroundMark x1="70229" y1="72539" x2="70229" y2="72539"/>
                        <a14:backgroundMark x1="74046" y1="73575" x2="74046" y2="73575"/>
                        <a14:backgroundMark x1="77099" y1="69948" x2="77099" y2="69948"/>
                        <a14:backgroundMark x1="80534" y1="74093" x2="80534" y2="74093"/>
                        <a14:backgroundMark x1="17176" y1="38860" x2="17176" y2="38860"/>
                        <a14:backgroundMark x1="17557" y1="39896" x2="17557" y2="39896"/>
                        <a14:backgroundMark x1="18702" y1="41451" x2="18702" y2="41451"/>
                        <a14:backgroundMark x1="18702" y1="43005" x2="18702" y2="43005"/>
                        <a14:backgroundMark x1="83969" y1="74093" x2="83969" y2="74093"/>
                        <a14:backgroundMark x1="26336" y1="27979" x2="26336" y2="27979"/>
                        <a14:backgroundMark x1="26718" y1="26943" x2="26718" y2="26943"/>
                        <a14:backgroundMark x1="26336" y1="26943" x2="26336" y2="26943"/>
                        <a14:backgroundMark x1="19466" y1="26425" x2="19466" y2="26425"/>
                        <a14:backgroundMark x1="19466" y1="25907" x2="19466" y2="25907"/>
                        <a14:backgroundMark x1="41221" y1="68394" x2="41221" y2="68394"/>
                      </a14:backgroundRemoval>
                    </a14:imgEffect>
                  </a14:imgLayer>
                </a14:imgProps>
              </a:ext>
            </a:extLst>
          </a:blip>
          <a:srcRect b="19848"/>
          <a:stretch/>
        </p:blipFill>
        <p:spPr>
          <a:xfrm>
            <a:off x="7494983" y="2386179"/>
            <a:ext cx="2495550" cy="1473450"/>
          </a:xfrm>
          <a:prstGeom prst="rect">
            <a:avLst/>
          </a:prstGeom>
        </p:spPr>
      </p:pic>
      <p:sp>
        <p:nvSpPr>
          <p:cNvPr id="10" name="CuadroTexto 9">
            <a:extLst>
              <a:ext uri="{FF2B5EF4-FFF2-40B4-BE49-F238E27FC236}">
                <a16:creationId xmlns:a16="http://schemas.microsoft.com/office/drawing/2014/main" id="{BD1D7E56-457D-3DF2-D31A-CD76EEEAF8A8}"/>
              </a:ext>
            </a:extLst>
          </p:cNvPr>
          <p:cNvSpPr txBox="1"/>
          <p:nvPr/>
        </p:nvSpPr>
        <p:spPr>
          <a:xfrm>
            <a:off x="7804838" y="4958507"/>
            <a:ext cx="1710690" cy="423193"/>
          </a:xfrm>
          <a:prstGeom prst="rect">
            <a:avLst/>
          </a:prstGeom>
          <a:noFill/>
        </p:spPr>
        <p:txBody>
          <a:bodyPr wrap="square" rtlCol="0">
            <a:spAutoFit/>
          </a:bodyPr>
          <a:lstStyle/>
          <a:p>
            <a:pPr algn="ctr"/>
            <a:r>
              <a:rPr lang="es-MX" sz="1100" b="1" dirty="0">
                <a:solidFill>
                  <a:schemeClr val="bg1"/>
                </a:solidFill>
                <a:latin typeface="Arial" panose="020B0604020202020204" pitchFamily="34" charset="0"/>
                <a:cs typeface="Arial" panose="020B0604020202020204" pitchFamily="34" charset="0"/>
              </a:rPr>
              <a:t>Universidad</a:t>
            </a:r>
            <a:r>
              <a:rPr lang="es-MX" sz="1050" b="1" dirty="0">
                <a:solidFill>
                  <a:schemeClr val="bg1"/>
                </a:solidFill>
                <a:latin typeface="Arial" panose="020B0604020202020204" pitchFamily="34" charset="0"/>
                <a:cs typeface="Arial" panose="020B0604020202020204" pitchFamily="34" charset="0"/>
              </a:rPr>
              <a:t> Abierta y a</a:t>
            </a:r>
          </a:p>
          <a:p>
            <a:pPr algn="ctr"/>
            <a:r>
              <a:rPr lang="es-MX" sz="1050" b="1" dirty="0">
                <a:solidFill>
                  <a:schemeClr val="bg1"/>
                </a:solidFill>
                <a:latin typeface="Arial" panose="020B0604020202020204" pitchFamily="34" charset="0"/>
                <a:cs typeface="Arial" panose="020B0604020202020204" pitchFamily="34" charset="0"/>
              </a:rPr>
              <a:t>Distancia de México</a:t>
            </a:r>
          </a:p>
        </p:txBody>
      </p:sp>
      <p:pic>
        <p:nvPicPr>
          <p:cNvPr id="11" name="Imagen 10">
            <a:extLst>
              <a:ext uri="{FF2B5EF4-FFF2-40B4-BE49-F238E27FC236}">
                <a16:creationId xmlns:a16="http://schemas.microsoft.com/office/drawing/2014/main" id="{E6D6C720-4C8D-1DD0-14B4-FF6787BBD8D5}"/>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94" b="89691" l="2317" r="98842">
                        <a14:foregroundMark x1="6564" y1="79897" x2="6564" y2="79897"/>
                        <a14:foregroundMark x1="5792" y1="78866" x2="5792" y2="78866"/>
                        <a14:foregroundMark x1="2317" y1="74227" x2="2317" y2="74227"/>
                        <a14:foregroundMark x1="11969" y1="81443" x2="11969" y2="81443"/>
                        <a14:foregroundMark x1="30502" y1="84536" x2="30502" y2="84536"/>
                        <a14:foregroundMark x1="32819" y1="84536" x2="32819" y2="84536"/>
                        <a14:foregroundMark x1="35907" y1="84021" x2="35907" y2="84021"/>
                        <a14:foregroundMark x1="38224" y1="83505" x2="38224" y2="83505"/>
                        <a14:foregroundMark x1="39768" y1="82474" x2="39768" y2="82474"/>
                        <a14:foregroundMark x1="42857" y1="82474" x2="42857" y2="82474"/>
                        <a14:foregroundMark x1="65637" y1="72165" x2="65637" y2="72165"/>
                        <a14:foregroundMark x1="68726" y1="70619" x2="68726" y2="70619"/>
                        <a14:foregroundMark x1="66023" y1="73196" x2="66023" y2="73196"/>
                        <a14:foregroundMark x1="67181" y1="74227" x2="67181" y2="74227"/>
                        <a14:foregroundMark x1="69498" y1="72165" x2="69498" y2="72165"/>
                        <a14:foregroundMark x1="72587" y1="69588" x2="72587" y2="69588"/>
                        <a14:foregroundMark x1="71042" y1="69588" x2="71042" y2="69588"/>
                        <a14:foregroundMark x1="73359" y1="68557" x2="73359" y2="68557"/>
                        <a14:foregroundMark x1="76834" y1="67010" x2="76834" y2="67010"/>
                        <a14:foregroundMark x1="78378" y1="64433" x2="78378" y2="64433"/>
                        <a14:foregroundMark x1="81853" y1="61856" x2="81853" y2="61856"/>
                        <a14:foregroundMark x1="84170" y1="59794" x2="84170" y2="59794"/>
                        <a14:foregroundMark x1="86100" y1="57732" x2="86100" y2="57732"/>
                        <a14:foregroundMark x1="88031" y1="54639" x2="88031" y2="54639"/>
                        <a14:foregroundMark x1="91120" y1="52062" x2="91120" y2="52062"/>
                        <a14:foregroundMark x1="92664" y1="49485" x2="92664" y2="49485"/>
                        <a14:foregroundMark x1="95753" y1="44330" x2="95753" y2="44330"/>
                        <a14:foregroundMark x1="98069" y1="41237" x2="98069" y2="41237"/>
                        <a14:foregroundMark x1="97683" y1="21134" x2="97683" y2="21134"/>
                        <a14:foregroundMark x1="92664" y1="16495" x2="92664" y2="16495"/>
                        <a14:foregroundMark x1="89575" y1="14948" x2="89575" y2="14948"/>
                        <a14:foregroundMark x1="93436" y1="17010" x2="93436" y2="17010"/>
                        <a14:foregroundMark x1="93436" y1="17010" x2="93436" y2="17010"/>
                        <a14:foregroundMark x1="98842" y1="23711" x2="98842" y2="23711"/>
                        <a14:foregroundMark x1="98842" y1="37113" x2="98842" y2="37113"/>
                        <a14:foregroundMark x1="84170" y1="12887" x2="84170" y2="12887"/>
                        <a14:foregroundMark x1="82625" y1="12887" x2="82625" y2="12887"/>
                        <a14:foregroundMark x1="80309" y1="12887" x2="80309" y2="12887"/>
                        <a14:foregroundMark x1="33977" y1="35567" x2="33977" y2="35567"/>
                        <a14:foregroundMark x1="33977" y1="36598" x2="33977" y2="36598"/>
                        <a14:foregroundMark x1="33977" y1="36598" x2="33977" y2="36598"/>
                        <a14:foregroundMark x1="20463" y1="31443" x2="20463" y2="31443"/>
                        <a14:foregroundMark x1="23166" y1="39175" x2="23166" y2="39175"/>
                        <a14:foregroundMark x1="37452" y1="27320" x2="37452" y2="27320"/>
                        <a14:foregroundMark x1="35521" y1="25773" x2="35521" y2="25773"/>
                        <a14:foregroundMark x1="33591" y1="25773" x2="33591" y2="25773"/>
                        <a14:foregroundMark x1="31660" y1="26289" x2="31660" y2="26289"/>
                        <a14:foregroundMark x1="91506" y1="15464" x2="91506" y2="15464"/>
                        <a14:foregroundMark x1="92278" y1="16495" x2="92278" y2="16495"/>
                        <a14:foregroundMark x1="65637" y1="44330" x2="65637" y2="44330"/>
                        <a14:foregroundMark x1="22394" y1="42268" x2="22394" y2="42268"/>
                        <a14:foregroundMark x1="23166" y1="43814" x2="23166" y2="43814"/>
                        <a14:foregroundMark x1="32432" y1="56186" x2="32432" y2="56186"/>
                        <a14:foregroundMark x1="30502" y1="63918" x2="30502" y2="63918"/>
                        <a14:foregroundMark x1="30116" y1="66495" x2="30116" y2="66495"/>
                        <a14:foregroundMark x1="30116" y1="68041" x2="30116" y2="68041"/>
                        <a14:foregroundMark x1="23552" y1="45361" x2="23552" y2="45361"/>
                        <a14:foregroundMark x1="25097" y1="45876" x2="25097" y2="45876"/>
                        <a14:foregroundMark x1="26255" y1="47423" x2="26255" y2="47423"/>
                        <a14:foregroundMark x1="27799" y1="49485" x2="27799" y2="49485"/>
                        <a14:foregroundMark x1="28571" y1="50515" x2="28571" y2="50515"/>
                        <a14:foregroundMark x1="26641" y1="45876" x2="26641" y2="45876"/>
                        <a14:foregroundMark x1="30888" y1="35567" x2="30888" y2="35567"/>
                        <a14:foregroundMark x1="15830" y1="30412" x2="15830" y2="30412"/>
                        <a14:foregroundMark x1="16216" y1="31959" x2="16216" y2="31959"/>
                        <a14:foregroundMark x1="60618" y1="46907" x2="60618" y2="46907"/>
                        <a14:foregroundMark x1="65637" y1="45876" x2="65637" y2="45876"/>
                        <a14:foregroundMark x1="71815" y1="57732" x2="71815" y2="57732"/>
                        <a14:foregroundMark x1="73745" y1="59278" x2="73745" y2="59278"/>
                        <a14:foregroundMark x1="74517" y1="61856" x2="74517" y2="61856"/>
                        <a14:backgroundMark x1="92664" y1="17010" x2="92664" y2="17010"/>
                        <a14:backgroundMark x1="89575" y1="15464" x2="89575" y2="15464"/>
                        <a14:backgroundMark x1="81081" y1="13918" x2="81081" y2="13918"/>
                        <a14:backgroundMark x1="80309" y1="13918" x2="80309" y2="13918"/>
                        <a14:backgroundMark x1="82625" y1="13918" x2="82625" y2="13918"/>
                        <a14:backgroundMark x1="84170" y1="13918" x2="84170" y2="13918"/>
                        <a14:backgroundMark x1="98456" y1="36598" x2="98456" y2="36598"/>
                        <a14:backgroundMark x1="22394" y1="47423" x2="22394" y2="47423"/>
                        <a14:backgroundMark x1="27027" y1="56186" x2="27027" y2="56186"/>
                        <a14:backgroundMark x1="37066" y1="44330" x2="37066" y2="44330"/>
                        <a14:backgroundMark x1="42857" y1="57216" x2="42857" y2="57216"/>
                        <a14:backgroundMark x1="40541" y1="50000" x2="40541" y2="50000"/>
                        <a14:backgroundMark x1="57143" y1="47423" x2="57143" y2="47423"/>
                        <a14:backgroundMark x1="25869" y1="37629" x2="25869" y2="37629"/>
                        <a14:backgroundMark x1="34363" y1="43814" x2="34363" y2="43814"/>
                        <a14:backgroundMark x1="25869" y1="49485" x2="25869" y2="49485"/>
                        <a14:backgroundMark x1="25869" y1="43814" x2="25869" y2="43814"/>
                        <a14:backgroundMark x1="16602" y1="35567" x2="16602" y2="35567"/>
                        <a14:backgroundMark x1="16988" y1="35567" x2="16988" y2="35567"/>
                        <a14:backgroundMark x1="16988" y1="35567" x2="16988" y2="35567"/>
                        <a14:backgroundMark x1="31274" y1="43299" x2="31274" y2="43299"/>
                        <a14:backgroundMark x1="59073" y1="55670" x2="59073" y2="55670"/>
                        <a14:backgroundMark x1="57529" y1="48969" x2="57529" y2="48969"/>
                        <a14:backgroundMark x1="55985" y1="48454" x2="55985" y2="48454"/>
                        <a14:backgroundMark x1="58301" y1="46392" x2="58301" y2="46392"/>
                        <a14:backgroundMark x1="59846" y1="49485" x2="59846" y2="49485"/>
                        <a14:backgroundMark x1="62934" y1="48454" x2="62934" y2="48454"/>
                        <a14:backgroundMark x1="62934" y1="47423" x2="62934" y2="47423"/>
                        <a14:backgroundMark x1="66409" y1="52062" x2="66409" y2="52062"/>
                        <a14:backgroundMark x1="64479" y1="50515" x2="64479" y2="50515"/>
                        <a14:backgroundMark x1="34363" y1="37113" x2="34363" y2="37113"/>
                        <a14:backgroundMark x1="69884" y1="64948" x2="69884" y2="64948"/>
                        <a14:backgroundMark x1="71042" y1="64948" x2="71042" y2="64948"/>
                        <a14:backgroundMark x1="72587" y1="65464" x2="72587" y2="65464"/>
                        <a14:backgroundMark x1="76448" y1="62371" x2="76448" y2="62371"/>
                        <a14:backgroundMark x1="75676" y1="63918" x2="75676" y2="63918"/>
                      </a14:backgroundRemoval>
                    </a14:imgEffect>
                  </a14:imgLayer>
                </a14:imgProps>
              </a:ext>
            </a:extLst>
          </a:blip>
          <a:stretch>
            <a:fillRect/>
          </a:stretch>
        </p:blipFill>
        <p:spPr>
          <a:xfrm>
            <a:off x="7523558" y="4140817"/>
            <a:ext cx="2466975" cy="1847850"/>
          </a:xfrm>
          <a:prstGeom prst="rect">
            <a:avLst/>
          </a:prstGeom>
        </p:spPr>
      </p:pic>
    </p:spTree>
    <p:extLst>
      <p:ext uri="{BB962C8B-B14F-4D97-AF65-F5344CB8AC3E}">
        <p14:creationId xmlns:p14="http://schemas.microsoft.com/office/powerpoint/2010/main" val="281968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AD335A-4D08-8CAA-4815-28B8D6CF2FC6}"/>
              </a:ext>
            </a:extLst>
          </p:cNvPr>
          <p:cNvSpPr>
            <a:spLocks noGrp="1"/>
          </p:cNvSpPr>
          <p:nvPr>
            <p:ph type="title"/>
          </p:nvPr>
        </p:nvSpPr>
        <p:spPr>
          <a:xfrm>
            <a:off x="645130" y="652388"/>
            <a:ext cx="9404723" cy="1400530"/>
          </a:xfrm>
        </p:spPr>
        <p:txBody>
          <a:bodyPr/>
          <a:lstStyle/>
          <a:p>
            <a:pPr algn="ctr"/>
            <a:r>
              <a:rPr lang="es-MX" dirty="0"/>
              <a:t>Objetivos</a:t>
            </a:r>
          </a:p>
        </p:txBody>
      </p:sp>
      <p:sp>
        <p:nvSpPr>
          <p:cNvPr id="3" name="Marcador de contenido 2">
            <a:extLst>
              <a:ext uri="{FF2B5EF4-FFF2-40B4-BE49-F238E27FC236}">
                <a16:creationId xmlns:a16="http://schemas.microsoft.com/office/drawing/2014/main" id="{FB910D02-C934-5F55-204F-6AD602BAE9F0}"/>
              </a:ext>
            </a:extLst>
          </p:cNvPr>
          <p:cNvSpPr>
            <a:spLocks noGrp="1"/>
          </p:cNvSpPr>
          <p:nvPr>
            <p:ph idx="1"/>
          </p:nvPr>
        </p:nvSpPr>
        <p:spPr>
          <a:xfrm>
            <a:off x="1103312" y="2122291"/>
            <a:ext cx="8946541" cy="4195481"/>
          </a:xfrm>
        </p:spPr>
        <p:txBody>
          <a:bodyPr/>
          <a:lstStyle/>
          <a:p>
            <a:r>
              <a:rPr lang="es-MX" dirty="0"/>
              <a:t>Identificar radiográfica y clínicamente quistes y tumores en los maxilares.</a:t>
            </a:r>
          </a:p>
          <a:p>
            <a:pPr marL="0" indent="0">
              <a:buNone/>
            </a:pPr>
            <a:endParaRPr lang="es-MX" dirty="0"/>
          </a:p>
          <a:p>
            <a:r>
              <a:rPr lang="es-MX" dirty="0"/>
              <a:t>Detección de lesiones benignas y malignas en los maxilares.</a:t>
            </a:r>
          </a:p>
          <a:p>
            <a:pPr marL="0" indent="0">
              <a:buNone/>
            </a:pPr>
            <a:endParaRPr lang="es-MX" dirty="0"/>
          </a:p>
          <a:p>
            <a:r>
              <a:rPr lang="es-MX" dirty="0"/>
              <a:t>Identificar las distintas fases de las infecciones en los maxilares.</a:t>
            </a:r>
          </a:p>
          <a:p>
            <a:endParaRPr lang="es-MX" dirty="0"/>
          </a:p>
        </p:txBody>
      </p:sp>
    </p:spTree>
    <p:extLst>
      <p:ext uri="{BB962C8B-B14F-4D97-AF65-F5344CB8AC3E}">
        <p14:creationId xmlns:p14="http://schemas.microsoft.com/office/powerpoint/2010/main" val="1368795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08534C-7AFA-9F3E-79D4-95A816B68910}"/>
              </a:ext>
            </a:extLst>
          </p:cNvPr>
          <p:cNvSpPr>
            <a:spLocks noGrp="1"/>
          </p:cNvSpPr>
          <p:nvPr>
            <p:ph type="title"/>
          </p:nvPr>
        </p:nvSpPr>
        <p:spPr/>
        <p:txBody>
          <a:bodyPr/>
          <a:lstStyle/>
          <a:p>
            <a:pPr algn="ctr"/>
            <a:r>
              <a:rPr lang="es-MX" dirty="0"/>
              <a:t>Quistes y tumores</a:t>
            </a:r>
          </a:p>
        </p:txBody>
      </p:sp>
      <p:sp>
        <p:nvSpPr>
          <p:cNvPr id="3" name="Marcador de contenido 2">
            <a:extLst>
              <a:ext uri="{FF2B5EF4-FFF2-40B4-BE49-F238E27FC236}">
                <a16:creationId xmlns:a16="http://schemas.microsoft.com/office/drawing/2014/main" id="{78184B74-D690-7623-CD2F-6FCC8AC7DDF9}"/>
              </a:ext>
            </a:extLst>
          </p:cNvPr>
          <p:cNvSpPr>
            <a:spLocks noGrp="1"/>
          </p:cNvSpPr>
          <p:nvPr>
            <p:ph idx="1"/>
          </p:nvPr>
        </p:nvSpPr>
        <p:spPr/>
        <p:txBody>
          <a:bodyPr/>
          <a:lstStyle/>
          <a:p>
            <a:r>
              <a:rPr lang="es-MX" sz="2400" dirty="0"/>
              <a:t>Quistes de los maxilares</a:t>
            </a:r>
          </a:p>
          <a:p>
            <a:pPr marL="0" indent="0">
              <a:buNone/>
            </a:pPr>
            <a:endParaRPr lang="es-MX" sz="2400" dirty="0"/>
          </a:p>
          <a:p>
            <a:r>
              <a:rPr lang="es-MX" sz="2400" dirty="0"/>
              <a:t>Tumores benignos de los maxilares</a:t>
            </a:r>
          </a:p>
          <a:p>
            <a:pPr marL="0" indent="0">
              <a:buNone/>
            </a:pPr>
            <a:endParaRPr lang="es-MX" sz="2400" dirty="0"/>
          </a:p>
          <a:p>
            <a:r>
              <a:rPr lang="es-MX" sz="2400" dirty="0"/>
              <a:t>Lesiones malignas de los maxilares</a:t>
            </a:r>
          </a:p>
          <a:p>
            <a:pPr marL="0" indent="0">
              <a:buNone/>
            </a:pPr>
            <a:endParaRPr lang="es-MX" sz="2400" dirty="0"/>
          </a:p>
          <a:p>
            <a:r>
              <a:rPr lang="es-MX" sz="2400" dirty="0"/>
              <a:t>Infecciones de los maxilares</a:t>
            </a:r>
          </a:p>
          <a:p>
            <a:endParaRPr lang="es-MX" dirty="0"/>
          </a:p>
        </p:txBody>
      </p:sp>
    </p:spTree>
    <p:extLst>
      <p:ext uri="{BB962C8B-B14F-4D97-AF65-F5344CB8AC3E}">
        <p14:creationId xmlns:p14="http://schemas.microsoft.com/office/powerpoint/2010/main" val="2268930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046E6A-F16F-2C92-246A-482C06BEAFD8}"/>
              </a:ext>
            </a:extLst>
          </p:cNvPr>
          <p:cNvSpPr>
            <a:spLocks noGrp="1"/>
          </p:cNvSpPr>
          <p:nvPr>
            <p:ph type="title"/>
          </p:nvPr>
        </p:nvSpPr>
        <p:spPr>
          <a:xfrm>
            <a:off x="646112" y="1568595"/>
            <a:ext cx="5909672" cy="1400530"/>
          </a:xfrm>
        </p:spPr>
        <p:txBody>
          <a:bodyPr/>
          <a:lstStyle/>
          <a:p>
            <a:pPr algn="ctr"/>
            <a:r>
              <a:rPr lang="es-MX" sz="8000" dirty="0"/>
              <a:t>Quistes de los maxilares</a:t>
            </a:r>
          </a:p>
        </p:txBody>
      </p:sp>
      <p:pic>
        <p:nvPicPr>
          <p:cNvPr id="4" name="Marcador de contenido 3">
            <a:extLst>
              <a:ext uri="{FF2B5EF4-FFF2-40B4-BE49-F238E27FC236}">
                <a16:creationId xmlns:a16="http://schemas.microsoft.com/office/drawing/2014/main" id="{F1338BA8-B5F5-DD17-78B5-A6BABE862D63}"/>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ackgroundRemoval t="2118" b="95294" l="3376" r="94937">
                        <a14:foregroundMark x1="30802" y1="17882" x2="30802" y2="17882"/>
                        <a14:foregroundMark x1="28481" y1="9176" x2="28481" y2="9176"/>
                        <a14:foregroundMark x1="20464" y1="9176" x2="20464" y2="9176"/>
                        <a14:foregroundMark x1="12025" y1="10353" x2="12025" y2="10353"/>
                        <a14:foregroundMark x1="7384" y1="14118" x2="7173" y2="15294"/>
                        <a14:foregroundMark x1="5485" y1="28235" x2="5485" y2="28235"/>
                        <a14:foregroundMark x1="5485" y1="14824" x2="5485" y2="14824"/>
                        <a14:foregroundMark x1="24262" y1="8000" x2="24262" y2="8000"/>
                        <a14:foregroundMark x1="41772" y1="5647" x2="41772" y2="5647"/>
                        <a14:foregroundMark x1="51688" y1="7294" x2="51688" y2="7294"/>
                        <a14:foregroundMark x1="64557" y1="8000" x2="64557" y2="8000"/>
                        <a14:foregroundMark x1="66456" y1="16706" x2="66456" y2="16706"/>
                        <a14:foregroundMark x1="81646" y1="8706" x2="81646" y2="8706"/>
                        <a14:foregroundMark x1="88397" y1="7529" x2="88397" y2="7529"/>
                        <a14:foregroundMark x1="90295" y1="4471" x2="90295" y2="4471"/>
                        <a14:foregroundMark x1="91561" y1="8706" x2="91561" y2="8706"/>
                        <a14:foregroundMark x1="91561" y1="14353" x2="91561" y2="14353"/>
                        <a14:foregroundMark x1="93038" y1="8706" x2="93038" y2="8706"/>
                        <a14:foregroundMark x1="93038" y1="6353" x2="93038" y2="6353"/>
                        <a14:foregroundMark x1="94937" y1="6353" x2="94937" y2="6353"/>
                        <a14:foregroundMark x1="94937" y1="2118" x2="94937" y2="2118"/>
                        <a14:foregroundMark x1="86076" y1="4941" x2="86076" y2="4941"/>
                        <a14:foregroundMark x1="36076" y1="75294" x2="36076" y2="75294"/>
                        <a14:foregroundMark x1="39662" y1="67765" x2="39662" y2="67765"/>
                        <a14:foregroundMark x1="39662" y1="79529" x2="39662" y2="79529"/>
                        <a14:foregroundMark x1="44937" y1="82588" x2="44937" y2="82588"/>
                        <a14:foregroundMark x1="51477" y1="82118" x2="52532" y2="82588"/>
                        <a14:foregroundMark x1="44304" y1="88706" x2="44304" y2="88706"/>
                        <a14:foregroundMark x1="47890" y1="91059" x2="47890" y2="91059"/>
                        <a14:foregroundMark x1="54852" y1="91765" x2="54852" y2="91765"/>
                        <a14:foregroundMark x1="51055" y1="95294" x2="51055" y2="95294"/>
                      </a14:backgroundRemoval>
                    </a14:imgEffect>
                  </a14:imgLayer>
                </a14:imgProps>
              </a:ext>
            </a:extLst>
          </a:blip>
          <a:stretch>
            <a:fillRect/>
          </a:stretch>
        </p:blipFill>
        <p:spPr>
          <a:xfrm>
            <a:off x="7031038" y="1768223"/>
            <a:ext cx="4514850" cy="4048125"/>
          </a:xfrm>
          <a:prstGeom prst="rect">
            <a:avLst/>
          </a:prstGeom>
        </p:spPr>
      </p:pic>
    </p:spTree>
    <p:extLst>
      <p:ext uri="{BB962C8B-B14F-4D97-AF65-F5344CB8AC3E}">
        <p14:creationId xmlns:p14="http://schemas.microsoft.com/office/powerpoint/2010/main" val="995914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5DB94A-6B68-5A3E-47DE-C6E3E729FEA7}"/>
              </a:ext>
            </a:extLst>
          </p:cNvPr>
          <p:cNvSpPr>
            <a:spLocks noGrp="1"/>
          </p:cNvSpPr>
          <p:nvPr>
            <p:ph type="title"/>
          </p:nvPr>
        </p:nvSpPr>
        <p:spPr/>
        <p:txBody>
          <a:bodyPr/>
          <a:lstStyle/>
          <a:p>
            <a:pPr algn="ctr"/>
            <a:r>
              <a:rPr lang="es-MX" dirty="0"/>
              <a:t>Quistes de los maxilares</a:t>
            </a:r>
          </a:p>
        </p:txBody>
      </p:sp>
      <p:sp>
        <p:nvSpPr>
          <p:cNvPr id="3" name="Marcador de contenido 2">
            <a:extLst>
              <a:ext uri="{FF2B5EF4-FFF2-40B4-BE49-F238E27FC236}">
                <a16:creationId xmlns:a16="http://schemas.microsoft.com/office/drawing/2014/main" id="{7EBC84D4-9E9C-8ECB-87CF-CEBA97A9B732}"/>
              </a:ext>
            </a:extLst>
          </p:cNvPr>
          <p:cNvSpPr>
            <a:spLocks noGrp="1"/>
          </p:cNvSpPr>
          <p:nvPr>
            <p:ph idx="1"/>
          </p:nvPr>
        </p:nvSpPr>
        <p:spPr>
          <a:xfrm>
            <a:off x="976704" y="1649853"/>
            <a:ext cx="7213373" cy="4195481"/>
          </a:xfrm>
        </p:spPr>
        <p:txBody>
          <a:bodyPr>
            <a:normAutofit/>
          </a:bodyPr>
          <a:lstStyle/>
          <a:p>
            <a:pPr algn="just"/>
            <a:r>
              <a:rPr lang="es-MX" dirty="0"/>
              <a:t>El quiste es un espacio patológico revestido de epitelio. </a:t>
            </a:r>
          </a:p>
          <a:p>
            <a:pPr algn="just"/>
            <a:r>
              <a:rPr lang="es-MX" dirty="0"/>
              <a:t>Los quistes cuentan con 3 estructuras fundamentales: una cavidad central (luz), un revestimiento epitelial y una pared exterior (cápsula)</a:t>
            </a:r>
          </a:p>
          <a:p>
            <a:pPr algn="just"/>
            <a:r>
              <a:rPr lang="es-MX" dirty="0"/>
              <a:t>Los quistes de los maxilares pueden tener distinto histogénesis, por lo cual los podemos clasificar en:</a:t>
            </a:r>
          </a:p>
          <a:p>
            <a:pPr marL="857250" lvl="1" indent="-457200">
              <a:buFont typeface="+mj-lt"/>
              <a:buAutoNum type="alphaLcPeriod"/>
            </a:pPr>
            <a:r>
              <a:rPr lang="es-MX" dirty="0"/>
              <a:t>Quistes </a:t>
            </a:r>
            <a:r>
              <a:rPr lang="es-MX" dirty="0" err="1"/>
              <a:t>odontogénos</a:t>
            </a:r>
            <a:r>
              <a:rPr lang="es-MX" dirty="0"/>
              <a:t> </a:t>
            </a:r>
          </a:p>
          <a:p>
            <a:pPr marL="857250" lvl="1" indent="-457200">
              <a:buFont typeface="+mj-lt"/>
              <a:buAutoNum type="alphaLcPeriod"/>
            </a:pPr>
            <a:r>
              <a:rPr lang="es-MX" dirty="0"/>
              <a:t>Quistes no odontogénicos </a:t>
            </a:r>
          </a:p>
          <a:p>
            <a:pPr marL="857250" lvl="1" indent="-457200">
              <a:buFont typeface="+mj-lt"/>
              <a:buAutoNum type="alphaLcPeriod"/>
            </a:pPr>
            <a:r>
              <a:rPr lang="es-MX" dirty="0" err="1"/>
              <a:t>Seudoquistes</a:t>
            </a:r>
            <a:r>
              <a:rPr lang="es-MX" dirty="0"/>
              <a:t>.</a:t>
            </a:r>
          </a:p>
        </p:txBody>
      </p:sp>
      <p:pic>
        <p:nvPicPr>
          <p:cNvPr id="13" name="Imagen 12">
            <a:extLst>
              <a:ext uri="{FF2B5EF4-FFF2-40B4-BE49-F238E27FC236}">
                <a16:creationId xmlns:a16="http://schemas.microsoft.com/office/drawing/2014/main" id="{C2330E93-E98E-165F-4F8F-A4BADCD377F1}"/>
              </a:ext>
            </a:extLst>
          </p:cNvPr>
          <p:cNvPicPr>
            <a:picLocks noChangeAspect="1"/>
          </p:cNvPicPr>
          <p:nvPr/>
        </p:nvPicPr>
        <p:blipFill>
          <a:blip r:embed="rId3"/>
          <a:srcRect t="3755"/>
          <a:stretch/>
        </p:blipFill>
        <p:spPr>
          <a:xfrm>
            <a:off x="8589105" y="2641039"/>
            <a:ext cx="2923458" cy="1988029"/>
          </a:xfrm>
          <a:prstGeom prst="rect">
            <a:avLst/>
          </a:prstGeom>
        </p:spPr>
      </p:pic>
    </p:spTree>
    <p:extLst>
      <p:ext uri="{BB962C8B-B14F-4D97-AF65-F5344CB8AC3E}">
        <p14:creationId xmlns:p14="http://schemas.microsoft.com/office/powerpoint/2010/main" val="1003247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203163-CBCF-E2B2-8712-75191899A4D4}"/>
              </a:ext>
            </a:extLst>
          </p:cNvPr>
          <p:cNvSpPr>
            <a:spLocks noGrp="1"/>
          </p:cNvSpPr>
          <p:nvPr>
            <p:ph type="title"/>
          </p:nvPr>
        </p:nvSpPr>
        <p:spPr/>
        <p:txBody>
          <a:bodyPr/>
          <a:lstStyle/>
          <a:p>
            <a:r>
              <a:rPr lang="es-MX" dirty="0"/>
              <a:t>a) Quistes </a:t>
            </a:r>
            <a:r>
              <a:rPr lang="es-MX" dirty="0" err="1"/>
              <a:t>odontógenos</a:t>
            </a:r>
            <a:endParaRPr lang="es-MX" dirty="0"/>
          </a:p>
        </p:txBody>
      </p:sp>
      <p:sp>
        <p:nvSpPr>
          <p:cNvPr id="7" name="Marcador de contenido 6">
            <a:extLst>
              <a:ext uri="{FF2B5EF4-FFF2-40B4-BE49-F238E27FC236}">
                <a16:creationId xmlns:a16="http://schemas.microsoft.com/office/drawing/2014/main" id="{2C04E230-B24B-6F42-C3AB-58ADA4D83C9C}"/>
              </a:ext>
            </a:extLst>
          </p:cNvPr>
          <p:cNvSpPr>
            <a:spLocks noGrp="1"/>
          </p:cNvSpPr>
          <p:nvPr>
            <p:ph idx="1"/>
          </p:nvPr>
        </p:nvSpPr>
        <p:spPr>
          <a:xfrm>
            <a:off x="646111" y="1553028"/>
            <a:ext cx="10899778" cy="4968367"/>
          </a:xfrm>
        </p:spPr>
        <p:txBody>
          <a:bodyPr>
            <a:normAutofit/>
          </a:bodyPr>
          <a:lstStyle/>
          <a:p>
            <a:r>
              <a:rPr lang="es-MX" dirty="0"/>
              <a:t>Es un quiste que su revestimiento deriva del epitelio producido durante el desarrollo del diente.</a:t>
            </a:r>
          </a:p>
          <a:p>
            <a:r>
              <a:rPr lang="es-MX" dirty="0"/>
              <a:t>Clasificación de los quistes de acuerdo a sus características clínicas y radiográficas.</a:t>
            </a:r>
          </a:p>
          <a:p>
            <a:pPr marL="514350" indent="-514350">
              <a:buFont typeface="+mj-lt"/>
              <a:buAutoNum type="romanUcPeriod"/>
            </a:pPr>
            <a:r>
              <a:rPr lang="es-MX" dirty="0"/>
              <a:t>Gingival (G)</a:t>
            </a:r>
          </a:p>
          <a:p>
            <a:pPr marL="514350" indent="-514350">
              <a:buFont typeface="+mj-lt"/>
              <a:buAutoNum type="romanUcPeriod"/>
            </a:pPr>
            <a:r>
              <a:rPr lang="es-MX" dirty="0"/>
              <a:t>De erupción (E)</a:t>
            </a:r>
          </a:p>
          <a:p>
            <a:pPr marL="514350" indent="-514350">
              <a:buFont typeface="+mj-lt"/>
              <a:buAutoNum type="romanUcPeriod"/>
            </a:pPr>
            <a:r>
              <a:rPr lang="es-MX" dirty="0"/>
              <a:t>Periodontal lateral (L)</a:t>
            </a:r>
          </a:p>
          <a:p>
            <a:pPr marL="514350" indent="-514350">
              <a:buFont typeface="+mj-lt"/>
              <a:buAutoNum type="romanUcPeriod"/>
            </a:pPr>
            <a:r>
              <a:rPr lang="es-MX" dirty="0"/>
              <a:t>Residual (R)</a:t>
            </a:r>
          </a:p>
          <a:p>
            <a:pPr marL="514350" indent="-514350">
              <a:buFont typeface="+mj-lt"/>
              <a:buAutoNum type="romanUcPeriod"/>
            </a:pPr>
            <a:r>
              <a:rPr lang="es-MX" dirty="0"/>
              <a:t>Periapical (P)</a:t>
            </a:r>
          </a:p>
          <a:p>
            <a:pPr marL="514350" indent="-514350">
              <a:buFont typeface="+mj-lt"/>
              <a:buAutoNum type="romanUcPeriod"/>
            </a:pPr>
            <a:r>
              <a:rPr lang="es-MX" dirty="0"/>
              <a:t>De dentición (D)</a:t>
            </a:r>
          </a:p>
          <a:p>
            <a:pPr marL="514350" indent="-514350">
              <a:buFont typeface="+mj-lt"/>
              <a:buAutoNum type="romanUcPeriod"/>
            </a:pPr>
            <a:r>
              <a:rPr lang="es-MX" dirty="0"/>
              <a:t>Queratoquiste </a:t>
            </a:r>
            <a:r>
              <a:rPr lang="es-MX" dirty="0" err="1"/>
              <a:t>odontógeno</a:t>
            </a:r>
            <a:r>
              <a:rPr lang="es-MX" dirty="0"/>
              <a:t> (QQO)</a:t>
            </a:r>
          </a:p>
          <a:p>
            <a:pPr marL="514350" indent="-514350">
              <a:buFont typeface="+mj-lt"/>
              <a:buAutoNum type="romanUcPeriod"/>
            </a:pPr>
            <a:endParaRPr lang="es-MX" dirty="0"/>
          </a:p>
          <a:p>
            <a:endParaRPr lang="es-MX" dirty="0"/>
          </a:p>
        </p:txBody>
      </p:sp>
      <p:pic>
        <p:nvPicPr>
          <p:cNvPr id="9" name="Imagen 8">
            <a:extLst>
              <a:ext uri="{FF2B5EF4-FFF2-40B4-BE49-F238E27FC236}">
                <a16:creationId xmlns:a16="http://schemas.microsoft.com/office/drawing/2014/main" id="{9D028807-8B92-277A-C20C-6AB1C9BF3AD2}"/>
              </a:ext>
            </a:extLst>
          </p:cNvPr>
          <p:cNvPicPr>
            <a:picLocks noChangeAspect="1"/>
          </p:cNvPicPr>
          <p:nvPr/>
        </p:nvPicPr>
        <p:blipFill>
          <a:blip r:embed="rId2"/>
          <a:srcRect l="1352" t="3606" r="1826" b="4251"/>
          <a:stretch/>
        </p:blipFill>
        <p:spPr>
          <a:xfrm>
            <a:off x="6773704" y="3112518"/>
            <a:ext cx="4412344" cy="3024813"/>
          </a:xfrm>
          <a:prstGeom prst="rect">
            <a:avLst/>
          </a:prstGeom>
        </p:spPr>
      </p:pic>
    </p:spTree>
    <p:extLst>
      <p:ext uri="{BB962C8B-B14F-4D97-AF65-F5344CB8AC3E}">
        <p14:creationId xmlns:p14="http://schemas.microsoft.com/office/powerpoint/2010/main" val="1462134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186015-175E-9096-5034-523755D2868E}"/>
              </a:ext>
            </a:extLst>
          </p:cNvPr>
          <p:cNvSpPr>
            <a:spLocks noGrp="1"/>
          </p:cNvSpPr>
          <p:nvPr>
            <p:ph type="title"/>
          </p:nvPr>
        </p:nvSpPr>
        <p:spPr/>
        <p:txBody>
          <a:bodyPr/>
          <a:lstStyle/>
          <a:p>
            <a:pPr algn="ctr"/>
            <a:r>
              <a:rPr lang="es-MX" dirty="0"/>
              <a:t>Quiste periapical (radicular)</a:t>
            </a:r>
          </a:p>
        </p:txBody>
      </p:sp>
      <p:sp>
        <p:nvSpPr>
          <p:cNvPr id="3" name="Marcador de contenido 2">
            <a:extLst>
              <a:ext uri="{FF2B5EF4-FFF2-40B4-BE49-F238E27FC236}">
                <a16:creationId xmlns:a16="http://schemas.microsoft.com/office/drawing/2014/main" id="{429F580C-F54B-6995-2D91-9D9BD44CB50E}"/>
              </a:ext>
            </a:extLst>
          </p:cNvPr>
          <p:cNvSpPr>
            <a:spLocks noGrp="1"/>
          </p:cNvSpPr>
          <p:nvPr>
            <p:ph idx="1"/>
          </p:nvPr>
        </p:nvSpPr>
        <p:spPr>
          <a:xfrm>
            <a:off x="646110" y="1732464"/>
            <a:ext cx="6199641" cy="4672818"/>
          </a:xfrm>
        </p:spPr>
        <p:txBody>
          <a:bodyPr>
            <a:normAutofit/>
          </a:bodyPr>
          <a:lstStyle/>
          <a:p>
            <a:pPr algn="just"/>
            <a:r>
              <a:rPr lang="es-MX" dirty="0"/>
              <a:t>Es el tipo más frecuente de los quistes </a:t>
            </a:r>
            <a:r>
              <a:rPr lang="es-MX" dirty="0" err="1"/>
              <a:t>odontógenos</a:t>
            </a:r>
            <a:r>
              <a:rPr lang="es-MX" dirty="0"/>
              <a:t>, representan más de la mitad de los quistes orales. </a:t>
            </a:r>
          </a:p>
          <a:p>
            <a:pPr algn="just"/>
            <a:r>
              <a:rPr lang="es-MX" dirty="0"/>
              <a:t>Aparece en el vértice de la raíz de un diente erupcionado cuya pulpa ha sido desvitalizada por la presencia de caries o un traumatismo.</a:t>
            </a:r>
          </a:p>
          <a:p>
            <a:pPr algn="just"/>
            <a:r>
              <a:rPr lang="es-MX" dirty="0"/>
              <a:t>Generalmente son asintomáticos por lo que se detectan de forma accidental.</a:t>
            </a:r>
          </a:p>
          <a:p>
            <a:pPr algn="just"/>
            <a:r>
              <a:rPr lang="es-MX" dirty="0"/>
              <a:t>Pueden medir de menos de 5mm y máximo 1.5 cm.</a:t>
            </a:r>
          </a:p>
        </p:txBody>
      </p:sp>
      <p:grpSp>
        <p:nvGrpSpPr>
          <p:cNvPr id="14" name="Grupo 13">
            <a:extLst>
              <a:ext uri="{FF2B5EF4-FFF2-40B4-BE49-F238E27FC236}">
                <a16:creationId xmlns:a16="http://schemas.microsoft.com/office/drawing/2014/main" id="{9CB0D6D6-7240-11E9-D0B5-0B9D7621FBA6}"/>
              </a:ext>
            </a:extLst>
          </p:cNvPr>
          <p:cNvGrpSpPr/>
          <p:nvPr/>
        </p:nvGrpSpPr>
        <p:grpSpPr>
          <a:xfrm>
            <a:off x="7172184" y="3925289"/>
            <a:ext cx="4726032" cy="2158927"/>
            <a:chOff x="3001125" y="4314695"/>
            <a:chExt cx="4726032" cy="2158927"/>
          </a:xfrm>
        </p:grpSpPr>
        <p:pic>
          <p:nvPicPr>
            <p:cNvPr id="7" name="Imagen 6">
              <a:extLst>
                <a:ext uri="{FF2B5EF4-FFF2-40B4-BE49-F238E27FC236}">
                  <a16:creationId xmlns:a16="http://schemas.microsoft.com/office/drawing/2014/main" id="{FBE13D64-DEDB-9FB0-AB91-ABA34121F7B4}"/>
                </a:ext>
              </a:extLst>
            </p:cNvPr>
            <p:cNvPicPr>
              <a:picLocks noChangeAspect="1"/>
            </p:cNvPicPr>
            <p:nvPr/>
          </p:nvPicPr>
          <p:blipFill>
            <a:blip r:embed="rId2"/>
            <a:srcRect l="1051" t="1705" r="62238" b="2665"/>
            <a:stretch/>
          </p:blipFill>
          <p:spPr>
            <a:xfrm>
              <a:off x="3001125" y="4324654"/>
              <a:ext cx="1403892" cy="2148968"/>
            </a:xfrm>
            <a:prstGeom prst="rect">
              <a:avLst/>
            </a:prstGeom>
          </p:spPr>
        </p:pic>
        <p:pic>
          <p:nvPicPr>
            <p:cNvPr id="9" name="Imagen 8">
              <a:extLst>
                <a:ext uri="{FF2B5EF4-FFF2-40B4-BE49-F238E27FC236}">
                  <a16:creationId xmlns:a16="http://schemas.microsoft.com/office/drawing/2014/main" id="{8E939C38-7441-5B54-EB39-027F768741C2}"/>
                </a:ext>
              </a:extLst>
            </p:cNvPr>
            <p:cNvPicPr>
              <a:picLocks noChangeAspect="1"/>
            </p:cNvPicPr>
            <p:nvPr/>
          </p:nvPicPr>
          <p:blipFill>
            <a:blip r:embed="rId2"/>
            <a:srcRect l="38440" t="2281" r="1164" b="30927"/>
            <a:stretch/>
          </p:blipFill>
          <p:spPr>
            <a:xfrm>
              <a:off x="4405016" y="4314695"/>
              <a:ext cx="3322141" cy="2158927"/>
            </a:xfrm>
            <a:prstGeom prst="rect">
              <a:avLst/>
            </a:prstGeom>
          </p:spPr>
        </p:pic>
      </p:grpSp>
      <p:pic>
        <p:nvPicPr>
          <p:cNvPr id="13" name="Imagen 12">
            <a:extLst>
              <a:ext uri="{FF2B5EF4-FFF2-40B4-BE49-F238E27FC236}">
                <a16:creationId xmlns:a16="http://schemas.microsoft.com/office/drawing/2014/main" id="{12A7F9FD-AA14-6B2E-79E3-3206ECE36496}"/>
              </a:ext>
            </a:extLst>
          </p:cNvPr>
          <p:cNvPicPr>
            <a:picLocks noChangeAspect="1"/>
          </p:cNvPicPr>
          <p:nvPr/>
        </p:nvPicPr>
        <p:blipFill>
          <a:blip r:embed="rId3"/>
          <a:srcRect l="4119" t="6304" r="1847" b="2434"/>
          <a:stretch/>
        </p:blipFill>
        <p:spPr>
          <a:xfrm>
            <a:off x="8314826" y="1732464"/>
            <a:ext cx="2440748" cy="1786767"/>
          </a:xfrm>
          <a:prstGeom prst="rect">
            <a:avLst/>
          </a:prstGeom>
        </p:spPr>
      </p:pic>
    </p:spTree>
    <p:extLst>
      <p:ext uri="{BB962C8B-B14F-4D97-AF65-F5344CB8AC3E}">
        <p14:creationId xmlns:p14="http://schemas.microsoft.com/office/powerpoint/2010/main" val="2693886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2EF238-9606-CC1D-92AC-1543936816D7}"/>
              </a:ext>
            </a:extLst>
          </p:cNvPr>
          <p:cNvSpPr>
            <a:spLocks noGrp="1"/>
          </p:cNvSpPr>
          <p:nvPr>
            <p:ph type="title"/>
          </p:nvPr>
        </p:nvSpPr>
        <p:spPr/>
        <p:txBody>
          <a:bodyPr/>
          <a:lstStyle/>
          <a:p>
            <a:pPr algn="ctr"/>
            <a:r>
              <a:rPr lang="es-MX" dirty="0"/>
              <a:t>Anatomía dental</a:t>
            </a:r>
          </a:p>
        </p:txBody>
      </p:sp>
      <p:pic>
        <p:nvPicPr>
          <p:cNvPr id="5" name="Marcador de contenido 4">
            <a:extLst>
              <a:ext uri="{FF2B5EF4-FFF2-40B4-BE49-F238E27FC236}">
                <a16:creationId xmlns:a16="http://schemas.microsoft.com/office/drawing/2014/main" id="{3DC80A52-480B-9288-656B-8C1270DFCA9D}"/>
              </a:ext>
            </a:extLst>
          </p:cNvPr>
          <p:cNvPicPr>
            <a:picLocks noGrp="1" noChangeAspect="1"/>
          </p:cNvPicPr>
          <p:nvPr>
            <p:ph idx="1"/>
          </p:nvPr>
        </p:nvPicPr>
        <p:blipFill>
          <a:blip r:embed="rId2"/>
          <a:stretch>
            <a:fillRect/>
          </a:stretch>
        </p:blipFill>
        <p:spPr>
          <a:xfrm>
            <a:off x="3044263" y="1853248"/>
            <a:ext cx="5227540" cy="4275860"/>
          </a:xfrm>
        </p:spPr>
      </p:pic>
    </p:spTree>
    <p:extLst>
      <p:ext uri="{BB962C8B-B14F-4D97-AF65-F5344CB8AC3E}">
        <p14:creationId xmlns:p14="http://schemas.microsoft.com/office/powerpoint/2010/main" val="1512696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4A7FCF-6F63-3E10-0AFF-7FD93CA2C408}"/>
              </a:ext>
            </a:extLst>
          </p:cNvPr>
          <p:cNvSpPr>
            <a:spLocks noGrp="1"/>
          </p:cNvSpPr>
          <p:nvPr>
            <p:ph type="title"/>
          </p:nvPr>
        </p:nvSpPr>
        <p:spPr/>
        <p:txBody>
          <a:bodyPr/>
          <a:lstStyle/>
          <a:p>
            <a:pPr algn="ctr"/>
            <a:r>
              <a:rPr lang="es-MX" dirty="0"/>
              <a:t>	Quiste periapical (radicular)</a:t>
            </a:r>
          </a:p>
        </p:txBody>
      </p:sp>
      <p:sp>
        <p:nvSpPr>
          <p:cNvPr id="3" name="Marcador de contenido 2">
            <a:extLst>
              <a:ext uri="{FF2B5EF4-FFF2-40B4-BE49-F238E27FC236}">
                <a16:creationId xmlns:a16="http://schemas.microsoft.com/office/drawing/2014/main" id="{A761DD59-EF99-03CF-802C-473B2EF2ADDF}"/>
              </a:ext>
            </a:extLst>
          </p:cNvPr>
          <p:cNvSpPr>
            <a:spLocks noGrp="1"/>
          </p:cNvSpPr>
          <p:nvPr>
            <p:ph idx="1"/>
          </p:nvPr>
        </p:nvSpPr>
        <p:spPr>
          <a:xfrm>
            <a:off x="4508227" y="1681499"/>
            <a:ext cx="6298640" cy="4195481"/>
          </a:xfrm>
        </p:spPr>
        <p:txBody>
          <a:bodyPr/>
          <a:lstStyle/>
          <a:p>
            <a:pPr algn="just"/>
            <a:r>
              <a:rPr lang="es-MX" dirty="0"/>
              <a:t>El quiste se origina por la estimulación de los residuo epiteliales de los restos de </a:t>
            </a:r>
            <a:r>
              <a:rPr lang="es-MX" dirty="0" err="1"/>
              <a:t>malassez</a:t>
            </a:r>
            <a:r>
              <a:rPr lang="es-MX" dirty="0"/>
              <a:t> (tiras de tejido, en el ligamento periodontal que persisten después de la formación de la raíz) que aumentan de tamaño en respuesta a la inflamación bacteriana de la pulpa o  en respuesta al tejido pulpar necrótico. </a:t>
            </a:r>
          </a:p>
          <a:p>
            <a:pPr marL="0" indent="0" algn="just">
              <a:buNone/>
            </a:pPr>
            <a:endParaRPr lang="es-MX" dirty="0"/>
          </a:p>
          <a:p>
            <a:pPr algn="just"/>
            <a:r>
              <a:rPr lang="es-MX" dirty="0"/>
              <a:t>Se forma el quiste para separar el estimulo inflamatorio (pulpa necrosada) del hueso circundante.</a:t>
            </a:r>
          </a:p>
          <a:p>
            <a:pPr algn="just"/>
            <a:endParaRPr lang="es-MX" dirty="0"/>
          </a:p>
        </p:txBody>
      </p:sp>
      <p:pic>
        <p:nvPicPr>
          <p:cNvPr id="4" name="Imagen 3">
            <a:extLst>
              <a:ext uri="{FF2B5EF4-FFF2-40B4-BE49-F238E27FC236}">
                <a16:creationId xmlns:a16="http://schemas.microsoft.com/office/drawing/2014/main" id="{E6441E7F-62CE-7BF7-E208-49E5D86948EB}"/>
              </a:ext>
            </a:extLst>
          </p:cNvPr>
          <p:cNvPicPr>
            <a:picLocks noChangeAspect="1"/>
          </p:cNvPicPr>
          <p:nvPr/>
        </p:nvPicPr>
        <p:blipFill>
          <a:blip r:embed="rId2"/>
          <a:srcRect l="3767" t="4281" r="4130" b="5410"/>
          <a:stretch/>
        </p:blipFill>
        <p:spPr>
          <a:xfrm>
            <a:off x="1230389" y="1337331"/>
            <a:ext cx="2912011" cy="2441909"/>
          </a:xfrm>
          <a:prstGeom prst="rect">
            <a:avLst/>
          </a:prstGeom>
        </p:spPr>
      </p:pic>
      <p:pic>
        <p:nvPicPr>
          <p:cNvPr id="5" name="Imagen 4">
            <a:extLst>
              <a:ext uri="{FF2B5EF4-FFF2-40B4-BE49-F238E27FC236}">
                <a16:creationId xmlns:a16="http://schemas.microsoft.com/office/drawing/2014/main" id="{80F1B9F0-25C3-C24D-637E-DCCE33B0961F}"/>
              </a:ext>
            </a:extLst>
          </p:cNvPr>
          <p:cNvPicPr>
            <a:picLocks noChangeAspect="1"/>
          </p:cNvPicPr>
          <p:nvPr/>
        </p:nvPicPr>
        <p:blipFill>
          <a:blip r:embed="rId3"/>
          <a:srcRect r="3050" b="3631"/>
          <a:stretch/>
        </p:blipFill>
        <p:spPr>
          <a:xfrm>
            <a:off x="1230389" y="4003458"/>
            <a:ext cx="2912012" cy="2550249"/>
          </a:xfrm>
          <a:prstGeom prst="rect">
            <a:avLst/>
          </a:prstGeom>
        </p:spPr>
      </p:pic>
    </p:spTree>
    <p:extLst>
      <p:ext uri="{BB962C8B-B14F-4D97-AF65-F5344CB8AC3E}">
        <p14:creationId xmlns:p14="http://schemas.microsoft.com/office/powerpoint/2010/main" val="1065875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D96C3F-5049-AFBE-B2EC-6237D353A975}"/>
              </a:ext>
            </a:extLst>
          </p:cNvPr>
          <p:cNvSpPr>
            <a:spLocks noGrp="1"/>
          </p:cNvSpPr>
          <p:nvPr>
            <p:ph type="title"/>
          </p:nvPr>
        </p:nvSpPr>
        <p:spPr>
          <a:xfrm>
            <a:off x="632043" y="213568"/>
            <a:ext cx="9404723" cy="1400530"/>
          </a:xfrm>
        </p:spPr>
        <p:txBody>
          <a:bodyPr/>
          <a:lstStyle/>
          <a:p>
            <a:pPr algn="ctr"/>
            <a:r>
              <a:rPr lang="es-MX" dirty="0"/>
              <a:t>Quiste </a:t>
            </a:r>
            <a:r>
              <a:rPr lang="es-MX" dirty="0" err="1"/>
              <a:t>dentígero</a:t>
            </a:r>
            <a:endParaRPr lang="es-MX" dirty="0"/>
          </a:p>
        </p:txBody>
      </p:sp>
      <p:sp>
        <p:nvSpPr>
          <p:cNvPr id="11" name="Marcador de contenido 10">
            <a:extLst>
              <a:ext uri="{FF2B5EF4-FFF2-40B4-BE49-F238E27FC236}">
                <a16:creationId xmlns:a16="http://schemas.microsoft.com/office/drawing/2014/main" id="{42DE9CD0-3734-7702-FC12-9AB55D505E2B}"/>
              </a:ext>
            </a:extLst>
          </p:cNvPr>
          <p:cNvSpPr>
            <a:spLocks noGrp="1"/>
          </p:cNvSpPr>
          <p:nvPr>
            <p:ph idx="1"/>
          </p:nvPr>
        </p:nvSpPr>
        <p:spPr>
          <a:xfrm>
            <a:off x="437222" y="1331259"/>
            <a:ext cx="8791184" cy="4195481"/>
          </a:xfrm>
        </p:spPr>
        <p:txBody>
          <a:bodyPr>
            <a:normAutofit/>
          </a:bodyPr>
          <a:lstStyle/>
          <a:p>
            <a:pPr algn="just"/>
            <a:r>
              <a:rPr lang="es-MX" sz="1900" dirty="0"/>
              <a:t>El quiste </a:t>
            </a:r>
            <a:r>
              <a:rPr lang="es-MX" sz="1900" dirty="0" err="1"/>
              <a:t>dentígero</a:t>
            </a:r>
            <a:r>
              <a:rPr lang="es-MX" sz="1900" dirty="0"/>
              <a:t> o folicular ocupa el segundo lugar en frecuencia.</a:t>
            </a:r>
          </a:p>
          <a:p>
            <a:pPr algn="just"/>
            <a:r>
              <a:rPr lang="es-MX" sz="1900" dirty="0"/>
              <a:t>Rodea la corona de un diente impactado, no erupcionado o en desarrollo. Se encuentra unido al cuyo dental (unión esmalte-cemento).</a:t>
            </a:r>
          </a:p>
          <a:p>
            <a:pPr algn="just"/>
            <a:r>
              <a:rPr lang="es-MX" sz="1900" dirty="0"/>
              <a:t>Están comúnmente asociados con terceros molares retenido o caninos no erupcionados del maxilar superior.</a:t>
            </a:r>
          </a:p>
          <a:p>
            <a:pPr algn="just"/>
            <a:r>
              <a:rPr lang="es-MX" sz="1900" dirty="0"/>
              <a:t>Puede alcanzar dimensiones significativas por la expansión del hueso cortical o puede desplazar al diente asociado a la rama de ascendente de la mandíbula y en el maxilar superior hacia arriba y atrás. </a:t>
            </a:r>
          </a:p>
        </p:txBody>
      </p:sp>
      <p:pic>
        <p:nvPicPr>
          <p:cNvPr id="13" name="Imagen 12">
            <a:extLst>
              <a:ext uri="{FF2B5EF4-FFF2-40B4-BE49-F238E27FC236}">
                <a16:creationId xmlns:a16="http://schemas.microsoft.com/office/drawing/2014/main" id="{3BC9D0A7-5BA8-49C4-7CE8-B0180956E05B}"/>
              </a:ext>
            </a:extLst>
          </p:cNvPr>
          <p:cNvPicPr>
            <a:picLocks noChangeAspect="1"/>
          </p:cNvPicPr>
          <p:nvPr/>
        </p:nvPicPr>
        <p:blipFill>
          <a:blip r:embed="rId2"/>
          <a:srcRect l="2176" r="3301"/>
          <a:stretch/>
        </p:blipFill>
        <p:spPr>
          <a:xfrm>
            <a:off x="9732717" y="2132516"/>
            <a:ext cx="2126347" cy="1690379"/>
          </a:xfrm>
          <a:prstGeom prst="rect">
            <a:avLst/>
          </a:prstGeom>
        </p:spPr>
      </p:pic>
      <p:pic>
        <p:nvPicPr>
          <p:cNvPr id="17" name="Imagen 16">
            <a:extLst>
              <a:ext uri="{FF2B5EF4-FFF2-40B4-BE49-F238E27FC236}">
                <a16:creationId xmlns:a16="http://schemas.microsoft.com/office/drawing/2014/main" id="{0EC893AB-2186-DF19-40E6-0BEDFA9AF687}"/>
              </a:ext>
            </a:extLst>
          </p:cNvPr>
          <p:cNvPicPr>
            <a:picLocks noChangeAspect="1"/>
          </p:cNvPicPr>
          <p:nvPr/>
        </p:nvPicPr>
        <p:blipFill>
          <a:blip r:embed="rId3"/>
          <a:srcRect l="-227" t="-5113" r="58949" b="5113"/>
          <a:stretch/>
        </p:blipFill>
        <p:spPr>
          <a:xfrm>
            <a:off x="2774212" y="4659721"/>
            <a:ext cx="2214380" cy="1909680"/>
          </a:xfrm>
          <a:prstGeom prst="rect">
            <a:avLst/>
          </a:prstGeom>
        </p:spPr>
      </p:pic>
      <p:pic>
        <p:nvPicPr>
          <p:cNvPr id="19" name="Imagen 18">
            <a:extLst>
              <a:ext uri="{FF2B5EF4-FFF2-40B4-BE49-F238E27FC236}">
                <a16:creationId xmlns:a16="http://schemas.microsoft.com/office/drawing/2014/main" id="{722DD795-5CFE-CFC4-51B3-DD29A1003C12}"/>
              </a:ext>
            </a:extLst>
          </p:cNvPr>
          <p:cNvPicPr>
            <a:picLocks noChangeAspect="1"/>
          </p:cNvPicPr>
          <p:nvPr/>
        </p:nvPicPr>
        <p:blipFill>
          <a:blip r:embed="rId3"/>
          <a:srcRect l="46722" b="6453"/>
          <a:stretch/>
        </p:blipFill>
        <p:spPr>
          <a:xfrm>
            <a:off x="5334404" y="4771911"/>
            <a:ext cx="2875802" cy="1797490"/>
          </a:xfrm>
          <a:prstGeom prst="rect">
            <a:avLst/>
          </a:prstGeom>
        </p:spPr>
      </p:pic>
    </p:spTree>
    <p:extLst>
      <p:ext uri="{BB962C8B-B14F-4D97-AF65-F5344CB8AC3E}">
        <p14:creationId xmlns:p14="http://schemas.microsoft.com/office/powerpoint/2010/main" val="128565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D2DF07-C04E-44BD-6374-66A4A1EE5F59}"/>
              </a:ext>
            </a:extLst>
          </p:cNvPr>
          <p:cNvSpPr>
            <a:spLocks noGrp="1"/>
          </p:cNvSpPr>
          <p:nvPr>
            <p:ph type="title"/>
          </p:nvPr>
        </p:nvSpPr>
        <p:spPr/>
        <p:txBody>
          <a:bodyPr/>
          <a:lstStyle/>
          <a:p>
            <a:pPr algn="ctr"/>
            <a:r>
              <a:rPr lang="es-MX" dirty="0"/>
              <a:t>Quiste de erupción</a:t>
            </a:r>
          </a:p>
        </p:txBody>
      </p:sp>
      <p:sp>
        <p:nvSpPr>
          <p:cNvPr id="3" name="Marcador de contenido 2">
            <a:extLst>
              <a:ext uri="{FF2B5EF4-FFF2-40B4-BE49-F238E27FC236}">
                <a16:creationId xmlns:a16="http://schemas.microsoft.com/office/drawing/2014/main" id="{80AF8FE2-6430-3C68-802D-208FFA884D19}"/>
              </a:ext>
            </a:extLst>
          </p:cNvPr>
          <p:cNvSpPr>
            <a:spLocks noGrp="1"/>
          </p:cNvSpPr>
          <p:nvPr>
            <p:ph idx="1"/>
          </p:nvPr>
        </p:nvSpPr>
        <p:spPr>
          <a:xfrm>
            <a:off x="646111" y="1624690"/>
            <a:ext cx="4762916" cy="4441494"/>
          </a:xfrm>
        </p:spPr>
        <p:txBody>
          <a:bodyPr/>
          <a:lstStyle/>
          <a:p>
            <a:pPr algn="just"/>
            <a:r>
              <a:rPr lang="es-MX" dirty="0"/>
              <a:t>Se desarrolla en el tejido blando que rodea la corona del diente en erupción.</a:t>
            </a:r>
          </a:p>
          <a:p>
            <a:pPr algn="just"/>
            <a:r>
              <a:rPr lang="es-MX" dirty="0"/>
              <a:t>La masticación puede generar hemorragia en un quiste de erupción (hematoma por erupción).</a:t>
            </a:r>
          </a:p>
          <a:p>
            <a:pPr algn="just"/>
            <a:r>
              <a:rPr lang="es-MX" dirty="0"/>
              <a:t>No requiere tratamiento debido a que los dientes erupcionan a través de la lesión, por lo que desaparece el quiste de forma espontanea sin complicaciones.</a:t>
            </a:r>
          </a:p>
        </p:txBody>
      </p:sp>
      <p:pic>
        <p:nvPicPr>
          <p:cNvPr id="5" name="Imagen 4">
            <a:extLst>
              <a:ext uri="{FF2B5EF4-FFF2-40B4-BE49-F238E27FC236}">
                <a16:creationId xmlns:a16="http://schemas.microsoft.com/office/drawing/2014/main" id="{DDC14BB3-E24F-4CAB-B133-3A3C0032424C}"/>
              </a:ext>
            </a:extLst>
          </p:cNvPr>
          <p:cNvPicPr>
            <a:picLocks noChangeAspect="1"/>
          </p:cNvPicPr>
          <p:nvPr/>
        </p:nvPicPr>
        <p:blipFill>
          <a:blip r:embed="rId3"/>
          <a:srcRect l="3951" t="3452" r="20158" b="55339"/>
          <a:stretch/>
        </p:blipFill>
        <p:spPr>
          <a:xfrm>
            <a:off x="5654683" y="2465363"/>
            <a:ext cx="2349304" cy="1927274"/>
          </a:xfrm>
          <a:prstGeom prst="rect">
            <a:avLst/>
          </a:prstGeom>
        </p:spPr>
      </p:pic>
      <p:pic>
        <p:nvPicPr>
          <p:cNvPr id="7" name="Imagen 6">
            <a:extLst>
              <a:ext uri="{FF2B5EF4-FFF2-40B4-BE49-F238E27FC236}">
                <a16:creationId xmlns:a16="http://schemas.microsoft.com/office/drawing/2014/main" id="{078B1D5E-9B6C-198D-0419-511D210175EA}"/>
              </a:ext>
            </a:extLst>
          </p:cNvPr>
          <p:cNvPicPr>
            <a:picLocks noChangeAspect="1"/>
          </p:cNvPicPr>
          <p:nvPr/>
        </p:nvPicPr>
        <p:blipFill>
          <a:blip r:embed="rId3"/>
          <a:srcRect l="2587" t="63310" r="20158" b="3903"/>
          <a:stretch/>
        </p:blipFill>
        <p:spPr>
          <a:xfrm>
            <a:off x="8432178" y="1488505"/>
            <a:ext cx="2934664" cy="1881639"/>
          </a:xfrm>
          <a:prstGeom prst="rect">
            <a:avLst/>
          </a:prstGeom>
        </p:spPr>
      </p:pic>
      <p:pic>
        <p:nvPicPr>
          <p:cNvPr id="9" name="Imagen 8">
            <a:extLst>
              <a:ext uri="{FF2B5EF4-FFF2-40B4-BE49-F238E27FC236}">
                <a16:creationId xmlns:a16="http://schemas.microsoft.com/office/drawing/2014/main" id="{8779D20E-3024-B8B0-A692-6E74F5FC9ABB}"/>
              </a:ext>
            </a:extLst>
          </p:cNvPr>
          <p:cNvPicPr>
            <a:picLocks noChangeAspect="1"/>
          </p:cNvPicPr>
          <p:nvPr/>
        </p:nvPicPr>
        <p:blipFill>
          <a:blip r:embed="rId4"/>
          <a:srcRect l="3911" r="7623" b="6687"/>
          <a:stretch/>
        </p:blipFill>
        <p:spPr>
          <a:xfrm>
            <a:off x="8340910" y="4025057"/>
            <a:ext cx="2929995" cy="2071933"/>
          </a:xfrm>
          <a:prstGeom prst="rect">
            <a:avLst/>
          </a:prstGeom>
        </p:spPr>
      </p:pic>
    </p:spTree>
    <p:extLst>
      <p:ext uri="{BB962C8B-B14F-4D97-AF65-F5344CB8AC3E}">
        <p14:creationId xmlns:p14="http://schemas.microsoft.com/office/powerpoint/2010/main" val="2870424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DA7AF3-997B-56C6-9A1D-74B99DC63DAE}"/>
              </a:ext>
            </a:extLst>
          </p:cNvPr>
          <p:cNvSpPr>
            <a:spLocks noGrp="1"/>
          </p:cNvSpPr>
          <p:nvPr>
            <p:ph type="title"/>
          </p:nvPr>
        </p:nvSpPr>
        <p:spPr/>
        <p:txBody>
          <a:bodyPr/>
          <a:lstStyle/>
          <a:p>
            <a:pPr algn="ctr"/>
            <a:r>
              <a:rPr lang="es-MX" dirty="0"/>
              <a:t>Quiste periodontal lateral</a:t>
            </a:r>
          </a:p>
        </p:txBody>
      </p:sp>
      <p:sp>
        <p:nvSpPr>
          <p:cNvPr id="3" name="Marcador de contenido 2">
            <a:extLst>
              <a:ext uri="{FF2B5EF4-FFF2-40B4-BE49-F238E27FC236}">
                <a16:creationId xmlns:a16="http://schemas.microsoft.com/office/drawing/2014/main" id="{EE097F0C-C6EA-8565-6DC7-F36C7BF776FC}"/>
              </a:ext>
            </a:extLst>
          </p:cNvPr>
          <p:cNvSpPr>
            <a:spLocks noGrp="1"/>
          </p:cNvSpPr>
          <p:nvPr>
            <p:ph idx="1"/>
          </p:nvPr>
        </p:nvSpPr>
        <p:spPr>
          <a:xfrm>
            <a:off x="646111" y="1588684"/>
            <a:ext cx="6560846" cy="4195481"/>
          </a:xfrm>
        </p:spPr>
        <p:txBody>
          <a:bodyPr>
            <a:normAutofit lnSpcReduction="10000"/>
          </a:bodyPr>
          <a:lstStyle/>
          <a:p>
            <a:pPr algn="just"/>
            <a:r>
              <a:rPr lang="es-MX" dirty="0"/>
              <a:t>Se define como un quiste de desarrollo embrionario que aparece en un sitio lateral a un diente.</a:t>
            </a:r>
          </a:p>
          <a:p>
            <a:pPr algn="just"/>
            <a:r>
              <a:rPr lang="es-MX" dirty="0"/>
              <a:t>Es muy similar al quiste gingival del adulto, porque son ambos derivados de residuos de la lámina dental (restos de Serres).</a:t>
            </a:r>
          </a:p>
          <a:p>
            <a:pPr algn="just"/>
            <a:r>
              <a:rPr lang="es-MX" dirty="0"/>
              <a:t>Se observa como una </a:t>
            </a:r>
            <a:r>
              <a:rPr lang="es-MX" dirty="0" err="1"/>
              <a:t>radiotrasparencia</a:t>
            </a:r>
            <a:r>
              <a:rPr lang="es-MX" dirty="0"/>
              <a:t> solitaria pequeña (menores de 1cm), bien delimitada, localizada entre dos dientes vitales.</a:t>
            </a:r>
          </a:p>
          <a:p>
            <a:pPr algn="just"/>
            <a:r>
              <a:rPr lang="es-MX" dirty="0"/>
              <a:t>Comúnmente aparecen en la región premolar mandibular, canina y algunas veces del incisivo lateral.</a:t>
            </a:r>
          </a:p>
          <a:p>
            <a:pPr algn="just"/>
            <a:r>
              <a:rPr lang="es-MX" dirty="0"/>
              <a:t>Su tratamiento es la enucleación quirúrgica.</a:t>
            </a:r>
          </a:p>
        </p:txBody>
      </p:sp>
      <p:pic>
        <p:nvPicPr>
          <p:cNvPr id="5" name="Imagen 4">
            <a:extLst>
              <a:ext uri="{FF2B5EF4-FFF2-40B4-BE49-F238E27FC236}">
                <a16:creationId xmlns:a16="http://schemas.microsoft.com/office/drawing/2014/main" id="{D4D4EF0C-DFB5-DAA2-AD33-17A15579E565}"/>
              </a:ext>
            </a:extLst>
          </p:cNvPr>
          <p:cNvPicPr>
            <a:picLocks noChangeAspect="1"/>
          </p:cNvPicPr>
          <p:nvPr/>
        </p:nvPicPr>
        <p:blipFill>
          <a:blip r:embed="rId2"/>
          <a:srcRect l="27106" t="2924" r="29515" b="57814"/>
          <a:stretch/>
        </p:blipFill>
        <p:spPr>
          <a:xfrm>
            <a:off x="7588921" y="2794756"/>
            <a:ext cx="1230391" cy="1783335"/>
          </a:xfrm>
          <a:prstGeom prst="rect">
            <a:avLst/>
          </a:prstGeom>
        </p:spPr>
      </p:pic>
      <p:pic>
        <p:nvPicPr>
          <p:cNvPr id="7" name="Imagen 6">
            <a:extLst>
              <a:ext uri="{FF2B5EF4-FFF2-40B4-BE49-F238E27FC236}">
                <a16:creationId xmlns:a16="http://schemas.microsoft.com/office/drawing/2014/main" id="{0D1FC724-E68D-1ADB-1DC8-7AF031CA56C0}"/>
              </a:ext>
            </a:extLst>
          </p:cNvPr>
          <p:cNvPicPr>
            <a:picLocks noChangeAspect="1"/>
          </p:cNvPicPr>
          <p:nvPr/>
        </p:nvPicPr>
        <p:blipFill>
          <a:blip r:embed="rId2"/>
          <a:srcRect l="6449" t="48694" r="5761" b="3483"/>
          <a:stretch/>
        </p:blipFill>
        <p:spPr>
          <a:xfrm>
            <a:off x="9201276" y="1469175"/>
            <a:ext cx="2344613" cy="2045337"/>
          </a:xfrm>
          <a:prstGeom prst="rect">
            <a:avLst/>
          </a:prstGeom>
        </p:spPr>
      </p:pic>
      <p:pic>
        <p:nvPicPr>
          <p:cNvPr id="9" name="Imagen 8">
            <a:extLst>
              <a:ext uri="{FF2B5EF4-FFF2-40B4-BE49-F238E27FC236}">
                <a16:creationId xmlns:a16="http://schemas.microsoft.com/office/drawing/2014/main" id="{139B6FE8-4579-E92E-0262-7401A8EFBC72}"/>
              </a:ext>
            </a:extLst>
          </p:cNvPr>
          <p:cNvPicPr>
            <a:picLocks noChangeAspect="1"/>
          </p:cNvPicPr>
          <p:nvPr/>
        </p:nvPicPr>
        <p:blipFill>
          <a:blip r:embed="rId3"/>
          <a:srcRect l="3861" t="3633" r="2253" b="586"/>
          <a:stretch/>
        </p:blipFill>
        <p:spPr>
          <a:xfrm>
            <a:off x="9177828" y="3830514"/>
            <a:ext cx="2391507" cy="2396882"/>
          </a:xfrm>
          <a:prstGeom prst="rect">
            <a:avLst/>
          </a:prstGeom>
        </p:spPr>
      </p:pic>
    </p:spTree>
    <p:extLst>
      <p:ext uri="{BB962C8B-B14F-4D97-AF65-F5344CB8AC3E}">
        <p14:creationId xmlns:p14="http://schemas.microsoft.com/office/powerpoint/2010/main" val="188358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90AD61-FF4A-DE5D-83C7-C0ECDE326A38}"/>
              </a:ext>
            </a:extLst>
          </p:cNvPr>
          <p:cNvSpPr>
            <a:spLocks noGrp="1"/>
          </p:cNvSpPr>
          <p:nvPr>
            <p:ph type="title"/>
          </p:nvPr>
        </p:nvSpPr>
        <p:spPr/>
        <p:txBody>
          <a:bodyPr/>
          <a:lstStyle/>
          <a:p>
            <a:pPr algn="ctr"/>
            <a:r>
              <a:rPr lang="es-MX" dirty="0"/>
              <a:t>Quiste </a:t>
            </a:r>
            <a:r>
              <a:rPr lang="es-MX" dirty="0" err="1"/>
              <a:t>odonotógeno</a:t>
            </a:r>
            <a:r>
              <a:rPr lang="es-MX" dirty="0"/>
              <a:t> granular (quiste </a:t>
            </a:r>
            <a:r>
              <a:rPr lang="es-MX" dirty="0" err="1"/>
              <a:t>sialoodontógeno</a:t>
            </a:r>
            <a:r>
              <a:rPr lang="es-MX" dirty="0"/>
              <a:t>)</a:t>
            </a:r>
          </a:p>
        </p:txBody>
      </p:sp>
      <p:sp>
        <p:nvSpPr>
          <p:cNvPr id="3" name="Marcador de contenido 2">
            <a:extLst>
              <a:ext uri="{FF2B5EF4-FFF2-40B4-BE49-F238E27FC236}">
                <a16:creationId xmlns:a16="http://schemas.microsoft.com/office/drawing/2014/main" id="{2830EFEC-449E-4093-E6A1-41E0419EF719}"/>
              </a:ext>
            </a:extLst>
          </p:cNvPr>
          <p:cNvSpPr>
            <a:spLocks noGrp="1"/>
          </p:cNvSpPr>
          <p:nvPr>
            <p:ph idx="1"/>
          </p:nvPr>
        </p:nvSpPr>
        <p:spPr>
          <a:xfrm>
            <a:off x="1103312" y="2052918"/>
            <a:ext cx="7463913" cy="4195481"/>
          </a:xfrm>
        </p:spPr>
        <p:txBody>
          <a:bodyPr>
            <a:normAutofit lnSpcReduction="10000"/>
          </a:bodyPr>
          <a:lstStyle/>
          <a:p>
            <a:pPr algn="just"/>
            <a:r>
              <a:rPr lang="es-MX" dirty="0"/>
              <a:t>Existe predilección por la mandíbula (80%).</a:t>
            </a:r>
          </a:p>
          <a:p>
            <a:pPr algn="just"/>
            <a:r>
              <a:rPr lang="es-MX" dirty="0"/>
              <a:t>Comparte algunos rasgos con el quiste periodontal lateral (ambos proceden de la lamina dental), sin embargo, presentan un potencial de crecimiento mucho mayor  y son propensos a recurrir.</a:t>
            </a:r>
          </a:p>
          <a:p>
            <a:pPr algn="just"/>
            <a:r>
              <a:rPr lang="es-MX" dirty="0"/>
              <a:t>Las lesiones pueden ser menores de un centímetro o afectar casi toda la mandíbula</a:t>
            </a:r>
          </a:p>
          <a:p>
            <a:pPr algn="just"/>
            <a:r>
              <a:rPr lang="es-MX" dirty="0"/>
              <a:t>Se observan como </a:t>
            </a:r>
            <a:r>
              <a:rPr lang="es-MX" dirty="0" err="1"/>
              <a:t>radiotrasnparencias</a:t>
            </a:r>
            <a:r>
              <a:rPr lang="es-MX" dirty="0"/>
              <a:t> bien definidas uniloculares o multiloculares.</a:t>
            </a:r>
          </a:p>
          <a:p>
            <a:pPr algn="just"/>
            <a:r>
              <a:rPr lang="es-MX" dirty="0"/>
              <a:t>Es tratado mediante enucleación quirúrgica y raspado periférico. Es indispensable el seguimiento clínico por que puede existir recurrencia.</a:t>
            </a:r>
          </a:p>
        </p:txBody>
      </p:sp>
      <p:pic>
        <p:nvPicPr>
          <p:cNvPr id="4" name="Imagen 3">
            <a:extLst>
              <a:ext uri="{FF2B5EF4-FFF2-40B4-BE49-F238E27FC236}">
                <a16:creationId xmlns:a16="http://schemas.microsoft.com/office/drawing/2014/main" id="{5B7ADB5C-8444-49A8-52DE-A4725CA9F77D}"/>
              </a:ext>
            </a:extLst>
          </p:cNvPr>
          <p:cNvPicPr>
            <a:picLocks noChangeAspect="1"/>
          </p:cNvPicPr>
          <p:nvPr/>
        </p:nvPicPr>
        <p:blipFill>
          <a:blip r:embed="rId2"/>
          <a:srcRect r="55045" b="19023"/>
          <a:stretch/>
        </p:blipFill>
        <p:spPr>
          <a:xfrm>
            <a:off x="8977937" y="2404402"/>
            <a:ext cx="2740451" cy="3208607"/>
          </a:xfrm>
          <a:prstGeom prst="rect">
            <a:avLst/>
          </a:prstGeom>
        </p:spPr>
      </p:pic>
    </p:spTree>
    <p:extLst>
      <p:ext uri="{BB962C8B-B14F-4D97-AF65-F5344CB8AC3E}">
        <p14:creationId xmlns:p14="http://schemas.microsoft.com/office/powerpoint/2010/main" val="1163185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0F51F2-B124-FAFF-1B2B-C70AE58124C7}"/>
              </a:ext>
            </a:extLst>
          </p:cNvPr>
          <p:cNvSpPr>
            <a:spLocks noGrp="1"/>
          </p:cNvSpPr>
          <p:nvPr>
            <p:ph type="title"/>
          </p:nvPr>
        </p:nvSpPr>
        <p:spPr/>
        <p:txBody>
          <a:bodyPr/>
          <a:lstStyle/>
          <a:p>
            <a:pPr algn="ctr"/>
            <a:r>
              <a:rPr lang="es-MX" dirty="0"/>
              <a:t>Quiste gingival del adulto</a:t>
            </a:r>
          </a:p>
        </p:txBody>
      </p:sp>
      <p:sp>
        <p:nvSpPr>
          <p:cNvPr id="3" name="Marcador de contenido 2">
            <a:extLst>
              <a:ext uri="{FF2B5EF4-FFF2-40B4-BE49-F238E27FC236}">
                <a16:creationId xmlns:a16="http://schemas.microsoft.com/office/drawing/2014/main" id="{1FDA6595-32FD-809D-DAE4-3D51A62CCC23}"/>
              </a:ext>
            </a:extLst>
          </p:cNvPr>
          <p:cNvSpPr>
            <a:spLocks noGrp="1"/>
          </p:cNvSpPr>
          <p:nvPr>
            <p:ph idx="1"/>
          </p:nvPr>
        </p:nvSpPr>
        <p:spPr>
          <a:xfrm>
            <a:off x="1103313" y="2052918"/>
            <a:ext cx="6310362" cy="4195481"/>
          </a:xfrm>
        </p:spPr>
        <p:txBody>
          <a:bodyPr/>
          <a:lstStyle/>
          <a:p>
            <a:pPr algn="just"/>
            <a:r>
              <a:rPr lang="es-MX" dirty="0"/>
              <a:t>Se localiza en los tejidos blandos de la encía por fuera del hueso y deriva de los restos de la lámina dental.</a:t>
            </a:r>
          </a:p>
          <a:p>
            <a:pPr algn="just"/>
            <a:r>
              <a:rPr lang="es-MX" dirty="0"/>
              <a:t>Se presenta como una tumefacción llena de liquido firme, situada sobre la encía facial de la mandíbula o maxilar superior en la región de premolares, caninos o incisivos.</a:t>
            </a:r>
          </a:p>
          <a:p>
            <a:pPr algn="just"/>
            <a:r>
              <a:rPr lang="es-MX" dirty="0"/>
              <a:t>Generalmente no se observa radiográficamente porque se presentan en los tejidos blandos de la encía. </a:t>
            </a:r>
          </a:p>
        </p:txBody>
      </p:sp>
      <p:pic>
        <p:nvPicPr>
          <p:cNvPr id="5" name="Imagen 4">
            <a:extLst>
              <a:ext uri="{FF2B5EF4-FFF2-40B4-BE49-F238E27FC236}">
                <a16:creationId xmlns:a16="http://schemas.microsoft.com/office/drawing/2014/main" id="{FFB18D14-5227-7170-005D-1D99DD6C0294}"/>
              </a:ext>
            </a:extLst>
          </p:cNvPr>
          <p:cNvPicPr>
            <a:picLocks noChangeAspect="1"/>
          </p:cNvPicPr>
          <p:nvPr/>
        </p:nvPicPr>
        <p:blipFill>
          <a:blip r:embed="rId2"/>
          <a:srcRect l="23450" r="30660" b="62775"/>
          <a:stretch/>
        </p:blipFill>
        <p:spPr>
          <a:xfrm>
            <a:off x="8938002" y="1921498"/>
            <a:ext cx="1491176" cy="2229160"/>
          </a:xfrm>
          <a:prstGeom prst="rect">
            <a:avLst/>
          </a:prstGeom>
        </p:spPr>
      </p:pic>
      <p:pic>
        <p:nvPicPr>
          <p:cNvPr id="7" name="Imagen 6">
            <a:extLst>
              <a:ext uri="{FF2B5EF4-FFF2-40B4-BE49-F238E27FC236}">
                <a16:creationId xmlns:a16="http://schemas.microsoft.com/office/drawing/2014/main" id="{EC189256-C1F0-A2AC-93D8-35778AB374B5}"/>
              </a:ext>
            </a:extLst>
          </p:cNvPr>
          <p:cNvPicPr>
            <a:picLocks noChangeAspect="1"/>
          </p:cNvPicPr>
          <p:nvPr/>
        </p:nvPicPr>
        <p:blipFill>
          <a:blip r:embed="rId2"/>
          <a:srcRect l="2351" t="65580" r="7451" b="2988"/>
          <a:stretch/>
        </p:blipFill>
        <p:spPr>
          <a:xfrm>
            <a:off x="8278493" y="4443696"/>
            <a:ext cx="2810194" cy="1804703"/>
          </a:xfrm>
          <a:prstGeom prst="rect">
            <a:avLst/>
          </a:prstGeom>
        </p:spPr>
      </p:pic>
    </p:spTree>
    <p:extLst>
      <p:ext uri="{BB962C8B-B14F-4D97-AF65-F5344CB8AC3E}">
        <p14:creationId xmlns:p14="http://schemas.microsoft.com/office/powerpoint/2010/main" val="1879809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11EA82-1E8A-72A6-B3D8-7FA369F2BB19}"/>
              </a:ext>
            </a:extLst>
          </p:cNvPr>
          <p:cNvSpPr>
            <a:spLocks noGrp="1"/>
          </p:cNvSpPr>
          <p:nvPr>
            <p:ph type="title"/>
          </p:nvPr>
        </p:nvSpPr>
        <p:spPr/>
        <p:txBody>
          <a:bodyPr/>
          <a:lstStyle/>
          <a:p>
            <a:pPr algn="ctr"/>
            <a:r>
              <a:rPr lang="es-MX" dirty="0"/>
              <a:t>Quiste gingival del recién nacido</a:t>
            </a:r>
          </a:p>
        </p:txBody>
      </p:sp>
      <p:sp>
        <p:nvSpPr>
          <p:cNvPr id="3" name="Marcador de contenido 2">
            <a:extLst>
              <a:ext uri="{FF2B5EF4-FFF2-40B4-BE49-F238E27FC236}">
                <a16:creationId xmlns:a16="http://schemas.microsoft.com/office/drawing/2014/main" id="{E4DB3FA7-B212-A970-8159-4DCE1962ED62}"/>
              </a:ext>
            </a:extLst>
          </p:cNvPr>
          <p:cNvSpPr>
            <a:spLocks noGrp="1"/>
          </p:cNvSpPr>
          <p:nvPr>
            <p:ph idx="1"/>
          </p:nvPr>
        </p:nvSpPr>
        <p:spPr>
          <a:xfrm>
            <a:off x="1103312" y="2245659"/>
            <a:ext cx="6436971" cy="4195481"/>
          </a:xfrm>
        </p:spPr>
        <p:txBody>
          <a:bodyPr/>
          <a:lstStyle/>
          <a:p>
            <a:r>
              <a:rPr lang="es-MX" dirty="0"/>
              <a:t>Deriva de los restos de la lámina dental y permanece en los tejidos blandos de la encía.</a:t>
            </a:r>
          </a:p>
          <a:p>
            <a:r>
              <a:rPr lang="es-MX" dirty="0"/>
              <a:t>Se presentan como nódulos múltiples a lo largo del borde alveolar.</a:t>
            </a:r>
          </a:p>
          <a:p>
            <a:r>
              <a:rPr lang="es-MX" dirty="0"/>
              <a:t>No requiere tratamiento, se resuelven espontáneamente o se rompen antes de los tres meses de edad.</a:t>
            </a:r>
          </a:p>
        </p:txBody>
      </p:sp>
      <p:pic>
        <p:nvPicPr>
          <p:cNvPr id="5" name="Imagen 4">
            <a:extLst>
              <a:ext uri="{FF2B5EF4-FFF2-40B4-BE49-F238E27FC236}">
                <a16:creationId xmlns:a16="http://schemas.microsoft.com/office/drawing/2014/main" id="{460729E0-005E-37C6-17D1-2B5237D989D5}"/>
              </a:ext>
            </a:extLst>
          </p:cNvPr>
          <p:cNvPicPr>
            <a:picLocks noChangeAspect="1"/>
          </p:cNvPicPr>
          <p:nvPr/>
        </p:nvPicPr>
        <p:blipFill>
          <a:blip r:embed="rId2"/>
          <a:srcRect l="6160" t="3758" r="4363" b="4813"/>
          <a:stretch/>
        </p:blipFill>
        <p:spPr>
          <a:xfrm>
            <a:off x="8314006" y="2514600"/>
            <a:ext cx="2335237" cy="1828800"/>
          </a:xfrm>
          <a:prstGeom prst="rect">
            <a:avLst/>
          </a:prstGeom>
        </p:spPr>
      </p:pic>
    </p:spTree>
    <p:extLst>
      <p:ext uri="{BB962C8B-B14F-4D97-AF65-F5344CB8AC3E}">
        <p14:creationId xmlns:p14="http://schemas.microsoft.com/office/powerpoint/2010/main" val="2231111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EE7345-15B6-AFAF-FB8A-246B0F02E5DD}"/>
              </a:ext>
            </a:extLst>
          </p:cNvPr>
          <p:cNvSpPr>
            <a:spLocks noGrp="1"/>
          </p:cNvSpPr>
          <p:nvPr>
            <p:ph type="title"/>
          </p:nvPr>
        </p:nvSpPr>
        <p:spPr/>
        <p:txBody>
          <a:bodyPr/>
          <a:lstStyle/>
          <a:p>
            <a:pPr algn="ctr"/>
            <a:r>
              <a:rPr lang="es-MX" dirty="0"/>
              <a:t>Queratoquiste </a:t>
            </a:r>
            <a:r>
              <a:rPr lang="es-MX" dirty="0" err="1"/>
              <a:t>odontógeno</a:t>
            </a:r>
            <a:endParaRPr lang="es-MX" dirty="0"/>
          </a:p>
        </p:txBody>
      </p:sp>
      <p:sp>
        <p:nvSpPr>
          <p:cNvPr id="3" name="Marcador de contenido 2">
            <a:extLst>
              <a:ext uri="{FF2B5EF4-FFF2-40B4-BE49-F238E27FC236}">
                <a16:creationId xmlns:a16="http://schemas.microsoft.com/office/drawing/2014/main" id="{AD9E8C91-AD08-1904-5213-ED29E3DEDC1B}"/>
              </a:ext>
            </a:extLst>
          </p:cNvPr>
          <p:cNvSpPr>
            <a:spLocks noGrp="1"/>
          </p:cNvSpPr>
          <p:nvPr>
            <p:ph idx="1"/>
          </p:nvPr>
        </p:nvSpPr>
        <p:spPr>
          <a:xfrm>
            <a:off x="646111" y="1853248"/>
            <a:ext cx="6387735" cy="4195481"/>
          </a:xfrm>
        </p:spPr>
        <p:txBody>
          <a:bodyPr>
            <a:normAutofit fontScale="92500" lnSpcReduction="10000"/>
          </a:bodyPr>
          <a:lstStyle/>
          <a:p>
            <a:pPr algn="just"/>
            <a:r>
              <a:rPr lang="es-MX" dirty="0"/>
              <a:t>Se deriva de los restos de la lámina dental .</a:t>
            </a:r>
          </a:p>
          <a:p>
            <a:pPr algn="just"/>
            <a:r>
              <a:rPr lang="es-MX" dirty="0"/>
              <a:t>Puede aparecer en cualquier área de los maxilares, presentándose dos tercios de casos en la mandíbula, principalmente en las áreas posteriores del cuerpo y rama de la mandíbula.</a:t>
            </a:r>
          </a:p>
          <a:p>
            <a:pPr algn="just"/>
            <a:r>
              <a:rPr lang="es-MX" dirty="0"/>
              <a:t>La presencia de múltiples queratoquistes </a:t>
            </a:r>
            <a:r>
              <a:rPr lang="es-MX" dirty="0" err="1"/>
              <a:t>odontógenos</a:t>
            </a:r>
            <a:r>
              <a:rPr lang="es-MX" dirty="0"/>
              <a:t> en el mismo paciente puede indicar la presencia del </a:t>
            </a:r>
            <a:r>
              <a:rPr lang="es-MX" i="1" dirty="0"/>
              <a:t>síndrome del carcinoma </a:t>
            </a:r>
            <a:r>
              <a:rPr lang="es-MX" i="1" dirty="0" err="1"/>
              <a:t>novoide</a:t>
            </a:r>
            <a:r>
              <a:rPr lang="es-MX" dirty="0"/>
              <a:t> de células basales. </a:t>
            </a:r>
          </a:p>
          <a:p>
            <a:pPr algn="just"/>
            <a:r>
              <a:rPr lang="es-MX" dirty="0"/>
              <a:t>El tratamiento indicado es la </a:t>
            </a:r>
            <a:r>
              <a:rPr lang="es-MX" dirty="0" err="1"/>
              <a:t>excisión</a:t>
            </a:r>
            <a:r>
              <a:rPr lang="es-MX" dirty="0"/>
              <a:t> quirúrgica con raspado óseo periférico u osteotomía. </a:t>
            </a:r>
          </a:p>
          <a:p>
            <a:pPr algn="just"/>
            <a:r>
              <a:rPr lang="es-MX" dirty="0"/>
              <a:t>Debido a su elevada tasa de recurrencia, es importante el seguimiento clínico del paciente.</a:t>
            </a:r>
          </a:p>
        </p:txBody>
      </p:sp>
      <p:pic>
        <p:nvPicPr>
          <p:cNvPr id="5" name="Imagen 4">
            <a:extLst>
              <a:ext uri="{FF2B5EF4-FFF2-40B4-BE49-F238E27FC236}">
                <a16:creationId xmlns:a16="http://schemas.microsoft.com/office/drawing/2014/main" id="{DD2C3BDE-C387-02B3-5A22-7F4FC6C6B3D8}"/>
              </a:ext>
            </a:extLst>
          </p:cNvPr>
          <p:cNvPicPr>
            <a:picLocks noChangeAspect="1"/>
          </p:cNvPicPr>
          <p:nvPr/>
        </p:nvPicPr>
        <p:blipFill>
          <a:blip r:embed="rId2"/>
          <a:srcRect t="7805" r="3384" b="4401"/>
          <a:stretch/>
        </p:blipFill>
        <p:spPr>
          <a:xfrm>
            <a:off x="8267113" y="4272878"/>
            <a:ext cx="3240190" cy="2103121"/>
          </a:xfrm>
          <a:prstGeom prst="rect">
            <a:avLst/>
          </a:prstGeom>
        </p:spPr>
      </p:pic>
      <p:pic>
        <p:nvPicPr>
          <p:cNvPr id="7" name="Imagen 6">
            <a:extLst>
              <a:ext uri="{FF2B5EF4-FFF2-40B4-BE49-F238E27FC236}">
                <a16:creationId xmlns:a16="http://schemas.microsoft.com/office/drawing/2014/main" id="{633F4AAC-110D-5522-C136-F2916AFAF78B}"/>
              </a:ext>
            </a:extLst>
          </p:cNvPr>
          <p:cNvPicPr>
            <a:picLocks noChangeAspect="1"/>
          </p:cNvPicPr>
          <p:nvPr/>
        </p:nvPicPr>
        <p:blipFill>
          <a:blip r:embed="rId3"/>
          <a:srcRect l="1110" t="5289" r="40223" b="3596"/>
          <a:stretch/>
        </p:blipFill>
        <p:spPr>
          <a:xfrm>
            <a:off x="8267113" y="1639391"/>
            <a:ext cx="2973672" cy="2373346"/>
          </a:xfrm>
          <a:prstGeom prst="rect">
            <a:avLst/>
          </a:prstGeom>
        </p:spPr>
      </p:pic>
    </p:spTree>
    <p:extLst>
      <p:ext uri="{BB962C8B-B14F-4D97-AF65-F5344CB8AC3E}">
        <p14:creationId xmlns:p14="http://schemas.microsoft.com/office/powerpoint/2010/main" val="2662430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CBAEDD-4802-BF68-C3D4-56DF9A62B985}"/>
              </a:ext>
            </a:extLst>
          </p:cNvPr>
          <p:cNvSpPr>
            <a:spLocks noGrp="1"/>
          </p:cNvSpPr>
          <p:nvPr>
            <p:ph type="title"/>
          </p:nvPr>
        </p:nvSpPr>
        <p:spPr/>
        <p:txBody>
          <a:bodyPr/>
          <a:lstStyle/>
          <a:p>
            <a:pPr algn="ctr"/>
            <a:r>
              <a:rPr lang="es-MX" dirty="0"/>
              <a:t>	b)Quistes no </a:t>
            </a:r>
            <a:r>
              <a:rPr lang="es-MX" dirty="0" err="1"/>
              <a:t>odontógenos</a:t>
            </a:r>
            <a:endParaRPr lang="es-MX" dirty="0"/>
          </a:p>
        </p:txBody>
      </p:sp>
      <p:sp>
        <p:nvSpPr>
          <p:cNvPr id="3" name="Marcador de contenido 2">
            <a:extLst>
              <a:ext uri="{FF2B5EF4-FFF2-40B4-BE49-F238E27FC236}">
                <a16:creationId xmlns:a16="http://schemas.microsoft.com/office/drawing/2014/main" id="{EAD5270F-5CFA-FBBB-2094-D812DFBFAA11}"/>
              </a:ext>
            </a:extLst>
          </p:cNvPr>
          <p:cNvSpPr>
            <a:spLocks noGrp="1"/>
          </p:cNvSpPr>
          <p:nvPr>
            <p:ph idx="1"/>
          </p:nvPr>
        </p:nvSpPr>
        <p:spPr>
          <a:xfrm>
            <a:off x="1058082" y="1524000"/>
            <a:ext cx="7392593" cy="4489938"/>
          </a:xfrm>
        </p:spPr>
        <p:txBody>
          <a:bodyPr>
            <a:normAutofit lnSpcReduction="10000"/>
          </a:bodyPr>
          <a:lstStyle/>
          <a:p>
            <a:pPr marL="0" indent="0" algn="ctr">
              <a:buNone/>
            </a:pPr>
            <a:r>
              <a:rPr lang="es-MX" dirty="0"/>
              <a:t>Quiste del conducto nasopalatino</a:t>
            </a:r>
          </a:p>
          <a:p>
            <a:pPr marL="0" indent="0" algn="ctr">
              <a:buNone/>
            </a:pPr>
            <a:endParaRPr lang="es-MX" dirty="0"/>
          </a:p>
          <a:p>
            <a:pPr algn="just"/>
            <a:r>
              <a:rPr lang="es-MX" dirty="0"/>
              <a:t>También llamado quiste del canal incisivo.</a:t>
            </a:r>
          </a:p>
          <a:p>
            <a:pPr algn="just"/>
            <a:r>
              <a:rPr lang="es-MX" dirty="0"/>
              <a:t>Se origina en lo restos embrionarios del conducto nasopalatino.</a:t>
            </a:r>
          </a:p>
          <a:p>
            <a:pPr algn="just"/>
            <a:r>
              <a:rPr lang="es-MX" dirty="0"/>
              <a:t>Se observa como una </a:t>
            </a:r>
            <a:r>
              <a:rPr lang="es-MX" dirty="0" err="1"/>
              <a:t>radiotransparencia</a:t>
            </a:r>
            <a:r>
              <a:rPr lang="es-MX" dirty="0"/>
              <a:t> oval o en forma de corazón, localizada en la línea media de la parte anterior del maxilar superior entre las raíces de los dientes centrales. </a:t>
            </a:r>
          </a:p>
          <a:p>
            <a:pPr algn="just"/>
            <a:r>
              <a:rPr lang="es-MX" dirty="0"/>
              <a:t>Normalmente asintomáticos, pero en ocasiones pueden ocasionar dolor, inflamación o presión.</a:t>
            </a:r>
          </a:p>
          <a:p>
            <a:pPr algn="just"/>
            <a:r>
              <a:rPr lang="es-MX" dirty="0"/>
              <a:t>Se trata con enucleación quirúrgica con abordaje palatino. La recidiva es rara.</a:t>
            </a:r>
          </a:p>
          <a:p>
            <a:pPr marL="0" indent="0">
              <a:buNone/>
            </a:pPr>
            <a:endParaRPr lang="es-MX" dirty="0"/>
          </a:p>
        </p:txBody>
      </p:sp>
      <p:pic>
        <p:nvPicPr>
          <p:cNvPr id="5" name="Imagen 4">
            <a:extLst>
              <a:ext uri="{FF2B5EF4-FFF2-40B4-BE49-F238E27FC236}">
                <a16:creationId xmlns:a16="http://schemas.microsoft.com/office/drawing/2014/main" id="{050E7D3D-793D-B863-587B-2B86140ECFB4}"/>
              </a:ext>
            </a:extLst>
          </p:cNvPr>
          <p:cNvPicPr>
            <a:picLocks noChangeAspect="1"/>
          </p:cNvPicPr>
          <p:nvPr/>
        </p:nvPicPr>
        <p:blipFill>
          <a:blip r:embed="rId2"/>
          <a:srcRect l="1650" r="1606"/>
          <a:stretch/>
        </p:blipFill>
        <p:spPr>
          <a:xfrm>
            <a:off x="8862645" y="1524000"/>
            <a:ext cx="2377441" cy="1905000"/>
          </a:xfrm>
          <a:prstGeom prst="rect">
            <a:avLst/>
          </a:prstGeom>
        </p:spPr>
      </p:pic>
      <p:pic>
        <p:nvPicPr>
          <p:cNvPr id="7" name="Imagen 6">
            <a:extLst>
              <a:ext uri="{FF2B5EF4-FFF2-40B4-BE49-F238E27FC236}">
                <a16:creationId xmlns:a16="http://schemas.microsoft.com/office/drawing/2014/main" id="{E7BADDCD-C6AA-2D67-E3ED-0DE1C66C6D18}"/>
              </a:ext>
            </a:extLst>
          </p:cNvPr>
          <p:cNvPicPr>
            <a:picLocks noChangeAspect="1"/>
          </p:cNvPicPr>
          <p:nvPr/>
        </p:nvPicPr>
        <p:blipFill>
          <a:blip r:embed="rId3"/>
          <a:stretch>
            <a:fillRect/>
          </a:stretch>
        </p:blipFill>
        <p:spPr>
          <a:xfrm>
            <a:off x="8715961" y="3973756"/>
            <a:ext cx="2524125" cy="1724025"/>
          </a:xfrm>
          <a:prstGeom prst="rect">
            <a:avLst/>
          </a:prstGeom>
        </p:spPr>
      </p:pic>
    </p:spTree>
    <p:extLst>
      <p:ext uri="{BB962C8B-B14F-4D97-AF65-F5344CB8AC3E}">
        <p14:creationId xmlns:p14="http://schemas.microsoft.com/office/powerpoint/2010/main" val="3775401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8875F0-26B2-BEF6-F5B8-58BE80A12239}"/>
              </a:ext>
            </a:extLst>
          </p:cNvPr>
          <p:cNvSpPr>
            <a:spLocks noGrp="1"/>
          </p:cNvSpPr>
          <p:nvPr>
            <p:ph type="title"/>
          </p:nvPr>
        </p:nvSpPr>
        <p:spPr/>
        <p:txBody>
          <a:bodyPr/>
          <a:lstStyle/>
          <a:p>
            <a:pPr algn="ctr"/>
            <a:r>
              <a:rPr lang="es-MX" dirty="0"/>
              <a:t>Quiste </a:t>
            </a:r>
            <a:r>
              <a:rPr lang="es-MX" dirty="0" err="1"/>
              <a:t>nasolabial</a:t>
            </a:r>
            <a:endParaRPr lang="es-MX" dirty="0"/>
          </a:p>
        </p:txBody>
      </p:sp>
      <p:sp>
        <p:nvSpPr>
          <p:cNvPr id="3" name="Marcador de contenido 2">
            <a:extLst>
              <a:ext uri="{FF2B5EF4-FFF2-40B4-BE49-F238E27FC236}">
                <a16:creationId xmlns:a16="http://schemas.microsoft.com/office/drawing/2014/main" id="{F97B6CB8-137E-D3B9-365D-786A89BE3789}"/>
              </a:ext>
            </a:extLst>
          </p:cNvPr>
          <p:cNvSpPr>
            <a:spLocks noGrp="1"/>
          </p:cNvSpPr>
          <p:nvPr>
            <p:ph idx="1"/>
          </p:nvPr>
        </p:nvSpPr>
        <p:spPr>
          <a:xfrm>
            <a:off x="774915" y="1716259"/>
            <a:ext cx="7842143" cy="4195481"/>
          </a:xfrm>
        </p:spPr>
        <p:txBody>
          <a:bodyPr/>
          <a:lstStyle/>
          <a:p>
            <a:pPr algn="just"/>
            <a:r>
              <a:rPr lang="es-MX" dirty="0"/>
              <a:t>Es un quiste de tejido blando del labio superior.</a:t>
            </a:r>
          </a:p>
          <a:p>
            <a:pPr algn="just"/>
            <a:r>
              <a:rPr lang="es-MX" dirty="0"/>
              <a:t>Teóricamente se cree que se origina en los residuos de las porciones inferior y anterior del conducto </a:t>
            </a:r>
            <a:r>
              <a:rPr lang="es-MX" dirty="0" err="1"/>
              <a:t>nasolagrimal</a:t>
            </a:r>
            <a:r>
              <a:rPr lang="es-MX" dirty="0"/>
              <a:t>.</a:t>
            </a:r>
          </a:p>
          <a:p>
            <a:pPr algn="just"/>
            <a:r>
              <a:rPr lang="es-MX" dirty="0"/>
              <a:t>Clínicamente se observa como una tumefacción indolora unilateral a veces bilateral, en la profundidad del vestíbulo maxilar superior.</a:t>
            </a:r>
          </a:p>
          <a:p>
            <a:pPr algn="just"/>
            <a:r>
              <a:rPr lang="es-MX" dirty="0"/>
              <a:t>No se ve radiográficamente porque se encuentra en tejidos blandos, a veces se puede observar reabsorción del hueso inducida por la presión de la parte anterior del maxilar superior (en pacientes edéntulos se observa con mayor facilidad). </a:t>
            </a:r>
          </a:p>
        </p:txBody>
      </p:sp>
      <p:pic>
        <p:nvPicPr>
          <p:cNvPr id="6" name="Imagen 5">
            <a:extLst>
              <a:ext uri="{FF2B5EF4-FFF2-40B4-BE49-F238E27FC236}">
                <a16:creationId xmlns:a16="http://schemas.microsoft.com/office/drawing/2014/main" id="{AF22C3C4-FEA0-EF53-F003-2ED34C20E309}"/>
              </a:ext>
            </a:extLst>
          </p:cNvPr>
          <p:cNvPicPr>
            <a:picLocks noChangeAspect="1"/>
          </p:cNvPicPr>
          <p:nvPr/>
        </p:nvPicPr>
        <p:blipFill>
          <a:blip r:embed="rId2"/>
          <a:srcRect l="1814" t="4051"/>
          <a:stretch/>
        </p:blipFill>
        <p:spPr>
          <a:xfrm>
            <a:off x="8968534" y="1538351"/>
            <a:ext cx="2422207" cy="2275648"/>
          </a:xfrm>
          <a:prstGeom prst="rect">
            <a:avLst/>
          </a:prstGeom>
        </p:spPr>
      </p:pic>
      <p:pic>
        <p:nvPicPr>
          <p:cNvPr id="4" name="Imagen 3">
            <a:extLst>
              <a:ext uri="{FF2B5EF4-FFF2-40B4-BE49-F238E27FC236}">
                <a16:creationId xmlns:a16="http://schemas.microsoft.com/office/drawing/2014/main" id="{EAE98064-2A10-0754-B95E-D7F2587C24BF}"/>
              </a:ext>
            </a:extLst>
          </p:cNvPr>
          <p:cNvPicPr>
            <a:picLocks noChangeAspect="1"/>
          </p:cNvPicPr>
          <p:nvPr/>
        </p:nvPicPr>
        <p:blipFill>
          <a:blip r:embed="rId3"/>
          <a:srcRect l="2241" r="2407" b="16247"/>
          <a:stretch/>
        </p:blipFill>
        <p:spPr>
          <a:xfrm>
            <a:off x="8968534" y="4265499"/>
            <a:ext cx="2715618" cy="1858768"/>
          </a:xfrm>
          <a:prstGeom prst="rect">
            <a:avLst/>
          </a:prstGeom>
        </p:spPr>
      </p:pic>
    </p:spTree>
    <p:extLst>
      <p:ext uri="{BB962C8B-B14F-4D97-AF65-F5344CB8AC3E}">
        <p14:creationId xmlns:p14="http://schemas.microsoft.com/office/powerpoint/2010/main" val="2766599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BF4403-5795-4BD9-76B8-0B98158AC8FD}"/>
              </a:ext>
            </a:extLst>
          </p:cNvPr>
          <p:cNvSpPr>
            <a:spLocks noGrp="1"/>
          </p:cNvSpPr>
          <p:nvPr>
            <p:ph type="title"/>
          </p:nvPr>
        </p:nvSpPr>
        <p:spPr>
          <a:xfrm>
            <a:off x="721208" y="294878"/>
            <a:ext cx="9404723" cy="1400530"/>
          </a:xfrm>
        </p:spPr>
        <p:txBody>
          <a:bodyPr/>
          <a:lstStyle/>
          <a:p>
            <a:pPr algn="ctr"/>
            <a:r>
              <a:rPr lang="es-MX" dirty="0" err="1"/>
              <a:t>Seudoquiste</a:t>
            </a:r>
            <a:endParaRPr lang="es-MX" dirty="0"/>
          </a:p>
        </p:txBody>
      </p:sp>
      <p:sp>
        <p:nvSpPr>
          <p:cNvPr id="3" name="Marcador de contenido 2">
            <a:extLst>
              <a:ext uri="{FF2B5EF4-FFF2-40B4-BE49-F238E27FC236}">
                <a16:creationId xmlns:a16="http://schemas.microsoft.com/office/drawing/2014/main" id="{8C3740C5-AC72-03E7-7D60-3B52513B5219}"/>
              </a:ext>
            </a:extLst>
          </p:cNvPr>
          <p:cNvSpPr>
            <a:spLocks noGrp="1"/>
          </p:cNvSpPr>
          <p:nvPr>
            <p:ph idx="1"/>
          </p:nvPr>
        </p:nvSpPr>
        <p:spPr>
          <a:xfrm>
            <a:off x="511444" y="1224366"/>
            <a:ext cx="7966129" cy="4666524"/>
          </a:xfrm>
        </p:spPr>
        <p:txBody>
          <a:bodyPr>
            <a:normAutofit lnSpcReduction="10000"/>
          </a:bodyPr>
          <a:lstStyle/>
          <a:p>
            <a:pPr marL="0" indent="0" algn="ctr">
              <a:buNone/>
            </a:pPr>
            <a:r>
              <a:rPr lang="es-MX" dirty="0"/>
              <a:t>Quiste óseo </a:t>
            </a:r>
            <a:r>
              <a:rPr lang="es-MX" dirty="0" err="1"/>
              <a:t>aneurísmico</a:t>
            </a:r>
            <a:endParaRPr lang="es-MX" dirty="0"/>
          </a:p>
          <a:p>
            <a:pPr algn="just"/>
            <a:r>
              <a:rPr lang="es-MX" dirty="0"/>
              <a:t>Es similar al quiste, pero sin revestimiento epitelial.</a:t>
            </a:r>
          </a:p>
          <a:p>
            <a:pPr algn="just"/>
            <a:r>
              <a:rPr lang="es-MX" dirty="0"/>
              <a:t>Es un anomalía ósea benigna que se origina en las zonas posteriores, generalmente en molares, en maxilar superior y mandíbula. </a:t>
            </a:r>
          </a:p>
          <a:p>
            <a:pPr algn="just"/>
            <a:r>
              <a:rPr lang="es-MX" dirty="0"/>
              <a:t>En casi la mitad de los casos se describe dolor y una tumefacción firme.</a:t>
            </a:r>
          </a:p>
          <a:p>
            <a:pPr algn="just"/>
            <a:r>
              <a:rPr lang="es-MX" dirty="0"/>
              <a:t>Radiográficamente se observa un proceso destructivo u </a:t>
            </a:r>
            <a:r>
              <a:rPr lang="es-MX" dirty="0" err="1"/>
              <a:t>osteolítico</a:t>
            </a:r>
            <a:r>
              <a:rPr lang="es-MX" dirty="0"/>
              <a:t> con bordes un poco irregulares. Cuando el segmento alveolar de la mandíbula y maxila están afectados, pueden desplazarse los dientes, con o sin reabsorción de la raíz.</a:t>
            </a:r>
          </a:p>
          <a:p>
            <a:pPr algn="just"/>
            <a:r>
              <a:rPr lang="es-MX" dirty="0"/>
              <a:t>El tratamiento es la </a:t>
            </a:r>
            <a:r>
              <a:rPr lang="es-MX" dirty="0" err="1"/>
              <a:t>excisión</a:t>
            </a:r>
            <a:r>
              <a:rPr lang="es-MX" dirty="0"/>
              <a:t> con crioterapia, por la alta tasa de recurrencia. </a:t>
            </a:r>
          </a:p>
        </p:txBody>
      </p:sp>
      <p:pic>
        <p:nvPicPr>
          <p:cNvPr id="5" name="Imagen 4">
            <a:extLst>
              <a:ext uri="{FF2B5EF4-FFF2-40B4-BE49-F238E27FC236}">
                <a16:creationId xmlns:a16="http://schemas.microsoft.com/office/drawing/2014/main" id="{6DDDC49E-9B81-8A2E-049A-234A01D8EC1B}"/>
              </a:ext>
            </a:extLst>
          </p:cNvPr>
          <p:cNvPicPr>
            <a:picLocks noChangeAspect="1"/>
          </p:cNvPicPr>
          <p:nvPr/>
        </p:nvPicPr>
        <p:blipFill>
          <a:blip r:embed="rId2"/>
          <a:srcRect l="2282"/>
          <a:stretch/>
        </p:blipFill>
        <p:spPr>
          <a:xfrm>
            <a:off x="8808905" y="1695408"/>
            <a:ext cx="3081617" cy="4007968"/>
          </a:xfrm>
          <a:prstGeom prst="rect">
            <a:avLst/>
          </a:prstGeom>
        </p:spPr>
      </p:pic>
    </p:spTree>
    <p:extLst>
      <p:ext uri="{BB962C8B-B14F-4D97-AF65-F5344CB8AC3E}">
        <p14:creationId xmlns:p14="http://schemas.microsoft.com/office/powerpoint/2010/main" val="1336301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F8D59B-6236-9742-0FA8-A22B55C85B22}"/>
              </a:ext>
            </a:extLst>
          </p:cNvPr>
          <p:cNvSpPr>
            <a:spLocks noGrp="1"/>
          </p:cNvSpPr>
          <p:nvPr>
            <p:ph type="title"/>
          </p:nvPr>
        </p:nvSpPr>
        <p:spPr/>
        <p:txBody>
          <a:bodyPr/>
          <a:lstStyle/>
          <a:p>
            <a:pPr algn="ctr"/>
            <a:r>
              <a:rPr lang="es-MX" dirty="0"/>
              <a:t>Quiste óseo traumático (simple)</a:t>
            </a:r>
          </a:p>
        </p:txBody>
      </p:sp>
      <p:sp>
        <p:nvSpPr>
          <p:cNvPr id="3" name="Marcador de contenido 2">
            <a:extLst>
              <a:ext uri="{FF2B5EF4-FFF2-40B4-BE49-F238E27FC236}">
                <a16:creationId xmlns:a16="http://schemas.microsoft.com/office/drawing/2014/main" id="{7A8F8819-1DC6-323C-1B3C-DB4EF41D758D}"/>
              </a:ext>
            </a:extLst>
          </p:cNvPr>
          <p:cNvSpPr>
            <a:spLocks noGrp="1"/>
          </p:cNvSpPr>
          <p:nvPr>
            <p:ph idx="1"/>
          </p:nvPr>
        </p:nvSpPr>
        <p:spPr>
          <a:xfrm>
            <a:off x="875201" y="1649962"/>
            <a:ext cx="7493883" cy="4195481"/>
          </a:xfrm>
        </p:spPr>
        <p:txBody>
          <a:bodyPr>
            <a:normAutofit lnSpcReduction="10000"/>
          </a:bodyPr>
          <a:lstStyle/>
          <a:p>
            <a:pPr algn="just"/>
            <a:r>
              <a:rPr lang="es-MX" dirty="0"/>
              <a:t>Es un espacio muerto (cavidad ósea vacía) dentro del hueso mandibular y maxilar superior que carece de revestimiento epitelial.</a:t>
            </a:r>
          </a:p>
          <a:p>
            <a:pPr algn="just"/>
            <a:r>
              <a:rPr lang="es-MX" dirty="0"/>
              <a:t>Se presenta con mayor frecuencia en la mandíbula en región anterior o posterior. Ocasionalmente puede contener sangre o liquido </a:t>
            </a:r>
            <a:r>
              <a:rPr lang="es-MX" dirty="0" err="1"/>
              <a:t>serosanguinolento</a:t>
            </a:r>
            <a:r>
              <a:rPr lang="es-MX" dirty="0"/>
              <a:t>.</a:t>
            </a:r>
          </a:p>
          <a:p>
            <a:pPr algn="just"/>
            <a:r>
              <a:rPr lang="es-MX" dirty="0"/>
              <a:t>Radiográficamente se observa como una área bien delineada de </a:t>
            </a:r>
            <a:r>
              <a:rPr lang="es-MX" dirty="0" err="1"/>
              <a:t>radiotrasparencia</a:t>
            </a:r>
            <a:r>
              <a:rPr lang="es-MX" dirty="0"/>
              <a:t> con borde irregular pero definidos  y algunas veces una leve resorción de la raíz dental.</a:t>
            </a:r>
          </a:p>
          <a:p>
            <a:pPr algn="just"/>
            <a:r>
              <a:rPr lang="es-MX" dirty="0"/>
              <a:t>El tratamiento consiste en realizar una vía para acceder a la lesión, curetaje y cicatrización por primera intención. No existe recurrencia. </a:t>
            </a:r>
          </a:p>
          <a:p>
            <a:endParaRPr lang="es-MX" dirty="0"/>
          </a:p>
        </p:txBody>
      </p:sp>
      <p:pic>
        <p:nvPicPr>
          <p:cNvPr id="5" name="Imagen 4">
            <a:extLst>
              <a:ext uri="{FF2B5EF4-FFF2-40B4-BE49-F238E27FC236}">
                <a16:creationId xmlns:a16="http://schemas.microsoft.com/office/drawing/2014/main" id="{71942018-A754-D84E-4451-54FBC97BB42E}"/>
              </a:ext>
            </a:extLst>
          </p:cNvPr>
          <p:cNvPicPr>
            <a:picLocks noChangeAspect="1"/>
          </p:cNvPicPr>
          <p:nvPr/>
        </p:nvPicPr>
        <p:blipFill>
          <a:blip r:embed="rId2"/>
          <a:srcRect t="957" r="3059"/>
          <a:stretch/>
        </p:blipFill>
        <p:spPr>
          <a:xfrm>
            <a:off x="8734031" y="1649962"/>
            <a:ext cx="3091788" cy="4456370"/>
          </a:xfrm>
          <a:prstGeom prst="rect">
            <a:avLst/>
          </a:prstGeom>
        </p:spPr>
      </p:pic>
    </p:spTree>
    <p:extLst>
      <p:ext uri="{BB962C8B-B14F-4D97-AF65-F5344CB8AC3E}">
        <p14:creationId xmlns:p14="http://schemas.microsoft.com/office/powerpoint/2010/main" val="3661402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94C983-B3C6-E477-9E69-E584BBF3ABB5}"/>
              </a:ext>
            </a:extLst>
          </p:cNvPr>
          <p:cNvSpPr>
            <a:spLocks noGrp="1"/>
          </p:cNvSpPr>
          <p:nvPr>
            <p:ph type="title"/>
          </p:nvPr>
        </p:nvSpPr>
        <p:spPr>
          <a:xfrm>
            <a:off x="533569" y="345550"/>
            <a:ext cx="9404723" cy="988624"/>
          </a:xfrm>
        </p:spPr>
        <p:txBody>
          <a:bodyPr/>
          <a:lstStyle/>
          <a:p>
            <a:pPr algn="ctr"/>
            <a:r>
              <a:rPr lang="es-MX" dirty="0"/>
              <a:t>Quiste óseo estático </a:t>
            </a:r>
          </a:p>
        </p:txBody>
      </p:sp>
      <p:sp>
        <p:nvSpPr>
          <p:cNvPr id="3" name="Marcador de contenido 2">
            <a:extLst>
              <a:ext uri="{FF2B5EF4-FFF2-40B4-BE49-F238E27FC236}">
                <a16:creationId xmlns:a16="http://schemas.microsoft.com/office/drawing/2014/main" id="{711C7615-C949-173B-9C8C-6C8DE979D697}"/>
              </a:ext>
            </a:extLst>
          </p:cNvPr>
          <p:cNvSpPr>
            <a:spLocks noGrp="1"/>
          </p:cNvSpPr>
          <p:nvPr>
            <p:ph idx="1"/>
          </p:nvPr>
        </p:nvSpPr>
        <p:spPr>
          <a:xfrm>
            <a:off x="975034" y="1569295"/>
            <a:ext cx="7002301" cy="4807057"/>
          </a:xfrm>
        </p:spPr>
        <p:txBody>
          <a:bodyPr/>
          <a:lstStyle/>
          <a:p>
            <a:pPr algn="just"/>
            <a:r>
              <a:rPr lang="es-MX" dirty="0"/>
              <a:t>Tiene aparecía quística en el examen radiográfico.</a:t>
            </a:r>
          </a:p>
          <a:p>
            <a:pPr algn="just"/>
            <a:r>
              <a:rPr lang="es-MX" dirty="0"/>
              <a:t>No presenta cambio de tamaño, por lo que se denomina estático.</a:t>
            </a:r>
          </a:p>
          <a:p>
            <a:pPr algn="just"/>
            <a:r>
              <a:rPr lang="es-MX" dirty="0"/>
              <a:t>Es asintomática, se descubre incidentalmente en radiografías panorámicas. </a:t>
            </a:r>
          </a:p>
          <a:p>
            <a:pPr algn="just"/>
            <a:r>
              <a:rPr lang="es-MX" dirty="0"/>
              <a:t>Radiográficamente se observa como una lesión radiolúcida nidiamente circunscrita por debajo del nivel del conducto alveolar inferior, incluyendo el borde inferior de la mandíbula.</a:t>
            </a:r>
          </a:p>
          <a:p>
            <a:pPr algn="just"/>
            <a:r>
              <a:rPr lang="es-MX" dirty="0"/>
              <a:t>No requiere tratamiento.</a:t>
            </a:r>
          </a:p>
        </p:txBody>
      </p:sp>
      <p:pic>
        <p:nvPicPr>
          <p:cNvPr id="5" name="Imagen 4">
            <a:extLst>
              <a:ext uri="{FF2B5EF4-FFF2-40B4-BE49-F238E27FC236}">
                <a16:creationId xmlns:a16="http://schemas.microsoft.com/office/drawing/2014/main" id="{B88C0DF0-8A37-4D74-413F-BDBDF117A0CA}"/>
              </a:ext>
            </a:extLst>
          </p:cNvPr>
          <p:cNvPicPr>
            <a:picLocks noChangeAspect="1"/>
          </p:cNvPicPr>
          <p:nvPr/>
        </p:nvPicPr>
        <p:blipFill>
          <a:blip r:embed="rId2"/>
          <a:srcRect l="1897"/>
          <a:stretch/>
        </p:blipFill>
        <p:spPr>
          <a:xfrm>
            <a:off x="8499158" y="1470821"/>
            <a:ext cx="3103351" cy="4547317"/>
          </a:xfrm>
          <a:prstGeom prst="rect">
            <a:avLst/>
          </a:prstGeom>
        </p:spPr>
      </p:pic>
    </p:spTree>
    <p:extLst>
      <p:ext uri="{BB962C8B-B14F-4D97-AF65-F5344CB8AC3E}">
        <p14:creationId xmlns:p14="http://schemas.microsoft.com/office/powerpoint/2010/main" val="3521173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F1FF28-02C3-F30E-1794-4C7056E97B37}"/>
              </a:ext>
            </a:extLst>
          </p:cNvPr>
          <p:cNvSpPr>
            <a:spLocks noGrp="1"/>
          </p:cNvSpPr>
          <p:nvPr>
            <p:ph type="title"/>
          </p:nvPr>
        </p:nvSpPr>
        <p:spPr/>
        <p:txBody>
          <a:bodyPr/>
          <a:lstStyle/>
          <a:p>
            <a:pPr algn="ctr"/>
            <a:r>
              <a:rPr lang="es-MX" dirty="0"/>
              <a:t>Caso clínico </a:t>
            </a:r>
            <a:br>
              <a:rPr lang="es-MX" dirty="0"/>
            </a:br>
            <a:r>
              <a:rPr lang="es-MX" dirty="0"/>
              <a:t>Quiste </a:t>
            </a:r>
            <a:r>
              <a:rPr lang="es-MX" dirty="0" err="1"/>
              <a:t>dentígero</a:t>
            </a:r>
            <a:r>
              <a:rPr lang="es-MX" dirty="0"/>
              <a:t> </a:t>
            </a:r>
          </a:p>
        </p:txBody>
      </p:sp>
      <p:sp>
        <p:nvSpPr>
          <p:cNvPr id="3" name="Marcador de contenido 2">
            <a:extLst>
              <a:ext uri="{FF2B5EF4-FFF2-40B4-BE49-F238E27FC236}">
                <a16:creationId xmlns:a16="http://schemas.microsoft.com/office/drawing/2014/main" id="{8671F138-2DF4-8ACC-AFBB-678CE59FA511}"/>
              </a:ext>
            </a:extLst>
          </p:cNvPr>
          <p:cNvSpPr>
            <a:spLocks noGrp="1"/>
          </p:cNvSpPr>
          <p:nvPr>
            <p:ph idx="1"/>
          </p:nvPr>
        </p:nvSpPr>
        <p:spPr>
          <a:xfrm>
            <a:off x="1075176" y="2209801"/>
            <a:ext cx="7027815" cy="4195481"/>
          </a:xfrm>
        </p:spPr>
        <p:txBody>
          <a:bodyPr/>
          <a:lstStyle/>
          <a:p>
            <a:pPr algn="just"/>
            <a:r>
              <a:rPr lang="es-MX" dirty="0"/>
              <a:t>Paciente femenino 12 años, clínicamente sano. Presenta aumento de volumen </a:t>
            </a:r>
            <a:r>
              <a:rPr lang="es-MX" dirty="0" err="1"/>
              <a:t>intraoralmente</a:t>
            </a:r>
            <a:r>
              <a:rPr lang="es-MX" dirty="0"/>
              <a:t> en maxilar derecho, presencia de segundo molar deciduo con una restauración con una corona acero-cromo.</a:t>
            </a:r>
          </a:p>
          <a:p>
            <a:pPr algn="just"/>
            <a:r>
              <a:rPr lang="es-MX" dirty="0"/>
              <a:t>En la ortopantomografía se observó una zona radiolúcida unilocular bien delimitada, con borde radiopaco bien definido, segundo premolar incluido en posición horizontal. Segundo molar deciduo con tratamiento pulpar.</a:t>
            </a:r>
          </a:p>
        </p:txBody>
      </p:sp>
      <p:pic>
        <p:nvPicPr>
          <p:cNvPr id="5" name="Imagen 4">
            <a:extLst>
              <a:ext uri="{FF2B5EF4-FFF2-40B4-BE49-F238E27FC236}">
                <a16:creationId xmlns:a16="http://schemas.microsoft.com/office/drawing/2014/main" id="{80258F1C-F1CF-9C32-A871-78F752AE9735}"/>
              </a:ext>
            </a:extLst>
          </p:cNvPr>
          <p:cNvPicPr>
            <a:picLocks noChangeAspect="1"/>
          </p:cNvPicPr>
          <p:nvPr/>
        </p:nvPicPr>
        <p:blipFill>
          <a:blip r:embed="rId2"/>
          <a:srcRect t="2171" b="3730"/>
          <a:stretch/>
        </p:blipFill>
        <p:spPr>
          <a:xfrm>
            <a:off x="8907346" y="4032761"/>
            <a:ext cx="2286973" cy="2297432"/>
          </a:xfrm>
          <a:prstGeom prst="rect">
            <a:avLst/>
          </a:prstGeom>
        </p:spPr>
      </p:pic>
      <p:pic>
        <p:nvPicPr>
          <p:cNvPr id="7" name="Imagen 6">
            <a:extLst>
              <a:ext uri="{FF2B5EF4-FFF2-40B4-BE49-F238E27FC236}">
                <a16:creationId xmlns:a16="http://schemas.microsoft.com/office/drawing/2014/main" id="{9D1A6CB7-CBD3-AC38-DC3F-7F598C8CBB94}"/>
              </a:ext>
            </a:extLst>
          </p:cNvPr>
          <p:cNvPicPr>
            <a:picLocks noChangeAspect="1"/>
          </p:cNvPicPr>
          <p:nvPr/>
        </p:nvPicPr>
        <p:blipFill>
          <a:blip r:embed="rId3"/>
          <a:srcRect t="3290"/>
          <a:stretch/>
        </p:blipFill>
        <p:spPr>
          <a:xfrm>
            <a:off x="8907347" y="1363999"/>
            <a:ext cx="2286973" cy="2447646"/>
          </a:xfrm>
          <a:prstGeom prst="rect">
            <a:avLst/>
          </a:prstGeom>
        </p:spPr>
      </p:pic>
    </p:spTree>
    <p:extLst>
      <p:ext uri="{BB962C8B-B14F-4D97-AF65-F5344CB8AC3E}">
        <p14:creationId xmlns:p14="http://schemas.microsoft.com/office/powerpoint/2010/main" val="12897020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F4FD11-BAE3-B7DC-8309-76BD6DD00497}"/>
              </a:ext>
            </a:extLst>
          </p:cNvPr>
          <p:cNvSpPr>
            <a:spLocks noGrp="1"/>
          </p:cNvSpPr>
          <p:nvPr>
            <p:ph type="title"/>
          </p:nvPr>
        </p:nvSpPr>
        <p:spPr/>
        <p:txBody>
          <a:bodyPr/>
          <a:lstStyle/>
          <a:p>
            <a:pPr algn="ctr"/>
            <a:r>
              <a:rPr lang="es-MX" dirty="0"/>
              <a:t>Quiste </a:t>
            </a:r>
            <a:r>
              <a:rPr lang="es-MX" dirty="0" err="1"/>
              <a:t>dentígero</a:t>
            </a:r>
            <a:endParaRPr lang="es-MX" dirty="0"/>
          </a:p>
        </p:txBody>
      </p:sp>
      <p:sp>
        <p:nvSpPr>
          <p:cNvPr id="3" name="Marcador de contenido 2">
            <a:extLst>
              <a:ext uri="{FF2B5EF4-FFF2-40B4-BE49-F238E27FC236}">
                <a16:creationId xmlns:a16="http://schemas.microsoft.com/office/drawing/2014/main" id="{922315E1-CD4F-B827-8961-020796AE89AD}"/>
              </a:ext>
            </a:extLst>
          </p:cNvPr>
          <p:cNvSpPr>
            <a:spLocks noGrp="1"/>
          </p:cNvSpPr>
          <p:nvPr>
            <p:ph idx="1"/>
          </p:nvPr>
        </p:nvSpPr>
        <p:spPr>
          <a:xfrm>
            <a:off x="807890" y="1853248"/>
            <a:ext cx="6605783" cy="4195481"/>
          </a:xfrm>
        </p:spPr>
        <p:txBody>
          <a:bodyPr/>
          <a:lstStyle/>
          <a:p>
            <a:pPr algn="just"/>
            <a:r>
              <a:rPr lang="es-MX" dirty="0"/>
              <a:t>Procedimiento quirúrgico: se realizó bajo anestesia local regional infiltrativa, incisión </a:t>
            </a:r>
            <a:r>
              <a:rPr lang="es-MX" dirty="0" err="1"/>
              <a:t>contorneante</a:t>
            </a:r>
            <a:r>
              <a:rPr lang="es-MX" dirty="0"/>
              <a:t> y triangular extensa, disección </a:t>
            </a:r>
            <a:r>
              <a:rPr lang="es-MX" dirty="0" err="1"/>
              <a:t>mucoperióstica</a:t>
            </a:r>
            <a:r>
              <a:rPr lang="es-MX" dirty="0"/>
              <a:t>, exposición de la pared anterior de seno maxilar, extracción de segundo molar deciduo, enucleación de la lesión en su totalidad incluyendo el segundo premolar, tratamiento de la cavidad residual mediante un curetaje óseo cauteloso. Hemostasia y cierre de la herida quirúrgica con puntos simples de sutura.</a:t>
            </a:r>
          </a:p>
        </p:txBody>
      </p:sp>
      <p:pic>
        <p:nvPicPr>
          <p:cNvPr id="5" name="Imagen 4">
            <a:extLst>
              <a:ext uri="{FF2B5EF4-FFF2-40B4-BE49-F238E27FC236}">
                <a16:creationId xmlns:a16="http://schemas.microsoft.com/office/drawing/2014/main" id="{00D185E7-2E99-C58B-C5F4-9DCD27566BFA}"/>
              </a:ext>
            </a:extLst>
          </p:cNvPr>
          <p:cNvPicPr>
            <a:picLocks noChangeAspect="1"/>
          </p:cNvPicPr>
          <p:nvPr/>
        </p:nvPicPr>
        <p:blipFill>
          <a:blip r:embed="rId2"/>
          <a:srcRect b="52545"/>
          <a:stretch/>
        </p:blipFill>
        <p:spPr>
          <a:xfrm>
            <a:off x="7589874" y="1492498"/>
            <a:ext cx="1914525" cy="2291711"/>
          </a:xfrm>
          <a:prstGeom prst="rect">
            <a:avLst/>
          </a:prstGeom>
        </p:spPr>
      </p:pic>
      <p:pic>
        <p:nvPicPr>
          <p:cNvPr id="7" name="Imagen 6">
            <a:extLst>
              <a:ext uri="{FF2B5EF4-FFF2-40B4-BE49-F238E27FC236}">
                <a16:creationId xmlns:a16="http://schemas.microsoft.com/office/drawing/2014/main" id="{76D1B488-0534-2870-F81D-7AAEA7FC496E}"/>
              </a:ext>
            </a:extLst>
          </p:cNvPr>
          <p:cNvPicPr>
            <a:picLocks noChangeAspect="1"/>
          </p:cNvPicPr>
          <p:nvPr/>
        </p:nvPicPr>
        <p:blipFill>
          <a:blip r:embed="rId3"/>
          <a:srcRect l="6954"/>
          <a:stretch/>
        </p:blipFill>
        <p:spPr>
          <a:xfrm>
            <a:off x="9811684" y="3059292"/>
            <a:ext cx="2089584" cy="1777385"/>
          </a:xfrm>
          <a:prstGeom prst="rect">
            <a:avLst/>
          </a:prstGeom>
        </p:spPr>
      </p:pic>
      <p:pic>
        <p:nvPicPr>
          <p:cNvPr id="10" name="Imagen 9">
            <a:extLst>
              <a:ext uri="{FF2B5EF4-FFF2-40B4-BE49-F238E27FC236}">
                <a16:creationId xmlns:a16="http://schemas.microsoft.com/office/drawing/2014/main" id="{24A30917-2ED8-F5CF-AF8D-5D5039F9BA61}"/>
              </a:ext>
            </a:extLst>
          </p:cNvPr>
          <p:cNvPicPr>
            <a:picLocks noChangeAspect="1"/>
          </p:cNvPicPr>
          <p:nvPr/>
        </p:nvPicPr>
        <p:blipFill>
          <a:blip r:embed="rId4"/>
          <a:srcRect t="50000"/>
          <a:stretch/>
        </p:blipFill>
        <p:spPr>
          <a:xfrm>
            <a:off x="7589874" y="3991057"/>
            <a:ext cx="1914310" cy="2414225"/>
          </a:xfrm>
          <a:prstGeom prst="rect">
            <a:avLst/>
          </a:prstGeom>
        </p:spPr>
      </p:pic>
    </p:spTree>
    <p:extLst>
      <p:ext uri="{BB962C8B-B14F-4D97-AF65-F5344CB8AC3E}">
        <p14:creationId xmlns:p14="http://schemas.microsoft.com/office/powerpoint/2010/main" val="10668038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542019-5833-031E-C177-23E173BBFDD2}"/>
              </a:ext>
            </a:extLst>
          </p:cNvPr>
          <p:cNvSpPr>
            <a:spLocks noGrp="1"/>
          </p:cNvSpPr>
          <p:nvPr>
            <p:ph type="title"/>
          </p:nvPr>
        </p:nvSpPr>
        <p:spPr/>
        <p:txBody>
          <a:bodyPr/>
          <a:lstStyle/>
          <a:p>
            <a:pPr algn="ctr"/>
            <a:r>
              <a:rPr lang="es-MX" dirty="0"/>
              <a:t>Quiste </a:t>
            </a:r>
            <a:r>
              <a:rPr lang="es-MX" dirty="0" err="1"/>
              <a:t>dentígero</a:t>
            </a:r>
            <a:endParaRPr lang="es-MX" dirty="0"/>
          </a:p>
        </p:txBody>
      </p:sp>
      <p:sp>
        <p:nvSpPr>
          <p:cNvPr id="3" name="Marcador de contenido 2">
            <a:extLst>
              <a:ext uri="{FF2B5EF4-FFF2-40B4-BE49-F238E27FC236}">
                <a16:creationId xmlns:a16="http://schemas.microsoft.com/office/drawing/2014/main" id="{62D1344A-DF16-027D-0F5B-32F2144DBBE6}"/>
              </a:ext>
            </a:extLst>
          </p:cNvPr>
          <p:cNvSpPr>
            <a:spLocks noGrp="1"/>
          </p:cNvSpPr>
          <p:nvPr>
            <p:ph idx="1"/>
          </p:nvPr>
        </p:nvSpPr>
        <p:spPr>
          <a:xfrm>
            <a:off x="1103313" y="2052918"/>
            <a:ext cx="5592909" cy="4195481"/>
          </a:xfrm>
        </p:spPr>
        <p:txBody>
          <a:bodyPr/>
          <a:lstStyle/>
          <a:p>
            <a:pPr algn="just"/>
            <a:r>
              <a:rPr lang="es-MX" dirty="0"/>
              <a:t>El procedimiento se realizó sin complicaciones ni eventualidades, respetando estructuras anatómicas comprometidas.</a:t>
            </a:r>
          </a:p>
          <a:p>
            <a:pPr algn="just"/>
            <a:r>
              <a:rPr lang="es-MX" dirty="0"/>
              <a:t>El control postoperatorio y retiro de suturas fue a los siete días.</a:t>
            </a:r>
          </a:p>
          <a:p>
            <a:pPr algn="just"/>
            <a:r>
              <a:rPr lang="es-MX" dirty="0"/>
              <a:t>Se siguió con un control clínico e imagenológico a los tres meses de evolución</a:t>
            </a:r>
          </a:p>
        </p:txBody>
      </p:sp>
      <p:pic>
        <p:nvPicPr>
          <p:cNvPr id="5" name="Imagen 4">
            <a:extLst>
              <a:ext uri="{FF2B5EF4-FFF2-40B4-BE49-F238E27FC236}">
                <a16:creationId xmlns:a16="http://schemas.microsoft.com/office/drawing/2014/main" id="{08650C1E-2910-0EAC-D42B-52FFEE4CBAE5}"/>
              </a:ext>
            </a:extLst>
          </p:cNvPr>
          <p:cNvPicPr>
            <a:picLocks noChangeAspect="1"/>
          </p:cNvPicPr>
          <p:nvPr/>
        </p:nvPicPr>
        <p:blipFill>
          <a:blip r:embed="rId2"/>
          <a:srcRect b="54841"/>
          <a:stretch/>
        </p:blipFill>
        <p:spPr>
          <a:xfrm>
            <a:off x="7362092" y="2474230"/>
            <a:ext cx="2105464" cy="2530523"/>
          </a:xfrm>
          <a:prstGeom prst="rect">
            <a:avLst/>
          </a:prstGeom>
        </p:spPr>
      </p:pic>
      <p:pic>
        <p:nvPicPr>
          <p:cNvPr id="7" name="Imagen 6">
            <a:extLst>
              <a:ext uri="{FF2B5EF4-FFF2-40B4-BE49-F238E27FC236}">
                <a16:creationId xmlns:a16="http://schemas.microsoft.com/office/drawing/2014/main" id="{E10F99B6-EE9F-FE50-2BD6-E15F512F6A83}"/>
              </a:ext>
            </a:extLst>
          </p:cNvPr>
          <p:cNvPicPr>
            <a:picLocks noChangeAspect="1"/>
          </p:cNvPicPr>
          <p:nvPr/>
        </p:nvPicPr>
        <p:blipFill>
          <a:blip r:embed="rId2"/>
          <a:srcRect t="54407" b="2634"/>
          <a:stretch/>
        </p:blipFill>
        <p:spPr>
          <a:xfrm>
            <a:off x="9598854" y="2474230"/>
            <a:ext cx="2213276" cy="2530523"/>
          </a:xfrm>
          <a:prstGeom prst="rect">
            <a:avLst/>
          </a:prstGeom>
        </p:spPr>
      </p:pic>
    </p:spTree>
    <p:extLst>
      <p:ext uri="{BB962C8B-B14F-4D97-AF65-F5344CB8AC3E}">
        <p14:creationId xmlns:p14="http://schemas.microsoft.com/office/powerpoint/2010/main" val="25679530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FE8A32-3B5A-C8A0-2908-7E7EE8D98F21}"/>
              </a:ext>
            </a:extLst>
          </p:cNvPr>
          <p:cNvSpPr>
            <a:spLocks noGrp="1"/>
          </p:cNvSpPr>
          <p:nvPr>
            <p:ph type="title"/>
          </p:nvPr>
        </p:nvSpPr>
        <p:spPr>
          <a:xfrm>
            <a:off x="645130" y="609601"/>
            <a:ext cx="9404723" cy="1400530"/>
          </a:xfrm>
        </p:spPr>
        <p:txBody>
          <a:bodyPr/>
          <a:lstStyle/>
          <a:p>
            <a:pPr algn="ctr"/>
            <a:r>
              <a:rPr lang="es-MX" dirty="0"/>
              <a:t>Dinámica quistes de los maxilares</a:t>
            </a:r>
          </a:p>
        </p:txBody>
      </p:sp>
      <p:sp>
        <p:nvSpPr>
          <p:cNvPr id="3" name="Marcador de contenido 2">
            <a:extLst>
              <a:ext uri="{FF2B5EF4-FFF2-40B4-BE49-F238E27FC236}">
                <a16:creationId xmlns:a16="http://schemas.microsoft.com/office/drawing/2014/main" id="{152404F4-A34A-1B87-786F-AB6A6A7CD3BD}"/>
              </a:ext>
            </a:extLst>
          </p:cNvPr>
          <p:cNvSpPr>
            <a:spLocks noGrp="1"/>
          </p:cNvSpPr>
          <p:nvPr>
            <p:ph idx="1"/>
          </p:nvPr>
        </p:nvSpPr>
        <p:spPr>
          <a:xfrm>
            <a:off x="1103312" y="2010132"/>
            <a:ext cx="8946541" cy="4238268"/>
          </a:xfrm>
        </p:spPr>
        <p:txBody>
          <a:bodyPr>
            <a:normAutofit/>
          </a:bodyPr>
          <a:lstStyle/>
          <a:p>
            <a:r>
              <a:rPr lang="es-MX" sz="2800" dirty="0"/>
              <a:t>https://docs.google.com/forms/d/e/1FAIpQLSfXbqF_Q_4t1IxgJ5m3LsSaWN8juD1heSEaJDHpYCkIEjm92Q/viewform?usp=header</a:t>
            </a:r>
          </a:p>
        </p:txBody>
      </p:sp>
    </p:spTree>
    <p:extLst>
      <p:ext uri="{BB962C8B-B14F-4D97-AF65-F5344CB8AC3E}">
        <p14:creationId xmlns:p14="http://schemas.microsoft.com/office/powerpoint/2010/main" val="16141976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6CF95-F302-116B-2409-3749B07909CF}"/>
              </a:ext>
            </a:extLst>
          </p:cNvPr>
          <p:cNvSpPr>
            <a:spLocks noGrp="1"/>
          </p:cNvSpPr>
          <p:nvPr>
            <p:ph type="title"/>
          </p:nvPr>
        </p:nvSpPr>
        <p:spPr>
          <a:xfrm>
            <a:off x="976743" y="868281"/>
            <a:ext cx="5320735" cy="1400530"/>
          </a:xfrm>
        </p:spPr>
        <p:txBody>
          <a:bodyPr/>
          <a:lstStyle/>
          <a:p>
            <a:pPr algn="ctr"/>
            <a:r>
              <a:rPr lang="es-MX" sz="8000" dirty="0"/>
              <a:t>Tumores benignos de los maxilares</a:t>
            </a:r>
          </a:p>
        </p:txBody>
      </p:sp>
      <p:pic>
        <p:nvPicPr>
          <p:cNvPr id="7" name="Marcador de contenido 6">
            <a:extLst>
              <a:ext uri="{FF2B5EF4-FFF2-40B4-BE49-F238E27FC236}">
                <a16:creationId xmlns:a16="http://schemas.microsoft.com/office/drawing/2014/main" id="{7DF77E5F-11F0-386F-0232-D5708E9E62B1}"/>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ackgroundRemoval t="3242" b="97257" l="2065" r="92920">
                        <a14:foregroundMark x1="9735" y1="33416" x2="9735" y2="33416"/>
                        <a14:foregroundMark x1="9145" y1="48878" x2="9145" y2="48878"/>
                        <a14:foregroundMark x1="5015" y1="34663" x2="5015" y2="34663"/>
                        <a14:foregroundMark x1="5015" y1="50374" x2="5015" y2="50374"/>
                        <a14:foregroundMark x1="6490" y1="56110" x2="6490" y2="56110"/>
                        <a14:foregroundMark x1="12094" y1="52868" x2="12094" y2="52868"/>
                        <a14:foregroundMark x1="15044" y1="62344" x2="15044" y2="62344"/>
                        <a14:foregroundMark x1="6490" y1="54115" x2="6490" y2="54115"/>
                        <a14:foregroundMark x1="2065" y1="41646" x2="2065" y2="41646"/>
                        <a14:foregroundMark x1="24779" y1="67082" x2="24779" y2="67082"/>
                        <a14:foregroundMark x1="32448" y1="69576" x2="32448" y2="69576"/>
                        <a14:foregroundMark x1="34218" y1="76559" x2="34218" y2="76559"/>
                        <a14:foregroundMark x1="27434" y1="74314" x2="27434" y2="74314"/>
                        <a14:foregroundMark x1="18289" y1="69576" x2="16519" y2="69576"/>
                        <a14:foregroundMark x1="12684" y1="77307" x2="11799" y2="79302"/>
                        <a14:foregroundMark x1="11799" y1="86284" x2="11799" y2="86284"/>
                        <a14:foregroundMark x1="12684" y1="90773" x2="12684" y2="90773"/>
                        <a14:foregroundMark x1="15929" y1="84040" x2="15929" y2="84040"/>
                        <a14:foregroundMark x1="18879" y1="79800" x2="18879" y2="79800"/>
                        <a14:foregroundMark x1="19469" y1="78803" x2="19469" y2="78803"/>
                        <a14:foregroundMark x1="11799" y1="92768" x2="11799" y2="92768"/>
                        <a14:foregroundMark x1="4425" y1="65835" x2="4425" y2="65835"/>
                        <a14:foregroundMark x1="8260" y1="94763" x2="8260" y2="96010"/>
                        <a14:foregroundMark x1="10324" y1="90773" x2="10324" y2="90773"/>
                        <a14:foregroundMark x1="15929" y1="89027" x2="15929" y2="89027"/>
                        <a14:foregroundMark x1="20354" y1="87032" x2="20354" y2="87032"/>
                        <a14:foregroundMark x1="21829" y1="80798" x2="21829" y2="80798"/>
                        <a14:foregroundMark x1="23304" y1="78055" x2="23304" y2="78055"/>
                        <a14:foregroundMark x1="10619" y1="72818" x2="10619" y2="72818"/>
                        <a14:foregroundMark x1="4130" y1="70823" x2="4130" y2="70823"/>
                        <a14:foregroundMark x1="5310" y1="83292" x2="5310" y2="83292"/>
                        <a14:foregroundMark x1="5310" y1="87781" x2="5310" y2="89027"/>
                        <a14:foregroundMark x1="8260" y1="94763" x2="8260" y2="94763"/>
                        <a14:foregroundMark x1="11209" y1="94763" x2="11209" y2="94763"/>
                        <a14:foregroundMark x1="19469" y1="89776" x2="19469" y2="89776"/>
                        <a14:foregroundMark x1="33333" y1="71072" x2="33333" y2="71072"/>
                        <a14:foregroundMark x1="34808" y1="74813" x2="34808" y2="74813"/>
                        <a14:foregroundMark x1="42478" y1="76559" x2="42478" y2="76559"/>
                        <a14:foregroundMark x1="42773" y1="80050" x2="42773" y2="80050"/>
                        <a14:foregroundMark x1="47198" y1="77556" x2="47198" y2="77556"/>
                        <a14:foregroundMark x1="55457" y1="54863" x2="55457" y2="54863"/>
                        <a14:foregroundMark x1="64012" y1="54613" x2="64012" y2="54613"/>
                        <a14:foregroundMark x1="61062" y1="22195" x2="61062" y2="22195"/>
                        <a14:foregroundMark x1="48673" y1="40648" x2="48673" y2="40648"/>
                        <a14:foregroundMark x1="51032" y1="12718" x2="51032" y2="12718"/>
                        <a14:foregroundMark x1="51622" y1="11970" x2="51622" y2="11970"/>
                        <a14:foregroundMark x1="25664" y1="5486" x2="23304" y2="5486"/>
                        <a14:foregroundMark x1="17404" y1="6983" x2="17404" y2="6983"/>
                        <a14:foregroundMark x1="11209" y1="24190" x2="11209" y2="24190"/>
                        <a14:foregroundMark x1="12094" y1="35910" x2="12094" y2="35910"/>
                        <a14:foregroundMark x1="8260" y1="56608" x2="8260" y2="56608"/>
                        <a14:foregroundMark x1="12979" y1="87531" x2="12979" y2="87531"/>
                        <a14:foregroundMark x1="12684" y1="73566" x2="12684" y2="73566"/>
                        <a14:foregroundMark x1="12979" y1="92768" x2="12979" y2="92768"/>
                        <a14:foregroundMark x1="20354" y1="91521" x2="20354" y2="91521"/>
                        <a14:foregroundMark x1="20354" y1="96758" x2="20354" y2="96758"/>
                        <a14:foregroundMark x1="16519" y1="96259" x2="16519" y2="96259"/>
                        <a14:foregroundMark x1="7965" y1="96758" x2="7965" y2="96758"/>
                        <a14:foregroundMark x1="14159" y1="81297" x2="14159" y2="81297"/>
                        <a14:foregroundMark x1="14159" y1="78803" x2="14159" y2="78803"/>
                        <a14:foregroundMark x1="10619" y1="76808" x2="10619" y2="76808"/>
                        <a14:foregroundMark x1="25074" y1="93017" x2="25074" y2="93017"/>
                        <a14:foregroundMark x1="24189" y1="96259" x2="24189" y2="96259"/>
                        <a14:foregroundMark x1="14159" y1="97257" x2="14159" y2="97257"/>
                        <a14:foregroundMark x1="13569" y1="81796" x2="13569" y2="81796"/>
                        <a14:foregroundMark x1="7965" y1="85287" x2="7965" y2="85287"/>
                        <a14:foregroundMark x1="9735" y1="75312" x2="9735" y2="75312"/>
                        <a14:foregroundMark x1="17994" y1="68329" x2="17994" y2="68329"/>
                        <a14:foregroundMark x1="28614" y1="62594" x2="28614" y2="62594"/>
                        <a14:foregroundMark x1="25664" y1="57855" x2="25664" y2="57855"/>
                        <a14:foregroundMark x1="30383" y1="54863" x2="30383" y2="54863"/>
                        <a14:foregroundMark x1="46313" y1="54115" x2="46313" y2="54115"/>
                        <a14:foregroundMark x1="29499" y1="65586" x2="29499" y2="65586"/>
                        <a14:foregroundMark x1="43953" y1="63591" x2="43953" y2="63591"/>
                        <a14:foregroundMark x1="11209" y1="11471" x2="11209" y2="11471"/>
                        <a14:foregroundMark x1="57227" y1="3491" x2="57227" y2="3491"/>
                        <a14:foregroundMark x1="66962" y1="3491" x2="66962" y2="3491"/>
                        <a14:foregroundMark x1="76991" y1="8728" x2="76991" y2="8728"/>
                        <a14:foregroundMark x1="85546" y1="8728" x2="85546" y2="8728"/>
                        <a14:foregroundMark x1="79351" y1="14464" x2="79351" y2="14464"/>
                        <a14:foregroundMark x1="77581" y1="18454" x2="77581" y2="18454"/>
                        <a14:foregroundMark x1="73156" y1="14464" x2="73156" y2="14464"/>
                        <a14:foregroundMark x1="69322" y1="15212" x2="69322" y2="15212"/>
                        <a14:foregroundMark x1="72566" y1="37905" x2="71091" y2="38404"/>
                        <a14:foregroundMark x1="71091" y1="38404" x2="71091" y2="38404"/>
                        <a14:foregroundMark x1="78466" y1="14464" x2="78466" y2="14464"/>
                        <a14:foregroundMark x1="84661" y1="8978" x2="84661" y2="8978"/>
                        <a14:foregroundMark x1="81711" y1="12219" x2="81711" y2="12219"/>
                        <a14:foregroundMark x1="80236" y1="14464" x2="78761" y2="16708"/>
                        <a14:foregroundMark x1="77876" y1="25686" x2="77876" y2="25686"/>
                        <a14:foregroundMark x1="77581" y1="29676" x2="77581" y2="32170"/>
                        <a14:foregroundMark x1="77581" y1="33915" x2="77581" y2="36160"/>
                        <a14:foregroundMark x1="76401" y1="46384" x2="76401" y2="46384"/>
                        <a14:foregroundMark x1="73451" y1="54613" x2="73451" y2="54613"/>
                        <a14:foregroundMark x1="74041" y1="66833" x2="74041" y2="66833"/>
                        <a14:foregroundMark x1="80826" y1="14464" x2="80826" y2="14464"/>
                        <a14:foregroundMark x1="76401" y1="8978" x2="76401" y2="8978"/>
                        <a14:foregroundMark x1="82596" y1="8728" x2="82596" y2="8728"/>
                        <a14:foregroundMark x1="86431" y1="17207" x2="86431" y2="17207"/>
                        <a14:foregroundMark x1="92920" y1="18953" x2="92920" y2="18953"/>
                        <a14:foregroundMark x1="84661" y1="19701" x2="84661" y2="19701"/>
                        <a14:foregroundMark x1="78761" y1="19202" x2="78761" y2="19202"/>
                        <a14:foregroundMark x1="74041" y1="65087" x2="74041" y2="65087"/>
                        <a14:foregroundMark x1="73156" y1="65835" x2="73156" y2="65835"/>
                        <a14:foregroundMark x1="70206" y1="74065" x2="70206" y2="74065"/>
                        <a14:foregroundMark x1="56932" y1="79302" x2="56932" y2="79302"/>
                        <a14:foregroundMark x1="49558" y1="79800" x2="49558" y2="79800"/>
                        <a14:foregroundMark x1="75516" y1="49377" x2="75516" y2="49377"/>
                        <a14:foregroundMark x1="75516" y1="12718" x2="75516" y2="12718"/>
                        <a14:foregroundMark x1="5900" y1="19701" x2="5900" y2="19701"/>
                        <a14:foregroundMark x1="10619" y1="18454" x2="10619" y2="18454"/>
                        <a14:foregroundMark x1="12094" y1="17207" x2="12094" y2="17207"/>
                        <a14:foregroundMark x1="8260" y1="16459" x2="5310" y2="16459"/>
                        <a14:foregroundMark x1="4130" y1="16459" x2="4130" y2="16459"/>
                        <a14:foregroundMark x1="4425" y1="21197" x2="4425" y2="21197"/>
                        <a14:foregroundMark x1="5015" y1="24190" x2="5015" y2="24190"/>
                        <a14:foregroundMark x1="65487" y1="24938" x2="65487" y2="24938"/>
                        <a14:foregroundMark x1="64897" y1="24938" x2="64897" y2="24938"/>
                        <a14:foregroundMark x1="23599" y1="41895" x2="23599" y2="41895"/>
                      </a14:backgroundRemoval>
                    </a14:imgEffect>
                  </a14:imgLayer>
                </a14:imgProps>
              </a:ext>
            </a:extLst>
          </a:blip>
          <a:stretch>
            <a:fillRect/>
          </a:stretch>
        </p:blipFill>
        <p:spPr>
          <a:xfrm>
            <a:off x="7263539" y="1568546"/>
            <a:ext cx="3368298" cy="3984329"/>
          </a:xfrm>
          <a:prstGeom prst="rect">
            <a:avLst/>
          </a:prstGeom>
        </p:spPr>
      </p:pic>
    </p:spTree>
    <p:extLst>
      <p:ext uri="{BB962C8B-B14F-4D97-AF65-F5344CB8AC3E}">
        <p14:creationId xmlns:p14="http://schemas.microsoft.com/office/powerpoint/2010/main" val="10233933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01846F-66AA-CB63-2588-BC3A8C8FC085}"/>
              </a:ext>
            </a:extLst>
          </p:cNvPr>
          <p:cNvSpPr>
            <a:spLocks noGrp="1"/>
          </p:cNvSpPr>
          <p:nvPr>
            <p:ph type="title"/>
          </p:nvPr>
        </p:nvSpPr>
        <p:spPr>
          <a:xfrm>
            <a:off x="646111" y="452718"/>
            <a:ext cx="9404723" cy="973126"/>
          </a:xfrm>
        </p:spPr>
        <p:txBody>
          <a:bodyPr/>
          <a:lstStyle/>
          <a:p>
            <a:pPr algn="ctr"/>
            <a:r>
              <a:rPr lang="es-MX" dirty="0" err="1"/>
              <a:t>Turus</a:t>
            </a:r>
            <a:r>
              <a:rPr lang="es-MX" dirty="0"/>
              <a:t>/exostosis</a:t>
            </a:r>
            <a:br>
              <a:rPr lang="es-MX" dirty="0"/>
            </a:br>
            <a:endParaRPr lang="es-MX" dirty="0"/>
          </a:p>
        </p:txBody>
      </p:sp>
      <p:sp>
        <p:nvSpPr>
          <p:cNvPr id="3" name="Marcador de contenido 2">
            <a:extLst>
              <a:ext uri="{FF2B5EF4-FFF2-40B4-BE49-F238E27FC236}">
                <a16:creationId xmlns:a16="http://schemas.microsoft.com/office/drawing/2014/main" id="{829CB661-7BEE-0C82-30FE-68A4E3833A90}"/>
              </a:ext>
            </a:extLst>
          </p:cNvPr>
          <p:cNvSpPr>
            <a:spLocks noGrp="1"/>
          </p:cNvSpPr>
          <p:nvPr>
            <p:ph idx="1"/>
          </p:nvPr>
        </p:nvSpPr>
        <p:spPr>
          <a:xfrm>
            <a:off x="1103312" y="1549832"/>
            <a:ext cx="7095291" cy="4698568"/>
          </a:xfrm>
        </p:spPr>
        <p:txBody>
          <a:bodyPr/>
          <a:lstStyle/>
          <a:p>
            <a:pPr marL="0" indent="0" algn="just">
              <a:buNone/>
            </a:pPr>
            <a:r>
              <a:rPr lang="es-MX" dirty="0"/>
              <a:t>Son </a:t>
            </a:r>
            <a:r>
              <a:rPr lang="es-MX" dirty="0" err="1"/>
              <a:t>protuberencias</a:t>
            </a:r>
            <a:r>
              <a:rPr lang="es-MX" dirty="0"/>
              <a:t> nodulares de hueso maduro, su nombre depende de su localización. No son neoplasias y raramente causan malestar. En ocasiones causan ulceración por traumatismo y su cicatrización es lenta.</a:t>
            </a:r>
          </a:p>
          <a:p>
            <a:pPr marL="0" indent="0" algn="just">
              <a:buNone/>
            </a:pPr>
            <a:endParaRPr lang="es-MX" dirty="0"/>
          </a:p>
          <a:p>
            <a:pPr algn="just"/>
            <a:r>
              <a:rPr lang="es-MX" b="1" dirty="0" err="1"/>
              <a:t>Torus</a:t>
            </a:r>
            <a:r>
              <a:rPr lang="es-MX" b="1" dirty="0"/>
              <a:t> palatino: </a:t>
            </a:r>
            <a:r>
              <a:rPr lang="es-MX" dirty="0"/>
              <a:t>Se encuentra en la línea media del paladar. Se observa comúnmente como cuatro lóbulos, constituidos por un hueso denso con una capa fina y tensa de mucosa sobre la superficie. </a:t>
            </a:r>
          </a:p>
          <a:p>
            <a:pPr marL="0" indent="0" algn="just">
              <a:buNone/>
            </a:pPr>
            <a:r>
              <a:rPr lang="es-MX" dirty="0"/>
              <a:t>	Radiográficamente un </a:t>
            </a:r>
            <a:r>
              <a:rPr lang="es-MX" dirty="0" err="1"/>
              <a:t>torus</a:t>
            </a:r>
            <a:r>
              <a:rPr lang="es-MX" dirty="0"/>
              <a:t> grande se observa 	como un defecto radiopaco difuso.</a:t>
            </a:r>
          </a:p>
          <a:p>
            <a:pPr marL="0" indent="0" algn="just">
              <a:buNone/>
            </a:pPr>
            <a:endParaRPr lang="es-MX" dirty="0"/>
          </a:p>
          <a:p>
            <a:pPr marL="0" indent="0" algn="just">
              <a:buNone/>
            </a:pPr>
            <a:endParaRPr lang="es-MX" dirty="0"/>
          </a:p>
          <a:p>
            <a:pPr algn="just"/>
            <a:endParaRPr lang="es-MX" dirty="0"/>
          </a:p>
        </p:txBody>
      </p:sp>
      <p:pic>
        <p:nvPicPr>
          <p:cNvPr id="5" name="Imagen 4">
            <a:extLst>
              <a:ext uri="{FF2B5EF4-FFF2-40B4-BE49-F238E27FC236}">
                <a16:creationId xmlns:a16="http://schemas.microsoft.com/office/drawing/2014/main" id="{C2A934A4-F944-1FEF-0637-445D16AC0EF2}"/>
              </a:ext>
            </a:extLst>
          </p:cNvPr>
          <p:cNvPicPr>
            <a:picLocks noChangeAspect="1"/>
          </p:cNvPicPr>
          <p:nvPr/>
        </p:nvPicPr>
        <p:blipFill>
          <a:blip r:embed="rId2"/>
          <a:srcRect l="4865" t="1231" r="6106" b="55619"/>
          <a:stretch/>
        </p:blipFill>
        <p:spPr>
          <a:xfrm>
            <a:off x="8888461" y="1751881"/>
            <a:ext cx="2750766" cy="1821197"/>
          </a:xfrm>
          <a:prstGeom prst="rect">
            <a:avLst/>
          </a:prstGeom>
        </p:spPr>
      </p:pic>
      <p:pic>
        <p:nvPicPr>
          <p:cNvPr id="7" name="Imagen 6">
            <a:extLst>
              <a:ext uri="{FF2B5EF4-FFF2-40B4-BE49-F238E27FC236}">
                <a16:creationId xmlns:a16="http://schemas.microsoft.com/office/drawing/2014/main" id="{B8A47C9B-B377-6C85-CD72-00CF64F0276E}"/>
              </a:ext>
            </a:extLst>
          </p:cNvPr>
          <p:cNvPicPr>
            <a:picLocks noChangeAspect="1"/>
          </p:cNvPicPr>
          <p:nvPr/>
        </p:nvPicPr>
        <p:blipFill>
          <a:blip r:embed="rId2"/>
          <a:srcRect l="3131" t="53484" r="4768" b="3816"/>
          <a:stretch/>
        </p:blipFill>
        <p:spPr>
          <a:xfrm>
            <a:off x="8888461" y="3899116"/>
            <a:ext cx="2750766" cy="1742151"/>
          </a:xfrm>
          <a:prstGeom prst="rect">
            <a:avLst/>
          </a:prstGeom>
        </p:spPr>
      </p:pic>
    </p:spTree>
    <p:extLst>
      <p:ext uri="{BB962C8B-B14F-4D97-AF65-F5344CB8AC3E}">
        <p14:creationId xmlns:p14="http://schemas.microsoft.com/office/powerpoint/2010/main" val="5632131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5665567-6F33-6330-298E-3766278826DC}"/>
              </a:ext>
            </a:extLst>
          </p:cNvPr>
          <p:cNvSpPr>
            <a:spLocks noGrp="1"/>
          </p:cNvSpPr>
          <p:nvPr>
            <p:ph idx="1"/>
          </p:nvPr>
        </p:nvSpPr>
        <p:spPr>
          <a:xfrm>
            <a:off x="821410" y="1097280"/>
            <a:ext cx="7547675" cy="5151120"/>
          </a:xfrm>
        </p:spPr>
        <p:txBody>
          <a:bodyPr/>
          <a:lstStyle/>
          <a:p>
            <a:pPr algn="just"/>
            <a:r>
              <a:rPr lang="es-MX" b="1" dirty="0" err="1"/>
              <a:t>Torus</a:t>
            </a:r>
            <a:r>
              <a:rPr lang="es-MX" b="1" dirty="0"/>
              <a:t> mandibular: </a:t>
            </a:r>
            <a:r>
              <a:rPr lang="es-MX" dirty="0"/>
              <a:t>Se encuentra generalmente a ambos lados en el área de los caninos y premolar de la parte lingual de la mandíbula. </a:t>
            </a:r>
          </a:p>
          <a:p>
            <a:pPr marL="0" indent="0" algn="just">
              <a:buNone/>
            </a:pPr>
            <a:r>
              <a:rPr lang="es-MX" dirty="0"/>
              <a:t>	Son de crecimiento lento, suelen ser multilobulados y 	pueden llegar a ser muy grandes. Pueden entorpecer 	el movimiento de la lengua, la higiene bucal y el uso 	de prótesis. </a:t>
            </a:r>
          </a:p>
          <a:p>
            <a:pPr marL="0" indent="0" algn="just">
              <a:buNone/>
            </a:pPr>
            <a:endParaRPr lang="es-MX" dirty="0"/>
          </a:p>
          <a:p>
            <a:pPr algn="just"/>
            <a:r>
              <a:rPr lang="es-MX" b="1" dirty="0"/>
              <a:t>Exostosis: </a:t>
            </a:r>
            <a:r>
              <a:rPr lang="es-MX" dirty="0"/>
              <a:t>Son excrecencias óseas múltiples menos frecuentes que los </a:t>
            </a:r>
            <a:r>
              <a:rPr lang="es-MX" dirty="0" err="1"/>
              <a:t>torus</a:t>
            </a:r>
            <a:r>
              <a:rPr lang="es-MX" dirty="0"/>
              <a:t>.</a:t>
            </a:r>
          </a:p>
          <a:p>
            <a:pPr marL="0" indent="0" algn="just">
              <a:buNone/>
            </a:pPr>
            <a:r>
              <a:rPr lang="es-MX" dirty="0"/>
              <a:t>	Se identifican mas a menudo en la parte posterior de 	la maxila o la mandíbula. No afecta al paciente a no 	ser que sean inaceptable estéticamente o estorben a 	una prótesis.   </a:t>
            </a:r>
          </a:p>
          <a:p>
            <a:pPr algn="just"/>
            <a:endParaRPr lang="es-MX" dirty="0"/>
          </a:p>
          <a:p>
            <a:pPr algn="just"/>
            <a:endParaRPr lang="es-MX" dirty="0"/>
          </a:p>
          <a:p>
            <a:pPr algn="just"/>
            <a:endParaRPr lang="es-MX" dirty="0"/>
          </a:p>
        </p:txBody>
      </p:sp>
      <p:pic>
        <p:nvPicPr>
          <p:cNvPr id="5" name="Imagen 4">
            <a:extLst>
              <a:ext uri="{FF2B5EF4-FFF2-40B4-BE49-F238E27FC236}">
                <a16:creationId xmlns:a16="http://schemas.microsoft.com/office/drawing/2014/main" id="{5E8D99A8-75F0-9C52-AE6C-28BAC7A32721}"/>
              </a:ext>
            </a:extLst>
          </p:cNvPr>
          <p:cNvPicPr>
            <a:picLocks noChangeAspect="1"/>
          </p:cNvPicPr>
          <p:nvPr/>
        </p:nvPicPr>
        <p:blipFill>
          <a:blip r:embed="rId2"/>
          <a:stretch>
            <a:fillRect/>
          </a:stretch>
        </p:blipFill>
        <p:spPr>
          <a:xfrm>
            <a:off x="8913463" y="1394848"/>
            <a:ext cx="2669152" cy="2034152"/>
          </a:xfrm>
          <a:prstGeom prst="rect">
            <a:avLst/>
          </a:prstGeom>
        </p:spPr>
      </p:pic>
      <p:pic>
        <p:nvPicPr>
          <p:cNvPr id="7" name="Imagen 6">
            <a:extLst>
              <a:ext uri="{FF2B5EF4-FFF2-40B4-BE49-F238E27FC236}">
                <a16:creationId xmlns:a16="http://schemas.microsoft.com/office/drawing/2014/main" id="{E138674D-A0BF-E9B0-97B2-2EA4EC3B2C26}"/>
              </a:ext>
            </a:extLst>
          </p:cNvPr>
          <p:cNvPicPr>
            <a:picLocks noChangeAspect="1"/>
          </p:cNvPicPr>
          <p:nvPr/>
        </p:nvPicPr>
        <p:blipFill>
          <a:blip r:embed="rId3"/>
          <a:srcRect l="1030" t="4261" r="4459" b="4090"/>
          <a:stretch/>
        </p:blipFill>
        <p:spPr>
          <a:xfrm>
            <a:off x="8913463" y="4088910"/>
            <a:ext cx="2669152" cy="1828800"/>
          </a:xfrm>
          <a:prstGeom prst="rect">
            <a:avLst/>
          </a:prstGeom>
        </p:spPr>
      </p:pic>
    </p:spTree>
    <p:extLst>
      <p:ext uri="{BB962C8B-B14F-4D97-AF65-F5344CB8AC3E}">
        <p14:creationId xmlns:p14="http://schemas.microsoft.com/office/powerpoint/2010/main" val="5139755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121F64-98CD-9193-10C5-6151FCB22FBD}"/>
              </a:ext>
            </a:extLst>
          </p:cNvPr>
          <p:cNvSpPr>
            <a:spLocks noGrp="1"/>
          </p:cNvSpPr>
          <p:nvPr>
            <p:ph type="title"/>
          </p:nvPr>
        </p:nvSpPr>
        <p:spPr/>
        <p:txBody>
          <a:bodyPr/>
          <a:lstStyle/>
          <a:p>
            <a:pPr algn="ctr"/>
            <a:r>
              <a:rPr lang="es-MX" dirty="0"/>
              <a:t>Osteoma</a:t>
            </a:r>
          </a:p>
        </p:txBody>
      </p:sp>
      <p:sp>
        <p:nvSpPr>
          <p:cNvPr id="3" name="Marcador de contenido 2">
            <a:extLst>
              <a:ext uri="{FF2B5EF4-FFF2-40B4-BE49-F238E27FC236}">
                <a16:creationId xmlns:a16="http://schemas.microsoft.com/office/drawing/2014/main" id="{7AF40286-FE9F-01E5-541E-0D324C535CD1}"/>
              </a:ext>
            </a:extLst>
          </p:cNvPr>
          <p:cNvSpPr>
            <a:spLocks noGrp="1"/>
          </p:cNvSpPr>
          <p:nvPr>
            <p:ph idx="1"/>
          </p:nvPr>
        </p:nvSpPr>
        <p:spPr>
          <a:xfrm>
            <a:off x="945396" y="1611824"/>
            <a:ext cx="7082725" cy="4636575"/>
          </a:xfrm>
        </p:spPr>
        <p:txBody>
          <a:bodyPr>
            <a:normAutofit lnSpcReduction="10000"/>
          </a:bodyPr>
          <a:lstStyle/>
          <a:p>
            <a:pPr algn="just"/>
            <a:r>
              <a:rPr lang="es-MX" dirty="0"/>
              <a:t>Es una excresencia nodular de hueso sobre o dentro de la mandíbula o el maxilar superior, encontrándose en distintas localizaciones que el </a:t>
            </a:r>
            <a:r>
              <a:rPr lang="es-MX" dirty="0" err="1"/>
              <a:t>torus</a:t>
            </a:r>
            <a:r>
              <a:rPr lang="es-MX" dirty="0"/>
              <a:t> o exostosis. </a:t>
            </a:r>
          </a:p>
          <a:p>
            <a:pPr algn="just"/>
            <a:r>
              <a:rPr lang="es-MX" dirty="0"/>
              <a:t>Pueden presentarse superficialmente o en el seno de cualquier hueso del cráneo o la cara o en el interior de las cavidades sinusales.</a:t>
            </a:r>
          </a:p>
          <a:p>
            <a:pPr algn="just"/>
            <a:r>
              <a:rPr lang="es-MX" dirty="0"/>
              <a:t>Se presentan a cualquier edad, pueden ser solitarios o múltiples. </a:t>
            </a:r>
          </a:p>
          <a:p>
            <a:pPr algn="just"/>
            <a:r>
              <a:rPr lang="es-MX" dirty="0"/>
              <a:t>Cuando son múltiples se asocian con el síndrome de Gardner (enfermedad hereditaria autosómica dominante, caracterizada por pólipos intestinales, fibromas cutáneos, quistes epidérmicos, osteomas, dientes permanentes y supernumerarios retenidos).</a:t>
            </a:r>
          </a:p>
          <a:p>
            <a:endParaRPr lang="es-MX" dirty="0"/>
          </a:p>
        </p:txBody>
      </p:sp>
      <p:pic>
        <p:nvPicPr>
          <p:cNvPr id="5" name="Imagen 4">
            <a:extLst>
              <a:ext uri="{FF2B5EF4-FFF2-40B4-BE49-F238E27FC236}">
                <a16:creationId xmlns:a16="http://schemas.microsoft.com/office/drawing/2014/main" id="{276B06C8-E486-E530-3B7E-09B50258EC6F}"/>
              </a:ext>
            </a:extLst>
          </p:cNvPr>
          <p:cNvPicPr>
            <a:picLocks noChangeAspect="1"/>
          </p:cNvPicPr>
          <p:nvPr/>
        </p:nvPicPr>
        <p:blipFill>
          <a:blip r:embed="rId2"/>
          <a:stretch>
            <a:fillRect/>
          </a:stretch>
        </p:blipFill>
        <p:spPr>
          <a:xfrm>
            <a:off x="8361433" y="4194633"/>
            <a:ext cx="3466084" cy="1675514"/>
          </a:xfrm>
          <a:prstGeom prst="rect">
            <a:avLst/>
          </a:prstGeom>
        </p:spPr>
      </p:pic>
      <p:pic>
        <p:nvPicPr>
          <p:cNvPr id="7" name="Imagen 6">
            <a:extLst>
              <a:ext uri="{FF2B5EF4-FFF2-40B4-BE49-F238E27FC236}">
                <a16:creationId xmlns:a16="http://schemas.microsoft.com/office/drawing/2014/main" id="{F89D3522-F8CA-302D-4659-A49818AACF63}"/>
              </a:ext>
            </a:extLst>
          </p:cNvPr>
          <p:cNvPicPr>
            <a:picLocks noChangeAspect="1"/>
          </p:cNvPicPr>
          <p:nvPr/>
        </p:nvPicPr>
        <p:blipFill>
          <a:blip r:embed="rId3"/>
          <a:stretch>
            <a:fillRect/>
          </a:stretch>
        </p:blipFill>
        <p:spPr>
          <a:xfrm>
            <a:off x="8361339" y="1853248"/>
            <a:ext cx="3313247" cy="1749394"/>
          </a:xfrm>
          <a:prstGeom prst="rect">
            <a:avLst/>
          </a:prstGeom>
        </p:spPr>
      </p:pic>
    </p:spTree>
    <p:extLst>
      <p:ext uri="{BB962C8B-B14F-4D97-AF65-F5344CB8AC3E}">
        <p14:creationId xmlns:p14="http://schemas.microsoft.com/office/powerpoint/2010/main" val="28507473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E05919-EE45-F543-0151-7DC831366E2A}"/>
              </a:ext>
            </a:extLst>
          </p:cNvPr>
          <p:cNvSpPr>
            <a:spLocks noGrp="1"/>
          </p:cNvSpPr>
          <p:nvPr>
            <p:ph type="title"/>
          </p:nvPr>
        </p:nvSpPr>
        <p:spPr/>
        <p:txBody>
          <a:bodyPr/>
          <a:lstStyle/>
          <a:p>
            <a:pPr algn="ctr"/>
            <a:r>
              <a:rPr lang="es-MX" dirty="0"/>
              <a:t>Osteoma osteoide/osteoblastoma</a:t>
            </a:r>
          </a:p>
        </p:txBody>
      </p:sp>
      <p:sp>
        <p:nvSpPr>
          <p:cNvPr id="3" name="Marcador de contenido 2">
            <a:extLst>
              <a:ext uri="{FF2B5EF4-FFF2-40B4-BE49-F238E27FC236}">
                <a16:creationId xmlns:a16="http://schemas.microsoft.com/office/drawing/2014/main" id="{7F3E7262-6703-B6E1-5812-4CD0719F0208}"/>
              </a:ext>
            </a:extLst>
          </p:cNvPr>
          <p:cNvSpPr>
            <a:spLocks noGrp="1"/>
          </p:cNvSpPr>
          <p:nvPr>
            <p:ph idx="1"/>
          </p:nvPr>
        </p:nvSpPr>
        <p:spPr>
          <a:xfrm>
            <a:off x="1103313" y="2052918"/>
            <a:ext cx="6568348" cy="4195481"/>
          </a:xfrm>
        </p:spPr>
        <p:txBody>
          <a:bodyPr>
            <a:normAutofit lnSpcReduction="10000"/>
          </a:bodyPr>
          <a:lstStyle/>
          <a:p>
            <a:pPr algn="just"/>
            <a:r>
              <a:rPr lang="es-MX" dirty="0"/>
              <a:t>Lesiones intraóseas benignas redondeadas bien delimitadas.</a:t>
            </a:r>
          </a:p>
          <a:p>
            <a:pPr algn="just"/>
            <a:r>
              <a:rPr lang="es-MX" dirty="0"/>
              <a:t>Ocasionan dolor a la palpación y se presentan en pacientes jóvenes.</a:t>
            </a:r>
          </a:p>
          <a:p>
            <a:pPr algn="just"/>
            <a:r>
              <a:rPr lang="es-MX" dirty="0"/>
              <a:t>El osteoma osteoide  es pequeño (0.5 a 2cm)</a:t>
            </a:r>
          </a:p>
          <a:p>
            <a:pPr algn="just"/>
            <a:r>
              <a:rPr lang="es-MX" dirty="0"/>
              <a:t>El osteoblastoma es grande (mas de 2cm)</a:t>
            </a:r>
          </a:p>
          <a:p>
            <a:pPr algn="just"/>
            <a:r>
              <a:rPr lang="es-MX" dirty="0"/>
              <a:t>Se observan radiográficamente redondeados con una </a:t>
            </a:r>
            <a:r>
              <a:rPr lang="es-MX" dirty="0" err="1"/>
              <a:t>radiotransparencia</a:t>
            </a:r>
            <a:r>
              <a:rPr lang="es-MX" dirty="0"/>
              <a:t> central bien definida, rodeada de una zona de mayor </a:t>
            </a:r>
            <a:r>
              <a:rPr lang="es-MX" dirty="0" err="1"/>
              <a:t>radioopacidad</a:t>
            </a:r>
            <a:r>
              <a:rPr lang="es-MX" dirty="0"/>
              <a:t>.</a:t>
            </a:r>
          </a:p>
          <a:p>
            <a:pPr algn="just"/>
            <a:r>
              <a:rPr lang="es-MX" dirty="0"/>
              <a:t>El tratamiento en caso de generar dolor, seria la cirugía. </a:t>
            </a:r>
          </a:p>
          <a:p>
            <a:endParaRPr lang="es-MX" dirty="0"/>
          </a:p>
        </p:txBody>
      </p:sp>
      <p:pic>
        <p:nvPicPr>
          <p:cNvPr id="5" name="Imagen 4">
            <a:extLst>
              <a:ext uri="{FF2B5EF4-FFF2-40B4-BE49-F238E27FC236}">
                <a16:creationId xmlns:a16="http://schemas.microsoft.com/office/drawing/2014/main" id="{CBE6409D-725B-02D0-4B15-DB015CD113A6}"/>
              </a:ext>
            </a:extLst>
          </p:cNvPr>
          <p:cNvPicPr>
            <a:picLocks noChangeAspect="1"/>
          </p:cNvPicPr>
          <p:nvPr/>
        </p:nvPicPr>
        <p:blipFill>
          <a:blip r:embed="rId2"/>
          <a:srcRect l="1241" t="2107"/>
          <a:stretch/>
        </p:blipFill>
        <p:spPr>
          <a:xfrm>
            <a:off x="8031585" y="1727970"/>
            <a:ext cx="3664282" cy="2399426"/>
          </a:xfrm>
          <a:prstGeom prst="rect">
            <a:avLst/>
          </a:prstGeom>
        </p:spPr>
      </p:pic>
      <p:pic>
        <p:nvPicPr>
          <p:cNvPr id="6" name="Imagen 5">
            <a:extLst>
              <a:ext uri="{FF2B5EF4-FFF2-40B4-BE49-F238E27FC236}">
                <a16:creationId xmlns:a16="http://schemas.microsoft.com/office/drawing/2014/main" id="{B12DE8D8-34FE-207E-6D80-2ECE3EA9DE03}"/>
              </a:ext>
            </a:extLst>
          </p:cNvPr>
          <p:cNvPicPr>
            <a:picLocks noChangeAspect="1"/>
          </p:cNvPicPr>
          <p:nvPr/>
        </p:nvPicPr>
        <p:blipFill>
          <a:blip r:embed="rId3"/>
          <a:srcRect t="5658" b="4858"/>
          <a:stretch/>
        </p:blipFill>
        <p:spPr>
          <a:xfrm>
            <a:off x="8031585" y="4347552"/>
            <a:ext cx="3664283" cy="1856937"/>
          </a:xfrm>
          <a:prstGeom prst="rect">
            <a:avLst/>
          </a:prstGeom>
        </p:spPr>
      </p:pic>
    </p:spTree>
    <p:extLst>
      <p:ext uri="{BB962C8B-B14F-4D97-AF65-F5344CB8AC3E}">
        <p14:creationId xmlns:p14="http://schemas.microsoft.com/office/powerpoint/2010/main" val="42395625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870A66-89BB-DD3B-6527-4A9F5BEE69C9}"/>
              </a:ext>
            </a:extLst>
          </p:cNvPr>
          <p:cNvSpPr>
            <a:spLocks noGrp="1"/>
          </p:cNvSpPr>
          <p:nvPr>
            <p:ph type="title"/>
          </p:nvPr>
        </p:nvSpPr>
        <p:spPr>
          <a:xfrm>
            <a:off x="475630" y="477722"/>
            <a:ext cx="9404723" cy="1400530"/>
          </a:xfrm>
        </p:spPr>
        <p:txBody>
          <a:bodyPr/>
          <a:lstStyle/>
          <a:p>
            <a:pPr algn="ctr"/>
            <a:r>
              <a:rPr lang="es-MX" dirty="0"/>
              <a:t>Fibroma </a:t>
            </a:r>
            <a:r>
              <a:rPr lang="es-MX" dirty="0" err="1"/>
              <a:t>cementificante</a:t>
            </a:r>
            <a:r>
              <a:rPr lang="es-MX" dirty="0"/>
              <a:t>-osificante</a:t>
            </a:r>
          </a:p>
        </p:txBody>
      </p:sp>
      <p:sp>
        <p:nvSpPr>
          <p:cNvPr id="3" name="Marcador de contenido 2">
            <a:extLst>
              <a:ext uri="{FF2B5EF4-FFF2-40B4-BE49-F238E27FC236}">
                <a16:creationId xmlns:a16="http://schemas.microsoft.com/office/drawing/2014/main" id="{C7747168-892F-5061-BB12-41168A67AB59}"/>
              </a:ext>
            </a:extLst>
          </p:cNvPr>
          <p:cNvSpPr>
            <a:spLocks noGrp="1"/>
          </p:cNvSpPr>
          <p:nvPr>
            <p:ph idx="1"/>
          </p:nvPr>
        </p:nvSpPr>
        <p:spPr>
          <a:xfrm>
            <a:off x="748223" y="1557722"/>
            <a:ext cx="8299989" cy="4822556"/>
          </a:xfrm>
        </p:spPr>
        <p:txBody>
          <a:bodyPr/>
          <a:lstStyle/>
          <a:p>
            <a:pPr algn="just"/>
            <a:r>
              <a:rPr lang="es-MX" dirty="0"/>
              <a:t>Es una lesión benigna intraósea expansiva de crecimiento lento, bien delimitada y encapsulada, suele ser asintomática. </a:t>
            </a:r>
          </a:p>
          <a:p>
            <a:pPr algn="just"/>
            <a:r>
              <a:rPr lang="es-MX" dirty="0"/>
              <a:t>Por lo general se localiza en regiones dentadas en la mandíbula posterior a los caninos y solo a veces en el maxilar superior.</a:t>
            </a:r>
          </a:p>
          <a:p>
            <a:pPr algn="just"/>
            <a:r>
              <a:rPr lang="es-MX" dirty="0"/>
              <a:t>En etapas tempranas son pequeños y radiolúcidas y cuando aumentan de tamaño aparecen cantidades mayores de </a:t>
            </a:r>
            <a:r>
              <a:rPr lang="es-MX" dirty="0" err="1"/>
              <a:t>radiopacidades</a:t>
            </a:r>
            <a:r>
              <a:rPr lang="es-MX" dirty="0"/>
              <a:t> irregulares.</a:t>
            </a:r>
          </a:p>
          <a:p>
            <a:pPr algn="just"/>
            <a:r>
              <a:rPr lang="es-MX" dirty="0"/>
              <a:t>Puede generar reabsorción de la raíz y el desplazamiento de los dientes.</a:t>
            </a:r>
          </a:p>
          <a:p>
            <a:pPr algn="just"/>
            <a:r>
              <a:rPr lang="es-MX" dirty="0"/>
              <a:t>El tratamiento generalmente es mediante extirpación quirúrgica practicado legrado u </a:t>
            </a:r>
            <a:r>
              <a:rPr lang="es-MX" dirty="0" err="1"/>
              <a:t>osteotomia</a:t>
            </a:r>
            <a:r>
              <a:rPr lang="es-MX" dirty="0"/>
              <a:t>.</a:t>
            </a:r>
          </a:p>
          <a:p>
            <a:pPr algn="just"/>
            <a:endParaRPr lang="es-MX" dirty="0"/>
          </a:p>
        </p:txBody>
      </p:sp>
      <p:pic>
        <p:nvPicPr>
          <p:cNvPr id="5" name="Imagen 4">
            <a:extLst>
              <a:ext uri="{FF2B5EF4-FFF2-40B4-BE49-F238E27FC236}">
                <a16:creationId xmlns:a16="http://schemas.microsoft.com/office/drawing/2014/main" id="{CFAF557F-016D-2FF9-9829-66BB85A821DE}"/>
              </a:ext>
            </a:extLst>
          </p:cNvPr>
          <p:cNvPicPr>
            <a:picLocks noChangeAspect="1"/>
          </p:cNvPicPr>
          <p:nvPr/>
        </p:nvPicPr>
        <p:blipFill>
          <a:blip r:embed="rId2"/>
          <a:srcRect t="12259"/>
          <a:stretch/>
        </p:blipFill>
        <p:spPr>
          <a:xfrm>
            <a:off x="9639371" y="2231716"/>
            <a:ext cx="2107924" cy="1260028"/>
          </a:xfrm>
          <a:prstGeom prst="rect">
            <a:avLst/>
          </a:prstGeom>
        </p:spPr>
      </p:pic>
      <p:pic>
        <p:nvPicPr>
          <p:cNvPr id="7" name="Imagen 6">
            <a:extLst>
              <a:ext uri="{FF2B5EF4-FFF2-40B4-BE49-F238E27FC236}">
                <a16:creationId xmlns:a16="http://schemas.microsoft.com/office/drawing/2014/main" id="{15DC837B-BE0E-B268-79EB-E8247881161F}"/>
              </a:ext>
            </a:extLst>
          </p:cNvPr>
          <p:cNvPicPr>
            <a:picLocks noChangeAspect="1"/>
          </p:cNvPicPr>
          <p:nvPr/>
        </p:nvPicPr>
        <p:blipFill>
          <a:blip r:embed="rId3"/>
          <a:srcRect l="-2124" t="363" r="4674" b="36865"/>
          <a:stretch/>
        </p:blipFill>
        <p:spPr>
          <a:xfrm>
            <a:off x="10062852" y="269438"/>
            <a:ext cx="1380925" cy="1817098"/>
          </a:xfrm>
          <a:prstGeom prst="rect">
            <a:avLst/>
          </a:prstGeom>
        </p:spPr>
      </p:pic>
      <p:pic>
        <p:nvPicPr>
          <p:cNvPr id="9" name="Imagen 8">
            <a:extLst>
              <a:ext uri="{FF2B5EF4-FFF2-40B4-BE49-F238E27FC236}">
                <a16:creationId xmlns:a16="http://schemas.microsoft.com/office/drawing/2014/main" id="{186BE620-FD10-9BC8-A390-77D3CB2CBEBD}"/>
              </a:ext>
            </a:extLst>
          </p:cNvPr>
          <p:cNvPicPr>
            <a:picLocks noChangeAspect="1"/>
          </p:cNvPicPr>
          <p:nvPr/>
        </p:nvPicPr>
        <p:blipFill>
          <a:blip r:embed="rId3"/>
          <a:srcRect l="1672" t="67279"/>
          <a:stretch/>
        </p:blipFill>
        <p:spPr>
          <a:xfrm>
            <a:off x="9639371" y="5160437"/>
            <a:ext cx="2101958" cy="1428914"/>
          </a:xfrm>
          <a:prstGeom prst="rect">
            <a:avLst/>
          </a:prstGeom>
        </p:spPr>
      </p:pic>
      <p:pic>
        <p:nvPicPr>
          <p:cNvPr id="11" name="Imagen 10">
            <a:extLst>
              <a:ext uri="{FF2B5EF4-FFF2-40B4-BE49-F238E27FC236}">
                <a16:creationId xmlns:a16="http://schemas.microsoft.com/office/drawing/2014/main" id="{CA55B26E-264D-5E48-04E2-13C0AE4A566E}"/>
              </a:ext>
            </a:extLst>
          </p:cNvPr>
          <p:cNvPicPr>
            <a:picLocks noChangeAspect="1"/>
          </p:cNvPicPr>
          <p:nvPr/>
        </p:nvPicPr>
        <p:blipFill>
          <a:blip r:embed="rId4"/>
          <a:stretch>
            <a:fillRect/>
          </a:stretch>
        </p:blipFill>
        <p:spPr>
          <a:xfrm>
            <a:off x="9639371" y="3636924"/>
            <a:ext cx="2101958" cy="1378333"/>
          </a:xfrm>
          <a:prstGeom prst="rect">
            <a:avLst/>
          </a:prstGeom>
        </p:spPr>
      </p:pic>
    </p:spTree>
    <p:extLst>
      <p:ext uri="{BB962C8B-B14F-4D97-AF65-F5344CB8AC3E}">
        <p14:creationId xmlns:p14="http://schemas.microsoft.com/office/powerpoint/2010/main" val="10791760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234021-15D8-A7AE-D61A-9AB0460E50C9}"/>
              </a:ext>
            </a:extLst>
          </p:cNvPr>
          <p:cNvSpPr>
            <a:spLocks noGrp="1"/>
          </p:cNvSpPr>
          <p:nvPr>
            <p:ph type="title"/>
          </p:nvPr>
        </p:nvSpPr>
        <p:spPr/>
        <p:txBody>
          <a:bodyPr/>
          <a:lstStyle/>
          <a:p>
            <a:pPr algn="ctr"/>
            <a:r>
              <a:rPr lang="es-MX" sz="3200" dirty="0"/>
              <a:t>Granuloma periférico de células gigantes</a:t>
            </a:r>
          </a:p>
        </p:txBody>
      </p:sp>
      <p:sp>
        <p:nvSpPr>
          <p:cNvPr id="3" name="Marcador de contenido 2">
            <a:extLst>
              <a:ext uri="{FF2B5EF4-FFF2-40B4-BE49-F238E27FC236}">
                <a16:creationId xmlns:a16="http://schemas.microsoft.com/office/drawing/2014/main" id="{8309E5B8-FFA9-0960-F93C-63D77DBEFAB2}"/>
              </a:ext>
            </a:extLst>
          </p:cNvPr>
          <p:cNvSpPr>
            <a:spLocks noGrp="1"/>
          </p:cNvSpPr>
          <p:nvPr>
            <p:ph idx="1"/>
          </p:nvPr>
        </p:nvSpPr>
        <p:spPr>
          <a:xfrm>
            <a:off x="646111" y="1363852"/>
            <a:ext cx="8187923" cy="4884548"/>
          </a:xfrm>
        </p:spPr>
        <p:txBody>
          <a:bodyPr/>
          <a:lstStyle/>
          <a:p>
            <a:pPr algn="just"/>
            <a:r>
              <a:rPr lang="es-MX" dirty="0"/>
              <a:t>Es el tipo más frecuente de lesión de células gigantes de los maxilares. Se origina a partir del periostio o de la membrana periodontal en forma de un nódulo de color rojo-purpura en la encía.</a:t>
            </a:r>
          </a:p>
          <a:p>
            <a:pPr algn="just"/>
            <a:r>
              <a:rPr lang="es-MX" dirty="0"/>
              <a:t>Las lesiones pueden alcanzar los 2cm, abarcar uno o mas dientes o presentarse también en zonas edéntulas. </a:t>
            </a:r>
          </a:p>
          <a:p>
            <a:pPr algn="just"/>
            <a:r>
              <a:rPr lang="es-MX" dirty="0"/>
              <a:t>Es poco común encontrar evidencia radiográfica en áreas no edéntulas, porque estas lesiones suelen ser pequeñas y localizadas es tejidos blandos.</a:t>
            </a:r>
          </a:p>
          <a:p>
            <a:pPr algn="just"/>
            <a:r>
              <a:rPr lang="es-MX" dirty="0"/>
              <a:t>En zonas edéntulas se puede observar reabsorción por debajo de la lesión (aplanamiento).</a:t>
            </a:r>
          </a:p>
          <a:p>
            <a:pPr algn="just"/>
            <a:r>
              <a:rPr lang="es-MX" dirty="0"/>
              <a:t>El tratamiento indicado es legrado quirúrgico de todas las paredes óseas y si esta afectada la membrana periodontal puede requerir extracción de dientes.</a:t>
            </a:r>
          </a:p>
        </p:txBody>
      </p:sp>
      <p:pic>
        <p:nvPicPr>
          <p:cNvPr id="5" name="Imagen 4">
            <a:extLst>
              <a:ext uri="{FF2B5EF4-FFF2-40B4-BE49-F238E27FC236}">
                <a16:creationId xmlns:a16="http://schemas.microsoft.com/office/drawing/2014/main" id="{8F04C5FE-34DB-034D-55C9-93F8B45D538D}"/>
              </a:ext>
            </a:extLst>
          </p:cNvPr>
          <p:cNvPicPr>
            <a:picLocks noChangeAspect="1"/>
          </p:cNvPicPr>
          <p:nvPr/>
        </p:nvPicPr>
        <p:blipFill>
          <a:blip r:embed="rId2"/>
          <a:srcRect b="3991"/>
          <a:stretch/>
        </p:blipFill>
        <p:spPr>
          <a:xfrm>
            <a:off x="9336152" y="1357303"/>
            <a:ext cx="2209737" cy="1417192"/>
          </a:xfrm>
          <a:prstGeom prst="rect">
            <a:avLst/>
          </a:prstGeom>
        </p:spPr>
      </p:pic>
      <p:pic>
        <p:nvPicPr>
          <p:cNvPr id="7" name="Imagen 6">
            <a:extLst>
              <a:ext uri="{FF2B5EF4-FFF2-40B4-BE49-F238E27FC236}">
                <a16:creationId xmlns:a16="http://schemas.microsoft.com/office/drawing/2014/main" id="{8F6AF0A0-DB8E-06BB-91FE-B9A6931ABBBF}"/>
              </a:ext>
            </a:extLst>
          </p:cNvPr>
          <p:cNvPicPr>
            <a:picLocks noChangeAspect="1"/>
          </p:cNvPicPr>
          <p:nvPr/>
        </p:nvPicPr>
        <p:blipFill>
          <a:blip r:embed="rId3"/>
          <a:srcRect l="52621" t="2429"/>
          <a:stretch/>
        </p:blipFill>
        <p:spPr>
          <a:xfrm>
            <a:off x="9336152" y="4756348"/>
            <a:ext cx="2209737" cy="1488698"/>
          </a:xfrm>
          <a:prstGeom prst="rect">
            <a:avLst/>
          </a:prstGeom>
        </p:spPr>
      </p:pic>
      <p:pic>
        <p:nvPicPr>
          <p:cNvPr id="9" name="Imagen 8">
            <a:extLst>
              <a:ext uri="{FF2B5EF4-FFF2-40B4-BE49-F238E27FC236}">
                <a16:creationId xmlns:a16="http://schemas.microsoft.com/office/drawing/2014/main" id="{A763090A-46FD-FC60-E2AB-28EF35B58D23}"/>
              </a:ext>
            </a:extLst>
          </p:cNvPr>
          <p:cNvPicPr>
            <a:picLocks noChangeAspect="1"/>
          </p:cNvPicPr>
          <p:nvPr/>
        </p:nvPicPr>
        <p:blipFill>
          <a:blip r:embed="rId3"/>
          <a:srcRect l="1206" t="1695" r="53126"/>
          <a:stretch/>
        </p:blipFill>
        <p:spPr>
          <a:xfrm>
            <a:off x="9339616" y="2902258"/>
            <a:ext cx="2206273" cy="1553644"/>
          </a:xfrm>
          <a:prstGeom prst="rect">
            <a:avLst/>
          </a:prstGeom>
        </p:spPr>
      </p:pic>
    </p:spTree>
    <p:extLst>
      <p:ext uri="{BB962C8B-B14F-4D97-AF65-F5344CB8AC3E}">
        <p14:creationId xmlns:p14="http://schemas.microsoft.com/office/powerpoint/2010/main" val="10263363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36C0BD-677E-5017-8205-A95C2C5D4927}"/>
              </a:ext>
            </a:extLst>
          </p:cNvPr>
          <p:cNvSpPr>
            <a:spLocks noGrp="1"/>
          </p:cNvSpPr>
          <p:nvPr>
            <p:ph type="title"/>
          </p:nvPr>
        </p:nvSpPr>
        <p:spPr>
          <a:xfrm>
            <a:off x="503694" y="452718"/>
            <a:ext cx="9717437" cy="1400530"/>
          </a:xfrm>
        </p:spPr>
        <p:txBody>
          <a:bodyPr/>
          <a:lstStyle/>
          <a:p>
            <a:pPr algn="ctr"/>
            <a:r>
              <a:rPr lang="es-MX" sz="3600" dirty="0"/>
              <a:t>Granuloma central de células gigantes </a:t>
            </a:r>
          </a:p>
        </p:txBody>
      </p:sp>
      <p:sp>
        <p:nvSpPr>
          <p:cNvPr id="3" name="Marcador de contenido 2">
            <a:extLst>
              <a:ext uri="{FF2B5EF4-FFF2-40B4-BE49-F238E27FC236}">
                <a16:creationId xmlns:a16="http://schemas.microsoft.com/office/drawing/2014/main" id="{28EE04C7-95C6-B327-F755-053A13DCE917}"/>
              </a:ext>
            </a:extLst>
          </p:cNvPr>
          <p:cNvSpPr>
            <a:spLocks noGrp="1"/>
          </p:cNvSpPr>
          <p:nvPr>
            <p:ph idx="1"/>
          </p:nvPr>
        </p:nvSpPr>
        <p:spPr>
          <a:xfrm>
            <a:off x="650930" y="1689315"/>
            <a:ext cx="7718156" cy="4559084"/>
          </a:xfrm>
        </p:spPr>
        <p:txBody>
          <a:bodyPr/>
          <a:lstStyle/>
          <a:p>
            <a:pPr algn="just"/>
            <a:r>
              <a:rPr lang="es-MX" dirty="0"/>
              <a:t>Se presenta como una lesión radiolúcida solitaria casi de manera exclusiva en la mandíbula o maxila, que genera una expansión dolorosa en la zona afectada.</a:t>
            </a:r>
          </a:p>
          <a:p>
            <a:pPr algn="just"/>
            <a:r>
              <a:rPr lang="es-MX" dirty="0"/>
              <a:t>En caso de presentar gran tamaño expanden las laminas corticales, causan desplazamiento de los dientes y producen reabsorción de la raíz. </a:t>
            </a:r>
          </a:p>
          <a:p>
            <a:pPr algn="just"/>
            <a:r>
              <a:rPr lang="es-MX" dirty="0"/>
              <a:t>Tiende a dañar los maxilares en la zona anterior, en raras ocasiones atacan la parte posterior de los maxilares, incluyendo la rama y el cóndilo mandibular.</a:t>
            </a:r>
          </a:p>
          <a:p>
            <a:pPr algn="just"/>
            <a:r>
              <a:rPr lang="es-MX" dirty="0"/>
              <a:t>El tratamiento por lo general es quirúrgico con raspado de la masa tumoral y extirpación de los bordes óseos periféricos. </a:t>
            </a:r>
          </a:p>
        </p:txBody>
      </p:sp>
      <p:pic>
        <p:nvPicPr>
          <p:cNvPr id="5" name="Imagen 4">
            <a:extLst>
              <a:ext uri="{FF2B5EF4-FFF2-40B4-BE49-F238E27FC236}">
                <a16:creationId xmlns:a16="http://schemas.microsoft.com/office/drawing/2014/main" id="{38F6367C-7BB2-1714-FAF1-FA9FF08CD02D}"/>
              </a:ext>
            </a:extLst>
          </p:cNvPr>
          <p:cNvPicPr>
            <a:picLocks noChangeAspect="1"/>
          </p:cNvPicPr>
          <p:nvPr/>
        </p:nvPicPr>
        <p:blipFill>
          <a:blip r:embed="rId3"/>
          <a:srcRect l="1119" t="2944" r="52036" b="3979"/>
          <a:stretch/>
        </p:blipFill>
        <p:spPr>
          <a:xfrm>
            <a:off x="8617055" y="1689315"/>
            <a:ext cx="3208151" cy="2092272"/>
          </a:xfrm>
          <a:prstGeom prst="rect">
            <a:avLst/>
          </a:prstGeom>
        </p:spPr>
      </p:pic>
      <p:pic>
        <p:nvPicPr>
          <p:cNvPr id="7" name="Imagen 6">
            <a:extLst>
              <a:ext uri="{FF2B5EF4-FFF2-40B4-BE49-F238E27FC236}">
                <a16:creationId xmlns:a16="http://schemas.microsoft.com/office/drawing/2014/main" id="{6E0DCD29-5BF4-AA59-2EA3-7D8F99D5A3EB}"/>
              </a:ext>
            </a:extLst>
          </p:cNvPr>
          <p:cNvPicPr>
            <a:picLocks noChangeAspect="1"/>
          </p:cNvPicPr>
          <p:nvPr/>
        </p:nvPicPr>
        <p:blipFill>
          <a:blip r:embed="rId3"/>
          <a:srcRect l="50604" t="15355" r="2552" b="4668"/>
          <a:stretch/>
        </p:blipFill>
        <p:spPr>
          <a:xfrm>
            <a:off x="8617056" y="4150658"/>
            <a:ext cx="3208151" cy="1797804"/>
          </a:xfrm>
          <a:prstGeom prst="rect">
            <a:avLst/>
          </a:prstGeom>
        </p:spPr>
      </p:pic>
    </p:spTree>
    <p:extLst>
      <p:ext uri="{BB962C8B-B14F-4D97-AF65-F5344CB8AC3E}">
        <p14:creationId xmlns:p14="http://schemas.microsoft.com/office/powerpoint/2010/main" val="11483998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F90EFA-6167-407A-B4AD-C0AAF320C47A}"/>
              </a:ext>
            </a:extLst>
          </p:cNvPr>
          <p:cNvSpPr>
            <a:spLocks noGrp="1"/>
          </p:cNvSpPr>
          <p:nvPr>
            <p:ph type="title"/>
          </p:nvPr>
        </p:nvSpPr>
        <p:spPr/>
        <p:txBody>
          <a:bodyPr/>
          <a:lstStyle/>
          <a:p>
            <a:pPr algn="ctr"/>
            <a:r>
              <a:rPr lang="es-MX" sz="3800" dirty="0"/>
              <a:t>Enfermedad de células de </a:t>
            </a:r>
            <a:r>
              <a:rPr lang="es-MX" sz="3800" dirty="0" err="1"/>
              <a:t>langerhans</a:t>
            </a:r>
            <a:endParaRPr lang="es-MX" sz="3800" dirty="0"/>
          </a:p>
        </p:txBody>
      </p:sp>
      <p:sp>
        <p:nvSpPr>
          <p:cNvPr id="3" name="Marcador de contenido 2">
            <a:extLst>
              <a:ext uri="{FF2B5EF4-FFF2-40B4-BE49-F238E27FC236}">
                <a16:creationId xmlns:a16="http://schemas.microsoft.com/office/drawing/2014/main" id="{1482EC9B-F530-DBD8-77DF-ED3AA3611BFF}"/>
              </a:ext>
            </a:extLst>
          </p:cNvPr>
          <p:cNvSpPr>
            <a:spLocks noGrp="1"/>
          </p:cNvSpPr>
          <p:nvPr>
            <p:ph idx="1"/>
          </p:nvPr>
        </p:nvSpPr>
        <p:spPr>
          <a:xfrm>
            <a:off x="646111" y="1549832"/>
            <a:ext cx="7795648" cy="4698568"/>
          </a:xfrm>
        </p:spPr>
        <p:txBody>
          <a:bodyPr>
            <a:normAutofit lnSpcReduction="10000"/>
          </a:bodyPr>
          <a:lstStyle/>
          <a:p>
            <a:pPr algn="just"/>
            <a:r>
              <a:rPr lang="es-MX" dirty="0"/>
              <a:t>Se considera un trastorno de niños y adultos jóvenes. Puede lesionar cualquier hueso de cuerpo humano y provocar mortalidad.</a:t>
            </a:r>
          </a:p>
          <a:p>
            <a:pPr algn="just"/>
            <a:r>
              <a:rPr lang="es-MX" dirty="0"/>
              <a:t>Se caracteriza por la presencia de dolor, aumento de volumen, presencia de  dientes con movilidad en el área de hueso alveolar dañado, los tejidos gingivales con inflamados, hiperplásicos y ulcerados.</a:t>
            </a:r>
          </a:p>
          <a:p>
            <a:pPr algn="just"/>
            <a:r>
              <a:rPr lang="es-MX" dirty="0"/>
              <a:t>Radiográficamente se observan anormalidades radiolúcidas solitarios o múltiples, que afectan al hueso alveolar, afectando casi exclusivamente el área periapical y dan apariencia de que los dientes flotan en el espacio.</a:t>
            </a:r>
          </a:p>
          <a:p>
            <a:pPr algn="just"/>
            <a:r>
              <a:rPr lang="es-MX" dirty="0"/>
              <a:t>El tratamiento para la zonas accesibles es el legrado o raspado quirúrgico, para zonas inaccesibles quimioterapia y radioterapia en dosis bajas.  </a:t>
            </a:r>
          </a:p>
        </p:txBody>
      </p:sp>
      <p:pic>
        <p:nvPicPr>
          <p:cNvPr id="5" name="Imagen 4">
            <a:extLst>
              <a:ext uri="{FF2B5EF4-FFF2-40B4-BE49-F238E27FC236}">
                <a16:creationId xmlns:a16="http://schemas.microsoft.com/office/drawing/2014/main" id="{CA1E7FBB-E320-41A5-43DF-016650D36153}"/>
              </a:ext>
            </a:extLst>
          </p:cNvPr>
          <p:cNvPicPr>
            <a:picLocks noChangeAspect="1"/>
          </p:cNvPicPr>
          <p:nvPr/>
        </p:nvPicPr>
        <p:blipFill>
          <a:blip r:embed="rId2"/>
          <a:stretch>
            <a:fillRect/>
          </a:stretch>
        </p:blipFill>
        <p:spPr>
          <a:xfrm>
            <a:off x="8745861" y="1594896"/>
            <a:ext cx="3049334" cy="2304220"/>
          </a:xfrm>
          <a:prstGeom prst="rect">
            <a:avLst/>
          </a:prstGeom>
        </p:spPr>
      </p:pic>
      <p:pic>
        <p:nvPicPr>
          <p:cNvPr id="7" name="Imagen 6">
            <a:extLst>
              <a:ext uri="{FF2B5EF4-FFF2-40B4-BE49-F238E27FC236}">
                <a16:creationId xmlns:a16="http://schemas.microsoft.com/office/drawing/2014/main" id="{E67E8860-2DD0-3579-469C-CF97F6548D74}"/>
              </a:ext>
            </a:extLst>
          </p:cNvPr>
          <p:cNvPicPr>
            <a:picLocks noChangeAspect="1"/>
          </p:cNvPicPr>
          <p:nvPr/>
        </p:nvPicPr>
        <p:blipFill>
          <a:blip r:embed="rId3"/>
          <a:srcRect l="4040" t="3216" r="1982"/>
          <a:stretch/>
        </p:blipFill>
        <p:spPr>
          <a:xfrm>
            <a:off x="8745861" y="4193942"/>
            <a:ext cx="3021888" cy="2054458"/>
          </a:xfrm>
          <a:prstGeom prst="rect">
            <a:avLst/>
          </a:prstGeom>
        </p:spPr>
      </p:pic>
    </p:spTree>
    <p:extLst>
      <p:ext uri="{BB962C8B-B14F-4D97-AF65-F5344CB8AC3E}">
        <p14:creationId xmlns:p14="http://schemas.microsoft.com/office/powerpoint/2010/main" val="30162153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3018C7-CB0D-5B6E-22A3-F4DE91348B30}"/>
              </a:ext>
            </a:extLst>
          </p:cNvPr>
          <p:cNvSpPr>
            <a:spLocks noGrp="1"/>
          </p:cNvSpPr>
          <p:nvPr>
            <p:ph type="title"/>
          </p:nvPr>
        </p:nvSpPr>
        <p:spPr/>
        <p:txBody>
          <a:bodyPr/>
          <a:lstStyle/>
          <a:p>
            <a:pPr algn="ctr"/>
            <a:r>
              <a:rPr lang="es-MX" dirty="0"/>
              <a:t>Dinámica de tumores benignos de los maxilares</a:t>
            </a:r>
          </a:p>
        </p:txBody>
      </p:sp>
      <p:sp>
        <p:nvSpPr>
          <p:cNvPr id="3" name="Marcador de contenido 2">
            <a:extLst>
              <a:ext uri="{FF2B5EF4-FFF2-40B4-BE49-F238E27FC236}">
                <a16:creationId xmlns:a16="http://schemas.microsoft.com/office/drawing/2014/main" id="{5181096A-ED6D-58FF-F2BE-E7EC8FD454F2}"/>
              </a:ext>
            </a:extLst>
          </p:cNvPr>
          <p:cNvSpPr>
            <a:spLocks noGrp="1"/>
          </p:cNvSpPr>
          <p:nvPr>
            <p:ph idx="1"/>
          </p:nvPr>
        </p:nvSpPr>
        <p:spPr>
          <a:xfrm>
            <a:off x="1104293" y="2209801"/>
            <a:ext cx="8946541" cy="4195481"/>
          </a:xfrm>
        </p:spPr>
        <p:txBody>
          <a:bodyPr>
            <a:normAutofit/>
          </a:bodyPr>
          <a:lstStyle/>
          <a:p>
            <a:r>
              <a:rPr lang="es-MX" sz="2800" dirty="0"/>
              <a:t>https://docs.google.com/forms/d/e/1FAIpQLScChc67KDADD6_KXt4b3oqoJYrbpjw3VUFRwRgSDwLtRTACnA/viewform?usp=header</a:t>
            </a:r>
          </a:p>
        </p:txBody>
      </p:sp>
    </p:spTree>
    <p:extLst>
      <p:ext uri="{BB962C8B-B14F-4D97-AF65-F5344CB8AC3E}">
        <p14:creationId xmlns:p14="http://schemas.microsoft.com/office/powerpoint/2010/main" val="8992189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19BCF4-BEB6-F6ED-F527-10F6962244C9}"/>
              </a:ext>
            </a:extLst>
          </p:cNvPr>
          <p:cNvSpPr>
            <a:spLocks noGrp="1"/>
          </p:cNvSpPr>
          <p:nvPr>
            <p:ph type="title"/>
          </p:nvPr>
        </p:nvSpPr>
        <p:spPr>
          <a:xfrm>
            <a:off x="638780" y="1595203"/>
            <a:ext cx="6406598" cy="1400530"/>
          </a:xfrm>
        </p:spPr>
        <p:txBody>
          <a:bodyPr/>
          <a:lstStyle/>
          <a:p>
            <a:pPr algn="ctr"/>
            <a:r>
              <a:rPr lang="es-MX" sz="7600" dirty="0"/>
              <a:t>Lesiones malignas en los maxilares </a:t>
            </a:r>
          </a:p>
        </p:txBody>
      </p:sp>
      <p:pic>
        <p:nvPicPr>
          <p:cNvPr id="6" name="Imagen 5">
            <a:extLst>
              <a:ext uri="{FF2B5EF4-FFF2-40B4-BE49-F238E27FC236}">
                <a16:creationId xmlns:a16="http://schemas.microsoft.com/office/drawing/2014/main" id="{ABF366A2-3185-51A2-1CB8-1922A7255A6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794" b="89948" l="9250" r="90000">
                        <a14:foregroundMark x1="9250" y1="55670" x2="9250" y2="55670"/>
                        <a14:foregroundMark x1="79750" y1="18814" x2="79750" y2="18814"/>
                        <a14:foregroundMark x1="83000" y1="18814" x2="83000" y2="18814"/>
                        <a14:foregroundMark x1="67750" y1="23196" x2="67750" y2="23196"/>
                      </a14:backgroundRemoval>
                    </a14:imgEffect>
                  </a14:imgLayer>
                </a14:imgProps>
              </a:ext>
            </a:extLst>
          </a:blip>
          <a:stretch>
            <a:fillRect/>
          </a:stretch>
        </p:blipFill>
        <p:spPr>
          <a:xfrm>
            <a:off x="6897793" y="861310"/>
            <a:ext cx="5294207" cy="5135380"/>
          </a:xfrm>
          <a:prstGeom prst="rect">
            <a:avLst/>
          </a:prstGeom>
        </p:spPr>
      </p:pic>
    </p:spTree>
    <p:extLst>
      <p:ext uri="{BB962C8B-B14F-4D97-AF65-F5344CB8AC3E}">
        <p14:creationId xmlns:p14="http://schemas.microsoft.com/office/powerpoint/2010/main" val="34721294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887C33-3C3E-C00A-151F-8FDBF5B7009F}"/>
              </a:ext>
            </a:extLst>
          </p:cNvPr>
          <p:cNvSpPr>
            <a:spLocks noGrp="1"/>
          </p:cNvSpPr>
          <p:nvPr>
            <p:ph type="title"/>
          </p:nvPr>
        </p:nvSpPr>
        <p:spPr/>
        <p:txBody>
          <a:bodyPr/>
          <a:lstStyle/>
          <a:p>
            <a:pPr algn="ctr"/>
            <a:r>
              <a:rPr lang="es-MX" dirty="0"/>
              <a:t>Osteosarcoma</a:t>
            </a:r>
          </a:p>
        </p:txBody>
      </p:sp>
      <p:sp>
        <p:nvSpPr>
          <p:cNvPr id="3" name="Marcador de contenido 2">
            <a:extLst>
              <a:ext uri="{FF2B5EF4-FFF2-40B4-BE49-F238E27FC236}">
                <a16:creationId xmlns:a16="http://schemas.microsoft.com/office/drawing/2014/main" id="{E22962F4-A778-CE08-727A-E7B1C188275B}"/>
              </a:ext>
            </a:extLst>
          </p:cNvPr>
          <p:cNvSpPr>
            <a:spLocks noGrp="1"/>
          </p:cNvSpPr>
          <p:nvPr>
            <p:ph idx="1"/>
          </p:nvPr>
        </p:nvSpPr>
        <p:spPr>
          <a:xfrm>
            <a:off x="646112" y="1518834"/>
            <a:ext cx="7428506" cy="4729565"/>
          </a:xfrm>
        </p:spPr>
        <p:txBody>
          <a:bodyPr/>
          <a:lstStyle/>
          <a:p>
            <a:pPr algn="just"/>
            <a:r>
              <a:rPr lang="es-MX" dirty="0"/>
              <a:t>Es el tumor óseo maligno mas frecuente, en los maxilares produce un ensanchamiento de la membrana periodontal de los dientes.</a:t>
            </a:r>
          </a:p>
          <a:p>
            <a:pPr algn="just"/>
            <a:r>
              <a:rPr lang="es-MX" dirty="0"/>
              <a:t>Aparece más comúnmente en los huesos  y tiene predilección por las áreas distales y proximales del fémur, tibia y humero. Aproximadamente un 7% de los sarcomas endógenos aparecen en la región de cabeza y cuello.</a:t>
            </a:r>
          </a:p>
          <a:p>
            <a:pPr algn="just"/>
            <a:r>
              <a:rPr lang="es-MX" dirty="0"/>
              <a:t>El osteosarcoma en los maxilares se presenta con tumefacción, dolor localizado, en ocasiones movilidad y desplazamiento dental. En el mandíbula se puede presentar parestesia por afección del nervio alveolar inferior y en el maxilar parestesia del nervio </a:t>
            </a:r>
            <a:r>
              <a:rPr lang="es-MX" dirty="0" err="1"/>
              <a:t>infraorbital</a:t>
            </a:r>
            <a:r>
              <a:rPr lang="es-MX" dirty="0"/>
              <a:t>, obstrucción y hemorragia nasal o problemas oculares. </a:t>
            </a:r>
          </a:p>
        </p:txBody>
      </p:sp>
      <p:pic>
        <p:nvPicPr>
          <p:cNvPr id="5" name="Imagen 4">
            <a:extLst>
              <a:ext uri="{FF2B5EF4-FFF2-40B4-BE49-F238E27FC236}">
                <a16:creationId xmlns:a16="http://schemas.microsoft.com/office/drawing/2014/main" id="{0117F38F-21EF-08B0-7EB0-ABBA9ADDD4AB}"/>
              </a:ext>
            </a:extLst>
          </p:cNvPr>
          <p:cNvPicPr>
            <a:picLocks noChangeAspect="1"/>
          </p:cNvPicPr>
          <p:nvPr/>
        </p:nvPicPr>
        <p:blipFill>
          <a:blip r:embed="rId2"/>
          <a:srcRect t="1431" b="53223"/>
          <a:stretch/>
        </p:blipFill>
        <p:spPr>
          <a:xfrm>
            <a:off x="8807666" y="1848172"/>
            <a:ext cx="2724150" cy="1580828"/>
          </a:xfrm>
          <a:prstGeom prst="rect">
            <a:avLst/>
          </a:prstGeom>
        </p:spPr>
      </p:pic>
      <p:pic>
        <p:nvPicPr>
          <p:cNvPr id="7" name="Imagen 6">
            <a:extLst>
              <a:ext uri="{FF2B5EF4-FFF2-40B4-BE49-F238E27FC236}">
                <a16:creationId xmlns:a16="http://schemas.microsoft.com/office/drawing/2014/main" id="{29BB3A2B-DF39-4642-E480-C71C7040CDE3}"/>
              </a:ext>
            </a:extLst>
          </p:cNvPr>
          <p:cNvPicPr>
            <a:picLocks noChangeAspect="1"/>
          </p:cNvPicPr>
          <p:nvPr/>
        </p:nvPicPr>
        <p:blipFill>
          <a:blip r:embed="rId2"/>
          <a:srcRect t="53890"/>
          <a:stretch/>
        </p:blipFill>
        <p:spPr>
          <a:xfrm>
            <a:off x="8821738" y="3883616"/>
            <a:ext cx="2724150" cy="1607465"/>
          </a:xfrm>
          <a:prstGeom prst="rect">
            <a:avLst/>
          </a:prstGeom>
        </p:spPr>
      </p:pic>
    </p:spTree>
    <p:extLst>
      <p:ext uri="{BB962C8B-B14F-4D97-AF65-F5344CB8AC3E}">
        <p14:creationId xmlns:p14="http://schemas.microsoft.com/office/powerpoint/2010/main" val="34866940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CD017F-BE22-B0D7-FB42-8E1234A640F8}"/>
              </a:ext>
            </a:extLst>
          </p:cNvPr>
          <p:cNvSpPr>
            <a:spLocks noGrp="1"/>
          </p:cNvSpPr>
          <p:nvPr>
            <p:ph type="title"/>
          </p:nvPr>
        </p:nvSpPr>
        <p:spPr/>
        <p:txBody>
          <a:bodyPr/>
          <a:lstStyle/>
          <a:p>
            <a:pPr algn="ctr"/>
            <a:r>
              <a:rPr lang="es-MX" dirty="0"/>
              <a:t>Osteosarcoma </a:t>
            </a:r>
          </a:p>
        </p:txBody>
      </p:sp>
      <p:sp>
        <p:nvSpPr>
          <p:cNvPr id="3" name="Marcador de contenido 2">
            <a:extLst>
              <a:ext uri="{FF2B5EF4-FFF2-40B4-BE49-F238E27FC236}">
                <a16:creationId xmlns:a16="http://schemas.microsoft.com/office/drawing/2014/main" id="{8245F131-ED48-C85C-79F8-953F5F00602E}"/>
              </a:ext>
            </a:extLst>
          </p:cNvPr>
          <p:cNvSpPr>
            <a:spLocks noGrp="1"/>
          </p:cNvSpPr>
          <p:nvPr>
            <p:ph idx="1"/>
          </p:nvPr>
        </p:nvSpPr>
        <p:spPr>
          <a:xfrm>
            <a:off x="1102508" y="1574279"/>
            <a:ext cx="7266578" cy="4395151"/>
          </a:xfrm>
        </p:spPr>
        <p:txBody>
          <a:bodyPr>
            <a:normAutofit lnSpcReduction="10000"/>
          </a:bodyPr>
          <a:lstStyle/>
          <a:p>
            <a:pPr algn="just"/>
            <a:r>
              <a:rPr lang="es-MX" dirty="0"/>
              <a:t>El aspecto radiográfico puede ser muy variable, lo cual refleja el grado de calcificación.</a:t>
            </a:r>
          </a:p>
          <a:p>
            <a:pPr algn="just"/>
            <a:r>
              <a:rPr lang="es-MX" dirty="0"/>
              <a:t>Al inicio la malformación se caracteriza en ocasiones por ensanchamiento localizado del ligamento periodontal de uno o dos dientes. Esto se debe a la invasión del ligamento periodontal por el tumor y resorción del hueso alveolar circundante.</a:t>
            </a:r>
          </a:p>
          <a:p>
            <a:pPr algn="just"/>
            <a:r>
              <a:rPr lang="es-MX" dirty="0"/>
              <a:t>Los tumores avanzados se pueden visualizar como zonas radiolúcidas o radiopacas irregulares con márgenes mal definidos.</a:t>
            </a:r>
          </a:p>
          <a:p>
            <a:pPr algn="just"/>
            <a:r>
              <a:rPr lang="es-MX" dirty="0"/>
              <a:t>Se trata </a:t>
            </a:r>
            <a:r>
              <a:rPr lang="es-MX" dirty="0" err="1"/>
              <a:t>mandibulectomia</a:t>
            </a:r>
            <a:r>
              <a:rPr lang="es-MX" dirty="0"/>
              <a:t> o </a:t>
            </a:r>
            <a:r>
              <a:rPr lang="es-MX" dirty="0" err="1"/>
              <a:t>maxilectomia</a:t>
            </a:r>
            <a:r>
              <a:rPr lang="es-MX" dirty="0"/>
              <a:t> radical y radioterapia y quimioterapia para prevenir recurrencia o extensión a tejido blando.</a:t>
            </a:r>
          </a:p>
          <a:p>
            <a:pPr algn="just"/>
            <a:endParaRPr lang="es-MX" dirty="0"/>
          </a:p>
        </p:txBody>
      </p:sp>
      <p:pic>
        <p:nvPicPr>
          <p:cNvPr id="5" name="Imagen 4">
            <a:extLst>
              <a:ext uri="{FF2B5EF4-FFF2-40B4-BE49-F238E27FC236}">
                <a16:creationId xmlns:a16="http://schemas.microsoft.com/office/drawing/2014/main" id="{F069848D-13C0-1748-D09E-C2836655BB38}"/>
              </a:ext>
            </a:extLst>
          </p:cNvPr>
          <p:cNvPicPr>
            <a:picLocks noChangeAspect="1"/>
          </p:cNvPicPr>
          <p:nvPr/>
        </p:nvPicPr>
        <p:blipFill>
          <a:blip r:embed="rId2"/>
          <a:srcRect r="52299"/>
          <a:stretch/>
        </p:blipFill>
        <p:spPr>
          <a:xfrm>
            <a:off x="9499487" y="1564936"/>
            <a:ext cx="1675429" cy="2517530"/>
          </a:xfrm>
          <a:prstGeom prst="rect">
            <a:avLst/>
          </a:prstGeom>
        </p:spPr>
      </p:pic>
      <p:pic>
        <p:nvPicPr>
          <p:cNvPr id="7" name="Imagen 6">
            <a:extLst>
              <a:ext uri="{FF2B5EF4-FFF2-40B4-BE49-F238E27FC236}">
                <a16:creationId xmlns:a16="http://schemas.microsoft.com/office/drawing/2014/main" id="{DBB4BAA5-D8C1-8DC1-E5B7-A0F99E2FB88C}"/>
              </a:ext>
            </a:extLst>
          </p:cNvPr>
          <p:cNvPicPr>
            <a:picLocks noChangeAspect="1"/>
          </p:cNvPicPr>
          <p:nvPr/>
        </p:nvPicPr>
        <p:blipFill>
          <a:blip r:embed="rId3"/>
          <a:stretch>
            <a:fillRect/>
          </a:stretch>
        </p:blipFill>
        <p:spPr>
          <a:xfrm>
            <a:off x="8974971" y="4290534"/>
            <a:ext cx="2710752" cy="2005060"/>
          </a:xfrm>
          <a:prstGeom prst="rect">
            <a:avLst/>
          </a:prstGeom>
        </p:spPr>
      </p:pic>
    </p:spTree>
    <p:extLst>
      <p:ext uri="{BB962C8B-B14F-4D97-AF65-F5344CB8AC3E}">
        <p14:creationId xmlns:p14="http://schemas.microsoft.com/office/powerpoint/2010/main" val="2485395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F889EE-5748-AA80-64EA-0751AB2D35A2}"/>
              </a:ext>
            </a:extLst>
          </p:cNvPr>
          <p:cNvSpPr>
            <a:spLocks noGrp="1"/>
          </p:cNvSpPr>
          <p:nvPr>
            <p:ph type="title"/>
          </p:nvPr>
        </p:nvSpPr>
        <p:spPr/>
        <p:txBody>
          <a:bodyPr/>
          <a:lstStyle/>
          <a:p>
            <a:pPr algn="ctr"/>
            <a:r>
              <a:rPr lang="es-MX" dirty="0" err="1"/>
              <a:t>Crondrosarcoma</a:t>
            </a:r>
            <a:endParaRPr lang="es-MX" dirty="0"/>
          </a:p>
        </p:txBody>
      </p:sp>
      <p:sp>
        <p:nvSpPr>
          <p:cNvPr id="3" name="Marcador de contenido 2">
            <a:extLst>
              <a:ext uri="{FF2B5EF4-FFF2-40B4-BE49-F238E27FC236}">
                <a16:creationId xmlns:a16="http://schemas.microsoft.com/office/drawing/2014/main" id="{BF74A8CA-80A7-2E58-8A4D-64A01BCBDFF2}"/>
              </a:ext>
            </a:extLst>
          </p:cNvPr>
          <p:cNvSpPr>
            <a:spLocks noGrp="1"/>
          </p:cNvSpPr>
          <p:nvPr>
            <p:ph idx="1"/>
          </p:nvPr>
        </p:nvSpPr>
        <p:spPr>
          <a:xfrm>
            <a:off x="855339" y="1720313"/>
            <a:ext cx="7746219" cy="4559084"/>
          </a:xfrm>
        </p:spPr>
        <p:txBody>
          <a:bodyPr>
            <a:normAutofit lnSpcReduction="10000"/>
          </a:bodyPr>
          <a:lstStyle/>
          <a:p>
            <a:pPr algn="just"/>
            <a:r>
              <a:rPr lang="es-MX" dirty="0"/>
              <a:t>Es una neoplasia ósea maligna rara de los maxilares, en la cual las células malignas producen exclusivamente cartílago anormal y no </a:t>
            </a:r>
            <a:r>
              <a:rPr lang="es-MX" dirty="0" err="1"/>
              <a:t>ostiode</a:t>
            </a:r>
            <a:r>
              <a:rPr lang="es-MX" dirty="0"/>
              <a:t> ni hueso.</a:t>
            </a:r>
          </a:p>
          <a:p>
            <a:pPr algn="just"/>
            <a:r>
              <a:rPr lang="es-MX" dirty="0"/>
              <a:t>Casi todas las lesiones se encuentran en la parte anterior del maxilar superior (incisivos, caninos y paladar), y en las áreas premolares y molares de la mandíbula.  </a:t>
            </a:r>
          </a:p>
          <a:p>
            <a:pPr algn="just"/>
            <a:r>
              <a:rPr lang="es-MX" dirty="0"/>
              <a:t>Provoca tumefacción indolora y expansión de los huesos afectos que ocasiona perdida de dientes, así como dolor, trastornos visuales obstrucción nasal y dificultades para respirar.</a:t>
            </a:r>
          </a:p>
          <a:p>
            <a:pPr algn="just"/>
            <a:r>
              <a:rPr lang="es-MX" dirty="0"/>
              <a:t>Generalmente se observa radiolúcida con limites confusos y machas radiopacas diseminada.</a:t>
            </a:r>
          </a:p>
          <a:p>
            <a:pPr algn="just"/>
            <a:r>
              <a:rPr lang="es-MX" dirty="0"/>
              <a:t>El tratamiento extirpación quirúrgica amplia.</a:t>
            </a:r>
          </a:p>
        </p:txBody>
      </p:sp>
      <p:pic>
        <p:nvPicPr>
          <p:cNvPr id="5" name="Imagen 4">
            <a:extLst>
              <a:ext uri="{FF2B5EF4-FFF2-40B4-BE49-F238E27FC236}">
                <a16:creationId xmlns:a16="http://schemas.microsoft.com/office/drawing/2014/main" id="{49DE52C0-26F9-E0D9-BC50-BF68DE586160}"/>
              </a:ext>
            </a:extLst>
          </p:cNvPr>
          <p:cNvPicPr>
            <a:picLocks noChangeAspect="1"/>
          </p:cNvPicPr>
          <p:nvPr/>
        </p:nvPicPr>
        <p:blipFill>
          <a:blip r:embed="rId2"/>
          <a:srcRect b="4562"/>
          <a:stretch/>
        </p:blipFill>
        <p:spPr>
          <a:xfrm>
            <a:off x="9542816" y="3583935"/>
            <a:ext cx="1911397" cy="2695462"/>
          </a:xfrm>
          <a:prstGeom prst="rect">
            <a:avLst/>
          </a:prstGeom>
        </p:spPr>
      </p:pic>
      <p:pic>
        <p:nvPicPr>
          <p:cNvPr id="7" name="Imagen 6">
            <a:extLst>
              <a:ext uri="{FF2B5EF4-FFF2-40B4-BE49-F238E27FC236}">
                <a16:creationId xmlns:a16="http://schemas.microsoft.com/office/drawing/2014/main" id="{594EBF10-1846-E0C8-C4DA-B2CFDD7FA4A3}"/>
              </a:ext>
            </a:extLst>
          </p:cNvPr>
          <p:cNvPicPr>
            <a:picLocks noChangeAspect="1"/>
          </p:cNvPicPr>
          <p:nvPr/>
        </p:nvPicPr>
        <p:blipFill>
          <a:blip r:embed="rId3"/>
          <a:srcRect l="4478"/>
          <a:stretch/>
        </p:blipFill>
        <p:spPr>
          <a:xfrm>
            <a:off x="9093629" y="1566384"/>
            <a:ext cx="2809772" cy="1862616"/>
          </a:xfrm>
          <a:prstGeom prst="rect">
            <a:avLst/>
          </a:prstGeom>
        </p:spPr>
      </p:pic>
    </p:spTree>
    <p:extLst>
      <p:ext uri="{BB962C8B-B14F-4D97-AF65-F5344CB8AC3E}">
        <p14:creationId xmlns:p14="http://schemas.microsoft.com/office/powerpoint/2010/main" val="1150948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D22CC4-CF42-3C2C-49D2-5E34715AC030}"/>
              </a:ext>
            </a:extLst>
          </p:cNvPr>
          <p:cNvSpPr>
            <a:spLocks noGrp="1"/>
          </p:cNvSpPr>
          <p:nvPr>
            <p:ph type="title"/>
          </p:nvPr>
        </p:nvSpPr>
        <p:spPr>
          <a:xfrm>
            <a:off x="646111" y="218311"/>
            <a:ext cx="9404723" cy="1400530"/>
          </a:xfrm>
        </p:spPr>
        <p:txBody>
          <a:bodyPr/>
          <a:lstStyle/>
          <a:p>
            <a:pPr algn="ctr"/>
            <a:r>
              <a:rPr lang="es-MX" dirty="0"/>
              <a:t>Sarcoma de </a:t>
            </a:r>
            <a:r>
              <a:rPr lang="es-MX" dirty="0" err="1"/>
              <a:t>ewing</a:t>
            </a:r>
            <a:endParaRPr lang="es-MX" dirty="0"/>
          </a:p>
        </p:txBody>
      </p:sp>
      <p:sp>
        <p:nvSpPr>
          <p:cNvPr id="3" name="Marcador de contenido 2">
            <a:extLst>
              <a:ext uri="{FF2B5EF4-FFF2-40B4-BE49-F238E27FC236}">
                <a16:creationId xmlns:a16="http://schemas.microsoft.com/office/drawing/2014/main" id="{A418E87E-1187-59A6-E592-E261E1027B78}"/>
              </a:ext>
            </a:extLst>
          </p:cNvPr>
          <p:cNvSpPr>
            <a:spLocks noGrp="1"/>
          </p:cNvSpPr>
          <p:nvPr>
            <p:ph idx="1"/>
          </p:nvPr>
        </p:nvSpPr>
        <p:spPr>
          <a:xfrm>
            <a:off x="564092" y="1165389"/>
            <a:ext cx="7125862" cy="5100500"/>
          </a:xfrm>
        </p:spPr>
        <p:txBody>
          <a:bodyPr>
            <a:normAutofit fontScale="92500" lnSpcReduction="10000"/>
          </a:bodyPr>
          <a:lstStyle/>
          <a:p>
            <a:pPr algn="just"/>
            <a:r>
              <a:rPr lang="es-MX" dirty="0"/>
              <a:t>Es un tumor óseo sumamente maligno, tiene preferencia por pacientes jóvenes (entre 5 a 30 años).</a:t>
            </a:r>
          </a:p>
          <a:p>
            <a:pPr algn="just"/>
            <a:r>
              <a:rPr lang="es-MX" dirty="0"/>
              <a:t>Es mas frecuente en el fémur y en los huesos pélvicos y solo el 1% afecta a los maxilares (</a:t>
            </a:r>
            <a:r>
              <a:rPr lang="es-MX" i="1" dirty="0"/>
              <a:t>debe considerarse la posibilidad de que la lesión del hueso mandibular sea efecto </a:t>
            </a:r>
            <a:r>
              <a:rPr lang="es-MX" i="1" dirty="0" err="1"/>
              <a:t>metastico</a:t>
            </a:r>
            <a:r>
              <a:rPr lang="es-MX" i="1" dirty="0"/>
              <a:t> de otro sitio del esqueleto</a:t>
            </a:r>
            <a:r>
              <a:rPr lang="es-MX" dirty="0"/>
              <a:t>).</a:t>
            </a:r>
          </a:p>
          <a:p>
            <a:pPr algn="just"/>
            <a:r>
              <a:rPr lang="es-MX" dirty="0"/>
              <a:t>El dolor y la tumefacción son síntomas iniciales, posteriormente puede ocasionar deformidad facial, destrucción del hueso alveolar con aflojamiento de los dientes y ulceras mucosas.</a:t>
            </a:r>
          </a:p>
          <a:p>
            <a:pPr algn="just"/>
            <a:r>
              <a:rPr lang="es-MX" dirty="0"/>
              <a:t>El hueso afectado se observa radiolúcido de aspecto apolillado. El periostio tiene recubrimiento laminar como cascara de cebolla.</a:t>
            </a:r>
          </a:p>
          <a:p>
            <a:pPr algn="just"/>
            <a:r>
              <a:rPr lang="es-MX" dirty="0"/>
              <a:t>El tratamiento incluye extirpación o radiación para control local y quimioterapia por metástasis a nivel sistémico.</a:t>
            </a:r>
          </a:p>
        </p:txBody>
      </p:sp>
      <p:pic>
        <p:nvPicPr>
          <p:cNvPr id="5" name="Imagen 4">
            <a:extLst>
              <a:ext uri="{FF2B5EF4-FFF2-40B4-BE49-F238E27FC236}">
                <a16:creationId xmlns:a16="http://schemas.microsoft.com/office/drawing/2014/main" id="{458B1DD5-C2E8-D055-23EF-4DDDB853FB95}"/>
              </a:ext>
            </a:extLst>
          </p:cNvPr>
          <p:cNvPicPr>
            <a:picLocks noChangeAspect="1"/>
          </p:cNvPicPr>
          <p:nvPr/>
        </p:nvPicPr>
        <p:blipFill>
          <a:blip r:embed="rId3"/>
          <a:srcRect l="2215" t="3109" r="54582" b="24114"/>
          <a:stretch/>
        </p:blipFill>
        <p:spPr>
          <a:xfrm>
            <a:off x="8682171" y="3555862"/>
            <a:ext cx="2386739" cy="1906292"/>
          </a:xfrm>
          <a:prstGeom prst="rect">
            <a:avLst/>
          </a:prstGeom>
        </p:spPr>
      </p:pic>
      <p:pic>
        <p:nvPicPr>
          <p:cNvPr id="6" name="Imagen 5">
            <a:extLst>
              <a:ext uri="{FF2B5EF4-FFF2-40B4-BE49-F238E27FC236}">
                <a16:creationId xmlns:a16="http://schemas.microsoft.com/office/drawing/2014/main" id="{1303E119-E272-EF4B-93CF-86B21F6B383A}"/>
              </a:ext>
            </a:extLst>
          </p:cNvPr>
          <p:cNvPicPr>
            <a:picLocks noChangeAspect="1"/>
          </p:cNvPicPr>
          <p:nvPr/>
        </p:nvPicPr>
        <p:blipFill>
          <a:blip r:embed="rId4"/>
          <a:srcRect t="2699" r="1451"/>
          <a:stretch/>
        </p:blipFill>
        <p:spPr>
          <a:xfrm>
            <a:off x="7771973" y="1395846"/>
            <a:ext cx="4207137" cy="1697679"/>
          </a:xfrm>
          <a:prstGeom prst="rect">
            <a:avLst/>
          </a:prstGeom>
        </p:spPr>
      </p:pic>
    </p:spTree>
    <p:extLst>
      <p:ext uri="{BB962C8B-B14F-4D97-AF65-F5344CB8AC3E}">
        <p14:creationId xmlns:p14="http://schemas.microsoft.com/office/powerpoint/2010/main" val="4312299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6B466C-5346-AB0D-BE70-5219F0C6E791}"/>
              </a:ext>
            </a:extLst>
          </p:cNvPr>
          <p:cNvSpPr>
            <a:spLocks noGrp="1"/>
          </p:cNvSpPr>
          <p:nvPr>
            <p:ph type="title"/>
          </p:nvPr>
        </p:nvSpPr>
        <p:spPr/>
        <p:txBody>
          <a:bodyPr/>
          <a:lstStyle/>
          <a:p>
            <a:pPr algn="ctr"/>
            <a:r>
              <a:rPr lang="es-MX" dirty="0"/>
              <a:t>Dinámica lesiones malignas en los maxilares </a:t>
            </a:r>
          </a:p>
        </p:txBody>
      </p:sp>
      <p:sp>
        <p:nvSpPr>
          <p:cNvPr id="3" name="Marcador de contenido 2">
            <a:extLst>
              <a:ext uri="{FF2B5EF4-FFF2-40B4-BE49-F238E27FC236}">
                <a16:creationId xmlns:a16="http://schemas.microsoft.com/office/drawing/2014/main" id="{1EE0ACF3-A0AF-6E37-09B9-6DA526B5CBC9}"/>
              </a:ext>
            </a:extLst>
          </p:cNvPr>
          <p:cNvSpPr>
            <a:spLocks noGrp="1"/>
          </p:cNvSpPr>
          <p:nvPr>
            <p:ph idx="1"/>
          </p:nvPr>
        </p:nvSpPr>
        <p:spPr>
          <a:xfrm>
            <a:off x="1104293" y="2209801"/>
            <a:ext cx="8946541" cy="4195481"/>
          </a:xfrm>
        </p:spPr>
        <p:txBody>
          <a:bodyPr>
            <a:normAutofit/>
          </a:bodyPr>
          <a:lstStyle/>
          <a:p>
            <a:r>
              <a:rPr lang="es-MX" sz="2800" dirty="0"/>
              <a:t>https://docs.google.com/forms/d/e/1FAIpQLSfo5PXtnmtGkqBVnExJdFvzlFQHFbx3-p8sBFdj96RbBnAH1g/viewform</a:t>
            </a:r>
          </a:p>
        </p:txBody>
      </p:sp>
    </p:spTree>
    <p:extLst>
      <p:ext uri="{BB962C8B-B14F-4D97-AF65-F5344CB8AC3E}">
        <p14:creationId xmlns:p14="http://schemas.microsoft.com/office/powerpoint/2010/main" val="7091613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5DA131-8B68-1596-AE52-408F9CA4BFA7}"/>
              </a:ext>
            </a:extLst>
          </p:cNvPr>
          <p:cNvSpPr>
            <a:spLocks noGrp="1"/>
          </p:cNvSpPr>
          <p:nvPr>
            <p:ph type="title"/>
          </p:nvPr>
        </p:nvSpPr>
        <p:spPr>
          <a:xfrm>
            <a:off x="930925" y="1292692"/>
            <a:ext cx="5919581" cy="1400530"/>
          </a:xfrm>
        </p:spPr>
        <p:txBody>
          <a:bodyPr/>
          <a:lstStyle/>
          <a:p>
            <a:pPr algn="ctr"/>
            <a:r>
              <a:rPr lang="es-MX" sz="8000" dirty="0"/>
              <a:t>Infecciones de los maxilares</a:t>
            </a:r>
          </a:p>
        </p:txBody>
      </p:sp>
      <p:pic>
        <p:nvPicPr>
          <p:cNvPr id="5" name="Imagen 4">
            <a:extLst>
              <a:ext uri="{FF2B5EF4-FFF2-40B4-BE49-F238E27FC236}">
                <a16:creationId xmlns:a16="http://schemas.microsoft.com/office/drawing/2014/main" id="{E6EE5A90-0CE5-D7CD-990D-CCC5E05A72B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5300" b="99466" l="36367" r="96201">
                        <a14:foregroundMark x1="57503" y1="49425" x2="57503" y2="49425"/>
                        <a14:foregroundMark x1="56609" y1="47083" x2="56609" y2="47083"/>
                        <a14:foregroundMark x1="54342" y1="46220" x2="54342" y2="46220"/>
                        <a14:foregroundMark x1="58174" y1="45933" x2="58174" y2="45933"/>
                        <a14:foregroundMark x1="57056" y1="47658" x2="55939" y2="48562"/>
                        <a14:foregroundMark x1="44891" y1="51150" x2="44891" y2="51150"/>
                        <a14:foregroundMark x1="41986" y1="54643" x2="41986" y2="54643"/>
                        <a14:foregroundMark x1="42656" y1="58669" x2="42656" y2="58669"/>
                        <a14:foregroundMark x1="44668" y1="50863" x2="44668" y2="50863"/>
                        <a14:foregroundMark x1="44668" y1="50863" x2="44668" y2="50863"/>
                        <a14:foregroundMark x1="44668" y1="50863" x2="44668" y2="50863"/>
                        <a14:foregroundMark x1="44668" y1="50863" x2="42209" y2="56081"/>
                        <a14:foregroundMark x1="40868" y1="57518" x2="40868" y2="57518"/>
                        <a14:foregroundMark x1="39272" y1="60394" x2="38825" y2="61586"/>
                        <a14:foregroundMark x1="39272" y1="54643" x2="39272" y2="54643"/>
                        <a14:foregroundMark x1="41092" y1="49712" x2="41092" y2="49712"/>
                        <a14:foregroundMark x1="43997" y1="40715" x2="43997" y2="40715"/>
                        <a14:foregroundMark x1="44221" y1="29458" x2="44221" y2="28020"/>
                        <a14:foregroundMark x1="40166" y1="46220" x2="40166" y2="46220"/>
                        <a14:foregroundMark x1="40421" y1="39852" x2="40421" y2="39852"/>
                        <a14:foregroundMark x1="40421" y1="37839" x2="40421" y2="37839"/>
                        <a14:foregroundMark x1="40166" y1="33772" x2="40166" y2="33772"/>
                        <a14:foregroundMark x1="40166" y1="31183" x2="40166" y2="31183"/>
                        <a14:foregroundMark x1="42880" y1="23665" x2="42880" y2="23665"/>
                        <a14:foregroundMark x1="51437" y1="12942" x2="51437" y2="12942"/>
                        <a14:foregroundMark x1="94381" y1="34059" x2="94381" y2="34059"/>
                        <a14:foregroundMark x1="94604" y1="38414" x2="94604" y2="38414"/>
                        <a14:foregroundMark x1="94381" y1="42482" x2="94381" y2="42482"/>
                        <a14:foregroundMark x1="93934" y1="50288" x2="93934" y2="50288"/>
                        <a14:foregroundMark x1="93263" y1="53451" x2="93263" y2="53451"/>
                        <a14:foregroundMark x1="93934" y1="47658" x2="94157" y2="46795"/>
                        <a14:foregroundMark x1="95722" y1="39277" x2="95722" y2="39277"/>
                        <a14:foregroundMark x1="95722" y1="34963" x2="95722" y2="33772"/>
                        <a14:foregroundMark x1="95051" y1="30320" x2="95051" y2="30320"/>
                        <a14:foregroundMark x1="93934" y1="26253" x2="93934" y2="26253"/>
                        <a14:foregroundMark x1="93040" y1="24528" x2="93040" y2="24528"/>
                        <a14:foregroundMark x1="91443" y1="20460" x2="91443" y2="20460"/>
                        <a14:foregroundMark x1="76149" y1="7765" x2="76149" y2="7765"/>
                        <a14:foregroundMark x1="72126" y1="6286" x2="72126" y2="6286"/>
                        <a14:foregroundMark x1="73691" y1="5423" x2="73691" y2="5423"/>
                        <a14:foregroundMark x1="76628" y1="6286" x2="76628" y2="6286"/>
                        <a14:foregroundMark x1="73020" y1="6861" x2="73020" y2="6861"/>
                        <a14:foregroundMark x1="68966" y1="8340" x2="68966" y2="8340"/>
                        <a14:foregroundMark x1="96169" y1="38702" x2="96169" y2="38702"/>
                        <a14:foregroundMark x1="95722" y1="38989" x2="95722" y2="38989"/>
                        <a14:foregroundMark x1="96392" y1="38414" x2="96392" y2="38414"/>
                        <a14:foregroundMark x1="96169" y1="41331" x2="96169" y2="41331"/>
                        <a14:foregroundMark x1="96169" y1="38414" x2="96169" y2="38414"/>
                        <a14:foregroundMark x1="96169" y1="39565" x2="96169" y2="39565"/>
                        <a14:foregroundMark x1="95945" y1="38414" x2="95945" y2="38414"/>
                        <a14:foregroundMark x1="75032" y1="6286" x2="75032" y2="6286"/>
                        <a14:foregroundMark x1="71903" y1="5711" x2="71903" y2="5711"/>
                        <a14:foregroundMark x1="68742" y1="6574" x2="68742" y2="6574"/>
                        <a14:foregroundMark x1="72350" y1="6574" x2="72350" y2="6574"/>
                        <a14:foregroundMark x1="74361" y1="5998" x2="74361" y2="5998"/>
                        <a14:foregroundMark x1="74361" y1="5998" x2="74361" y2="5998"/>
                        <a14:foregroundMark x1="72126" y1="6286" x2="72126" y2="6286"/>
                        <a14:foregroundMark x1="70083" y1="6574" x2="70083" y2="6574"/>
                        <a14:foregroundMark x1="74808" y1="6574" x2="75479" y2="6286"/>
                        <a14:foregroundMark x1="76149" y1="5998" x2="76149" y2="5998"/>
                        <a14:foregroundMark x1="75479" y1="5998" x2="75479" y2="5998"/>
                        <a14:foregroundMark x1="77522" y1="75472" x2="77522" y2="75472"/>
                        <a14:foregroundMark x1="80651" y1="72555" x2="80651" y2="72555"/>
                        <a14:foregroundMark x1="81801" y1="73418" x2="81545" y2="74897"/>
                        <a14:foregroundMark x1="80204" y1="76335" x2="80204" y2="76335"/>
                        <a14:foregroundMark x1="79981" y1="76623" x2="78640" y2="80649"/>
                        <a14:foregroundMark x1="78193" y1="82416" x2="77746" y2="83854"/>
                        <a14:foregroundMark x1="77746" y1="83854" x2="77746" y2="83854"/>
                        <a14:foregroundMark x1="75255" y1="87592" x2="75255" y2="87592"/>
                        <a14:foregroundMark x1="74808" y1="88209" x2="74808" y2="88209"/>
                        <a14:foregroundMark x1="74138" y1="92523" x2="73244" y2="93961"/>
                        <a14:foregroundMark x1="72573" y1="94248" x2="72573" y2="94248"/>
                        <a14:foregroundMark x1="68966" y1="94864" x2="68966" y2="94864"/>
                        <a14:foregroundMark x1="68742" y1="94864" x2="68742" y2="94864"/>
                        <a14:foregroundMark x1="65581" y1="91372" x2="65581" y2="91372"/>
                        <a14:foregroundMark x1="65134" y1="91085" x2="63346" y2="91372"/>
                        <a14:foregroundMark x1="56386" y1="89359" x2="56386" y2="89359"/>
                        <a14:foregroundMark x1="50766" y1="89647" x2="50766" y2="89647"/>
                        <a14:foregroundMark x1="47605" y1="90509" x2="46711" y2="90509"/>
                        <a14:foregroundMark x1="45594" y1="91085" x2="45594" y2="91085"/>
                        <a14:foregroundMark x1="52107" y1="94864" x2="52107" y2="94864"/>
                        <a14:foregroundMark x1="55236" y1="94248" x2="55236" y2="94248"/>
                        <a14:foregroundMark x1="59068" y1="95440" x2="59068" y2="95440"/>
                        <a14:foregroundMark x1="59962" y1="96015" x2="60632" y2="96302"/>
                        <a14:foregroundMark x1="60632" y1="96302" x2="60632" y2="96302"/>
                        <a14:foregroundMark x1="60856" y1="96302" x2="60856" y2="96302"/>
                        <a14:foregroundMark x1="60856" y1="96302" x2="60856" y2="91947"/>
                        <a14:foregroundMark x1="66731" y1="94864" x2="67848" y2="94536"/>
                        <a14:foregroundMark x1="67848" y1="90797" x2="69189" y2="87017"/>
                        <a14:foregroundMark x1="69189" y1="87017" x2="70083" y2="89934"/>
                        <a14:foregroundMark x1="70754" y1="92235" x2="71679" y2="94248"/>
                        <a14:foregroundMark x1="71679" y1="94248" x2="72350" y2="90797"/>
                        <a14:foregroundMark x1="76628" y1="77486" x2="76628" y2="77486"/>
                        <a14:foregroundMark x1="76628" y1="77198" x2="78193" y2="74281"/>
                        <a14:foregroundMark x1="83142" y1="69680" x2="83365" y2="70542"/>
                        <a14:foregroundMark x1="82471" y1="73993" x2="82471" y2="75185"/>
                        <a14:foregroundMark x1="81098" y1="76335" x2="81098" y2="76335"/>
                        <a14:foregroundMark x1="80651" y1="76910" x2="79087" y2="80937"/>
                        <a14:foregroundMark x1="78863" y1="81553" x2="78863" y2="81553"/>
                        <a14:foregroundMark x1="78640" y1="82128" x2="78640" y2="82128"/>
                        <a14:foregroundMark x1="78640" y1="82128" x2="77969" y2="84141"/>
                        <a14:foregroundMark x1="75926" y1="90509" x2="75479" y2="91947"/>
                        <a14:foregroundMark x1="75479" y1="91947" x2="75479" y2="91947"/>
                        <a14:foregroundMark x1="75479" y1="91947" x2="74585" y2="94248"/>
                        <a14:foregroundMark x1="70754" y1="96302" x2="70754" y2="96302"/>
                        <a14:foregroundMark x1="70307" y1="96302" x2="69189" y2="96302"/>
                        <a14:foregroundMark x1="62899" y1="96015" x2="62229" y2="96015"/>
                        <a14:foregroundMark x1="62229" y1="96015" x2="62229" y2="96015"/>
                        <a14:foregroundMark x1="62229" y1="96015" x2="62229" y2="96015"/>
                        <a14:foregroundMark x1="59291" y1="96015" x2="59291" y2="96015"/>
                        <a14:foregroundMark x1="58621" y1="95727" x2="58621" y2="95727"/>
                        <a14:foregroundMark x1="59068" y1="95727" x2="59068" y2="95727"/>
                        <a14:foregroundMark x1="59068" y1="95727" x2="57280" y2="95152"/>
                        <a14:foregroundMark x1="54342" y1="94864" x2="54342" y2="94864"/>
                        <a14:foregroundMark x1="53895" y1="94864" x2="53895" y2="94864"/>
                        <a14:foregroundMark x1="53448" y1="94536" x2="53448" y2="94536"/>
                        <a14:foregroundMark x1="53672" y1="94536" x2="50511" y2="93098"/>
                        <a14:foregroundMark x1="50287" y1="93098" x2="49840" y2="91947"/>
                        <a14:foregroundMark x1="49393" y1="89359" x2="49393" y2="89359"/>
                        <a14:foregroundMark x1="43997" y1="91085" x2="43997" y2="91085"/>
                        <a14:foregroundMark x1="40166" y1="91947" x2="40166" y2="91947"/>
                        <a14:foregroundMark x1="41092" y1="92810" x2="41762" y2="92810"/>
                        <a14:foregroundMark x1="43550" y1="92523" x2="43550" y2="92523"/>
                        <a14:foregroundMark x1="43550" y1="92523" x2="45115" y2="92523"/>
                        <a14:foregroundMark x1="47605" y1="92523" x2="47605" y2="92523"/>
                        <a14:foregroundMark x1="48052" y1="92523" x2="48052" y2="92523"/>
                        <a14:foregroundMark x1="49840" y1="91660" x2="49840" y2="91660"/>
                        <a14:foregroundMark x1="37484" y1="73131" x2="37484" y2="73131"/>
                        <a14:foregroundMark x1="39496" y1="69104" x2="39496" y2="69104"/>
                        <a14:foregroundMark x1="43327" y1="91085" x2="43327" y2="91085"/>
                        <a14:foregroundMark x1="52331" y1="87880" x2="52331" y2="87880"/>
                        <a14:foregroundMark x1="53448" y1="90222" x2="53448" y2="90222"/>
                        <a14:foregroundMark x1="52331" y1="94864" x2="52331" y2="94864"/>
                        <a14:foregroundMark x1="54566" y1="96302" x2="54566" y2="96302"/>
                        <a14:foregroundMark x1="55460" y1="96878" x2="56162" y2="96590"/>
                        <a14:foregroundMark x1="60409" y1="95727" x2="60409" y2="95727"/>
                        <a14:foregroundMark x1="61111" y1="95440" x2="65134" y2="98028"/>
                        <a14:foregroundMark x1="65358" y1="98028" x2="65358" y2="98028"/>
                        <a14:foregroundMark x1="65358" y1="98028" x2="65805" y2="94536"/>
                        <a14:foregroundMark x1="65805" y1="94536" x2="66028" y2="90797"/>
                        <a14:foregroundMark x1="66028" y1="90797" x2="66028" y2="90797"/>
                        <a14:foregroundMark x1="83589" y1="71118" x2="83589" y2="71118"/>
                        <a14:foregroundMark x1="82248" y1="77198" x2="82248" y2="77198"/>
                        <a14:foregroundMark x1="80428" y1="80937" x2="79310" y2="84429"/>
                        <a14:foregroundMark x1="79087" y1="85579" x2="78863" y2="89359"/>
                        <a14:foregroundMark x1="79310" y1="92523" x2="79310" y2="93385"/>
                        <a14:foregroundMark x1="80204" y1="94536" x2="80204" y2="94536"/>
                        <a14:foregroundMark x1="80875" y1="96590" x2="80875" y2="96590"/>
                        <a14:foregroundMark x1="76149" y1="97740" x2="76149" y2="97740"/>
                        <a14:foregroundMark x1="72573" y1="98316" x2="72573" y2="98316"/>
                        <a14:foregroundMark x1="68966" y1="98028" x2="68966" y2="98028"/>
                        <a14:foregroundMark x1="64464" y1="98316" x2="64464" y2="98316"/>
                        <a14:foregroundMark x1="60185" y1="98891" x2="60185" y2="98891"/>
                        <a14:foregroundMark x1="56162" y1="98891" x2="56162" y2="98891"/>
                        <a14:foregroundMark x1="52331" y1="98316" x2="52331" y2="98316"/>
                        <a14:foregroundMark x1="51437" y1="97740" x2="51437" y2="97740"/>
                        <a14:foregroundMark x1="51213" y1="97165" x2="55236" y2="95440"/>
                        <a14:foregroundMark x1="57056" y1="93673" x2="57727" y2="93385"/>
                        <a14:foregroundMark x1="58844" y1="92810" x2="58844" y2="92810"/>
                        <a14:foregroundMark x1="53448" y1="94864" x2="52778" y2="95440"/>
                        <a14:foregroundMark x1="52554" y1="96015" x2="52554" y2="96015"/>
                        <a14:foregroundMark x1="52107" y1="96302" x2="52107" y2="96302"/>
                        <a14:foregroundMark x1="50287" y1="96878" x2="50287" y2="96878"/>
                        <a14:foregroundMark x1="52107" y1="96302" x2="52107" y2="96302"/>
                        <a14:foregroundMark x1="51213" y1="96015" x2="51213" y2="96015"/>
                        <a14:foregroundMark x1="51213" y1="97740" x2="51213" y2="97740"/>
                        <a14:foregroundMark x1="52107" y1="98891" x2="52107" y2="98891"/>
                        <a14:foregroundMark x1="55460" y1="99466" x2="55460" y2="99466"/>
                        <a14:foregroundMark x1="57280" y1="98891" x2="57950" y2="98603"/>
                        <a14:foregroundMark x1="54566" y1="96302" x2="54566" y2="96302"/>
                        <a14:foregroundMark x1="50766" y1="97740" x2="50064" y2="97740"/>
                        <a14:foregroundMark x1="52107" y1="93961" x2="52107" y2="93961"/>
                        <a14:foregroundMark x1="53225" y1="95440" x2="53225" y2="95440"/>
                        <a14:foregroundMark x1="53225" y1="96015" x2="53225" y2="96015"/>
                        <a14:foregroundMark x1="52778" y1="96302" x2="52778" y2="96302"/>
                        <a14:foregroundMark x1="52778" y1="96302" x2="52778" y2="96302"/>
                        <a14:foregroundMark x1="53672" y1="96015" x2="53672" y2="96015"/>
                        <a14:foregroundMark x1="54566" y1="95152" x2="54566" y2="95152"/>
                        <a14:foregroundMark x1="53225" y1="96302" x2="53225" y2="96302"/>
                        <a14:foregroundMark x1="53001" y1="96302" x2="53001" y2="96302"/>
                        <a14:foregroundMark x1="52554" y1="96302" x2="52554" y2="96302"/>
                        <a14:foregroundMark x1="51884" y1="97165" x2="51884" y2="97165"/>
                        <a14:foregroundMark x1="42880" y1="61298" x2="42880" y2="61298"/>
                        <a14:foregroundMark x1="41092" y1="60394" x2="41092" y2="60394"/>
                        <a14:foregroundMark x1="40868" y1="59819" x2="41762" y2="56368"/>
                        <a14:foregroundMark x1="42209" y1="48850" x2="42209" y2="48850"/>
                        <a14:foregroundMark x1="42656" y1="43057" x2="42656" y2="43057"/>
                        <a14:foregroundMark x1="42656" y1="40427" x2="42656" y2="40427"/>
                        <a14:foregroundMark x1="42209" y1="37551" x2="42209" y2="37551"/>
                        <a14:foregroundMark x1="46711" y1="48562" x2="46711" y2="48562"/>
                        <a14:foregroundMark x1="46488" y1="52013" x2="46488" y2="52013"/>
                        <a14:foregroundMark x1="46488" y1="52301" x2="45594" y2="56656"/>
                        <a14:foregroundMark x1="37484" y1="72555" x2="37484" y2="72555"/>
                        <a14:foregroundMark x1="37484" y1="71693" x2="37484" y2="71693"/>
                        <a14:foregroundMark x1="37931" y1="73131" x2="37931" y2="73131"/>
                        <a14:foregroundMark x1="38378" y1="80362" x2="38378" y2="80362"/>
                        <a14:foregroundMark x1="76628" y1="74569" x2="76628" y2="74569"/>
                        <a14:foregroundMark x1="84259" y1="71118" x2="84259" y2="71118"/>
                        <a14:foregroundMark x1="81322" y1="76623" x2="81322" y2="76623"/>
                        <a14:foregroundMark x1="79981" y1="79211" x2="79981" y2="79211"/>
                        <a14:foregroundMark x1="78416" y1="85004" x2="78416" y2="85004"/>
                        <a14:foregroundMark x1="77969" y1="91372" x2="77969" y2="92523"/>
                        <a14:foregroundMark x1="77522" y1="94248" x2="77522" y2="94248"/>
                        <a14:foregroundMark x1="74138" y1="95727" x2="74138" y2="95727"/>
                        <a14:foregroundMark x1="64240" y1="96878" x2="63570" y2="96878"/>
                        <a14:foregroundMark x1="57056" y1="96878" x2="57056" y2="96878"/>
                        <a14:foregroundMark x1="53001" y1="96878" x2="53001" y2="96878"/>
                        <a14:foregroundMark x1="51884" y1="96015" x2="51884" y2="96015"/>
                        <a14:foregroundMark x1="51213" y1="95727" x2="51213" y2="95727"/>
                        <a14:foregroundMark x1="50990" y1="95727" x2="50990" y2="95727"/>
                        <a14:foregroundMark x1="54566" y1="94248" x2="54566" y2="94248"/>
                        <a14:foregroundMark x1="57056" y1="93961" x2="58397" y2="93961"/>
                        <a14:foregroundMark x1="62676" y1="95727" x2="63346" y2="95727"/>
                        <a14:foregroundMark x1="76628" y1="96302" x2="76628" y2="96302"/>
                        <a14:foregroundMark x1="76628" y1="98028" x2="76628" y2="98028"/>
                        <a14:foregroundMark x1="77075" y1="85292" x2="77075" y2="85292"/>
                        <a14:foregroundMark x1="83812" y1="72268" x2="83812" y2="72268"/>
                        <a14:foregroundMark x1="84483" y1="70830" x2="84483" y2="70830"/>
                        <a14:foregroundMark x1="84706" y1="70830" x2="84259" y2="71693"/>
                        <a14:foregroundMark x1="83365" y1="73706" x2="83365" y2="73706"/>
                        <a14:foregroundMark x1="80651" y1="78924" x2="80651" y2="78924"/>
                        <a14:foregroundMark x1="80428" y1="79499" x2="80428" y2="79499"/>
                        <a14:foregroundMark x1="78640" y1="85292" x2="78193" y2="87305"/>
                        <a14:foregroundMark x1="78193" y1="87305" x2="78193" y2="87305"/>
                        <a14:foregroundMark x1="77075" y1="96590" x2="77075" y2="97453"/>
                        <a14:foregroundMark x1="76149" y1="98316" x2="75032" y2="98603"/>
                        <a14:foregroundMark x1="75032" y1="98891" x2="75032" y2="98891"/>
                        <a14:foregroundMark x1="69636" y1="98891" x2="68295" y2="98891"/>
                        <a14:foregroundMark x1="62899" y1="98891" x2="60185" y2="98316"/>
                        <a14:foregroundMark x1="60185" y1="98316" x2="60185" y2="98316"/>
                        <a14:foregroundMark x1="60185" y1="98316" x2="58621" y2="98028"/>
                        <a14:foregroundMark x1="57280" y1="97453" x2="57280" y2="97453"/>
                        <a14:foregroundMark x1="57056" y1="97453" x2="57056" y2="97453"/>
                        <a14:foregroundMark x1="54342" y1="93961" x2="53225" y2="91947"/>
                        <a14:foregroundMark x1="53225" y1="91947" x2="51884" y2="91660"/>
                        <a14:foregroundMark x1="45594" y1="83854" x2="45115" y2="82991"/>
                        <a14:foregroundMark x1="37484" y1="73131" x2="37484" y2="73131"/>
                        <a14:foregroundMark x1="38378" y1="68817" x2="38378" y2="68817"/>
                        <a14:foregroundMark x1="38155" y1="78924" x2="38155" y2="78924"/>
                        <a14:foregroundMark x1="38155" y1="78924" x2="38155" y2="78924"/>
                        <a14:foregroundMark x1="38155" y1="78924" x2="38155" y2="78924"/>
                        <a14:foregroundMark x1="38378" y1="79786" x2="38378" y2="79786"/>
                        <a14:foregroundMark x1="37484" y1="74897" x2="37484" y2="74897"/>
                        <a14:foregroundMark x1="37484" y1="73131" x2="37484" y2="73131"/>
                        <a14:foregroundMark x1="38378" y1="71405" x2="38378" y2="71405"/>
                        <a14:foregroundMark x1="38602" y1="70542" x2="38602" y2="70542"/>
                        <a14:foregroundMark x1="46264" y1="50575" x2="46264" y2="50575"/>
                        <a14:foregroundMark x1="46041" y1="52588" x2="46041" y2="52588"/>
                        <a14:foregroundMark x1="43327" y1="55505" x2="43327" y2="55505"/>
                        <a14:foregroundMark x1="39943" y1="60970" x2="39943" y2="60970"/>
                        <a14:foregroundMark x1="41762" y1="60970" x2="41762" y2="60970"/>
                        <a14:foregroundMark x1="43550" y1="57231" x2="43774" y2="56368"/>
                        <a14:foregroundMark x1="42433" y1="48562" x2="42433" y2="48562"/>
                        <a14:foregroundMark x1="42209" y1="44782" x2="42433" y2="43344"/>
                        <a14:foregroundMark x1="42433" y1="41331" x2="42433" y2="41331"/>
                        <a14:foregroundMark x1="42433" y1="39852" x2="42433" y2="38702"/>
                        <a14:foregroundMark x1="42209" y1="37264" x2="42209" y2="37264"/>
                        <a14:foregroundMark x1="41315" y1="37264" x2="41315" y2="37264"/>
                        <a14:foregroundMark x1="41315" y1="38989" x2="41315" y2="42194"/>
                        <a14:foregroundMark x1="41315" y1="42194" x2="41315" y2="43057"/>
                        <a14:foregroundMark x1="41092" y1="44782" x2="40645" y2="45933"/>
                        <a14:foregroundMark x1="40421" y1="47083" x2="40421" y2="47083"/>
                        <a14:foregroundMark x1="39719" y1="48562" x2="39496" y2="49425"/>
                        <a14:foregroundMark x1="38602" y1="49425" x2="38602" y2="49425"/>
                        <a14:foregroundMark x1="39272" y1="34675" x2="39272" y2="34675"/>
                        <a14:foregroundMark x1="38825" y1="35251" x2="38825" y2="35251"/>
                        <a14:foregroundMark x1="38825" y1="35251" x2="38825" y2="35251"/>
                        <a14:foregroundMark x1="38602" y1="37839" x2="38602" y2="37839"/>
                        <a14:foregroundMark x1="38602" y1="41002" x2="38602" y2="41002"/>
                        <a14:foregroundMark x1="38602" y1="44207" x2="38602" y2="44207"/>
                        <a14:foregroundMark x1="38378" y1="46508" x2="38378" y2="46508"/>
                        <a14:foregroundMark x1="38155" y1="48562" x2="38155" y2="48562"/>
                        <a14:foregroundMark x1="38155" y1="47371" x2="38155" y2="46220"/>
                        <a14:foregroundMark x1="38155" y1="41002" x2="38155" y2="41002"/>
                        <a14:foregroundMark x1="38825" y1="39852" x2="38825" y2="39852"/>
                        <a14:foregroundMark x1="39272" y1="38414" x2="39272" y2="38414"/>
                        <a14:foregroundMark x1="39496" y1="36401" x2="39496" y2="36401"/>
                        <a14:foregroundMark x1="39496" y1="36976" x2="39496" y2="36976"/>
                        <a14:foregroundMark x1="39496" y1="38414" x2="39496" y2="39277"/>
                        <a14:foregroundMark x1="39496" y1="41002" x2="39272" y2="43057"/>
                        <a14:foregroundMark x1="38602" y1="45070" x2="38378" y2="46508"/>
                        <a14:foregroundMark x1="38155" y1="46795" x2="38155" y2="46795"/>
                        <a14:foregroundMark x1="37931" y1="47987" x2="37708" y2="49425"/>
                        <a14:foregroundMark x1="37708" y1="49425" x2="37708" y2="49425"/>
                        <a14:foregroundMark x1="38825" y1="45357" x2="38825" y2="45357"/>
                        <a14:foregroundMark x1="36814" y1="53164" x2="36814" y2="53164"/>
                        <a14:foregroundMark x1="38378" y1="48274" x2="38378" y2="48274"/>
                        <a14:foregroundMark x1="39943" y1="41331" x2="39943" y2="41331"/>
                        <a14:foregroundMark x1="40421" y1="38414" x2="40421" y2="38414"/>
                        <a14:foregroundMark x1="40421" y1="41331" x2="40421" y2="41331"/>
                        <a14:foregroundMark x1="39719" y1="45357" x2="39719" y2="46220"/>
                        <a14:foregroundMark x1="38378" y1="51438" x2="37708" y2="54930"/>
                        <a14:foregroundMark x1="37931" y1="51726" x2="37931" y2="51726"/>
                        <a14:foregroundMark x1="37931" y1="50288" x2="37931" y2="50288"/>
                        <a14:foregroundMark x1="37931" y1="47083" x2="37931" y2="47083"/>
                        <a14:foregroundMark x1="37261" y1="54026" x2="37261" y2="54026"/>
                        <a14:foregroundMark x1="37261" y1="51726" x2="37261" y2="51726"/>
                        <a14:foregroundMark x1="37037" y1="52876" x2="37037" y2="52876"/>
                        <a14:foregroundMark x1="36367" y1="55218" x2="36367" y2="55218"/>
                        <a14:foregroundMark x1="36367" y1="55793" x2="36367" y2="55793"/>
                        <a14:foregroundMark x1="37037" y1="52013" x2="37037" y2="52013"/>
                        <a14:foregroundMark x1="37931" y1="49712" x2="37931" y2="49712"/>
                        <a14:foregroundMark x1="38602" y1="48562" x2="38602" y2="48562"/>
                        <a14:foregroundMark x1="37708" y1="52013" x2="37708" y2="52013"/>
                        <a14:foregroundMark x1="37261" y1="53451" x2="37261" y2="53451"/>
                        <a14:foregroundMark x1="37261" y1="54643" x2="37261" y2="54643"/>
                        <a14:foregroundMark x1="37261" y1="54314" x2="37261" y2="54314"/>
                        <a14:foregroundMark x1="39049" y1="45645" x2="39049" y2="45645"/>
                        <a14:foregroundMark x1="38378" y1="43919" x2="38378" y2="43919"/>
                        <a14:foregroundMark x1="38825" y1="40140" x2="38825" y2="40140"/>
                        <a14:foregroundMark x1="37931" y1="42769" x2="37931" y2="42769"/>
                        <a14:foregroundMark x1="37931" y1="44782" x2="37931" y2="44782"/>
                        <a14:foregroundMark x1="79087" y1="88784" x2="79087" y2="88784"/>
                        <a14:foregroundMark x1="79534" y1="88496" x2="79534" y2="88496"/>
                        <a14:foregroundMark x1="79534" y1="88496" x2="79534" y2="88496"/>
                        <a14:foregroundMark x1="80204" y1="87305" x2="80204" y2="87305"/>
                        <a14:foregroundMark x1="80875" y1="84429" x2="80875" y2="84429"/>
                        <a14:foregroundMark x1="80428" y1="86154" x2="80428" y2="86154"/>
                        <a14:foregroundMark x1="79981" y1="87305" x2="79981" y2="87305"/>
                        <a14:foregroundMark x1="79534" y1="88496" x2="79534" y2="88496"/>
                        <a14:foregroundMark x1="78863" y1="91947" x2="78863" y2="91947"/>
                        <a14:foregroundMark x1="79087" y1="90797" x2="79087" y2="90797"/>
                        <a14:foregroundMark x1="79087" y1="90222" x2="79310" y2="89359"/>
                      </a14:backgroundRemoval>
                    </a14:imgEffect>
                  </a14:imgLayer>
                </a14:imgProps>
              </a:ext>
            </a:extLst>
          </a:blip>
          <a:srcRect l="33435"/>
          <a:stretch/>
        </p:blipFill>
        <p:spPr>
          <a:xfrm>
            <a:off x="7180289" y="1292692"/>
            <a:ext cx="4437088" cy="5180301"/>
          </a:xfrm>
          <a:prstGeom prst="rect">
            <a:avLst/>
          </a:prstGeom>
        </p:spPr>
      </p:pic>
    </p:spTree>
    <p:extLst>
      <p:ext uri="{BB962C8B-B14F-4D97-AF65-F5344CB8AC3E}">
        <p14:creationId xmlns:p14="http://schemas.microsoft.com/office/powerpoint/2010/main" val="42037839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EFD923-BDD5-E454-8A7E-B196C875A53B}"/>
              </a:ext>
            </a:extLst>
          </p:cNvPr>
          <p:cNvSpPr>
            <a:spLocks noGrp="1"/>
          </p:cNvSpPr>
          <p:nvPr>
            <p:ph type="title"/>
          </p:nvPr>
        </p:nvSpPr>
        <p:spPr/>
        <p:txBody>
          <a:bodyPr/>
          <a:lstStyle/>
          <a:p>
            <a:pPr algn="ctr"/>
            <a:r>
              <a:rPr lang="es-MX" dirty="0"/>
              <a:t>Infecciones de los maxilares</a:t>
            </a:r>
          </a:p>
        </p:txBody>
      </p:sp>
      <p:pic>
        <p:nvPicPr>
          <p:cNvPr id="5" name="Marcador de contenido 4">
            <a:extLst>
              <a:ext uri="{FF2B5EF4-FFF2-40B4-BE49-F238E27FC236}">
                <a16:creationId xmlns:a16="http://schemas.microsoft.com/office/drawing/2014/main" id="{579CE09F-A9C8-467A-B2BF-C9889A42A25A}"/>
              </a:ext>
            </a:extLst>
          </p:cNvPr>
          <p:cNvPicPr>
            <a:picLocks noGrp="1" noChangeAspect="1"/>
          </p:cNvPicPr>
          <p:nvPr>
            <p:ph idx="1"/>
          </p:nvPr>
        </p:nvPicPr>
        <p:blipFill>
          <a:blip r:embed="rId2"/>
          <a:stretch>
            <a:fillRect/>
          </a:stretch>
        </p:blipFill>
        <p:spPr>
          <a:xfrm>
            <a:off x="1061179" y="1484026"/>
            <a:ext cx="9739222" cy="4756364"/>
          </a:xfrm>
        </p:spPr>
      </p:pic>
    </p:spTree>
    <p:extLst>
      <p:ext uri="{BB962C8B-B14F-4D97-AF65-F5344CB8AC3E}">
        <p14:creationId xmlns:p14="http://schemas.microsoft.com/office/powerpoint/2010/main" val="13394638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76E89D-B90B-D8BC-2785-61C168FF5B11}"/>
              </a:ext>
            </a:extLst>
          </p:cNvPr>
          <p:cNvSpPr>
            <a:spLocks noGrp="1"/>
          </p:cNvSpPr>
          <p:nvPr>
            <p:ph type="title"/>
          </p:nvPr>
        </p:nvSpPr>
        <p:spPr/>
        <p:txBody>
          <a:bodyPr/>
          <a:lstStyle/>
          <a:p>
            <a:pPr algn="ctr"/>
            <a:r>
              <a:rPr lang="es-MX" dirty="0"/>
              <a:t>Anatomía dental</a:t>
            </a:r>
          </a:p>
        </p:txBody>
      </p:sp>
      <p:pic>
        <p:nvPicPr>
          <p:cNvPr id="4" name="Marcador de contenido 3">
            <a:extLst>
              <a:ext uri="{FF2B5EF4-FFF2-40B4-BE49-F238E27FC236}">
                <a16:creationId xmlns:a16="http://schemas.microsoft.com/office/drawing/2014/main" id="{9756B034-44AF-AC64-BF15-1500F367442E}"/>
              </a:ext>
            </a:extLst>
          </p:cNvPr>
          <p:cNvPicPr>
            <a:picLocks noGrp="1" noChangeAspect="1"/>
          </p:cNvPicPr>
          <p:nvPr>
            <p:ph idx="1"/>
          </p:nvPr>
        </p:nvPicPr>
        <p:blipFill>
          <a:blip r:embed="rId2"/>
          <a:stretch>
            <a:fillRect/>
          </a:stretch>
        </p:blipFill>
        <p:spPr>
          <a:xfrm>
            <a:off x="3009153" y="2052638"/>
            <a:ext cx="5135469" cy="4195762"/>
          </a:xfrm>
          <a:prstGeom prst="rect">
            <a:avLst/>
          </a:prstGeom>
        </p:spPr>
      </p:pic>
    </p:spTree>
    <p:extLst>
      <p:ext uri="{BB962C8B-B14F-4D97-AF65-F5344CB8AC3E}">
        <p14:creationId xmlns:p14="http://schemas.microsoft.com/office/powerpoint/2010/main" val="29016128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B3804D-A2F9-5AF3-77C5-0C2933F4DE7B}"/>
              </a:ext>
            </a:extLst>
          </p:cNvPr>
          <p:cNvSpPr>
            <a:spLocks noGrp="1"/>
          </p:cNvSpPr>
          <p:nvPr>
            <p:ph type="title"/>
          </p:nvPr>
        </p:nvSpPr>
        <p:spPr>
          <a:xfrm>
            <a:off x="645130" y="197885"/>
            <a:ext cx="9404723" cy="1400530"/>
          </a:xfrm>
        </p:spPr>
        <p:txBody>
          <a:bodyPr/>
          <a:lstStyle/>
          <a:p>
            <a:pPr algn="ctr"/>
            <a:r>
              <a:rPr lang="es-MX" dirty="0"/>
              <a:t>Absceso periapical </a:t>
            </a:r>
          </a:p>
        </p:txBody>
      </p:sp>
      <p:sp>
        <p:nvSpPr>
          <p:cNvPr id="3" name="Marcador de contenido 2">
            <a:extLst>
              <a:ext uri="{FF2B5EF4-FFF2-40B4-BE49-F238E27FC236}">
                <a16:creationId xmlns:a16="http://schemas.microsoft.com/office/drawing/2014/main" id="{4A1DEBB4-B262-96BE-9CDC-AF2FBC2063D2}"/>
              </a:ext>
            </a:extLst>
          </p:cNvPr>
          <p:cNvSpPr>
            <a:spLocks noGrp="1"/>
          </p:cNvSpPr>
          <p:nvPr>
            <p:ph idx="1"/>
          </p:nvPr>
        </p:nvSpPr>
        <p:spPr>
          <a:xfrm>
            <a:off x="836026" y="1173480"/>
            <a:ext cx="7773402" cy="5108916"/>
          </a:xfrm>
        </p:spPr>
        <p:txBody>
          <a:bodyPr/>
          <a:lstStyle/>
          <a:p>
            <a:pPr algn="just"/>
            <a:r>
              <a:rPr lang="es-MX" dirty="0"/>
              <a:t>Comúnmente es el resultado de una pulpitis aguda cuyo exudado se extiende a los tejidos blandos y duros adyacentes. El exudado puede contener exotoxinas potentes y enzimas líticas capaces de destruir barreras tisulares. </a:t>
            </a:r>
          </a:p>
          <a:p>
            <a:pPr algn="just"/>
            <a:r>
              <a:rPr lang="es-MX" dirty="0"/>
              <a:t>Por lo general, no existe una vía de drenaje desde la pulpa a través de la corona hacia la cavidad bucal, produciéndose una presión interna dentro de la membrana periodontal que origina la extrusión del diente de su alveolo y la rápida extensión del exudado por todo el hueso medular subyacente. </a:t>
            </a:r>
          </a:p>
          <a:p>
            <a:pPr algn="just"/>
            <a:r>
              <a:rPr lang="es-MX" dirty="0"/>
              <a:t>Genera un dolor intenso y el órgano dental afectado presenta dolor a la percusión, relativamente insensible o no responde a las pruebas de vitalidad. </a:t>
            </a:r>
          </a:p>
        </p:txBody>
      </p:sp>
      <p:pic>
        <p:nvPicPr>
          <p:cNvPr id="5" name="Imagen 4">
            <a:extLst>
              <a:ext uri="{FF2B5EF4-FFF2-40B4-BE49-F238E27FC236}">
                <a16:creationId xmlns:a16="http://schemas.microsoft.com/office/drawing/2014/main" id="{00A00F27-7D22-D241-884F-64E9A92ACCFE}"/>
              </a:ext>
            </a:extLst>
          </p:cNvPr>
          <p:cNvPicPr>
            <a:picLocks noChangeAspect="1"/>
          </p:cNvPicPr>
          <p:nvPr/>
        </p:nvPicPr>
        <p:blipFill>
          <a:blip r:embed="rId2"/>
          <a:srcRect l="3977" t="819" b="4306"/>
          <a:stretch/>
        </p:blipFill>
        <p:spPr>
          <a:xfrm>
            <a:off x="9164053" y="3727938"/>
            <a:ext cx="2863469" cy="1856936"/>
          </a:xfrm>
          <a:prstGeom prst="rect">
            <a:avLst/>
          </a:prstGeom>
        </p:spPr>
      </p:pic>
      <p:pic>
        <p:nvPicPr>
          <p:cNvPr id="6" name="Imagen 5">
            <a:extLst>
              <a:ext uri="{FF2B5EF4-FFF2-40B4-BE49-F238E27FC236}">
                <a16:creationId xmlns:a16="http://schemas.microsoft.com/office/drawing/2014/main" id="{F35942B9-EA07-AFD6-4D55-7D189764B4EB}"/>
              </a:ext>
            </a:extLst>
          </p:cNvPr>
          <p:cNvPicPr>
            <a:picLocks noChangeAspect="1"/>
          </p:cNvPicPr>
          <p:nvPr/>
        </p:nvPicPr>
        <p:blipFill>
          <a:blip r:embed="rId3"/>
          <a:stretch>
            <a:fillRect/>
          </a:stretch>
        </p:blipFill>
        <p:spPr>
          <a:xfrm>
            <a:off x="9076300" y="1565539"/>
            <a:ext cx="2863469" cy="1824060"/>
          </a:xfrm>
          <a:prstGeom prst="rect">
            <a:avLst/>
          </a:prstGeom>
        </p:spPr>
      </p:pic>
    </p:spTree>
    <p:extLst>
      <p:ext uri="{BB962C8B-B14F-4D97-AF65-F5344CB8AC3E}">
        <p14:creationId xmlns:p14="http://schemas.microsoft.com/office/powerpoint/2010/main" val="10135219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64C60E-BE2A-8F5C-B866-C70E5CC1D862}"/>
              </a:ext>
            </a:extLst>
          </p:cNvPr>
          <p:cNvSpPr>
            <a:spLocks noGrp="1"/>
          </p:cNvSpPr>
          <p:nvPr>
            <p:ph type="title"/>
          </p:nvPr>
        </p:nvSpPr>
        <p:spPr/>
        <p:txBody>
          <a:bodyPr/>
          <a:lstStyle/>
          <a:p>
            <a:pPr algn="ctr"/>
            <a:r>
              <a:rPr lang="es-MX" dirty="0"/>
              <a:t>Vías de drenaje el absceso periapical</a:t>
            </a:r>
          </a:p>
        </p:txBody>
      </p:sp>
      <p:sp>
        <p:nvSpPr>
          <p:cNvPr id="3" name="Marcador de contenido 2">
            <a:extLst>
              <a:ext uri="{FF2B5EF4-FFF2-40B4-BE49-F238E27FC236}">
                <a16:creationId xmlns:a16="http://schemas.microsoft.com/office/drawing/2014/main" id="{099EF368-CB5F-A7D9-9593-1BAA5D6D7813}"/>
              </a:ext>
            </a:extLst>
          </p:cNvPr>
          <p:cNvSpPr>
            <a:spLocks noGrp="1"/>
          </p:cNvSpPr>
          <p:nvPr>
            <p:ph idx="1"/>
          </p:nvPr>
        </p:nvSpPr>
        <p:spPr>
          <a:xfrm>
            <a:off x="1103312" y="2546252"/>
            <a:ext cx="5986805" cy="3702147"/>
          </a:xfrm>
        </p:spPr>
        <p:txBody>
          <a:bodyPr/>
          <a:lstStyle/>
          <a:p>
            <a:pPr marL="457200" indent="-457200">
              <a:buFont typeface="+mj-lt"/>
              <a:buAutoNum type="arabicPeriod"/>
            </a:pPr>
            <a:r>
              <a:rPr lang="es-MX" dirty="0"/>
              <a:t>Encía</a:t>
            </a:r>
          </a:p>
          <a:p>
            <a:pPr marL="457200" indent="-457200">
              <a:buFont typeface="+mj-lt"/>
              <a:buAutoNum type="arabicPeriod"/>
            </a:pPr>
            <a:r>
              <a:rPr lang="es-MX" dirty="0"/>
              <a:t>Paladar</a:t>
            </a:r>
          </a:p>
          <a:p>
            <a:pPr marL="457200" indent="-457200">
              <a:buFont typeface="+mj-lt"/>
              <a:buAutoNum type="arabicPeriod"/>
            </a:pPr>
            <a:r>
              <a:rPr lang="es-MX" dirty="0"/>
              <a:t>Seno maxilar</a:t>
            </a:r>
          </a:p>
          <a:p>
            <a:pPr marL="457200" indent="-457200">
              <a:buFont typeface="+mj-lt"/>
              <a:buAutoNum type="arabicPeriod"/>
            </a:pPr>
            <a:r>
              <a:rPr lang="es-MX" dirty="0"/>
              <a:t>Tejido blando en el área superior (maxilar) o mandibular.</a:t>
            </a:r>
          </a:p>
          <a:p>
            <a:pPr marL="457200" indent="-457200">
              <a:buFont typeface="+mj-lt"/>
              <a:buAutoNum type="arabicPeriod"/>
            </a:pPr>
            <a:r>
              <a:rPr lang="es-MX" dirty="0"/>
              <a:t>Suelo de boca</a:t>
            </a:r>
          </a:p>
        </p:txBody>
      </p:sp>
      <p:pic>
        <p:nvPicPr>
          <p:cNvPr id="5" name="Imagen 4">
            <a:extLst>
              <a:ext uri="{FF2B5EF4-FFF2-40B4-BE49-F238E27FC236}">
                <a16:creationId xmlns:a16="http://schemas.microsoft.com/office/drawing/2014/main" id="{FBAFCFD3-A392-4D39-881C-6AE7DE25F590}"/>
              </a:ext>
            </a:extLst>
          </p:cNvPr>
          <p:cNvPicPr>
            <a:picLocks noChangeAspect="1"/>
          </p:cNvPicPr>
          <p:nvPr/>
        </p:nvPicPr>
        <p:blipFill>
          <a:blip r:embed="rId2"/>
          <a:stretch>
            <a:fillRect/>
          </a:stretch>
        </p:blipFill>
        <p:spPr>
          <a:xfrm>
            <a:off x="7538943" y="1853248"/>
            <a:ext cx="3549745" cy="4396125"/>
          </a:xfrm>
          <a:prstGeom prst="rect">
            <a:avLst/>
          </a:prstGeom>
        </p:spPr>
      </p:pic>
    </p:spTree>
    <p:extLst>
      <p:ext uri="{BB962C8B-B14F-4D97-AF65-F5344CB8AC3E}">
        <p14:creationId xmlns:p14="http://schemas.microsoft.com/office/powerpoint/2010/main" val="29676226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E28815-D981-F60B-2A3A-75065AAF6EDE}"/>
              </a:ext>
            </a:extLst>
          </p:cNvPr>
          <p:cNvSpPr>
            <a:spLocks noGrp="1"/>
          </p:cNvSpPr>
          <p:nvPr>
            <p:ph type="title"/>
          </p:nvPr>
        </p:nvSpPr>
        <p:spPr/>
        <p:txBody>
          <a:bodyPr/>
          <a:lstStyle/>
          <a:p>
            <a:pPr algn="ctr"/>
            <a:r>
              <a:rPr lang="es-MX" dirty="0"/>
              <a:t>Celulitis</a:t>
            </a:r>
          </a:p>
        </p:txBody>
      </p:sp>
      <p:sp>
        <p:nvSpPr>
          <p:cNvPr id="3" name="Marcador de contenido 2">
            <a:extLst>
              <a:ext uri="{FF2B5EF4-FFF2-40B4-BE49-F238E27FC236}">
                <a16:creationId xmlns:a16="http://schemas.microsoft.com/office/drawing/2014/main" id="{AA35074D-BAA2-2435-C6CE-E5F3AADE8990}"/>
              </a:ext>
            </a:extLst>
          </p:cNvPr>
          <p:cNvSpPr>
            <a:spLocks noGrp="1"/>
          </p:cNvSpPr>
          <p:nvPr>
            <p:ph idx="1"/>
          </p:nvPr>
        </p:nvSpPr>
        <p:spPr>
          <a:xfrm>
            <a:off x="1075177" y="1853248"/>
            <a:ext cx="6507309" cy="4195481"/>
          </a:xfrm>
        </p:spPr>
        <p:txBody>
          <a:bodyPr>
            <a:normAutofit lnSpcReduction="10000"/>
          </a:bodyPr>
          <a:lstStyle/>
          <a:p>
            <a:pPr algn="just"/>
            <a:r>
              <a:rPr lang="es-MX" dirty="0"/>
              <a:t>Es una afección aguda en el cual el exudado purulento (acompañado por formas virulentas de bacterias), involucra los planos faciales y peribucales.  </a:t>
            </a:r>
          </a:p>
          <a:p>
            <a:pPr algn="just"/>
            <a:r>
              <a:rPr lang="es-MX" dirty="0"/>
              <a:t>Por lo general es consecuencia de la extensión de un absceso periapical hacia el tejido blando.</a:t>
            </a:r>
          </a:p>
          <a:p>
            <a:pPr algn="just"/>
            <a:r>
              <a:rPr lang="es-MX" dirty="0"/>
              <a:t>Puede propagarse por varios caminos hacia la vía de menor resistencia. Algunas veces evoluciona a través del hueso cortical bucal, el tejido blando gingival, hacia el paladar o la piel. En el  espacio submandibular se le conoce como angina de Ludwig.</a:t>
            </a:r>
          </a:p>
        </p:txBody>
      </p:sp>
      <p:pic>
        <p:nvPicPr>
          <p:cNvPr id="4" name="Imagen 3">
            <a:extLst>
              <a:ext uri="{FF2B5EF4-FFF2-40B4-BE49-F238E27FC236}">
                <a16:creationId xmlns:a16="http://schemas.microsoft.com/office/drawing/2014/main" id="{5B8038C6-81DE-852C-F51E-B8D52394F9F2}"/>
              </a:ext>
            </a:extLst>
          </p:cNvPr>
          <p:cNvPicPr>
            <a:picLocks noChangeAspect="1"/>
          </p:cNvPicPr>
          <p:nvPr/>
        </p:nvPicPr>
        <p:blipFill>
          <a:blip r:embed="rId2"/>
          <a:srcRect b="988"/>
          <a:stretch/>
        </p:blipFill>
        <p:spPr>
          <a:xfrm>
            <a:off x="7982685" y="1593157"/>
            <a:ext cx="1667950" cy="2282654"/>
          </a:xfrm>
          <a:prstGeom prst="rect">
            <a:avLst/>
          </a:prstGeom>
        </p:spPr>
      </p:pic>
      <p:pic>
        <p:nvPicPr>
          <p:cNvPr id="5" name="Imagen 4">
            <a:extLst>
              <a:ext uri="{FF2B5EF4-FFF2-40B4-BE49-F238E27FC236}">
                <a16:creationId xmlns:a16="http://schemas.microsoft.com/office/drawing/2014/main" id="{5894BA1E-038F-B418-C5BC-8B66D268D5D5}"/>
              </a:ext>
            </a:extLst>
          </p:cNvPr>
          <p:cNvPicPr>
            <a:picLocks noChangeAspect="1"/>
          </p:cNvPicPr>
          <p:nvPr/>
        </p:nvPicPr>
        <p:blipFill>
          <a:blip r:embed="rId3"/>
          <a:srcRect l="12238" r="11119"/>
          <a:stretch/>
        </p:blipFill>
        <p:spPr>
          <a:xfrm>
            <a:off x="9829214" y="1769003"/>
            <a:ext cx="2045591" cy="1930961"/>
          </a:xfrm>
          <a:prstGeom prst="rect">
            <a:avLst/>
          </a:prstGeom>
        </p:spPr>
      </p:pic>
      <p:pic>
        <p:nvPicPr>
          <p:cNvPr id="7" name="Imagen 6">
            <a:extLst>
              <a:ext uri="{FF2B5EF4-FFF2-40B4-BE49-F238E27FC236}">
                <a16:creationId xmlns:a16="http://schemas.microsoft.com/office/drawing/2014/main" id="{0376513B-F0E3-FB74-755E-2C6AB7FDC320}"/>
              </a:ext>
            </a:extLst>
          </p:cNvPr>
          <p:cNvPicPr>
            <a:picLocks noChangeAspect="1"/>
          </p:cNvPicPr>
          <p:nvPr/>
        </p:nvPicPr>
        <p:blipFill>
          <a:blip r:embed="rId4"/>
          <a:stretch>
            <a:fillRect/>
          </a:stretch>
        </p:blipFill>
        <p:spPr>
          <a:xfrm>
            <a:off x="8680192" y="4217647"/>
            <a:ext cx="2160734" cy="1948898"/>
          </a:xfrm>
          <a:prstGeom prst="rect">
            <a:avLst/>
          </a:prstGeom>
        </p:spPr>
      </p:pic>
    </p:spTree>
    <p:extLst>
      <p:ext uri="{BB962C8B-B14F-4D97-AF65-F5344CB8AC3E}">
        <p14:creationId xmlns:p14="http://schemas.microsoft.com/office/powerpoint/2010/main" val="17042752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13A5C3-C082-2B39-A141-2ED180716F74}"/>
              </a:ext>
            </a:extLst>
          </p:cNvPr>
          <p:cNvSpPr>
            <a:spLocks noGrp="1"/>
          </p:cNvSpPr>
          <p:nvPr>
            <p:ph type="title"/>
          </p:nvPr>
        </p:nvSpPr>
        <p:spPr/>
        <p:txBody>
          <a:bodyPr/>
          <a:lstStyle/>
          <a:p>
            <a:pPr algn="ctr"/>
            <a:r>
              <a:rPr lang="es-MX" dirty="0"/>
              <a:t>Osteomielitis aguda</a:t>
            </a:r>
          </a:p>
        </p:txBody>
      </p:sp>
      <p:sp>
        <p:nvSpPr>
          <p:cNvPr id="3" name="Marcador de contenido 2">
            <a:extLst>
              <a:ext uri="{FF2B5EF4-FFF2-40B4-BE49-F238E27FC236}">
                <a16:creationId xmlns:a16="http://schemas.microsoft.com/office/drawing/2014/main" id="{7068BBE8-9D2E-D182-E5B1-246CE8AE2139}"/>
              </a:ext>
            </a:extLst>
          </p:cNvPr>
          <p:cNvSpPr>
            <a:spLocks noGrp="1"/>
          </p:cNvSpPr>
          <p:nvPr>
            <p:ph idx="1"/>
          </p:nvPr>
        </p:nvSpPr>
        <p:spPr>
          <a:xfrm>
            <a:off x="1103313" y="1533378"/>
            <a:ext cx="7646792" cy="4715021"/>
          </a:xfrm>
        </p:spPr>
        <p:txBody>
          <a:bodyPr>
            <a:normAutofit/>
          </a:bodyPr>
          <a:lstStyle/>
          <a:p>
            <a:pPr algn="just"/>
            <a:r>
              <a:rPr lang="es-MX" dirty="0"/>
              <a:t>Es una lesión destructiva del hueso medular (trabecular), de origen inflamatorio agudo y rápidamente destructivo.</a:t>
            </a:r>
          </a:p>
          <a:p>
            <a:pPr algn="just"/>
            <a:r>
              <a:rPr lang="es-MX" dirty="0"/>
              <a:t>Esta formado por tejido de granulación, exudado purulento e islotes de hueso desvitalizado (secuestros).</a:t>
            </a:r>
          </a:p>
          <a:p>
            <a:pPr algn="just"/>
            <a:r>
              <a:rPr lang="es-MX" dirty="0"/>
              <a:t>Generalmente es consecuencia directa de un absceso periapical no tratado.</a:t>
            </a:r>
          </a:p>
          <a:p>
            <a:pPr algn="just"/>
            <a:r>
              <a:rPr lang="es-MX" dirty="0"/>
              <a:t>Se caracteriza por un dolor intenso y malestar general, antes de que sea posible el drenaje. </a:t>
            </a:r>
          </a:p>
          <a:p>
            <a:pPr algn="just"/>
            <a:r>
              <a:rPr lang="es-MX" dirty="0"/>
              <a:t>Los rasgos radiográficos no se manifiestas inmediatamente porque el exudado progresa a tejidos blandos. Hasta que el hueso no haya sufrido un grado importante de reabsorción, la magnitud de la destrucción no será visible radiográficamente. </a:t>
            </a:r>
          </a:p>
        </p:txBody>
      </p:sp>
      <p:pic>
        <p:nvPicPr>
          <p:cNvPr id="5" name="Imagen 4">
            <a:extLst>
              <a:ext uri="{FF2B5EF4-FFF2-40B4-BE49-F238E27FC236}">
                <a16:creationId xmlns:a16="http://schemas.microsoft.com/office/drawing/2014/main" id="{CFDEAA11-1CD4-E21B-B4E3-02953B44C5DE}"/>
              </a:ext>
            </a:extLst>
          </p:cNvPr>
          <p:cNvPicPr>
            <a:picLocks noChangeAspect="1"/>
          </p:cNvPicPr>
          <p:nvPr/>
        </p:nvPicPr>
        <p:blipFill>
          <a:blip r:embed="rId2"/>
          <a:stretch>
            <a:fillRect/>
          </a:stretch>
        </p:blipFill>
        <p:spPr>
          <a:xfrm>
            <a:off x="9085824" y="2739683"/>
            <a:ext cx="2686050" cy="1828800"/>
          </a:xfrm>
          <a:prstGeom prst="rect">
            <a:avLst/>
          </a:prstGeom>
        </p:spPr>
      </p:pic>
    </p:spTree>
    <p:extLst>
      <p:ext uri="{BB962C8B-B14F-4D97-AF65-F5344CB8AC3E}">
        <p14:creationId xmlns:p14="http://schemas.microsoft.com/office/powerpoint/2010/main" val="38929466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B9459C-519D-1AA5-4770-A35079A936C1}"/>
              </a:ext>
            </a:extLst>
          </p:cNvPr>
          <p:cNvSpPr>
            <a:spLocks noGrp="1"/>
          </p:cNvSpPr>
          <p:nvPr>
            <p:ph type="title"/>
          </p:nvPr>
        </p:nvSpPr>
        <p:spPr/>
        <p:txBody>
          <a:bodyPr/>
          <a:lstStyle/>
          <a:p>
            <a:pPr algn="ctr"/>
            <a:r>
              <a:rPr lang="es-MX" dirty="0"/>
              <a:t>Osteomielitis crónica</a:t>
            </a:r>
          </a:p>
        </p:txBody>
      </p:sp>
      <p:sp>
        <p:nvSpPr>
          <p:cNvPr id="3" name="Marcador de contenido 2">
            <a:extLst>
              <a:ext uri="{FF2B5EF4-FFF2-40B4-BE49-F238E27FC236}">
                <a16:creationId xmlns:a16="http://schemas.microsoft.com/office/drawing/2014/main" id="{2F799970-237E-F7CB-DF3C-3618650BC27F}"/>
              </a:ext>
            </a:extLst>
          </p:cNvPr>
          <p:cNvSpPr>
            <a:spLocks noGrp="1"/>
          </p:cNvSpPr>
          <p:nvPr>
            <p:ph idx="1"/>
          </p:nvPr>
        </p:nvSpPr>
        <p:spPr>
          <a:xfrm>
            <a:off x="763450" y="2074210"/>
            <a:ext cx="5944602" cy="4195481"/>
          </a:xfrm>
        </p:spPr>
        <p:txBody>
          <a:bodyPr/>
          <a:lstStyle/>
          <a:p>
            <a:pPr algn="just"/>
            <a:r>
              <a:rPr lang="es-MX" dirty="0"/>
              <a:t>Difiere de los tipos agudos por inducir la formación del hueso y hacerlo mas denso.</a:t>
            </a:r>
          </a:p>
          <a:p>
            <a:pPr algn="just"/>
            <a:r>
              <a:rPr lang="es-MX" dirty="0"/>
              <a:t>Se produce en respuesta a un proceso inflamatorio de baja densidad en lugar de una inflamación intensa y destructiva causada por bacterias virulentas.</a:t>
            </a:r>
          </a:p>
          <a:p>
            <a:pPr algn="just"/>
            <a:r>
              <a:rPr lang="es-MX" dirty="0"/>
              <a:t>El dolor es escaso o nulo.</a:t>
            </a:r>
          </a:p>
          <a:p>
            <a:pPr algn="just"/>
            <a:r>
              <a:rPr lang="es-MX" dirty="0"/>
              <a:t>Radiográficamente tiene un aspecto moteado y más radiopaco de lo normal.</a:t>
            </a:r>
          </a:p>
        </p:txBody>
      </p:sp>
      <p:pic>
        <p:nvPicPr>
          <p:cNvPr id="5" name="Imagen 4">
            <a:extLst>
              <a:ext uri="{FF2B5EF4-FFF2-40B4-BE49-F238E27FC236}">
                <a16:creationId xmlns:a16="http://schemas.microsoft.com/office/drawing/2014/main" id="{855977A3-FBF9-8F11-4196-0AF4088AB49D}"/>
              </a:ext>
            </a:extLst>
          </p:cNvPr>
          <p:cNvPicPr>
            <a:picLocks noChangeAspect="1"/>
          </p:cNvPicPr>
          <p:nvPr/>
        </p:nvPicPr>
        <p:blipFill>
          <a:blip r:embed="rId2"/>
          <a:stretch>
            <a:fillRect/>
          </a:stretch>
        </p:blipFill>
        <p:spPr>
          <a:xfrm>
            <a:off x="7269280" y="1988837"/>
            <a:ext cx="2237692" cy="2183114"/>
          </a:xfrm>
          <a:prstGeom prst="rect">
            <a:avLst/>
          </a:prstGeom>
        </p:spPr>
      </p:pic>
      <p:pic>
        <p:nvPicPr>
          <p:cNvPr id="7" name="Imagen 6">
            <a:extLst>
              <a:ext uri="{FF2B5EF4-FFF2-40B4-BE49-F238E27FC236}">
                <a16:creationId xmlns:a16="http://schemas.microsoft.com/office/drawing/2014/main" id="{DC6000C0-8E52-287C-ED06-E54CBAF3F795}"/>
              </a:ext>
            </a:extLst>
          </p:cNvPr>
          <p:cNvPicPr>
            <a:picLocks noChangeAspect="1"/>
          </p:cNvPicPr>
          <p:nvPr/>
        </p:nvPicPr>
        <p:blipFill>
          <a:blip r:embed="rId3"/>
          <a:stretch>
            <a:fillRect/>
          </a:stretch>
        </p:blipFill>
        <p:spPr>
          <a:xfrm>
            <a:off x="9994344" y="1498195"/>
            <a:ext cx="1811385" cy="2823414"/>
          </a:xfrm>
          <a:prstGeom prst="rect">
            <a:avLst/>
          </a:prstGeom>
        </p:spPr>
      </p:pic>
      <p:pic>
        <p:nvPicPr>
          <p:cNvPr id="9" name="Imagen 8">
            <a:extLst>
              <a:ext uri="{FF2B5EF4-FFF2-40B4-BE49-F238E27FC236}">
                <a16:creationId xmlns:a16="http://schemas.microsoft.com/office/drawing/2014/main" id="{BACAF8CE-4456-6B37-F8BF-1CEE5BA6C8C0}"/>
              </a:ext>
            </a:extLst>
          </p:cNvPr>
          <p:cNvPicPr>
            <a:picLocks noChangeAspect="1"/>
          </p:cNvPicPr>
          <p:nvPr/>
        </p:nvPicPr>
        <p:blipFill>
          <a:blip r:embed="rId4"/>
          <a:stretch>
            <a:fillRect/>
          </a:stretch>
        </p:blipFill>
        <p:spPr>
          <a:xfrm>
            <a:off x="7215797" y="4646257"/>
            <a:ext cx="2344659" cy="1544991"/>
          </a:xfrm>
          <a:prstGeom prst="rect">
            <a:avLst/>
          </a:prstGeom>
        </p:spPr>
      </p:pic>
      <p:pic>
        <p:nvPicPr>
          <p:cNvPr id="11" name="Imagen 10">
            <a:extLst>
              <a:ext uri="{FF2B5EF4-FFF2-40B4-BE49-F238E27FC236}">
                <a16:creationId xmlns:a16="http://schemas.microsoft.com/office/drawing/2014/main" id="{B03FE2CD-66E2-2939-5CDB-B0BCD06B8D21}"/>
              </a:ext>
            </a:extLst>
          </p:cNvPr>
          <p:cNvPicPr>
            <a:picLocks noChangeAspect="1"/>
          </p:cNvPicPr>
          <p:nvPr/>
        </p:nvPicPr>
        <p:blipFill>
          <a:blip r:embed="rId5"/>
          <a:stretch>
            <a:fillRect/>
          </a:stretch>
        </p:blipFill>
        <p:spPr>
          <a:xfrm>
            <a:off x="9781191" y="4646257"/>
            <a:ext cx="2237692" cy="1455231"/>
          </a:xfrm>
          <a:prstGeom prst="rect">
            <a:avLst/>
          </a:prstGeom>
        </p:spPr>
      </p:pic>
    </p:spTree>
    <p:extLst>
      <p:ext uri="{BB962C8B-B14F-4D97-AF65-F5344CB8AC3E}">
        <p14:creationId xmlns:p14="http://schemas.microsoft.com/office/powerpoint/2010/main" val="5405005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D36846-E5BB-5D5C-69FF-7F5278EAE9DE}"/>
              </a:ext>
            </a:extLst>
          </p:cNvPr>
          <p:cNvSpPr>
            <a:spLocks noGrp="1"/>
          </p:cNvSpPr>
          <p:nvPr>
            <p:ph type="title"/>
          </p:nvPr>
        </p:nvSpPr>
        <p:spPr/>
        <p:txBody>
          <a:bodyPr/>
          <a:lstStyle/>
          <a:p>
            <a:pPr algn="ctr"/>
            <a:r>
              <a:rPr lang="es-MX" dirty="0"/>
              <a:t>Osteomielitis de Garré</a:t>
            </a:r>
          </a:p>
        </p:txBody>
      </p:sp>
      <p:sp>
        <p:nvSpPr>
          <p:cNvPr id="3" name="Marcador de contenido 2">
            <a:extLst>
              <a:ext uri="{FF2B5EF4-FFF2-40B4-BE49-F238E27FC236}">
                <a16:creationId xmlns:a16="http://schemas.microsoft.com/office/drawing/2014/main" id="{898FD531-4904-2CB3-86D3-887CD9B6A673}"/>
              </a:ext>
            </a:extLst>
          </p:cNvPr>
          <p:cNvSpPr>
            <a:spLocks noGrp="1"/>
          </p:cNvSpPr>
          <p:nvPr>
            <p:ph idx="1"/>
          </p:nvPr>
        </p:nvSpPr>
        <p:spPr>
          <a:xfrm>
            <a:off x="821958" y="1406770"/>
            <a:ext cx="8279839" cy="4869765"/>
          </a:xfrm>
        </p:spPr>
        <p:txBody>
          <a:bodyPr>
            <a:normAutofit/>
          </a:bodyPr>
          <a:lstStyle/>
          <a:p>
            <a:pPr algn="just"/>
            <a:r>
              <a:rPr lang="es-MX" dirty="0"/>
              <a:t>Es una rara reacción hiperplásica asintomática del periostio de la parte posterior de la mandíbula que es peculiar de pacientes jóvenes. </a:t>
            </a:r>
          </a:p>
          <a:p>
            <a:pPr algn="just"/>
            <a:r>
              <a:rPr lang="es-MX" dirty="0"/>
              <a:t>Se asocia frecuentemente a caries aguda avanzada que a progresado a pulpitis o lesión periapical, así como por un molar incapaz de erupcionar completamente.</a:t>
            </a:r>
          </a:p>
          <a:p>
            <a:pPr algn="just"/>
            <a:r>
              <a:rPr lang="es-MX" dirty="0"/>
              <a:t>La respuesta inflamatoria tiene que extenderse hacia la superficie externa del hueso, estimulado al periostio a aumentar de espesor y a depositar un exceso de capas de hueso </a:t>
            </a:r>
            <a:r>
              <a:rPr lang="es-MX" dirty="0" err="1"/>
              <a:t>neoformado</a:t>
            </a:r>
            <a:r>
              <a:rPr lang="es-MX" dirty="0"/>
              <a:t>.</a:t>
            </a:r>
          </a:p>
          <a:p>
            <a:pPr algn="just"/>
            <a:r>
              <a:rPr lang="es-MX" dirty="0"/>
              <a:t>Radiográficamente en radiografía oclusal se observa capas delgadas múltiples de hueso preformado (piel de cebolla) o el aspecto moteado característico de una osteomielitis crónica.</a:t>
            </a:r>
          </a:p>
          <a:p>
            <a:pPr algn="just"/>
            <a:r>
              <a:rPr lang="es-MX" dirty="0"/>
              <a:t>El tratamiento es identificar y resolver la causa de la infección.</a:t>
            </a:r>
          </a:p>
          <a:p>
            <a:endParaRPr lang="es-MX" dirty="0"/>
          </a:p>
        </p:txBody>
      </p:sp>
      <p:pic>
        <p:nvPicPr>
          <p:cNvPr id="5" name="Imagen 4">
            <a:extLst>
              <a:ext uri="{FF2B5EF4-FFF2-40B4-BE49-F238E27FC236}">
                <a16:creationId xmlns:a16="http://schemas.microsoft.com/office/drawing/2014/main" id="{9E4C7439-652F-C91F-F768-B05335BAC6EE}"/>
              </a:ext>
            </a:extLst>
          </p:cNvPr>
          <p:cNvPicPr>
            <a:picLocks noChangeAspect="1"/>
          </p:cNvPicPr>
          <p:nvPr/>
        </p:nvPicPr>
        <p:blipFill>
          <a:blip r:embed="rId2"/>
          <a:srcRect b="1489"/>
          <a:stretch/>
        </p:blipFill>
        <p:spPr>
          <a:xfrm>
            <a:off x="9305875" y="1811044"/>
            <a:ext cx="2511082" cy="1902826"/>
          </a:xfrm>
          <a:prstGeom prst="rect">
            <a:avLst/>
          </a:prstGeom>
        </p:spPr>
      </p:pic>
      <p:pic>
        <p:nvPicPr>
          <p:cNvPr id="7" name="Imagen 6">
            <a:extLst>
              <a:ext uri="{FF2B5EF4-FFF2-40B4-BE49-F238E27FC236}">
                <a16:creationId xmlns:a16="http://schemas.microsoft.com/office/drawing/2014/main" id="{418C9480-D0BF-0223-792C-19645616A3CB}"/>
              </a:ext>
            </a:extLst>
          </p:cNvPr>
          <p:cNvPicPr>
            <a:picLocks noChangeAspect="1"/>
          </p:cNvPicPr>
          <p:nvPr/>
        </p:nvPicPr>
        <p:blipFill>
          <a:blip r:embed="rId3"/>
          <a:srcRect r="3754"/>
          <a:stretch/>
        </p:blipFill>
        <p:spPr>
          <a:xfrm>
            <a:off x="9277644" y="4095543"/>
            <a:ext cx="2567545" cy="1902826"/>
          </a:xfrm>
          <a:prstGeom prst="rect">
            <a:avLst/>
          </a:prstGeom>
        </p:spPr>
      </p:pic>
    </p:spTree>
    <p:extLst>
      <p:ext uri="{BB962C8B-B14F-4D97-AF65-F5344CB8AC3E}">
        <p14:creationId xmlns:p14="http://schemas.microsoft.com/office/powerpoint/2010/main" val="706450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22AEC8-1EB3-4F44-BC5D-B4DDB39842B4}"/>
              </a:ext>
            </a:extLst>
          </p:cNvPr>
          <p:cNvSpPr>
            <a:spLocks noGrp="1"/>
          </p:cNvSpPr>
          <p:nvPr>
            <p:ph type="title"/>
          </p:nvPr>
        </p:nvSpPr>
        <p:spPr/>
        <p:txBody>
          <a:bodyPr/>
          <a:lstStyle/>
          <a:p>
            <a:pPr algn="ctr"/>
            <a:r>
              <a:rPr lang="es-MX" dirty="0"/>
              <a:t>Caso clínico absceso periapical</a:t>
            </a:r>
          </a:p>
        </p:txBody>
      </p:sp>
      <p:sp>
        <p:nvSpPr>
          <p:cNvPr id="3" name="Marcador de contenido 2">
            <a:extLst>
              <a:ext uri="{FF2B5EF4-FFF2-40B4-BE49-F238E27FC236}">
                <a16:creationId xmlns:a16="http://schemas.microsoft.com/office/drawing/2014/main" id="{E0A003B1-5FD3-A88E-E4A4-4672E4377732}"/>
              </a:ext>
            </a:extLst>
          </p:cNvPr>
          <p:cNvSpPr>
            <a:spLocks noGrp="1"/>
          </p:cNvSpPr>
          <p:nvPr>
            <p:ph idx="1"/>
          </p:nvPr>
        </p:nvSpPr>
        <p:spPr>
          <a:xfrm>
            <a:off x="816545" y="1659988"/>
            <a:ext cx="6976958" cy="4588411"/>
          </a:xfrm>
        </p:spPr>
        <p:txBody>
          <a:bodyPr>
            <a:normAutofit/>
          </a:bodyPr>
          <a:lstStyle/>
          <a:p>
            <a:pPr marL="0" indent="0" algn="just">
              <a:buNone/>
            </a:pPr>
            <a:r>
              <a:rPr lang="es-MX" dirty="0"/>
              <a:t>Paciente masculino de 36 años  se presenta a consulta con dolor agudo localizado en el incisivo central superior derecho y la presencia de un absceso en la mucosa vestibular del incisivo lateral. La vitalidad del incisivo central era negativa. </a:t>
            </a:r>
          </a:p>
          <a:p>
            <a:pPr marL="0" indent="0" algn="just">
              <a:buNone/>
            </a:pPr>
            <a:r>
              <a:rPr lang="es-MX" dirty="0"/>
              <a:t>El interrogatorio halló un antecedente traumático en dicho diente hacía 30 años. </a:t>
            </a:r>
          </a:p>
          <a:p>
            <a:pPr marL="0" indent="0" algn="just">
              <a:buNone/>
            </a:pPr>
            <a:r>
              <a:rPr lang="es-MX" dirty="0"/>
              <a:t>Tras realizar una radiografía periapical de la zona se evidenció la presencia de una imagen radiotransparente periapical al diente. El diagnóstico de </a:t>
            </a:r>
            <a:r>
              <a:rPr lang="es-MX"/>
              <a:t>presunción absceso periapical.</a:t>
            </a:r>
            <a:endParaRPr lang="es-MX" dirty="0"/>
          </a:p>
          <a:p>
            <a:endParaRPr lang="es-MX" dirty="0"/>
          </a:p>
        </p:txBody>
      </p:sp>
      <p:pic>
        <p:nvPicPr>
          <p:cNvPr id="5" name="Imagen 4">
            <a:extLst>
              <a:ext uri="{FF2B5EF4-FFF2-40B4-BE49-F238E27FC236}">
                <a16:creationId xmlns:a16="http://schemas.microsoft.com/office/drawing/2014/main" id="{1201C59C-B2DA-B238-0FFE-F4C39A9985FE}"/>
              </a:ext>
            </a:extLst>
          </p:cNvPr>
          <p:cNvPicPr>
            <a:picLocks noChangeAspect="1"/>
          </p:cNvPicPr>
          <p:nvPr/>
        </p:nvPicPr>
        <p:blipFill>
          <a:blip r:embed="rId2"/>
          <a:srcRect r="1886"/>
          <a:stretch/>
        </p:blipFill>
        <p:spPr>
          <a:xfrm>
            <a:off x="8335759" y="1616413"/>
            <a:ext cx="2685886" cy="1812587"/>
          </a:xfrm>
          <a:prstGeom prst="rect">
            <a:avLst/>
          </a:prstGeom>
        </p:spPr>
      </p:pic>
      <p:pic>
        <p:nvPicPr>
          <p:cNvPr id="7" name="Imagen 6">
            <a:extLst>
              <a:ext uri="{FF2B5EF4-FFF2-40B4-BE49-F238E27FC236}">
                <a16:creationId xmlns:a16="http://schemas.microsoft.com/office/drawing/2014/main" id="{CA6C9C50-EC1E-8E76-9CE6-B26FE92F79BE}"/>
              </a:ext>
            </a:extLst>
          </p:cNvPr>
          <p:cNvPicPr>
            <a:picLocks noChangeAspect="1"/>
          </p:cNvPicPr>
          <p:nvPr/>
        </p:nvPicPr>
        <p:blipFill>
          <a:blip r:embed="rId3"/>
          <a:srcRect t="1117" r="3185"/>
          <a:stretch/>
        </p:blipFill>
        <p:spPr>
          <a:xfrm>
            <a:off x="8493614" y="3640052"/>
            <a:ext cx="2370177" cy="3003377"/>
          </a:xfrm>
          <a:prstGeom prst="rect">
            <a:avLst/>
          </a:prstGeom>
        </p:spPr>
      </p:pic>
    </p:spTree>
    <p:extLst>
      <p:ext uri="{BB962C8B-B14F-4D97-AF65-F5344CB8AC3E}">
        <p14:creationId xmlns:p14="http://schemas.microsoft.com/office/powerpoint/2010/main" val="17292972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21F60B-C7BD-5B1E-D9B4-453A049A442D}"/>
              </a:ext>
            </a:extLst>
          </p:cNvPr>
          <p:cNvSpPr>
            <a:spLocks noGrp="1"/>
          </p:cNvSpPr>
          <p:nvPr>
            <p:ph type="title"/>
          </p:nvPr>
        </p:nvSpPr>
        <p:spPr>
          <a:xfrm>
            <a:off x="646111" y="452718"/>
            <a:ext cx="9404723" cy="968119"/>
          </a:xfrm>
        </p:spPr>
        <p:txBody>
          <a:bodyPr/>
          <a:lstStyle/>
          <a:p>
            <a:pPr algn="ctr"/>
            <a:r>
              <a:rPr lang="es-MX" dirty="0"/>
              <a:t>Caso clínico</a:t>
            </a:r>
          </a:p>
        </p:txBody>
      </p:sp>
      <p:sp>
        <p:nvSpPr>
          <p:cNvPr id="3" name="Marcador de contenido 2">
            <a:extLst>
              <a:ext uri="{FF2B5EF4-FFF2-40B4-BE49-F238E27FC236}">
                <a16:creationId xmlns:a16="http://schemas.microsoft.com/office/drawing/2014/main" id="{9B7BDAA4-4297-FE8A-223E-E36B3A79F0DB}"/>
              </a:ext>
            </a:extLst>
          </p:cNvPr>
          <p:cNvSpPr>
            <a:spLocks noGrp="1"/>
          </p:cNvSpPr>
          <p:nvPr>
            <p:ph idx="1"/>
          </p:nvPr>
        </p:nvSpPr>
        <p:spPr>
          <a:xfrm>
            <a:off x="938441" y="1328188"/>
            <a:ext cx="6725346" cy="5077094"/>
          </a:xfrm>
        </p:spPr>
        <p:txBody>
          <a:bodyPr>
            <a:normAutofit/>
          </a:bodyPr>
          <a:lstStyle/>
          <a:p>
            <a:pPr marL="0" indent="0" algn="just">
              <a:buNone/>
            </a:pPr>
            <a:endParaRPr lang="es-MX" dirty="0"/>
          </a:p>
          <a:p>
            <a:pPr marL="0" indent="0" algn="just">
              <a:buNone/>
            </a:pPr>
            <a:r>
              <a:rPr lang="es-MX" dirty="0"/>
              <a:t>El tratamiento de urgencia consistió en una incisión y drenaje del absceso, el cual permitió que desapareciera el dolor y enfriar la infección. </a:t>
            </a:r>
          </a:p>
          <a:p>
            <a:pPr marL="0" indent="0" algn="just">
              <a:buNone/>
            </a:pPr>
            <a:r>
              <a:rPr lang="es-MX" dirty="0"/>
              <a:t>Posteriormente, se planificó el tratamiento endodóntico. Puesto que el absceso había provocado una reabsorción radicular interna del ápice, fue imposible lograr un sellado tridimensional periapical, produciéndose una </a:t>
            </a:r>
            <a:r>
              <a:rPr lang="es-MX" dirty="0" err="1"/>
              <a:t>sobreextensión</a:t>
            </a:r>
            <a:r>
              <a:rPr lang="es-MX" dirty="0"/>
              <a:t> de la gutapercha por la falta de un tope apical.</a:t>
            </a:r>
          </a:p>
          <a:p>
            <a:pPr marL="0" indent="0">
              <a:buNone/>
            </a:pPr>
            <a:endParaRPr lang="es-MX" dirty="0"/>
          </a:p>
        </p:txBody>
      </p:sp>
      <p:pic>
        <p:nvPicPr>
          <p:cNvPr id="5" name="Imagen 4">
            <a:extLst>
              <a:ext uri="{FF2B5EF4-FFF2-40B4-BE49-F238E27FC236}">
                <a16:creationId xmlns:a16="http://schemas.microsoft.com/office/drawing/2014/main" id="{1986EDEE-52CE-C86C-4C23-4E42823EF34C}"/>
              </a:ext>
            </a:extLst>
          </p:cNvPr>
          <p:cNvPicPr>
            <a:picLocks noChangeAspect="1"/>
          </p:cNvPicPr>
          <p:nvPr/>
        </p:nvPicPr>
        <p:blipFill>
          <a:blip r:embed="rId2"/>
          <a:srcRect l="2768" t="2352" r="1760" b="4667"/>
          <a:stretch/>
        </p:blipFill>
        <p:spPr>
          <a:xfrm>
            <a:off x="8456495" y="1346981"/>
            <a:ext cx="3188677" cy="2082019"/>
          </a:xfrm>
          <a:prstGeom prst="rect">
            <a:avLst/>
          </a:prstGeom>
        </p:spPr>
      </p:pic>
      <p:pic>
        <p:nvPicPr>
          <p:cNvPr id="7" name="Imagen 6">
            <a:extLst>
              <a:ext uri="{FF2B5EF4-FFF2-40B4-BE49-F238E27FC236}">
                <a16:creationId xmlns:a16="http://schemas.microsoft.com/office/drawing/2014/main" id="{39F9FEC8-1BB1-2B58-C3D4-81A1E46FBAF0}"/>
              </a:ext>
            </a:extLst>
          </p:cNvPr>
          <p:cNvPicPr>
            <a:picLocks noChangeAspect="1"/>
          </p:cNvPicPr>
          <p:nvPr/>
        </p:nvPicPr>
        <p:blipFill>
          <a:blip r:embed="rId3"/>
          <a:stretch>
            <a:fillRect/>
          </a:stretch>
        </p:blipFill>
        <p:spPr>
          <a:xfrm>
            <a:off x="8818142" y="3573194"/>
            <a:ext cx="2413783" cy="3103436"/>
          </a:xfrm>
          <a:prstGeom prst="rect">
            <a:avLst/>
          </a:prstGeom>
        </p:spPr>
      </p:pic>
    </p:spTree>
    <p:extLst>
      <p:ext uri="{BB962C8B-B14F-4D97-AF65-F5344CB8AC3E}">
        <p14:creationId xmlns:p14="http://schemas.microsoft.com/office/powerpoint/2010/main" val="3329203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BF1F06-5319-0852-5B50-5AA43B216634}"/>
              </a:ext>
            </a:extLst>
          </p:cNvPr>
          <p:cNvSpPr>
            <a:spLocks noGrp="1"/>
          </p:cNvSpPr>
          <p:nvPr>
            <p:ph type="title"/>
          </p:nvPr>
        </p:nvSpPr>
        <p:spPr/>
        <p:txBody>
          <a:bodyPr/>
          <a:lstStyle/>
          <a:p>
            <a:pPr algn="ctr"/>
            <a:r>
              <a:rPr lang="es-MX" dirty="0"/>
              <a:t>Caso clínico</a:t>
            </a:r>
          </a:p>
        </p:txBody>
      </p:sp>
      <p:sp>
        <p:nvSpPr>
          <p:cNvPr id="3" name="Marcador de contenido 2">
            <a:extLst>
              <a:ext uri="{FF2B5EF4-FFF2-40B4-BE49-F238E27FC236}">
                <a16:creationId xmlns:a16="http://schemas.microsoft.com/office/drawing/2014/main" id="{DDB6B820-186C-1921-75DA-07609792D3A1}"/>
              </a:ext>
            </a:extLst>
          </p:cNvPr>
          <p:cNvSpPr>
            <a:spLocks noGrp="1"/>
          </p:cNvSpPr>
          <p:nvPr>
            <p:ph idx="1"/>
          </p:nvPr>
        </p:nvSpPr>
        <p:spPr>
          <a:xfrm>
            <a:off x="1192249" y="1571894"/>
            <a:ext cx="6268159" cy="4195481"/>
          </a:xfrm>
        </p:spPr>
        <p:txBody>
          <a:bodyPr>
            <a:normAutofit/>
          </a:bodyPr>
          <a:lstStyle/>
          <a:p>
            <a:pPr marL="0" indent="0" algn="just">
              <a:buNone/>
            </a:pPr>
            <a:r>
              <a:rPr lang="es-MX" dirty="0"/>
              <a:t>Se decidió finalizar el tratamiento mediante cirugía periapical. En ésta se siguen tres pasos fundamentales: el legrado de la lesión patológica, la apicectomía de los últimos milímetros de la raíz y la obturación retrógrada de los últimos milímetros del conducto radicular.</a:t>
            </a:r>
          </a:p>
          <a:p>
            <a:pPr marL="0" indent="0" algn="just">
              <a:buNone/>
            </a:pPr>
            <a:r>
              <a:rPr lang="es-MX" dirty="0"/>
              <a:t>La intervención quirúrgica fue un éxito y los signos y síntomas de la infección odontogénica desaparecieron. Tras un año del tratamiento se observó una excelente regeneración de los tejidos periodontales, tanto clínica como radiográficamente.</a:t>
            </a:r>
          </a:p>
          <a:p>
            <a:pPr marL="0" indent="0">
              <a:buNone/>
            </a:pPr>
            <a:endParaRPr lang="es-MX" dirty="0"/>
          </a:p>
        </p:txBody>
      </p:sp>
      <p:pic>
        <p:nvPicPr>
          <p:cNvPr id="5" name="Imagen 4">
            <a:extLst>
              <a:ext uri="{FF2B5EF4-FFF2-40B4-BE49-F238E27FC236}">
                <a16:creationId xmlns:a16="http://schemas.microsoft.com/office/drawing/2014/main" id="{F3EC6D82-6C3A-BD55-F85B-5EAD2C3F43F0}"/>
              </a:ext>
            </a:extLst>
          </p:cNvPr>
          <p:cNvPicPr>
            <a:picLocks noChangeAspect="1"/>
          </p:cNvPicPr>
          <p:nvPr/>
        </p:nvPicPr>
        <p:blipFill>
          <a:blip r:embed="rId2"/>
          <a:stretch>
            <a:fillRect/>
          </a:stretch>
        </p:blipFill>
        <p:spPr>
          <a:xfrm>
            <a:off x="7881257" y="4118064"/>
            <a:ext cx="3664632" cy="2287218"/>
          </a:xfrm>
          <a:prstGeom prst="rect">
            <a:avLst/>
          </a:prstGeom>
        </p:spPr>
      </p:pic>
      <p:pic>
        <p:nvPicPr>
          <p:cNvPr id="6" name="Imagen 5">
            <a:extLst>
              <a:ext uri="{FF2B5EF4-FFF2-40B4-BE49-F238E27FC236}">
                <a16:creationId xmlns:a16="http://schemas.microsoft.com/office/drawing/2014/main" id="{D885AD3C-72A4-4C32-09BD-994BCB866A6F}"/>
              </a:ext>
            </a:extLst>
          </p:cNvPr>
          <p:cNvPicPr>
            <a:picLocks noChangeAspect="1"/>
          </p:cNvPicPr>
          <p:nvPr/>
        </p:nvPicPr>
        <p:blipFill>
          <a:blip r:embed="rId3"/>
          <a:stretch>
            <a:fillRect/>
          </a:stretch>
        </p:blipFill>
        <p:spPr>
          <a:xfrm>
            <a:off x="8006545" y="1368312"/>
            <a:ext cx="3414056" cy="2511770"/>
          </a:xfrm>
          <a:prstGeom prst="rect">
            <a:avLst/>
          </a:prstGeom>
        </p:spPr>
      </p:pic>
    </p:spTree>
    <p:extLst>
      <p:ext uri="{BB962C8B-B14F-4D97-AF65-F5344CB8AC3E}">
        <p14:creationId xmlns:p14="http://schemas.microsoft.com/office/powerpoint/2010/main" val="34483762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7F323F-DC61-F82A-1D96-ABD60116B383}"/>
              </a:ext>
            </a:extLst>
          </p:cNvPr>
          <p:cNvSpPr>
            <a:spLocks noGrp="1"/>
          </p:cNvSpPr>
          <p:nvPr>
            <p:ph type="title"/>
          </p:nvPr>
        </p:nvSpPr>
        <p:spPr/>
        <p:txBody>
          <a:bodyPr/>
          <a:lstStyle/>
          <a:p>
            <a:pPr algn="ctr"/>
            <a:r>
              <a:rPr lang="es-MX" dirty="0"/>
              <a:t>Test infecciones de los maxilares</a:t>
            </a:r>
          </a:p>
        </p:txBody>
      </p:sp>
      <p:sp>
        <p:nvSpPr>
          <p:cNvPr id="3" name="Marcador de contenido 2">
            <a:extLst>
              <a:ext uri="{FF2B5EF4-FFF2-40B4-BE49-F238E27FC236}">
                <a16:creationId xmlns:a16="http://schemas.microsoft.com/office/drawing/2014/main" id="{A5B9ADD4-27CF-FC43-E1CC-84C81860A776}"/>
              </a:ext>
            </a:extLst>
          </p:cNvPr>
          <p:cNvSpPr>
            <a:spLocks noGrp="1"/>
          </p:cNvSpPr>
          <p:nvPr>
            <p:ph idx="1"/>
          </p:nvPr>
        </p:nvSpPr>
        <p:spPr/>
        <p:txBody>
          <a:bodyPr>
            <a:normAutofit/>
          </a:bodyPr>
          <a:lstStyle/>
          <a:p>
            <a:r>
              <a:rPr lang="es-MX" sz="2800" dirty="0"/>
              <a:t>https://docs.google.com/forms/d/e/1FAIpQLSeoMQOs7y2z_gVnl_1E5BpfN4zfDzSv_GYUMiWLCLOoiQmjHQ/viewform?usp=header</a:t>
            </a:r>
          </a:p>
        </p:txBody>
      </p:sp>
    </p:spTree>
    <p:extLst>
      <p:ext uri="{BB962C8B-B14F-4D97-AF65-F5344CB8AC3E}">
        <p14:creationId xmlns:p14="http://schemas.microsoft.com/office/powerpoint/2010/main" val="19348619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140728-902B-1BA3-AA92-0F301B8AE917}"/>
              </a:ext>
            </a:extLst>
          </p:cNvPr>
          <p:cNvSpPr>
            <a:spLocks noGrp="1"/>
          </p:cNvSpPr>
          <p:nvPr>
            <p:ph type="title"/>
          </p:nvPr>
        </p:nvSpPr>
        <p:spPr/>
        <p:txBody>
          <a:bodyPr/>
          <a:lstStyle/>
          <a:p>
            <a:pPr algn="ctr"/>
            <a:r>
              <a:rPr lang="es-MX" dirty="0"/>
              <a:t>Referencias bibliográficas</a:t>
            </a:r>
          </a:p>
        </p:txBody>
      </p:sp>
      <p:sp>
        <p:nvSpPr>
          <p:cNvPr id="3" name="Marcador de contenido 2">
            <a:extLst>
              <a:ext uri="{FF2B5EF4-FFF2-40B4-BE49-F238E27FC236}">
                <a16:creationId xmlns:a16="http://schemas.microsoft.com/office/drawing/2014/main" id="{1D2F34E2-D893-25E7-1DE9-AFB0AF677C98}"/>
              </a:ext>
            </a:extLst>
          </p:cNvPr>
          <p:cNvSpPr>
            <a:spLocks noGrp="1"/>
          </p:cNvSpPr>
          <p:nvPr>
            <p:ph idx="1"/>
          </p:nvPr>
        </p:nvSpPr>
        <p:spPr/>
        <p:txBody>
          <a:bodyPr/>
          <a:lstStyle/>
          <a:p>
            <a:pPr algn="just"/>
            <a:r>
              <a:rPr lang="es-MX" dirty="0"/>
              <a:t>Philip J., Lewis R, y George P (2005). </a:t>
            </a:r>
            <a:r>
              <a:rPr lang="es-MX" i="1" dirty="0"/>
              <a:t>Patología oral y maxilofacial contemporánea. </a:t>
            </a:r>
            <a:r>
              <a:rPr lang="es-MX" dirty="0"/>
              <a:t>(2ª ed.) España: </a:t>
            </a:r>
            <a:r>
              <a:rPr lang="es-MX" dirty="0" err="1"/>
              <a:t>Elseiver</a:t>
            </a:r>
            <a:r>
              <a:rPr lang="es-MX" dirty="0"/>
              <a:t>.</a:t>
            </a:r>
          </a:p>
          <a:p>
            <a:pPr algn="just"/>
            <a:r>
              <a:rPr lang="es-MX" dirty="0" err="1"/>
              <a:t>Regezi</a:t>
            </a:r>
            <a:r>
              <a:rPr lang="es-MX" dirty="0"/>
              <a:t> J. A. y </a:t>
            </a:r>
            <a:r>
              <a:rPr lang="es-MX" dirty="0" err="1"/>
              <a:t>Sciubba</a:t>
            </a:r>
            <a:r>
              <a:rPr lang="es-MX" dirty="0"/>
              <a:t> J. J. (2000). </a:t>
            </a:r>
            <a:r>
              <a:rPr lang="es-MX" i="1" dirty="0"/>
              <a:t>Patología bucal correlaciones </a:t>
            </a:r>
            <a:r>
              <a:rPr lang="es-MX" i="1" dirty="0" err="1"/>
              <a:t>clínicopatológicas</a:t>
            </a:r>
            <a:r>
              <a:rPr lang="es-MX" dirty="0"/>
              <a:t>. (3ª ed.) Ciudad de México: McGraw-Hill Interamericana.</a:t>
            </a:r>
          </a:p>
          <a:p>
            <a:pPr algn="just"/>
            <a:r>
              <a:rPr lang="es-MX" dirty="0"/>
              <a:t>Dávila U., et al. (2018). Quiste </a:t>
            </a:r>
            <a:r>
              <a:rPr lang="es-MX" dirty="0" err="1"/>
              <a:t>dentígero</a:t>
            </a:r>
            <a:r>
              <a:rPr lang="es-MX" dirty="0"/>
              <a:t> maxilar: etiología, manejo quirúrgico y consideraciones especiales. Presentación de caso clínico. </a:t>
            </a:r>
            <a:r>
              <a:rPr lang="pt-BR" dirty="0"/>
              <a:t>Revista ADM 75 (2): 103-107</a:t>
            </a:r>
            <a:endParaRPr lang="es-MX" dirty="0"/>
          </a:p>
        </p:txBody>
      </p:sp>
    </p:spTree>
    <p:extLst>
      <p:ext uri="{BB962C8B-B14F-4D97-AF65-F5344CB8AC3E}">
        <p14:creationId xmlns:p14="http://schemas.microsoft.com/office/powerpoint/2010/main" val="10354947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103665</TotalTime>
  <Words>3799</Words>
  <Application>Microsoft Office PowerPoint</Application>
  <PresentationFormat>Panorámica</PresentationFormat>
  <Paragraphs>262</Paragraphs>
  <Slides>56</Slides>
  <Notes>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56</vt:i4>
      </vt:variant>
    </vt:vector>
  </HeadingPairs>
  <TitlesOfParts>
    <vt:vector size="61" baseType="lpstr">
      <vt:lpstr>Arial</vt:lpstr>
      <vt:lpstr>Calibri</vt:lpstr>
      <vt:lpstr>Century Gothic</vt:lpstr>
      <vt:lpstr>Wingdings 3</vt:lpstr>
      <vt:lpstr>Ion</vt:lpstr>
      <vt:lpstr>Sesión 6  Quistes y tumores</vt:lpstr>
      <vt:lpstr> Presentación</vt:lpstr>
      <vt:lpstr>Objetivos</vt:lpstr>
      <vt:lpstr>Quistes y tumores</vt:lpstr>
      <vt:lpstr>Quistes de los maxilares</vt:lpstr>
      <vt:lpstr>Quistes de los maxilares</vt:lpstr>
      <vt:lpstr>a) Quistes odontógenos</vt:lpstr>
      <vt:lpstr>Quiste periapical (radicular)</vt:lpstr>
      <vt:lpstr>Anatomía dental</vt:lpstr>
      <vt:lpstr> Quiste periapical (radicular)</vt:lpstr>
      <vt:lpstr>Quiste dentígero</vt:lpstr>
      <vt:lpstr>Quiste de erupción</vt:lpstr>
      <vt:lpstr>Quiste periodontal lateral</vt:lpstr>
      <vt:lpstr>Quiste odonotógeno granular (quiste sialoodontógeno)</vt:lpstr>
      <vt:lpstr>Quiste gingival del adulto</vt:lpstr>
      <vt:lpstr>Quiste gingival del recién nacido</vt:lpstr>
      <vt:lpstr>Queratoquiste odontógeno</vt:lpstr>
      <vt:lpstr> b)Quistes no odontógenos</vt:lpstr>
      <vt:lpstr>Quiste nasolabial</vt:lpstr>
      <vt:lpstr>Seudoquiste</vt:lpstr>
      <vt:lpstr>Quiste óseo traumático (simple)</vt:lpstr>
      <vt:lpstr>Quiste óseo estático </vt:lpstr>
      <vt:lpstr>Caso clínico  Quiste dentígero </vt:lpstr>
      <vt:lpstr>Quiste dentígero</vt:lpstr>
      <vt:lpstr>Quiste dentígero</vt:lpstr>
      <vt:lpstr>Dinámica quistes de los maxilares</vt:lpstr>
      <vt:lpstr>Tumores benignos de los maxilares</vt:lpstr>
      <vt:lpstr>Turus/exostosis </vt:lpstr>
      <vt:lpstr>Presentación de PowerPoint</vt:lpstr>
      <vt:lpstr>Osteoma</vt:lpstr>
      <vt:lpstr>Osteoma osteoide/osteoblastoma</vt:lpstr>
      <vt:lpstr>Fibroma cementificante-osificante</vt:lpstr>
      <vt:lpstr>Granuloma periférico de células gigantes</vt:lpstr>
      <vt:lpstr>Granuloma central de células gigantes </vt:lpstr>
      <vt:lpstr>Enfermedad de células de langerhans</vt:lpstr>
      <vt:lpstr>Dinámica de tumores benignos de los maxilares</vt:lpstr>
      <vt:lpstr>Lesiones malignas en los maxilares </vt:lpstr>
      <vt:lpstr>Osteosarcoma</vt:lpstr>
      <vt:lpstr>Osteosarcoma </vt:lpstr>
      <vt:lpstr>Crondrosarcoma</vt:lpstr>
      <vt:lpstr>Sarcoma de ewing</vt:lpstr>
      <vt:lpstr>Dinámica lesiones malignas en los maxilares </vt:lpstr>
      <vt:lpstr>Infecciones de los maxilares</vt:lpstr>
      <vt:lpstr>Infecciones de los maxilares</vt:lpstr>
      <vt:lpstr>Anatomía dental</vt:lpstr>
      <vt:lpstr>Absceso periapical </vt:lpstr>
      <vt:lpstr>Vías de drenaje el absceso periapical</vt:lpstr>
      <vt:lpstr>Celulitis</vt:lpstr>
      <vt:lpstr>Osteomielitis aguda</vt:lpstr>
      <vt:lpstr>Osteomielitis crónica</vt:lpstr>
      <vt:lpstr>Osteomielitis de Garré</vt:lpstr>
      <vt:lpstr>Caso clínico absceso periapical</vt:lpstr>
      <vt:lpstr>Caso clínico</vt:lpstr>
      <vt:lpstr>Caso clínico</vt:lpstr>
      <vt:lpstr>Test infecciones de los maxilares</vt:lpstr>
      <vt:lpstr>Referencias bibliográficas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HP</dc:creator>
  <cp:lastModifiedBy>HP</cp:lastModifiedBy>
  <cp:revision>19</cp:revision>
  <dcterms:created xsi:type="dcterms:W3CDTF">2024-12-14T00:20:09Z</dcterms:created>
  <dcterms:modified xsi:type="dcterms:W3CDTF">2025-05-15T20:52:58Z</dcterms:modified>
</cp:coreProperties>
</file>