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59" r:id="rId7"/>
    <p:sldId id="258" r:id="rId8"/>
    <p:sldId id="267" r:id="rId9"/>
    <p:sldId id="273" r:id="rId10"/>
    <p:sldId id="268" r:id="rId11"/>
    <p:sldId id="270" r:id="rId12"/>
    <p:sldId id="260" r:id="rId13"/>
    <p:sldId id="271" r:id="rId14"/>
    <p:sldId id="269" r:id="rId15"/>
    <p:sldId id="272" r:id="rId16"/>
    <p:sldId id="275" r:id="rId17"/>
    <p:sldId id="279" r:id="rId18"/>
    <p:sldId id="281" r:id="rId19"/>
    <p:sldId id="280" r:id="rId20"/>
    <p:sldId id="278" r:id="rId21"/>
    <p:sldId id="282" r:id="rId22"/>
    <p:sldId id="283" r:id="rId23"/>
  </p:sldIdLst>
  <p:sldSz cx="18288000" cy="10287000"/>
  <p:notesSz cx="6858000" cy="9144000"/>
  <p:embeddedFontLst>
    <p:embeddedFont>
      <p:font typeface="Poppins" panose="00000500000000000000" pitchFamily="2" charset="0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83CB9C-1FD5-4927-BF13-7613868BF1B1}" v="5" dt="2025-07-14T04:17:18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6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Manuel Herrera Barrera" userId="b94eb69b-44e0-4058-9ac8-653e0d998181" providerId="ADAL" clId="{BF83CB9C-1FD5-4927-BF13-7613868BF1B1}"/>
    <pc:docChg chg="custSel modSld">
      <pc:chgData name="Jose Manuel Herrera Barrera" userId="b94eb69b-44e0-4058-9ac8-653e0d998181" providerId="ADAL" clId="{BF83CB9C-1FD5-4927-BF13-7613868BF1B1}" dt="2025-07-14T04:17:39.098" v="34" actId="2711"/>
      <pc:docMkLst>
        <pc:docMk/>
      </pc:docMkLst>
      <pc:sldChg chg="modSp mod">
        <pc:chgData name="Jose Manuel Herrera Barrera" userId="b94eb69b-44e0-4058-9ac8-653e0d998181" providerId="ADAL" clId="{BF83CB9C-1FD5-4927-BF13-7613868BF1B1}" dt="2025-07-14T04:12:22.177" v="11" actId="14100"/>
        <pc:sldMkLst>
          <pc:docMk/>
          <pc:sldMk cId="0" sldId="256"/>
        </pc:sldMkLst>
        <pc:spChg chg="mod">
          <ac:chgData name="Jose Manuel Herrera Barrera" userId="b94eb69b-44e0-4058-9ac8-653e0d998181" providerId="ADAL" clId="{BF83CB9C-1FD5-4927-BF13-7613868BF1B1}" dt="2025-07-14T04:12:22.177" v="11" actId="14100"/>
          <ac:spMkLst>
            <pc:docMk/>
            <pc:sldMk cId="0" sldId="256"/>
            <ac:spMk id="14" creationId="{29636BDE-CCEE-3E0A-D2CB-16EFA5E20EF1}"/>
          </ac:spMkLst>
        </pc:spChg>
      </pc:sldChg>
      <pc:sldChg chg="modSp mod">
        <pc:chgData name="Jose Manuel Herrera Barrera" userId="b94eb69b-44e0-4058-9ac8-653e0d998181" providerId="ADAL" clId="{BF83CB9C-1FD5-4927-BF13-7613868BF1B1}" dt="2025-07-14T04:17:39.098" v="34" actId="2711"/>
        <pc:sldMkLst>
          <pc:docMk/>
          <pc:sldMk cId="4085073108" sldId="257"/>
        </pc:sldMkLst>
        <pc:spChg chg="mod">
          <ac:chgData name="Jose Manuel Herrera Barrera" userId="b94eb69b-44e0-4058-9ac8-653e0d998181" providerId="ADAL" clId="{BF83CB9C-1FD5-4927-BF13-7613868BF1B1}" dt="2025-07-14T04:17:39.098" v="34" actId="2711"/>
          <ac:spMkLst>
            <pc:docMk/>
            <pc:sldMk cId="4085073108" sldId="257"/>
            <ac:spMk id="13" creationId="{52B8D098-BA44-AC1F-0B0A-ED17924A2118}"/>
          </ac:spMkLst>
        </pc:spChg>
      </pc:sldChg>
      <pc:sldChg chg="addSp delSp modSp mod">
        <pc:chgData name="Jose Manuel Herrera Barrera" userId="b94eb69b-44e0-4058-9ac8-653e0d998181" providerId="ADAL" clId="{BF83CB9C-1FD5-4927-BF13-7613868BF1B1}" dt="2025-07-14T04:14:49.522" v="16" actId="1076"/>
        <pc:sldMkLst>
          <pc:docMk/>
          <pc:sldMk cId="3115736433" sldId="283"/>
        </pc:sldMkLst>
        <pc:picChg chg="del">
          <ac:chgData name="Jose Manuel Herrera Barrera" userId="b94eb69b-44e0-4058-9ac8-653e0d998181" providerId="ADAL" clId="{BF83CB9C-1FD5-4927-BF13-7613868BF1B1}" dt="2025-07-14T04:14:40.788" v="12" actId="478"/>
          <ac:picMkLst>
            <pc:docMk/>
            <pc:sldMk cId="3115736433" sldId="283"/>
            <ac:picMk id="11" creationId="{DB87E75C-7820-C73D-F164-D725C5B6062C}"/>
          </ac:picMkLst>
        </pc:picChg>
        <pc:picChg chg="add mod">
          <ac:chgData name="Jose Manuel Herrera Barrera" userId="b94eb69b-44e0-4058-9ac8-653e0d998181" providerId="ADAL" clId="{BF83CB9C-1FD5-4927-BF13-7613868BF1B1}" dt="2025-07-14T04:14:49.522" v="16" actId="1076"/>
          <ac:picMkLst>
            <pc:docMk/>
            <pc:sldMk cId="3115736433" sldId="283"/>
            <ac:picMk id="1026" creationId="{0128B9DA-8C0D-D508-16EC-A37DC59FF0C4}"/>
          </ac:picMkLst>
        </pc:picChg>
      </pc:sldChg>
    </pc:docChg>
  </pc:docChgLst>
  <pc:docChgLst>
    <pc:chgData name="Jose Manuel Herrera Barrera" userId="b94eb69b-44e0-4058-9ac8-653e0d998181" providerId="ADAL" clId="{FBAA5DED-549A-4B62-82B3-F28BB1C04A11}"/>
    <pc:docChg chg="modSld">
      <pc:chgData name="Jose Manuel Herrera Barrera" userId="b94eb69b-44e0-4058-9ac8-653e0d998181" providerId="ADAL" clId="{FBAA5DED-549A-4B62-82B3-F28BB1C04A11}" dt="2025-06-15T14:41:21.362" v="17" actId="14100"/>
      <pc:docMkLst>
        <pc:docMk/>
      </pc:docMkLst>
      <pc:sldChg chg="modSp mod">
        <pc:chgData name="Jose Manuel Herrera Barrera" userId="b94eb69b-44e0-4058-9ac8-653e0d998181" providerId="ADAL" clId="{FBAA5DED-549A-4B62-82B3-F28BB1C04A11}" dt="2025-06-15T14:08:59.773" v="7" actId="20577"/>
        <pc:sldMkLst>
          <pc:docMk/>
          <pc:sldMk cId="0" sldId="256"/>
        </pc:sldMkLst>
        <pc:spChg chg="mod">
          <ac:chgData name="Jose Manuel Herrera Barrera" userId="b94eb69b-44e0-4058-9ac8-653e0d998181" providerId="ADAL" clId="{FBAA5DED-549A-4B62-82B3-F28BB1C04A11}" dt="2025-06-15T14:08:59.773" v="7" actId="20577"/>
          <ac:spMkLst>
            <pc:docMk/>
            <pc:sldMk cId="0" sldId="256"/>
            <ac:spMk id="14" creationId="{29636BDE-CCEE-3E0A-D2CB-16EFA5E20EF1}"/>
          </ac:spMkLst>
        </pc:spChg>
      </pc:sldChg>
      <pc:sldChg chg="modSp mod">
        <pc:chgData name="Jose Manuel Herrera Barrera" userId="b94eb69b-44e0-4058-9ac8-653e0d998181" providerId="ADAL" clId="{FBAA5DED-549A-4B62-82B3-F28BB1C04A11}" dt="2025-06-15T14:28:55.367" v="13" actId="20577"/>
        <pc:sldMkLst>
          <pc:docMk/>
          <pc:sldMk cId="4251618861" sldId="258"/>
        </pc:sldMkLst>
        <pc:spChg chg="mod">
          <ac:chgData name="Jose Manuel Herrera Barrera" userId="b94eb69b-44e0-4058-9ac8-653e0d998181" providerId="ADAL" clId="{FBAA5DED-549A-4B62-82B3-F28BB1C04A11}" dt="2025-06-15T14:28:55.367" v="13" actId="20577"/>
          <ac:spMkLst>
            <pc:docMk/>
            <pc:sldMk cId="4251618861" sldId="258"/>
            <ac:spMk id="33" creationId="{794C3B61-4E8E-853A-BDF2-9A98E29DBE8A}"/>
          </ac:spMkLst>
        </pc:spChg>
      </pc:sldChg>
      <pc:sldChg chg="modSp mod">
        <pc:chgData name="Jose Manuel Herrera Barrera" userId="b94eb69b-44e0-4058-9ac8-653e0d998181" providerId="ADAL" clId="{FBAA5DED-549A-4B62-82B3-F28BB1C04A11}" dt="2025-06-15T14:20:48.855" v="12" actId="20577"/>
        <pc:sldMkLst>
          <pc:docMk/>
          <pc:sldMk cId="1342219858" sldId="264"/>
        </pc:sldMkLst>
        <pc:spChg chg="mod">
          <ac:chgData name="Jose Manuel Herrera Barrera" userId="b94eb69b-44e0-4058-9ac8-653e0d998181" providerId="ADAL" clId="{FBAA5DED-549A-4B62-82B3-F28BB1C04A11}" dt="2025-06-15T14:20:48.855" v="12" actId="20577"/>
          <ac:spMkLst>
            <pc:docMk/>
            <pc:sldMk cId="1342219858" sldId="264"/>
            <ac:spMk id="13" creationId="{F1436ABA-82C4-7170-A022-1C0144DDE4EE}"/>
          </ac:spMkLst>
        </pc:spChg>
      </pc:sldChg>
      <pc:sldChg chg="addSp delSp modSp mod">
        <pc:chgData name="Jose Manuel Herrera Barrera" userId="b94eb69b-44e0-4058-9ac8-653e0d998181" providerId="ADAL" clId="{FBAA5DED-549A-4B62-82B3-F28BB1C04A11}" dt="2025-06-15T14:41:21.362" v="17" actId="14100"/>
        <pc:sldMkLst>
          <pc:docMk/>
          <pc:sldMk cId="3115736433" sldId="283"/>
        </pc:sldMkLst>
      </pc:sldChg>
    </pc:docChg>
  </pc:docChgLst>
  <pc:docChgLst>
    <pc:chgData name="Jose Manuel Herrera Barrera" userId="b94eb69b-44e0-4058-9ac8-653e0d998181" providerId="ADAL" clId="{25D297A8-D8D1-4B42-ACBA-3BE8016EFAD0}"/>
    <pc:docChg chg="modSld">
      <pc:chgData name="Jose Manuel Herrera Barrera" userId="b94eb69b-44e0-4058-9ac8-653e0d998181" providerId="ADAL" clId="{25D297A8-D8D1-4B42-ACBA-3BE8016EFAD0}" dt="2025-04-13T14:52:07.521" v="47" actId="20577"/>
      <pc:docMkLst>
        <pc:docMk/>
      </pc:docMkLst>
      <pc:sldChg chg="modSp mod">
        <pc:chgData name="Jose Manuel Herrera Barrera" userId="b94eb69b-44e0-4058-9ac8-653e0d998181" providerId="ADAL" clId="{25D297A8-D8D1-4B42-ACBA-3BE8016EFAD0}" dt="2025-04-13T14:52:07.521" v="47" actId="20577"/>
        <pc:sldMkLst>
          <pc:docMk/>
          <pc:sldMk cId="0" sldId="256"/>
        </pc:sldMkLst>
      </pc:sldChg>
    </pc:docChg>
  </pc:docChgLst>
  <pc:docChgLst>
    <pc:chgData name="Jose Manuel Herrera Barrera" userId="b94eb69b-44e0-4058-9ac8-653e0d998181" providerId="ADAL" clId="{157A8D43-07FD-4076-BF76-6A9D275C3F98}"/>
    <pc:docChg chg="undo custSel addSld delSld modSld sldOrd">
      <pc:chgData name="Jose Manuel Herrera Barrera" userId="b94eb69b-44e0-4058-9ac8-653e0d998181" providerId="ADAL" clId="{157A8D43-07FD-4076-BF76-6A9D275C3F98}" dt="2025-01-05T14:29:29.938" v="1786" actId="20577"/>
      <pc:docMkLst>
        <pc:docMk/>
      </pc:docMkLst>
      <pc:sldChg chg="modSp mod">
        <pc:chgData name="Jose Manuel Herrera Barrera" userId="b94eb69b-44e0-4058-9ac8-653e0d998181" providerId="ADAL" clId="{157A8D43-07FD-4076-BF76-6A9D275C3F98}" dt="2025-01-05T14:29:29.938" v="1786" actId="20577"/>
        <pc:sldMkLst>
          <pc:docMk/>
          <pc:sldMk cId="0" sldId="256"/>
        </pc:sldMkLst>
      </pc:sldChg>
      <pc:sldChg chg="modSp mod">
        <pc:chgData name="Jose Manuel Herrera Barrera" userId="b94eb69b-44e0-4058-9ac8-653e0d998181" providerId="ADAL" clId="{157A8D43-07FD-4076-BF76-6A9D275C3F98}" dt="2025-01-05T03:36:40.619" v="629" actId="20577"/>
        <pc:sldMkLst>
          <pc:docMk/>
          <pc:sldMk cId="4085073108" sldId="257"/>
        </pc:sldMkLst>
      </pc:sldChg>
      <pc:sldChg chg="addSp delSp modSp mod">
        <pc:chgData name="Jose Manuel Herrera Barrera" userId="b94eb69b-44e0-4058-9ac8-653e0d998181" providerId="ADAL" clId="{157A8D43-07FD-4076-BF76-6A9D275C3F98}" dt="2025-01-05T02:22:04.916" v="332" actId="313"/>
        <pc:sldMkLst>
          <pc:docMk/>
          <pc:sldMk cId="4251618861" sldId="258"/>
        </pc:sldMkLst>
      </pc:sldChg>
      <pc:sldChg chg="addSp delSp modSp mod ord">
        <pc:chgData name="Jose Manuel Herrera Barrera" userId="b94eb69b-44e0-4058-9ac8-653e0d998181" providerId="ADAL" clId="{157A8D43-07FD-4076-BF76-6A9D275C3F98}" dt="2025-01-05T13:36:51.662" v="1780" actId="20577"/>
        <pc:sldMkLst>
          <pc:docMk/>
          <pc:sldMk cId="656407169" sldId="259"/>
        </pc:sldMkLst>
      </pc:sldChg>
      <pc:sldChg chg="addSp delSp modSp mod modAnim">
        <pc:chgData name="Jose Manuel Herrera Barrera" userId="b94eb69b-44e0-4058-9ac8-653e0d998181" providerId="ADAL" clId="{157A8D43-07FD-4076-BF76-6A9D275C3F98}" dt="2025-01-05T04:36:59.045" v="933" actId="20577"/>
        <pc:sldMkLst>
          <pc:docMk/>
          <pc:sldMk cId="2995891003" sldId="260"/>
        </pc:sldMkLst>
      </pc:sldChg>
      <pc:sldChg chg="addSp delSp modSp del mod">
        <pc:chgData name="Jose Manuel Herrera Barrera" userId="b94eb69b-44e0-4058-9ac8-653e0d998181" providerId="ADAL" clId="{157A8D43-07FD-4076-BF76-6A9D275C3F98}" dt="2025-01-05T04:48:04.089" v="1061" actId="47"/>
        <pc:sldMkLst>
          <pc:docMk/>
          <pc:sldMk cId="1352191201" sldId="261"/>
        </pc:sldMkLst>
      </pc:sldChg>
      <pc:sldChg chg="del">
        <pc:chgData name="Jose Manuel Herrera Barrera" userId="b94eb69b-44e0-4058-9ac8-653e0d998181" providerId="ADAL" clId="{157A8D43-07FD-4076-BF76-6A9D275C3F98}" dt="2025-01-05T04:59:44.810" v="1066" actId="47"/>
        <pc:sldMkLst>
          <pc:docMk/>
          <pc:sldMk cId="3746120686" sldId="262"/>
        </pc:sldMkLst>
      </pc:sldChg>
      <pc:sldChg chg="del">
        <pc:chgData name="Jose Manuel Herrera Barrera" userId="b94eb69b-44e0-4058-9ac8-653e0d998181" providerId="ADAL" clId="{157A8D43-07FD-4076-BF76-6A9D275C3F98}" dt="2025-01-05T05:43:14.286" v="1688" actId="47"/>
        <pc:sldMkLst>
          <pc:docMk/>
          <pc:sldMk cId="1037458524" sldId="263"/>
        </pc:sldMkLst>
      </pc:sldChg>
      <pc:sldChg chg="modSp mod">
        <pc:chgData name="Jose Manuel Herrera Barrera" userId="b94eb69b-44e0-4058-9ac8-653e0d998181" providerId="ADAL" clId="{157A8D43-07FD-4076-BF76-6A9D275C3F98}" dt="2025-01-05T01:21:13.909" v="14" actId="20577"/>
        <pc:sldMkLst>
          <pc:docMk/>
          <pc:sldMk cId="1342219858" sldId="264"/>
        </pc:sldMkLst>
      </pc:sldChg>
      <pc:sldChg chg="addSp delSp modSp add mod modAnim">
        <pc:chgData name="Jose Manuel Herrera Barrera" userId="b94eb69b-44e0-4058-9ac8-653e0d998181" providerId="ADAL" clId="{157A8D43-07FD-4076-BF76-6A9D275C3F98}" dt="2025-01-05T01:48:37.144" v="233"/>
        <pc:sldMkLst>
          <pc:docMk/>
          <pc:sldMk cId="2029247422" sldId="266"/>
        </pc:sldMkLst>
      </pc:sldChg>
      <pc:sldChg chg="addSp delSp modSp add mod modAnim">
        <pc:chgData name="Jose Manuel Herrera Barrera" userId="b94eb69b-44e0-4058-9ac8-653e0d998181" providerId="ADAL" clId="{157A8D43-07FD-4076-BF76-6A9D275C3F98}" dt="2025-01-05T03:47:26.388" v="653" actId="14100"/>
        <pc:sldMkLst>
          <pc:docMk/>
          <pc:sldMk cId="3065880438" sldId="267"/>
        </pc:sldMkLst>
      </pc:sldChg>
      <pc:sldChg chg="addSp delSp modSp add mod delAnim modAnim">
        <pc:chgData name="Jose Manuel Herrera Barrera" userId="b94eb69b-44e0-4058-9ac8-653e0d998181" providerId="ADAL" clId="{157A8D43-07FD-4076-BF76-6A9D275C3F98}" dt="2025-01-05T06:08:46.015" v="1753" actId="1035"/>
        <pc:sldMkLst>
          <pc:docMk/>
          <pc:sldMk cId="2288898872" sldId="268"/>
        </pc:sldMkLst>
      </pc:sldChg>
      <pc:sldChg chg="add del">
        <pc:chgData name="Jose Manuel Herrera Barrera" userId="b94eb69b-44e0-4058-9ac8-653e0d998181" providerId="ADAL" clId="{157A8D43-07FD-4076-BF76-6A9D275C3F98}" dt="2025-01-05T03:48:35.284" v="655"/>
        <pc:sldMkLst>
          <pc:docMk/>
          <pc:sldMk cId="932394012" sldId="269"/>
        </pc:sldMkLst>
      </pc:sldChg>
      <pc:sldChg chg="addSp delSp modSp add mod delAnim modAnim">
        <pc:chgData name="Jose Manuel Herrera Barrera" userId="b94eb69b-44e0-4058-9ac8-653e0d998181" providerId="ADAL" clId="{157A8D43-07FD-4076-BF76-6A9D275C3F98}" dt="2025-01-05T04:47:57.840" v="1060" actId="20577"/>
        <pc:sldMkLst>
          <pc:docMk/>
          <pc:sldMk cId="2766973111" sldId="269"/>
        </pc:sldMkLst>
      </pc:sldChg>
      <pc:sldChg chg="addSp modSp new mod">
        <pc:chgData name="Jose Manuel Herrera Barrera" userId="b94eb69b-44e0-4058-9ac8-653e0d998181" providerId="ADAL" clId="{157A8D43-07FD-4076-BF76-6A9D275C3F98}" dt="2025-01-05T04:58:36.953" v="1065" actId="1076"/>
        <pc:sldMkLst>
          <pc:docMk/>
          <pc:sldMk cId="1074966510" sldId="270"/>
        </pc:sldMkLst>
      </pc:sldChg>
      <pc:sldChg chg="addSp delSp modSp add mod delAnim modAnim">
        <pc:chgData name="Jose Manuel Herrera Barrera" userId="b94eb69b-44e0-4058-9ac8-653e0d998181" providerId="ADAL" clId="{157A8D43-07FD-4076-BF76-6A9D275C3F98}" dt="2025-01-05T04:45:12.586" v="1016"/>
        <pc:sldMkLst>
          <pc:docMk/>
          <pc:sldMk cId="2871512091" sldId="271"/>
        </pc:sldMkLst>
      </pc:sldChg>
      <pc:sldChg chg="addSp delSp modSp add mod ord delAnim modAnim">
        <pc:chgData name="Jose Manuel Herrera Barrera" userId="b94eb69b-44e0-4058-9ac8-653e0d998181" providerId="ADAL" clId="{157A8D43-07FD-4076-BF76-6A9D275C3F98}" dt="2025-01-05T04:47:46.973" v="1050"/>
        <pc:sldMkLst>
          <pc:docMk/>
          <pc:sldMk cId="3957069330" sldId="272"/>
        </pc:sldMkLst>
      </pc:sldChg>
      <pc:sldChg chg="addSp delSp modSp add mod delAnim">
        <pc:chgData name="Jose Manuel Herrera Barrera" userId="b94eb69b-44e0-4058-9ac8-653e0d998181" providerId="ADAL" clId="{157A8D43-07FD-4076-BF76-6A9D275C3F98}" dt="2025-01-05T06:16:38.070" v="1757" actId="20577"/>
        <pc:sldMkLst>
          <pc:docMk/>
          <pc:sldMk cId="3049139126" sldId="273"/>
        </pc:sldMkLst>
      </pc:sldChg>
      <pc:sldChg chg="delSp add del mod">
        <pc:chgData name="Jose Manuel Herrera Barrera" userId="b94eb69b-44e0-4058-9ac8-653e0d998181" providerId="ADAL" clId="{157A8D43-07FD-4076-BF76-6A9D275C3F98}" dt="2025-01-05T05:24:27.390" v="1114" actId="47"/>
        <pc:sldMkLst>
          <pc:docMk/>
          <pc:sldMk cId="3458151159" sldId="274"/>
        </pc:sldMkLst>
      </pc:sldChg>
      <pc:sldChg chg="addSp delSp modSp add mod delAnim">
        <pc:chgData name="Jose Manuel Herrera Barrera" userId="b94eb69b-44e0-4058-9ac8-653e0d998181" providerId="ADAL" clId="{157A8D43-07FD-4076-BF76-6A9D275C3F98}" dt="2025-01-05T05:33:20.366" v="1453" actId="1076"/>
        <pc:sldMkLst>
          <pc:docMk/>
          <pc:sldMk cId="86065745" sldId="275"/>
        </pc:sldMkLst>
      </pc:sldChg>
      <pc:sldChg chg="add del">
        <pc:chgData name="Jose Manuel Herrera Barrera" userId="b94eb69b-44e0-4058-9ac8-653e0d998181" providerId="ADAL" clId="{157A8D43-07FD-4076-BF76-6A9D275C3F98}" dt="2025-01-05T05:33:27.238" v="1454" actId="47"/>
        <pc:sldMkLst>
          <pc:docMk/>
          <pc:sldMk cId="2370230276" sldId="276"/>
        </pc:sldMkLst>
      </pc:sldChg>
      <pc:sldChg chg="addSp delSp modSp add del mod">
        <pc:chgData name="Jose Manuel Herrera Barrera" userId="b94eb69b-44e0-4058-9ac8-653e0d998181" providerId="ADAL" clId="{157A8D43-07FD-4076-BF76-6A9D275C3F98}" dt="2025-01-05T06:10:00.768" v="1754" actId="47"/>
        <pc:sldMkLst>
          <pc:docMk/>
          <pc:sldMk cId="2884824614" sldId="277"/>
        </pc:sldMkLst>
      </pc:sldChg>
      <pc:sldChg chg="addSp delSp modSp add mod">
        <pc:chgData name="Jose Manuel Herrera Barrera" userId="b94eb69b-44e0-4058-9ac8-653e0d998181" providerId="ADAL" clId="{157A8D43-07FD-4076-BF76-6A9D275C3F98}" dt="2025-01-05T05:44:04.345" v="1719" actId="403"/>
        <pc:sldMkLst>
          <pc:docMk/>
          <pc:sldMk cId="332164634" sldId="278"/>
        </pc:sldMkLst>
      </pc:sldChg>
      <pc:sldChg chg="addSp delSp modSp add mod">
        <pc:chgData name="Jose Manuel Herrera Barrera" userId="b94eb69b-44e0-4058-9ac8-653e0d998181" providerId="ADAL" clId="{157A8D43-07FD-4076-BF76-6A9D275C3F98}" dt="2025-01-05T05:42:42.247" v="1687" actId="14100"/>
        <pc:sldMkLst>
          <pc:docMk/>
          <pc:sldMk cId="154799195" sldId="279"/>
        </pc:sldMkLst>
      </pc:sldChg>
      <pc:sldChg chg="add">
        <pc:chgData name="Jose Manuel Herrera Barrera" userId="b94eb69b-44e0-4058-9ac8-653e0d998181" providerId="ADAL" clId="{157A8D43-07FD-4076-BF76-6A9D275C3F98}" dt="2025-01-05T05:43:25.868" v="1689"/>
        <pc:sldMkLst>
          <pc:docMk/>
          <pc:sldMk cId="1534247829" sldId="280"/>
        </pc:sldMkLst>
      </pc:sldChg>
      <pc:sldChg chg="addSp modSp add mod">
        <pc:chgData name="Jose Manuel Herrera Barrera" userId="b94eb69b-44e0-4058-9ac8-653e0d998181" providerId="ADAL" clId="{157A8D43-07FD-4076-BF76-6A9D275C3F98}" dt="2025-01-05T05:49:53.855" v="1748" actId="207"/>
        <pc:sldMkLst>
          <pc:docMk/>
          <pc:sldMk cId="1264932378" sldId="281"/>
        </pc:sldMkLst>
      </pc:sldChg>
      <pc:sldChg chg="delSp modSp add mod">
        <pc:chgData name="Jose Manuel Herrera Barrera" userId="b94eb69b-44e0-4058-9ac8-653e0d998181" providerId="ADAL" clId="{157A8D43-07FD-4076-BF76-6A9D275C3F98}" dt="2025-01-05T06:35:18.757" v="1767" actId="403"/>
        <pc:sldMkLst>
          <pc:docMk/>
          <pc:sldMk cId="3330699370" sldId="282"/>
        </pc:sldMkLst>
      </pc:sldChg>
      <pc:sldChg chg="addSp delSp modSp add mod">
        <pc:chgData name="Jose Manuel Herrera Barrera" userId="b94eb69b-44e0-4058-9ac8-653e0d998181" providerId="ADAL" clId="{157A8D43-07FD-4076-BF76-6A9D275C3F98}" dt="2025-01-05T06:36:00.667" v="1773" actId="1076"/>
        <pc:sldMkLst>
          <pc:docMk/>
          <pc:sldMk cId="3115736433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jamanetwork.com/journals/jamapediatrics/fullarticle/191860?utm_campaign=video&amp;utm_medium=social&amp;utm_source=youtube&amp;utm_content=public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2tGAK8BKJwo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2tGAK8BKJwo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png"/><Relationship Id="rId7" Type="http://schemas.openxmlformats.org/officeDocument/2006/relationships/hyperlink" Target="https://www.youtube.com/watch?v=F8qMfd5Kjzc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8qMfd5Kjzc?start=55&amp;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hyperlink" Target="https://www.youtube.com/watch?v=2tGAK8BKJwo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Soi_yNVkeos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hyperlink" Target="https://www.youtube.com/watch?v=LSa4jENxgLk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LSa4jENxgLk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/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/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19613E3-1571-7F7A-8502-0702BAEE4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2116270"/>
            <a:ext cx="14483907" cy="510540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37AD190-EC8E-017E-BE19-50C1ACE016CD}"/>
              </a:ext>
            </a:extLst>
          </p:cNvPr>
          <p:cNvSpPr txBox="1"/>
          <p:nvPr/>
        </p:nvSpPr>
        <p:spPr>
          <a:xfrm>
            <a:off x="381000" y="7463188"/>
            <a:ext cx="100395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/>
              <a:t>Jose Manuel Herrera Barrera</a:t>
            </a:r>
          </a:p>
          <a:p>
            <a:r>
              <a:rPr lang="es-ES" sz="2800"/>
              <a:t>Fisioterapeuta de la Universidad de La Sabana</a:t>
            </a:r>
          </a:p>
          <a:p>
            <a:r>
              <a:rPr lang="es-ES" sz="2800"/>
              <a:t>Mg. Educación Médica Universidad de La Sabana</a:t>
            </a:r>
          </a:p>
          <a:p>
            <a:r>
              <a:rPr lang="es-ES" sz="2800"/>
              <a:t>Candidato doctoral</a:t>
            </a:r>
            <a:endParaRPr lang="es-CO" sz="280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636BDE-CCEE-3E0A-D2CB-16EFA5E20EF1}"/>
              </a:ext>
            </a:extLst>
          </p:cNvPr>
          <p:cNvSpPr txBox="1"/>
          <p:nvPr/>
        </p:nvSpPr>
        <p:spPr>
          <a:xfrm>
            <a:off x="13011150" y="8109519"/>
            <a:ext cx="4800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24 de Agosto del 2025</a:t>
            </a:r>
            <a:endParaRPr lang="es-CO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EF900-02B4-7302-3E5D-0454FD740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983013C-5796-24AC-F941-4DFE2BE0E59C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DAB2E1F-0C96-77D6-D7C2-32C448E528AC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0E10414-4D47-B438-593D-164E69A74022}"/>
              </a:ext>
            </a:extLst>
          </p:cNvPr>
          <p:cNvGrpSpPr/>
          <p:nvPr/>
        </p:nvGrpSpPr>
        <p:grpSpPr>
          <a:xfrm rot="-10800000">
            <a:off x="-1856382" y="9991215"/>
            <a:ext cx="22081167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7712B1A-D831-D1CE-B818-CB24A02F67F2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BF547AF-52FD-91A7-94D6-57BA311DDFD2}"/>
              </a:ext>
            </a:extLst>
          </p:cNvPr>
          <p:cNvSpPr/>
          <p:nvPr/>
        </p:nvSpPr>
        <p:spPr>
          <a:xfrm flipV="1">
            <a:off x="-1337391" y="-1011482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7E387DB-3DDF-5D78-9557-83BEAFEDF9DE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682DF92-C5E5-1505-2544-292EA431094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B8D098-BA44-AC1F-0B0A-ED17924A2118}"/>
              </a:ext>
            </a:extLst>
          </p:cNvPr>
          <p:cNvSpPr txBox="1"/>
          <p:nvPr/>
        </p:nvSpPr>
        <p:spPr>
          <a:xfrm>
            <a:off x="359808" y="3305735"/>
            <a:ext cx="179281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Evaluar y aplicar técnicas de estimulación temprana basadas en la neuroplasticidad para la intervención en el desarrollo motor de niños, utilizando escalas de evaluación como la Escala Alberta y el General </a:t>
            </a:r>
            <a:r>
              <a:rPr lang="es-ES" sz="6000" b="1" dirty="0" err="1"/>
              <a:t>Movement</a:t>
            </a:r>
            <a:r>
              <a:rPr lang="es-ES" sz="6000" b="1" dirty="0"/>
              <a:t> </a:t>
            </a:r>
            <a:r>
              <a:rPr lang="es-ES" sz="6000" b="1" dirty="0" err="1"/>
              <a:t>Assessment</a:t>
            </a:r>
            <a:r>
              <a:rPr lang="es-ES" sz="6000" b="1" dirty="0"/>
              <a:t>, y promover la adaptación de estas técnicas en distintos contextos clínicos.</a:t>
            </a:r>
            <a:endParaRPr lang="es-CO" sz="16600" b="1" dirty="0"/>
          </a:p>
        </p:txBody>
      </p:sp>
    </p:spTree>
    <p:extLst>
      <p:ext uri="{BB962C8B-B14F-4D97-AF65-F5344CB8AC3E}">
        <p14:creationId xmlns:p14="http://schemas.microsoft.com/office/powerpoint/2010/main" val="408507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E2AC-AB8C-E02B-42C3-9493F2EDC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7BAB56F-E0F7-29B7-12D8-B11223F4DC08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A81BD73-2C36-A466-17C3-FAC15DDCB06A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2C943E2-EF38-88E2-1F58-D94A17374FA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1BE017C-4AF3-B4AD-4C53-16A5438EB2E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64D6B96-9954-9812-EE2B-900175F471C7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FBFDE01-341B-528B-4D98-CE5DEE1C34D1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739515C-4A2B-1125-E35F-53A2F14BF4E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1" name="Imagen 10" descr="Imagen que contiene colorido, llenado, diferente, tabla&#10;&#10;Descripción generada automáticamente">
            <a:extLst>
              <a:ext uri="{FF2B5EF4-FFF2-40B4-BE49-F238E27FC236}">
                <a16:creationId xmlns:a16="http://schemas.microsoft.com/office/drawing/2014/main" id="{45F572E5-68D6-936C-E26D-8A8D11114A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1640262"/>
            <a:ext cx="8303602" cy="830360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1436ABA-82C4-7170-A022-1C0144DDE4EE}"/>
              </a:ext>
            </a:extLst>
          </p:cNvPr>
          <p:cNvSpPr txBox="1"/>
          <p:nvPr/>
        </p:nvSpPr>
        <p:spPr>
          <a:xfrm>
            <a:off x="685800" y="4405171"/>
            <a:ext cx="7086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/>
              <a:t>¿Qué anécdota les gustaría contar sobre neuroplasticidad?</a:t>
            </a:r>
            <a:endParaRPr lang="es-CO" sz="5400" b="1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54B6D5-E6D0-AF0D-9DA4-77ADD27E37BC}"/>
              </a:ext>
            </a:extLst>
          </p:cNvPr>
          <p:cNvSpPr txBox="1"/>
          <p:nvPr/>
        </p:nvSpPr>
        <p:spPr>
          <a:xfrm>
            <a:off x="7772400" y="9932621"/>
            <a:ext cx="12779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Credenciales de contenido. </a:t>
            </a:r>
            <a:r>
              <a:rPr lang="es-ES" b="1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Generado con IA</a:t>
            </a:r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∙ </a:t>
            </a:r>
            <a:r>
              <a:rPr lang="es-ES">
                <a:solidFill>
                  <a:srgbClr val="FFFFFF"/>
                </a:solidFill>
                <a:latin typeface="Roboto" panose="02000000000000000000" pitchFamily="2" charset="0"/>
              </a:rPr>
              <a:t>E</a:t>
            </a:r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nero de 2025. Bing </a:t>
            </a:r>
            <a:r>
              <a:rPr lang="es-ES" b="0" i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Image</a:t>
            </a:r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s-ES" b="0" i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Creator</a:t>
            </a:r>
            <a:endParaRPr lang="es-ES" b="0" i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1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6AFE3-1179-370B-B475-ABFB0EA1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D1C9B8D-075E-80F5-1AC4-BD720F7EB42F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8058E01-6D8E-8D2A-9C58-AC1CB261861F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E0FF39A-6465-2874-3827-2E31EBEDDACB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50CFF00-AC98-F3C0-1F93-51F7A6E404A0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3E25C7B-DC82-E792-B3B8-63A4A56AF01F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076996A-6DA8-8AB4-F803-26E0F5AC447F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B21B841-323A-6A24-BA37-673DB506C652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F32CC77-7C80-A79F-8702-9A99FBB8EC86}"/>
              </a:ext>
            </a:extLst>
          </p:cNvPr>
          <p:cNvSpPr txBox="1"/>
          <p:nvPr/>
        </p:nvSpPr>
        <p:spPr>
          <a:xfrm>
            <a:off x="352307" y="9258300"/>
            <a:ext cx="1758338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-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Dabrowski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J,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Czajka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A,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Zielinska-Turek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J, et al.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Brain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functional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reserve in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the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context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of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neuroplasticity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 after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stroke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. </a:t>
            </a:r>
            <a:r>
              <a:rPr lang="es-CO" b="0" i="0" err="1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Hindawi</a:t>
            </a:r>
            <a:r>
              <a:rPr lang="es-CO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. 2019.</a:t>
            </a:r>
          </a:p>
          <a:p>
            <a:r>
              <a:rPr lang="es-ES" b="0" i="0">
                <a:solidFill>
                  <a:schemeClr val="bg1"/>
                </a:solidFill>
                <a:effectLst/>
                <a:latin typeface="Poppins" panose="00000500000000000000" pitchFamily="2" charset="0"/>
              </a:rPr>
              <a:t>- Gómez Soriano J, Taylor J. Neuroplasticidad. En: Cano de la Cuerda R, Collado Vázquez S. Neurorrehabilitación métodos específicos de valoración y tratamiento. 1ª Ed. Madrid: Panamericana; 2012. p. 89-98.</a:t>
            </a:r>
          </a:p>
          <a:p>
            <a:endParaRPr lang="es-CO" b="0" i="0">
              <a:solidFill>
                <a:schemeClr val="bg1"/>
              </a:solidFill>
              <a:effectLst/>
              <a:latin typeface="Poppins" panose="00000500000000000000" pitchFamily="2" charset="0"/>
            </a:endParaRPr>
          </a:p>
          <a:p>
            <a:pPr algn="l"/>
            <a:endParaRPr lang="es-ES" b="0" i="0">
              <a:solidFill>
                <a:schemeClr val="bg1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FAE7DF7-5452-4473-0F85-7EB661BBC9C4}"/>
              </a:ext>
            </a:extLst>
          </p:cNvPr>
          <p:cNvSpPr txBox="1"/>
          <p:nvPr/>
        </p:nvSpPr>
        <p:spPr>
          <a:xfrm>
            <a:off x="1805242" y="495300"/>
            <a:ext cx="571256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/>
              <a:t>- Neurogénesis</a:t>
            </a:r>
          </a:p>
          <a:p>
            <a:endParaRPr lang="es-ES" sz="4000" b="1"/>
          </a:p>
          <a:p>
            <a:endParaRPr lang="es-ES" sz="4000" b="1"/>
          </a:p>
          <a:p>
            <a:r>
              <a:rPr lang="es-ES" sz="4000" b="1"/>
              <a:t>- </a:t>
            </a:r>
            <a:r>
              <a:rPr lang="es-ES" sz="4000" b="1" err="1"/>
              <a:t>Colateralización</a:t>
            </a:r>
            <a:endParaRPr lang="es-ES" sz="4000" b="1"/>
          </a:p>
          <a:p>
            <a:endParaRPr lang="es-ES" sz="4000" b="1"/>
          </a:p>
          <a:p>
            <a:endParaRPr lang="es-ES" sz="4000" b="1"/>
          </a:p>
          <a:p>
            <a:r>
              <a:rPr lang="es-ES" sz="4000" b="1"/>
              <a:t>- Regeneración axonal</a:t>
            </a:r>
          </a:p>
          <a:p>
            <a:endParaRPr lang="es-ES" sz="4000" b="1"/>
          </a:p>
          <a:p>
            <a:endParaRPr lang="es-ES" sz="4000" b="1"/>
          </a:p>
          <a:p>
            <a:r>
              <a:rPr lang="es-ES" sz="4000" b="1"/>
              <a:t>- Eficacia sináptica</a:t>
            </a:r>
          </a:p>
          <a:p>
            <a:endParaRPr lang="es-ES" sz="4000" b="1"/>
          </a:p>
          <a:p>
            <a:endParaRPr lang="es-ES" sz="4000" b="1"/>
          </a:p>
          <a:p>
            <a:r>
              <a:rPr lang="es-ES" sz="4000" b="1"/>
              <a:t>- Neuroquímicos</a:t>
            </a:r>
            <a:endParaRPr lang="es-CO" sz="4000" b="1"/>
          </a:p>
        </p:txBody>
      </p:sp>
      <p:pic>
        <p:nvPicPr>
          <p:cNvPr id="1028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6020E832-2DF8-2258-DA39-CE15FAA80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5572596" y="-264648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33AE3541-2141-67B0-C36B-CD27D6A65B87}"/>
              </a:ext>
            </a:extLst>
          </p:cNvPr>
          <p:cNvSpPr/>
          <p:nvPr/>
        </p:nvSpPr>
        <p:spPr>
          <a:xfrm>
            <a:off x="8436392" y="522157"/>
            <a:ext cx="1931644" cy="990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F3E39DF0-4FE8-E2AB-0AE3-0E79E29A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6457" flipH="1" flipV="1">
            <a:off x="10958086" y="204849"/>
            <a:ext cx="1926743" cy="217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5BA6E72D-A764-E276-8697-AFE8BBCAE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10893288" y="-554394"/>
            <a:ext cx="1851697" cy="208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1D832859-0E85-13FA-2DD4-AD6F9358C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21434">
            <a:off x="10422193" y="105124"/>
            <a:ext cx="2438493" cy="208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C66F2ED6-5406-FAA4-5317-B45A5A77A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5742138" y="1462203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8E79B20B-9933-6856-026D-88D9DC7BA112}"/>
              </a:ext>
            </a:extLst>
          </p:cNvPr>
          <p:cNvSpPr/>
          <p:nvPr/>
        </p:nvSpPr>
        <p:spPr>
          <a:xfrm>
            <a:off x="8509167" y="2326065"/>
            <a:ext cx="1931644" cy="990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1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B2C0E870-17DC-7FAD-1E21-317416881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10551537" y="1751085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7274A7B2-C033-17AC-10B9-6AFE312732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4" t="45726"/>
          <a:stretch/>
        </p:blipFill>
        <p:spPr bwMode="auto">
          <a:xfrm rot="17049284">
            <a:off x="11593825" y="1864300"/>
            <a:ext cx="1606721" cy="137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25D52850-919B-D415-ADAE-A259EB04C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4" t="45726"/>
          <a:stretch/>
        </p:blipFill>
        <p:spPr bwMode="auto">
          <a:xfrm>
            <a:off x="11641439" y="3118457"/>
            <a:ext cx="3386997" cy="95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DDE989A7-EEFF-AD18-263E-3F6CDF4DD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1" t="21386" r="45800" b="48582"/>
          <a:stretch/>
        </p:blipFill>
        <p:spPr bwMode="auto">
          <a:xfrm rot="19834345">
            <a:off x="7059080" y="3962135"/>
            <a:ext cx="1070823" cy="76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C5393F7F-F92B-6FD6-A3AA-DDE4F3C39EEA}"/>
              </a:ext>
            </a:extLst>
          </p:cNvPr>
          <p:cNvSpPr/>
          <p:nvPr/>
        </p:nvSpPr>
        <p:spPr>
          <a:xfrm>
            <a:off x="8574992" y="4035518"/>
            <a:ext cx="1931644" cy="990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7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06B077D2-B496-031D-8585-1A7D768D5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5772598" y="4990712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id="{EB6B37FD-F11B-BF41-054B-19A074DEF4AE}"/>
              </a:ext>
            </a:extLst>
          </p:cNvPr>
          <p:cNvSpPr/>
          <p:nvPr/>
        </p:nvSpPr>
        <p:spPr>
          <a:xfrm>
            <a:off x="8767049" y="5744971"/>
            <a:ext cx="1931644" cy="990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9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82D55FA6-8720-D024-C635-76FAF5990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61" b="39169"/>
          <a:stretch/>
        </p:blipFill>
        <p:spPr bwMode="auto">
          <a:xfrm rot="19537166">
            <a:off x="10776045" y="5226288"/>
            <a:ext cx="1266059" cy="154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1A55ED37-5C31-16DA-D79B-9BD18EA2A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4" t="48140" r="24237" b="26424"/>
          <a:stretch/>
        </p:blipFill>
        <p:spPr bwMode="auto">
          <a:xfrm rot="19537166">
            <a:off x="11907407" y="5561209"/>
            <a:ext cx="1948519" cy="129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BABBB2F3-5AFC-4D68-DD01-8F40361471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73" t="54284"/>
          <a:stretch/>
        </p:blipFill>
        <p:spPr bwMode="auto">
          <a:xfrm rot="19834345">
            <a:off x="13929204" y="5501025"/>
            <a:ext cx="690247" cy="115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00DEA9F3-790D-2B0A-7D32-7D05B69CB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6" t="-2678" r="-1103" b="-1367"/>
          <a:stretch/>
        </p:blipFill>
        <p:spPr bwMode="auto">
          <a:xfrm rot="19834345">
            <a:off x="10781977" y="3075793"/>
            <a:ext cx="2586348" cy="263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2B99E14F-1067-02CB-00EF-F4DCD623DEC6}"/>
              </a:ext>
            </a:extLst>
          </p:cNvPr>
          <p:cNvSpPr/>
          <p:nvPr/>
        </p:nvSpPr>
        <p:spPr>
          <a:xfrm>
            <a:off x="10949356" y="7679187"/>
            <a:ext cx="1931644" cy="990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4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1A97E87D-1ECD-E26D-28CF-D89681B21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5441941" y="6892718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176B6591-9269-0D70-E17B-772D4051E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8254029" y="6868143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76B239E2-987C-7ABC-5271-D21394693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12876499" y="6846469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Ilustración de la neurona - Descargar PNG/SVG transparente">
            <a:extLst>
              <a:ext uri="{FF2B5EF4-FFF2-40B4-BE49-F238E27FC236}">
                <a16:creationId xmlns:a16="http://schemas.microsoft.com/office/drawing/2014/main" id="{F953A7F3-E0BD-9063-AA02-93CE32EF1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4345">
            <a:off x="15568875" y="6799874"/>
            <a:ext cx="2535199" cy="25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id="{55FE26E6-C22B-45D6-7EF9-94B827F15872}"/>
              </a:ext>
            </a:extLst>
          </p:cNvPr>
          <p:cNvSpPr/>
          <p:nvPr/>
        </p:nvSpPr>
        <p:spPr>
          <a:xfrm>
            <a:off x="8017907" y="7858829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518F464E-5D20-0D14-8FA0-0D1D64078572}"/>
              </a:ext>
            </a:extLst>
          </p:cNvPr>
          <p:cNvSpPr/>
          <p:nvPr/>
        </p:nvSpPr>
        <p:spPr>
          <a:xfrm>
            <a:off x="8078726" y="8069715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A7A7D06B-4940-7ACA-68CB-36A8F3F1CCFA}"/>
              </a:ext>
            </a:extLst>
          </p:cNvPr>
          <p:cNvSpPr/>
          <p:nvPr/>
        </p:nvSpPr>
        <p:spPr>
          <a:xfrm>
            <a:off x="7995048" y="7996830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DA02315D-A92D-C7E3-0CD1-D290D0D78A5B}"/>
              </a:ext>
            </a:extLst>
          </p:cNvPr>
          <p:cNvSpPr/>
          <p:nvPr/>
        </p:nvSpPr>
        <p:spPr>
          <a:xfrm>
            <a:off x="8001348" y="8157272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EA51F56C-55F4-3F9E-2CCE-054BE1A40800}"/>
              </a:ext>
            </a:extLst>
          </p:cNvPr>
          <p:cNvSpPr/>
          <p:nvPr/>
        </p:nvSpPr>
        <p:spPr>
          <a:xfrm>
            <a:off x="7956261" y="8328322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90AE8DF7-5DE3-1677-F434-60A10804B364}"/>
              </a:ext>
            </a:extLst>
          </p:cNvPr>
          <p:cNvSpPr/>
          <p:nvPr/>
        </p:nvSpPr>
        <p:spPr>
          <a:xfrm>
            <a:off x="8055866" y="8271493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16257504-C9E1-19E1-41ED-C913B052E2A9}"/>
              </a:ext>
            </a:extLst>
          </p:cNvPr>
          <p:cNvSpPr/>
          <p:nvPr/>
        </p:nvSpPr>
        <p:spPr>
          <a:xfrm>
            <a:off x="8006195" y="8436284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D70B300D-5FB5-4937-7ADC-9CC54CBF295A}"/>
              </a:ext>
            </a:extLst>
          </p:cNvPr>
          <p:cNvSpPr/>
          <p:nvPr/>
        </p:nvSpPr>
        <p:spPr>
          <a:xfrm>
            <a:off x="7883488" y="8468958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CE3BC50A-9134-26A3-2205-5667C673FB08}"/>
              </a:ext>
            </a:extLst>
          </p:cNvPr>
          <p:cNvSpPr/>
          <p:nvPr/>
        </p:nvSpPr>
        <p:spPr>
          <a:xfrm>
            <a:off x="7896994" y="7805038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DBC2D8FA-7C37-189D-42F6-DA588BB2FD45}"/>
              </a:ext>
            </a:extLst>
          </p:cNvPr>
          <p:cNvSpPr/>
          <p:nvPr/>
        </p:nvSpPr>
        <p:spPr>
          <a:xfrm>
            <a:off x="8110183" y="7945696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DE823CB1-F439-0C9D-89DB-C3041C28DAFF}"/>
              </a:ext>
            </a:extLst>
          </p:cNvPr>
          <p:cNvSpPr/>
          <p:nvPr/>
        </p:nvSpPr>
        <p:spPr>
          <a:xfrm>
            <a:off x="8169251" y="8045140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173825A7-070C-F7C8-60CD-324BC8130181}"/>
              </a:ext>
            </a:extLst>
          </p:cNvPr>
          <p:cNvSpPr/>
          <p:nvPr/>
        </p:nvSpPr>
        <p:spPr>
          <a:xfrm>
            <a:off x="8150672" y="8196891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52BE0818-6323-B205-3F7D-834085D608A4}"/>
              </a:ext>
            </a:extLst>
          </p:cNvPr>
          <p:cNvSpPr/>
          <p:nvPr/>
        </p:nvSpPr>
        <p:spPr>
          <a:xfrm>
            <a:off x="8124445" y="8390503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9C38A2CA-8BBE-D66C-F8E2-A29E83D39B00}"/>
              </a:ext>
            </a:extLst>
          </p:cNvPr>
          <p:cNvSpPr/>
          <p:nvPr/>
        </p:nvSpPr>
        <p:spPr>
          <a:xfrm>
            <a:off x="8186445" y="7873762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0CB21A79-37BD-B76C-EF24-24392276962D}"/>
              </a:ext>
            </a:extLst>
          </p:cNvPr>
          <p:cNvSpPr/>
          <p:nvPr/>
        </p:nvSpPr>
        <p:spPr>
          <a:xfrm>
            <a:off x="8222520" y="8137879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C811C95D-98F6-7B5E-686D-D50411966197}"/>
              </a:ext>
            </a:extLst>
          </p:cNvPr>
          <p:cNvSpPr/>
          <p:nvPr/>
        </p:nvSpPr>
        <p:spPr>
          <a:xfrm>
            <a:off x="8207855" y="8313071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89E52772-9FD3-9D47-3B80-0D613A65EC06}"/>
              </a:ext>
            </a:extLst>
          </p:cNvPr>
          <p:cNvSpPr/>
          <p:nvPr/>
        </p:nvSpPr>
        <p:spPr>
          <a:xfrm>
            <a:off x="8268239" y="8439079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CE9C90FC-1B5A-05D6-9726-3DDCD53446FA}"/>
              </a:ext>
            </a:extLst>
          </p:cNvPr>
          <p:cNvSpPr/>
          <p:nvPr/>
        </p:nvSpPr>
        <p:spPr>
          <a:xfrm>
            <a:off x="8236506" y="7977026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33FB5204-D516-E135-1242-D45D1DF5E36E}"/>
              </a:ext>
            </a:extLst>
          </p:cNvPr>
          <p:cNvSpPr/>
          <p:nvPr/>
        </p:nvSpPr>
        <p:spPr>
          <a:xfrm>
            <a:off x="8302236" y="7838283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34BF7BB1-0CE0-0B7F-15E0-ED981CB17681}"/>
              </a:ext>
            </a:extLst>
          </p:cNvPr>
          <p:cNvSpPr/>
          <p:nvPr/>
        </p:nvSpPr>
        <p:spPr>
          <a:xfrm>
            <a:off x="8170307" y="8011229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BBA1D21B-902A-6407-8903-E7BC1581542B}"/>
              </a:ext>
            </a:extLst>
          </p:cNvPr>
          <p:cNvSpPr/>
          <p:nvPr/>
        </p:nvSpPr>
        <p:spPr>
          <a:xfrm>
            <a:off x="8231126" y="8222115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CAB4DF04-A789-B318-6FB5-58CC34D1078F}"/>
              </a:ext>
            </a:extLst>
          </p:cNvPr>
          <p:cNvSpPr/>
          <p:nvPr/>
        </p:nvSpPr>
        <p:spPr>
          <a:xfrm>
            <a:off x="8147448" y="8149230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36E7301C-4695-5849-9DBB-45E5DC727C9C}"/>
              </a:ext>
            </a:extLst>
          </p:cNvPr>
          <p:cNvSpPr/>
          <p:nvPr/>
        </p:nvSpPr>
        <p:spPr>
          <a:xfrm>
            <a:off x="8153748" y="8309672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A4455F42-AF05-EF76-717D-A6DF53A5762D}"/>
              </a:ext>
            </a:extLst>
          </p:cNvPr>
          <p:cNvSpPr/>
          <p:nvPr/>
        </p:nvSpPr>
        <p:spPr>
          <a:xfrm>
            <a:off x="8108661" y="8480722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19EE0186-4C4B-6928-5F35-49AF9EBCA66B}"/>
              </a:ext>
            </a:extLst>
          </p:cNvPr>
          <p:cNvSpPr/>
          <p:nvPr/>
        </p:nvSpPr>
        <p:spPr>
          <a:xfrm>
            <a:off x="8208266" y="8423893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569C129A-2C8E-8455-2217-BEF1B0D7F056}"/>
              </a:ext>
            </a:extLst>
          </p:cNvPr>
          <p:cNvSpPr/>
          <p:nvPr/>
        </p:nvSpPr>
        <p:spPr>
          <a:xfrm>
            <a:off x="8158595" y="8588684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4" name="Elipse 1023">
            <a:extLst>
              <a:ext uri="{FF2B5EF4-FFF2-40B4-BE49-F238E27FC236}">
                <a16:creationId xmlns:a16="http://schemas.microsoft.com/office/drawing/2014/main" id="{77203888-C172-0165-6DA6-F26E1B62EE57}"/>
              </a:ext>
            </a:extLst>
          </p:cNvPr>
          <p:cNvSpPr/>
          <p:nvPr/>
        </p:nvSpPr>
        <p:spPr>
          <a:xfrm>
            <a:off x="8035888" y="8621358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5" name="Elipse 1024">
            <a:extLst>
              <a:ext uri="{FF2B5EF4-FFF2-40B4-BE49-F238E27FC236}">
                <a16:creationId xmlns:a16="http://schemas.microsoft.com/office/drawing/2014/main" id="{47E19B3B-A3B7-5F3A-5C79-9C3D3A956F3D}"/>
              </a:ext>
            </a:extLst>
          </p:cNvPr>
          <p:cNvSpPr/>
          <p:nvPr/>
        </p:nvSpPr>
        <p:spPr>
          <a:xfrm>
            <a:off x="8049394" y="7957438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7" name="Elipse 1026">
            <a:extLst>
              <a:ext uri="{FF2B5EF4-FFF2-40B4-BE49-F238E27FC236}">
                <a16:creationId xmlns:a16="http://schemas.microsoft.com/office/drawing/2014/main" id="{0D2362C3-3437-3D94-4ABD-3F1976F11EA7}"/>
              </a:ext>
            </a:extLst>
          </p:cNvPr>
          <p:cNvSpPr/>
          <p:nvPr/>
        </p:nvSpPr>
        <p:spPr>
          <a:xfrm>
            <a:off x="8262583" y="8098096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9" name="Elipse 1028">
            <a:extLst>
              <a:ext uri="{FF2B5EF4-FFF2-40B4-BE49-F238E27FC236}">
                <a16:creationId xmlns:a16="http://schemas.microsoft.com/office/drawing/2014/main" id="{CA838487-FF44-E576-D55B-2E54AAC3BA3C}"/>
              </a:ext>
            </a:extLst>
          </p:cNvPr>
          <p:cNvSpPr/>
          <p:nvPr/>
        </p:nvSpPr>
        <p:spPr>
          <a:xfrm>
            <a:off x="8321651" y="8197540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0" name="Elipse 1029">
            <a:extLst>
              <a:ext uri="{FF2B5EF4-FFF2-40B4-BE49-F238E27FC236}">
                <a16:creationId xmlns:a16="http://schemas.microsoft.com/office/drawing/2014/main" id="{69C4CAFE-47C4-B518-00DD-9C25D2482165}"/>
              </a:ext>
            </a:extLst>
          </p:cNvPr>
          <p:cNvSpPr/>
          <p:nvPr/>
        </p:nvSpPr>
        <p:spPr>
          <a:xfrm>
            <a:off x="8303072" y="8349291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1" name="Elipse 1030">
            <a:extLst>
              <a:ext uri="{FF2B5EF4-FFF2-40B4-BE49-F238E27FC236}">
                <a16:creationId xmlns:a16="http://schemas.microsoft.com/office/drawing/2014/main" id="{C8322168-0927-A423-9DF2-A94C1192CC05}"/>
              </a:ext>
            </a:extLst>
          </p:cNvPr>
          <p:cNvSpPr/>
          <p:nvPr/>
        </p:nvSpPr>
        <p:spPr>
          <a:xfrm>
            <a:off x="8276845" y="8542903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2" name="Elipse 1031">
            <a:extLst>
              <a:ext uri="{FF2B5EF4-FFF2-40B4-BE49-F238E27FC236}">
                <a16:creationId xmlns:a16="http://schemas.microsoft.com/office/drawing/2014/main" id="{E0234FD6-FAAF-D89F-5B8F-92686285E667}"/>
              </a:ext>
            </a:extLst>
          </p:cNvPr>
          <p:cNvSpPr/>
          <p:nvPr/>
        </p:nvSpPr>
        <p:spPr>
          <a:xfrm>
            <a:off x="8338845" y="8026162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3" name="Elipse 1032">
            <a:extLst>
              <a:ext uri="{FF2B5EF4-FFF2-40B4-BE49-F238E27FC236}">
                <a16:creationId xmlns:a16="http://schemas.microsoft.com/office/drawing/2014/main" id="{CFB999ED-626A-03FE-8B42-804F51916FC9}"/>
              </a:ext>
            </a:extLst>
          </p:cNvPr>
          <p:cNvSpPr/>
          <p:nvPr/>
        </p:nvSpPr>
        <p:spPr>
          <a:xfrm>
            <a:off x="8374920" y="8290279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4" name="Elipse 1033">
            <a:extLst>
              <a:ext uri="{FF2B5EF4-FFF2-40B4-BE49-F238E27FC236}">
                <a16:creationId xmlns:a16="http://schemas.microsoft.com/office/drawing/2014/main" id="{9426D5E9-368F-7589-4F12-AA1DED20F291}"/>
              </a:ext>
            </a:extLst>
          </p:cNvPr>
          <p:cNvSpPr/>
          <p:nvPr/>
        </p:nvSpPr>
        <p:spPr>
          <a:xfrm>
            <a:off x="8360255" y="8465471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5" name="Elipse 1034">
            <a:extLst>
              <a:ext uri="{FF2B5EF4-FFF2-40B4-BE49-F238E27FC236}">
                <a16:creationId xmlns:a16="http://schemas.microsoft.com/office/drawing/2014/main" id="{8DA73B43-19F4-AE30-8452-3F1163E611D2}"/>
              </a:ext>
            </a:extLst>
          </p:cNvPr>
          <p:cNvSpPr/>
          <p:nvPr/>
        </p:nvSpPr>
        <p:spPr>
          <a:xfrm>
            <a:off x="8420639" y="8591479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6" name="Elipse 1035">
            <a:extLst>
              <a:ext uri="{FF2B5EF4-FFF2-40B4-BE49-F238E27FC236}">
                <a16:creationId xmlns:a16="http://schemas.microsoft.com/office/drawing/2014/main" id="{2CC73A6E-7081-8227-3BDF-501CB93E5BDA}"/>
              </a:ext>
            </a:extLst>
          </p:cNvPr>
          <p:cNvSpPr/>
          <p:nvPr/>
        </p:nvSpPr>
        <p:spPr>
          <a:xfrm>
            <a:off x="8388906" y="8129426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7" name="Elipse 1036">
            <a:extLst>
              <a:ext uri="{FF2B5EF4-FFF2-40B4-BE49-F238E27FC236}">
                <a16:creationId xmlns:a16="http://schemas.microsoft.com/office/drawing/2014/main" id="{AB3E05F6-9144-0C85-35A9-6E2DE5867EFC}"/>
              </a:ext>
            </a:extLst>
          </p:cNvPr>
          <p:cNvSpPr/>
          <p:nvPr/>
        </p:nvSpPr>
        <p:spPr>
          <a:xfrm>
            <a:off x="8454636" y="7990683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4" name="Elipse 1053">
            <a:extLst>
              <a:ext uri="{FF2B5EF4-FFF2-40B4-BE49-F238E27FC236}">
                <a16:creationId xmlns:a16="http://schemas.microsoft.com/office/drawing/2014/main" id="{1B1307EA-B8AE-D325-8EB1-D08D6365E010}"/>
              </a:ext>
            </a:extLst>
          </p:cNvPr>
          <p:cNvSpPr/>
          <p:nvPr/>
        </p:nvSpPr>
        <p:spPr>
          <a:xfrm>
            <a:off x="15420969" y="8300994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6" name="Elipse 1055">
            <a:extLst>
              <a:ext uri="{FF2B5EF4-FFF2-40B4-BE49-F238E27FC236}">
                <a16:creationId xmlns:a16="http://schemas.microsoft.com/office/drawing/2014/main" id="{C6D3C1E4-6B08-3C60-596F-4756363E1D44}"/>
              </a:ext>
            </a:extLst>
          </p:cNvPr>
          <p:cNvSpPr/>
          <p:nvPr/>
        </p:nvSpPr>
        <p:spPr>
          <a:xfrm>
            <a:off x="15454966" y="7700198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6" name="Elipse 1065">
            <a:extLst>
              <a:ext uri="{FF2B5EF4-FFF2-40B4-BE49-F238E27FC236}">
                <a16:creationId xmlns:a16="http://schemas.microsoft.com/office/drawing/2014/main" id="{DD6D54D0-3979-3601-A974-99F1F2637D04}"/>
              </a:ext>
            </a:extLst>
          </p:cNvPr>
          <p:cNvSpPr/>
          <p:nvPr/>
        </p:nvSpPr>
        <p:spPr>
          <a:xfrm>
            <a:off x="15415313" y="7960011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7" name="Elipse 1066">
            <a:extLst>
              <a:ext uri="{FF2B5EF4-FFF2-40B4-BE49-F238E27FC236}">
                <a16:creationId xmlns:a16="http://schemas.microsoft.com/office/drawing/2014/main" id="{08179287-AB65-ECB0-4495-530C50A077EB}"/>
              </a:ext>
            </a:extLst>
          </p:cNvPr>
          <p:cNvSpPr/>
          <p:nvPr/>
        </p:nvSpPr>
        <p:spPr>
          <a:xfrm>
            <a:off x="15474381" y="8059455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8" name="Elipse 1067">
            <a:extLst>
              <a:ext uri="{FF2B5EF4-FFF2-40B4-BE49-F238E27FC236}">
                <a16:creationId xmlns:a16="http://schemas.microsoft.com/office/drawing/2014/main" id="{E78FF419-91B8-3FB2-2AAD-49CEB6704977}"/>
              </a:ext>
            </a:extLst>
          </p:cNvPr>
          <p:cNvSpPr/>
          <p:nvPr/>
        </p:nvSpPr>
        <p:spPr>
          <a:xfrm>
            <a:off x="15455802" y="8211206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9" name="Elipse 1068">
            <a:extLst>
              <a:ext uri="{FF2B5EF4-FFF2-40B4-BE49-F238E27FC236}">
                <a16:creationId xmlns:a16="http://schemas.microsoft.com/office/drawing/2014/main" id="{947FC5F3-0274-166E-C1AA-ADB70DCFEBA9}"/>
              </a:ext>
            </a:extLst>
          </p:cNvPr>
          <p:cNvSpPr/>
          <p:nvPr/>
        </p:nvSpPr>
        <p:spPr>
          <a:xfrm>
            <a:off x="15429575" y="8404818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0" name="Elipse 1069">
            <a:extLst>
              <a:ext uri="{FF2B5EF4-FFF2-40B4-BE49-F238E27FC236}">
                <a16:creationId xmlns:a16="http://schemas.microsoft.com/office/drawing/2014/main" id="{631ADADF-52C1-3988-9698-D41F407A999F}"/>
              </a:ext>
            </a:extLst>
          </p:cNvPr>
          <p:cNvSpPr/>
          <p:nvPr/>
        </p:nvSpPr>
        <p:spPr>
          <a:xfrm>
            <a:off x="15491575" y="7888077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1" name="Elipse 1070">
            <a:extLst>
              <a:ext uri="{FF2B5EF4-FFF2-40B4-BE49-F238E27FC236}">
                <a16:creationId xmlns:a16="http://schemas.microsoft.com/office/drawing/2014/main" id="{C564A889-BC10-4E23-01D1-8EC973E43826}"/>
              </a:ext>
            </a:extLst>
          </p:cNvPr>
          <p:cNvSpPr/>
          <p:nvPr/>
        </p:nvSpPr>
        <p:spPr>
          <a:xfrm>
            <a:off x="15527650" y="8152194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2" name="Elipse 1071">
            <a:extLst>
              <a:ext uri="{FF2B5EF4-FFF2-40B4-BE49-F238E27FC236}">
                <a16:creationId xmlns:a16="http://schemas.microsoft.com/office/drawing/2014/main" id="{7DF9F0BB-5B52-4DE9-BC70-132E8018A4B7}"/>
              </a:ext>
            </a:extLst>
          </p:cNvPr>
          <p:cNvSpPr/>
          <p:nvPr/>
        </p:nvSpPr>
        <p:spPr>
          <a:xfrm>
            <a:off x="15512985" y="8327386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3" name="Elipse 1072">
            <a:extLst>
              <a:ext uri="{FF2B5EF4-FFF2-40B4-BE49-F238E27FC236}">
                <a16:creationId xmlns:a16="http://schemas.microsoft.com/office/drawing/2014/main" id="{8E869892-98BE-AC3D-0788-79B26F3CDEF5}"/>
              </a:ext>
            </a:extLst>
          </p:cNvPr>
          <p:cNvSpPr/>
          <p:nvPr/>
        </p:nvSpPr>
        <p:spPr>
          <a:xfrm>
            <a:off x="15573369" y="8453394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4" name="Elipse 1073">
            <a:extLst>
              <a:ext uri="{FF2B5EF4-FFF2-40B4-BE49-F238E27FC236}">
                <a16:creationId xmlns:a16="http://schemas.microsoft.com/office/drawing/2014/main" id="{D3A73C0E-C85F-E3E3-F7BA-B950A237A275}"/>
              </a:ext>
            </a:extLst>
          </p:cNvPr>
          <p:cNvSpPr/>
          <p:nvPr/>
        </p:nvSpPr>
        <p:spPr>
          <a:xfrm>
            <a:off x="15541636" y="7991341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5" name="Elipse 1074">
            <a:extLst>
              <a:ext uri="{FF2B5EF4-FFF2-40B4-BE49-F238E27FC236}">
                <a16:creationId xmlns:a16="http://schemas.microsoft.com/office/drawing/2014/main" id="{BCE4CA4E-70CE-1C1C-27A9-DE42927F9D8D}"/>
              </a:ext>
            </a:extLst>
          </p:cNvPr>
          <p:cNvSpPr/>
          <p:nvPr/>
        </p:nvSpPr>
        <p:spPr>
          <a:xfrm>
            <a:off x="15537294" y="7814835"/>
            <a:ext cx="45719" cy="91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441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6" grpId="0" animBg="1"/>
      <p:bldP spid="28" grpId="0" animBg="1"/>
      <p:bldP spid="33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1024" grpId="0" animBg="1"/>
      <p:bldP spid="1025" grpId="0" animBg="1"/>
      <p:bldP spid="1027" grpId="0" animBg="1"/>
      <p:bldP spid="1029" grpId="0" animBg="1"/>
      <p:bldP spid="1030" grpId="0" animBg="1"/>
      <p:bldP spid="1031" grpId="0" animBg="1"/>
      <p:bldP spid="1032" grpId="0" animBg="1"/>
      <p:bldP spid="1033" grpId="0" animBg="1"/>
      <p:bldP spid="1034" grpId="0" animBg="1"/>
      <p:bldP spid="1035" grpId="0" animBg="1"/>
      <p:bldP spid="1036" grpId="0" animBg="1"/>
      <p:bldP spid="1037" grpId="0" animBg="1"/>
      <p:bldP spid="1054" grpId="0" animBg="1"/>
      <p:bldP spid="1056" grpId="0" animBg="1"/>
      <p:bldP spid="1066" grpId="0" animBg="1"/>
      <p:bldP spid="1067" grpId="0" animBg="1"/>
      <p:bldP spid="1068" grpId="0" animBg="1"/>
      <p:bldP spid="1069" grpId="0" animBg="1"/>
      <p:bldP spid="1070" grpId="0" animBg="1"/>
      <p:bldP spid="1071" grpId="0" animBg="1"/>
      <p:bldP spid="1072" grpId="0" animBg="1"/>
      <p:bldP spid="1073" grpId="0" animBg="1"/>
      <p:bldP spid="1074" grpId="0" animBg="1"/>
      <p:bldP spid="10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9D871-45F0-5C10-89DE-AF36803C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9E3192D-01FD-03E2-2192-B6C88EDD02E8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BCDDAC5-6A34-9245-CDAB-B591A2F6E4F5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A38EA46-5A44-92F9-F3A9-9B4F2483E210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E99E42C-332F-4471-E69B-D5E1B34994A7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8F3CE1F-902B-11E0-3E0E-0368250DAEBF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F18D639-7066-84AE-EA08-84EE92D9D982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EC6D2BA-6475-127A-1E49-6958DA7E082A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0" name="Imagen 9" descr="Una caricatura de un hombre&#10;&#10;Descripción generada automáticamente con confianza baja">
            <a:extLst>
              <a:ext uri="{FF2B5EF4-FFF2-40B4-BE49-F238E27FC236}">
                <a16:creationId xmlns:a16="http://schemas.microsoft.com/office/drawing/2014/main" id="{554BB5B5-8EC3-4823-03E2-123B47B9BC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574" y="266700"/>
            <a:ext cx="9296400" cy="92964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CCCB5A8-E085-1A9E-93D6-B5CDF963FB78}"/>
              </a:ext>
            </a:extLst>
          </p:cNvPr>
          <p:cNvSpPr txBox="1"/>
          <p:nvPr/>
        </p:nvSpPr>
        <p:spPr>
          <a:xfrm>
            <a:off x="609600" y="9650968"/>
            <a:ext cx="12779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Credenciales de contenido. </a:t>
            </a:r>
            <a:r>
              <a:rPr lang="es-ES" b="1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Generado con IA</a:t>
            </a:r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∙ </a:t>
            </a:r>
            <a:r>
              <a:rPr lang="es-ES">
                <a:solidFill>
                  <a:srgbClr val="FFFFFF"/>
                </a:solidFill>
                <a:latin typeface="Roboto" panose="02000000000000000000" pitchFamily="2" charset="0"/>
              </a:rPr>
              <a:t>E</a:t>
            </a:r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nero de 2025. Bing </a:t>
            </a:r>
            <a:r>
              <a:rPr lang="es-ES" b="0" i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Image</a:t>
            </a:r>
            <a:r>
              <a:rPr lang="es-ES" b="0" i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s-ES" b="0" i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Creator</a:t>
            </a:r>
            <a:endParaRPr lang="es-ES" b="0" i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06AE1AD-2C66-8B2C-B359-38E54957A7B1}"/>
              </a:ext>
            </a:extLst>
          </p:cNvPr>
          <p:cNvSpPr txBox="1"/>
          <p:nvPr/>
        </p:nvSpPr>
        <p:spPr>
          <a:xfrm>
            <a:off x="10532434" y="2857500"/>
            <a:ext cx="60791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/>
              <a:t>- Teoría de la evolución</a:t>
            </a:r>
          </a:p>
          <a:p>
            <a:r>
              <a:rPr lang="es-CO" sz="4000" b="1"/>
              <a:t>	“</a:t>
            </a:r>
            <a:r>
              <a:rPr lang="es-CO" sz="4000" b="1" err="1"/>
              <a:t>Survival</a:t>
            </a:r>
            <a:r>
              <a:rPr lang="es-CO" sz="4000" b="1"/>
              <a:t> </a:t>
            </a:r>
            <a:r>
              <a:rPr lang="es-CO" sz="4000" b="1" err="1"/>
              <a:t>of</a:t>
            </a:r>
            <a:r>
              <a:rPr lang="es-CO" sz="4000" b="1"/>
              <a:t> </a:t>
            </a:r>
            <a:r>
              <a:rPr lang="es-CO" sz="4000" b="1" err="1"/>
              <a:t>the</a:t>
            </a:r>
            <a:r>
              <a:rPr lang="es-CO" sz="4000" b="1"/>
              <a:t> </a:t>
            </a:r>
            <a:r>
              <a:rPr lang="es-CO" sz="4000" b="1" err="1"/>
              <a:t>fittest</a:t>
            </a:r>
            <a:r>
              <a:rPr lang="es-CO" sz="4000" b="1"/>
              <a:t>”</a:t>
            </a:r>
          </a:p>
          <a:p>
            <a:endParaRPr lang="es-CO" sz="4000" b="1"/>
          </a:p>
          <a:p>
            <a:endParaRPr lang="es-CO" sz="4000" b="1"/>
          </a:p>
          <a:p>
            <a:r>
              <a:rPr lang="es-CO" sz="4000" b="1"/>
              <a:t>Adaptación al entorno</a:t>
            </a:r>
          </a:p>
        </p:txBody>
      </p:sp>
    </p:spTree>
    <p:extLst>
      <p:ext uri="{BB962C8B-B14F-4D97-AF65-F5344CB8AC3E}">
        <p14:creationId xmlns:p14="http://schemas.microsoft.com/office/powerpoint/2010/main" val="202924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2DF5F-708B-3B47-F914-3D206579B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2C9FE82-E3EB-1285-A34D-681C7BD8BE88}"/>
              </a:ext>
            </a:extLst>
          </p:cNvPr>
          <p:cNvGrpSpPr/>
          <p:nvPr/>
        </p:nvGrpSpPr>
        <p:grpSpPr>
          <a:xfrm>
            <a:off x="11529689" y="-8226868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EFC236D-EA8F-5A75-D779-5315D3D6209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2E6EE5A-7D44-6B7E-3AE8-9C90F19DB4C8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5B2C219-8DA5-9050-5922-4B4DAF792566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267F988-5FDE-7C36-9FD6-05846357A002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5D54BB3-400F-BAEC-88EC-4086F7029617}"/>
              </a:ext>
            </a:extLst>
          </p:cNvPr>
          <p:cNvSpPr/>
          <p:nvPr/>
        </p:nvSpPr>
        <p:spPr>
          <a:xfrm>
            <a:off x="14246079" y="-47331"/>
            <a:ext cx="1398891" cy="1450445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C00663F-C764-245B-875C-2271EA42B1E6}"/>
              </a:ext>
            </a:extLst>
          </p:cNvPr>
          <p:cNvSpPr/>
          <p:nvPr/>
        </p:nvSpPr>
        <p:spPr>
          <a:xfrm>
            <a:off x="16169639" y="-164582"/>
            <a:ext cx="1524000" cy="1580165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2050" name="Picture 2" descr="Ejemplo de gráfico de hitos motores en el que se muestra una progresión de las habilidades motoras relacionada con la edad. La edad aumenta de izquierda a derecha y las habilidades mejoran de abajo hacia arriba.">
            <a:extLst>
              <a:ext uri="{FF2B5EF4-FFF2-40B4-BE49-F238E27FC236}">
                <a16:creationId xmlns:a16="http://schemas.microsoft.com/office/drawing/2014/main" id="{E100603C-6F9F-530C-0D8F-235B743B1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6" y="190500"/>
            <a:ext cx="12959117" cy="91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92B15A7-E1C5-C909-F62E-E6B09DBF35CE}"/>
              </a:ext>
            </a:extLst>
          </p:cNvPr>
          <p:cNvSpPr txBox="1"/>
          <p:nvPr/>
        </p:nvSpPr>
        <p:spPr>
          <a:xfrm>
            <a:off x="254833" y="9304800"/>
            <a:ext cx="1262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solidFill>
                  <a:schemeClr val="bg1"/>
                </a:solidFill>
              </a:rPr>
              <a:t>Tomado de </a:t>
            </a:r>
            <a:r>
              <a:rPr lang="es-CO" err="1">
                <a:solidFill>
                  <a:schemeClr val="bg1"/>
                </a:solidFill>
              </a:rPr>
              <a:t>elfisiopediatric</a:t>
            </a:r>
            <a:r>
              <a:rPr lang="es-CO">
                <a:solidFill>
                  <a:schemeClr val="bg1"/>
                </a:solidFill>
              </a:rPr>
              <a:t>, 2023.  Disponible en: https://efisiopediatric.com/por-que-la-adquisicion-de-las-habilidades-motoras-es-esencial-dentro-del-desarrollo-conductual-de-los-ninos/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22D78E9-8492-319D-5B4E-CF5F9CF4818E}"/>
              </a:ext>
            </a:extLst>
          </p:cNvPr>
          <p:cNvSpPr txBox="1"/>
          <p:nvPr/>
        </p:nvSpPr>
        <p:spPr>
          <a:xfrm>
            <a:off x="13180404" y="1807918"/>
            <a:ext cx="5012318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/>
              <a:t>1. Prematuridad</a:t>
            </a:r>
          </a:p>
          <a:p>
            <a:r>
              <a:rPr lang="es-ES" sz="2400" b="1"/>
              <a:t>2. Parálisis cerebral infantil (PCI)</a:t>
            </a:r>
          </a:p>
          <a:p>
            <a:r>
              <a:rPr lang="es-ES" sz="2400" b="1"/>
              <a:t>3. Retraso global del desarrollo</a:t>
            </a:r>
          </a:p>
          <a:p>
            <a:r>
              <a:rPr lang="es-ES" sz="2400" b="1"/>
              <a:t>4. Trastornos del espectro autista (TEA) </a:t>
            </a:r>
          </a:p>
          <a:p>
            <a:r>
              <a:rPr lang="es-ES" sz="2400" b="1"/>
              <a:t>5. Síndromes genéticos</a:t>
            </a:r>
          </a:p>
          <a:p>
            <a:r>
              <a:rPr lang="es-ES" sz="2400" b="1"/>
              <a:t>6. Déficit sensorial</a:t>
            </a:r>
          </a:p>
          <a:p>
            <a:r>
              <a:rPr lang="es-ES" sz="2400" b="1"/>
              <a:t>7. Trastornos neuromusculares</a:t>
            </a:r>
          </a:p>
          <a:p>
            <a:r>
              <a:rPr lang="es-ES" sz="2400" b="1"/>
              <a:t>8. Cardiopatías congénitas</a:t>
            </a:r>
          </a:p>
          <a:p>
            <a:r>
              <a:rPr lang="es-ES" sz="2400" b="1"/>
              <a:t>9. Crisis convulsivas neonatales o epilepsia infantil</a:t>
            </a:r>
          </a:p>
          <a:p>
            <a:r>
              <a:rPr lang="es-ES" sz="2400" b="1"/>
              <a:t>10. Desnutrición y malnutrición crónica</a:t>
            </a:r>
          </a:p>
          <a:p>
            <a:r>
              <a:rPr lang="es-ES" sz="2400" b="1"/>
              <a:t>11. Trastornos de apego o negligencia temprana</a:t>
            </a:r>
          </a:p>
          <a:p>
            <a:r>
              <a:rPr lang="es-ES" sz="2400" b="1"/>
              <a:t>12. Hiperbilirrubinemia severa</a:t>
            </a:r>
          </a:p>
          <a:p>
            <a:r>
              <a:rPr lang="es-ES" sz="2400" b="1"/>
              <a:t>13. Malformaciones congénitas</a:t>
            </a:r>
          </a:p>
        </p:txBody>
      </p:sp>
    </p:spTree>
    <p:extLst>
      <p:ext uri="{BB962C8B-B14F-4D97-AF65-F5344CB8AC3E}">
        <p14:creationId xmlns:p14="http://schemas.microsoft.com/office/powerpoint/2010/main" val="656407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78F2B-AC33-9407-2620-BDCA99070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D6976A0-33EF-F08F-0FC0-DC8566331797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941E89A-0120-772A-C359-E278E3BB018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F647AC3-EE30-3D38-AC55-FE889F09C210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E1BA9A8-87EB-34BB-47C4-08436E9CD9D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3A478FB-9488-939B-299A-F4C94262A91D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BE2044-8587-388D-44E2-87FCFCE16745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52F9CF3-374F-DCD3-3691-2B2E7006AC9E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3579F75-5834-FD52-BE0F-A089E784BF00}"/>
              </a:ext>
            </a:extLst>
          </p:cNvPr>
          <p:cNvSpPr txBox="1"/>
          <p:nvPr/>
        </p:nvSpPr>
        <p:spPr>
          <a:xfrm>
            <a:off x="260181" y="5098808"/>
            <a:ext cx="72127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>
                <a:effectLst/>
                <a:latin typeface="Calibri" panose="020F0502020204030204" pitchFamily="34" charset="0"/>
              </a:rPr>
              <a:t>“Linear </a:t>
            </a:r>
            <a:r>
              <a:rPr lang="es-CO" sz="3600" err="1">
                <a:effectLst/>
                <a:latin typeface="Calibri" panose="020F0502020204030204" pitchFamily="34" charset="0"/>
              </a:rPr>
              <a:t>growth</a:t>
            </a:r>
            <a:r>
              <a:rPr lang="es-CO" sz="3600">
                <a:effectLst/>
                <a:latin typeface="Calibri" panose="020F0502020204030204" pitchFamily="34" charset="0"/>
              </a:rPr>
              <a:t> </a:t>
            </a:r>
            <a:r>
              <a:rPr lang="es-CO" sz="3600" err="1">
                <a:effectLst/>
                <a:latin typeface="Calibri" panose="020F0502020204030204" pitchFamily="34" charset="0"/>
              </a:rPr>
              <a:t>faltering</a:t>
            </a:r>
            <a:r>
              <a:rPr lang="es-CO" sz="3600">
                <a:effectLst/>
                <a:latin typeface="Calibri" panose="020F0502020204030204" pitchFamily="34" charset="0"/>
              </a:rPr>
              <a:t> in </a:t>
            </a:r>
            <a:r>
              <a:rPr lang="es-CO" sz="3600" err="1">
                <a:effectLst/>
                <a:latin typeface="Calibri" panose="020F0502020204030204" pitchFamily="34" charset="0"/>
              </a:rPr>
              <a:t>the</a:t>
            </a:r>
            <a:r>
              <a:rPr lang="es-CO" sz="3600">
                <a:effectLst/>
                <a:latin typeface="Calibri" panose="020F0502020204030204" pitchFamily="34" charset="0"/>
              </a:rPr>
              <a:t> </a:t>
            </a:r>
            <a:r>
              <a:rPr lang="es-CO" sz="3600" err="1">
                <a:effectLst/>
                <a:latin typeface="Calibri" panose="020F0502020204030204" pitchFamily="34" charset="0"/>
              </a:rPr>
              <a:t>first</a:t>
            </a:r>
            <a:r>
              <a:rPr lang="es-CO" sz="3600">
                <a:effectLst/>
                <a:latin typeface="Calibri" panose="020F0502020204030204" pitchFamily="34" charset="0"/>
              </a:rPr>
              <a:t> 2 </a:t>
            </a:r>
            <a:r>
              <a:rPr lang="es-CO" sz="3600" err="1">
                <a:effectLst/>
                <a:latin typeface="Calibri" panose="020F0502020204030204" pitchFamily="34" charset="0"/>
              </a:rPr>
              <a:t>years</a:t>
            </a:r>
            <a:r>
              <a:rPr lang="es-CO" sz="3600">
                <a:effectLst/>
                <a:latin typeface="Calibri" panose="020F0502020204030204" pitchFamily="34" charset="0"/>
              </a:rPr>
              <a:t> </a:t>
            </a:r>
            <a:r>
              <a:rPr lang="es-CO" sz="3600" err="1">
                <a:effectLst/>
                <a:latin typeface="Calibri" panose="020F0502020204030204" pitchFamily="34" charset="0"/>
              </a:rPr>
              <a:t>of</a:t>
            </a:r>
            <a:r>
              <a:rPr lang="es-CO" sz="3600">
                <a:effectLst/>
                <a:latin typeface="Calibri" panose="020F0502020204030204" pitchFamily="34" charset="0"/>
              </a:rPr>
              <a:t> </a:t>
            </a:r>
            <a:r>
              <a:rPr lang="es-CO" sz="3600" err="1">
                <a:effectLst/>
                <a:latin typeface="Calibri" panose="020F0502020204030204" pitchFamily="34" charset="0"/>
              </a:rPr>
              <a:t>life</a:t>
            </a:r>
            <a:r>
              <a:rPr lang="es-CO" sz="3600">
                <a:effectLst/>
                <a:latin typeface="Calibri" panose="020F0502020204030204" pitchFamily="34" charset="0"/>
              </a:rPr>
              <a:t> has </a:t>
            </a:r>
            <a:r>
              <a:rPr lang="es-CO" sz="3600" err="1">
                <a:effectLst/>
                <a:latin typeface="Calibri" panose="020F0502020204030204" pitchFamily="34" charset="0"/>
              </a:rPr>
              <a:t>been</a:t>
            </a:r>
            <a:r>
              <a:rPr lang="es-CO" sz="3600">
                <a:effectLst/>
                <a:latin typeface="Calibri" panose="020F0502020204030204" pitchFamily="34" charset="0"/>
              </a:rPr>
              <a:t> </a:t>
            </a:r>
            <a:r>
              <a:rPr lang="es-CO" sz="3600" err="1">
                <a:effectLst/>
                <a:latin typeface="Calibri" panose="020F0502020204030204" pitchFamily="34" charset="0"/>
              </a:rPr>
              <a:t>shown</a:t>
            </a:r>
            <a:r>
              <a:rPr lang="es-CO" sz="3600">
                <a:effectLst/>
                <a:latin typeface="Calibri" panose="020F0502020204030204" pitchFamily="34" charset="0"/>
              </a:rPr>
              <a:t> to be </a:t>
            </a:r>
            <a:r>
              <a:rPr lang="es-CO" sz="3600" err="1">
                <a:effectLst/>
                <a:latin typeface="Calibri" panose="020F0502020204030204" pitchFamily="34" charset="0"/>
              </a:rPr>
              <a:t>negatively</a:t>
            </a:r>
            <a:r>
              <a:rPr lang="es-CO" sz="3600">
                <a:effectLst/>
                <a:latin typeface="Calibri" panose="020F0502020204030204" pitchFamily="34" charset="0"/>
              </a:rPr>
              <a:t> </a:t>
            </a:r>
            <a:r>
              <a:rPr lang="es-CO" sz="3600" err="1">
                <a:effectLst/>
                <a:latin typeface="Calibri" panose="020F0502020204030204" pitchFamily="34" charset="0"/>
              </a:rPr>
              <a:t>associated</a:t>
            </a:r>
            <a:r>
              <a:rPr lang="es-CO" sz="3600">
                <a:effectLst/>
                <a:latin typeface="Calibri" panose="020F0502020204030204" pitchFamily="34" charset="0"/>
              </a:rPr>
              <a:t> with cognitive performance in </a:t>
            </a:r>
            <a:r>
              <a:rPr lang="es-CO" sz="3600" err="1">
                <a:effectLst/>
                <a:latin typeface="Calibri" panose="020F0502020204030204" pitchFamily="34" charset="0"/>
              </a:rPr>
              <a:t>childhood</a:t>
            </a:r>
            <a:r>
              <a:rPr lang="es-CO" sz="3600">
                <a:latin typeface="Calibri" panose="020F0502020204030204" pitchFamily="34" charset="0"/>
              </a:rPr>
              <a:t>.”</a:t>
            </a:r>
            <a:endParaRPr lang="es-CO" sz="8000" b="1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94C3B61-4E8E-853A-BDF2-9A98E29DBE8A}"/>
              </a:ext>
            </a:extLst>
          </p:cNvPr>
          <p:cNvSpPr txBox="1"/>
          <p:nvPr/>
        </p:nvSpPr>
        <p:spPr>
          <a:xfrm>
            <a:off x="7524988" y="4364266"/>
            <a:ext cx="1036319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“-Early child stimulation may particularly be beneficial for LBW infants with linear growth deficits/stunting.</a:t>
            </a:r>
          </a:p>
          <a:p>
            <a:r>
              <a:rPr lang="en-US" sz="3600"/>
              <a:t>-Moderate to high-quality stimulation at home may alleviate the risk of poor development scores in LBW infants with linear growth deficits. </a:t>
            </a:r>
          </a:p>
          <a:p>
            <a:r>
              <a:rPr lang="en-US" sz="3600"/>
              <a:t>-Efforts for improving child development should be comprehensive with promotion of adequate nutrition and optimal nurturing care as integral components.”</a:t>
            </a:r>
            <a:endParaRPr lang="es-CO" sz="360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9F8425C-7EAC-64C1-5B00-E8052D581B96}"/>
              </a:ext>
            </a:extLst>
          </p:cNvPr>
          <p:cNvSpPr txBox="1"/>
          <p:nvPr/>
        </p:nvSpPr>
        <p:spPr>
          <a:xfrm>
            <a:off x="254832" y="9304800"/>
            <a:ext cx="17423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err="1">
                <a:solidFill>
                  <a:schemeClr val="bg1"/>
                </a:solidFill>
              </a:rPr>
              <a:t>Upadhyay</a:t>
            </a:r>
            <a:r>
              <a:rPr lang="es-CO">
                <a:solidFill>
                  <a:schemeClr val="bg1"/>
                </a:solidFill>
              </a:rPr>
              <a:t>, R. P., </a:t>
            </a:r>
            <a:r>
              <a:rPr lang="es-CO" err="1">
                <a:solidFill>
                  <a:schemeClr val="bg1"/>
                </a:solidFill>
              </a:rPr>
              <a:t>Taneja</a:t>
            </a:r>
            <a:r>
              <a:rPr lang="es-CO">
                <a:solidFill>
                  <a:schemeClr val="bg1"/>
                </a:solidFill>
              </a:rPr>
              <a:t>, S., </a:t>
            </a:r>
            <a:r>
              <a:rPr lang="es-CO" err="1">
                <a:solidFill>
                  <a:schemeClr val="bg1"/>
                </a:solidFill>
              </a:rPr>
              <a:t>Strand</a:t>
            </a:r>
            <a:r>
              <a:rPr lang="es-CO">
                <a:solidFill>
                  <a:schemeClr val="bg1"/>
                </a:solidFill>
              </a:rPr>
              <a:t>, T. A., </a:t>
            </a:r>
            <a:r>
              <a:rPr lang="es-CO" err="1">
                <a:solidFill>
                  <a:schemeClr val="bg1"/>
                </a:solidFill>
              </a:rPr>
              <a:t>Sommerfelt</a:t>
            </a:r>
            <a:r>
              <a:rPr lang="es-CO">
                <a:solidFill>
                  <a:schemeClr val="bg1"/>
                </a:solidFill>
              </a:rPr>
              <a:t>, H., </a:t>
            </a:r>
            <a:r>
              <a:rPr lang="es-CO" err="1">
                <a:solidFill>
                  <a:schemeClr val="bg1"/>
                </a:solidFill>
              </a:rPr>
              <a:t>Hysing</a:t>
            </a:r>
            <a:r>
              <a:rPr lang="es-CO">
                <a:solidFill>
                  <a:schemeClr val="bg1"/>
                </a:solidFill>
              </a:rPr>
              <a:t>, M., </a:t>
            </a:r>
            <a:r>
              <a:rPr lang="es-CO" err="1">
                <a:solidFill>
                  <a:schemeClr val="bg1"/>
                </a:solidFill>
              </a:rPr>
              <a:t>Mazumder</a:t>
            </a:r>
            <a:r>
              <a:rPr lang="es-CO">
                <a:solidFill>
                  <a:schemeClr val="bg1"/>
                </a:solidFill>
              </a:rPr>
              <a:t>, S., Bhandari, N., Martines, J., </a:t>
            </a:r>
            <a:r>
              <a:rPr lang="es-CO" err="1">
                <a:solidFill>
                  <a:schemeClr val="bg1"/>
                </a:solidFill>
              </a:rPr>
              <a:t>Dua</a:t>
            </a:r>
            <a:r>
              <a:rPr lang="es-CO">
                <a:solidFill>
                  <a:schemeClr val="bg1"/>
                </a:solidFill>
              </a:rPr>
              <a:t>, T., </a:t>
            </a:r>
            <a:r>
              <a:rPr lang="es-CO" err="1">
                <a:solidFill>
                  <a:schemeClr val="bg1"/>
                </a:solidFill>
              </a:rPr>
              <a:t>Kariger</a:t>
            </a:r>
            <a:r>
              <a:rPr lang="es-CO">
                <a:solidFill>
                  <a:schemeClr val="bg1"/>
                </a:solidFill>
              </a:rPr>
              <a:t>, P., &amp; </a:t>
            </a:r>
            <a:r>
              <a:rPr lang="es-CO" err="1">
                <a:solidFill>
                  <a:schemeClr val="bg1"/>
                </a:solidFill>
              </a:rPr>
              <a:t>Bahl</a:t>
            </a:r>
            <a:r>
              <a:rPr lang="es-CO">
                <a:solidFill>
                  <a:schemeClr val="bg1"/>
                </a:solidFill>
              </a:rPr>
              <a:t>, R. (2022). </a:t>
            </a:r>
            <a:r>
              <a:rPr lang="es-CO" err="1">
                <a:solidFill>
                  <a:schemeClr val="bg1"/>
                </a:solidFill>
              </a:rPr>
              <a:t>Early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child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stimulation</a:t>
            </a:r>
            <a:r>
              <a:rPr lang="es-CO">
                <a:solidFill>
                  <a:schemeClr val="bg1"/>
                </a:solidFill>
              </a:rPr>
              <a:t>, linear </a:t>
            </a:r>
            <a:r>
              <a:rPr lang="es-CO" err="1">
                <a:solidFill>
                  <a:schemeClr val="bg1"/>
                </a:solidFill>
              </a:rPr>
              <a:t>growth</a:t>
            </a:r>
            <a:r>
              <a:rPr lang="es-CO">
                <a:solidFill>
                  <a:schemeClr val="bg1"/>
                </a:solidFill>
              </a:rPr>
              <a:t> and </a:t>
            </a:r>
            <a:r>
              <a:rPr lang="es-CO" err="1">
                <a:solidFill>
                  <a:schemeClr val="bg1"/>
                </a:solidFill>
              </a:rPr>
              <a:t>neurodevelopment</a:t>
            </a:r>
            <a:r>
              <a:rPr lang="es-CO">
                <a:solidFill>
                  <a:schemeClr val="bg1"/>
                </a:solidFill>
              </a:rPr>
              <a:t> in </a:t>
            </a:r>
            <a:r>
              <a:rPr lang="es-CO" err="1">
                <a:solidFill>
                  <a:schemeClr val="bg1"/>
                </a:solidFill>
              </a:rPr>
              <a:t>low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birth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weight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infants</a:t>
            </a:r>
            <a:r>
              <a:rPr lang="es-CO">
                <a:solidFill>
                  <a:schemeClr val="bg1"/>
                </a:solidFill>
              </a:rPr>
              <a:t>. </a:t>
            </a:r>
            <a:r>
              <a:rPr lang="es-CO" i="1">
                <a:solidFill>
                  <a:schemeClr val="bg1"/>
                </a:solidFill>
              </a:rPr>
              <a:t>BMC </a:t>
            </a:r>
            <a:r>
              <a:rPr lang="es-CO" i="1" err="1">
                <a:solidFill>
                  <a:schemeClr val="bg1"/>
                </a:solidFill>
              </a:rPr>
              <a:t>Pediatrics</a:t>
            </a:r>
            <a:r>
              <a:rPr lang="es-CO">
                <a:solidFill>
                  <a:schemeClr val="bg1"/>
                </a:solidFill>
              </a:rPr>
              <a:t>, </a:t>
            </a:r>
            <a:r>
              <a:rPr lang="es-CO" i="1">
                <a:solidFill>
                  <a:schemeClr val="bg1"/>
                </a:solidFill>
              </a:rPr>
              <a:t>22</a:t>
            </a:r>
            <a:r>
              <a:rPr lang="es-CO">
                <a:solidFill>
                  <a:schemeClr val="bg1"/>
                </a:solidFill>
              </a:rPr>
              <a:t>(1). https://doi.org/10.1186/s12887-022-03579-6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A58E1554-98CC-59B3-4D8B-FC66EE281C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73" y="148323"/>
            <a:ext cx="14207741" cy="408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18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BECAB-B33D-543F-6BDF-C7E796948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B9226FA-430A-ECB0-CC20-B2617B212DF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5D53050-2C71-6BF7-3461-22D27EC576D9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0BECF6A-4C54-8D5D-F0AC-574371C6D415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9994593-AFAE-AE1B-6627-54E627C85EFD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BC88A93-2377-B0BC-43B7-600099C5A0D3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493DCC5-FBAC-5CB7-E042-91ABFE2A11A8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26FFA8E-8746-A725-B9FB-35A375F9CBC2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BEB2079-FF27-D618-D32F-A8A8A73FE2CA}"/>
              </a:ext>
            </a:extLst>
          </p:cNvPr>
          <p:cNvSpPr txBox="1"/>
          <p:nvPr/>
        </p:nvSpPr>
        <p:spPr>
          <a:xfrm>
            <a:off x="260181" y="5098808"/>
            <a:ext cx="72127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“Preterm infants are more likely to have significant short -and long- term neurodevelopmental impairments, since their brains go through a critical period of development and maturation between 24 and 40 weeks of gestation occurring mainly during their NICU hospitalization”</a:t>
            </a:r>
            <a:endParaRPr lang="es-CO" sz="3200" b="1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6CE9138-F9BF-5A55-1947-C5F43471C690}"/>
              </a:ext>
            </a:extLst>
          </p:cNvPr>
          <p:cNvSpPr txBox="1"/>
          <p:nvPr/>
        </p:nvSpPr>
        <p:spPr>
          <a:xfrm>
            <a:off x="7472949" y="4416588"/>
            <a:ext cx="1083487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“Future studies are needed to identify the interventions that are the most effective in promoting preterm infants’ neurodevelopment during NICU hospitalization or close to term age. Without a clear definition of neurodevelopment, interventions should be appropriately designed to allow comparison with previous studies and instruments should be combined to measure different aspects of infants’ neurodevelopment”</a:t>
            </a:r>
            <a:endParaRPr lang="es-CO" sz="360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AF25414-CDD0-ACAA-099A-55904E339DA6}"/>
              </a:ext>
            </a:extLst>
          </p:cNvPr>
          <p:cNvSpPr txBox="1"/>
          <p:nvPr/>
        </p:nvSpPr>
        <p:spPr>
          <a:xfrm>
            <a:off x="117347" y="9386910"/>
            <a:ext cx="17561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solidFill>
                  <a:schemeClr val="bg1"/>
                </a:solidFill>
              </a:rPr>
              <a:t>Aita, M., de Clifford </a:t>
            </a:r>
            <a:r>
              <a:rPr lang="es-CO" err="1">
                <a:solidFill>
                  <a:schemeClr val="bg1"/>
                </a:solidFill>
              </a:rPr>
              <a:t>Faugère</a:t>
            </a:r>
            <a:r>
              <a:rPr lang="es-CO">
                <a:solidFill>
                  <a:schemeClr val="bg1"/>
                </a:solidFill>
              </a:rPr>
              <a:t>, G., </a:t>
            </a:r>
            <a:r>
              <a:rPr lang="es-CO" err="1">
                <a:solidFill>
                  <a:schemeClr val="bg1"/>
                </a:solidFill>
              </a:rPr>
              <a:t>Lavallée</a:t>
            </a:r>
            <a:r>
              <a:rPr lang="es-CO">
                <a:solidFill>
                  <a:schemeClr val="bg1"/>
                </a:solidFill>
              </a:rPr>
              <a:t>, A., </a:t>
            </a:r>
            <a:r>
              <a:rPr lang="es-CO" err="1">
                <a:solidFill>
                  <a:schemeClr val="bg1"/>
                </a:solidFill>
              </a:rPr>
              <a:t>Feeley</a:t>
            </a:r>
            <a:r>
              <a:rPr lang="es-CO">
                <a:solidFill>
                  <a:schemeClr val="bg1"/>
                </a:solidFill>
              </a:rPr>
              <a:t>, N., </a:t>
            </a:r>
            <a:r>
              <a:rPr lang="es-CO" err="1">
                <a:solidFill>
                  <a:schemeClr val="bg1"/>
                </a:solidFill>
              </a:rPr>
              <a:t>Stremler</a:t>
            </a:r>
            <a:r>
              <a:rPr lang="es-CO">
                <a:solidFill>
                  <a:schemeClr val="bg1"/>
                </a:solidFill>
              </a:rPr>
              <a:t>, R., </a:t>
            </a:r>
            <a:r>
              <a:rPr lang="es-CO" err="1">
                <a:solidFill>
                  <a:schemeClr val="bg1"/>
                </a:solidFill>
              </a:rPr>
              <a:t>Rioux</a:t>
            </a:r>
            <a:r>
              <a:rPr lang="es-CO">
                <a:solidFill>
                  <a:schemeClr val="bg1"/>
                </a:solidFill>
              </a:rPr>
              <a:t>, É., &amp; </a:t>
            </a:r>
            <a:r>
              <a:rPr lang="es-CO" err="1">
                <a:solidFill>
                  <a:schemeClr val="bg1"/>
                </a:solidFill>
              </a:rPr>
              <a:t>Proulx</a:t>
            </a:r>
            <a:r>
              <a:rPr lang="es-CO">
                <a:solidFill>
                  <a:schemeClr val="bg1"/>
                </a:solidFill>
              </a:rPr>
              <a:t>, M. H. (2021). </a:t>
            </a:r>
            <a:r>
              <a:rPr lang="es-CO" err="1">
                <a:solidFill>
                  <a:schemeClr val="bg1"/>
                </a:solidFill>
              </a:rPr>
              <a:t>Effectiveness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of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interventions</a:t>
            </a:r>
            <a:r>
              <a:rPr lang="es-CO">
                <a:solidFill>
                  <a:schemeClr val="bg1"/>
                </a:solidFill>
              </a:rPr>
              <a:t> on </a:t>
            </a:r>
            <a:r>
              <a:rPr lang="es-CO" err="1">
                <a:solidFill>
                  <a:schemeClr val="bg1"/>
                </a:solidFill>
              </a:rPr>
              <a:t>early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neurodevelopment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of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preterm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infants</a:t>
            </a:r>
            <a:r>
              <a:rPr lang="es-CO">
                <a:solidFill>
                  <a:schemeClr val="bg1"/>
                </a:solidFill>
              </a:rPr>
              <a:t>: a </a:t>
            </a:r>
            <a:r>
              <a:rPr lang="es-CO" err="1">
                <a:solidFill>
                  <a:schemeClr val="bg1"/>
                </a:solidFill>
              </a:rPr>
              <a:t>systematic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review</a:t>
            </a:r>
            <a:r>
              <a:rPr lang="es-CO">
                <a:solidFill>
                  <a:schemeClr val="bg1"/>
                </a:solidFill>
              </a:rPr>
              <a:t> and meta-</a:t>
            </a:r>
            <a:r>
              <a:rPr lang="es-CO" err="1">
                <a:solidFill>
                  <a:schemeClr val="bg1"/>
                </a:solidFill>
              </a:rPr>
              <a:t>analysis</a:t>
            </a:r>
            <a:r>
              <a:rPr lang="es-CO">
                <a:solidFill>
                  <a:schemeClr val="bg1"/>
                </a:solidFill>
              </a:rPr>
              <a:t>. </a:t>
            </a:r>
            <a:r>
              <a:rPr lang="es-CO" i="1">
                <a:solidFill>
                  <a:schemeClr val="bg1"/>
                </a:solidFill>
              </a:rPr>
              <a:t>BMC </a:t>
            </a:r>
            <a:r>
              <a:rPr lang="es-CO" i="1" err="1">
                <a:solidFill>
                  <a:schemeClr val="bg1"/>
                </a:solidFill>
              </a:rPr>
              <a:t>Pediatrics</a:t>
            </a:r>
            <a:r>
              <a:rPr lang="es-CO">
                <a:solidFill>
                  <a:schemeClr val="bg1"/>
                </a:solidFill>
              </a:rPr>
              <a:t>, </a:t>
            </a:r>
            <a:r>
              <a:rPr lang="es-CO" i="1">
                <a:solidFill>
                  <a:schemeClr val="bg1"/>
                </a:solidFill>
              </a:rPr>
              <a:t>21</a:t>
            </a:r>
            <a:r>
              <a:rPr lang="es-CO">
                <a:solidFill>
                  <a:schemeClr val="bg1"/>
                </a:solidFill>
              </a:rPr>
              <a:t>(1). https://doi.org/10.1186/s12887-021-02559-6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4EB561D-5CC7-6F41-7258-5B8554985F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181" y="299423"/>
            <a:ext cx="13279703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8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F5EC2-E953-1312-F8C6-AB67A56F1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5D73674-C6A2-407F-ED5B-1F86C009548B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B1C7381-C457-2054-B4A7-8C9C9E7ADE42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5694AF4-8619-CA7F-4503-53F7D0284102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E7B3A02-A997-8F0F-E4DB-C1D7C3D63DB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CBD1020-8696-C410-F55B-E00C6254C26B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608907F-DF67-F6AF-9CC8-7B546676B893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12BB01C-FF52-4A3F-1C5A-D98669D7524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1027758-56E4-4D77-2FC7-6F79AE1E8E54}"/>
              </a:ext>
            </a:extLst>
          </p:cNvPr>
          <p:cNvSpPr txBox="1"/>
          <p:nvPr/>
        </p:nvSpPr>
        <p:spPr>
          <a:xfrm>
            <a:off x="1710689" y="5444730"/>
            <a:ext cx="15240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/>
              <a:t>“Overall, multisensory stimulation interventions were found to improve neuromuscular development [39] and neurological development [33].In addition, music was reported to improve neuromotor and neurological development [38]. Conversely, a </a:t>
            </a:r>
            <a:r>
              <a:rPr lang="en-US" sz="3600" err="1"/>
              <a:t>tactil</a:t>
            </a:r>
            <a:r>
              <a:rPr lang="en-US" sz="3600"/>
              <a:t> </a:t>
            </a:r>
            <a:r>
              <a:rPr lang="en-US" sz="3600" err="1"/>
              <a:t>estimulation</a:t>
            </a:r>
            <a:r>
              <a:rPr lang="en-US" sz="3600"/>
              <a:t> intervention along with physical activity and/or hydrotherapy was not found to improve neurobehavioral [36] or neuromotor and neuromuscular development [37]."</a:t>
            </a:r>
            <a:endParaRPr lang="es-CO" sz="360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AA0159B-0B50-97D4-45B7-5BC0B10E9163}"/>
              </a:ext>
            </a:extLst>
          </p:cNvPr>
          <p:cNvSpPr txBox="1"/>
          <p:nvPr/>
        </p:nvSpPr>
        <p:spPr>
          <a:xfrm>
            <a:off x="117347" y="9386910"/>
            <a:ext cx="17561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solidFill>
                  <a:schemeClr val="bg1"/>
                </a:solidFill>
              </a:rPr>
              <a:t>Aita, M., de Clifford </a:t>
            </a:r>
            <a:r>
              <a:rPr lang="es-CO" err="1">
                <a:solidFill>
                  <a:schemeClr val="bg1"/>
                </a:solidFill>
              </a:rPr>
              <a:t>Faugère</a:t>
            </a:r>
            <a:r>
              <a:rPr lang="es-CO">
                <a:solidFill>
                  <a:schemeClr val="bg1"/>
                </a:solidFill>
              </a:rPr>
              <a:t>, G., </a:t>
            </a:r>
            <a:r>
              <a:rPr lang="es-CO" err="1">
                <a:solidFill>
                  <a:schemeClr val="bg1"/>
                </a:solidFill>
              </a:rPr>
              <a:t>Lavallée</a:t>
            </a:r>
            <a:r>
              <a:rPr lang="es-CO">
                <a:solidFill>
                  <a:schemeClr val="bg1"/>
                </a:solidFill>
              </a:rPr>
              <a:t>, A., </a:t>
            </a:r>
            <a:r>
              <a:rPr lang="es-CO" err="1">
                <a:solidFill>
                  <a:schemeClr val="bg1"/>
                </a:solidFill>
              </a:rPr>
              <a:t>Feeley</a:t>
            </a:r>
            <a:r>
              <a:rPr lang="es-CO">
                <a:solidFill>
                  <a:schemeClr val="bg1"/>
                </a:solidFill>
              </a:rPr>
              <a:t>, N., </a:t>
            </a:r>
            <a:r>
              <a:rPr lang="es-CO" err="1">
                <a:solidFill>
                  <a:schemeClr val="bg1"/>
                </a:solidFill>
              </a:rPr>
              <a:t>Stremler</a:t>
            </a:r>
            <a:r>
              <a:rPr lang="es-CO">
                <a:solidFill>
                  <a:schemeClr val="bg1"/>
                </a:solidFill>
              </a:rPr>
              <a:t>, R., </a:t>
            </a:r>
            <a:r>
              <a:rPr lang="es-CO" err="1">
                <a:solidFill>
                  <a:schemeClr val="bg1"/>
                </a:solidFill>
              </a:rPr>
              <a:t>Rioux</a:t>
            </a:r>
            <a:r>
              <a:rPr lang="es-CO">
                <a:solidFill>
                  <a:schemeClr val="bg1"/>
                </a:solidFill>
              </a:rPr>
              <a:t>, É., &amp; </a:t>
            </a:r>
            <a:r>
              <a:rPr lang="es-CO" err="1">
                <a:solidFill>
                  <a:schemeClr val="bg1"/>
                </a:solidFill>
              </a:rPr>
              <a:t>Proulx</a:t>
            </a:r>
            <a:r>
              <a:rPr lang="es-CO">
                <a:solidFill>
                  <a:schemeClr val="bg1"/>
                </a:solidFill>
              </a:rPr>
              <a:t>, M. H. (2021). </a:t>
            </a:r>
            <a:r>
              <a:rPr lang="es-CO" err="1">
                <a:solidFill>
                  <a:schemeClr val="bg1"/>
                </a:solidFill>
              </a:rPr>
              <a:t>Effectiveness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of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interventions</a:t>
            </a:r>
            <a:r>
              <a:rPr lang="es-CO">
                <a:solidFill>
                  <a:schemeClr val="bg1"/>
                </a:solidFill>
              </a:rPr>
              <a:t> on </a:t>
            </a:r>
            <a:r>
              <a:rPr lang="es-CO" err="1">
                <a:solidFill>
                  <a:schemeClr val="bg1"/>
                </a:solidFill>
              </a:rPr>
              <a:t>early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neurodevelopment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of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preterm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infants</a:t>
            </a:r>
            <a:r>
              <a:rPr lang="es-CO">
                <a:solidFill>
                  <a:schemeClr val="bg1"/>
                </a:solidFill>
              </a:rPr>
              <a:t>: a </a:t>
            </a:r>
            <a:r>
              <a:rPr lang="es-CO" err="1">
                <a:solidFill>
                  <a:schemeClr val="bg1"/>
                </a:solidFill>
              </a:rPr>
              <a:t>systematic</a:t>
            </a:r>
            <a:r>
              <a:rPr lang="es-CO">
                <a:solidFill>
                  <a:schemeClr val="bg1"/>
                </a:solidFill>
              </a:rPr>
              <a:t> </a:t>
            </a:r>
            <a:r>
              <a:rPr lang="es-CO" err="1">
                <a:solidFill>
                  <a:schemeClr val="bg1"/>
                </a:solidFill>
              </a:rPr>
              <a:t>review</a:t>
            </a:r>
            <a:r>
              <a:rPr lang="es-CO">
                <a:solidFill>
                  <a:schemeClr val="bg1"/>
                </a:solidFill>
              </a:rPr>
              <a:t> and meta-</a:t>
            </a:r>
            <a:r>
              <a:rPr lang="es-CO" err="1">
                <a:solidFill>
                  <a:schemeClr val="bg1"/>
                </a:solidFill>
              </a:rPr>
              <a:t>analysis</a:t>
            </a:r>
            <a:r>
              <a:rPr lang="es-CO">
                <a:solidFill>
                  <a:schemeClr val="bg1"/>
                </a:solidFill>
              </a:rPr>
              <a:t>. </a:t>
            </a:r>
            <a:r>
              <a:rPr lang="es-CO" i="1">
                <a:solidFill>
                  <a:schemeClr val="bg1"/>
                </a:solidFill>
              </a:rPr>
              <a:t>BMC </a:t>
            </a:r>
            <a:r>
              <a:rPr lang="es-CO" i="1" err="1">
                <a:solidFill>
                  <a:schemeClr val="bg1"/>
                </a:solidFill>
              </a:rPr>
              <a:t>Pediatrics</a:t>
            </a:r>
            <a:r>
              <a:rPr lang="es-CO">
                <a:solidFill>
                  <a:schemeClr val="bg1"/>
                </a:solidFill>
              </a:rPr>
              <a:t>, </a:t>
            </a:r>
            <a:r>
              <a:rPr lang="es-CO" i="1">
                <a:solidFill>
                  <a:schemeClr val="bg1"/>
                </a:solidFill>
              </a:rPr>
              <a:t>21</a:t>
            </a:r>
            <a:r>
              <a:rPr lang="es-CO">
                <a:solidFill>
                  <a:schemeClr val="bg1"/>
                </a:solidFill>
              </a:rPr>
              <a:t>(1). https://doi.org/10.1186/s12887-021-02559-6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C6B81BA-5C8E-D0AA-D0A4-D050DC7145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181" y="299423"/>
            <a:ext cx="13279703" cy="404869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6A51BFD-F3BA-5F4B-BB67-6E2648188689}"/>
              </a:ext>
            </a:extLst>
          </p:cNvPr>
          <p:cNvSpPr txBox="1"/>
          <p:nvPr/>
        </p:nvSpPr>
        <p:spPr>
          <a:xfrm>
            <a:off x="275421" y="4716614"/>
            <a:ext cx="12786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Compared to standard care or other type of comparators</a:t>
            </a:r>
            <a:endParaRPr lang="es-CO" sz="3200"/>
          </a:p>
        </p:txBody>
      </p:sp>
    </p:spTree>
    <p:extLst>
      <p:ext uri="{BB962C8B-B14F-4D97-AF65-F5344CB8AC3E}">
        <p14:creationId xmlns:p14="http://schemas.microsoft.com/office/powerpoint/2010/main" val="304913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FFEC-3BAB-E5DD-FC77-0DA5A73EA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54D7A6F-C9B7-CC3C-BE77-B052FA3A16A0}"/>
              </a:ext>
            </a:extLst>
          </p:cNvPr>
          <p:cNvGrpSpPr/>
          <p:nvPr/>
        </p:nvGrpSpPr>
        <p:grpSpPr>
          <a:xfrm>
            <a:off x="12529933" y="-8234983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A62C7FE-7208-6288-B056-CC4CD2548AB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AF89E9C-0682-87AF-EC4E-5E079ED9168D}"/>
              </a:ext>
            </a:extLst>
          </p:cNvPr>
          <p:cNvGrpSpPr/>
          <p:nvPr/>
        </p:nvGrpSpPr>
        <p:grpSpPr>
          <a:xfrm rot="-10800000">
            <a:off x="-2240476" y="9105900"/>
            <a:ext cx="22673936" cy="8887443"/>
            <a:chOff x="0" y="0"/>
            <a:chExt cx="14166075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690B9F1-32B3-DA50-B17B-9DF49B378DA8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4E9C6E1-AA48-BFD2-2CB5-282873AF9E12}"/>
              </a:ext>
            </a:extLst>
          </p:cNvPr>
          <p:cNvSpPr/>
          <p:nvPr/>
        </p:nvSpPr>
        <p:spPr>
          <a:xfrm flipV="1">
            <a:off x="-1219200" y="-2057400"/>
            <a:ext cx="4495800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1807546-E6D2-AB9E-9C61-90FF1394DC63}"/>
              </a:ext>
            </a:extLst>
          </p:cNvPr>
          <p:cNvSpPr/>
          <p:nvPr/>
        </p:nvSpPr>
        <p:spPr>
          <a:xfrm>
            <a:off x="15112660" y="132090"/>
            <a:ext cx="1101602" cy="1198430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D8182E2-2A14-3A64-B017-6D5FE5E9870E}"/>
              </a:ext>
            </a:extLst>
          </p:cNvPr>
          <p:cNvSpPr/>
          <p:nvPr/>
        </p:nvSpPr>
        <p:spPr>
          <a:xfrm>
            <a:off x="17094123" y="-11867"/>
            <a:ext cx="1200123" cy="1305611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00AC8DB-8625-BE27-E111-32EB158B5104}"/>
              </a:ext>
            </a:extLst>
          </p:cNvPr>
          <p:cNvSpPr txBox="1"/>
          <p:nvPr/>
        </p:nvSpPr>
        <p:spPr>
          <a:xfrm>
            <a:off x="1676400" y="1140756"/>
            <a:ext cx="6248400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CO" sz="2800" b="1" err="1"/>
              <a:t>Assessment</a:t>
            </a:r>
            <a:r>
              <a:rPr lang="es-CO" sz="2800" b="1"/>
              <a:t> </a:t>
            </a:r>
            <a:r>
              <a:rPr lang="es-CO" sz="2800" b="1" err="1"/>
              <a:t>of</a:t>
            </a:r>
            <a:r>
              <a:rPr lang="es-CO" sz="2800" b="1"/>
              <a:t> </a:t>
            </a:r>
            <a:r>
              <a:rPr lang="es-CO" sz="2800" b="1" err="1"/>
              <a:t>Preterm</a:t>
            </a:r>
            <a:r>
              <a:rPr lang="es-CO" sz="2800" b="1"/>
              <a:t> </a:t>
            </a:r>
            <a:r>
              <a:rPr lang="es-CO" sz="2800" b="1" err="1"/>
              <a:t>Infant</a:t>
            </a:r>
            <a:r>
              <a:rPr lang="es-CO" sz="2800" b="1"/>
              <a:t> </a:t>
            </a:r>
            <a:r>
              <a:rPr lang="es-CO" sz="2800" b="1" err="1"/>
              <a:t>Behavior</a:t>
            </a:r>
            <a:r>
              <a:rPr lang="es-CO" sz="2800" b="1"/>
              <a:t> (APIB)</a:t>
            </a:r>
          </a:p>
          <a:p>
            <a:pPr marL="285750" indent="-285750">
              <a:buFontTx/>
              <a:buChar char="-"/>
            </a:pPr>
            <a:r>
              <a:rPr lang="es-CO" sz="2800" b="1"/>
              <a:t>NICU Neonatal </a:t>
            </a:r>
            <a:r>
              <a:rPr lang="es-CO" sz="2800" b="1" err="1"/>
              <a:t>Neurobehavioral</a:t>
            </a:r>
            <a:r>
              <a:rPr lang="es-CO" sz="2800" b="1"/>
              <a:t> </a:t>
            </a:r>
            <a:r>
              <a:rPr lang="es-CO" sz="2800" b="1" err="1"/>
              <a:t>Scale</a:t>
            </a:r>
            <a:r>
              <a:rPr lang="es-CO" sz="2800" b="1"/>
              <a:t> (NNNS)</a:t>
            </a:r>
          </a:p>
          <a:p>
            <a:pPr marL="285750" indent="-285750">
              <a:buFontTx/>
              <a:buChar char="-"/>
            </a:pPr>
            <a:r>
              <a:rPr lang="es-CO" sz="2800" b="1"/>
              <a:t>Neonatal </a:t>
            </a:r>
            <a:r>
              <a:rPr lang="es-CO" sz="2800" b="1" err="1"/>
              <a:t>Neurobehavioral</a:t>
            </a:r>
            <a:r>
              <a:rPr lang="es-CO" sz="2800" b="1"/>
              <a:t> </a:t>
            </a:r>
            <a:r>
              <a:rPr lang="es-CO" sz="2800" b="1" err="1"/>
              <a:t>Examination</a:t>
            </a:r>
            <a:r>
              <a:rPr lang="es-CO" sz="2800" b="1"/>
              <a:t> (NNE)</a:t>
            </a:r>
          </a:p>
          <a:p>
            <a:pPr marL="285750" indent="-285750">
              <a:buFontTx/>
              <a:buChar char="-"/>
            </a:pPr>
            <a:r>
              <a:rPr lang="es-CO" sz="2800" b="1"/>
              <a:t>Neuromotor </a:t>
            </a:r>
            <a:r>
              <a:rPr lang="es-CO" sz="2800" b="1" err="1"/>
              <a:t>development</a:t>
            </a:r>
            <a:r>
              <a:rPr lang="es-CO" sz="2800" b="1"/>
              <a:t> </a:t>
            </a:r>
            <a:r>
              <a:rPr lang="es-CO" sz="2800" b="1" err="1"/>
              <a:t>Infant</a:t>
            </a:r>
            <a:r>
              <a:rPr lang="es-CO" sz="2800" b="1"/>
              <a:t> </a:t>
            </a:r>
            <a:r>
              <a:rPr lang="es-CO" sz="2800" b="1" err="1"/>
              <a:t>Neurological</a:t>
            </a:r>
            <a:r>
              <a:rPr lang="es-CO" sz="2800" b="1"/>
              <a:t> International </a:t>
            </a:r>
            <a:r>
              <a:rPr lang="es-CO" sz="2800" b="1" err="1"/>
              <a:t>Battery</a:t>
            </a:r>
            <a:r>
              <a:rPr lang="es-CO" sz="2800" b="1"/>
              <a:t>  (INFANIB)</a:t>
            </a:r>
          </a:p>
          <a:p>
            <a:pPr marL="285750" indent="-285750">
              <a:buFontTx/>
              <a:buChar char="-"/>
            </a:pPr>
            <a:r>
              <a:rPr lang="es-CO" sz="2800" b="1"/>
              <a:t>Test </a:t>
            </a:r>
            <a:r>
              <a:rPr lang="es-CO" sz="2800" b="1" err="1"/>
              <a:t>of</a:t>
            </a:r>
            <a:r>
              <a:rPr lang="es-CO" sz="2800" b="1"/>
              <a:t> </a:t>
            </a:r>
            <a:r>
              <a:rPr lang="es-CO" sz="2800" b="1" err="1"/>
              <a:t>Infant</a:t>
            </a:r>
            <a:r>
              <a:rPr lang="es-CO" sz="2800" b="1"/>
              <a:t> Motor Performance (TIMP)</a:t>
            </a:r>
          </a:p>
          <a:p>
            <a:pPr marL="285750" indent="-285750">
              <a:buFontTx/>
              <a:buChar char="-"/>
            </a:pPr>
            <a:r>
              <a:rPr lang="es-CO" sz="2800" b="1"/>
              <a:t>Neuromuscular </a:t>
            </a:r>
            <a:r>
              <a:rPr lang="es-CO" sz="2800" b="1" err="1"/>
              <a:t>development</a:t>
            </a:r>
            <a:r>
              <a:rPr lang="es-CO" sz="2800" b="1"/>
              <a:t> (New Ballard Score and </a:t>
            </a:r>
            <a:r>
              <a:rPr lang="es-CO" sz="2800" b="1" err="1"/>
              <a:t>Dubowitz</a:t>
            </a:r>
            <a:r>
              <a:rPr lang="es-CO" sz="2800" b="1"/>
              <a:t> </a:t>
            </a:r>
            <a:r>
              <a:rPr lang="es-CO" sz="2800" b="1" err="1"/>
              <a:t>examination</a:t>
            </a:r>
            <a:r>
              <a:rPr lang="es-CO" sz="2800" b="1"/>
              <a:t>)</a:t>
            </a:r>
          </a:p>
          <a:p>
            <a:pPr marL="285750" indent="-285750">
              <a:buFontTx/>
              <a:buChar char="-"/>
            </a:pPr>
            <a:r>
              <a:rPr lang="es-CO" sz="2800" b="1" err="1"/>
              <a:t>Neurological</a:t>
            </a:r>
            <a:r>
              <a:rPr lang="es-CO" sz="2800" b="1"/>
              <a:t> </a:t>
            </a:r>
            <a:r>
              <a:rPr lang="es-CO" sz="2800" b="1" err="1"/>
              <a:t>development</a:t>
            </a:r>
            <a:r>
              <a:rPr lang="es-CO" sz="2800" b="1"/>
              <a:t> (</a:t>
            </a:r>
            <a:r>
              <a:rPr lang="es-CO" sz="2800" b="1" err="1"/>
              <a:t>Prechtl</a:t>
            </a:r>
            <a:r>
              <a:rPr lang="es-CO" sz="2800" b="1"/>
              <a:t> </a:t>
            </a:r>
            <a:r>
              <a:rPr lang="es-CO" sz="2800" b="1" err="1"/>
              <a:t>Neurological</a:t>
            </a:r>
            <a:r>
              <a:rPr lang="es-CO" sz="2800" b="1"/>
              <a:t> </a:t>
            </a:r>
            <a:r>
              <a:rPr lang="es-CO" sz="2800" b="1" err="1"/>
              <a:t>Examination</a:t>
            </a:r>
            <a:r>
              <a:rPr lang="es-CO" sz="2800" b="1"/>
              <a:t> </a:t>
            </a:r>
            <a:r>
              <a:rPr lang="es-CO" sz="2800" b="1" err="1"/>
              <a:t>of</a:t>
            </a:r>
            <a:r>
              <a:rPr lang="es-CO" sz="2800" b="1"/>
              <a:t> </a:t>
            </a:r>
            <a:r>
              <a:rPr lang="es-CO" sz="2800" b="1" err="1"/>
              <a:t>the</a:t>
            </a:r>
            <a:r>
              <a:rPr lang="es-CO" sz="2800" b="1"/>
              <a:t> Full-</a:t>
            </a:r>
            <a:r>
              <a:rPr lang="es-CO" sz="2800" b="1" err="1"/>
              <a:t>term</a:t>
            </a:r>
            <a:r>
              <a:rPr lang="es-CO" sz="2800" b="1"/>
              <a:t> </a:t>
            </a:r>
            <a:r>
              <a:rPr lang="es-CO" sz="2800" b="1" err="1"/>
              <a:t>Newborn</a:t>
            </a:r>
            <a:r>
              <a:rPr lang="es-CO" sz="2800" b="1"/>
              <a:t>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844CB8-FD4A-27BE-4DC4-8CEA6F735B1E}"/>
              </a:ext>
            </a:extLst>
          </p:cNvPr>
          <p:cNvSpPr txBox="1"/>
          <p:nvPr/>
        </p:nvSpPr>
        <p:spPr>
          <a:xfrm>
            <a:off x="9144000" y="1028700"/>
            <a:ext cx="6644640" cy="803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CO" sz="2800" b="1"/>
              <a:t>Test de Denver II</a:t>
            </a:r>
          </a:p>
          <a:p>
            <a:pPr marL="285750" indent="-285750">
              <a:buFontTx/>
              <a:buChar char="-"/>
            </a:pPr>
            <a:r>
              <a:rPr lang="es-CO" sz="2800" b="1"/>
              <a:t>Escala de Apgar</a:t>
            </a:r>
          </a:p>
          <a:p>
            <a:pPr marL="285750" indent="-285750">
              <a:buFontTx/>
              <a:buChar char="-"/>
            </a:pPr>
            <a:r>
              <a:rPr lang="en-US" sz="2800" b="1"/>
              <a:t>Peabody Developmental Motor Scales (PDMS-2)</a:t>
            </a:r>
            <a:endParaRPr lang="es-CO" sz="2800" b="1"/>
          </a:p>
          <a:p>
            <a:pPr marL="285750" indent="-285750">
              <a:buFontTx/>
              <a:buChar char="-"/>
            </a:pPr>
            <a:r>
              <a:rPr lang="it-IT" sz="2800" b="1" u="sng"/>
              <a:t>Alberta Infant Motor Scale (AIMS) Colombia</a:t>
            </a:r>
            <a:endParaRPr lang="es-CO" sz="2800" b="1" u="sng"/>
          </a:p>
          <a:p>
            <a:pPr marL="285750" indent="-285750">
              <a:buFontTx/>
              <a:buChar char="-"/>
            </a:pPr>
            <a:r>
              <a:rPr lang="en-US" sz="2800" b="1"/>
              <a:t>Movement Assessment Battery for Children (MABC-2)</a:t>
            </a:r>
          </a:p>
          <a:p>
            <a:pPr marL="285750" indent="-285750">
              <a:buFontTx/>
              <a:buChar char="-"/>
            </a:pPr>
            <a:r>
              <a:rPr lang="es-CO" sz="2800" b="1" u="sng"/>
              <a:t>Hammersmith </a:t>
            </a:r>
            <a:r>
              <a:rPr lang="es-CO" sz="2800" b="1" u="sng" err="1"/>
              <a:t>Infant</a:t>
            </a:r>
            <a:r>
              <a:rPr lang="es-CO" sz="2800" b="1" u="sng"/>
              <a:t> </a:t>
            </a:r>
            <a:r>
              <a:rPr lang="es-CO" sz="2800" b="1" u="sng" err="1"/>
              <a:t>Neurological</a:t>
            </a:r>
            <a:r>
              <a:rPr lang="es-CO" sz="2800" b="1" u="sng"/>
              <a:t> </a:t>
            </a:r>
            <a:r>
              <a:rPr lang="es-CO" sz="2800" b="1" u="sng" err="1"/>
              <a:t>Examination</a:t>
            </a:r>
            <a:r>
              <a:rPr lang="es-CO" sz="2800" b="1" u="sng"/>
              <a:t> (HINE) 2 a 24 meses</a:t>
            </a:r>
            <a:endParaRPr lang="en-US" sz="2800" b="1" u="sng"/>
          </a:p>
          <a:p>
            <a:pPr marL="285750" indent="-285750">
              <a:buFontTx/>
              <a:buChar char="-"/>
            </a:pPr>
            <a:r>
              <a:rPr lang="es-CO" sz="3200" b="1" u="sng"/>
              <a:t>General </a:t>
            </a:r>
            <a:r>
              <a:rPr lang="es-CO" sz="3200" b="1" u="sng" err="1"/>
              <a:t>Movements</a:t>
            </a:r>
            <a:r>
              <a:rPr lang="es-CO" sz="3200" b="1" u="sng"/>
              <a:t> </a:t>
            </a:r>
            <a:r>
              <a:rPr lang="es-CO" sz="3200" b="1" u="sng" err="1"/>
              <a:t>Assessment</a:t>
            </a:r>
            <a:r>
              <a:rPr lang="es-CO" sz="3200" b="1" u="sng"/>
              <a:t> (GMA) &lt;2 meses “</a:t>
            </a:r>
            <a:r>
              <a:rPr lang="es-CO" sz="3200" b="1" u="sng" err="1"/>
              <a:t>Fidgety</a:t>
            </a:r>
            <a:r>
              <a:rPr lang="es-CO" sz="3200" b="1" u="sng"/>
              <a:t> </a:t>
            </a:r>
            <a:r>
              <a:rPr lang="es-CO" sz="3200" b="1" u="sng" err="1"/>
              <a:t>movements</a:t>
            </a:r>
            <a:r>
              <a:rPr lang="es-CO" sz="3200" b="1" u="sng"/>
              <a:t>”</a:t>
            </a:r>
            <a:endParaRPr lang="en-US" sz="3200" b="1" u="sng"/>
          </a:p>
          <a:p>
            <a:pPr marL="285750" indent="-285750">
              <a:buFontTx/>
              <a:buChar char="-"/>
            </a:pPr>
            <a:r>
              <a:rPr lang="en-US" sz="2800" b="1"/>
              <a:t>Test of Infant Motor Performance (TIMP)</a:t>
            </a:r>
          </a:p>
          <a:p>
            <a:pPr marL="285750" indent="-285750">
              <a:buFontTx/>
              <a:buChar char="-"/>
            </a:pPr>
            <a:r>
              <a:rPr lang="en-US" sz="2800" b="1"/>
              <a:t>Pediatric Evaluation of Disability Inventory (PEDI)</a:t>
            </a:r>
          </a:p>
          <a:p>
            <a:pPr marL="285750" indent="-285750">
              <a:buFontTx/>
              <a:buChar char="-"/>
            </a:pPr>
            <a:r>
              <a:rPr lang="en-US" sz="2800" b="1"/>
              <a:t>Gross Motor Function Measure (GMFM)</a:t>
            </a:r>
          </a:p>
          <a:p>
            <a:pPr marL="285750" indent="-285750">
              <a:buFontTx/>
              <a:buChar char="-"/>
            </a:pPr>
            <a:r>
              <a:rPr lang="es-CO" sz="2800" b="1" err="1"/>
              <a:t>Infant</a:t>
            </a:r>
            <a:r>
              <a:rPr lang="es-CO" sz="2800" b="1"/>
              <a:t> </a:t>
            </a:r>
            <a:r>
              <a:rPr lang="es-CO" sz="2800" b="1" err="1"/>
              <a:t>Sensory</a:t>
            </a:r>
            <a:r>
              <a:rPr lang="es-CO" sz="2800" b="1"/>
              <a:t> </a:t>
            </a:r>
            <a:r>
              <a:rPr lang="es-CO" sz="2800" b="1" err="1"/>
              <a:t>Profile</a:t>
            </a:r>
            <a:r>
              <a:rPr lang="es-CO" sz="2800" b="1"/>
              <a:t> 2</a:t>
            </a: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2288898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909569B-6F3B-9A75-3EDF-7B60E823B88E}"/>
              </a:ext>
            </a:extLst>
          </p:cNvPr>
          <p:cNvSpPr txBox="1"/>
          <p:nvPr/>
        </p:nvSpPr>
        <p:spPr>
          <a:xfrm>
            <a:off x="1676400" y="7658100"/>
            <a:ext cx="10972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hlinkClick r:id="rId2"/>
              </a:rPr>
              <a:t>https://jamanetwork.com/journals/jamapediatrics/fullarticle/191860?utm_campaign=video&amp;utm_medium=social&amp;utm_source=youtube&amp;utm_content=public</a:t>
            </a:r>
            <a:endParaRPr lang="es-CO"/>
          </a:p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47D17FE-E6BC-8D81-9C20-6FE57A9B9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028700"/>
            <a:ext cx="14935200" cy="552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6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24116-5D1D-8046-AB62-030ECCAA0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26B216D-6583-7758-C51B-8072468835E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E9FF690-176E-F6A6-E03E-7AB8ED011CD9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D52DD5B-424A-4ACC-9AEF-8D216677856D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F2BAF5C-A364-94E9-B99E-47053849540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C03C523-53F8-0C43-6F27-19E6758D4AA5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8683365-A532-7091-BADB-0F7A6D8786D4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A691888-310F-28D6-F4C5-B924EABEFB68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12" name="Elementos multimedia en línea 11" title="Normal Fidgety Movements">
            <a:hlinkClick r:id="" action="ppaction://media"/>
            <a:extLst>
              <a:ext uri="{FF2B5EF4-FFF2-40B4-BE49-F238E27FC236}">
                <a16:creationId xmlns:a16="http://schemas.microsoft.com/office/drawing/2014/main" id="{A461CB0E-6CCE-8636-136B-3C7EA6B4DF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579667" y="571500"/>
            <a:ext cx="12192000" cy="91440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9F0EA20-578D-FF4C-EA68-79E9D77CDAD9}"/>
              </a:ext>
            </a:extLst>
          </p:cNvPr>
          <p:cNvSpPr txBox="1"/>
          <p:nvPr/>
        </p:nvSpPr>
        <p:spPr>
          <a:xfrm>
            <a:off x="13106400" y="2888331"/>
            <a:ext cx="46634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4000" b="1" i="0">
                <a:effectLst/>
                <a:latin typeface="Roboto" panose="02000000000000000000" pitchFamily="2" charset="0"/>
              </a:rPr>
              <a:t>Normal 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Fidgety</a:t>
            </a:r>
            <a:r>
              <a:rPr lang="es-CO" sz="4000" b="1" i="0">
                <a:effectLst/>
                <a:latin typeface="Roboto" panose="02000000000000000000" pitchFamily="2" charset="0"/>
              </a:rPr>
              <a:t> 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Movements</a:t>
            </a:r>
            <a:endParaRPr lang="es-CO" sz="4000" b="1" i="0">
              <a:effectLst/>
              <a:latin typeface="Roboto" panose="02000000000000000000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EDCE8B2-E6FF-CDC2-B9AF-43B0A035C76B}"/>
              </a:ext>
            </a:extLst>
          </p:cNvPr>
          <p:cNvSpPr txBox="1"/>
          <p:nvPr/>
        </p:nvSpPr>
        <p:spPr>
          <a:xfrm>
            <a:off x="12972267" y="5905500"/>
            <a:ext cx="4736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hlinkClick r:id="rId8"/>
              </a:rPr>
              <a:t>https://www.youtube.com/watch?v=2tGAK8BKJwo</a:t>
            </a:r>
            <a:endParaRPr lang="es-CO"/>
          </a:p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589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0650E-24DC-8CA8-E8E7-374C28D78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FAB6C0D-99EE-6542-B0C8-92BEC9E724EE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B45060-EF44-1CB7-E6D0-A80565A0EC71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01BBC6E-C99A-E61F-C07F-0801B083492F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1D74B9A-48B3-988F-C8CF-1819861811EB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614CEDF-30F3-9830-BB1B-2BB8B3A0E4A2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1912635-4CCA-34E5-FC35-0E3395F81CA4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EE18A9F-373B-690E-B63F-53BDB8B477B1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69BA1ED-FD62-18D1-A0F1-B43E5B34C89F}"/>
              </a:ext>
            </a:extLst>
          </p:cNvPr>
          <p:cNvSpPr txBox="1"/>
          <p:nvPr/>
        </p:nvSpPr>
        <p:spPr>
          <a:xfrm>
            <a:off x="13172375" y="5079825"/>
            <a:ext cx="46634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4000" b="1" err="1">
                <a:latin typeface="Roboto" panose="02000000000000000000" pitchFamily="2" charset="0"/>
              </a:rPr>
              <a:t>Abn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ormal</a:t>
            </a:r>
            <a:r>
              <a:rPr lang="es-CO" sz="4000" b="1" i="0">
                <a:effectLst/>
                <a:latin typeface="Roboto" panose="02000000000000000000" pitchFamily="2" charset="0"/>
              </a:rPr>
              <a:t> 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Fidgety</a:t>
            </a:r>
            <a:r>
              <a:rPr lang="es-CO" sz="4000" b="1" i="0">
                <a:effectLst/>
                <a:latin typeface="Roboto" panose="02000000000000000000" pitchFamily="2" charset="0"/>
              </a:rPr>
              <a:t> 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Movements</a:t>
            </a:r>
            <a:endParaRPr lang="es-CO" sz="4000" b="1" i="0">
              <a:effectLst/>
              <a:latin typeface="Roboto" panose="02000000000000000000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357455F-1406-6858-9C8A-25CD94AE69FC}"/>
              </a:ext>
            </a:extLst>
          </p:cNvPr>
          <p:cNvSpPr txBox="1"/>
          <p:nvPr/>
        </p:nvSpPr>
        <p:spPr>
          <a:xfrm>
            <a:off x="13033773" y="6713490"/>
            <a:ext cx="4736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hlinkClick r:id="rId7"/>
              </a:rPr>
              <a:t>https://www.youtube.com/watch?v=F8qMfd5Kjzc</a:t>
            </a:r>
            <a:endParaRPr lang="es-CO"/>
          </a:p>
          <a:p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166314A-C587-3D5A-E6AA-A0179E9BD574}"/>
              </a:ext>
            </a:extLst>
          </p:cNvPr>
          <p:cNvSpPr txBox="1"/>
          <p:nvPr/>
        </p:nvSpPr>
        <p:spPr>
          <a:xfrm>
            <a:off x="13172376" y="2947406"/>
            <a:ext cx="46634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4000" b="1" i="0">
                <a:effectLst/>
                <a:latin typeface="Roboto" panose="02000000000000000000" pitchFamily="2" charset="0"/>
              </a:rPr>
              <a:t>¿Ven algún movimiento general diferente?</a:t>
            </a:r>
          </a:p>
        </p:txBody>
      </p:sp>
      <p:pic>
        <p:nvPicPr>
          <p:cNvPr id="11" name="Elementos multimedia en línea 10" title="Abnormal Fidgety Movements">
            <a:hlinkClick r:id="" action="ppaction://media"/>
            <a:extLst>
              <a:ext uri="{FF2B5EF4-FFF2-40B4-BE49-F238E27FC236}">
                <a16:creationId xmlns:a16="http://schemas.microsoft.com/office/drawing/2014/main" id="{C1B41F0B-2FA8-35A8-0163-233980DBEB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0" y="-480136"/>
            <a:ext cx="13054622" cy="737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1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4A458-2592-1AAC-017A-06F3F893F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CDEAC45-6C4B-006C-A12D-C46F6F24DA75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2725E8F-8A91-4182-2BB1-8430EE84F8E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D853908-BFD9-EA29-C8B3-BB026931A7B4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5682DE4-A6E2-84A9-CB31-7BA94FBA70AC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4C85120-F9A4-94EB-C6F1-50333F7160B4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33FF9E7-4534-14FA-D090-35662BDD8C47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D2562CF-ECD8-B826-2FCC-A49395CBCE02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90431D6-B92A-C4E0-66A0-C0B9510D2BE3}"/>
              </a:ext>
            </a:extLst>
          </p:cNvPr>
          <p:cNvSpPr txBox="1"/>
          <p:nvPr/>
        </p:nvSpPr>
        <p:spPr>
          <a:xfrm>
            <a:off x="13106400" y="2888331"/>
            <a:ext cx="46634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4000" b="1" i="0" err="1">
                <a:effectLst/>
                <a:latin typeface="Roboto" panose="02000000000000000000" pitchFamily="2" charset="0"/>
              </a:rPr>
              <a:t>Abnormal</a:t>
            </a:r>
            <a:r>
              <a:rPr lang="es-CO" sz="4000" b="1" i="0">
                <a:effectLst/>
                <a:latin typeface="Roboto" panose="02000000000000000000" pitchFamily="2" charset="0"/>
              </a:rPr>
              <a:t> 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Fidgety</a:t>
            </a:r>
            <a:r>
              <a:rPr lang="es-CO" sz="4000" b="1" i="0">
                <a:effectLst/>
                <a:latin typeface="Roboto" panose="02000000000000000000" pitchFamily="2" charset="0"/>
              </a:rPr>
              <a:t> 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Movements</a:t>
            </a:r>
            <a:endParaRPr lang="es-CO" sz="4000" b="1" i="0">
              <a:effectLst/>
              <a:latin typeface="Roboto" panose="02000000000000000000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6204902-52D6-5BF3-28D5-F7E37F073812}"/>
              </a:ext>
            </a:extLst>
          </p:cNvPr>
          <p:cNvSpPr txBox="1"/>
          <p:nvPr/>
        </p:nvSpPr>
        <p:spPr>
          <a:xfrm>
            <a:off x="12972267" y="5905500"/>
            <a:ext cx="4736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hlinkClick r:id="rId7"/>
              </a:rPr>
              <a:t>https://www.youtube.com/watch?v=2tGAK8BKJwo</a:t>
            </a:r>
            <a:endParaRPr lang="es-CO"/>
          </a:p>
          <a:p>
            <a:endParaRPr lang="es-CO"/>
          </a:p>
        </p:txBody>
      </p:sp>
      <p:pic>
        <p:nvPicPr>
          <p:cNvPr id="9" name="Elementos multimedia en línea 8" title="Abnormal Fidgety Movements">
            <a:hlinkClick r:id="" action="ppaction://media"/>
            <a:extLst>
              <a:ext uri="{FF2B5EF4-FFF2-40B4-BE49-F238E27FC236}">
                <a16:creationId xmlns:a16="http://schemas.microsoft.com/office/drawing/2014/main" id="{991D167B-AE45-42AC-3202-6D55AFB406E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228600" y="2667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7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1EA8E-A1FD-C88C-D30B-DE1C4CD6B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E9B214-DFEB-54EF-28B3-07F8472A6B7E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B45A6D7-442D-D0CD-E7AA-086035459CF7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093FA7A-11C5-1CDA-2461-B7D3F1C4BED5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263811A-4FEB-6004-9677-5A08635136B0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A6ACC85-FF38-4915-2E9C-6860E8E0B925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124F133-2BB1-39A4-9656-C904CD0461DC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328BF7B-7537-5368-D836-04B1D1518F0C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8154FA8-2D1D-4FE0-0C94-5F6CC2413F84}"/>
              </a:ext>
            </a:extLst>
          </p:cNvPr>
          <p:cNvSpPr txBox="1"/>
          <p:nvPr/>
        </p:nvSpPr>
        <p:spPr>
          <a:xfrm>
            <a:off x="13131785" y="4562482"/>
            <a:ext cx="46634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4000" b="1" err="1">
                <a:latin typeface="Roboto" panose="02000000000000000000" pitchFamily="2" charset="0"/>
              </a:rPr>
              <a:t>Cramped</a:t>
            </a:r>
            <a:r>
              <a:rPr lang="es-CO" sz="4000" b="1">
                <a:latin typeface="Roboto" panose="02000000000000000000" pitchFamily="2" charset="0"/>
              </a:rPr>
              <a:t> </a:t>
            </a:r>
            <a:r>
              <a:rPr lang="es-CO" sz="4000" b="1" err="1">
                <a:latin typeface="Roboto" panose="02000000000000000000" pitchFamily="2" charset="0"/>
              </a:rPr>
              <a:t>Synchronized</a:t>
            </a:r>
            <a:r>
              <a:rPr lang="es-CO" sz="4000" b="1" i="0">
                <a:effectLst/>
                <a:latin typeface="Roboto" panose="02000000000000000000" pitchFamily="2" charset="0"/>
              </a:rPr>
              <a:t> </a:t>
            </a:r>
            <a:r>
              <a:rPr lang="es-CO" sz="4000" b="1" i="0" err="1">
                <a:effectLst/>
                <a:latin typeface="Roboto" panose="02000000000000000000" pitchFamily="2" charset="0"/>
              </a:rPr>
              <a:t>Movements</a:t>
            </a:r>
            <a:endParaRPr lang="es-CO" sz="4000" b="1" i="0">
              <a:effectLst/>
              <a:latin typeface="Roboto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4B3FAB2-D224-98E0-EAA4-246C4D2983FD}"/>
              </a:ext>
            </a:extLst>
          </p:cNvPr>
          <p:cNvSpPr txBox="1"/>
          <p:nvPr/>
        </p:nvSpPr>
        <p:spPr>
          <a:xfrm>
            <a:off x="13172375" y="6705619"/>
            <a:ext cx="6581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hlinkClick r:id="rId7"/>
              </a:rPr>
              <a:t>https://www.youtube.com/watch?v=LSa4jENxgLk</a:t>
            </a:r>
            <a:endParaRPr lang="es-CO"/>
          </a:p>
          <a:p>
            <a:endParaRPr lang="es-CO"/>
          </a:p>
        </p:txBody>
      </p:sp>
      <p:pic>
        <p:nvPicPr>
          <p:cNvPr id="13" name="Elementos multimedia en línea 12" title="Cramped Synchronized Movements">
            <a:hlinkClick r:id="" action="ppaction://media"/>
            <a:extLst>
              <a:ext uri="{FF2B5EF4-FFF2-40B4-BE49-F238E27FC236}">
                <a16:creationId xmlns:a16="http://schemas.microsoft.com/office/drawing/2014/main" id="{7C750B03-FB30-B3BD-DE70-A7AC811A8E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304800" y="4191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6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25E4C-7352-BBAB-69FE-03A95796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C955CA5-3193-12DF-669F-C515DE73F651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F6FEB41-DAA2-3D7C-F310-B1AFBB6A49D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F2A3114F-27FC-7C95-CD93-5F3DFAFD883B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7472A0F-B6B4-C249-4301-A97D491A308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31F8E54-0722-E94C-1C9A-7A9EAF773069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1E104DC-49AE-0899-2295-D3528CC9F73C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5989452-E7B9-B9CE-B4C8-3A812F545B70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EA7AB8-0FF2-54A1-CDCD-984FC9FD7C82}"/>
              </a:ext>
            </a:extLst>
          </p:cNvPr>
          <p:cNvSpPr txBox="1"/>
          <p:nvPr/>
        </p:nvSpPr>
        <p:spPr>
          <a:xfrm>
            <a:off x="3810000" y="4381679"/>
            <a:ext cx="5867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400"/>
              <a:t>Descanso 20 min</a:t>
            </a:r>
          </a:p>
        </p:txBody>
      </p:sp>
    </p:spTree>
    <p:extLst>
      <p:ext uri="{BB962C8B-B14F-4D97-AF65-F5344CB8AC3E}">
        <p14:creationId xmlns:p14="http://schemas.microsoft.com/office/powerpoint/2010/main" val="86065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2ABC8-081A-4654-FF29-4879EF00D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C9D384D-B5ED-67CC-AC94-B2FE0337F0C9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916461B-4DE3-5102-A2B5-8F2DE1FA0324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E9D53DD-362C-D374-1A88-1686BADB546A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38D9372-19FF-E2CD-06FD-CF263452AB95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193C241-9F67-DA3A-C1F2-5C56B012D7F6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BEB0503-4CF5-C9BE-208E-525E762D872F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AD9387E-EA76-5693-23DE-CDBD7FE062C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3F3F152-2590-A120-055C-9CF271933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97"/>
          <a:stretch/>
        </p:blipFill>
        <p:spPr bwMode="auto">
          <a:xfrm>
            <a:off x="134925" y="477496"/>
            <a:ext cx="9471205" cy="864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A444E64-F110-AE48-B7BE-17C7F8416726}"/>
              </a:ext>
            </a:extLst>
          </p:cNvPr>
          <p:cNvSpPr txBox="1"/>
          <p:nvPr/>
        </p:nvSpPr>
        <p:spPr>
          <a:xfrm>
            <a:off x="255479" y="9410700"/>
            <a:ext cx="91933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b="0" i="0">
                <a:solidFill>
                  <a:schemeClr val="bg1"/>
                </a:solidFill>
                <a:effectLst/>
                <a:latin typeface="Rubik"/>
              </a:rPr>
              <a:t>Cuidados Intensivos e Intermedios Neonatales. Fundación Valle de Lili. Disponible en https://valledellili.org/departamentos-y-servicios/cuidados-intensivos-e-intermedios-neonatales/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2BCF1F8D-5DED-8BAF-47E5-A78E0471A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171" y="2628900"/>
            <a:ext cx="8189495" cy="614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DE64852-7064-919F-6933-3C77A527787D}"/>
              </a:ext>
            </a:extLst>
          </p:cNvPr>
          <p:cNvSpPr txBox="1"/>
          <p:nvPr/>
        </p:nvSpPr>
        <p:spPr>
          <a:xfrm>
            <a:off x="9759651" y="9411501"/>
            <a:ext cx="78425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>
                <a:solidFill>
                  <a:schemeClr val="bg1"/>
                </a:solidFill>
                <a:latin typeface="Rubik"/>
              </a:rPr>
              <a:t>M</a:t>
            </a:r>
            <a:r>
              <a:rPr lang="es-CO">
                <a:solidFill>
                  <a:schemeClr val="bg1"/>
                </a:solidFill>
                <a:latin typeface="Rubik"/>
              </a:rPr>
              <a:t>adre canguro. Fundación canguro. III Encuentro Nacional del Método Madre Canguro. Disponible en: https://fundacioncanguro.co/iii-encuentro-nacional-en-metodo-madre-canguro/</a:t>
            </a:r>
            <a:endParaRPr lang="es-CO" b="0" i="0">
              <a:solidFill>
                <a:schemeClr val="bg1"/>
              </a:solidFill>
              <a:effectLst/>
              <a:latin typeface="Rubik"/>
            </a:endParaRPr>
          </a:p>
        </p:txBody>
      </p:sp>
    </p:spTree>
    <p:extLst>
      <p:ext uri="{BB962C8B-B14F-4D97-AF65-F5344CB8AC3E}">
        <p14:creationId xmlns:p14="http://schemas.microsoft.com/office/powerpoint/2010/main" val="154799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8ABBB-0CC8-0BD3-8AF7-64A2394A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35E7A2C-C5CA-6171-6040-DD860EA823B1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789831-F006-7908-61E6-DBFC24A885CB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15C7426-5CF1-287D-0B13-F6A4F5612314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65BE80E-5FA5-F6C5-A2EA-53B4A838296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74C0EA5-23EF-ECB4-5975-0710C263EA4D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A4365D3-C755-C7FC-E05B-622309F46F53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4DB531F-1DBE-06DF-DF95-123312C77A36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184B58D-F9F2-ADD3-FE61-6BBB6FC6E1BF}"/>
              </a:ext>
            </a:extLst>
          </p:cNvPr>
          <p:cNvSpPr txBox="1"/>
          <p:nvPr/>
        </p:nvSpPr>
        <p:spPr>
          <a:xfrm>
            <a:off x="6400800" y="1690159"/>
            <a:ext cx="6934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6000" b="1">
                <a:latin typeface="Roboto" panose="02000000000000000000" pitchFamily="2" charset="0"/>
              </a:rPr>
              <a:t>Concepto Bobath</a:t>
            </a:r>
            <a:endParaRPr lang="es-CO" sz="6000" b="1" i="0">
              <a:effectLst/>
              <a:latin typeface="Roboto" panose="020000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793B3B9-49BA-1DF2-78C8-CB04784F26B8}"/>
              </a:ext>
            </a:extLst>
          </p:cNvPr>
          <p:cNvSpPr txBox="1"/>
          <p:nvPr/>
        </p:nvSpPr>
        <p:spPr>
          <a:xfrm>
            <a:off x="2743200" y="4027004"/>
            <a:ext cx="58674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000"/>
              <a:t>- Convicción del terapeuta</a:t>
            </a:r>
          </a:p>
          <a:p>
            <a:r>
              <a:rPr lang="es-CO" sz="4000"/>
              <a:t>- Autorregular al bebé</a:t>
            </a:r>
          </a:p>
          <a:p>
            <a:r>
              <a:rPr lang="es-CO" sz="4000"/>
              <a:t>- Individualizada</a:t>
            </a:r>
          </a:p>
          <a:p>
            <a:r>
              <a:rPr lang="es-CO" sz="4000"/>
              <a:t>- Fortalezas del individuo</a:t>
            </a:r>
          </a:p>
          <a:p>
            <a:r>
              <a:rPr lang="es-CO" sz="4000"/>
              <a:t>- Padres acompañando</a:t>
            </a:r>
          </a:p>
          <a:p>
            <a:r>
              <a:rPr lang="es-CO" sz="4000"/>
              <a:t>- Transición activa</a:t>
            </a:r>
          </a:p>
          <a:p>
            <a:r>
              <a:rPr lang="es-CO" sz="4000"/>
              <a:t>- Puntos de control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2BB69F-4492-7AE5-EEC3-ECCEE5921CD3}"/>
              </a:ext>
            </a:extLst>
          </p:cNvPr>
          <p:cNvSpPr txBox="1"/>
          <p:nvPr/>
        </p:nvSpPr>
        <p:spPr>
          <a:xfrm>
            <a:off x="9677400" y="4750528"/>
            <a:ext cx="5867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3600"/>
              <a:t>De lo masivo a lo selectivo</a:t>
            </a:r>
          </a:p>
          <a:p>
            <a:endParaRPr lang="es-CO" sz="360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3600"/>
              <a:t>De lo proximal a lo distal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CO" sz="360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CO" sz="3600"/>
              <a:t>De lo cefálico a lo caudal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3E672B0-DF09-B8D6-0E81-4ADAC8054EA0}"/>
              </a:ext>
            </a:extLst>
          </p:cNvPr>
          <p:cNvSpPr txBox="1"/>
          <p:nvPr/>
        </p:nvSpPr>
        <p:spPr>
          <a:xfrm>
            <a:off x="16013193" y="8205045"/>
            <a:ext cx="28907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6000" b="1" err="1">
                <a:latin typeface="Roboto" panose="02000000000000000000" pitchFamily="2" charset="0"/>
              </a:rPr>
              <a:t>Bojta</a:t>
            </a:r>
            <a:endParaRPr lang="es-CO" sz="6000" b="1" i="0">
              <a:effectLst/>
              <a:latin typeface="Roboto" panose="020000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0B944AE-1733-BBCC-4844-FA83DE6D60FE}"/>
              </a:ext>
            </a:extLst>
          </p:cNvPr>
          <p:cNvSpPr txBox="1"/>
          <p:nvPr/>
        </p:nvSpPr>
        <p:spPr>
          <a:xfrm>
            <a:off x="990600" y="9472890"/>
            <a:ext cx="12786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err="1">
                <a:solidFill>
                  <a:schemeClr val="bg1"/>
                </a:solidFill>
              </a:rPr>
              <a:t>Bobath</a:t>
            </a:r>
            <a:r>
              <a:rPr lang="en-US" i="1">
                <a:solidFill>
                  <a:schemeClr val="bg1"/>
                </a:solidFill>
              </a:rPr>
              <a:t> Concept: Theory and Clinical Practice in Neurological Rehabilitation</a:t>
            </a:r>
            <a:r>
              <a:rPr lang="en-US">
                <a:solidFill>
                  <a:schemeClr val="bg1"/>
                </a:solidFill>
              </a:rPr>
              <a:t>. (n.d.).</a:t>
            </a:r>
          </a:p>
        </p:txBody>
      </p:sp>
    </p:spTree>
    <p:extLst>
      <p:ext uri="{BB962C8B-B14F-4D97-AF65-F5344CB8AC3E}">
        <p14:creationId xmlns:p14="http://schemas.microsoft.com/office/powerpoint/2010/main" val="1264932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EF197-F2B4-AFAA-8734-41C5C37B2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64FB6C4-BB73-2E94-1278-0B675ACBC95F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C380480-7D9D-C267-F08A-2BAACDECA580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663AC84-CC7B-07FE-1A36-097D6EC79859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81134E3-0AB1-8739-38CB-9B048707BC9E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59BC836-A345-0976-BA66-337568161EB1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5F307E7-66C1-11E4-9BBB-7C27B18B8B94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2F391EF-76B3-FACA-4FB7-E1E5A3743769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9A7DFD7-61F5-A28A-29F6-2EA1BCCFAF14}"/>
              </a:ext>
            </a:extLst>
          </p:cNvPr>
          <p:cNvSpPr txBox="1"/>
          <p:nvPr/>
        </p:nvSpPr>
        <p:spPr>
          <a:xfrm>
            <a:off x="6141258" y="530644"/>
            <a:ext cx="60054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4800" b="1">
                <a:latin typeface="Roboto" panose="02000000000000000000" pitchFamily="2" charset="0"/>
              </a:rPr>
              <a:t>Concepto Bobath</a:t>
            </a:r>
            <a:endParaRPr lang="es-CO" sz="4800" b="1" i="0">
              <a:effectLst/>
              <a:latin typeface="Roboto" panose="020000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E072531-1D2F-E053-83F8-2891363F8DF7}"/>
              </a:ext>
            </a:extLst>
          </p:cNvPr>
          <p:cNvSpPr txBox="1"/>
          <p:nvPr/>
        </p:nvSpPr>
        <p:spPr>
          <a:xfrm>
            <a:off x="11529690" y="4156410"/>
            <a:ext cx="5867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600"/>
              <a:t>Etapas del control motor</a:t>
            </a:r>
          </a:p>
          <a:p>
            <a:pPr marL="571500" indent="-571500">
              <a:buFontTx/>
              <a:buChar char="-"/>
            </a:pPr>
            <a:r>
              <a:rPr lang="es-CO" sz="3600"/>
              <a:t>Movilidad</a:t>
            </a:r>
          </a:p>
          <a:p>
            <a:pPr marL="571500" indent="-571500">
              <a:buFontTx/>
              <a:buChar char="-"/>
            </a:pPr>
            <a:r>
              <a:rPr lang="es-CO" sz="3600"/>
              <a:t>Postura</a:t>
            </a:r>
          </a:p>
          <a:p>
            <a:pPr marL="571500" indent="-571500">
              <a:buFontTx/>
              <a:buChar char="-"/>
            </a:pPr>
            <a:r>
              <a:rPr lang="es-CO" sz="3600"/>
              <a:t>Movilidad controlada</a:t>
            </a:r>
          </a:p>
          <a:p>
            <a:pPr marL="571500" indent="-571500">
              <a:buFontTx/>
              <a:buChar char="-"/>
            </a:pPr>
            <a:r>
              <a:rPr lang="es-CO" sz="3600"/>
              <a:t>Destreza/Locomoción</a:t>
            </a:r>
          </a:p>
        </p:txBody>
      </p:sp>
      <p:pic>
        <p:nvPicPr>
          <p:cNvPr id="9" name="Picture 2" descr="Ejemplo de gráfico de hitos motores en el que se muestra una progresión de las habilidades motoras relacionada con la edad. La edad aumenta de izquierda a derecha y las habilidades mejoran de abajo hacia arriba.">
            <a:extLst>
              <a:ext uri="{FF2B5EF4-FFF2-40B4-BE49-F238E27FC236}">
                <a16:creationId xmlns:a16="http://schemas.microsoft.com/office/drawing/2014/main" id="{0253F38C-F33F-B3C1-B8CA-98AB356F9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7" y="1807755"/>
            <a:ext cx="10675314" cy="755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DD7553B-99AE-984D-C044-7B96475A805D}"/>
              </a:ext>
            </a:extLst>
          </p:cNvPr>
          <p:cNvSpPr txBox="1"/>
          <p:nvPr/>
        </p:nvSpPr>
        <p:spPr>
          <a:xfrm>
            <a:off x="254832" y="9304800"/>
            <a:ext cx="17423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solidFill>
                  <a:schemeClr val="bg1"/>
                </a:solidFill>
              </a:rPr>
              <a:t>Tomado de </a:t>
            </a:r>
            <a:r>
              <a:rPr lang="es-CO" err="1">
                <a:solidFill>
                  <a:schemeClr val="bg1"/>
                </a:solidFill>
              </a:rPr>
              <a:t>elfisiopediatric</a:t>
            </a:r>
            <a:r>
              <a:rPr lang="es-CO">
                <a:solidFill>
                  <a:schemeClr val="bg1"/>
                </a:solidFill>
              </a:rPr>
              <a:t>, 2023.  Disponible en: https://efisiopediatric.com/por-que-la-adquisicion-de-las-habilidades-motoras-es-esencial-dentro-del-desarrollo-conductual-de-los-ninos/</a:t>
            </a:r>
          </a:p>
        </p:txBody>
      </p:sp>
    </p:spTree>
    <p:extLst>
      <p:ext uri="{BB962C8B-B14F-4D97-AF65-F5344CB8AC3E}">
        <p14:creationId xmlns:p14="http://schemas.microsoft.com/office/powerpoint/2010/main" val="1534247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1D44B-EE1E-CFC4-BE40-0ED79FF21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DB403D-DEBD-ADAE-3367-808DDB534B3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EC4F9D7-1C9C-646F-F79B-38AE82FD9556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5FB95C9-8EC5-CF06-E0B6-6AFD70228671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89F934-AE3F-DE02-D83B-C2BE30385CFD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5330FE1-9BF3-5998-D00F-842AAE89F953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7170C87-69CF-D564-07EE-C41793DA2FCA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2A4CAB0-27D2-5332-472A-F507B1A0F7A8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5AE05E-B26A-1312-403C-671358190866}"/>
              </a:ext>
            </a:extLst>
          </p:cNvPr>
          <p:cNvSpPr txBox="1"/>
          <p:nvPr/>
        </p:nvSpPr>
        <p:spPr>
          <a:xfrm>
            <a:off x="6141258" y="530644"/>
            <a:ext cx="60054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CO" sz="4800" b="1">
                <a:latin typeface="Roboto" panose="02000000000000000000" pitchFamily="2" charset="0"/>
              </a:rPr>
              <a:t>Concepto Bobath</a:t>
            </a:r>
            <a:endParaRPr lang="es-CO" sz="4800" b="1" i="0">
              <a:effectLst/>
              <a:latin typeface="Roboto" panose="02000000000000000000" pitchFamily="2" charset="0"/>
            </a:endParaRPr>
          </a:p>
        </p:txBody>
      </p:sp>
      <p:pic>
        <p:nvPicPr>
          <p:cNvPr id="9" name="Picture 2" descr="Ejemplo de gráfico de hitos motores en el que se muestra una progresión de las habilidades motoras relacionada con la edad. La edad aumenta de izquierda a derecha y las habilidades mejoran de abajo hacia arriba.">
            <a:extLst>
              <a:ext uri="{FF2B5EF4-FFF2-40B4-BE49-F238E27FC236}">
                <a16:creationId xmlns:a16="http://schemas.microsoft.com/office/drawing/2014/main" id="{F8F7BD6D-609D-C744-C292-1BC57FF8E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7" y="1807755"/>
            <a:ext cx="10675314" cy="755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12EC93A-A1AB-96EA-B280-433A2F16460D}"/>
              </a:ext>
            </a:extLst>
          </p:cNvPr>
          <p:cNvSpPr txBox="1"/>
          <p:nvPr/>
        </p:nvSpPr>
        <p:spPr>
          <a:xfrm>
            <a:off x="254832" y="9304800"/>
            <a:ext cx="17423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solidFill>
                  <a:schemeClr val="bg1"/>
                </a:solidFill>
              </a:rPr>
              <a:t>Tomado de </a:t>
            </a:r>
            <a:r>
              <a:rPr lang="es-CO" err="1">
                <a:solidFill>
                  <a:schemeClr val="bg1"/>
                </a:solidFill>
              </a:rPr>
              <a:t>elfisiopediatric</a:t>
            </a:r>
            <a:r>
              <a:rPr lang="es-CO">
                <a:solidFill>
                  <a:schemeClr val="bg1"/>
                </a:solidFill>
              </a:rPr>
              <a:t>, 2023.  Disponible en: https://efisiopediatric.com/por-que-la-adquisicion-de-las-habilidades-motoras-es-esencial-dentro-del-desarrollo-conductual-de-los-ninos/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89A3097-CFCE-2F7C-53E5-03D0527E244C}"/>
              </a:ext>
            </a:extLst>
          </p:cNvPr>
          <p:cNvSpPr txBox="1"/>
          <p:nvPr/>
        </p:nvSpPr>
        <p:spPr>
          <a:xfrm>
            <a:off x="13031496" y="4825552"/>
            <a:ext cx="2625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/>
              <a:t>5 minutos de descanso</a:t>
            </a:r>
            <a:endParaRPr lang="es-CO" sz="3200"/>
          </a:p>
        </p:txBody>
      </p:sp>
    </p:spTree>
    <p:extLst>
      <p:ext uri="{BB962C8B-B14F-4D97-AF65-F5344CB8AC3E}">
        <p14:creationId xmlns:p14="http://schemas.microsoft.com/office/powerpoint/2010/main" val="332164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E1AC9-A27E-BC3E-8EE8-EBEA658E4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0D7A5E8-0095-916B-A7E6-5AFEC86FCD70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018CF8D-289E-99E5-36AA-F72DFFB69DA3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606F91C-C5CF-5B7E-0289-E1ED6A90CEE5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1BC7F30-A974-19E3-C339-9048D98D8289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F17F9E0-3B62-7424-FA1B-6A6DA9B8B841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B5BB83C-0947-72CA-D019-159D6A3C16DB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83CA898-424F-8BD7-275A-8176D6F2551D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9" name="Picture 2" descr="Ejemplo de gráfico de hitos motores en el que se muestra una progresión de las habilidades motoras relacionada con la edad. La edad aumenta de izquierda a derecha y las habilidades mejoran de abajo hacia arriba.">
            <a:extLst>
              <a:ext uri="{FF2B5EF4-FFF2-40B4-BE49-F238E27FC236}">
                <a16:creationId xmlns:a16="http://schemas.microsoft.com/office/drawing/2014/main" id="{A52E85F2-AAB2-ABF1-2589-6FFD94CC5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7" y="1807755"/>
            <a:ext cx="10675314" cy="755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B271581-DD55-8B95-C313-20F4DADF92C8}"/>
              </a:ext>
            </a:extLst>
          </p:cNvPr>
          <p:cNvSpPr txBox="1"/>
          <p:nvPr/>
        </p:nvSpPr>
        <p:spPr>
          <a:xfrm>
            <a:off x="254832" y="9304800"/>
            <a:ext cx="17423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solidFill>
                  <a:schemeClr val="bg1"/>
                </a:solidFill>
              </a:rPr>
              <a:t>Tomado de </a:t>
            </a:r>
            <a:r>
              <a:rPr lang="es-CO" err="1">
                <a:solidFill>
                  <a:schemeClr val="bg1"/>
                </a:solidFill>
              </a:rPr>
              <a:t>elfisiopediatric</a:t>
            </a:r>
            <a:r>
              <a:rPr lang="es-CO">
                <a:solidFill>
                  <a:schemeClr val="bg1"/>
                </a:solidFill>
              </a:rPr>
              <a:t>, 2023.  Disponible en: https://efisiopediatric.com/por-que-la-adquisicion-de-las-habilidades-motoras-es-esencial-dentro-del-desarrollo-conductual-de-los-ninos/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9FCDC60-6BE5-30D8-B074-1337CB5F175F}"/>
              </a:ext>
            </a:extLst>
          </p:cNvPr>
          <p:cNvSpPr txBox="1"/>
          <p:nvPr/>
        </p:nvSpPr>
        <p:spPr>
          <a:xfrm>
            <a:off x="13031496" y="4825552"/>
            <a:ext cx="2625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/>
              <a:t>Quiz</a:t>
            </a:r>
            <a:endParaRPr lang="es-CO" sz="4800"/>
          </a:p>
        </p:txBody>
      </p:sp>
    </p:spTree>
    <p:extLst>
      <p:ext uri="{BB962C8B-B14F-4D97-AF65-F5344CB8AC3E}">
        <p14:creationId xmlns:p14="http://schemas.microsoft.com/office/powerpoint/2010/main" val="3330699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5775-B672-0B67-81BA-A1168F07F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DF4046-9D06-2607-2531-17AFCE75F693}"/>
              </a:ext>
            </a:extLst>
          </p:cNvPr>
          <p:cNvGrpSpPr/>
          <p:nvPr/>
        </p:nvGrpSpPr>
        <p:grpSpPr>
          <a:xfrm>
            <a:off x="11529690" y="-7723902"/>
            <a:ext cx="10811520" cy="9544289"/>
            <a:chOff x="0" y="0"/>
            <a:chExt cx="6085374" cy="5372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181AE7-1A5E-2E21-A1D2-E4334360CC48}"/>
                </a:ext>
              </a:extLst>
            </p:cNvPr>
            <p:cNvSpPr/>
            <p:nvPr/>
          </p:nvSpPr>
          <p:spPr>
            <a:xfrm>
              <a:off x="0" y="0"/>
              <a:ext cx="6085374" cy="5372100"/>
            </a:xfrm>
            <a:custGeom>
              <a:avLst/>
              <a:gdLst/>
              <a:ahLst/>
              <a:cxnLst/>
              <a:rect l="l" t="t" r="r" b="b"/>
              <a:pathLst>
                <a:path w="6085374" h="5372100">
                  <a:moveTo>
                    <a:pt x="45347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534704" y="5372100"/>
                  </a:lnTo>
                  <a:lnTo>
                    <a:pt x="6085374" y="2686050"/>
                  </a:lnTo>
                  <a:lnTo>
                    <a:pt x="4534704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91C4719-8140-83AE-ED7E-ED58EA92A31C}"/>
              </a:ext>
            </a:extLst>
          </p:cNvPr>
          <p:cNvGrpSpPr/>
          <p:nvPr/>
        </p:nvGrpSpPr>
        <p:grpSpPr>
          <a:xfrm rot="-10800000">
            <a:off x="-3226406" y="9243569"/>
            <a:ext cx="23435934" cy="8887443"/>
            <a:chOff x="0" y="0"/>
            <a:chExt cx="14166074" cy="53721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A6A9F69-DD64-73F1-7DE2-D62C49BB29D1}"/>
                </a:ext>
              </a:extLst>
            </p:cNvPr>
            <p:cNvSpPr/>
            <p:nvPr/>
          </p:nvSpPr>
          <p:spPr>
            <a:xfrm>
              <a:off x="0" y="0"/>
              <a:ext cx="14166075" cy="5372100"/>
            </a:xfrm>
            <a:custGeom>
              <a:avLst/>
              <a:gdLst/>
              <a:ahLst/>
              <a:cxnLst/>
              <a:rect l="l" t="t" r="r" b="b"/>
              <a:pathLst>
                <a:path w="14166075" h="5372100">
                  <a:moveTo>
                    <a:pt x="12615404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2615404" y="5372100"/>
                  </a:lnTo>
                  <a:lnTo>
                    <a:pt x="14166075" y="2686050"/>
                  </a:lnTo>
                  <a:lnTo>
                    <a:pt x="12615404" y="0"/>
                  </a:lnTo>
                  <a:close/>
                </a:path>
              </a:pathLst>
            </a:custGeom>
            <a:solidFill>
              <a:srgbClr val="1836B2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BCBBF18-CF89-1656-62A3-A1969072F69F}"/>
              </a:ext>
            </a:extLst>
          </p:cNvPr>
          <p:cNvSpPr/>
          <p:nvPr/>
        </p:nvSpPr>
        <p:spPr>
          <a:xfrm flipV="1">
            <a:off x="55946" y="5887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4114800"/>
                </a:moveTo>
                <a:lnTo>
                  <a:pt x="5051652" y="4114800"/>
                </a:lnTo>
                <a:lnTo>
                  <a:pt x="505165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8C7CF44-9BF8-F629-BEE3-528F14481F5D}"/>
              </a:ext>
            </a:extLst>
          </p:cNvPr>
          <p:cNvSpPr/>
          <p:nvPr/>
        </p:nvSpPr>
        <p:spPr>
          <a:xfrm>
            <a:off x="14059154" y="58870"/>
            <a:ext cx="1749048" cy="1749048"/>
          </a:xfrm>
          <a:custGeom>
            <a:avLst/>
            <a:gdLst/>
            <a:ahLst/>
            <a:cxnLst/>
            <a:rect l="l" t="t" r="r" b="b"/>
            <a:pathLst>
              <a:path w="1749048" h="1749048">
                <a:moveTo>
                  <a:pt x="0" y="0"/>
                </a:moveTo>
                <a:lnTo>
                  <a:pt x="1749048" y="0"/>
                </a:lnTo>
                <a:lnTo>
                  <a:pt x="1749048" y="1749048"/>
                </a:lnTo>
                <a:lnTo>
                  <a:pt x="0" y="174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5B6BDFF-3FE1-B4CF-8788-3104723703A3}"/>
              </a:ext>
            </a:extLst>
          </p:cNvPr>
          <p:cNvSpPr/>
          <p:nvPr/>
        </p:nvSpPr>
        <p:spPr>
          <a:xfrm>
            <a:off x="15982713" y="-85087"/>
            <a:ext cx="1905473" cy="1905473"/>
          </a:xfrm>
          <a:custGeom>
            <a:avLst/>
            <a:gdLst/>
            <a:ahLst/>
            <a:cxnLst/>
            <a:rect l="l" t="t" r="r" b="b"/>
            <a:pathLst>
              <a:path w="1905473" h="1905473">
                <a:moveTo>
                  <a:pt x="0" y="0"/>
                </a:moveTo>
                <a:lnTo>
                  <a:pt x="1905474" y="0"/>
                </a:lnTo>
                <a:lnTo>
                  <a:pt x="1905474" y="1905473"/>
                </a:lnTo>
                <a:lnTo>
                  <a:pt x="0" y="1905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pic>
        <p:nvPicPr>
          <p:cNvPr id="9" name="Picture 2" descr="Ejemplo de gráfico de hitos motores en el que se muestra una progresión de las habilidades motoras relacionada con la edad. La edad aumenta de izquierda a derecha y las habilidades mejoran de abajo hacia arriba.">
            <a:extLst>
              <a:ext uri="{FF2B5EF4-FFF2-40B4-BE49-F238E27FC236}">
                <a16:creationId xmlns:a16="http://schemas.microsoft.com/office/drawing/2014/main" id="{F54D932C-C349-449C-4097-71D7FAF37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7" y="1807755"/>
            <a:ext cx="10675314" cy="755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5246DB5-53E2-DA9F-E23B-D9E3261FF03E}"/>
              </a:ext>
            </a:extLst>
          </p:cNvPr>
          <p:cNvSpPr txBox="1"/>
          <p:nvPr/>
        </p:nvSpPr>
        <p:spPr>
          <a:xfrm>
            <a:off x="254832" y="9304800"/>
            <a:ext cx="174235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solidFill>
                  <a:schemeClr val="bg1"/>
                </a:solidFill>
              </a:rPr>
              <a:t>Tomado de </a:t>
            </a:r>
            <a:r>
              <a:rPr lang="es-CO" err="1">
                <a:solidFill>
                  <a:schemeClr val="bg1"/>
                </a:solidFill>
              </a:rPr>
              <a:t>elfisiopediatric</a:t>
            </a:r>
            <a:r>
              <a:rPr lang="es-CO">
                <a:solidFill>
                  <a:schemeClr val="bg1"/>
                </a:solidFill>
              </a:rPr>
              <a:t>, 2023.  Disponible en: https://efisiopediatric.com/por-que-la-adquisicion-de-las-habilidades-motoras-es-esencial-dentro-del-desarrollo-conductual-de-los-ninos/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28B9DA-8C0D-D508-16EC-A37DC59FF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6826" y="2142140"/>
            <a:ext cx="6811360" cy="68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736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1227</Words>
  <Application>Microsoft Office PowerPoint</Application>
  <PresentationFormat>Personalizado</PresentationFormat>
  <Paragraphs>113</Paragraphs>
  <Slides>22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Poppins</vt:lpstr>
      <vt:lpstr>Roboto</vt:lpstr>
      <vt:lpstr>Arial</vt:lpstr>
      <vt:lpstr>Rubik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Azul y Violeta Informal Corporativo Desarrollo de Aplicación Emprendimiento Empresa Presentación</dc:title>
  <dc:creator>José Manuel Herrera Barrera</dc:creator>
  <cp:lastModifiedBy>Jose Manuel Herrera Barrera</cp:lastModifiedBy>
  <cp:revision>1</cp:revision>
  <dcterms:created xsi:type="dcterms:W3CDTF">2006-08-16T00:00:00Z</dcterms:created>
  <dcterms:modified xsi:type="dcterms:W3CDTF">2025-07-14T04:17:48Z</dcterms:modified>
  <dc:identifier>DAF5U3N7QGM</dc:identifier>
</cp:coreProperties>
</file>