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34"/>
  </p:notesMasterIdLst>
  <p:handoutMasterIdLst>
    <p:handoutMasterId r:id="rId35"/>
  </p:handoutMasterIdLst>
  <p:sldIdLst>
    <p:sldId id="257" r:id="rId5"/>
    <p:sldId id="393" r:id="rId6"/>
    <p:sldId id="389" r:id="rId7"/>
    <p:sldId id="398" r:id="rId8"/>
    <p:sldId id="396" r:id="rId9"/>
    <p:sldId id="397" r:id="rId10"/>
    <p:sldId id="392" r:id="rId11"/>
    <p:sldId id="394" r:id="rId12"/>
    <p:sldId id="404" r:id="rId13"/>
    <p:sldId id="405" r:id="rId14"/>
    <p:sldId id="406" r:id="rId15"/>
    <p:sldId id="395" r:id="rId16"/>
    <p:sldId id="399" r:id="rId17"/>
    <p:sldId id="384" r:id="rId18"/>
    <p:sldId id="317" r:id="rId19"/>
    <p:sldId id="400" r:id="rId20"/>
    <p:sldId id="407" r:id="rId21"/>
    <p:sldId id="321" r:id="rId22"/>
    <p:sldId id="402" r:id="rId23"/>
    <p:sldId id="408" r:id="rId24"/>
    <p:sldId id="268" r:id="rId25"/>
    <p:sldId id="391" r:id="rId26"/>
    <p:sldId id="403" r:id="rId27"/>
    <p:sldId id="409" r:id="rId28"/>
    <p:sldId id="410" r:id="rId29"/>
    <p:sldId id="411" r:id="rId30"/>
    <p:sldId id="412" r:id="rId31"/>
    <p:sldId id="413" r:id="rId32"/>
    <p:sldId id="414" r:id="rId33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14B"/>
    <a:srgbClr val="042D3F"/>
    <a:srgbClr val="AF184B"/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56" d="100"/>
          <a:sy n="56" d="100"/>
        </p:scale>
        <p:origin x="48" y="20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147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UILERA RIOS Jorge Luis" userId="b7677f85-d47c-459c-9911-e54a2f1d50c6" providerId="ADAL" clId="{0866D697-9A52-4BDB-B2A4-C70A0089D035}"/>
    <pc:docChg chg="undo custSel modSld">
      <pc:chgData name="AGUILERA RIOS Jorge Luis" userId="b7677f85-d47c-459c-9911-e54a2f1d50c6" providerId="ADAL" clId="{0866D697-9A52-4BDB-B2A4-C70A0089D035}" dt="2025-10-06T05:52:03.011" v="16" actId="478"/>
      <pc:docMkLst>
        <pc:docMk/>
      </pc:docMkLst>
      <pc:sldChg chg="addSp modSp mod">
        <pc:chgData name="AGUILERA RIOS Jorge Luis" userId="b7677f85-d47c-459c-9911-e54a2f1d50c6" providerId="ADAL" clId="{0866D697-9A52-4BDB-B2A4-C70A0089D035}" dt="2025-10-05T14:56:30.870" v="5" actId="1076"/>
        <pc:sldMkLst>
          <pc:docMk/>
          <pc:sldMk cId="752814286" sldId="257"/>
        </pc:sldMkLst>
        <pc:spChg chg="add mod">
          <ac:chgData name="AGUILERA RIOS Jorge Luis" userId="b7677f85-d47c-459c-9911-e54a2f1d50c6" providerId="ADAL" clId="{0866D697-9A52-4BDB-B2A4-C70A0089D035}" dt="2025-10-05T14:56:30.870" v="5" actId="1076"/>
          <ac:spMkLst>
            <pc:docMk/>
            <pc:sldMk cId="752814286" sldId="257"/>
            <ac:spMk id="7" creationId="{3F80AF0C-8411-0E37-27CC-28D3CE63229D}"/>
          </ac:spMkLst>
        </pc:spChg>
      </pc:sldChg>
      <pc:sldChg chg="addSp delSp modSp mod">
        <pc:chgData name="AGUILERA RIOS Jorge Luis" userId="b7677f85-d47c-459c-9911-e54a2f1d50c6" providerId="ADAL" clId="{0866D697-9A52-4BDB-B2A4-C70A0089D035}" dt="2025-10-06T05:51:43.883" v="12" actId="478"/>
        <pc:sldMkLst>
          <pc:docMk/>
          <pc:sldMk cId="560021826" sldId="317"/>
        </pc:sldMkLst>
        <pc:spChg chg="del">
          <ac:chgData name="AGUILERA RIOS Jorge Luis" userId="b7677f85-d47c-459c-9911-e54a2f1d50c6" providerId="ADAL" clId="{0866D697-9A52-4BDB-B2A4-C70A0089D035}" dt="2025-10-06T05:51:43.883" v="12" actId="478"/>
          <ac:spMkLst>
            <pc:docMk/>
            <pc:sldMk cId="560021826" sldId="317"/>
            <ac:spMk id="2" creationId="{2910D835-B454-4270-BB35-86A187307E6F}"/>
          </ac:spMkLst>
        </pc:spChg>
        <pc:spChg chg="del">
          <ac:chgData name="AGUILERA RIOS Jorge Luis" userId="b7677f85-d47c-459c-9911-e54a2f1d50c6" providerId="ADAL" clId="{0866D697-9A52-4BDB-B2A4-C70A0089D035}" dt="2025-10-06T05:51:37.326" v="9" actId="478"/>
          <ac:spMkLst>
            <pc:docMk/>
            <pc:sldMk cId="560021826" sldId="317"/>
            <ac:spMk id="3" creationId="{7F7F653B-90B5-4F47-A33F-93DCB2EF68C2}"/>
          </ac:spMkLst>
        </pc:spChg>
        <pc:spChg chg="add del mod">
          <ac:chgData name="AGUILERA RIOS Jorge Luis" userId="b7677f85-d47c-459c-9911-e54a2f1d50c6" providerId="ADAL" clId="{0866D697-9A52-4BDB-B2A4-C70A0089D035}" dt="2025-10-06T05:51:41.172" v="11" actId="478"/>
          <ac:spMkLst>
            <pc:docMk/>
            <pc:sldMk cId="560021826" sldId="317"/>
            <ac:spMk id="11" creationId="{83A5FCE3-84B1-C0A4-E520-4051C9F48584}"/>
          </ac:spMkLst>
        </pc:spChg>
        <pc:picChg chg="add del">
          <ac:chgData name="AGUILERA RIOS Jorge Luis" userId="b7677f85-d47c-459c-9911-e54a2f1d50c6" providerId="ADAL" clId="{0866D697-9A52-4BDB-B2A4-C70A0089D035}" dt="2025-10-06T05:51:41.172" v="11" actId="478"/>
          <ac:picMkLst>
            <pc:docMk/>
            <pc:sldMk cId="560021826" sldId="317"/>
            <ac:picMk id="8" creationId="{5FED7C55-F545-49A1-90FD-D853A25AB453}"/>
          </ac:picMkLst>
        </pc:picChg>
      </pc:sldChg>
      <pc:sldChg chg="modSp mod">
        <pc:chgData name="AGUILERA RIOS Jorge Luis" userId="b7677f85-d47c-459c-9911-e54a2f1d50c6" providerId="ADAL" clId="{0866D697-9A52-4BDB-B2A4-C70A0089D035}" dt="2025-10-06T05:51:17.797" v="8" actId="14100"/>
        <pc:sldMkLst>
          <pc:docMk/>
          <pc:sldMk cId="4064647012" sldId="395"/>
        </pc:sldMkLst>
        <pc:spChg chg="mod">
          <ac:chgData name="AGUILERA RIOS Jorge Luis" userId="b7677f85-d47c-459c-9911-e54a2f1d50c6" providerId="ADAL" clId="{0866D697-9A52-4BDB-B2A4-C70A0089D035}" dt="2025-10-06T05:51:17.797" v="8" actId="14100"/>
          <ac:spMkLst>
            <pc:docMk/>
            <pc:sldMk cId="4064647012" sldId="395"/>
            <ac:spMk id="4" creationId="{8B4BB619-4817-935D-7638-271460F99F9D}"/>
          </ac:spMkLst>
        </pc:spChg>
      </pc:sldChg>
      <pc:sldChg chg="delSp mod">
        <pc:chgData name="AGUILERA RIOS Jorge Luis" userId="b7677f85-d47c-459c-9911-e54a2f1d50c6" providerId="ADAL" clId="{0866D697-9A52-4BDB-B2A4-C70A0089D035}" dt="2025-10-06T05:50:08.587" v="7" actId="478"/>
        <pc:sldMkLst>
          <pc:docMk/>
          <pc:sldMk cId="1234586402" sldId="405"/>
        </pc:sldMkLst>
        <pc:spChg chg="del">
          <ac:chgData name="AGUILERA RIOS Jorge Luis" userId="b7677f85-d47c-459c-9911-e54a2f1d50c6" providerId="ADAL" clId="{0866D697-9A52-4BDB-B2A4-C70A0089D035}" dt="2025-10-06T05:50:06.982" v="6" actId="478"/>
          <ac:spMkLst>
            <pc:docMk/>
            <pc:sldMk cId="1234586402" sldId="405"/>
            <ac:spMk id="2" creationId="{B1B7DCF6-58AE-A50A-C864-D68DCA7E6C67}"/>
          </ac:spMkLst>
        </pc:spChg>
        <pc:spChg chg="del">
          <ac:chgData name="AGUILERA RIOS Jorge Luis" userId="b7677f85-d47c-459c-9911-e54a2f1d50c6" providerId="ADAL" clId="{0866D697-9A52-4BDB-B2A4-C70A0089D035}" dt="2025-10-06T05:50:08.587" v="7" actId="478"/>
          <ac:spMkLst>
            <pc:docMk/>
            <pc:sldMk cId="1234586402" sldId="405"/>
            <ac:spMk id="3" creationId="{B7E63BF3-C787-725B-6ED1-B7A5B718579B}"/>
          </ac:spMkLst>
        </pc:spChg>
      </pc:sldChg>
      <pc:sldChg chg="delSp mod">
        <pc:chgData name="AGUILERA RIOS Jorge Luis" userId="b7677f85-d47c-459c-9911-e54a2f1d50c6" providerId="ADAL" clId="{0866D697-9A52-4BDB-B2A4-C70A0089D035}" dt="2025-10-06T05:51:53.481" v="14" actId="478"/>
        <pc:sldMkLst>
          <pc:docMk/>
          <pc:sldMk cId="2412739345" sldId="407"/>
        </pc:sldMkLst>
        <pc:spChg chg="del">
          <ac:chgData name="AGUILERA RIOS Jorge Luis" userId="b7677f85-d47c-459c-9911-e54a2f1d50c6" providerId="ADAL" clId="{0866D697-9A52-4BDB-B2A4-C70A0089D035}" dt="2025-10-06T05:51:53.481" v="14" actId="478"/>
          <ac:spMkLst>
            <pc:docMk/>
            <pc:sldMk cId="2412739345" sldId="407"/>
            <ac:spMk id="2" creationId="{F0313694-507D-82A9-EBA4-232D38B09DB5}"/>
          </ac:spMkLst>
        </pc:spChg>
        <pc:spChg chg="del">
          <ac:chgData name="AGUILERA RIOS Jorge Luis" userId="b7677f85-d47c-459c-9911-e54a2f1d50c6" providerId="ADAL" clId="{0866D697-9A52-4BDB-B2A4-C70A0089D035}" dt="2025-10-06T05:51:51.440" v="13" actId="478"/>
          <ac:spMkLst>
            <pc:docMk/>
            <pc:sldMk cId="2412739345" sldId="407"/>
            <ac:spMk id="3" creationId="{7959E9E6-36AB-DB9A-6DEC-4058C1AAAF03}"/>
          </ac:spMkLst>
        </pc:spChg>
      </pc:sldChg>
      <pc:sldChg chg="delSp mod">
        <pc:chgData name="AGUILERA RIOS Jorge Luis" userId="b7677f85-d47c-459c-9911-e54a2f1d50c6" providerId="ADAL" clId="{0866D697-9A52-4BDB-B2A4-C70A0089D035}" dt="2025-10-06T05:52:03.011" v="16" actId="478"/>
        <pc:sldMkLst>
          <pc:docMk/>
          <pc:sldMk cId="386571910" sldId="408"/>
        </pc:sldMkLst>
        <pc:spChg chg="del">
          <ac:chgData name="AGUILERA RIOS Jorge Luis" userId="b7677f85-d47c-459c-9911-e54a2f1d50c6" providerId="ADAL" clId="{0866D697-9A52-4BDB-B2A4-C70A0089D035}" dt="2025-10-06T05:52:03.011" v="16" actId="478"/>
          <ac:spMkLst>
            <pc:docMk/>
            <pc:sldMk cId="386571910" sldId="408"/>
            <ac:spMk id="2" creationId="{A0467C04-18D1-B514-2188-8903E0F698B1}"/>
          </ac:spMkLst>
        </pc:spChg>
        <pc:spChg chg="del">
          <ac:chgData name="AGUILERA RIOS Jorge Luis" userId="b7677f85-d47c-459c-9911-e54a2f1d50c6" providerId="ADAL" clId="{0866D697-9A52-4BDB-B2A4-C70A0089D035}" dt="2025-10-06T05:52:01.889" v="15" actId="478"/>
          <ac:spMkLst>
            <pc:docMk/>
            <pc:sldMk cId="386571910" sldId="408"/>
            <ac:spMk id="3" creationId="{44E3887A-731A-65C9-B46E-2BD6A621C5D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0F9A04A-B0C2-4264-B121-02447A6BB8A8}" type="datetime1">
              <a:rPr lang="es-MX" smtClean="0"/>
              <a:t>04/10/2025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3CDBB5-5B4A-4483-935D-A73935186B4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F70FEAF-E3DF-4F67-8134-7C3D20ECE041}" type="datetime1">
              <a:rPr lang="es-MX" smtClean="0"/>
              <a:t>04/10/2025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/>
              <a:t>Haga clic para modificar los estilos de texto del patrón</a:t>
            </a:r>
          </a:p>
          <a:p>
            <a:pPr lvl="1" rtl="0"/>
            <a:r>
              <a:rPr lang="es-MX"/>
              <a:t>Segundo nivel</a:t>
            </a:r>
          </a:p>
          <a:p>
            <a:pPr lvl="2" rtl="0"/>
            <a:r>
              <a:rPr lang="es-MX"/>
              <a:t>Tercer nivel</a:t>
            </a:r>
          </a:p>
          <a:p>
            <a:pPr lvl="3" rtl="0"/>
            <a:r>
              <a:rPr lang="es-MX"/>
              <a:t>Cuarto nivel</a:t>
            </a:r>
          </a:p>
          <a:p>
            <a:pPr lvl="4" rtl="0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7CCE34D-CFF1-4FFE-815B-D050E7ED2DFD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MX" smtClean="0"/>
              <a:t>1</a:t>
            </a:fld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5707CC-89EA-43A2-BEC7-ACC1C58A426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BEBCB96D-B0F5-4CDF-8239-E605AC78849F}" type="datetime1">
              <a:rPr lang="es-MX" smtClean="0"/>
              <a:t>04/10/2025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MX" smtClean="0"/>
              <a:t>14</a:t>
            </a:fld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6832E2-5B1D-4962-A274-3310C4DDF33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209511DF-50A8-49A9-ABF8-60CBF9EF7288}" type="datetime1">
              <a:rPr lang="es-MX" smtClean="0"/>
              <a:t>04/10/2025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0033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MX" smtClean="0"/>
              <a:t>15</a:t>
            </a:fld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7088BE-0207-4C31-B73A-DAB969D633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A6977CA-8DC5-42F2-AF7B-A6A250A09203}" type="datetime1">
              <a:rPr lang="es-MX" smtClean="0"/>
              <a:t>04/10/2025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MX" smtClean="0"/>
              <a:t>18</a:t>
            </a:fld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536ED5-5FB8-4604-810C-4003294F53E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61E15C3D-73A8-4B1E-94D4-689E067AEF17}" type="datetime1">
              <a:rPr lang="es-MX" smtClean="0"/>
              <a:t>04/10/2025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0892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MX" smtClean="0"/>
              <a:t>21</a:t>
            </a:fld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DF2A44-97CF-4763-AF62-5CA8B014D26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0F7BC2D3-9976-45E7-A728-2B50D9F05267}" type="datetime1">
              <a:rPr lang="es-MX" smtClean="0"/>
              <a:t>04/10/2025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33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es-MX" sz="4800"/>
              <a:t>Flotante en 3D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rtlCol="0" anchor="b" anchorCtr="0">
            <a:noAutofit/>
          </a:bodyPr>
          <a:lstStyle>
            <a:lvl1pPr>
              <a:defRPr/>
            </a:lvl1pPr>
          </a:lstStyle>
          <a:p>
            <a:pPr rtl="0"/>
            <a:r>
              <a:rPr lang="es-MX"/>
              <a:t>Haz clic para agregar un título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rtlCol="0" anchor="t" anchorCtr="0">
            <a:noAutofit/>
          </a:bodyPr>
          <a:lstStyle>
            <a:lvl1pPr>
              <a:buNone/>
              <a:defRPr/>
            </a:lvl1pPr>
          </a:lstStyle>
          <a:p>
            <a:pPr rtl="0">
              <a:lnSpc>
                <a:spcPct val="120000"/>
              </a:lnSpc>
            </a:pPr>
            <a:r>
              <a:rPr lang="es-MX" sz="1600"/>
              <a:t>Haz clic para agregar texto</a:t>
            </a:r>
          </a:p>
        </p:txBody>
      </p:sp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18" name="Marcador de posición de imagen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19" name="Marcador de posición de imagen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20" name="Marcador de posición de imagen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1" name="Marcador de contenido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lt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>
            <a:lvl1pPr>
              <a:defRPr sz="6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es-ES">
                <a:solidFill>
                  <a:schemeClr val="tx1">
                    <a:alpha val="60000"/>
                  </a:schemeClr>
                </a:solidFill>
              </a:rPr>
              <a:t>Haga clic para modificar el estilo de subtítulo del patrón</a:t>
            </a:r>
            <a:endParaRPr lang="es-MX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lt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 rtlCol="0"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pPr rtl="0"/>
            <a:r>
              <a:rPr lang="es-ES">
                <a:solidFill>
                  <a:schemeClr val="tx1">
                    <a:alpha val="60000"/>
                  </a:schemeClr>
                </a:solidFill>
              </a:rPr>
              <a:t>Haga clic para modificar el estilo de subtítulo del patrón</a:t>
            </a:r>
            <a:endParaRPr lang="es-MX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rtlCol="0"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Línea del tiempo de la tabla y el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s-MX" dirty="0"/>
            </a:lvl1pPr>
          </a:lstStyle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rtlCol="0" anchor="b" anchorCtr="0">
            <a:noAutofit/>
          </a:bodyPr>
          <a:lstStyle>
            <a:lvl1pPr>
              <a:defRPr sz="40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orma libre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0" name="Forma libre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1" name="Forma libre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12" name="Elipse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17" name="Marcador de contenido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40" name="Título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 rtlCol="0">
            <a:noAutofit/>
          </a:bodyPr>
          <a:lstStyle/>
          <a:p>
            <a:pPr rtl="0"/>
            <a:r>
              <a:rPr lang="es-MX"/>
              <a:t>Equipo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56" name="Marcador de posición de imagen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57" name="Marcador de posición de imagen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58" name="Marcador de posición de imagen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59" name="Marcador de posición de imagen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63" name="Marcador de texto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MX"/>
              <a:t>Nombre</a:t>
            </a:r>
          </a:p>
        </p:txBody>
      </p:sp>
      <p:sp>
        <p:nvSpPr>
          <p:cNvPr id="61" name="Marcador de texto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MX"/>
              <a:t>Título</a:t>
            </a:r>
          </a:p>
        </p:txBody>
      </p:sp>
      <p:sp>
        <p:nvSpPr>
          <p:cNvPr id="65" name="Marcador de texto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MX"/>
              <a:t>Nombre</a:t>
            </a:r>
          </a:p>
        </p:txBody>
      </p:sp>
      <p:sp>
        <p:nvSpPr>
          <p:cNvPr id="64" name="Marcador de texto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MX"/>
              <a:t>Título</a:t>
            </a:r>
          </a:p>
        </p:txBody>
      </p:sp>
      <p:sp>
        <p:nvSpPr>
          <p:cNvPr id="67" name="Marcador de texto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MX"/>
              <a:t>Nombre</a:t>
            </a:r>
          </a:p>
        </p:txBody>
      </p:sp>
      <p:sp>
        <p:nvSpPr>
          <p:cNvPr id="66" name="Marcador de texto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MX"/>
              <a:t>Título</a:t>
            </a:r>
          </a:p>
        </p:txBody>
      </p:sp>
      <p:sp>
        <p:nvSpPr>
          <p:cNvPr id="69" name="Marcador de texto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MX"/>
              <a:t>Nombre</a:t>
            </a:r>
          </a:p>
        </p:txBody>
      </p:sp>
      <p:sp>
        <p:nvSpPr>
          <p:cNvPr id="68" name="Marcador de texto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MX"/>
              <a:t>Título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lumna de contenido 2 (diapositiva de comparació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s-MX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s-MX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Muestra de texto de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lumna de 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s-MX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Marcador de contenido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/>
          </a:p>
        </p:txBody>
      </p:sp>
      <p:sp>
        <p:nvSpPr>
          <p:cNvPr id="22" name="Marcador de texto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s-MX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Marcador de contenido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s-MX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es-MX"/>
              <a:t>Haz clic para EDITAR</a:t>
            </a:r>
          </a:p>
        </p:txBody>
      </p:sp>
      <p:sp>
        <p:nvSpPr>
          <p:cNvPr id="21" name="Marcador de contenido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Resu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1" name="Subtítulo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es-ES">
                <a:solidFill>
                  <a:schemeClr val="tx1">
                    <a:alpha val="60000"/>
                  </a:schemeClr>
                </a:solidFill>
              </a:rPr>
              <a:t>Haga clic para modificar el estilo de subtítulo del patrón</a:t>
            </a:r>
            <a:endParaRPr lang="es-MX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 dirty="0"/>
              <a:t>Haga clic en el icono para agregar una imagen</a:t>
            </a:r>
            <a:endParaRPr lang="es-MX" dirty="0"/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rtlCol="0"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 rtl="0">
              <a:lnSpc>
                <a:spcPct val="100000"/>
              </a:lnSpc>
            </a:pPr>
            <a:r>
              <a:rPr lang="es-MX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rtl="0"/>
            <a:r>
              <a:rPr lang="es-MX"/>
              <a:t>Haga clic para modificar los estilos de texto del patrón</a:t>
            </a:r>
          </a:p>
          <a:p>
            <a:pPr lvl="1" rtl="0"/>
            <a:r>
              <a:rPr lang="es-MX"/>
              <a:t>Segundo nivel</a:t>
            </a:r>
          </a:p>
          <a:p>
            <a:pPr lvl="2" rtl="0"/>
            <a:r>
              <a:rPr lang="es-MX"/>
              <a:t>Tercer nivel</a:t>
            </a:r>
          </a:p>
          <a:p>
            <a:pPr lvl="3" rtl="0"/>
            <a:r>
              <a:rPr lang="es-MX"/>
              <a:t>Cuarto nivel</a:t>
            </a:r>
          </a:p>
          <a:p>
            <a:pPr lvl="4" rtl="0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es-MX" dirty="0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es-MX" dirty="0"/>
              <a:t>Ejemplo de Texto al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fld id="{DBA1B0FB-D917-4C8C-928F-313BD683BF39}" type="slidenum">
              <a:rPr lang="es-MX" smtClean="0"/>
              <a:pPr rtl="0"/>
              <a:t>‹Nº›</a:t>
            </a:fld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E8553C-39DE-4A15-9235-F47C893F14E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93562" y="6515100"/>
            <a:ext cx="433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MX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MX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jn.gob.mx/derechos-humanos/sites/default/files/Publicaciones/archivos/2022-04/MANUAL%20DE%20PRUEBA%20PERICIAL_DIGITAL.pdf" TargetMode="External"/><Relationship Id="rId2" Type="http://schemas.openxmlformats.org/officeDocument/2006/relationships/hyperlink" Target="https://revistacienciasinacipe.fgr.org.mx/index.php/02/article/view/785/842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corteidh.or.cr/tablas/r37709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3069537"/>
            <a:ext cx="3565524" cy="2384898"/>
          </a:xfrm>
        </p:spPr>
        <p:txBody>
          <a:bodyPr rtlCol="0" anchor="b" anchorCtr="0">
            <a:normAutofit/>
          </a:bodyPr>
          <a:lstStyle/>
          <a:p>
            <a:pPr rtl="0"/>
            <a:r>
              <a:rPr lang="es-MX" dirty="0"/>
              <a:t>Investigación y peritaje en enfermería</a:t>
            </a:r>
          </a:p>
        </p:txBody>
      </p:sp>
      <p:pic>
        <p:nvPicPr>
          <p:cNvPr id="14" name="Marcador de posición de imagen 13" descr="Fondo digital de puntos de datos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4" y="5565665"/>
            <a:ext cx="3565524" cy="1731963"/>
          </a:xfrm>
        </p:spPr>
        <p:txBody>
          <a:bodyPr rtlCol="0">
            <a:normAutofit/>
          </a:bodyPr>
          <a:lstStyle/>
          <a:p>
            <a:pPr rtl="0"/>
            <a:r>
              <a:rPr lang="es-MX" dirty="0"/>
              <a:t>E. en M.L Jorge Luis Aguilera Ríos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7C07C6-71E2-E57D-383A-C2963E99F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379" y="221785"/>
            <a:ext cx="1880721" cy="192715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80AF0C-8411-0E37-27CC-28D3CE63229D}"/>
              </a:ext>
            </a:extLst>
          </p:cNvPr>
          <p:cNvSpPr txBox="1"/>
          <p:nvPr/>
        </p:nvSpPr>
        <p:spPr>
          <a:xfrm>
            <a:off x="241738" y="4752012"/>
            <a:ext cx="6096000" cy="1627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effectLst/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ACADÉMICA DE APRENDIZAJE CONTINUO Y ACTUALIZACIÓN</a:t>
            </a:r>
            <a:endParaRPr lang="es-MX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effectLst/>
                <a:latin typeface="Arial" panose="020B060402020202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PROGRAMA DE DIPLOMADOS DE ALTO RENDIMIENTO</a:t>
            </a:r>
            <a:endParaRPr lang="es-MX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arcador de posición de número de diapositiva 20">
            <a:extLst>
              <a:ext uri="{FF2B5EF4-FFF2-40B4-BE49-F238E27FC236}">
                <a16:creationId xmlns:a16="http://schemas.microsoft.com/office/drawing/2014/main" id="{1C563B34-DD53-4FB1-B8C2-8914E01C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MX" smtClean="0"/>
              <a:pPr rtl="0"/>
              <a:t>2</a:t>
            </a:fld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A22D6AC-2901-41FA-2EAD-63EB0A41E7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1000"/>
          </a:blip>
          <a:stretch>
            <a:fillRect/>
          </a:stretch>
        </p:blipFill>
        <p:spPr>
          <a:xfrm>
            <a:off x="719614" y="793762"/>
            <a:ext cx="6711200" cy="5564562"/>
          </a:xfrm>
          <a:prstGeom prst="rect">
            <a:avLst/>
          </a:prstGeom>
        </p:spPr>
      </p:pic>
      <p:pic>
        <p:nvPicPr>
          <p:cNvPr id="13" name="Marcador de posición de imagen 12" descr="Foto en blanco y negro de un hombre con lentes y audífonos&#10;&#10;El contenido generado por IA puede ser incorrecto.">
            <a:extLst>
              <a:ext uri="{FF2B5EF4-FFF2-40B4-BE49-F238E27FC236}">
                <a16:creationId xmlns:a16="http://schemas.microsoft.com/office/drawing/2014/main" id="{3136E537-FEC7-B12D-965F-488BCB278C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337" b="1337"/>
          <a:stretch>
            <a:fillRect/>
          </a:stretch>
        </p:blipFill>
        <p:spPr>
          <a:xfrm>
            <a:off x="7747739" y="196900"/>
            <a:ext cx="3981241" cy="3981241"/>
          </a:xfrm>
        </p:spPr>
      </p:pic>
    </p:spTree>
    <p:extLst>
      <p:ext uri="{BB962C8B-B14F-4D97-AF65-F5344CB8AC3E}">
        <p14:creationId xmlns:p14="http://schemas.microsoft.com/office/powerpoint/2010/main" val="163502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65064"/>
            <a:ext cx="3565524" cy="1997855"/>
          </a:xfrm>
        </p:spPr>
        <p:txBody>
          <a:bodyPr rtlCol="0"/>
          <a:lstStyle/>
          <a:p>
            <a:pPr rtl="0"/>
            <a:r>
              <a:rPr lang="es-MX" dirty="0"/>
              <a:t>Agenda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6379210" cy="3415519"/>
          </a:xfrm>
        </p:spPr>
        <p:txBody>
          <a:bodyPr rtlCol="0"/>
          <a:lstStyle/>
          <a:p>
            <a:pPr rtl="0"/>
            <a:r>
              <a:rPr lang="es-MX" dirty="0"/>
              <a:t>Metodología de la investigación en enfermería</a:t>
            </a:r>
          </a:p>
          <a:p>
            <a:pPr rtl="0"/>
            <a:r>
              <a:rPr lang="es-MX" dirty="0"/>
              <a:t>Estadística aplicada al peritaje</a:t>
            </a:r>
          </a:p>
          <a:p>
            <a:pPr rtl="0"/>
            <a:r>
              <a:rPr lang="es-MX" dirty="0"/>
              <a:t>Redacción y presentación de informes periciales</a:t>
            </a:r>
          </a:p>
          <a:p>
            <a:pPr rtl="0"/>
            <a:r>
              <a:rPr lang="es-MX" dirty="0"/>
              <a:t>Técnicas de peritaje y valoración de pruebas</a:t>
            </a:r>
          </a:p>
          <a:p>
            <a:pPr rtl="0"/>
            <a:r>
              <a:rPr lang="es-MX" dirty="0"/>
              <a:t>Rol de enfermero como perito </a:t>
            </a:r>
          </a:p>
          <a:p>
            <a:pPr rtl="0"/>
            <a:r>
              <a:rPr lang="es-MX" dirty="0"/>
              <a:t>Simulaciones de juicio y peritaje</a:t>
            </a:r>
          </a:p>
          <a:p>
            <a:pPr rtl="0"/>
            <a:r>
              <a:rPr lang="es-MX" dirty="0"/>
              <a:t>Actualizaciones en normativas de peritaje</a:t>
            </a:r>
          </a:p>
        </p:txBody>
      </p:sp>
      <p:pic>
        <p:nvPicPr>
          <p:cNvPr id="12" name="Marcador de posición de imagen 11" descr="Fondo de datos">
            <a:extLst>
              <a:ext uri="{FF2B5EF4-FFF2-40B4-BE49-F238E27FC236}">
                <a16:creationId xmlns:a16="http://schemas.microsoft.com/office/drawing/2014/main" id="{A63F39B9-0715-40B5-8ECB-9B983F99C6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9574" y="196900"/>
            <a:ext cx="5496434" cy="5496434"/>
          </a:xfrm>
        </p:spPr>
      </p:pic>
      <p:sp>
        <p:nvSpPr>
          <p:cNvPr id="13" name="Marcador de posición de fecha 12">
            <a:extLst>
              <a:ext uri="{FF2B5EF4-FFF2-40B4-BE49-F238E27FC236}">
                <a16:creationId xmlns:a16="http://schemas.microsoft.com/office/drawing/2014/main" id="{915FE2C5-E66A-4405-B19E-2C5C546C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rtlCol="0"/>
          <a:lstStyle/>
          <a:p>
            <a:pPr rtl="0"/>
            <a:r>
              <a:rPr lang="es-MX" dirty="0"/>
              <a:t>05, octubre 2025</a:t>
            </a:r>
          </a:p>
        </p:txBody>
      </p:sp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MX" smtClean="0"/>
              <a:pPr rtl="0"/>
              <a:t>3</a:t>
            </a:fld>
            <a:endParaRPr lang="es-MX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8297B90-8B10-011B-B840-1E5F4EE0A3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6584816" y="1750579"/>
            <a:ext cx="5219968" cy="451508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DC71FE-59DC-E168-C87C-D4AC3C96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4</a:t>
            </a:fld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E5E20E-5634-F984-B10D-1B48F5B2FD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77784" y="534548"/>
            <a:ext cx="8862631" cy="563502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64019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AA34C598-A49C-E7BB-F043-77485A3F9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031" y="68263"/>
            <a:ext cx="8991938" cy="6721475"/>
          </a:xfrm>
          <a:prstGeom prst="rect">
            <a:avLst/>
          </a:prstGeom>
          <a:noFill/>
        </p:spPr>
      </p:pic>
      <p:sp>
        <p:nvSpPr>
          <p:cNvPr id="4" name="Marcador de número de diapositiva 3" hidden="1">
            <a:extLst>
              <a:ext uri="{FF2B5EF4-FFF2-40B4-BE49-F238E27FC236}">
                <a16:creationId xmlns:a16="http://schemas.microsoft.com/office/drawing/2014/main" id="{9FD11C65-8AE7-4D55-6F7B-53EF4B5F4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es-MX" smtClean="0"/>
              <a:pPr rtl="0">
                <a:spcAft>
                  <a:spcPts val="600"/>
                </a:spcAft>
              </a:pPr>
              <a:t>5</a:t>
            </a:fld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96F7234-E97C-0FBD-2CB7-144C96384F5C}"/>
              </a:ext>
            </a:extLst>
          </p:cNvPr>
          <p:cNvSpPr/>
          <p:nvPr/>
        </p:nvSpPr>
        <p:spPr>
          <a:xfrm>
            <a:off x="9347199" y="5943599"/>
            <a:ext cx="1244769" cy="8461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7246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820076-EFA6-A97C-B649-64457A74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6</a:t>
            </a:fld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F71562-307C-4C9C-0820-3A76A24DC6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11"/>
          <a:stretch/>
        </p:blipFill>
        <p:spPr>
          <a:xfrm>
            <a:off x="997165" y="729513"/>
            <a:ext cx="9471138" cy="4828007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281135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65CD48-8070-1346-A3D2-F77AD2F4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7</a:t>
            </a:fld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BFD02F-CB98-96B1-4D94-0E4B74F33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591" y="538998"/>
            <a:ext cx="8791129" cy="543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2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087B2-836A-C5DC-1F9B-8399A1B9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9F5CA7-B785-9695-F88B-55A3856A2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750060"/>
            <a:ext cx="11090275" cy="4342765"/>
          </a:xfrm>
        </p:spPr>
        <p:txBody>
          <a:bodyPr/>
          <a:lstStyle/>
          <a:p>
            <a:r>
              <a:rPr lang="es-MX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conformidad con lo dispuesto por el artículo 272 del Código Nacional de Procedimientos Penales (CNPP), mismo que a la letra ordena:</a:t>
            </a:r>
          </a:p>
          <a:p>
            <a:pPr marL="0" indent="0" algn="just">
              <a:buNone/>
            </a:pPr>
            <a:r>
              <a:rPr lang="es-ES" sz="2800" b="0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Artículo 272. Peritajes</a:t>
            </a:r>
          </a:p>
          <a:p>
            <a:pPr marL="0" indent="0" algn="just">
              <a:buNone/>
            </a:pPr>
            <a:r>
              <a:rPr lang="es-ES" sz="2800" b="0" i="1" u="none" strike="noStrike" dirty="0">
                <a:solidFill>
                  <a:srgbClr val="CE0E2D"/>
                </a:solidFill>
                <a:effectLst/>
                <a:latin typeface="Avenir Next Condensed"/>
              </a:rPr>
              <a:t>Durante la investigación</a:t>
            </a:r>
            <a:r>
              <a:rPr lang="es-ES" sz="2800" b="0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, el Ministerio Público o la Policía con conocimiento de éste, podrá disponer la práctica de los peritajes que sean necesarios para la investigación del hecho. El dictamen escrito no exime al perito del deber de </a:t>
            </a:r>
            <a:r>
              <a:rPr lang="es-ES" sz="3600" b="1" i="1" u="sng" strike="noStrike" dirty="0">
                <a:solidFill>
                  <a:srgbClr val="CE0E2D"/>
                </a:solidFill>
                <a:effectLst/>
                <a:latin typeface="Avenir Next Condensed"/>
              </a:rPr>
              <a:t>concurrir a declarar en la audiencia de juicio.</a:t>
            </a:r>
          </a:p>
          <a:p>
            <a:endParaRPr lang="es-MX" sz="3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7B9E5E-4D50-0ED8-D5CA-A2805ECB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4470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7D4750-3D60-DA8B-8D77-7C82AFCF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s-MX"/>
              <a:t>Martes, 2 de febrero de 20XX</a:t>
            </a:r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A4E6548-4748-2919-94AB-8A4D6569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MX"/>
              <a:t>Ejemplo de Texto al pie de página</a:t>
            </a:r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ED78E3-5F94-68C3-EA36-9A3A6D10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9</a:t>
            </a:fld>
            <a:endParaRPr lang="es-MX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D74C591-B3BC-22A0-DEFD-81E6D398D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98" y="230000"/>
            <a:ext cx="8493125" cy="627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22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2BDB12A-3CB8-C2A6-FB53-4B3B81EF3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10</a:t>
            </a:fld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2ED130D-F40A-14E1-EE4C-8AE933DD9B98}"/>
              </a:ext>
            </a:extLst>
          </p:cNvPr>
          <p:cNvSpPr txBox="1"/>
          <p:nvPr/>
        </p:nvSpPr>
        <p:spPr>
          <a:xfrm>
            <a:off x="1584959" y="575995"/>
            <a:ext cx="83639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De acuerdo con el artículo 261 del CNPP, durante la fase de investigación, el peritaje puede presentarse como:</a:t>
            </a:r>
            <a:endParaRPr lang="es-MX" sz="2800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5760C9B-0D99-5434-7624-46D1EA0084A6}"/>
              </a:ext>
            </a:extLst>
          </p:cNvPr>
          <p:cNvSpPr txBox="1"/>
          <p:nvPr/>
        </p:nvSpPr>
        <p:spPr>
          <a:xfrm>
            <a:off x="1717040" y="2120950"/>
            <a:ext cx="73253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Un simple dato de prueba por escrito.</a:t>
            </a:r>
            <a:endParaRPr lang="es-MX" sz="2800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/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En esa etapa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no tiene todavía el carácter de prueba plena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, sino que es una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referencia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 al contenido de un medio de convicción que aún no ha sido desahogado ante el juez. Solo cuando se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incorpora en audiencia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 y se somete al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contrainterrogatorio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 (principios de inmediación y contradicción), el dictamen puede adquirir valor como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prueba pericial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.</a:t>
            </a:r>
            <a:endParaRPr lang="es-MX" sz="2800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586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135E5F-AEAE-3F8C-CD7A-788852001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11</a:t>
            </a:fld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FE09E1-0238-BAC8-A1CA-91630F2D0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06" y="1148080"/>
            <a:ext cx="11076111" cy="45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6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BD7AC-4A3E-37C5-8C15-3A9C6AE34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Medio de Prueba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4BB619-4817-935D-7638-271460F99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8611" y="1750060"/>
            <a:ext cx="3807778" cy="4342765"/>
          </a:xfrm>
        </p:spPr>
        <p:txBody>
          <a:bodyPr/>
          <a:lstStyle/>
          <a:p>
            <a:r>
              <a:rPr lang="es-MX" sz="3200" dirty="0"/>
              <a:t>La teoría de la triple P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AC4BF0-5ABA-F20C-F626-4159B951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12</a:t>
            </a:fld>
            <a:endParaRPr lang="es-MX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886A784-4284-51E1-95D7-E83B866FD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182" y="1841499"/>
            <a:ext cx="6872524" cy="397807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A374B88-4D95-EDB4-0023-619308BD153F}"/>
              </a:ext>
            </a:extLst>
          </p:cNvPr>
          <p:cNvSpPr txBox="1"/>
          <p:nvPr/>
        </p:nvSpPr>
        <p:spPr>
          <a:xfrm>
            <a:off x="4886960" y="3789680"/>
            <a:ext cx="1686560" cy="1785104"/>
          </a:xfrm>
          <a:prstGeom prst="rect">
            <a:avLst/>
          </a:prstGeom>
          <a:solidFill>
            <a:srgbClr val="AF184B"/>
          </a:solidFill>
        </p:spPr>
        <p:txBody>
          <a:bodyPr wrap="square" rtlCol="0">
            <a:spAutoFit/>
          </a:bodyPr>
          <a:lstStyle/>
          <a:p>
            <a:pPr algn="ctr"/>
            <a:endParaRPr lang="es-MX" sz="3200" dirty="0"/>
          </a:p>
          <a:p>
            <a:pPr algn="ctr"/>
            <a:r>
              <a:rPr lang="es-MX" sz="2000" dirty="0"/>
              <a:t>PERITO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B5F5A41-14DB-5F2C-C6EE-08E62CABF39E}"/>
              </a:ext>
            </a:extLst>
          </p:cNvPr>
          <p:cNvSpPr txBox="1"/>
          <p:nvPr/>
        </p:nvSpPr>
        <p:spPr>
          <a:xfrm>
            <a:off x="6962298" y="3738880"/>
            <a:ext cx="1978502" cy="1785104"/>
          </a:xfrm>
          <a:prstGeom prst="rect">
            <a:avLst/>
          </a:prstGeom>
          <a:solidFill>
            <a:srgbClr val="042D3F"/>
          </a:solidFill>
        </p:spPr>
        <p:txBody>
          <a:bodyPr wrap="square" rtlCol="0">
            <a:spAutoFit/>
          </a:bodyPr>
          <a:lstStyle/>
          <a:p>
            <a:pPr algn="ctr"/>
            <a:endParaRPr lang="es-MX" sz="3200" dirty="0"/>
          </a:p>
          <a:p>
            <a:pPr algn="ctr"/>
            <a:r>
              <a:rPr lang="es-MX" sz="2000" dirty="0"/>
              <a:t>PERITAJE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4CD735E-1498-83BE-C199-B30FAF6593FB}"/>
              </a:ext>
            </a:extLst>
          </p:cNvPr>
          <p:cNvSpPr txBox="1"/>
          <p:nvPr/>
        </p:nvSpPr>
        <p:spPr>
          <a:xfrm>
            <a:off x="9166502" y="3738880"/>
            <a:ext cx="1978502" cy="1785104"/>
          </a:xfrm>
          <a:prstGeom prst="rect">
            <a:avLst/>
          </a:prstGeom>
          <a:solidFill>
            <a:srgbClr val="BC914B"/>
          </a:solidFill>
        </p:spPr>
        <p:txBody>
          <a:bodyPr wrap="square" rtlCol="0">
            <a:spAutoFit/>
          </a:bodyPr>
          <a:lstStyle/>
          <a:p>
            <a:pPr algn="ctr"/>
            <a:endParaRPr lang="es-MX" sz="3200" dirty="0"/>
          </a:p>
          <a:p>
            <a:pPr algn="ctr"/>
            <a:r>
              <a:rPr lang="es-MX" sz="2000" dirty="0"/>
              <a:t>PERÍSTASIS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4647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B4AC98-37CB-0A88-6D9F-F7FF71646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13</a:t>
            </a:fld>
            <a:endParaRPr lang="es-MX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FD21968-8D7F-11E3-62EA-B660A1A2C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36" y="672036"/>
            <a:ext cx="6646328" cy="34375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0DD2B01-4B9A-AF96-A230-9860502B0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826" y="4741993"/>
            <a:ext cx="6410348" cy="118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75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23418ADF-358F-4647-A511-FCFFEDA8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23" y="4360362"/>
            <a:ext cx="4500562" cy="1562959"/>
          </a:xfrm>
        </p:spPr>
        <p:txBody>
          <a:bodyPr rtlCol="0"/>
          <a:lstStyle/>
          <a:p>
            <a:pPr rtl="0"/>
            <a:r>
              <a:rPr lang="es-MX" dirty="0"/>
              <a:t>Idoneidad del perito y de la prueba </a:t>
            </a:r>
          </a:p>
        </p:txBody>
      </p:sp>
      <p:pic>
        <p:nvPicPr>
          <p:cNvPr id="18" name="Marcador de posición de imagen 17" descr="Un grupo de personas sentadas en un escritorio">
            <a:extLst>
              <a:ext uri="{FF2B5EF4-FFF2-40B4-BE49-F238E27FC236}">
                <a16:creationId xmlns:a16="http://schemas.microsoft.com/office/drawing/2014/main" id="{E2536017-F539-430C-A901-70AB81CA61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0"/>
            <a:ext cx="3054096" cy="3776472"/>
          </a:xfrm>
        </p:spPr>
      </p:pic>
      <p:pic>
        <p:nvPicPr>
          <p:cNvPr id="20" name="Marcador de posición de imagen 19" descr="Fondo digital de puntos de datos">
            <a:extLst>
              <a:ext uri="{FF2B5EF4-FFF2-40B4-BE49-F238E27FC236}">
                <a16:creationId xmlns:a16="http://schemas.microsoft.com/office/drawing/2014/main" id="{528A7D8D-1AB5-46C4-93FA-D92C2FD516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3054096" y="0"/>
            <a:ext cx="3054096" cy="3776472"/>
          </a:xfrm>
        </p:spPr>
      </p:pic>
      <p:pic>
        <p:nvPicPr>
          <p:cNvPr id="25" name="Marcador de posición de imagen 24" descr="Pantalla de gráfico digital">
            <a:extLst>
              <a:ext uri="{FF2B5EF4-FFF2-40B4-BE49-F238E27FC236}">
                <a16:creationId xmlns:a16="http://schemas.microsoft.com/office/drawing/2014/main" id="{B7353C46-ACC1-4078-85C2-26B57B0E58B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9137904" y="0"/>
            <a:ext cx="3054096" cy="3776472"/>
          </a:xfr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MX" smtClean="0"/>
              <a:pPr rtl="0"/>
              <a:t>14</a:t>
            </a:fld>
            <a:endParaRPr lang="es-MX" dirty="0"/>
          </a:p>
        </p:txBody>
      </p:sp>
      <p:pic>
        <p:nvPicPr>
          <p:cNvPr id="23" name="Marcador de posición de imagen 22" descr="Una persona dibujando sobre una pizarra">
            <a:extLst>
              <a:ext uri="{FF2B5EF4-FFF2-40B4-BE49-F238E27FC236}">
                <a16:creationId xmlns:a16="http://schemas.microsoft.com/office/drawing/2014/main" id="{2B3C4F95-A0FA-45D9-BF43-1C398F65B89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6083808" y="0"/>
            <a:ext cx="3054096" cy="3776472"/>
          </a:xfrm>
        </p:spPr>
      </p:pic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E5127060-CDBF-435F-9009-A5451CCE3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53280" y="3924388"/>
            <a:ext cx="6901815" cy="2434908"/>
          </a:xfrm>
          <a:noFill/>
        </p:spPr>
        <p:txBody>
          <a:bodyPr rtlCol="0">
            <a:normAutofit fontScale="92500" lnSpcReduction="20000"/>
          </a:bodyPr>
          <a:lstStyle/>
          <a:p>
            <a:pPr algn="just"/>
            <a:r>
              <a:rPr lang="es-ES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Artículo 369 CNPP.</a:t>
            </a:r>
          </a:p>
          <a:p>
            <a:pPr marL="0" indent="0" algn="just">
              <a:buNone/>
            </a:pPr>
            <a:r>
              <a:rPr lang="es-ES" b="1" i="1" u="none" strike="noStrike" dirty="0">
                <a:solidFill>
                  <a:srgbClr val="CE0E2D"/>
                </a:solidFill>
                <a:effectLst/>
                <a:latin typeface="Avenir Next Condensed"/>
              </a:rPr>
              <a:t>Los peritos deberán poseer título oficial en la materia relativa al punto sobre el cual dictaminarán</a:t>
            </a:r>
            <a:r>
              <a:rPr lang="es-ES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 y no tener impedimentos para el ejercicio profesional, siempre que la ciencia, el arte, la técnica o el oficio sobre la que verse la pericia en cuestión esté reglamentada; en caso contrario, deberá designarse a una persona de idoneidad manifiesta y que preferentemente pertenezca a un gremio o agrupación relativa a la actividad sobre la que verse la pericia.</a:t>
            </a:r>
          </a:p>
        </p:txBody>
      </p:sp>
    </p:spTree>
    <p:extLst>
      <p:ext uri="{BB962C8B-B14F-4D97-AF65-F5344CB8AC3E}">
        <p14:creationId xmlns:p14="http://schemas.microsoft.com/office/powerpoint/2010/main" val="2158886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MX" dirty="0"/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>
                <a:solidFill>
                  <a:schemeClr val="tx1"/>
                </a:solidFill>
              </a:endParaRPr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MX" dirty="0"/>
            </a:p>
          </p:txBody>
        </p:sp>
      </p:grpSp>
      <p:sp useBgFill="1">
        <p:nvSpPr>
          <p:cNvPr id="46" name="Rectángulo 4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pic>
        <p:nvPicPr>
          <p:cNvPr id="8" name="Marcador de posición de imagen 7" descr="Fondo digital de puntos de datos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2984"/>
            <a:ext cx="12192000" cy="6858000"/>
          </a:xfrm>
        </p:spPr>
      </p:pic>
      <p:sp>
        <p:nvSpPr>
          <p:cNvPr id="48" name="Rectángulo 47">
            <a:extLst>
              <a:ext uri="{FF2B5EF4-FFF2-40B4-BE49-F238E27FC236}">
                <a16:creationId xmlns:a16="http://schemas.microsoft.com/office/drawing/2014/main" id="{3C64A91D-E535-4C24-A0E3-96A3810E3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6FC4867-BA3E-4F8E-AB23-684F34DF3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es-MX" smtClean="0"/>
              <a:t>15</a:t>
            </a:fld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884801D-508D-83EC-1E72-7EDA4284D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30" y="368868"/>
            <a:ext cx="6826784" cy="480334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6" name="Subtítulo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7813" y="1700246"/>
            <a:ext cx="5675947" cy="3979193"/>
          </a:xfrm>
        </p:spPr>
        <p:txBody>
          <a:bodyPr vert="horz" wrap="square" lIns="0" tIns="0" rIns="0" bIns="0" rtlCol="0">
            <a:normAutofit lnSpcReduction="1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es-MX" b="1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Un Perito especialista en Enfermería puede analizar y valorar las actuaciones sanitarias en atención a la denuncia de las víctimas u ofendidos, y su adecuación a los protocolos clínicos existentes.</a:t>
            </a:r>
          </a:p>
          <a:p>
            <a:pPr marL="0" indent="0" rtl="0">
              <a:lnSpc>
                <a:spcPct val="100000"/>
              </a:lnSpc>
              <a:buNone/>
            </a:pPr>
            <a:r>
              <a:rPr lang="es-MX" b="1" dirty="0">
                <a:solidFill>
                  <a:schemeClr val="tx1"/>
                </a:solidFill>
                <a:latin typeface="Lato" panose="020F0502020204030203" pitchFamily="34" charset="0"/>
              </a:rPr>
              <a:t>La Enfermería Pericial sirve para determinar si hay lesiones o procedimientos inadecuados que podían haberse evitado, así como para asesorar a las áreas jurídicas sobre cuestiones sanitarias técnicas.</a:t>
            </a:r>
          </a:p>
          <a:p>
            <a:pPr marL="0" indent="0" rtl="0">
              <a:lnSpc>
                <a:spcPct val="100000"/>
              </a:lnSpc>
              <a:buNone/>
            </a:pPr>
            <a:endParaRPr lang="es-MX" b="1" kern="1200" dirty="0">
              <a:solidFill>
                <a:schemeClr val="tx1"/>
              </a:solidFill>
              <a:latin typeface="Lato" panose="020F0502020204030203" pitchFamily="34" charset="0"/>
              <a:ea typeface="+mn-ea"/>
              <a:cs typeface="+mn-cs"/>
            </a:endParaRPr>
          </a:p>
          <a:p>
            <a:pPr marL="0" indent="0" rtl="0">
              <a:lnSpc>
                <a:spcPct val="100000"/>
              </a:lnSpc>
              <a:buNone/>
            </a:pPr>
            <a:endParaRPr lang="es-MX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D40B05-8568-05C4-ADC4-D235C500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16</a:t>
            </a:fld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33E2E4-E67E-7059-456D-35CDB9DFEFC0}"/>
              </a:ext>
            </a:extLst>
          </p:cNvPr>
          <p:cNvSpPr txBox="1"/>
          <p:nvPr/>
        </p:nvSpPr>
        <p:spPr>
          <a:xfrm>
            <a:off x="1031240" y="418187"/>
            <a:ext cx="1010412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2000" b="0" i="0" dirty="0">
                <a:effectLst/>
                <a:latin typeface="Lato" panose="020F0502020204030203" pitchFamily="34" charset="0"/>
              </a:rPr>
              <a:t>La experticia de la enfermería pericial abarca: </a:t>
            </a:r>
          </a:p>
          <a:p>
            <a:pPr algn="l"/>
            <a:endParaRPr lang="es-MX" sz="2000" b="0" i="0" dirty="0">
              <a:effectLst/>
              <a:latin typeface="Lato" panose="020F0502020204030203" pitchFamily="34" charset="0"/>
            </a:endParaRP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Errores con la medicación</a:t>
            </a: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Cuidados de enfermería deficientes</a:t>
            </a: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Mala preparación del paciente para intervenciones</a:t>
            </a: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Enfermería perioperatoria, adultos y pediátrica (quirófano, anestesia y recuperación</a:t>
            </a:r>
            <a:endParaRPr lang="es-MX" sz="2000" dirty="0">
              <a:latin typeface="Lato" panose="020F0502020204030203" pitchFamily="34" charset="0"/>
            </a:endParaRP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Infecciones pre y post quirúrgicas</a:t>
            </a:r>
            <a:endParaRPr lang="es-MX" sz="2000" dirty="0">
              <a:latin typeface="Lato" panose="020F0502020204030203" pitchFamily="34" charset="0"/>
            </a:endParaRP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Cuidado postoperatorio que incluye drenajes, vendaje, terapia intravenosa / medicamentos</a:t>
            </a:r>
          </a:p>
          <a:p>
            <a:pPr marL="342900" indent="-342900" algn="l">
              <a:buAutoNum type="arabi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Funcionamiento interno de los hospitales</a:t>
            </a:r>
          </a:p>
          <a:p>
            <a:pPr marL="800100" lvl="1" indent="-342900">
              <a:buAutoNum type="alphaL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Observación y seguimiento de pacientes </a:t>
            </a:r>
          </a:p>
          <a:p>
            <a:pPr marL="800100" lvl="1" indent="-342900">
              <a:buAutoNum type="alphaL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Uso y gestión de fluidos intravenosos, medicamento, quimioterapias, etc.</a:t>
            </a:r>
          </a:p>
          <a:p>
            <a:pPr marL="800100" lvl="1" indent="-342900">
              <a:buAutoNum type="alphaLcPeriod"/>
            </a:pPr>
            <a:r>
              <a:rPr lang="es-MX" sz="2000" b="0" i="0" dirty="0">
                <a:effectLst/>
                <a:latin typeface="Lato" panose="020F0502020204030203" pitchFamily="34" charset="0"/>
              </a:rPr>
              <a:t>Procedimientos de enfermería (obstétrico, pediátrico y adulto)</a:t>
            </a:r>
          </a:p>
          <a:p>
            <a:pPr algn="l"/>
            <a:r>
              <a:rPr lang="es-MX" sz="2000" dirty="0">
                <a:latin typeface="Lato" panose="020F0502020204030203" pitchFamily="34" charset="0"/>
              </a:rPr>
              <a:t>8. </a:t>
            </a:r>
            <a:r>
              <a:rPr lang="es-MX" sz="2000" b="0" i="0" dirty="0">
                <a:effectLst/>
                <a:latin typeface="Lato" panose="020F0502020204030203" pitchFamily="34" charset="0"/>
              </a:rPr>
              <a:t>Cuidado pre y posnatal</a:t>
            </a:r>
          </a:p>
        </p:txBody>
      </p:sp>
    </p:spTree>
    <p:extLst>
      <p:ext uri="{BB962C8B-B14F-4D97-AF65-F5344CB8AC3E}">
        <p14:creationId xmlns:p14="http://schemas.microsoft.com/office/powerpoint/2010/main" val="291431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678463-CE40-46BE-9088-24397D4B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17</a:t>
            </a:fld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0509915-794C-C1A2-2D56-15C0152B151A}"/>
              </a:ext>
            </a:extLst>
          </p:cNvPr>
          <p:cNvSpPr txBox="1"/>
          <p:nvPr/>
        </p:nvSpPr>
        <p:spPr>
          <a:xfrm>
            <a:off x="1163320" y="535355"/>
            <a:ext cx="9865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¿Cuál es una de las críticas principales al uso de la prueba pericial en México?</a:t>
            </a:r>
            <a:endParaRPr lang="es-MX" sz="2800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40014DD-7597-0448-D9E7-80FA44B1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4732052" y="196900"/>
            <a:ext cx="7087761" cy="434356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FCA3C2F-10C7-7906-4B22-8EA3634BF589}"/>
              </a:ext>
            </a:extLst>
          </p:cNvPr>
          <p:cNvSpPr txBox="1"/>
          <p:nvPr/>
        </p:nvSpPr>
        <p:spPr>
          <a:xfrm>
            <a:off x="1087120" y="1710680"/>
            <a:ext cx="796036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Se confunde con documentos firmados por expertos sin rigor científico</a:t>
            </a:r>
            <a:r>
              <a:rPr lang="es-MX" sz="2800" kern="15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Se ha sufrido de un abuso desmedido en su debida práctica, llamándole prueba pericial a todo aquel documento que sea firmado por un experto en el cargo,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desnaturalizando no solo la prueba en sí misma, sino el trabajo científico que debería albergar un dictamen pericial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. Esto significa que, en la práctica, con frecuencia se consideran como “prueba pericial” documentos que </a:t>
            </a:r>
            <a:r>
              <a:rPr lang="es-ES" sz="24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carecen de verdadero respaldo científico</a:t>
            </a:r>
            <a:r>
              <a:rPr lang="es-ES" sz="2400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, lo cual afecta la seriedad y valor probatorio de la prueba.</a:t>
            </a:r>
            <a:endParaRPr lang="es-MX" sz="2800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739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581E8936-2270-47FE-94A4-398CB123E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rtlCol="0"/>
          <a:lstStyle/>
          <a:p>
            <a:pPr rtl="0"/>
            <a:r>
              <a:rPr lang="es-MX" dirty="0"/>
              <a:t>Metodología</a:t>
            </a:r>
            <a:br>
              <a:rPr lang="es-MX" dirty="0"/>
            </a:br>
            <a:r>
              <a:rPr lang="es-MX" dirty="0"/>
              <a:t>de los informes</a:t>
            </a:r>
          </a:p>
        </p:txBody>
      </p:sp>
      <p:pic>
        <p:nvPicPr>
          <p:cNvPr id="16" name="Marcador de posición de imagen 15" descr="Fondo digital de puntos de datos">
            <a:extLst>
              <a:ext uri="{FF2B5EF4-FFF2-40B4-BE49-F238E27FC236}">
                <a16:creationId xmlns:a16="http://schemas.microsoft.com/office/drawing/2014/main" id="{361E9ADB-7377-4CF1-9AE4-AEFBDEBEEE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776472"/>
          </a:xfr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MX" smtClean="0"/>
              <a:pPr rtl="0"/>
              <a:t>18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1561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DFCAEC-9EEE-D51F-17E3-7836043E3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528320"/>
            <a:ext cx="10320337" cy="556450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Desde el punto de vista de su amplitud, existen: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1. Métodos generales: Son aquellos que se pueden emplear en todas las ciencias, como el de análisis o el de síntesis.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2. Métodos especiales. Son aquellos aplicables únicamente a determinada ciencia o grupo de ciencias.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400" b="1" dirty="0">
              <a:solidFill>
                <a:srgbClr val="CE0E2D"/>
              </a:solidFill>
              <a:latin typeface="Avenir Next Condensed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Desde el punto de vista de su naturaleza, existen: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1. Métodos racionales o lógicos: Son los cuatro principales y, de su combinación, se derivan los demás.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2. Método analítico.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dirty="0">
                <a:solidFill>
                  <a:srgbClr val="CE0E2D"/>
                </a:solidFill>
                <a:latin typeface="Avenir Next Condensed"/>
              </a:rPr>
              <a:t>3</a:t>
            </a: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. Método sintético.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4. Método deductivo.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5. Método inductivo.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rgbClr val="CE0E2D"/>
                </a:solidFill>
                <a:effectLst/>
                <a:latin typeface="Avenir Next Condensed"/>
              </a:rPr>
              <a:t>6. Métodos irracionales o intuitivos.</a:t>
            </a:r>
          </a:p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207BA7-CCAD-5669-7B50-8C4B5E83B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19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6241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01DB5-F080-87D9-B146-EF828A6A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20</a:t>
            </a:fld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648AFE9-8FB2-E6D7-8FCE-89216D8802E4}"/>
              </a:ext>
            </a:extLst>
          </p:cNvPr>
          <p:cNvSpPr txBox="1"/>
          <p:nvPr/>
        </p:nvSpPr>
        <p:spPr>
          <a:xfrm>
            <a:off x="1692165" y="2000466"/>
            <a:ext cx="833470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Es necesaria la implementación de una metodología específicamente diseñada para el contrainterrogatorio de las personas peritas, como la que desarrolla Eliseo Lázaro en su obra </a:t>
            </a:r>
            <a:r>
              <a:rPr lang="es-ES" sz="18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Ciencia forense y contrainterrogatorio (2022)</a:t>
            </a:r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, en la que parte de </a:t>
            </a:r>
            <a:r>
              <a:rPr lang="es-ES" sz="18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tres bloques principales</a:t>
            </a:r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…: </a:t>
            </a:r>
            <a:r>
              <a:rPr lang="es-ES" sz="18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la cadena de custodia, la persona perita y la cientificidad del informe</a:t>
            </a:r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. Estos tres elementos aseguran que el contrainterrogatorio cuestione la </a:t>
            </a:r>
            <a:r>
              <a:rPr lang="es-ES" sz="18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validez de la evidencia</a:t>
            </a:r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, la </a:t>
            </a:r>
            <a:r>
              <a:rPr lang="es-ES" sz="18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credibilidad del perito</a:t>
            </a:r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 y la </a:t>
            </a:r>
            <a:r>
              <a:rPr lang="es-ES" sz="18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rigurosidad científica del dictamen</a:t>
            </a:r>
            <a:r>
              <a:rPr lang="es-ES" sz="1800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571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D2A30C0-1BC4-4764-9C0F-5D811CAB8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548640"/>
            <a:ext cx="8281987" cy="1253041"/>
          </a:xfrm>
        </p:spPr>
        <p:txBody>
          <a:bodyPr rtlCol="0"/>
          <a:lstStyle/>
          <a:p>
            <a:pPr rtl="0"/>
            <a:r>
              <a:rPr lang="es-MX" dirty="0"/>
              <a:t>La prueba pericial </a:t>
            </a:r>
          </a:p>
        </p:txBody>
      </p:sp>
      <p:pic>
        <p:nvPicPr>
          <p:cNvPr id="17" name="Marcador de posición de imagen 16" descr="Un hombre sonriendo en la oficina">
            <a:extLst>
              <a:ext uri="{FF2B5EF4-FFF2-40B4-BE49-F238E27FC236}">
                <a16:creationId xmlns:a16="http://schemas.microsoft.com/office/drawing/2014/main" id="{05ED5B1E-974F-476C-A3C9-572D3602E9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992" y="1990724"/>
            <a:ext cx="1691640" cy="1435608"/>
          </a:xfrm>
        </p:spPr>
      </p:pic>
      <p:pic>
        <p:nvPicPr>
          <p:cNvPr id="36" name="Marcador de posición de imagen 35" descr="Una mujer sonriendo en la oficina">
            <a:extLst>
              <a:ext uri="{FF2B5EF4-FFF2-40B4-BE49-F238E27FC236}">
                <a16:creationId xmlns:a16="http://schemas.microsoft.com/office/drawing/2014/main" id="{F3CCCCDF-EA66-4F5E-98F3-A05239CBBAC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8384" y="1990724"/>
            <a:ext cx="1691640" cy="1435608"/>
          </a:xfrm>
        </p:spPr>
      </p:pic>
      <p:pic>
        <p:nvPicPr>
          <p:cNvPr id="38" name="Marcador de posición de imagen 37" descr="Una mujer en la oficina sonriendo a la cámara&#10;">
            <a:extLst>
              <a:ext uri="{FF2B5EF4-FFF2-40B4-BE49-F238E27FC236}">
                <a16:creationId xmlns:a16="http://schemas.microsoft.com/office/drawing/2014/main" id="{8A6BB597-41F4-432E-8432-8F39511B294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1976" y="1993392"/>
            <a:ext cx="1691640" cy="1435608"/>
          </a:xfrm>
        </p:spPr>
      </p:pic>
      <p:pic>
        <p:nvPicPr>
          <p:cNvPr id="40" name="Marcador de posición de imagen 39" descr="Un hombre con barba sonriendo">
            <a:extLst>
              <a:ext uri="{FF2B5EF4-FFF2-40B4-BE49-F238E27FC236}">
                <a16:creationId xmlns:a16="http://schemas.microsoft.com/office/drawing/2014/main" id="{76B2FC80-9F3B-46D8-94D9-882D90A858F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85568" y="1990724"/>
            <a:ext cx="1691640" cy="1435608"/>
          </a:xfrm>
        </p:spPr>
      </p:pic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91181F6D-A54F-4289-8C36-80ECE3B2C8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79500" y="3781425"/>
            <a:ext cx="1970717" cy="2212976"/>
          </a:xfrm>
        </p:spPr>
        <p:txBody>
          <a:bodyPr rtlCol="0"/>
          <a:lstStyle/>
          <a:p>
            <a:pPr rtl="0"/>
            <a:r>
              <a:rPr lang="es-ES" altLang="es-MX" dirty="0">
                <a:solidFill>
                  <a:schemeClr val="tx1"/>
                </a:solidFill>
                <a:latin typeface="Arial Narrow" panose="020B0606020202030204" pitchFamily="34" charset="0"/>
                <a:ea typeface="Arial Unicode MS" pitchFamily="34" charset="-128"/>
              </a:rPr>
              <a:t>No aporta hechos, ni pruebas nuevas, sólo ayuda a conocer y esclarecer lo ocurrido.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7AF9A883-CC44-4401-AE67-8FCEACB7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MX" smtClean="0"/>
              <a:pPr rtl="0"/>
              <a:t>21</a:t>
            </a:fld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6A33259-81ED-7096-D01A-69960984132E}"/>
              </a:ext>
            </a:extLst>
          </p:cNvPr>
          <p:cNvSpPr txBox="1"/>
          <p:nvPr/>
        </p:nvSpPr>
        <p:spPr>
          <a:xfrm>
            <a:off x="3738880" y="3817027"/>
            <a:ext cx="2235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Tiene la finalidad de asesorar y llevar al juez a la convicción de la veracidad de los hechos </a:t>
            </a:r>
            <a:endParaRPr lang="es-MX" sz="2000" b="1" dirty="0">
              <a:latin typeface="Arial Narrow" panose="020B0606020202030204" pitchFamily="34" charset="0"/>
              <a:ea typeface="Arial Unicode MS" pitchFamily="34" charset="-128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BC17D21-1205-CB5A-8B66-36C4CA96232C}"/>
              </a:ext>
            </a:extLst>
          </p:cNvPr>
          <p:cNvSpPr txBox="1"/>
          <p:nvPr/>
        </p:nvSpPr>
        <p:spPr>
          <a:xfrm>
            <a:off x="6447851" y="3755472"/>
            <a:ext cx="24488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el informe pericial imparcial, esté apoyado en el razonamiento científico y aporte los elementos médico legales que la justicia precisa.</a:t>
            </a:r>
            <a:endParaRPr lang="es-MX" sz="2000" b="1" dirty="0">
              <a:latin typeface="Arial Narrow" panose="020B0606020202030204" pitchFamily="34" charset="0"/>
              <a:ea typeface="Arial Unicode MS" pitchFamily="34" charset="-128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8145CC6-D9D5-7DFA-8556-F575E47CD72D}"/>
              </a:ext>
            </a:extLst>
          </p:cNvPr>
          <p:cNvSpPr txBox="1"/>
          <p:nvPr/>
        </p:nvSpPr>
        <p:spPr>
          <a:xfrm>
            <a:off x="9370438" y="3817027"/>
            <a:ext cx="312026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s-MX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Consta de: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s-MX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Introducción o preámbulo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s-MX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Antecedentes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s-MX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Análisis técnico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s-MX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Bibliografía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s-MX" altLang="es-MX" sz="2000" b="1" dirty="0">
                <a:latin typeface="Arial Narrow" panose="020B0606020202030204" pitchFamily="34" charset="0"/>
                <a:ea typeface="Arial Unicode MS" pitchFamily="34" charset="-128"/>
              </a:rPr>
              <a:t>Conclusiones</a:t>
            </a:r>
            <a:endParaRPr lang="es-MX" sz="2000" b="1" dirty="0">
              <a:latin typeface="Arial Narrow" panose="020B0606020202030204" pitchFamily="34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9876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Marcador de posición de imagen 26" descr="Fondo digital de puntos de datos">
            <a:extLst>
              <a:ext uri="{FF2B5EF4-FFF2-40B4-BE49-F238E27FC236}">
                <a16:creationId xmlns:a16="http://schemas.microsoft.com/office/drawing/2014/main" id="{9E660784-34E2-4CDA-926A-DDD6AAF350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248" y="548640"/>
            <a:ext cx="5084064" cy="2880360"/>
          </a:xfrm>
        </p:spPr>
      </p:pic>
      <p:pic>
        <p:nvPicPr>
          <p:cNvPr id="33" name="Marcador de posición de imagen 32" descr="Fondo digital de puntos de datos">
            <a:extLst>
              <a:ext uri="{FF2B5EF4-FFF2-40B4-BE49-F238E27FC236}">
                <a16:creationId xmlns:a16="http://schemas.microsoft.com/office/drawing/2014/main" id="{48106962-23C6-4DFE-BB3A-E5FFF03F38C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248" y="3429000"/>
            <a:ext cx="5084064" cy="2880360"/>
          </a:xfr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36E60F23-FB58-4EF8-82FD-E86CED25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MX" smtClean="0"/>
              <a:pPr rtl="0"/>
              <a:t>22</a:t>
            </a:fld>
            <a:endParaRPr lang="es-MX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C4AE574-9FD4-13C4-C21E-A969F3750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490" y="1252437"/>
            <a:ext cx="8054510" cy="455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ítulo 21">
            <a:extLst>
              <a:ext uri="{FF2B5EF4-FFF2-40B4-BE49-F238E27FC236}">
                <a16:creationId xmlns:a16="http://schemas.microsoft.com/office/drawing/2014/main" id="{F8FAEED9-1ECD-45F9-87A0-9394BAEAB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/>
          <a:lstStyle/>
          <a:p>
            <a:pPr rtl="0"/>
            <a:r>
              <a:rPr lang="es-MX" dirty="0"/>
              <a:t>Revisión del caso “Mariana Lima”</a:t>
            </a:r>
          </a:p>
        </p:txBody>
      </p:sp>
    </p:spTree>
    <p:extLst>
      <p:ext uri="{BB962C8B-B14F-4D97-AF65-F5344CB8AC3E}">
        <p14:creationId xmlns:p14="http://schemas.microsoft.com/office/powerpoint/2010/main" val="3247798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97AC15C5-764B-B58F-E0CB-16A5E7CD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23</a:t>
            </a:fld>
            <a:endParaRPr lang="es-MX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09817B6-CA89-D394-7843-BF3E2A51B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7" y="1688049"/>
            <a:ext cx="9639300" cy="449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7457AAC-313B-AFCD-EE7E-D5A31D9F1CA2}"/>
              </a:ext>
            </a:extLst>
          </p:cNvPr>
          <p:cNvSpPr txBox="1"/>
          <p:nvPr/>
        </p:nvSpPr>
        <p:spPr>
          <a:xfrm>
            <a:off x="1104900" y="520899"/>
            <a:ext cx="592582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¿todas las muertes violentas de mujeres deben ser investigadas como feminicidio, con perspectiva de género y con base en los estándares internacionales más altos?</a:t>
            </a:r>
          </a:p>
          <a:p>
            <a:endParaRPr lang="es-ES" sz="2000" b="1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r>
              <a:rPr lang="es-ES" sz="20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¿en todos los casos es necesario recolectar y salvaguardar la evidencia para determinar si la víctima sufrió de violencia sexual o si ésta vivía en un contexto de violencia?</a:t>
            </a:r>
          </a:p>
          <a:p>
            <a:endParaRPr lang="es-ES" sz="2000" b="1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r>
              <a:rPr lang="es-ES" sz="2000" b="1" dirty="0">
                <a:effectLst/>
                <a:latin typeface="Arial" panose="020B0604020202020204" pitchFamily="34" charset="0"/>
                <a:ea typeface="Roboto" panose="02000000000000000000" pitchFamily="2" charset="0"/>
              </a:rPr>
              <a:t>¿la inacción y la indiferencia del Estado ante los casos llevan a la revictimización y discriminación, por lo que los responsables deben ser sancionados?</a:t>
            </a:r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837670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7DB060B-4D13-04F5-98E4-CA079B52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Examen de conocimientos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F7BFEA-1187-5EEE-CA63-AE1D747E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593" y="1765738"/>
            <a:ext cx="10022544" cy="4327087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Según el artículo 272 del CNPP, ¿qué obligación mantiene el perito, aunque presente un dictamen escrito?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b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</a:b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a) Ratificarlo ante notario público.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b) Concurrir a declarar en la audiencia de juicio.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c) Entregar copias certificadas a las partes.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d) Presentarlo solo en fase de investigación.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0488CF-6046-3746-C71C-DC06A0ED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30350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7DB060B-4D13-04F5-98E4-CA079B52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Examen de conocimientos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F7BFEA-1187-5EEE-CA63-AE1D747E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593" y="1765738"/>
            <a:ext cx="10022544" cy="4327087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De acuerdo con el artículo 261 del CNPP, durante la fase de investigación, el peritaje puede presentarse como:</a:t>
            </a:r>
            <a:endParaRPr lang="es-MX" sz="2000" b="1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 algn="just">
              <a:buNone/>
            </a:pPr>
            <a:endParaRPr lang="es-ES" sz="2000" b="1" kern="0" dirty="0">
              <a:latin typeface="Arial" panose="020B0604020202020204" pitchFamily="34" charset="0"/>
              <a:ea typeface="Roboto" panose="02000000000000000000" pitchFamily="2" charset="0"/>
              <a:cs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a) Una prueba plena ya valorada por el juez.</a:t>
            </a:r>
            <a:endParaRPr lang="es-MX" sz="2000" b="1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b) Un simple dato de prueba por escrito.</a:t>
            </a:r>
            <a:endParaRPr lang="es-MX" sz="2000" b="1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c) Una constancia ministerial definitiva.</a:t>
            </a:r>
            <a:endParaRPr lang="es-MX" sz="2000" b="1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Cambria" panose="02040503050406030204" pitchFamily="18" charset="0"/>
              </a:rPr>
              <a:t>d) Un documento que no requiere formalidades.</a:t>
            </a:r>
            <a:endParaRPr lang="es-MX" sz="2000" b="1" kern="15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0488CF-6046-3746-C71C-DC06A0ED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2404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7DB060B-4D13-04F5-98E4-CA079B52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Examen de conocimientos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F7BFEA-1187-5EEE-CA63-AE1D747E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593" y="1765738"/>
            <a:ext cx="10022544" cy="4327087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¿Qué principios deben cumplirse en la audiencia de juicio para que un dictamen pericial se convierta en prueba?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endParaRPr lang="es-ES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a) Contradicción e inmediación.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b) Imparcialidad y sigilo.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c) Formalidad y brevedad.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d) Oralidad y publicidad.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0488CF-6046-3746-C71C-DC06A0ED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12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7DB060B-4D13-04F5-98E4-CA079B52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Examen de conocimientos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F7BFEA-1187-5EEE-CA63-AE1D747E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593" y="1765738"/>
            <a:ext cx="10022544" cy="4327087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¿Cuál es una de las críticas principales al uso de la prueba pericial en México?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endParaRPr lang="es-ES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a) Se limita demasiado el papel del Ministerio Público.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b) Se confunde con documentos firmados por expertos sin rigor científico.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c) No existe regulación alguna en el CNPP.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d) Se utiliza únicamente en casos civiles.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0488CF-6046-3746-C71C-DC06A0ED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2196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7DB060B-4D13-04F5-98E4-CA079B52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Examen de conocimientos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F7BFEA-1187-5EEE-CA63-AE1D747E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593" y="1765738"/>
            <a:ext cx="10022544" cy="4327087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¿Cuáles son los tres bloques que se proponen por la literatura como base para el contrainterrogatorio de peritos?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a) Formalidad, imparcialidad y oralidad.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b) Cadena de custodia, persona perita y cientificidad del informe.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c) Investigación, defensa y acusación.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es-ES" sz="2000" b="1" kern="0" dirty="0">
                <a:latin typeface="Arial" panose="020B0604020202020204" pitchFamily="34" charset="0"/>
                <a:ea typeface="Roboto" panose="02000000000000000000" pitchFamily="2" charset="0"/>
              </a:rPr>
              <a:t>d) Peritaje documental, testimonial y científico. </a:t>
            </a:r>
            <a:endParaRPr lang="es-MX" sz="2000" b="1" kern="0" dirty="0">
              <a:latin typeface="Arial" panose="020B0604020202020204" pitchFamily="34" charset="0"/>
              <a:ea typeface="Roboto" panose="02000000000000000000" pitchFamily="2" charset="0"/>
            </a:endParaRPr>
          </a:p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0488CF-6046-3746-C71C-DC06A0ED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38489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DFB055-F985-B7C9-00D5-97042C81C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MX" smtClean="0"/>
              <a:t>29</a:t>
            </a:fld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0CB5DA-19B3-8924-4ADD-3793AD2C3930}"/>
              </a:ext>
            </a:extLst>
          </p:cNvPr>
          <p:cNvSpPr txBox="1"/>
          <p:nvPr/>
        </p:nvSpPr>
        <p:spPr>
          <a:xfrm>
            <a:off x="856593" y="1204414"/>
            <a:ext cx="10478814" cy="5643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Vargas A.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Traumatología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forense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2ª ed. México: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Trillas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2017.</a:t>
            </a:r>
            <a:endParaRPr lang="es-MX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/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Villanueva C.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Gisbert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Calabuig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Legal y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Toxicología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8ª ed. Madrid: Elsevier; 2024. </a:t>
            </a:r>
            <a:endParaRPr lang="es-MX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/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Takajashi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M.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Forense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1ª ed. México: Manual Moderno; 2019.</a:t>
            </a:r>
            <a:endParaRPr lang="es-MX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Gilroy A. Prometheus. Atlas de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Anatomía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4ª ed. Madrid: Médica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Panamericana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2022.</a:t>
            </a:r>
          </a:p>
          <a:p>
            <a:pPr lvl="0" algn="just">
              <a:lnSpc>
                <a:spcPct val="107000"/>
              </a:lnSpc>
            </a:pP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Sánchez M, B. (2024, septiembre). Metodología para la elaboración de un </a:t>
            </a:r>
            <a:r>
              <a:rPr lang="es-ES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metaperitaje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margen de un procedimiento penal en México. Una propuesta de realización. </a:t>
            </a:r>
            <a:r>
              <a:rPr lang="en-US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Revista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Mexicana de </a:t>
            </a:r>
            <a:r>
              <a:rPr lang="en-US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Ciencias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Penales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6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https://revistacienciasinacipe.fgr.org.mx/index.php/02/article/view/785/842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Vázquez, C. (2022, marzo). Manual de Prueba Pericial. Sistema Bibliotecario de la Suprema Corte de Justicia de la Nación. </a:t>
            </a:r>
            <a:r>
              <a:rPr lang="es-ES" sz="16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https://www.scjn.gob.mx/derechos-humanos/sites/default/files/Publicaciones/archivos/2022-04/MANUAL%20DE%20PRUEBA%20PERICIAL_DIGITAL.pdf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Martorelli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(2017, diciembre). La Prueba Pericial Consideraciones sobre la prueba pericial y su valoración en la decisión judicial. REDEA. DERECHOS EN ACCIÓN. </a:t>
            </a:r>
            <a:r>
              <a:rPr lang="es-ES" sz="16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https://www.corteidh.or.cr/tablas/r37709.pdf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es-MX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92A5DC-C777-AC64-F256-BFE76603B130}"/>
              </a:ext>
            </a:extLst>
          </p:cNvPr>
          <p:cNvSpPr txBox="1"/>
          <p:nvPr/>
        </p:nvSpPr>
        <p:spPr>
          <a:xfrm>
            <a:off x="982717" y="426404"/>
            <a:ext cx="638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BIBLIOGRAFÍA</a:t>
            </a:r>
          </a:p>
        </p:txBody>
      </p:sp>
    </p:spTree>
    <p:extLst>
      <p:ext uri="{BB962C8B-B14F-4D97-AF65-F5344CB8AC3E}">
        <p14:creationId xmlns:p14="http://schemas.microsoft.com/office/powerpoint/2010/main" val="3819429139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6012.tgt.Office_50301380_TF33713516_Win32_OJ112196127" id="{BE9D9199-ABB8-4370-9D20-B54D4B2FD6B3}" vid="{E9DD8443-CC0D-4962-ABD4-763920AE0A5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{C6C1DFA1-2A68-4FB8-8311-632D424C3877}tf33713516_win32</Template>
  <TotalTime>898</TotalTime>
  <Words>1561</Words>
  <Application>Microsoft Office PowerPoint</Application>
  <PresentationFormat>Panorámica</PresentationFormat>
  <Paragraphs>174</Paragraphs>
  <Slides>29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40" baseType="lpstr">
      <vt:lpstr>Arial</vt:lpstr>
      <vt:lpstr>Arial Narrow</vt:lpstr>
      <vt:lpstr>Avenir Next Condensed</vt:lpstr>
      <vt:lpstr>Calibri</vt:lpstr>
      <vt:lpstr>Cambria</vt:lpstr>
      <vt:lpstr>Gill Sans MT</vt:lpstr>
      <vt:lpstr>Lato</vt:lpstr>
      <vt:lpstr>Symbol</vt:lpstr>
      <vt:lpstr>Times New Roman</vt:lpstr>
      <vt:lpstr>Walbaum Display</vt:lpstr>
      <vt:lpstr>3DFloatVTI</vt:lpstr>
      <vt:lpstr>Investigación y peritaje en enfermería</vt:lpstr>
      <vt:lpstr>Presentación de PowerPoint</vt:lpstr>
      <vt:lpstr>Agenda</vt:lpstr>
      <vt:lpstr>Presentación de PowerPoint</vt:lpstr>
      <vt:lpstr>Presentación de PowerPoint</vt:lpstr>
      <vt:lpstr>Presentación de PowerPoint</vt:lpstr>
      <vt:lpstr>Presentación de PowerPoint</vt:lpstr>
      <vt:lpstr>Normatividad</vt:lpstr>
      <vt:lpstr>Presentación de PowerPoint</vt:lpstr>
      <vt:lpstr>Presentación de PowerPoint</vt:lpstr>
      <vt:lpstr>Presentación de PowerPoint</vt:lpstr>
      <vt:lpstr>Medio de Prueba</vt:lpstr>
      <vt:lpstr>Presentación de PowerPoint</vt:lpstr>
      <vt:lpstr>Idoneidad del perito y de la prueba </vt:lpstr>
      <vt:lpstr>Presentación de PowerPoint</vt:lpstr>
      <vt:lpstr>Presentación de PowerPoint</vt:lpstr>
      <vt:lpstr>Presentación de PowerPoint</vt:lpstr>
      <vt:lpstr>Metodología de los informes</vt:lpstr>
      <vt:lpstr>Presentación de PowerPoint</vt:lpstr>
      <vt:lpstr>Presentación de PowerPoint</vt:lpstr>
      <vt:lpstr>La prueba pericial </vt:lpstr>
      <vt:lpstr>Revisión del caso “Mariana Lima”</vt:lpstr>
      <vt:lpstr>Presentación de PowerPoint</vt:lpstr>
      <vt:lpstr>Examen de conocimientos</vt:lpstr>
      <vt:lpstr>Examen de conocimientos</vt:lpstr>
      <vt:lpstr>Examen de conocimientos</vt:lpstr>
      <vt:lpstr>Examen de conocimientos</vt:lpstr>
      <vt:lpstr>Examen de conocimientos</vt:lpstr>
      <vt:lpstr>Presentación de PowerPoint</vt:lpstr>
    </vt:vector>
  </TitlesOfParts>
  <Company>Axa Seguros Mexico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AGUILERA RIOS Jorge Luis</dc:creator>
  <cp:lastModifiedBy>AGUILERA RIOS Jorge Luis</cp:lastModifiedBy>
  <cp:revision>1</cp:revision>
  <dcterms:created xsi:type="dcterms:W3CDTF">2025-10-05T05:36:13Z</dcterms:created>
  <dcterms:modified xsi:type="dcterms:W3CDTF">2025-10-06T05:52:08Z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8cdfe17e-0d50-41e5-b41d-fc4b66934573_Enabled">
    <vt:lpwstr>true</vt:lpwstr>
  </property>
  <property fmtid="{D5CDD505-2E9C-101B-9397-08002B2CF9AE}" pid="4" name="MSIP_Label_8cdfe17e-0d50-41e5-b41d-fc4b66934573_SetDate">
    <vt:lpwstr>2025-10-05T14:53:50Z</vt:lpwstr>
  </property>
  <property fmtid="{D5CDD505-2E9C-101B-9397-08002B2CF9AE}" pid="5" name="MSIP_Label_8cdfe17e-0d50-41e5-b41d-fc4b66934573_Method">
    <vt:lpwstr>Standard</vt:lpwstr>
  </property>
  <property fmtid="{D5CDD505-2E9C-101B-9397-08002B2CF9AE}" pid="6" name="MSIP_Label_8cdfe17e-0d50-41e5-b41d-fc4b66934573_Name">
    <vt:lpwstr>MX_Internal</vt:lpwstr>
  </property>
  <property fmtid="{D5CDD505-2E9C-101B-9397-08002B2CF9AE}" pid="7" name="MSIP_Label_8cdfe17e-0d50-41e5-b41d-fc4b66934573_SiteId">
    <vt:lpwstr>396b38cc-aa65-492b-bb0e-3d94ed25a97b</vt:lpwstr>
  </property>
  <property fmtid="{D5CDD505-2E9C-101B-9397-08002B2CF9AE}" pid="8" name="MSIP_Label_8cdfe17e-0d50-41e5-b41d-fc4b66934573_ActionId">
    <vt:lpwstr>4a15b879-e70d-4666-831c-8391ac136f7b</vt:lpwstr>
  </property>
  <property fmtid="{D5CDD505-2E9C-101B-9397-08002B2CF9AE}" pid="9" name="MSIP_Label_8cdfe17e-0d50-41e5-b41d-fc4b66934573_ContentBits">
    <vt:lpwstr>2</vt:lpwstr>
  </property>
  <property fmtid="{D5CDD505-2E9C-101B-9397-08002B2CF9AE}" pid="10" name="ClassificationContentMarkingFooterLocations">
    <vt:lpwstr>3DFloatVTI:8</vt:lpwstr>
  </property>
  <property fmtid="{D5CDD505-2E9C-101B-9397-08002B2CF9AE}" pid="11" name="ClassificationContentMarkingFooterText">
    <vt:lpwstr>Internal</vt:lpwstr>
  </property>
</Properties>
</file>