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75" r:id="rId12"/>
    <p:sldId id="276" r:id="rId13"/>
    <p:sldId id="277" r:id="rId14"/>
    <p:sldId id="278" r:id="rId15"/>
    <p:sldId id="265" r:id="rId16"/>
    <p:sldId id="266" r:id="rId17"/>
    <p:sldId id="267" r:id="rId18"/>
    <p:sldId id="268" r:id="rId19"/>
    <p:sldId id="269" r:id="rId20"/>
    <p:sldId id="270" r:id="rId21"/>
    <p:sldId id="281" r:id="rId22"/>
    <p:sldId id="279" r:id="rId23"/>
    <p:sldId id="271" r:id="rId24"/>
    <p:sldId id="272" r:id="rId25"/>
    <p:sldId id="280" r:id="rId26"/>
    <p:sldId id="273" r:id="rId27"/>
  </p:sldIdLst>
  <p:sldSz cx="14630400" cy="8229600"/>
  <p:notesSz cx="8229600" cy="14630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18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240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07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2B77E-243B-EDAC-40AC-1C56DEA74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83DEA-BFEE-F430-6342-92786757A4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C37ED-57B5-CAF3-9582-2755CE200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903CB-623F-EEA8-A331-C03AADB82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2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9.png"/><Relationship Id="rId10" Type="http://schemas.openxmlformats.org/officeDocument/2006/relationships/image" Target="../media/image49.png"/><Relationship Id="rId4" Type="http://schemas.openxmlformats.org/officeDocument/2006/relationships/image" Target="../media/image46.png"/><Relationship Id="rId9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2843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Fundamentos de la Enfermería Oncológica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8615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Diplomado de Alto Rendimiento en Enfermería Oncológica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121116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10" y="5128736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104209"/>
            <a:ext cx="4347567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kern="0" spc="-3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Dr. Arturo Meza Herrera Moro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2200" b="1" kern="0" spc="-36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Medicina</a:t>
            </a:r>
            <a:r>
              <a:rPr lang="en-US" sz="2200" b="1" kern="0" spc="-3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 </a:t>
            </a:r>
            <a:r>
              <a:rPr lang="en-US" sz="2200" b="1" kern="0" spc="-36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Paliativa</a:t>
            </a:r>
            <a:r>
              <a:rPr lang="en-US" sz="2200" b="1" kern="0" spc="-3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 y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2200" b="1" kern="0" spc="-36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Manejo</a:t>
            </a:r>
            <a:r>
              <a:rPr lang="en-US" sz="2200" b="1" kern="0" spc="-3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 Integral del Dolor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439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Importancia del Rol de Enfermería en Oncología (I)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7567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ext 2"/>
          <p:cNvSpPr/>
          <p:nvPr/>
        </p:nvSpPr>
        <p:spPr>
          <a:xfrm>
            <a:off x="7017306" y="2756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Cuidado Compasivo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017306" y="3247192"/>
            <a:ext cx="292774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enfermería es clave para ofrecer un cuidado centrado en la persona, promoviendo empatía y acompañamiento cercano durante todo el proceso de la enfermedad.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7567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10908983" y="2756773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Desarrollo de Capacidades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08983" y="3601522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Favorece la formación continua en comunicación terapéutica, apoyo emocional y espiritual.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626947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7017306" y="62694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Detección Temprana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017306" y="6759893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Facilita la identificación de necesidades paliativas mediante instrumentos como NECPAL.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6860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Importancia del Rol de Enfermería en Oncología (II)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53138"/>
            <a:ext cx="30000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Competencias Clínicas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3428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Manejo eficaz del dolor y síntomas físicos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1764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Reconocimiento oportuno de complicaciones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61867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Intervenciones terapéuticas adecuadas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4153138"/>
            <a:ext cx="38294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 en la Calidad de Vida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73428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Mejora significativa para pacientes y familias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51764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Reducción del sufrimiento evitable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61867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Dignificación de la experiencia en enfermedad avanzada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0506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Detección de Necesidades y Teoría del Dolor Total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262789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056578"/>
            <a:ext cx="22919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Dolor Multidimensional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901327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Incluye dolor físico, emocional, social y espiritual.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304" y="3262789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2304" y="4056578"/>
            <a:ext cx="22920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Atención Integral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2304" y="4546997"/>
            <a:ext cx="2292072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cuidado va más allá de los síntomas físicos, abarcando necesidades emocionales y sociales.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4538" y="3262789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4538" y="4056578"/>
            <a:ext cx="22919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Prevención del Sufrimiento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44538" y="4901327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Permite anticipar y prevenir sufrimientos innecesarios.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1057108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Razones Clave para la Detección Integral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148959" y="2952274"/>
            <a:ext cx="28836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Atención Humanizada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42692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Explora y responde a necesidades emocionales, espirituales y sociales.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24362" y="366545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b="1" kern="0" spc="-5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597628" y="2770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Prevención Proactiva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597628" y="3261241"/>
            <a:ext cx="42389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 situaciones que requieren cuidados paliativos y activa planes integrales.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86713" y="366545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b="1" kern="0" spc="-5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9597628" y="540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Lazo Terapéutico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597628" y="5895261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Construye relaciones de confianza y empatía con pacientes y familias.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986713" y="532780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b="1" kern="0" spc="-5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0"/>
          <p:cNvSpPr/>
          <p:nvPr/>
        </p:nvSpPr>
        <p:spPr>
          <a:xfrm>
            <a:off x="2197418" y="540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Ética Clínica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93790" y="5895261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Respeta la autonomía y garantiza equidad en la atención.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324362" y="532780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b="1" kern="0" spc="-5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609600"/>
            <a:ext cx="10922318" cy="692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kern="0" spc="-13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Teoría del Dolor Total y Principios Bioéticos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7299960" y="1745694"/>
            <a:ext cx="30480" cy="5874901"/>
          </a:xfrm>
          <a:prstGeom prst="roundRect">
            <a:avLst>
              <a:gd name="adj" fmla="val 305487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Shape 2"/>
          <p:cNvSpPr/>
          <p:nvPr/>
        </p:nvSpPr>
        <p:spPr>
          <a:xfrm>
            <a:off x="6431220" y="2229088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5" name="Shape 3"/>
          <p:cNvSpPr/>
          <p:nvPr/>
        </p:nvSpPr>
        <p:spPr>
          <a:xfrm>
            <a:off x="7065824" y="1995011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6" name="Text 4"/>
          <p:cNvSpPr/>
          <p:nvPr/>
        </p:nvSpPr>
        <p:spPr>
          <a:xfrm>
            <a:off x="7148870" y="2036505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3435548" y="1967389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Dolor Total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75930" y="2446853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Sufrimiento físico, emocional, social y espiritual.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534096" y="3337560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Shape 8"/>
          <p:cNvSpPr/>
          <p:nvPr/>
        </p:nvSpPr>
        <p:spPr>
          <a:xfrm>
            <a:off x="7065824" y="3103483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9"/>
          <p:cNvSpPr/>
          <p:nvPr/>
        </p:nvSpPr>
        <p:spPr>
          <a:xfrm>
            <a:off x="7148870" y="3144976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423672" y="3075861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Autonomía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8423672" y="3555325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Respeto a las decisiones del paciente.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31220" y="4335185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5" name="Shape 13"/>
          <p:cNvSpPr/>
          <p:nvPr/>
        </p:nvSpPr>
        <p:spPr>
          <a:xfrm>
            <a:off x="7065824" y="4101108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Text 14"/>
          <p:cNvSpPr/>
          <p:nvPr/>
        </p:nvSpPr>
        <p:spPr>
          <a:xfrm>
            <a:off x="7148870" y="4142601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3435548" y="4073485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Beneficencia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775930" y="4552950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Actuar en beneficio del bienestar integral.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534096" y="5332809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0" name="Shape 18"/>
          <p:cNvSpPr/>
          <p:nvPr/>
        </p:nvSpPr>
        <p:spPr>
          <a:xfrm>
            <a:off x="7065824" y="5098733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1" name="Text 19"/>
          <p:cNvSpPr/>
          <p:nvPr/>
        </p:nvSpPr>
        <p:spPr>
          <a:xfrm>
            <a:off x="7148870" y="5140226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8423672" y="5071110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 Maleficencia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8423672" y="5550575"/>
            <a:ext cx="5430798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Evitar daño o sufrimiento innecesario.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431220" y="6330434"/>
            <a:ext cx="665083" cy="30480"/>
          </a:xfrm>
          <a:prstGeom prst="roundRect">
            <a:avLst>
              <a:gd name="adj" fmla="val 305487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5" name="Shape 23"/>
          <p:cNvSpPr/>
          <p:nvPr/>
        </p:nvSpPr>
        <p:spPr>
          <a:xfrm>
            <a:off x="7065824" y="6096357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6" name="Text 24"/>
          <p:cNvSpPr/>
          <p:nvPr/>
        </p:nvSpPr>
        <p:spPr>
          <a:xfrm>
            <a:off x="7148870" y="6137850"/>
            <a:ext cx="332542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kern="0" spc="-7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3435548" y="6068735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kern="0" spc="-6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Justicia</a:t>
            </a:r>
            <a:endParaRPr lang="en-US" sz="2150" dirty="0"/>
          </a:p>
        </p:txBody>
      </p:sp>
      <p:sp>
        <p:nvSpPr>
          <p:cNvPr id="28" name="Text 26"/>
          <p:cNvSpPr/>
          <p:nvPr/>
        </p:nvSpPr>
        <p:spPr>
          <a:xfrm>
            <a:off x="775930" y="6548199"/>
            <a:ext cx="543079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Garantizar equidad en el acceso a cuidados paliativos.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959191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El Cáncer como Experiencia Humana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892" y="3294936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357217" y="2905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Identidad y Sentido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57217" y="3396139"/>
            <a:ext cx="51876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cáncer impacta la identidad y el sentido de vida.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94892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6433304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Vínculos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33304" y="4759762"/>
            <a:ext cx="397192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Afecta relaciones familiares y sociales.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94773" y="5860256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0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Dimensión Biomédica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09272" y="6123384"/>
            <a:ext cx="334565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Proliferación anormal de células.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6138" y="421243"/>
            <a:ext cx="6370082" cy="47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kern="0" spc="-9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Epidemiología del Cáncer en México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38" y="1206341"/>
            <a:ext cx="13558123" cy="70232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6138" y="8971121"/>
            <a:ext cx="13558123" cy="490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cáncer es una de las principales causas de morbilidad y mortalidad en México. La desigualdad en el acceso al diagnóstico temprano y tratamiento adecuado representa un reto ético y profesional para la enfermería.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41350" y="436483"/>
            <a:ext cx="8034099" cy="99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kern="0" spc="-9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Principales Tipos de Cáncer y Control Sintomático</a:t>
            </a:r>
            <a:endParaRPr lang="en-US" sz="3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350" y="1665089"/>
            <a:ext cx="792718" cy="15319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071836" y="1823561"/>
            <a:ext cx="1981914" cy="247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kern="0" spc="-4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Mama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7071836" y="2166461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óseo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7071836" y="2475667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Linfedema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071836" y="2784872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Disnea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350" y="3197066"/>
            <a:ext cx="792718" cy="153197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71836" y="3355538"/>
            <a:ext cx="1981914" cy="247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kern="0" spc="-4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Pulmón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7071836" y="3698438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Tos persistente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7071836" y="4007644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Hemoptisis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7071836" y="4316849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torácico</a:t>
            </a:r>
            <a:endParaRPr lang="en-US" sz="12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350" y="4729043"/>
            <a:ext cx="792718" cy="153197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071836" y="4887516"/>
            <a:ext cx="1981914" cy="247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kern="0" spc="-4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Colorrectal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7071836" y="5230416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abdominal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7071836" y="5539621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Obstrucción intestinal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7071836" y="5848826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Hematoquecia</a:t>
            </a:r>
            <a:endParaRPr lang="en-US" sz="12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1350" y="6261021"/>
            <a:ext cx="792718" cy="1531977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071836" y="6419493"/>
            <a:ext cx="1981914" cy="247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kern="0" spc="-4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Próstata y Cérvix</a:t>
            </a:r>
            <a:endParaRPr lang="en-US" sz="1550" dirty="0"/>
          </a:p>
        </p:txBody>
      </p:sp>
      <p:sp>
        <p:nvSpPr>
          <p:cNvPr id="21" name="Text 14"/>
          <p:cNvSpPr/>
          <p:nvPr/>
        </p:nvSpPr>
        <p:spPr>
          <a:xfrm>
            <a:off x="7071836" y="6762393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óseo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7071836" y="7071598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Disuria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7071836" y="7380803"/>
            <a:ext cx="7003613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Sangrado vaginal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92655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Control Sintomático y Lazo Terapéutico en Cuidados Paliativos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93790" y="565701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511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Control Sintomático por Tipo de Cáncer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640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3706535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36640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Cáncer de Mama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41544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óseo, linfedema y disnea por metástasis pulmonares.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0171867" y="36640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6937" y="3706535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908983" y="36640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Cáncer de Pulmón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908983" y="4154448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Tos persistente, hemoptisis, disnea y dolor torácico.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7251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60" y="576762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7251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Cáncer Colorrectal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621553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abdominal, obstrucción intestinal y hematoquecia.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23053"/>
            <a:ext cx="75047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Manifestaciones Específicas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Cáncer de Próstata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Disuria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óseo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Retención urinaria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798808"/>
            <a:ext cx="29653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Cáncer Cervicouterino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Sangrado vaginal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Dolor pélvico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Secreción fétida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707648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Intervención de Enfermería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9522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Evaluación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42692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Valoración específica según tipo de cáncer.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31337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Tratamiento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624143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Manejo sintomático personalizado.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586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Apoyo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607671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Atención al contexto psicosocial.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586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Seguimiento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6076712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Ajuste continuo del plan de cuidados.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El Lazo Terapéutico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Confianza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32158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 de la relación terapéutica.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Empatía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43475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Comprensión del sufrimiento del paciente.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Presencia Genuina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44623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Acompañamiento consciente y respetuoso.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7511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Cuidados Paliativos y Detección de Necesidades</a:t>
            </a:r>
            <a:endParaRPr lang="en-US" sz="4450" dirty="0"/>
          </a:p>
        </p:txBody>
      </p:sp>
      <p:sp>
        <p:nvSpPr>
          <p:cNvPr id="6" name="Shape 3"/>
          <p:cNvSpPr/>
          <p:nvPr/>
        </p:nvSpPr>
        <p:spPr>
          <a:xfrm>
            <a:off x="793790" y="5974556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09298"/>
            <a:ext cx="64530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Instrumento NECPAL 4.0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21339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255895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52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Objetivo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5703808"/>
            <a:ext cx="345924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Detectar precozmente a personas con necesidades paliativas y enfermedades crónicas avanzadas.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521339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32" y="5255895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54078" y="52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Pregunta Sorpresa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954078" y="5703808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¿Me sorprendería que esta persona muriera en el próximo año?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9640133" y="521339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204" y="5255895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77249" y="52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Criterios Adicionales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377249" y="5703808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Necesidades expresadas, ingresos hospitalarios, deterioro funcional y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nutriciona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multimorbilidad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&gt; en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recursos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salud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e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especificos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según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kern="0" spc="-36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enfermedadl</a:t>
            </a: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941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Funcionamiento Práctico NECPAL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51879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ext 2"/>
          <p:cNvSpPr/>
          <p:nvPr/>
        </p:nvSpPr>
        <p:spPr>
          <a:xfrm>
            <a:off x="6790373" y="2651879"/>
            <a:ext cx="37408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Evaluación Multidimensional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142298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Valoración rápida física, emocional, social y espiritual del paciente.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732014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7130534" y="3732014"/>
            <a:ext cx="34331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Aplicar Pregunta Sorpresa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222433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 la respuesta es "No", continuar con la evaluación.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4812149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7470815" y="4812149"/>
            <a:ext cx="28975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Confirmar Parámetros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5302568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 presencia de indicadores funcionales, nutricionales y de multimorbilidad.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300913" y="6255187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7811095" y="62551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 Terapéutico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811095" y="6745605"/>
            <a:ext cx="60255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Elaborar plan paliativo personalizado según resultados.</a:t>
            </a:r>
            <a:endParaRPr lang="en-US" sz="1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99629"/>
            <a:ext cx="91875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Categorización Pronóstica NECPAL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748570"/>
            <a:ext cx="13042821" cy="2616518"/>
          </a:xfrm>
          <a:prstGeom prst="roundRect">
            <a:avLst>
              <a:gd name="adj" fmla="val 364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Shape 2"/>
          <p:cNvSpPr/>
          <p:nvPr/>
        </p:nvSpPr>
        <p:spPr>
          <a:xfrm>
            <a:off x="801410" y="4756190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6" name="Text 3"/>
          <p:cNvSpPr/>
          <p:nvPr/>
        </p:nvSpPr>
        <p:spPr>
          <a:xfrm>
            <a:off x="1029653" y="489989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Estadio NECPAL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375077" y="489989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Parámetros Afectados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716691" y="489989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Pronóstico aproximado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5406509"/>
            <a:ext cx="1302627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1029653" y="555021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Estadio I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375077" y="5550218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 (+) + 1-2 parámetros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9716691" y="5550218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~38 meses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6056828"/>
            <a:ext cx="1302627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1029653" y="620053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Estadio II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5375077" y="6200537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 (+) + 3-4 parámetros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9716691" y="6200537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~17.2 meses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6707148"/>
            <a:ext cx="1302627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8" name="Text 15"/>
          <p:cNvSpPr/>
          <p:nvPr/>
        </p:nvSpPr>
        <p:spPr>
          <a:xfrm>
            <a:off x="1029653" y="6850856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Estadio III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5375077" y="6850856"/>
            <a:ext cx="38803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 (+) + 5-6 parámetros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9716691" y="6850856"/>
            <a:ext cx="38841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~3.6 meses</a:t>
            </a:r>
            <a:endParaRPr lang="en-US" sz="1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218" y="622340"/>
            <a:ext cx="6913840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b="1" kern="0" spc="-133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Beneficios del NECPAL 4.0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90218" y="1666518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ext 2"/>
          <p:cNvSpPr/>
          <p:nvPr/>
        </p:nvSpPr>
        <p:spPr>
          <a:xfrm>
            <a:off x="1023580" y="1899880"/>
            <a:ext cx="3150513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Identificación Temprana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3580" y="2387918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 necesidades paliativas en etapas iniciales de la enfermedad.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0218" y="3208139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1023580" y="3441502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Enfoque Gradual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3580" y="3929539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Facilita atención paliativa adaptada a cada situación.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0218" y="4749760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1023580" y="4983123"/>
            <a:ext cx="314729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Planificación Anticipada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3580" y="5471160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Favorece decisiones informadas y atención integrada.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90218" y="6291382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1023580" y="6524744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Calidad de Vida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23580" y="7012781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Mejora el bienestar de pacientes y familias.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82150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Cuidados Curativos y Paliativos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Complementarios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5196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son excluyentes, especialmente en enfermedades oncológicas.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Profilácticos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Inician temprano para prevenir sufrimiento evitable.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Adecuación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Evitar intervenciones fútiles, enfocarse en beneficios reales.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Enfermería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80453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 clave en transiciones con claridad y empatía.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C00EF-6B7A-EE36-835B-18A2F41B8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D5D3D8B-BFA6-5683-D63A-7710A009B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79BB9D22-5450-DA44-9688-76DF2E065793}"/>
              </a:ext>
            </a:extLst>
          </p:cNvPr>
          <p:cNvSpPr/>
          <p:nvPr/>
        </p:nvSpPr>
        <p:spPr>
          <a:xfrm>
            <a:off x="793790" y="10713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Lazo</a:t>
            </a: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Terapéutico</a:t>
            </a:r>
            <a:endParaRPr lang="en-US" sz="445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7FBF639B-610B-C5CD-E40C-6F4C72E670AD}"/>
              </a:ext>
            </a:extLst>
          </p:cNvPr>
          <p:cNvSpPr/>
          <p:nvPr/>
        </p:nvSpPr>
        <p:spPr>
          <a:xfrm>
            <a:off x="793790" y="2829044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3E07178-F631-D88F-4580-30575070D955}"/>
              </a:ext>
            </a:extLst>
          </p:cNvPr>
          <p:cNvSpPr/>
          <p:nvPr/>
        </p:nvSpPr>
        <p:spPr>
          <a:xfrm>
            <a:off x="1303973" y="2829044"/>
            <a:ext cx="30144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Entender</a:t>
            </a:r>
            <a:endParaRPr lang="en-US" sz="22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F9B48FC-4D61-2435-E8D4-61F9DF9929C2}"/>
              </a:ext>
            </a:extLst>
          </p:cNvPr>
          <p:cNvSpPr/>
          <p:nvPr/>
        </p:nvSpPr>
        <p:spPr>
          <a:xfrm>
            <a:off x="1303973" y="3319463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6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MX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una intervención clínica en sí misma, con profundo impacto en la vivencia del proceso de enfermedad y muerte.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8E6C1D2C-D1F2-D8C5-E057-2B103E04C18B}"/>
              </a:ext>
            </a:extLst>
          </p:cNvPr>
          <p:cNvSpPr/>
          <p:nvPr/>
        </p:nvSpPr>
        <p:spPr>
          <a:xfrm>
            <a:off x="1133951" y="4272082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F501B16-5B81-6D31-D50E-3F3A5A883EB0}"/>
              </a:ext>
            </a:extLst>
          </p:cNvPr>
          <p:cNvSpPr/>
          <p:nvPr/>
        </p:nvSpPr>
        <p:spPr>
          <a:xfrm>
            <a:off x="1644134" y="4272082"/>
            <a:ext cx="29363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Implica</a:t>
            </a:r>
            <a:endParaRPr lang="en-US" sz="2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2A6A007-4B71-56A1-B8C1-5F8958647291}"/>
              </a:ext>
            </a:extLst>
          </p:cNvPr>
          <p:cNvSpPr/>
          <p:nvPr/>
        </p:nvSpPr>
        <p:spPr>
          <a:xfrm>
            <a:off x="1644134" y="4762500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s-MX" sz="1600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MX" sz="16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onstruir un lazo terapéutico basado en la confianza, la empatía y la presencia genuina.</a:t>
            </a:r>
            <a:br>
              <a:rPr lang="es-MX" sz="16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50813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13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 del Lazo Terapéutico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29044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ext 2"/>
          <p:cNvSpPr/>
          <p:nvPr/>
        </p:nvSpPr>
        <p:spPr>
          <a:xfrm>
            <a:off x="1303973" y="2829044"/>
            <a:ext cx="30144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Comunicación Efectiva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319463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 más allá de transmitir información médica. Construye confianza y comprensión mutua.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4272082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1644134" y="4272082"/>
            <a:ext cx="29363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Contención Emocional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762500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Ofrece apoyo ante el sufrimiento compartido. Valida emociones difíciles.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5715119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1984415" y="5715119"/>
            <a:ext cx="42179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Acompañamiento en Decisiones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6205538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Facilita procesos de decisión complejos. Respeta autonomía y dignidad.</a:t>
            </a:r>
            <a:endParaRPr lang="en-US" sz="1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973" y="1078230"/>
            <a:ext cx="6507361" cy="656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kern="0" spc="-12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Comunicación Terapéutica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758" y="2154436"/>
            <a:ext cx="1628537" cy="120991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270" y="2724864"/>
            <a:ext cx="295275" cy="36909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49203" y="2364343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kern="0" spc="-6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Lazo Terapéutico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5049203" y="2818448"/>
            <a:ext cx="4902279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Basado en confianza, empatía y presencia genuina.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4891683" y="3381018"/>
            <a:ext cx="8951357" cy="11430"/>
          </a:xfrm>
          <a:prstGeom prst="roundRect">
            <a:avLst>
              <a:gd name="adj" fmla="val 771749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371" y="3416737"/>
            <a:ext cx="3257193" cy="120991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7270" y="3837146"/>
            <a:ext cx="295275" cy="36909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63471" y="3626644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kern="0" spc="-6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Unidad de Atención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5863471" y="4080748"/>
            <a:ext cx="4459724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Paciente y cuidador primario son inseparables.</a:t>
            </a:r>
            <a:endParaRPr lang="en-US" sz="1650" dirty="0"/>
          </a:p>
        </p:txBody>
      </p:sp>
      <p:sp>
        <p:nvSpPr>
          <p:cNvPr id="12" name="Shape 6"/>
          <p:cNvSpPr/>
          <p:nvPr/>
        </p:nvSpPr>
        <p:spPr>
          <a:xfrm>
            <a:off x="5705951" y="4643318"/>
            <a:ext cx="8137088" cy="11430"/>
          </a:xfrm>
          <a:prstGeom prst="roundRect">
            <a:avLst>
              <a:gd name="adj" fmla="val 771749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103" y="4679037"/>
            <a:ext cx="4885730" cy="120991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7270" y="5099447"/>
            <a:ext cx="295275" cy="3690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77739" y="4888944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kern="0" spc="-6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Ecosistema Familiar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6677739" y="5343049"/>
            <a:ext cx="5210651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Integrar dimensiones emocional, relacional y espiritual.</a:t>
            </a:r>
            <a:endParaRPr lang="en-US" sz="1650" dirty="0"/>
          </a:p>
        </p:txBody>
      </p:sp>
      <p:sp>
        <p:nvSpPr>
          <p:cNvPr id="17" name="Shape 9"/>
          <p:cNvSpPr/>
          <p:nvPr/>
        </p:nvSpPr>
        <p:spPr>
          <a:xfrm>
            <a:off x="6520220" y="5905619"/>
            <a:ext cx="7322820" cy="11430"/>
          </a:xfrm>
          <a:prstGeom prst="roundRect">
            <a:avLst>
              <a:gd name="adj" fmla="val 771749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834" y="5941338"/>
            <a:ext cx="6514386" cy="120991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7389" y="6361748"/>
            <a:ext cx="295275" cy="369094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92127" y="6151245"/>
            <a:ext cx="2625209" cy="328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kern="0" spc="-6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Escucha Activa</a:t>
            </a:r>
            <a:endParaRPr lang="en-US" sz="2050" dirty="0"/>
          </a:p>
        </p:txBody>
      </p:sp>
      <p:sp>
        <p:nvSpPr>
          <p:cNvPr id="21" name="Text 11"/>
          <p:cNvSpPr/>
          <p:nvPr/>
        </p:nvSpPr>
        <p:spPr>
          <a:xfrm>
            <a:off x="7492127" y="6605349"/>
            <a:ext cx="5662732" cy="33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Priorizar acompañamiento y contención ante el sufrimiento.</a:t>
            </a:r>
            <a:endParaRPr lang="en-US" sz="16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401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Reflexión Final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1762958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1989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Atención Integral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24801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Enfermería es esencial en el abordaje del sufrimiento total.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123843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3350657"/>
            <a:ext cx="29283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Instrumentos Eficaces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384107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NECPAL 4.0 permite intervenciones oportunas y precisas.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4484727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4711541"/>
            <a:ext cx="30000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Competencias Clínicas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5201960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Fortalecer habilidades mejora la calidad de vida.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790" y="5845612"/>
            <a:ext cx="1134070" cy="16698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268022" y="60724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Principios Bioéticos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2268022" y="6562844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Autonomía, beneficencia, no maleficencia y justicia guían el cuidado.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51704"/>
            <a:ext cx="61712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Espacio para Preguntas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300645"/>
            <a:ext cx="3664863" cy="2765227"/>
          </a:xfrm>
          <a:prstGeom prst="roundRect">
            <a:avLst>
              <a:gd name="adj" fmla="val 344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ext 2"/>
          <p:cNvSpPr/>
          <p:nvPr/>
        </p:nvSpPr>
        <p:spPr>
          <a:xfrm>
            <a:off x="1028224" y="2535079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Intercambio de Experiencias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379827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Compartir casos clínicos y aprendizajes del manejo sintomático en diferentes tipos de cáncer.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300645"/>
            <a:ext cx="3664863" cy="2765227"/>
          </a:xfrm>
          <a:prstGeom prst="roundRect">
            <a:avLst>
              <a:gd name="adj" fmla="val 344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4919901" y="2535079"/>
            <a:ext cx="28979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Discusión sobre Retos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025497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 obstáculos comunes en el establecimiento del lazo terapéutico.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92685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1028224" y="5527119"/>
            <a:ext cx="33198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6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Oportunidades de Mejora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017538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Proponer estrategias para fortalecer la comunicación con pacientes y familias.</a:t>
            </a:r>
            <a:endParaRPr lang="en-US" sz="1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7689"/>
            <a:ext cx="613517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Referencias y Recursos</a:t>
            </a:r>
            <a:endParaRPr lang="en-US" sz="445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523EDC-ED1F-2D47-65EF-44B71445E8D0}"/>
              </a:ext>
            </a:extLst>
          </p:cNvPr>
          <p:cNvSpPr txBox="1"/>
          <p:nvPr/>
        </p:nvSpPr>
        <p:spPr>
          <a:xfrm>
            <a:off x="793791" y="3176468"/>
            <a:ext cx="13281974" cy="4027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Globocan. (2020). Mexico cancer fact sheets. 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Agency for Research on Cancer.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gco.iarc.fr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/today/data/factsheets/populations/484-mexico-fact-sheets.pdf</a:t>
            </a:r>
            <a:b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Centeno, C., et al. </a:t>
            </a:r>
            <a: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(2021). NECPAL CCOMS-ICO: Instrumento para identificar personas con necesidades paliativas. 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Instituto </a:t>
            </a:r>
            <a:r>
              <a:rPr lang="en-US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Catalán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Oncología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Saunders, C. (2001). The evolution of palliative care. </a:t>
            </a:r>
            <a: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 Education and Counseling, 41(1), 7–13.</a:t>
            </a:r>
            <a:b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Organización Mundial de la Salud. (2020). Cuidados paliativos. https://www.who.int/es/news-room/fact-sheets/detail/palliative-care</a:t>
            </a:r>
            <a:b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Knaul, F. M., Arreola-Ornelas, H., &amp; Touchton-Leonard, K. (2012). Disparities in cancer care: The global economic challenge. Lancet, 378(9801), 1635-1637.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1195</Words>
  <Application>Microsoft Macintosh PowerPoint</Application>
  <PresentationFormat>Personalizado</PresentationFormat>
  <Paragraphs>233</Paragraphs>
  <Slides>26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Aptos</vt:lpstr>
      <vt:lpstr>Arial</vt:lpstr>
      <vt:lpstr>Inter</vt:lpstr>
      <vt:lpstr>Inter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Arturo Meza</cp:lastModifiedBy>
  <cp:revision>5</cp:revision>
  <dcterms:created xsi:type="dcterms:W3CDTF">2025-04-21T04:08:31Z</dcterms:created>
  <dcterms:modified xsi:type="dcterms:W3CDTF">2025-06-02T01:45:27Z</dcterms:modified>
</cp:coreProperties>
</file>