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</p:sldIdLst>
  <p:sldSz cx="9144000" cy="6858000" type="screen4x3"/>
  <p:notesSz cx="9144000" cy="6858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02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6FB8D-77DA-F753-D00B-D136471D71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A4CFBCE-13E4-B573-993F-212CB2A01E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19238A-68D1-D66B-720C-28D537B56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2E0CB1-C8F0-E7EB-C9C6-45C18E5CB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47BCE5-623A-470D-50A3-574D8FBCE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6522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6ED57C-E793-6640-F4B3-95F23BAB0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571746-6545-26EC-AC28-ED4FF2167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D18534-D6D5-1045-E0F0-4C6369CC8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65D917-D9C6-A260-0919-7A977B770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8E0D89-25E8-90A2-DDDF-91DE91767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4344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EEC3AA-F74C-8851-3CB7-3AAE5B349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B20905-46B2-BEFE-90F3-67B4BC91A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3E2B57-98B0-E8DA-3D9B-89FDC8F39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E60F7B-BAE4-981A-749E-BD087B4C3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993174-8137-0235-135D-D7E37B509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5539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34994-4332-8C2E-EAAA-3627BA69C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80C483-0B60-776B-9F1D-7DC75A8F4D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2AAE87D-C7C1-1408-B5A8-D5A78C2185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90B718B-A0EC-0ED6-81AB-4FEBCE287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3DC7DCD-21FC-48E3-5B25-86DF9AFEA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E42126-2124-AEA3-82F1-3F3C257CF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4435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AB43A4-4467-53DB-D1E7-DF0DA3A5C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358B93-7B2B-A1B1-FD1F-9A74893D0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9A520AB-270B-BC8C-F9F4-0E53E3153D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0EF8D38-1138-F7F6-2DC9-627ECDF21B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C2C144A-F3F8-7C3D-1BAA-6E3147FCA5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846F05D-03EA-CCAE-F484-081DA638B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2E7A670-7C61-50D0-8EF9-AE3167111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BABE4DC-B469-7866-D0E3-7CFD9AFC7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07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69B400-6935-3AC8-FE41-3CF0E6509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2999231-CB5C-466D-C739-C660BCD3F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1C835AB-914E-3873-6067-65A731C9D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73FF438-E3D1-1BD8-B299-B119244F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7754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B0605E7-59E0-B7AF-A292-DA700DB01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9F494D5-A335-5F86-F27F-5BA0F4F2F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BC215CD-EC54-96D2-9044-0AAEB9509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6269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3FD0BD-9C46-AEE9-5752-3C1BB026C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DFB135-5C96-CB23-D8BE-7CB42FFC8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EE74F8-EB34-0EC3-F9D4-0F5496252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245E849-A334-23F5-380E-8E8E03570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2C59DE0-B85E-0428-F384-BAC7221AF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64A17D-7E47-72DA-F6BE-B3D533319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2741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11557A-DBBA-26E7-44F4-04E6E459D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CA40DBB-A3A5-4A48-D60C-9929FFB2A0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5B025AD-B318-4536-94D1-451469FF81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98F138F-5CD3-0097-CEFC-D4CB6F818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32DE6F-3A93-1141-8293-AC342B3BB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FAA4C40-192E-F6A8-548C-FF1CC4551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1581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926C9-CC4C-00E3-8EEC-44BB64199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F5A61DC-921C-F5F9-11A8-FDD5AFC68D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429F4A-059E-6753-833C-4FB445343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3F4F18-0F19-725F-673E-D5563F049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8FB398-9CBB-4787-5B22-0A898DD8E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9170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BAAF812-680E-6421-31FC-DE234BE4A0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AA37DE5-2C86-24A2-EA58-5A1122A22D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088449-EC5C-A0D9-7062-0C78A3AF1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A92F07-7D3A-FC93-5F47-C7B4B94BA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C93EDD-6285-B473-C2AE-3656D709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5717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0832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007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927314"/>
            <a:ext cx="3503929" cy="36112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23003" y="1927314"/>
            <a:ext cx="3585209" cy="3525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49669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007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89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849B6CE-9536-BD1E-DFDA-378E72BA6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A3294D-41BC-E1AB-6FC0-277B2E1BA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EFDCE9-BCA2-1427-B8D1-0ABCF4FAD3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81F5E1-A1B5-EDD1-E4AF-314FAC5A5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BFEF05-C70F-EAFA-C9DB-7A6FF61B7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853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051175" y="1749374"/>
            <a:ext cx="2307590" cy="605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b="0" spc="-10" dirty="0">
                <a:solidFill>
                  <a:srgbClr val="FFFFFF"/>
                </a:solidFill>
                <a:latin typeface="Arial"/>
                <a:cs typeface="Arial"/>
              </a:rPr>
              <a:t>EFECTOS</a:t>
            </a:r>
            <a:endParaRPr sz="3800">
              <a:latin typeface="Arial"/>
              <a:cs typeface="Arial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AA3A55C-E358-5F76-8DA8-86CB0730D776}"/>
              </a:ext>
            </a:extLst>
          </p:cNvPr>
          <p:cNvSpPr txBox="1"/>
          <p:nvPr/>
        </p:nvSpPr>
        <p:spPr>
          <a:xfrm>
            <a:off x="1371600" y="2355164"/>
            <a:ext cx="670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/>
              <a:t>Cuidados Post - Tratamiento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1BE4262-C20B-516A-C39D-78831E223F92}"/>
              </a:ext>
            </a:extLst>
          </p:cNvPr>
          <p:cNvSpPr txBox="1"/>
          <p:nvPr/>
        </p:nvSpPr>
        <p:spPr>
          <a:xfrm>
            <a:off x="5562600" y="5257800"/>
            <a:ext cx="2667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/>
              <a:t>Dr. Arturo Meza Herrera</a:t>
            </a:r>
          </a:p>
          <a:p>
            <a:pPr algn="r"/>
            <a:r>
              <a:rPr lang="es-MX" dirty="0"/>
              <a:t>Medicina Paliativa y</a:t>
            </a:r>
          </a:p>
          <a:p>
            <a:pPr algn="r"/>
            <a:r>
              <a:rPr lang="es-MX" dirty="0"/>
              <a:t>Manejo Integral del Dolor</a:t>
            </a:r>
          </a:p>
          <a:p>
            <a:pPr algn="r"/>
            <a:r>
              <a:rPr lang="es-MX" dirty="0"/>
              <a:t>Agosto, 2025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14273"/>
            <a:ext cx="5932170" cy="2092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03929" marR="5080" indent="-1350645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00007C"/>
                </a:solidFill>
                <a:latin typeface="Arial"/>
                <a:cs typeface="Arial"/>
              </a:rPr>
              <a:t>EFECTOS</a:t>
            </a:r>
            <a:r>
              <a:rPr sz="2800" b="1" spc="-10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007C"/>
                </a:solidFill>
                <a:latin typeface="Arial"/>
                <a:cs typeface="Arial"/>
              </a:rPr>
              <a:t>ADVERSOS TIPOS</a:t>
            </a:r>
            <a:endParaRPr sz="2800" dirty="0">
              <a:latin typeface="Arial"/>
              <a:cs typeface="Arial"/>
            </a:endParaRPr>
          </a:p>
          <a:p>
            <a:pPr marL="355600" marR="314325" indent="-343535">
              <a:lnSpc>
                <a:spcPct val="100000"/>
              </a:lnSpc>
              <a:spcBef>
                <a:spcPts val="188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Efectos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originados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durante</a:t>
            </a:r>
            <a:r>
              <a:rPr sz="3200" spc="-8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la </a:t>
            </a:r>
            <a:r>
              <a:rPr sz="3200" dirty="0">
                <a:latin typeface="Arial"/>
                <a:cs typeface="Arial"/>
              </a:rPr>
              <a:t>administración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del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fármaco: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4627245"/>
            <a:ext cx="6120130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Efectos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secundarios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debido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la </a:t>
            </a:r>
            <a:r>
              <a:rPr sz="3200" spc="-10" dirty="0">
                <a:latin typeface="Arial"/>
                <a:cs typeface="Arial"/>
              </a:rPr>
              <a:t>citotoxicidad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84501" y="2708275"/>
            <a:ext cx="4104004" cy="1656080"/>
          </a:xfrm>
          <a:custGeom>
            <a:avLst/>
            <a:gdLst/>
            <a:ahLst/>
            <a:cxnLst/>
            <a:rect l="l" t="t" r="r" b="b"/>
            <a:pathLst>
              <a:path w="4104004" h="1656079">
                <a:moveTo>
                  <a:pt x="0" y="827913"/>
                </a:moveTo>
                <a:lnTo>
                  <a:pt x="4195" y="774540"/>
                </a:lnTo>
                <a:lnTo>
                  <a:pt x="16612" y="722069"/>
                </a:lnTo>
                <a:lnTo>
                  <a:pt x="36995" y="670602"/>
                </a:lnTo>
                <a:lnTo>
                  <a:pt x="65091" y="620241"/>
                </a:lnTo>
                <a:lnTo>
                  <a:pt x="100643" y="571089"/>
                </a:lnTo>
                <a:lnTo>
                  <a:pt x="143398" y="523250"/>
                </a:lnTo>
                <a:lnTo>
                  <a:pt x="193100" y="476826"/>
                </a:lnTo>
                <a:lnTo>
                  <a:pt x="249496" y="431920"/>
                </a:lnTo>
                <a:lnTo>
                  <a:pt x="312330" y="388635"/>
                </a:lnTo>
                <a:lnTo>
                  <a:pt x="346081" y="367632"/>
                </a:lnTo>
                <a:lnTo>
                  <a:pt x="381347" y="347073"/>
                </a:lnTo>
                <a:lnTo>
                  <a:pt x="418094" y="326971"/>
                </a:lnTo>
                <a:lnTo>
                  <a:pt x="456293" y="307338"/>
                </a:lnTo>
                <a:lnTo>
                  <a:pt x="495909" y="288188"/>
                </a:lnTo>
                <a:lnTo>
                  <a:pt x="536912" y="269532"/>
                </a:lnTo>
                <a:lnTo>
                  <a:pt x="579270" y="251385"/>
                </a:lnTo>
                <a:lnTo>
                  <a:pt x="622952" y="233759"/>
                </a:lnTo>
                <a:lnTo>
                  <a:pt x="667924" y="216666"/>
                </a:lnTo>
                <a:lnTo>
                  <a:pt x="714155" y="200120"/>
                </a:lnTo>
                <a:lnTo>
                  <a:pt x="761614" y="184134"/>
                </a:lnTo>
                <a:lnTo>
                  <a:pt x="810269" y="168720"/>
                </a:lnTo>
                <a:lnTo>
                  <a:pt x="860087" y="153891"/>
                </a:lnTo>
                <a:lnTo>
                  <a:pt x="911037" y="139660"/>
                </a:lnTo>
                <a:lnTo>
                  <a:pt x="963088" y="126040"/>
                </a:lnTo>
                <a:lnTo>
                  <a:pt x="1016206" y="113044"/>
                </a:lnTo>
                <a:lnTo>
                  <a:pt x="1070362" y="100684"/>
                </a:lnTo>
                <a:lnTo>
                  <a:pt x="1125521" y="88974"/>
                </a:lnTo>
                <a:lnTo>
                  <a:pt x="1181653" y="77926"/>
                </a:lnTo>
                <a:lnTo>
                  <a:pt x="1238727" y="67553"/>
                </a:lnTo>
                <a:lnTo>
                  <a:pt x="1296709" y="57869"/>
                </a:lnTo>
                <a:lnTo>
                  <a:pt x="1355568" y="48885"/>
                </a:lnTo>
                <a:lnTo>
                  <a:pt x="1415273" y="40615"/>
                </a:lnTo>
                <a:lnTo>
                  <a:pt x="1475792" y="33072"/>
                </a:lnTo>
                <a:lnTo>
                  <a:pt x="1537092" y="26268"/>
                </a:lnTo>
                <a:lnTo>
                  <a:pt x="1599142" y="20216"/>
                </a:lnTo>
                <a:lnTo>
                  <a:pt x="1661909" y="14930"/>
                </a:lnTo>
                <a:lnTo>
                  <a:pt x="1725363" y="10421"/>
                </a:lnTo>
                <a:lnTo>
                  <a:pt x="1789472" y="6704"/>
                </a:lnTo>
                <a:lnTo>
                  <a:pt x="1854203" y="3790"/>
                </a:lnTo>
                <a:lnTo>
                  <a:pt x="1919524" y="1693"/>
                </a:lnTo>
                <a:lnTo>
                  <a:pt x="1985404" y="425"/>
                </a:lnTo>
                <a:lnTo>
                  <a:pt x="2051812" y="0"/>
                </a:lnTo>
                <a:lnTo>
                  <a:pt x="2118219" y="425"/>
                </a:lnTo>
                <a:lnTo>
                  <a:pt x="2184099" y="1693"/>
                </a:lnTo>
                <a:lnTo>
                  <a:pt x="2249420" y="3790"/>
                </a:lnTo>
                <a:lnTo>
                  <a:pt x="2314151" y="6704"/>
                </a:lnTo>
                <a:lnTo>
                  <a:pt x="2378260" y="10421"/>
                </a:lnTo>
                <a:lnTo>
                  <a:pt x="2441714" y="14930"/>
                </a:lnTo>
                <a:lnTo>
                  <a:pt x="2504481" y="20216"/>
                </a:lnTo>
                <a:lnTo>
                  <a:pt x="2566531" y="26268"/>
                </a:lnTo>
                <a:lnTo>
                  <a:pt x="2627831" y="33072"/>
                </a:lnTo>
                <a:lnTo>
                  <a:pt x="2688350" y="40615"/>
                </a:lnTo>
                <a:lnTo>
                  <a:pt x="2748055" y="48885"/>
                </a:lnTo>
                <a:lnTo>
                  <a:pt x="2806914" y="57869"/>
                </a:lnTo>
                <a:lnTo>
                  <a:pt x="2864896" y="67553"/>
                </a:lnTo>
                <a:lnTo>
                  <a:pt x="2921970" y="77926"/>
                </a:lnTo>
                <a:lnTo>
                  <a:pt x="2978102" y="88974"/>
                </a:lnTo>
                <a:lnTo>
                  <a:pt x="3033261" y="100684"/>
                </a:lnTo>
                <a:lnTo>
                  <a:pt x="3087417" y="113044"/>
                </a:lnTo>
                <a:lnTo>
                  <a:pt x="3140535" y="126040"/>
                </a:lnTo>
                <a:lnTo>
                  <a:pt x="3192586" y="139660"/>
                </a:lnTo>
                <a:lnTo>
                  <a:pt x="3243536" y="153891"/>
                </a:lnTo>
                <a:lnTo>
                  <a:pt x="3293354" y="168720"/>
                </a:lnTo>
                <a:lnTo>
                  <a:pt x="3342009" y="184134"/>
                </a:lnTo>
                <a:lnTo>
                  <a:pt x="3389468" y="200120"/>
                </a:lnTo>
                <a:lnTo>
                  <a:pt x="3435699" y="216666"/>
                </a:lnTo>
                <a:lnTo>
                  <a:pt x="3480671" y="233759"/>
                </a:lnTo>
                <a:lnTo>
                  <a:pt x="3524353" y="251385"/>
                </a:lnTo>
                <a:lnTo>
                  <a:pt x="3566711" y="269532"/>
                </a:lnTo>
                <a:lnTo>
                  <a:pt x="3607714" y="288188"/>
                </a:lnTo>
                <a:lnTo>
                  <a:pt x="3647330" y="307338"/>
                </a:lnTo>
                <a:lnTo>
                  <a:pt x="3685529" y="326971"/>
                </a:lnTo>
                <a:lnTo>
                  <a:pt x="3722276" y="347073"/>
                </a:lnTo>
                <a:lnTo>
                  <a:pt x="3757542" y="367632"/>
                </a:lnTo>
                <a:lnTo>
                  <a:pt x="3791293" y="388635"/>
                </a:lnTo>
                <a:lnTo>
                  <a:pt x="3823499" y="410068"/>
                </a:lnTo>
                <a:lnTo>
                  <a:pt x="3883146" y="454177"/>
                </a:lnTo>
                <a:lnTo>
                  <a:pt x="3936226" y="499855"/>
                </a:lnTo>
                <a:lnTo>
                  <a:pt x="3982487" y="546999"/>
                </a:lnTo>
                <a:lnTo>
                  <a:pt x="4021672" y="595508"/>
                </a:lnTo>
                <a:lnTo>
                  <a:pt x="4053528" y="645277"/>
                </a:lnTo>
                <a:lnTo>
                  <a:pt x="4077799" y="696204"/>
                </a:lnTo>
                <a:lnTo>
                  <a:pt x="4094231" y="748186"/>
                </a:lnTo>
                <a:lnTo>
                  <a:pt x="4102569" y="801120"/>
                </a:lnTo>
                <a:lnTo>
                  <a:pt x="4103624" y="827913"/>
                </a:lnTo>
                <a:lnTo>
                  <a:pt x="4102569" y="854705"/>
                </a:lnTo>
                <a:lnTo>
                  <a:pt x="4099428" y="881285"/>
                </a:lnTo>
                <a:lnTo>
                  <a:pt x="4087011" y="933756"/>
                </a:lnTo>
                <a:lnTo>
                  <a:pt x="4066628" y="985223"/>
                </a:lnTo>
                <a:lnTo>
                  <a:pt x="4038532" y="1035584"/>
                </a:lnTo>
                <a:lnTo>
                  <a:pt x="4002980" y="1084736"/>
                </a:lnTo>
                <a:lnTo>
                  <a:pt x="3960225" y="1132575"/>
                </a:lnTo>
                <a:lnTo>
                  <a:pt x="3910523" y="1178999"/>
                </a:lnTo>
                <a:lnTo>
                  <a:pt x="3854127" y="1223905"/>
                </a:lnTo>
                <a:lnTo>
                  <a:pt x="3791293" y="1267190"/>
                </a:lnTo>
                <a:lnTo>
                  <a:pt x="3757542" y="1288193"/>
                </a:lnTo>
                <a:lnTo>
                  <a:pt x="3722276" y="1308752"/>
                </a:lnTo>
                <a:lnTo>
                  <a:pt x="3685529" y="1328854"/>
                </a:lnTo>
                <a:lnTo>
                  <a:pt x="3647330" y="1348487"/>
                </a:lnTo>
                <a:lnTo>
                  <a:pt x="3607714" y="1367637"/>
                </a:lnTo>
                <a:lnTo>
                  <a:pt x="3566711" y="1386293"/>
                </a:lnTo>
                <a:lnTo>
                  <a:pt x="3524353" y="1404440"/>
                </a:lnTo>
                <a:lnTo>
                  <a:pt x="3480671" y="1422066"/>
                </a:lnTo>
                <a:lnTo>
                  <a:pt x="3435699" y="1439159"/>
                </a:lnTo>
                <a:lnTo>
                  <a:pt x="3389468" y="1455705"/>
                </a:lnTo>
                <a:lnTo>
                  <a:pt x="3342009" y="1471691"/>
                </a:lnTo>
                <a:lnTo>
                  <a:pt x="3293354" y="1487105"/>
                </a:lnTo>
                <a:lnTo>
                  <a:pt x="3243536" y="1501934"/>
                </a:lnTo>
                <a:lnTo>
                  <a:pt x="3192586" y="1516165"/>
                </a:lnTo>
                <a:lnTo>
                  <a:pt x="3140535" y="1529785"/>
                </a:lnTo>
                <a:lnTo>
                  <a:pt x="3087417" y="1542781"/>
                </a:lnTo>
                <a:lnTo>
                  <a:pt x="3033261" y="1555141"/>
                </a:lnTo>
                <a:lnTo>
                  <a:pt x="2978102" y="1566851"/>
                </a:lnTo>
                <a:lnTo>
                  <a:pt x="2921970" y="1577899"/>
                </a:lnTo>
                <a:lnTo>
                  <a:pt x="2864896" y="1588272"/>
                </a:lnTo>
                <a:lnTo>
                  <a:pt x="2806914" y="1597956"/>
                </a:lnTo>
                <a:lnTo>
                  <a:pt x="2748055" y="1606940"/>
                </a:lnTo>
                <a:lnTo>
                  <a:pt x="2688350" y="1615210"/>
                </a:lnTo>
                <a:lnTo>
                  <a:pt x="2627831" y="1622753"/>
                </a:lnTo>
                <a:lnTo>
                  <a:pt x="2566531" y="1629557"/>
                </a:lnTo>
                <a:lnTo>
                  <a:pt x="2504481" y="1635609"/>
                </a:lnTo>
                <a:lnTo>
                  <a:pt x="2441714" y="1640895"/>
                </a:lnTo>
                <a:lnTo>
                  <a:pt x="2378260" y="1645404"/>
                </a:lnTo>
                <a:lnTo>
                  <a:pt x="2314151" y="1649121"/>
                </a:lnTo>
                <a:lnTo>
                  <a:pt x="2249420" y="1652035"/>
                </a:lnTo>
                <a:lnTo>
                  <a:pt x="2184099" y="1654132"/>
                </a:lnTo>
                <a:lnTo>
                  <a:pt x="2118219" y="1655400"/>
                </a:lnTo>
                <a:lnTo>
                  <a:pt x="2051812" y="1655826"/>
                </a:lnTo>
                <a:lnTo>
                  <a:pt x="1985404" y="1655400"/>
                </a:lnTo>
                <a:lnTo>
                  <a:pt x="1919524" y="1654132"/>
                </a:lnTo>
                <a:lnTo>
                  <a:pt x="1854203" y="1652035"/>
                </a:lnTo>
                <a:lnTo>
                  <a:pt x="1789472" y="1649121"/>
                </a:lnTo>
                <a:lnTo>
                  <a:pt x="1725363" y="1645404"/>
                </a:lnTo>
                <a:lnTo>
                  <a:pt x="1661909" y="1640895"/>
                </a:lnTo>
                <a:lnTo>
                  <a:pt x="1599142" y="1635609"/>
                </a:lnTo>
                <a:lnTo>
                  <a:pt x="1537092" y="1629557"/>
                </a:lnTo>
                <a:lnTo>
                  <a:pt x="1475792" y="1622753"/>
                </a:lnTo>
                <a:lnTo>
                  <a:pt x="1415273" y="1615210"/>
                </a:lnTo>
                <a:lnTo>
                  <a:pt x="1355568" y="1606940"/>
                </a:lnTo>
                <a:lnTo>
                  <a:pt x="1296709" y="1597956"/>
                </a:lnTo>
                <a:lnTo>
                  <a:pt x="1238727" y="1588272"/>
                </a:lnTo>
                <a:lnTo>
                  <a:pt x="1181653" y="1577899"/>
                </a:lnTo>
                <a:lnTo>
                  <a:pt x="1125521" y="1566851"/>
                </a:lnTo>
                <a:lnTo>
                  <a:pt x="1070362" y="1555141"/>
                </a:lnTo>
                <a:lnTo>
                  <a:pt x="1016206" y="1542781"/>
                </a:lnTo>
                <a:lnTo>
                  <a:pt x="963088" y="1529785"/>
                </a:lnTo>
                <a:lnTo>
                  <a:pt x="911037" y="1516165"/>
                </a:lnTo>
                <a:lnTo>
                  <a:pt x="860087" y="1501934"/>
                </a:lnTo>
                <a:lnTo>
                  <a:pt x="810269" y="1487105"/>
                </a:lnTo>
                <a:lnTo>
                  <a:pt x="761614" y="1471691"/>
                </a:lnTo>
                <a:lnTo>
                  <a:pt x="714155" y="1455705"/>
                </a:lnTo>
                <a:lnTo>
                  <a:pt x="667924" y="1439159"/>
                </a:lnTo>
                <a:lnTo>
                  <a:pt x="622952" y="1422066"/>
                </a:lnTo>
                <a:lnTo>
                  <a:pt x="579270" y="1404440"/>
                </a:lnTo>
                <a:lnTo>
                  <a:pt x="536912" y="1386293"/>
                </a:lnTo>
                <a:lnTo>
                  <a:pt x="495909" y="1367637"/>
                </a:lnTo>
                <a:lnTo>
                  <a:pt x="456293" y="1348487"/>
                </a:lnTo>
                <a:lnTo>
                  <a:pt x="418094" y="1328854"/>
                </a:lnTo>
                <a:lnTo>
                  <a:pt x="381347" y="1308752"/>
                </a:lnTo>
                <a:lnTo>
                  <a:pt x="346081" y="1288193"/>
                </a:lnTo>
                <a:lnTo>
                  <a:pt x="312330" y="1267190"/>
                </a:lnTo>
                <a:lnTo>
                  <a:pt x="280124" y="1245757"/>
                </a:lnTo>
                <a:lnTo>
                  <a:pt x="220477" y="1201648"/>
                </a:lnTo>
                <a:lnTo>
                  <a:pt x="167397" y="1155970"/>
                </a:lnTo>
                <a:lnTo>
                  <a:pt x="121136" y="1108826"/>
                </a:lnTo>
                <a:lnTo>
                  <a:pt x="81951" y="1060317"/>
                </a:lnTo>
                <a:lnTo>
                  <a:pt x="50095" y="1010548"/>
                </a:lnTo>
                <a:lnTo>
                  <a:pt x="25824" y="959621"/>
                </a:lnTo>
                <a:lnTo>
                  <a:pt x="9392" y="907639"/>
                </a:lnTo>
                <a:lnTo>
                  <a:pt x="1054" y="854705"/>
                </a:lnTo>
                <a:lnTo>
                  <a:pt x="0" y="827913"/>
                </a:lnTo>
                <a:close/>
              </a:path>
            </a:pathLst>
          </a:custGeom>
          <a:ln w="253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752089" y="3106673"/>
            <a:ext cx="35693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Extravasación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Reacciones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10" dirty="0">
                <a:latin typeface="Arial"/>
                <a:cs typeface="Arial"/>
              </a:rPr>
              <a:t> hipersensibilidad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4846" y="378713"/>
            <a:ext cx="667956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96035" marR="5080" indent="-128397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REACCIONES</a:t>
            </a:r>
            <a:r>
              <a:rPr sz="2800" spc="-90" dirty="0"/>
              <a:t> </a:t>
            </a:r>
            <a:r>
              <a:rPr sz="2800" dirty="0"/>
              <a:t>DE</a:t>
            </a:r>
            <a:r>
              <a:rPr sz="2800" spc="-120" dirty="0"/>
              <a:t> </a:t>
            </a:r>
            <a:r>
              <a:rPr sz="2800" spc="-10" dirty="0"/>
              <a:t>HIPERSENSIBILIDAD </a:t>
            </a:r>
            <a:r>
              <a:rPr sz="2800" dirty="0"/>
              <a:t>CONCEPTOS</a:t>
            </a:r>
            <a:r>
              <a:rPr sz="2800" spc="-125" dirty="0"/>
              <a:t> </a:t>
            </a:r>
            <a:r>
              <a:rPr sz="2800" spc="-10" dirty="0"/>
              <a:t>BÁSICOS: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47217" y="1521917"/>
            <a:ext cx="7811134" cy="3928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Entidad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poco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frecuente.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Incidencia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&lt;5%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pacientes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tratados.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65"/>
              </a:spcBef>
              <a:buClr>
                <a:srgbClr val="00007C"/>
              </a:buClr>
              <a:buFont typeface="Wingdings"/>
              <a:buChar char=""/>
            </a:pPr>
            <a:endParaRPr sz="2000">
              <a:latin typeface="Arial"/>
              <a:cs typeface="Arial"/>
            </a:endParaRPr>
          </a:p>
          <a:p>
            <a:pPr marL="354965" marR="468630" indent="-342900">
              <a:lnSpc>
                <a:spcPts val="192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Ocasionalmente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pueden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graves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comprometer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vida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del </a:t>
            </a:r>
            <a:r>
              <a:rPr sz="2000" spc="-10" dirty="0">
                <a:latin typeface="Arial"/>
                <a:cs typeface="Arial"/>
              </a:rPr>
              <a:t>paciente.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Clr>
                <a:srgbClr val="00007C"/>
              </a:buClr>
              <a:buFont typeface="Wingdings"/>
              <a:buChar char=""/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Ocurren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durante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infusión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unas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horas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después.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Font typeface="Wingdings"/>
              <a:buChar char=""/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Reacción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hipersensibilidad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tipo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I: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Font typeface="Wingdings"/>
              <a:buChar char=""/>
            </a:pPr>
            <a:endParaRPr sz="200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buClr>
                <a:srgbClr val="9999CC"/>
              </a:buClr>
              <a:buSzPct val="80000"/>
              <a:buFont typeface="Wingdings"/>
              <a:buChar char=""/>
              <a:tabLst>
                <a:tab pos="755015" algn="l"/>
              </a:tabLst>
            </a:pPr>
            <a:r>
              <a:rPr sz="2000" dirty="0">
                <a:latin typeface="Arial"/>
                <a:cs typeface="Arial"/>
              </a:rPr>
              <a:t>Manifestaciones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cutáneas: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urticaria,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prurito.</a:t>
            </a:r>
            <a:endParaRPr sz="200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buClr>
                <a:srgbClr val="9999CC"/>
              </a:buClr>
              <a:buSzPct val="80000"/>
              <a:buFont typeface="Wingdings"/>
              <a:buChar char=""/>
              <a:tabLst>
                <a:tab pos="755015" algn="l"/>
              </a:tabLst>
            </a:pPr>
            <a:r>
              <a:rPr sz="2000" dirty="0">
                <a:latin typeface="Arial"/>
                <a:cs typeface="Arial"/>
              </a:rPr>
              <a:t>Síntomas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respiratorios: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broncoespasmo,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angioedema.</a:t>
            </a:r>
            <a:endParaRPr sz="200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buClr>
                <a:srgbClr val="9999CC"/>
              </a:buClr>
              <a:buSzPct val="80000"/>
              <a:buFont typeface="Wingdings"/>
              <a:buChar char=""/>
              <a:tabLst>
                <a:tab pos="755015" algn="l"/>
              </a:tabLst>
            </a:pPr>
            <a:r>
              <a:rPr sz="2000" dirty="0">
                <a:latin typeface="Arial"/>
                <a:cs typeface="Arial"/>
              </a:rPr>
              <a:t>Síntomas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cardiovasculares: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taquicardia,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hipotensión,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shock.</a:t>
            </a:r>
            <a:endParaRPr sz="200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buClr>
                <a:srgbClr val="9999CC"/>
              </a:buClr>
              <a:buSzPct val="80000"/>
              <a:buFont typeface="Wingdings"/>
              <a:buChar char=""/>
              <a:tabLst>
                <a:tab pos="755015" algn="l"/>
              </a:tabLst>
            </a:pPr>
            <a:r>
              <a:rPr sz="2000" dirty="0">
                <a:latin typeface="Arial"/>
                <a:cs typeface="Arial"/>
              </a:rPr>
              <a:t>Síntomas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prodrómicos: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mareo,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escalofríos,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ansiedad.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1759" rIns="0" bIns="0" rtlCol="0">
            <a:spAutoFit/>
          </a:bodyPr>
          <a:lstStyle/>
          <a:p>
            <a:pPr marL="1779270" marR="5080" indent="-128397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REACCIONES</a:t>
            </a:r>
            <a:r>
              <a:rPr sz="2800" spc="-90" dirty="0"/>
              <a:t> </a:t>
            </a:r>
            <a:r>
              <a:rPr sz="2800" dirty="0"/>
              <a:t>DE</a:t>
            </a:r>
            <a:r>
              <a:rPr sz="2800" spc="-120" dirty="0"/>
              <a:t> </a:t>
            </a:r>
            <a:r>
              <a:rPr sz="2800" spc="-10" dirty="0"/>
              <a:t>HIPERSENSIBILIDAD </a:t>
            </a:r>
            <a:r>
              <a:rPr sz="2800" dirty="0"/>
              <a:t>CONCEPTOS</a:t>
            </a:r>
            <a:r>
              <a:rPr sz="2800" spc="-125" dirty="0"/>
              <a:t> </a:t>
            </a:r>
            <a:r>
              <a:rPr sz="2800" spc="-10" dirty="0"/>
              <a:t>BÁSICOS: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35940" y="1496009"/>
            <a:ext cx="7889240" cy="484441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5600" marR="5080" indent="-343535">
              <a:lnSpc>
                <a:spcPts val="2690"/>
              </a:lnSpc>
              <a:spcBef>
                <a:spcPts val="74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La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dosis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prueba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antes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infundir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fármaco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las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precauciones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tomar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durante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infusión, </a:t>
            </a:r>
            <a:r>
              <a:rPr sz="2800" dirty="0">
                <a:latin typeface="Arial"/>
                <a:cs typeface="Arial"/>
              </a:rPr>
              <a:t>reducen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riesgo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hipersensibilidad.</a:t>
            </a:r>
            <a:endParaRPr sz="2800">
              <a:latin typeface="Arial"/>
              <a:cs typeface="Arial"/>
            </a:endParaRPr>
          </a:p>
          <a:p>
            <a:pPr marL="355600" marR="800100" indent="-343535">
              <a:lnSpc>
                <a:spcPct val="80000"/>
              </a:lnSpc>
              <a:spcBef>
                <a:spcPts val="69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Protocolos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profilaxis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para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fármacos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con </a:t>
            </a:r>
            <a:r>
              <a:rPr sz="2800" dirty="0">
                <a:latin typeface="Arial"/>
                <a:cs typeface="Arial"/>
              </a:rPr>
              <a:t>elevada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incidencia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reacciones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de </a:t>
            </a:r>
            <a:r>
              <a:rPr sz="2800" spc="-10" dirty="0">
                <a:latin typeface="Arial"/>
                <a:cs typeface="Arial"/>
              </a:rPr>
              <a:t>hipersensibilidad: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reducen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frecuencia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e </a:t>
            </a:r>
            <a:r>
              <a:rPr sz="2800" dirty="0">
                <a:latin typeface="Arial"/>
                <a:cs typeface="Arial"/>
              </a:rPr>
              <a:t>intensidad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las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mismas.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Fármacos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que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originan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hipersensibilidad:</a:t>
            </a:r>
            <a:endParaRPr sz="28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Paclitaxel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(Taxol®)</a:t>
            </a:r>
            <a:endParaRPr sz="24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Docetaxel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(Taxotere®)</a:t>
            </a:r>
            <a:endParaRPr sz="24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spc="-10" dirty="0">
                <a:latin typeface="Arial"/>
                <a:cs typeface="Arial"/>
              </a:rPr>
              <a:t>Etopósido</a:t>
            </a:r>
            <a:endParaRPr sz="24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spc="-10" dirty="0">
                <a:latin typeface="Arial"/>
                <a:cs typeface="Arial"/>
              </a:rPr>
              <a:t>Bleomicina</a:t>
            </a:r>
            <a:endParaRPr sz="24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spc="-10" dirty="0">
                <a:latin typeface="Arial"/>
                <a:cs typeface="Arial"/>
              </a:rPr>
              <a:t>Asparraginasa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7217" y="414273"/>
            <a:ext cx="7848600" cy="577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87700" marR="485775" indent="-248793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00007C"/>
                </a:solidFill>
                <a:latin typeface="Arial"/>
                <a:cs typeface="Arial"/>
              </a:rPr>
              <a:t>REACCIONES</a:t>
            </a:r>
            <a:r>
              <a:rPr sz="2800" b="1" spc="-90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7C"/>
                </a:solidFill>
                <a:latin typeface="Arial"/>
                <a:cs typeface="Arial"/>
              </a:rPr>
              <a:t>DE</a:t>
            </a:r>
            <a:r>
              <a:rPr sz="2800" b="1" spc="-120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007C"/>
                </a:solidFill>
                <a:latin typeface="Arial"/>
                <a:cs typeface="Arial"/>
              </a:rPr>
              <a:t>HIPERSENSIBILIDAD ACTITUD:</a:t>
            </a:r>
            <a:endParaRPr sz="2800">
              <a:latin typeface="Arial"/>
              <a:cs typeface="Arial"/>
            </a:endParaRPr>
          </a:p>
          <a:p>
            <a:pPr marL="354965" marR="363855" indent="-342900">
              <a:lnSpc>
                <a:spcPct val="90000"/>
              </a:lnSpc>
              <a:spcBef>
                <a:spcPts val="189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Detener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inmediato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infusión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del </a:t>
            </a:r>
            <a:r>
              <a:rPr sz="2800" dirty="0">
                <a:latin typeface="Arial"/>
                <a:cs typeface="Arial"/>
              </a:rPr>
              <a:t>medicamento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mantener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vía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un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suero salino.</a:t>
            </a:r>
            <a:endParaRPr sz="2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33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Colocar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al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paciente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posición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cómoda.</a:t>
            </a:r>
            <a:endParaRPr sz="2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34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Notificar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al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médico.</a:t>
            </a:r>
            <a:endParaRPr sz="2800">
              <a:latin typeface="Arial"/>
              <a:cs typeface="Arial"/>
            </a:endParaRPr>
          </a:p>
          <a:p>
            <a:pPr marL="354965" marR="5080" indent="-342900">
              <a:lnSpc>
                <a:spcPts val="3020"/>
              </a:lnSpc>
              <a:spcBef>
                <a:spcPts val="72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Mantener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permeabilidad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las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vías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aéreas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y </a:t>
            </a:r>
            <a:r>
              <a:rPr sz="2800" dirty="0">
                <a:latin typeface="Arial"/>
                <a:cs typeface="Arial"/>
              </a:rPr>
              <a:t>monitorizar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signos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vitales.</a:t>
            </a:r>
            <a:endParaRPr sz="2800">
              <a:latin typeface="Arial"/>
              <a:cs typeface="Arial"/>
            </a:endParaRPr>
          </a:p>
          <a:p>
            <a:pPr marL="354965" marR="186690" indent="-342900">
              <a:lnSpc>
                <a:spcPts val="3020"/>
              </a:lnSpc>
              <a:spcBef>
                <a:spcPts val="68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Administrar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medicamentos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según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prescripción </a:t>
            </a:r>
            <a:r>
              <a:rPr sz="2800" dirty="0">
                <a:latin typeface="Arial"/>
                <a:cs typeface="Arial"/>
              </a:rPr>
              <a:t>(corticoides,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antihistamínicos,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adrenalina).</a:t>
            </a:r>
            <a:endParaRPr sz="2800">
              <a:latin typeface="Arial"/>
              <a:cs typeface="Arial"/>
            </a:endParaRPr>
          </a:p>
          <a:p>
            <a:pPr marL="354965" marR="5080" indent="-342900">
              <a:lnSpc>
                <a:spcPts val="3020"/>
              </a:lnSpc>
              <a:spcBef>
                <a:spcPts val="68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Anotar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incidente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hoja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enfermería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del </a:t>
            </a:r>
            <a:r>
              <a:rPr sz="2800" spc="-10" dirty="0">
                <a:latin typeface="Arial"/>
                <a:cs typeface="Arial"/>
              </a:rPr>
              <a:t>paciente.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1539" rIns="0" bIns="0" rtlCol="0">
            <a:spAutoFit/>
          </a:bodyPr>
          <a:lstStyle/>
          <a:p>
            <a:pPr marL="2905760" marR="5080" indent="-2399665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REACCIONES</a:t>
            </a:r>
            <a:r>
              <a:rPr sz="2800" spc="-90" dirty="0"/>
              <a:t> </a:t>
            </a:r>
            <a:r>
              <a:rPr sz="2800" dirty="0"/>
              <a:t>DE</a:t>
            </a:r>
            <a:r>
              <a:rPr sz="2800" spc="-110" dirty="0"/>
              <a:t> </a:t>
            </a:r>
            <a:r>
              <a:rPr sz="2800" spc="-10" dirty="0"/>
              <a:t>HIPERSENSIBILIDAD TAXANOS: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47217" y="1593595"/>
            <a:ext cx="7563484" cy="2305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ts val="2400"/>
              </a:lnSpc>
              <a:spcBef>
                <a:spcPts val="10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PACLITAXEL:</a:t>
            </a:r>
            <a:endParaRPr sz="2000">
              <a:latin typeface="Arial"/>
              <a:cs typeface="Arial"/>
            </a:endParaRPr>
          </a:p>
          <a:p>
            <a:pPr marL="755650" lvl="1" indent="-286385">
              <a:lnSpc>
                <a:spcPts val="259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Incidencia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sin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premedicación: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30%.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profilaxis:</a:t>
            </a:r>
            <a:endParaRPr sz="2400">
              <a:latin typeface="Arial"/>
              <a:cs typeface="Arial"/>
            </a:endParaRPr>
          </a:p>
          <a:p>
            <a:pPr marL="756285">
              <a:lnSpc>
                <a:spcPts val="2590"/>
              </a:lnSpc>
            </a:pPr>
            <a:r>
              <a:rPr sz="2400" spc="-20" dirty="0">
                <a:latin typeface="Arial"/>
                <a:cs typeface="Arial"/>
              </a:rPr>
              <a:t>&lt;5%.</a:t>
            </a:r>
            <a:endParaRPr sz="2400">
              <a:latin typeface="Arial"/>
              <a:cs typeface="Arial"/>
            </a:endParaRPr>
          </a:p>
          <a:p>
            <a:pPr marL="756285" marR="104139" lvl="1" indent="-287020">
              <a:lnSpc>
                <a:spcPts val="2300"/>
              </a:lnSpc>
              <a:spcBef>
                <a:spcPts val="56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</a:tabLst>
            </a:pPr>
            <a:r>
              <a:rPr sz="2400" dirty="0">
                <a:latin typeface="Arial"/>
                <a:cs typeface="Arial"/>
              </a:rPr>
              <a:t>La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mayoría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reacciones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ocurren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1ª </a:t>
            </a:r>
            <a:r>
              <a:rPr sz="2400" spc="-10" dirty="0">
                <a:latin typeface="Arial"/>
                <a:cs typeface="Arial"/>
              </a:rPr>
              <a:t>administración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10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primeros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minutos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35" dirty="0">
                <a:latin typeface="Arial"/>
                <a:cs typeface="Arial"/>
              </a:rPr>
              <a:t> la </a:t>
            </a:r>
            <a:r>
              <a:rPr sz="2400" spc="-10" dirty="0">
                <a:latin typeface="Arial"/>
                <a:cs typeface="Arial"/>
              </a:rPr>
              <a:t>infusión.</a:t>
            </a:r>
            <a:endParaRPr sz="24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spcBef>
                <a:spcPts val="3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spc="-10" dirty="0">
                <a:latin typeface="Arial"/>
                <a:cs typeface="Arial"/>
              </a:rPr>
              <a:t>Profilaxis: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4417" y="5398109"/>
            <a:ext cx="774192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8450" indent="-285750">
              <a:lnSpc>
                <a:spcPts val="2160"/>
              </a:lnSpc>
              <a:spcBef>
                <a:spcPts val="105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298450" algn="l"/>
              </a:tabLst>
            </a:pPr>
            <a:r>
              <a:rPr sz="2000" dirty="0">
                <a:latin typeface="Arial"/>
                <a:cs typeface="Arial"/>
              </a:rPr>
              <a:t>Si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hipersensibilidad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previa: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prolongación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infusión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(1-3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horas)</a:t>
            </a:r>
            <a:endParaRPr sz="2000">
              <a:latin typeface="Arial"/>
              <a:cs typeface="Arial"/>
            </a:endParaRPr>
          </a:p>
          <a:p>
            <a:pPr marL="299085">
              <a:lnSpc>
                <a:spcPts val="2160"/>
              </a:lnSpc>
            </a:pPr>
            <a:r>
              <a:rPr sz="2000" dirty="0">
                <a:latin typeface="Arial"/>
                <a:cs typeface="Arial"/>
              </a:rPr>
              <a:t>y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aumentar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dosis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corticoides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555875" y="3573526"/>
            <a:ext cx="4464050" cy="1584325"/>
          </a:xfrm>
          <a:custGeom>
            <a:avLst/>
            <a:gdLst/>
            <a:ahLst/>
            <a:cxnLst/>
            <a:rect l="l" t="t" r="r" b="b"/>
            <a:pathLst>
              <a:path w="4464050" h="1584325">
                <a:moveTo>
                  <a:pt x="0" y="792099"/>
                </a:moveTo>
                <a:lnTo>
                  <a:pt x="4073" y="743841"/>
                </a:lnTo>
                <a:lnTo>
                  <a:pt x="16139" y="696348"/>
                </a:lnTo>
                <a:lnTo>
                  <a:pt x="35962" y="649704"/>
                </a:lnTo>
                <a:lnTo>
                  <a:pt x="63310" y="603991"/>
                </a:lnTo>
                <a:lnTo>
                  <a:pt x="97950" y="559292"/>
                </a:lnTo>
                <a:lnTo>
                  <a:pt x="139647" y="515689"/>
                </a:lnTo>
                <a:lnTo>
                  <a:pt x="188168" y="473266"/>
                </a:lnTo>
                <a:lnTo>
                  <a:pt x="243279" y="432105"/>
                </a:lnTo>
                <a:lnTo>
                  <a:pt x="304748" y="392288"/>
                </a:lnTo>
                <a:lnTo>
                  <a:pt x="337793" y="372911"/>
                </a:lnTo>
                <a:lnTo>
                  <a:pt x="372340" y="353900"/>
                </a:lnTo>
                <a:lnTo>
                  <a:pt x="408359" y="335267"/>
                </a:lnTo>
                <a:lnTo>
                  <a:pt x="445822" y="317022"/>
                </a:lnTo>
                <a:lnTo>
                  <a:pt x="484699" y="299176"/>
                </a:lnTo>
                <a:lnTo>
                  <a:pt x="524961" y="281738"/>
                </a:lnTo>
                <a:lnTo>
                  <a:pt x="566578" y="264720"/>
                </a:lnTo>
                <a:lnTo>
                  <a:pt x="609522" y="248130"/>
                </a:lnTo>
                <a:lnTo>
                  <a:pt x="653764" y="231981"/>
                </a:lnTo>
                <a:lnTo>
                  <a:pt x="699273" y="216282"/>
                </a:lnTo>
                <a:lnTo>
                  <a:pt x="746022" y="201043"/>
                </a:lnTo>
                <a:lnTo>
                  <a:pt x="793980" y="186275"/>
                </a:lnTo>
                <a:lnTo>
                  <a:pt x="843119" y="171988"/>
                </a:lnTo>
                <a:lnTo>
                  <a:pt x="893410" y="158192"/>
                </a:lnTo>
                <a:lnTo>
                  <a:pt x="944822" y="144899"/>
                </a:lnTo>
                <a:lnTo>
                  <a:pt x="997328" y="132117"/>
                </a:lnTo>
                <a:lnTo>
                  <a:pt x="1050897" y="119859"/>
                </a:lnTo>
                <a:lnTo>
                  <a:pt x="1105502" y="108133"/>
                </a:lnTo>
                <a:lnTo>
                  <a:pt x="1161111" y="96950"/>
                </a:lnTo>
                <a:lnTo>
                  <a:pt x="1217697" y="86322"/>
                </a:lnTo>
                <a:lnTo>
                  <a:pt x="1275230" y="76257"/>
                </a:lnTo>
                <a:lnTo>
                  <a:pt x="1333681" y="66766"/>
                </a:lnTo>
                <a:lnTo>
                  <a:pt x="1393020" y="57860"/>
                </a:lnTo>
                <a:lnTo>
                  <a:pt x="1453219" y="49549"/>
                </a:lnTo>
                <a:lnTo>
                  <a:pt x="1514249" y="41844"/>
                </a:lnTo>
                <a:lnTo>
                  <a:pt x="1576079" y="34754"/>
                </a:lnTo>
                <a:lnTo>
                  <a:pt x="1638682" y="28291"/>
                </a:lnTo>
                <a:lnTo>
                  <a:pt x="1702027" y="22463"/>
                </a:lnTo>
                <a:lnTo>
                  <a:pt x="1766086" y="17283"/>
                </a:lnTo>
                <a:lnTo>
                  <a:pt x="1830829" y="12760"/>
                </a:lnTo>
                <a:lnTo>
                  <a:pt x="1896227" y="8904"/>
                </a:lnTo>
                <a:lnTo>
                  <a:pt x="1962251" y="5726"/>
                </a:lnTo>
                <a:lnTo>
                  <a:pt x="2028872" y="3236"/>
                </a:lnTo>
                <a:lnTo>
                  <a:pt x="2096061" y="1445"/>
                </a:lnTo>
                <a:lnTo>
                  <a:pt x="2163788" y="363"/>
                </a:lnTo>
                <a:lnTo>
                  <a:pt x="2232025" y="0"/>
                </a:lnTo>
                <a:lnTo>
                  <a:pt x="2300261" y="363"/>
                </a:lnTo>
                <a:lnTo>
                  <a:pt x="2367988" y="1445"/>
                </a:lnTo>
                <a:lnTo>
                  <a:pt x="2435177" y="3236"/>
                </a:lnTo>
                <a:lnTo>
                  <a:pt x="2501798" y="5726"/>
                </a:lnTo>
                <a:lnTo>
                  <a:pt x="2567822" y="8904"/>
                </a:lnTo>
                <a:lnTo>
                  <a:pt x="2633220" y="12760"/>
                </a:lnTo>
                <a:lnTo>
                  <a:pt x="2697963" y="17283"/>
                </a:lnTo>
                <a:lnTo>
                  <a:pt x="2762022" y="22463"/>
                </a:lnTo>
                <a:lnTo>
                  <a:pt x="2825367" y="28291"/>
                </a:lnTo>
                <a:lnTo>
                  <a:pt x="2887970" y="34754"/>
                </a:lnTo>
                <a:lnTo>
                  <a:pt x="2949800" y="41844"/>
                </a:lnTo>
                <a:lnTo>
                  <a:pt x="3010830" y="49549"/>
                </a:lnTo>
                <a:lnTo>
                  <a:pt x="3071029" y="57860"/>
                </a:lnTo>
                <a:lnTo>
                  <a:pt x="3130368" y="66766"/>
                </a:lnTo>
                <a:lnTo>
                  <a:pt x="3188819" y="76257"/>
                </a:lnTo>
                <a:lnTo>
                  <a:pt x="3246352" y="86322"/>
                </a:lnTo>
                <a:lnTo>
                  <a:pt x="3302938" y="96950"/>
                </a:lnTo>
                <a:lnTo>
                  <a:pt x="3358547" y="108133"/>
                </a:lnTo>
                <a:lnTo>
                  <a:pt x="3413152" y="119859"/>
                </a:lnTo>
                <a:lnTo>
                  <a:pt x="3466721" y="132117"/>
                </a:lnTo>
                <a:lnTo>
                  <a:pt x="3519227" y="144899"/>
                </a:lnTo>
                <a:lnTo>
                  <a:pt x="3570639" y="158192"/>
                </a:lnTo>
                <a:lnTo>
                  <a:pt x="3620930" y="171988"/>
                </a:lnTo>
                <a:lnTo>
                  <a:pt x="3670069" y="186275"/>
                </a:lnTo>
                <a:lnTo>
                  <a:pt x="3718027" y="201043"/>
                </a:lnTo>
                <a:lnTo>
                  <a:pt x="3764776" y="216282"/>
                </a:lnTo>
                <a:lnTo>
                  <a:pt x="3810285" y="231981"/>
                </a:lnTo>
                <a:lnTo>
                  <a:pt x="3854527" y="248130"/>
                </a:lnTo>
                <a:lnTo>
                  <a:pt x="3897471" y="264720"/>
                </a:lnTo>
                <a:lnTo>
                  <a:pt x="3939088" y="281738"/>
                </a:lnTo>
                <a:lnTo>
                  <a:pt x="3979350" y="299176"/>
                </a:lnTo>
                <a:lnTo>
                  <a:pt x="4018227" y="317022"/>
                </a:lnTo>
                <a:lnTo>
                  <a:pt x="4055690" y="335267"/>
                </a:lnTo>
                <a:lnTo>
                  <a:pt x="4091709" y="353900"/>
                </a:lnTo>
                <a:lnTo>
                  <a:pt x="4126256" y="372911"/>
                </a:lnTo>
                <a:lnTo>
                  <a:pt x="4159301" y="392288"/>
                </a:lnTo>
                <a:lnTo>
                  <a:pt x="4220770" y="432105"/>
                </a:lnTo>
                <a:lnTo>
                  <a:pt x="4275881" y="473266"/>
                </a:lnTo>
                <a:lnTo>
                  <a:pt x="4324402" y="515689"/>
                </a:lnTo>
                <a:lnTo>
                  <a:pt x="4366099" y="559292"/>
                </a:lnTo>
                <a:lnTo>
                  <a:pt x="4400739" y="603991"/>
                </a:lnTo>
                <a:lnTo>
                  <a:pt x="4428087" y="649704"/>
                </a:lnTo>
                <a:lnTo>
                  <a:pt x="4447910" y="696348"/>
                </a:lnTo>
                <a:lnTo>
                  <a:pt x="4459976" y="743841"/>
                </a:lnTo>
                <a:lnTo>
                  <a:pt x="4464050" y="792099"/>
                </a:lnTo>
                <a:lnTo>
                  <a:pt x="4463026" y="816318"/>
                </a:lnTo>
                <a:lnTo>
                  <a:pt x="4459976" y="840357"/>
                </a:lnTo>
                <a:lnTo>
                  <a:pt x="4447910" y="887851"/>
                </a:lnTo>
                <a:lnTo>
                  <a:pt x="4428087" y="934497"/>
                </a:lnTo>
                <a:lnTo>
                  <a:pt x="4400739" y="980213"/>
                </a:lnTo>
                <a:lnTo>
                  <a:pt x="4366099" y="1024917"/>
                </a:lnTo>
                <a:lnTo>
                  <a:pt x="4324402" y="1068524"/>
                </a:lnTo>
                <a:lnTo>
                  <a:pt x="4275881" y="1110953"/>
                </a:lnTo>
                <a:lnTo>
                  <a:pt x="4220770" y="1152119"/>
                </a:lnTo>
                <a:lnTo>
                  <a:pt x="4159301" y="1191942"/>
                </a:lnTo>
                <a:lnTo>
                  <a:pt x="4126256" y="1211323"/>
                </a:lnTo>
                <a:lnTo>
                  <a:pt x="4091709" y="1230336"/>
                </a:lnTo>
                <a:lnTo>
                  <a:pt x="4055690" y="1248972"/>
                </a:lnTo>
                <a:lnTo>
                  <a:pt x="4018227" y="1267221"/>
                </a:lnTo>
                <a:lnTo>
                  <a:pt x="3979350" y="1285070"/>
                </a:lnTo>
                <a:lnTo>
                  <a:pt x="3939088" y="1302512"/>
                </a:lnTo>
                <a:lnTo>
                  <a:pt x="3897471" y="1319534"/>
                </a:lnTo>
                <a:lnTo>
                  <a:pt x="3854527" y="1336127"/>
                </a:lnTo>
                <a:lnTo>
                  <a:pt x="3810285" y="1352280"/>
                </a:lnTo>
                <a:lnTo>
                  <a:pt x="3764776" y="1367983"/>
                </a:lnTo>
                <a:lnTo>
                  <a:pt x="3718027" y="1383225"/>
                </a:lnTo>
                <a:lnTo>
                  <a:pt x="3670069" y="1397997"/>
                </a:lnTo>
                <a:lnTo>
                  <a:pt x="3620930" y="1412287"/>
                </a:lnTo>
                <a:lnTo>
                  <a:pt x="3570639" y="1426086"/>
                </a:lnTo>
                <a:lnTo>
                  <a:pt x="3519227" y="1439383"/>
                </a:lnTo>
                <a:lnTo>
                  <a:pt x="3466721" y="1452167"/>
                </a:lnTo>
                <a:lnTo>
                  <a:pt x="3413152" y="1464429"/>
                </a:lnTo>
                <a:lnTo>
                  <a:pt x="3358547" y="1476158"/>
                </a:lnTo>
                <a:lnTo>
                  <a:pt x="3302938" y="1487344"/>
                </a:lnTo>
                <a:lnTo>
                  <a:pt x="3246352" y="1497976"/>
                </a:lnTo>
                <a:lnTo>
                  <a:pt x="3188819" y="1508043"/>
                </a:lnTo>
                <a:lnTo>
                  <a:pt x="3130368" y="1517537"/>
                </a:lnTo>
                <a:lnTo>
                  <a:pt x="3071029" y="1526445"/>
                </a:lnTo>
                <a:lnTo>
                  <a:pt x="3010830" y="1534759"/>
                </a:lnTo>
                <a:lnTo>
                  <a:pt x="2949800" y="1542466"/>
                </a:lnTo>
                <a:lnTo>
                  <a:pt x="2887970" y="1549558"/>
                </a:lnTo>
                <a:lnTo>
                  <a:pt x="2825367" y="1556024"/>
                </a:lnTo>
                <a:lnTo>
                  <a:pt x="2762022" y="1561853"/>
                </a:lnTo>
                <a:lnTo>
                  <a:pt x="2697963" y="1567035"/>
                </a:lnTo>
                <a:lnTo>
                  <a:pt x="2633220" y="1571560"/>
                </a:lnTo>
                <a:lnTo>
                  <a:pt x="2567822" y="1575417"/>
                </a:lnTo>
                <a:lnTo>
                  <a:pt x="2501798" y="1578596"/>
                </a:lnTo>
                <a:lnTo>
                  <a:pt x="2435177" y="1581087"/>
                </a:lnTo>
                <a:lnTo>
                  <a:pt x="2367988" y="1582879"/>
                </a:lnTo>
                <a:lnTo>
                  <a:pt x="2300261" y="1583961"/>
                </a:lnTo>
                <a:lnTo>
                  <a:pt x="2232025" y="1584325"/>
                </a:lnTo>
                <a:lnTo>
                  <a:pt x="2163788" y="1583961"/>
                </a:lnTo>
                <a:lnTo>
                  <a:pt x="2096061" y="1582879"/>
                </a:lnTo>
                <a:lnTo>
                  <a:pt x="2028872" y="1581087"/>
                </a:lnTo>
                <a:lnTo>
                  <a:pt x="1962251" y="1578596"/>
                </a:lnTo>
                <a:lnTo>
                  <a:pt x="1896227" y="1575417"/>
                </a:lnTo>
                <a:lnTo>
                  <a:pt x="1830829" y="1571560"/>
                </a:lnTo>
                <a:lnTo>
                  <a:pt x="1766086" y="1567035"/>
                </a:lnTo>
                <a:lnTo>
                  <a:pt x="1702027" y="1561853"/>
                </a:lnTo>
                <a:lnTo>
                  <a:pt x="1638682" y="1556024"/>
                </a:lnTo>
                <a:lnTo>
                  <a:pt x="1576079" y="1549558"/>
                </a:lnTo>
                <a:lnTo>
                  <a:pt x="1514249" y="1542466"/>
                </a:lnTo>
                <a:lnTo>
                  <a:pt x="1453219" y="1534759"/>
                </a:lnTo>
                <a:lnTo>
                  <a:pt x="1393020" y="1526445"/>
                </a:lnTo>
                <a:lnTo>
                  <a:pt x="1333681" y="1517537"/>
                </a:lnTo>
                <a:lnTo>
                  <a:pt x="1275230" y="1508043"/>
                </a:lnTo>
                <a:lnTo>
                  <a:pt x="1217697" y="1497976"/>
                </a:lnTo>
                <a:lnTo>
                  <a:pt x="1161111" y="1487344"/>
                </a:lnTo>
                <a:lnTo>
                  <a:pt x="1105502" y="1476158"/>
                </a:lnTo>
                <a:lnTo>
                  <a:pt x="1050897" y="1464429"/>
                </a:lnTo>
                <a:lnTo>
                  <a:pt x="997328" y="1452167"/>
                </a:lnTo>
                <a:lnTo>
                  <a:pt x="944822" y="1439383"/>
                </a:lnTo>
                <a:lnTo>
                  <a:pt x="893410" y="1426086"/>
                </a:lnTo>
                <a:lnTo>
                  <a:pt x="843119" y="1412287"/>
                </a:lnTo>
                <a:lnTo>
                  <a:pt x="793980" y="1397997"/>
                </a:lnTo>
                <a:lnTo>
                  <a:pt x="746022" y="1383225"/>
                </a:lnTo>
                <a:lnTo>
                  <a:pt x="699273" y="1367983"/>
                </a:lnTo>
                <a:lnTo>
                  <a:pt x="653764" y="1352280"/>
                </a:lnTo>
                <a:lnTo>
                  <a:pt x="609522" y="1336127"/>
                </a:lnTo>
                <a:lnTo>
                  <a:pt x="566578" y="1319534"/>
                </a:lnTo>
                <a:lnTo>
                  <a:pt x="524961" y="1302512"/>
                </a:lnTo>
                <a:lnTo>
                  <a:pt x="484699" y="1285070"/>
                </a:lnTo>
                <a:lnTo>
                  <a:pt x="445822" y="1267221"/>
                </a:lnTo>
                <a:lnTo>
                  <a:pt x="408359" y="1248972"/>
                </a:lnTo>
                <a:lnTo>
                  <a:pt x="372340" y="1230336"/>
                </a:lnTo>
                <a:lnTo>
                  <a:pt x="337793" y="1211323"/>
                </a:lnTo>
                <a:lnTo>
                  <a:pt x="304748" y="1191942"/>
                </a:lnTo>
                <a:lnTo>
                  <a:pt x="243279" y="1152119"/>
                </a:lnTo>
                <a:lnTo>
                  <a:pt x="188168" y="1110953"/>
                </a:lnTo>
                <a:lnTo>
                  <a:pt x="139647" y="1068524"/>
                </a:lnTo>
                <a:lnTo>
                  <a:pt x="97950" y="1024917"/>
                </a:lnTo>
                <a:lnTo>
                  <a:pt x="63310" y="980213"/>
                </a:lnTo>
                <a:lnTo>
                  <a:pt x="35962" y="934497"/>
                </a:lnTo>
                <a:lnTo>
                  <a:pt x="16139" y="887851"/>
                </a:lnTo>
                <a:lnTo>
                  <a:pt x="4073" y="840357"/>
                </a:lnTo>
                <a:lnTo>
                  <a:pt x="0" y="792099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288918" y="3785997"/>
            <a:ext cx="3264281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3695" marR="5080" indent="-34163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Arial"/>
                <a:cs typeface="Arial"/>
              </a:rPr>
              <a:t>30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minutos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antes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iniciar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tto: </a:t>
            </a:r>
            <a:r>
              <a:rPr sz="1600" dirty="0" err="1">
                <a:latin typeface="Arial"/>
                <a:cs typeface="Arial"/>
              </a:rPr>
              <a:t>Dexametasona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lang="es-MX" sz="1600" spc="-30" dirty="0">
                <a:latin typeface="Arial"/>
                <a:cs typeface="Arial"/>
              </a:rPr>
              <a:t>12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mg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i.v.</a:t>
            </a:r>
            <a:endParaRPr sz="1600" dirty="0">
              <a:latin typeface="Arial"/>
              <a:cs typeface="Arial"/>
            </a:endParaRPr>
          </a:p>
          <a:p>
            <a:pPr marL="353695" marR="793115">
              <a:lnSpc>
                <a:spcPct val="100000"/>
              </a:lnSpc>
            </a:pPr>
            <a:r>
              <a:rPr lang="es-MX" sz="1600" spc="-50" dirty="0">
                <a:latin typeface="Arial"/>
                <a:cs typeface="Arial"/>
              </a:rPr>
              <a:t>Difenhidramina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5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mg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i.v. </a:t>
            </a:r>
            <a:r>
              <a:rPr sz="1600" dirty="0">
                <a:latin typeface="Arial"/>
                <a:cs typeface="Arial"/>
              </a:rPr>
              <a:t>Ranitidina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50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mg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i.v.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072" rIns="0" bIns="0" rtlCol="0">
            <a:spAutoFit/>
          </a:bodyPr>
          <a:lstStyle/>
          <a:p>
            <a:pPr marL="2954020" marR="5080" indent="-245872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REACCIONES</a:t>
            </a:r>
            <a:r>
              <a:rPr sz="2800" spc="-90" dirty="0"/>
              <a:t> </a:t>
            </a:r>
            <a:r>
              <a:rPr sz="2800" dirty="0"/>
              <a:t>DE</a:t>
            </a:r>
            <a:r>
              <a:rPr sz="2800" spc="-120" dirty="0"/>
              <a:t> </a:t>
            </a:r>
            <a:r>
              <a:rPr sz="2800" spc="-10" dirty="0"/>
              <a:t>HIPERSENSIBILIDAD TAXANOS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2339975" y="3573526"/>
            <a:ext cx="5472430" cy="2736850"/>
          </a:xfrm>
          <a:custGeom>
            <a:avLst/>
            <a:gdLst/>
            <a:ahLst/>
            <a:cxnLst/>
            <a:rect l="l" t="t" r="r" b="b"/>
            <a:pathLst>
              <a:path w="5472430" h="2736850">
                <a:moveTo>
                  <a:pt x="0" y="1368425"/>
                </a:moveTo>
                <a:lnTo>
                  <a:pt x="2815" y="1305784"/>
                </a:lnTo>
                <a:lnTo>
                  <a:pt x="11180" y="1243867"/>
                </a:lnTo>
                <a:lnTo>
                  <a:pt x="24975" y="1182734"/>
                </a:lnTo>
                <a:lnTo>
                  <a:pt x="44079" y="1122444"/>
                </a:lnTo>
                <a:lnTo>
                  <a:pt x="68371" y="1063058"/>
                </a:lnTo>
                <a:lnTo>
                  <a:pt x="97730" y="1004637"/>
                </a:lnTo>
                <a:lnTo>
                  <a:pt x="132036" y="947241"/>
                </a:lnTo>
                <a:lnTo>
                  <a:pt x="171168" y="890930"/>
                </a:lnTo>
                <a:lnTo>
                  <a:pt x="215005" y="835765"/>
                </a:lnTo>
                <a:lnTo>
                  <a:pt x="263426" y="781805"/>
                </a:lnTo>
                <a:lnTo>
                  <a:pt x="316311" y="729113"/>
                </a:lnTo>
                <a:lnTo>
                  <a:pt x="344390" y="703260"/>
                </a:lnTo>
                <a:lnTo>
                  <a:pt x="373539" y="677747"/>
                </a:lnTo>
                <a:lnTo>
                  <a:pt x="403744" y="652580"/>
                </a:lnTo>
                <a:lnTo>
                  <a:pt x="434990" y="627768"/>
                </a:lnTo>
                <a:lnTo>
                  <a:pt x="467261" y="603318"/>
                </a:lnTo>
                <a:lnTo>
                  <a:pt x="500542" y="579237"/>
                </a:lnTo>
                <a:lnTo>
                  <a:pt x="534819" y="555533"/>
                </a:lnTo>
                <a:lnTo>
                  <a:pt x="570076" y="532214"/>
                </a:lnTo>
                <a:lnTo>
                  <a:pt x="606297" y="509286"/>
                </a:lnTo>
                <a:lnTo>
                  <a:pt x="643469" y="486759"/>
                </a:lnTo>
                <a:lnTo>
                  <a:pt x="681576" y="464638"/>
                </a:lnTo>
                <a:lnTo>
                  <a:pt x="720602" y="442933"/>
                </a:lnTo>
                <a:lnTo>
                  <a:pt x="760533" y="421649"/>
                </a:lnTo>
                <a:lnTo>
                  <a:pt x="801354" y="400796"/>
                </a:lnTo>
                <a:lnTo>
                  <a:pt x="843049" y="380379"/>
                </a:lnTo>
                <a:lnTo>
                  <a:pt x="885603" y="360408"/>
                </a:lnTo>
                <a:lnTo>
                  <a:pt x="929002" y="340889"/>
                </a:lnTo>
                <a:lnTo>
                  <a:pt x="973231" y="321830"/>
                </a:lnTo>
                <a:lnTo>
                  <a:pt x="1018273" y="303239"/>
                </a:lnTo>
                <a:lnTo>
                  <a:pt x="1064114" y="285123"/>
                </a:lnTo>
                <a:lnTo>
                  <a:pt x="1110740" y="267489"/>
                </a:lnTo>
                <a:lnTo>
                  <a:pt x="1158134" y="250346"/>
                </a:lnTo>
                <a:lnTo>
                  <a:pt x="1206282" y="233701"/>
                </a:lnTo>
                <a:lnTo>
                  <a:pt x="1255169" y="217560"/>
                </a:lnTo>
                <a:lnTo>
                  <a:pt x="1304780" y="201933"/>
                </a:lnTo>
                <a:lnTo>
                  <a:pt x="1355099" y="186826"/>
                </a:lnTo>
                <a:lnTo>
                  <a:pt x="1406111" y="172247"/>
                </a:lnTo>
                <a:lnTo>
                  <a:pt x="1457802" y="158203"/>
                </a:lnTo>
                <a:lnTo>
                  <a:pt x="1510156" y="144703"/>
                </a:lnTo>
                <a:lnTo>
                  <a:pt x="1563159" y="131753"/>
                </a:lnTo>
                <a:lnTo>
                  <a:pt x="1616794" y="119361"/>
                </a:lnTo>
                <a:lnTo>
                  <a:pt x="1671048" y="107535"/>
                </a:lnTo>
                <a:lnTo>
                  <a:pt x="1725904" y="96282"/>
                </a:lnTo>
                <a:lnTo>
                  <a:pt x="1781348" y="85610"/>
                </a:lnTo>
                <a:lnTo>
                  <a:pt x="1837365" y="75526"/>
                </a:lnTo>
                <a:lnTo>
                  <a:pt x="1893940" y="66038"/>
                </a:lnTo>
                <a:lnTo>
                  <a:pt x="1951057" y="57153"/>
                </a:lnTo>
                <a:lnTo>
                  <a:pt x="2008701" y="48880"/>
                </a:lnTo>
                <a:lnTo>
                  <a:pt x="2066858" y="41225"/>
                </a:lnTo>
                <a:lnTo>
                  <a:pt x="2125513" y="34196"/>
                </a:lnTo>
                <a:lnTo>
                  <a:pt x="2184649" y="27800"/>
                </a:lnTo>
                <a:lnTo>
                  <a:pt x="2244253" y="22046"/>
                </a:lnTo>
                <a:lnTo>
                  <a:pt x="2304309" y="16941"/>
                </a:lnTo>
                <a:lnTo>
                  <a:pt x="2364801" y="12491"/>
                </a:lnTo>
                <a:lnTo>
                  <a:pt x="2425716" y="8706"/>
                </a:lnTo>
                <a:lnTo>
                  <a:pt x="2487037" y="5592"/>
                </a:lnTo>
                <a:lnTo>
                  <a:pt x="2548750" y="3156"/>
                </a:lnTo>
                <a:lnTo>
                  <a:pt x="2610839" y="1408"/>
                </a:lnTo>
                <a:lnTo>
                  <a:pt x="2673290" y="353"/>
                </a:lnTo>
                <a:lnTo>
                  <a:pt x="2736088" y="0"/>
                </a:lnTo>
                <a:lnTo>
                  <a:pt x="2798880" y="353"/>
                </a:lnTo>
                <a:lnTo>
                  <a:pt x="2861326" y="1408"/>
                </a:lnTo>
                <a:lnTo>
                  <a:pt x="2923411" y="3156"/>
                </a:lnTo>
                <a:lnTo>
                  <a:pt x="2985119" y="5592"/>
                </a:lnTo>
                <a:lnTo>
                  <a:pt x="3046436" y="8706"/>
                </a:lnTo>
                <a:lnTo>
                  <a:pt x="3107347" y="12491"/>
                </a:lnTo>
                <a:lnTo>
                  <a:pt x="3167836" y="16941"/>
                </a:lnTo>
                <a:lnTo>
                  <a:pt x="3227889" y="22046"/>
                </a:lnTo>
                <a:lnTo>
                  <a:pt x="3287489" y="27800"/>
                </a:lnTo>
                <a:lnTo>
                  <a:pt x="3346623" y="34196"/>
                </a:lnTo>
                <a:lnTo>
                  <a:pt x="3405275" y="41225"/>
                </a:lnTo>
                <a:lnTo>
                  <a:pt x="3463429" y="48880"/>
                </a:lnTo>
                <a:lnTo>
                  <a:pt x="3521072" y="57153"/>
                </a:lnTo>
                <a:lnTo>
                  <a:pt x="3578187" y="66038"/>
                </a:lnTo>
                <a:lnTo>
                  <a:pt x="3634760" y="75526"/>
                </a:lnTo>
                <a:lnTo>
                  <a:pt x="3690776" y="85610"/>
                </a:lnTo>
                <a:lnTo>
                  <a:pt x="3746219" y="96282"/>
                </a:lnTo>
                <a:lnTo>
                  <a:pt x="3801074" y="107535"/>
                </a:lnTo>
                <a:lnTo>
                  <a:pt x="3855326" y="119361"/>
                </a:lnTo>
                <a:lnTo>
                  <a:pt x="3908961" y="131753"/>
                </a:lnTo>
                <a:lnTo>
                  <a:pt x="3961963" y="144703"/>
                </a:lnTo>
                <a:lnTo>
                  <a:pt x="4014317" y="158203"/>
                </a:lnTo>
                <a:lnTo>
                  <a:pt x="4066007" y="172247"/>
                </a:lnTo>
                <a:lnTo>
                  <a:pt x="4117020" y="186826"/>
                </a:lnTo>
                <a:lnTo>
                  <a:pt x="4167339" y="201933"/>
                </a:lnTo>
                <a:lnTo>
                  <a:pt x="4216950" y="217560"/>
                </a:lnTo>
                <a:lnTo>
                  <a:pt x="4265837" y="233701"/>
                </a:lnTo>
                <a:lnTo>
                  <a:pt x="4313985" y="250346"/>
                </a:lnTo>
                <a:lnTo>
                  <a:pt x="4361380" y="267489"/>
                </a:lnTo>
                <a:lnTo>
                  <a:pt x="4408006" y="285123"/>
                </a:lnTo>
                <a:lnTo>
                  <a:pt x="4453849" y="303239"/>
                </a:lnTo>
                <a:lnTo>
                  <a:pt x="4498892" y="321830"/>
                </a:lnTo>
                <a:lnTo>
                  <a:pt x="4543121" y="340889"/>
                </a:lnTo>
                <a:lnTo>
                  <a:pt x="4586521" y="360408"/>
                </a:lnTo>
                <a:lnTo>
                  <a:pt x="4629077" y="380379"/>
                </a:lnTo>
                <a:lnTo>
                  <a:pt x="4670774" y="400796"/>
                </a:lnTo>
                <a:lnTo>
                  <a:pt x="4711596" y="421649"/>
                </a:lnTo>
                <a:lnTo>
                  <a:pt x="4751528" y="442933"/>
                </a:lnTo>
                <a:lnTo>
                  <a:pt x="4790556" y="464638"/>
                </a:lnTo>
                <a:lnTo>
                  <a:pt x="4828664" y="486759"/>
                </a:lnTo>
                <a:lnTo>
                  <a:pt x="4865838" y="509286"/>
                </a:lnTo>
                <a:lnTo>
                  <a:pt x="4902061" y="532214"/>
                </a:lnTo>
                <a:lnTo>
                  <a:pt x="4937319" y="555533"/>
                </a:lnTo>
                <a:lnTo>
                  <a:pt x="4971597" y="579237"/>
                </a:lnTo>
                <a:lnTo>
                  <a:pt x="5004880" y="603318"/>
                </a:lnTo>
                <a:lnTo>
                  <a:pt x="5037153" y="627768"/>
                </a:lnTo>
                <a:lnTo>
                  <a:pt x="5068401" y="652580"/>
                </a:lnTo>
                <a:lnTo>
                  <a:pt x="5098607" y="677747"/>
                </a:lnTo>
                <a:lnTo>
                  <a:pt x="5127759" y="703260"/>
                </a:lnTo>
                <a:lnTo>
                  <a:pt x="5155839" y="729113"/>
                </a:lnTo>
                <a:lnTo>
                  <a:pt x="5208728" y="781805"/>
                </a:lnTo>
                <a:lnTo>
                  <a:pt x="5257153" y="835765"/>
                </a:lnTo>
                <a:lnTo>
                  <a:pt x="5300993" y="890930"/>
                </a:lnTo>
                <a:lnTo>
                  <a:pt x="5340127" y="947241"/>
                </a:lnTo>
                <a:lnTo>
                  <a:pt x="5374436" y="1004637"/>
                </a:lnTo>
                <a:lnTo>
                  <a:pt x="5403798" y="1063058"/>
                </a:lnTo>
                <a:lnTo>
                  <a:pt x="5428092" y="1122444"/>
                </a:lnTo>
                <a:lnTo>
                  <a:pt x="5447197" y="1182734"/>
                </a:lnTo>
                <a:lnTo>
                  <a:pt x="5460994" y="1243867"/>
                </a:lnTo>
                <a:lnTo>
                  <a:pt x="5469360" y="1305784"/>
                </a:lnTo>
                <a:lnTo>
                  <a:pt x="5472176" y="1368425"/>
                </a:lnTo>
                <a:lnTo>
                  <a:pt x="5471469" y="1399828"/>
                </a:lnTo>
                <a:lnTo>
                  <a:pt x="5469360" y="1431058"/>
                </a:lnTo>
                <a:lnTo>
                  <a:pt x="5460994" y="1492970"/>
                </a:lnTo>
                <a:lnTo>
                  <a:pt x="5447197" y="1554098"/>
                </a:lnTo>
                <a:lnTo>
                  <a:pt x="5428092" y="1614383"/>
                </a:lnTo>
                <a:lnTo>
                  <a:pt x="5403798" y="1673765"/>
                </a:lnTo>
                <a:lnTo>
                  <a:pt x="5374436" y="1732182"/>
                </a:lnTo>
                <a:lnTo>
                  <a:pt x="5340127" y="1789574"/>
                </a:lnTo>
                <a:lnTo>
                  <a:pt x="5300993" y="1845882"/>
                </a:lnTo>
                <a:lnTo>
                  <a:pt x="5257153" y="1901044"/>
                </a:lnTo>
                <a:lnTo>
                  <a:pt x="5208728" y="1955001"/>
                </a:lnTo>
                <a:lnTo>
                  <a:pt x="5155839" y="2007691"/>
                </a:lnTo>
                <a:lnTo>
                  <a:pt x="5127759" y="2033543"/>
                </a:lnTo>
                <a:lnTo>
                  <a:pt x="5098607" y="2059055"/>
                </a:lnTo>
                <a:lnTo>
                  <a:pt x="5068401" y="2084221"/>
                </a:lnTo>
                <a:lnTo>
                  <a:pt x="5037153" y="2109032"/>
                </a:lnTo>
                <a:lnTo>
                  <a:pt x="5004880" y="2133482"/>
                </a:lnTo>
                <a:lnTo>
                  <a:pt x="4971597" y="2157562"/>
                </a:lnTo>
                <a:lnTo>
                  <a:pt x="4937319" y="2181265"/>
                </a:lnTo>
                <a:lnTo>
                  <a:pt x="4902061" y="2204584"/>
                </a:lnTo>
                <a:lnTo>
                  <a:pt x="4865838" y="2227511"/>
                </a:lnTo>
                <a:lnTo>
                  <a:pt x="4828664" y="2250038"/>
                </a:lnTo>
                <a:lnTo>
                  <a:pt x="4790556" y="2272158"/>
                </a:lnTo>
                <a:lnTo>
                  <a:pt x="4751528" y="2293863"/>
                </a:lnTo>
                <a:lnTo>
                  <a:pt x="4711596" y="2315146"/>
                </a:lnTo>
                <a:lnTo>
                  <a:pt x="4670774" y="2335999"/>
                </a:lnTo>
                <a:lnTo>
                  <a:pt x="4629077" y="2356415"/>
                </a:lnTo>
                <a:lnTo>
                  <a:pt x="4586521" y="2376387"/>
                </a:lnTo>
                <a:lnTo>
                  <a:pt x="4543121" y="2395905"/>
                </a:lnTo>
                <a:lnTo>
                  <a:pt x="4498892" y="2414964"/>
                </a:lnTo>
                <a:lnTo>
                  <a:pt x="4453849" y="2433555"/>
                </a:lnTo>
                <a:lnTo>
                  <a:pt x="4408006" y="2451671"/>
                </a:lnTo>
                <a:lnTo>
                  <a:pt x="4361380" y="2469305"/>
                </a:lnTo>
                <a:lnTo>
                  <a:pt x="4313985" y="2486448"/>
                </a:lnTo>
                <a:lnTo>
                  <a:pt x="4265837" y="2503094"/>
                </a:lnTo>
                <a:lnTo>
                  <a:pt x="4216950" y="2519234"/>
                </a:lnTo>
                <a:lnTo>
                  <a:pt x="4167339" y="2534861"/>
                </a:lnTo>
                <a:lnTo>
                  <a:pt x="4117020" y="2549969"/>
                </a:lnTo>
                <a:lnTo>
                  <a:pt x="4066007" y="2564548"/>
                </a:lnTo>
                <a:lnTo>
                  <a:pt x="4014317" y="2578591"/>
                </a:lnTo>
                <a:lnTo>
                  <a:pt x="3961963" y="2592092"/>
                </a:lnTo>
                <a:lnTo>
                  <a:pt x="3908961" y="2605042"/>
                </a:lnTo>
                <a:lnTo>
                  <a:pt x="3855326" y="2617434"/>
                </a:lnTo>
                <a:lnTo>
                  <a:pt x="3801074" y="2629261"/>
                </a:lnTo>
                <a:lnTo>
                  <a:pt x="3746219" y="2640514"/>
                </a:lnTo>
                <a:lnTo>
                  <a:pt x="3690776" y="2651186"/>
                </a:lnTo>
                <a:lnTo>
                  <a:pt x="3634760" y="2661270"/>
                </a:lnTo>
                <a:lnTo>
                  <a:pt x="3578187" y="2670758"/>
                </a:lnTo>
                <a:lnTo>
                  <a:pt x="3521072" y="2679643"/>
                </a:lnTo>
                <a:lnTo>
                  <a:pt x="3463429" y="2687917"/>
                </a:lnTo>
                <a:lnTo>
                  <a:pt x="3405275" y="2695572"/>
                </a:lnTo>
                <a:lnTo>
                  <a:pt x="3346623" y="2702601"/>
                </a:lnTo>
                <a:lnTo>
                  <a:pt x="3287489" y="2708997"/>
                </a:lnTo>
                <a:lnTo>
                  <a:pt x="3227889" y="2714751"/>
                </a:lnTo>
                <a:lnTo>
                  <a:pt x="3167836" y="2719857"/>
                </a:lnTo>
                <a:lnTo>
                  <a:pt x="3107347" y="2724306"/>
                </a:lnTo>
                <a:lnTo>
                  <a:pt x="3046436" y="2728092"/>
                </a:lnTo>
                <a:lnTo>
                  <a:pt x="2985119" y="2731206"/>
                </a:lnTo>
                <a:lnTo>
                  <a:pt x="2923411" y="2733642"/>
                </a:lnTo>
                <a:lnTo>
                  <a:pt x="2861326" y="2735391"/>
                </a:lnTo>
                <a:lnTo>
                  <a:pt x="2798880" y="2736445"/>
                </a:lnTo>
                <a:lnTo>
                  <a:pt x="2736088" y="2736799"/>
                </a:lnTo>
                <a:lnTo>
                  <a:pt x="2673290" y="2736445"/>
                </a:lnTo>
                <a:lnTo>
                  <a:pt x="2610839" y="2735391"/>
                </a:lnTo>
                <a:lnTo>
                  <a:pt x="2548750" y="2733642"/>
                </a:lnTo>
                <a:lnTo>
                  <a:pt x="2487037" y="2731206"/>
                </a:lnTo>
                <a:lnTo>
                  <a:pt x="2425716" y="2728092"/>
                </a:lnTo>
                <a:lnTo>
                  <a:pt x="2364801" y="2724306"/>
                </a:lnTo>
                <a:lnTo>
                  <a:pt x="2304309" y="2719857"/>
                </a:lnTo>
                <a:lnTo>
                  <a:pt x="2244253" y="2714751"/>
                </a:lnTo>
                <a:lnTo>
                  <a:pt x="2184649" y="2708997"/>
                </a:lnTo>
                <a:lnTo>
                  <a:pt x="2125513" y="2702601"/>
                </a:lnTo>
                <a:lnTo>
                  <a:pt x="2066858" y="2695572"/>
                </a:lnTo>
                <a:lnTo>
                  <a:pt x="2008701" y="2687917"/>
                </a:lnTo>
                <a:lnTo>
                  <a:pt x="1951057" y="2679643"/>
                </a:lnTo>
                <a:lnTo>
                  <a:pt x="1893940" y="2670758"/>
                </a:lnTo>
                <a:lnTo>
                  <a:pt x="1837365" y="2661270"/>
                </a:lnTo>
                <a:lnTo>
                  <a:pt x="1781348" y="2651186"/>
                </a:lnTo>
                <a:lnTo>
                  <a:pt x="1725904" y="2640514"/>
                </a:lnTo>
                <a:lnTo>
                  <a:pt x="1671048" y="2629261"/>
                </a:lnTo>
                <a:lnTo>
                  <a:pt x="1616794" y="2617434"/>
                </a:lnTo>
                <a:lnTo>
                  <a:pt x="1563159" y="2605042"/>
                </a:lnTo>
                <a:lnTo>
                  <a:pt x="1510156" y="2592092"/>
                </a:lnTo>
                <a:lnTo>
                  <a:pt x="1457802" y="2578591"/>
                </a:lnTo>
                <a:lnTo>
                  <a:pt x="1406111" y="2564548"/>
                </a:lnTo>
                <a:lnTo>
                  <a:pt x="1355099" y="2549969"/>
                </a:lnTo>
                <a:lnTo>
                  <a:pt x="1304780" y="2534861"/>
                </a:lnTo>
                <a:lnTo>
                  <a:pt x="1255169" y="2519234"/>
                </a:lnTo>
                <a:lnTo>
                  <a:pt x="1206282" y="2503094"/>
                </a:lnTo>
                <a:lnTo>
                  <a:pt x="1158134" y="2486448"/>
                </a:lnTo>
                <a:lnTo>
                  <a:pt x="1110740" y="2469305"/>
                </a:lnTo>
                <a:lnTo>
                  <a:pt x="1064114" y="2451671"/>
                </a:lnTo>
                <a:lnTo>
                  <a:pt x="1018273" y="2433555"/>
                </a:lnTo>
                <a:lnTo>
                  <a:pt x="973231" y="2414964"/>
                </a:lnTo>
                <a:lnTo>
                  <a:pt x="929002" y="2395905"/>
                </a:lnTo>
                <a:lnTo>
                  <a:pt x="885603" y="2376387"/>
                </a:lnTo>
                <a:lnTo>
                  <a:pt x="843049" y="2356415"/>
                </a:lnTo>
                <a:lnTo>
                  <a:pt x="801354" y="2335999"/>
                </a:lnTo>
                <a:lnTo>
                  <a:pt x="760533" y="2315146"/>
                </a:lnTo>
                <a:lnTo>
                  <a:pt x="720602" y="2293863"/>
                </a:lnTo>
                <a:lnTo>
                  <a:pt x="681576" y="2272158"/>
                </a:lnTo>
                <a:lnTo>
                  <a:pt x="643469" y="2250038"/>
                </a:lnTo>
                <a:lnTo>
                  <a:pt x="606297" y="2227511"/>
                </a:lnTo>
                <a:lnTo>
                  <a:pt x="570076" y="2204584"/>
                </a:lnTo>
                <a:lnTo>
                  <a:pt x="534819" y="2181265"/>
                </a:lnTo>
                <a:lnTo>
                  <a:pt x="500542" y="2157562"/>
                </a:lnTo>
                <a:lnTo>
                  <a:pt x="467261" y="2133482"/>
                </a:lnTo>
                <a:lnTo>
                  <a:pt x="434990" y="2109032"/>
                </a:lnTo>
                <a:lnTo>
                  <a:pt x="403744" y="2084221"/>
                </a:lnTo>
                <a:lnTo>
                  <a:pt x="373539" y="2059055"/>
                </a:lnTo>
                <a:lnTo>
                  <a:pt x="344390" y="2033543"/>
                </a:lnTo>
                <a:lnTo>
                  <a:pt x="316311" y="2007691"/>
                </a:lnTo>
                <a:lnTo>
                  <a:pt x="263426" y="1955001"/>
                </a:lnTo>
                <a:lnTo>
                  <a:pt x="215005" y="1901044"/>
                </a:lnTo>
                <a:lnTo>
                  <a:pt x="171168" y="1845882"/>
                </a:lnTo>
                <a:lnTo>
                  <a:pt x="132036" y="1789574"/>
                </a:lnTo>
                <a:lnTo>
                  <a:pt x="97730" y="1732182"/>
                </a:lnTo>
                <a:lnTo>
                  <a:pt x="68371" y="1673765"/>
                </a:lnTo>
                <a:lnTo>
                  <a:pt x="44079" y="1614383"/>
                </a:lnTo>
                <a:lnTo>
                  <a:pt x="24975" y="1554098"/>
                </a:lnTo>
                <a:lnTo>
                  <a:pt x="11180" y="1492970"/>
                </a:lnTo>
                <a:lnTo>
                  <a:pt x="2815" y="1431058"/>
                </a:lnTo>
                <a:lnTo>
                  <a:pt x="0" y="1368425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7217" y="1509871"/>
            <a:ext cx="7240270" cy="44208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DOCETAXEL</a:t>
            </a:r>
            <a:r>
              <a:rPr sz="2400" u="none" spc="-10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484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015" algn="l"/>
              </a:tabLst>
            </a:pPr>
            <a:r>
              <a:rPr sz="2000" dirty="0">
                <a:latin typeface="Arial"/>
                <a:cs typeface="Arial"/>
              </a:rPr>
              <a:t>Reacciones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similares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paclitaxel.</a:t>
            </a:r>
            <a:endParaRPr sz="2000">
              <a:latin typeface="Arial"/>
              <a:cs typeface="Arial"/>
            </a:endParaRPr>
          </a:p>
          <a:p>
            <a:pPr marL="755015" marR="5080" lvl="1" indent="-285750">
              <a:lnSpc>
                <a:spcPct val="100000"/>
              </a:lnSpc>
              <a:spcBef>
                <a:spcPts val="48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6285" algn="l"/>
              </a:tabLst>
            </a:pPr>
            <a:r>
              <a:rPr sz="2000" dirty="0">
                <a:latin typeface="Arial"/>
                <a:cs typeface="Arial"/>
              </a:rPr>
              <a:t>Síndrome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retención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hídrica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predominio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EEII</a:t>
            </a:r>
            <a:r>
              <a:rPr sz="2000" spc="-20" dirty="0">
                <a:latin typeface="Arial"/>
                <a:cs typeface="Arial"/>
              </a:rPr>
              <a:t> tras 	</a:t>
            </a:r>
            <a:r>
              <a:rPr sz="2000" dirty="0">
                <a:latin typeface="Arial"/>
                <a:cs typeface="Arial"/>
              </a:rPr>
              <a:t>administraciones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repetidas.</a:t>
            </a:r>
            <a:endParaRPr sz="200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575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015" algn="l"/>
              </a:tabLst>
            </a:pPr>
            <a:r>
              <a:rPr sz="2000" spc="-10" dirty="0">
                <a:latin typeface="Arial"/>
                <a:cs typeface="Arial"/>
              </a:rPr>
              <a:t>Profilaxis</a:t>
            </a:r>
            <a:r>
              <a:rPr sz="2400" spc="-10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85"/>
              </a:spcBef>
            </a:pPr>
            <a:endParaRPr sz="2000">
              <a:latin typeface="Arial"/>
              <a:cs typeface="Arial"/>
            </a:endParaRPr>
          </a:p>
          <a:p>
            <a:pPr marL="2686050" marR="960119">
              <a:lnSpc>
                <a:spcPct val="120000"/>
              </a:lnSpc>
              <a:spcBef>
                <a:spcPts val="5"/>
              </a:spcBef>
            </a:pPr>
            <a:r>
              <a:rPr sz="1600" dirty="0">
                <a:latin typeface="Arial"/>
                <a:cs typeface="Arial"/>
              </a:rPr>
              <a:t>Dexametasona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8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mg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v.o.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cada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12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horas </a:t>
            </a:r>
            <a:r>
              <a:rPr sz="1600" dirty="0">
                <a:latin typeface="Arial"/>
                <a:cs typeface="Arial"/>
              </a:rPr>
              <a:t>durante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3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días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(días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-</a:t>
            </a:r>
            <a:r>
              <a:rPr sz="1600" dirty="0">
                <a:latin typeface="Arial"/>
                <a:cs typeface="Arial"/>
              </a:rPr>
              <a:t>1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+1)</a:t>
            </a:r>
            <a:endParaRPr sz="1600">
              <a:latin typeface="Arial"/>
              <a:cs typeface="Arial"/>
            </a:endParaRPr>
          </a:p>
          <a:p>
            <a:pPr marL="2686050" marR="2710815" indent="1027430">
              <a:lnSpc>
                <a:spcPct val="120000"/>
              </a:lnSpc>
            </a:pPr>
            <a:r>
              <a:rPr sz="1600" spc="-25" dirty="0">
                <a:latin typeface="Arial"/>
                <a:cs typeface="Arial"/>
              </a:rPr>
              <a:t>+/- </a:t>
            </a:r>
            <a:r>
              <a:rPr sz="1600" dirty="0">
                <a:latin typeface="Arial"/>
                <a:cs typeface="Arial"/>
              </a:rPr>
              <a:t>Polaramine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5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mg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i.v.</a:t>
            </a:r>
            <a:endParaRPr sz="1600">
              <a:latin typeface="Arial"/>
              <a:cs typeface="Arial"/>
            </a:endParaRPr>
          </a:p>
          <a:p>
            <a:pPr marL="4856480">
              <a:lnSpc>
                <a:spcPct val="100000"/>
              </a:lnSpc>
              <a:spcBef>
                <a:spcPts val="385"/>
              </a:spcBef>
            </a:pPr>
            <a:r>
              <a:rPr sz="1600" dirty="0">
                <a:latin typeface="Arial"/>
                <a:cs typeface="Arial"/>
              </a:rPr>
              <a:t>30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minutos</a:t>
            </a:r>
            <a:endParaRPr sz="1600">
              <a:latin typeface="Arial"/>
              <a:cs typeface="Arial"/>
            </a:endParaRPr>
          </a:p>
          <a:p>
            <a:pPr marL="302895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antes</a:t>
            </a:r>
            <a:endParaRPr sz="1600">
              <a:latin typeface="Arial"/>
              <a:cs typeface="Arial"/>
            </a:endParaRPr>
          </a:p>
          <a:p>
            <a:pPr marL="2686050">
              <a:lnSpc>
                <a:spcPct val="100000"/>
              </a:lnSpc>
              <a:spcBef>
                <a:spcPts val="384"/>
              </a:spcBef>
            </a:pPr>
            <a:r>
              <a:rPr sz="1600" dirty="0">
                <a:latin typeface="Arial"/>
                <a:cs typeface="Arial"/>
              </a:rPr>
              <a:t>Ranitidina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50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mg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i.v.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148326" y="4868798"/>
            <a:ext cx="215900" cy="937260"/>
          </a:xfrm>
          <a:custGeom>
            <a:avLst/>
            <a:gdLst/>
            <a:ahLst/>
            <a:cxnLst/>
            <a:rect l="l" t="t" r="r" b="b"/>
            <a:pathLst>
              <a:path w="215900" h="937260">
                <a:moveTo>
                  <a:pt x="0" y="0"/>
                </a:moveTo>
                <a:lnTo>
                  <a:pt x="41995" y="6149"/>
                </a:lnTo>
                <a:lnTo>
                  <a:pt x="76311" y="22907"/>
                </a:lnTo>
                <a:lnTo>
                  <a:pt x="99458" y="47738"/>
                </a:lnTo>
                <a:lnTo>
                  <a:pt x="107950" y="78105"/>
                </a:lnTo>
                <a:lnTo>
                  <a:pt x="107950" y="390270"/>
                </a:lnTo>
                <a:lnTo>
                  <a:pt x="116423" y="420691"/>
                </a:lnTo>
                <a:lnTo>
                  <a:pt x="139541" y="445516"/>
                </a:lnTo>
                <a:lnTo>
                  <a:pt x="173851" y="462244"/>
                </a:lnTo>
                <a:lnTo>
                  <a:pt x="215900" y="468375"/>
                </a:lnTo>
                <a:lnTo>
                  <a:pt x="173851" y="474507"/>
                </a:lnTo>
                <a:lnTo>
                  <a:pt x="139541" y="491235"/>
                </a:lnTo>
                <a:lnTo>
                  <a:pt x="116423" y="516060"/>
                </a:lnTo>
                <a:lnTo>
                  <a:pt x="107950" y="546481"/>
                </a:lnTo>
                <a:lnTo>
                  <a:pt x="107950" y="858634"/>
                </a:lnTo>
                <a:lnTo>
                  <a:pt x="99458" y="889014"/>
                </a:lnTo>
                <a:lnTo>
                  <a:pt x="76311" y="913825"/>
                </a:lnTo>
                <a:lnTo>
                  <a:pt x="41995" y="930554"/>
                </a:lnTo>
                <a:lnTo>
                  <a:pt x="0" y="936688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1759" rIns="0" bIns="0" rtlCol="0">
            <a:spAutoFit/>
          </a:bodyPr>
          <a:lstStyle/>
          <a:p>
            <a:pPr marL="2054860" marR="5080" indent="-155956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REACCIONES</a:t>
            </a:r>
            <a:r>
              <a:rPr sz="2800" spc="-90" dirty="0"/>
              <a:t> </a:t>
            </a:r>
            <a:r>
              <a:rPr sz="2800" dirty="0"/>
              <a:t>DE</a:t>
            </a:r>
            <a:r>
              <a:rPr sz="2800" spc="-120" dirty="0"/>
              <a:t> </a:t>
            </a:r>
            <a:r>
              <a:rPr sz="2800" spc="-10" dirty="0"/>
              <a:t>HIPERSENSIBILIDAD </a:t>
            </a:r>
            <a:r>
              <a:rPr sz="2800" dirty="0"/>
              <a:t>OTROS</a:t>
            </a:r>
            <a:r>
              <a:rPr sz="2800" spc="-100" dirty="0"/>
              <a:t> </a:t>
            </a:r>
            <a:r>
              <a:rPr sz="2800" spc="-10" dirty="0"/>
              <a:t>FÁRMACOS: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35940" y="1509713"/>
            <a:ext cx="8056245" cy="426974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ANTRACICLINAS:</a:t>
            </a:r>
            <a:endParaRPr sz="24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58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Escasas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reacciones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hipersensibilidad.</a:t>
            </a:r>
            <a:endParaRPr sz="2400">
              <a:latin typeface="Arial"/>
              <a:cs typeface="Arial"/>
            </a:endParaRPr>
          </a:p>
          <a:p>
            <a:pPr marL="755015" marR="123189" lvl="1" indent="-285750">
              <a:lnSpc>
                <a:spcPct val="100000"/>
              </a:lnSpc>
              <a:spcBef>
                <a:spcPts val="57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</a:tabLst>
            </a:pPr>
            <a:r>
              <a:rPr sz="2400" spc="-10" dirty="0">
                <a:latin typeface="Arial"/>
                <a:cs typeface="Arial"/>
              </a:rPr>
              <a:t>Enrojecimiento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cutáneo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zona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infusión,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sobre 	</a:t>
            </a:r>
            <a:r>
              <a:rPr sz="2400" dirty="0">
                <a:latin typeface="Arial"/>
                <a:cs typeface="Arial"/>
              </a:rPr>
              <a:t>todo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1ª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administración.</a:t>
            </a:r>
            <a:endParaRPr sz="24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58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Corticoides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antihistamínicos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prevenir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recidivas.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BLEOMICINA:</a:t>
            </a:r>
            <a:endParaRPr sz="24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57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Reacción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febril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frecuente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durante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infusión.</a:t>
            </a:r>
            <a:endParaRPr sz="24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58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Ocasionalmente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reacción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anafilactoide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(diaforesis,</a:t>
            </a:r>
            <a:endParaRPr sz="2400">
              <a:latin typeface="Arial"/>
              <a:cs typeface="Arial"/>
            </a:endParaRPr>
          </a:p>
          <a:p>
            <a:pPr marL="756285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confusión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disnea).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Más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común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1º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2º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tto.</a:t>
            </a:r>
            <a:endParaRPr sz="24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57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Tto: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hidratación,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corticoides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antihistamínicos.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1759" rIns="0" bIns="0" rtlCol="0">
            <a:spAutoFit/>
          </a:bodyPr>
          <a:lstStyle/>
          <a:p>
            <a:pPr marL="2054860" marR="5080" indent="-155956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REACCIONES</a:t>
            </a:r>
            <a:r>
              <a:rPr sz="2800" spc="-90" dirty="0"/>
              <a:t> </a:t>
            </a:r>
            <a:r>
              <a:rPr sz="2800" dirty="0"/>
              <a:t>DE</a:t>
            </a:r>
            <a:r>
              <a:rPr sz="2800" spc="-120" dirty="0"/>
              <a:t> </a:t>
            </a:r>
            <a:r>
              <a:rPr sz="2800" spc="-10" dirty="0"/>
              <a:t>HIPERSENSIBILIDAD </a:t>
            </a:r>
            <a:r>
              <a:rPr sz="2800" dirty="0"/>
              <a:t>OTROS</a:t>
            </a:r>
            <a:r>
              <a:rPr sz="2800" spc="-100" dirty="0"/>
              <a:t> </a:t>
            </a:r>
            <a:r>
              <a:rPr sz="2800" spc="-10" dirty="0"/>
              <a:t>FÁRMACOS: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47217" y="1725930"/>
            <a:ext cx="8004809" cy="375666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EPIDOFILOTOXINAS</a:t>
            </a:r>
            <a:r>
              <a:rPr sz="2400" b="1" u="sng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(ETOPÓSIDO/TENIPÓSIDO):</a:t>
            </a:r>
            <a:endParaRPr sz="2400">
              <a:latin typeface="Arial"/>
              <a:cs typeface="Arial"/>
            </a:endParaRPr>
          </a:p>
          <a:p>
            <a:pPr marL="756285" marR="393065" lvl="1" indent="-287020">
              <a:lnSpc>
                <a:spcPct val="100000"/>
              </a:lnSpc>
              <a:spcBef>
                <a:spcPts val="57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</a:tabLst>
            </a:pPr>
            <a:r>
              <a:rPr sz="2400" dirty="0">
                <a:latin typeface="Arial"/>
                <a:cs typeface="Arial"/>
              </a:rPr>
              <a:t>Infusión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rápida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puede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causar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hipotensión.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evita </a:t>
            </a:r>
            <a:r>
              <a:rPr sz="2400" dirty="0">
                <a:latin typeface="Arial"/>
                <a:cs typeface="Arial"/>
              </a:rPr>
              <a:t>alargando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administración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más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30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minutos.</a:t>
            </a:r>
            <a:endParaRPr sz="2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275"/>
              </a:spcBef>
              <a:buClr>
                <a:srgbClr val="9999CC"/>
              </a:buClr>
              <a:buFont typeface="Wingdings"/>
              <a:buChar char=""/>
            </a:pPr>
            <a:endParaRPr sz="2400">
              <a:latin typeface="Arial"/>
              <a:cs typeface="Arial"/>
            </a:endParaRPr>
          </a:p>
          <a:p>
            <a:pPr marL="354965" marR="601345" indent="-342900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PLATINOS</a:t>
            </a:r>
            <a:r>
              <a:rPr sz="2400" b="1" u="none" spc="-10" dirty="0">
                <a:latin typeface="Arial"/>
                <a:cs typeface="Arial"/>
              </a:rPr>
              <a:t> 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(CISPLATINO/CARBOPLATINO/OXALIPLATINO):</a:t>
            </a:r>
            <a:endParaRPr sz="2400">
              <a:latin typeface="Arial"/>
              <a:cs typeface="Arial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58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</a:tabLst>
            </a:pPr>
            <a:r>
              <a:rPr sz="2400" dirty="0">
                <a:latin typeface="Arial"/>
                <a:cs typeface="Arial"/>
              </a:rPr>
              <a:t>Frecuencia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reacciones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aumenta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sucesivos ciclos.</a:t>
            </a:r>
            <a:endParaRPr sz="24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spcBef>
                <a:spcPts val="57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Puede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probarse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tolerancia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otro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fármaco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grupo.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01065" marR="5080" indent="-39497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REACCIONES</a:t>
            </a:r>
            <a:r>
              <a:rPr sz="2800" spc="-90" dirty="0"/>
              <a:t> </a:t>
            </a:r>
            <a:r>
              <a:rPr sz="2800" dirty="0"/>
              <a:t>DE</a:t>
            </a:r>
            <a:r>
              <a:rPr sz="2800" spc="-110" dirty="0"/>
              <a:t> </a:t>
            </a:r>
            <a:r>
              <a:rPr sz="2800" spc="-10" dirty="0"/>
              <a:t>HIPERSENSIBILIDAD </a:t>
            </a:r>
            <a:r>
              <a:rPr sz="2800" dirty="0"/>
              <a:t>ANTICUERPOS</a:t>
            </a:r>
            <a:r>
              <a:rPr sz="2800" spc="-160" dirty="0"/>
              <a:t> </a:t>
            </a:r>
            <a:r>
              <a:rPr sz="2800" spc="-10" dirty="0"/>
              <a:t>MONOCLONALES: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47217" y="1464310"/>
            <a:ext cx="8113395" cy="4756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RITUXIMAB:</a:t>
            </a:r>
            <a:endParaRPr sz="1600">
              <a:latin typeface="Arial"/>
              <a:cs typeface="Arial"/>
            </a:endParaRPr>
          </a:p>
          <a:p>
            <a:pPr marL="756285" marR="5080" lvl="1" indent="-287020">
              <a:lnSpc>
                <a:spcPts val="1540"/>
              </a:lnSpc>
              <a:spcBef>
                <a:spcPts val="365"/>
              </a:spcBef>
              <a:buClr>
                <a:srgbClr val="9999CC"/>
              </a:buClr>
              <a:buSzPct val="78125"/>
              <a:buFont typeface="Wingdings"/>
              <a:buChar char=""/>
              <a:tabLst>
                <a:tab pos="756285" algn="l"/>
              </a:tabLst>
            </a:pPr>
            <a:r>
              <a:rPr sz="1600" dirty="0">
                <a:latin typeface="Arial"/>
                <a:cs typeface="Arial"/>
              </a:rPr>
              <a:t>Reacciones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frecuentes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1ª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infusión,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por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lo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ritmo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misma</a:t>
            </a:r>
            <a:r>
              <a:rPr sz="1600" spc="-25" dirty="0">
                <a:latin typeface="Arial"/>
                <a:cs typeface="Arial"/>
              </a:rPr>
              <a:t> se </a:t>
            </a:r>
            <a:r>
              <a:rPr sz="1600" dirty="0">
                <a:latin typeface="Arial"/>
                <a:cs typeface="Arial"/>
              </a:rPr>
              <a:t>aumentará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después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progresivamente,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si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hay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incidencias.</a:t>
            </a:r>
            <a:endParaRPr sz="16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10"/>
              </a:spcBef>
              <a:buClr>
                <a:srgbClr val="9999CC"/>
              </a:buClr>
              <a:buSzPct val="78125"/>
              <a:buFont typeface="Wingdings"/>
              <a:buChar char=""/>
              <a:tabLst>
                <a:tab pos="756285" algn="l"/>
              </a:tabLst>
            </a:pPr>
            <a:r>
              <a:rPr sz="1600" dirty="0">
                <a:latin typeface="Arial"/>
                <a:cs typeface="Arial"/>
              </a:rPr>
              <a:t>Síndrome</a:t>
            </a:r>
            <a:r>
              <a:rPr sz="1600" spc="-10" dirty="0">
                <a:latin typeface="Arial"/>
                <a:cs typeface="Arial"/>
              </a:rPr>
              <a:t> pseudogripal.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veces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broncoespasmo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</a:t>
            </a:r>
            <a:r>
              <a:rPr sz="1600" spc="-10" dirty="0">
                <a:latin typeface="Arial"/>
                <a:cs typeface="Arial"/>
              </a:rPr>
              <a:t> hipotensión.</a:t>
            </a:r>
            <a:endParaRPr sz="16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"/>
              </a:spcBef>
              <a:buClr>
                <a:srgbClr val="9999CC"/>
              </a:buClr>
              <a:buSzPct val="78125"/>
              <a:buFont typeface="Wingdings"/>
              <a:buChar char=""/>
              <a:tabLst>
                <a:tab pos="756285" algn="l"/>
              </a:tabLst>
            </a:pPr>
            <a:r>
              <a:rPr sz="1600" dirty="0">
                <a:latin typeface="Arial"/>
                <a:cs typeface="Arial"/>
              </a:rPr>
              <a:t>Premedicación: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Paracetamol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gr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i.v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Polaramine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ampolla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i.v.</a:t>
            </a:r>
            <a:endParaRPr sz="1600">
              <a:latin typeface="Arial"/>
              <a:cs typeface="Arial"/>
            </a:endParaRPr>
          </a:p>
          <a:p>
            <a:pPr marL="756285" marR="226695" lvl="1" indent="-287020">
              <a:lnSpc>
                <a:spcPct val="80000"/>
              </a:lnSpc>
              <a:spcBef>
                <a:spcPts val="384"/>
              </a:spcBef>
              <a:buClr>
                <a:srgbClr val="9999CC"/>
              </a:buClr>
              <a:buSzPct val="78125"/>
              <a:buFont typeface="Wingdings"/>
              <a:buChar char=""/>
              <a:tabLst>
                <a:tab pos="756285" algn="l"/>
              </a:tabLst>
            </a:pPr>
            <a:r>
              <a:rPr sz="1600" dirty="0">
                <a:latin typeface="Arial"/>
                <a:cs typeface="Arial"/>
              </a:rPr>
              <a:t>Si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reinicia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tto: hacerlo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mitad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del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ritmo de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infusión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ocurrió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la </a:t>
            </a:r>
            <a:r>
              <a:rPr sz="1600" dirty="0">
                <a:latin typeface="Arial"/>
                <a:cs typeface="Arial"/>
              </a:rPr>
              <a:t>reacción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después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valorar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aumento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progresivo.</a:t>
            </a:r>
            <a:endParaRPr sz="1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75"/>
              </a:spcBef>
              <a:buClr>
                <a:srgbClr val="9999CC"/>
              </a:buClr>
              <a:buFont typeface="Wingdings"/>
              <a:buChar char=""/>
            </a:pPr>
            <a:endParaRPr sz="16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TRASTUZUMAB:</a:t>
            </a:r>
            <a:endParaRPr sz="16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buClr>
                <a:srgbClr val="9999CC"/>
              </a:buClr>
              <a:buSzPct val="78125"/>
              <a:buFont typeface="Wingdings"/>
              <a:buChar char=""/>
              <a:tabLst>
                <a:tab pos="756285" algn="l"/>
              </a:tabLst>
            </a:pPr>
            <a:r>
              <a:rPr sz="1600" dirty="0">
                <a:latin typeface="Arial"/>
                <a:cs typeface="Arial"/>
              </a:rPr>
              <a:t>1ª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dosis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90-</a:t>
            </a:r>
            <a:r>
              <a:rPr sz="1600" dirty="0">
                <a:latin typeface="Arial"/>
                <a:cs typeface="Arial"/>
              </a:rPr>
              <a:t>120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minutos.</a:t>
            </a:r>
            <a:endParaRPr sz="16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buClr>
                <a:srgbClr val="9999CC"/>
              </a:buClr>
              <a:buSzPct val="78125"/>
              <a:buFont typeface="Wingdings"/>
              <a:buChar char=""/>
              <a:tabLst>
                <a:tab pos="756285" algn="l"/>
              </a:tabLst>
            </a:pPr>
            <a:r>
              <a:rPr sz="1600" dirty="0">
                <a:latin typeface="Arial"/>
                <a:cs typeface="Arial"/>
              </a:rPr>
              <a:t>Siguientes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dosis: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30-</a:t>
            </a:r>
            <a:r>
              <a:rPr sz="1600" dirty="0">
                <a:latin typeface="Arial"/>
                <a:cs typeface="Arial"/>
              </a:rPr>
              <a:t>45 </a:t>
            </a:r>
            <a:r>
              <a:rPr sz="1600" spc="-10" dirty="0">
                <a:latin typeface="Arial"/>
                <a:cs typeface="Arial"/>
              </a:rPr>
              <a:t>minutos.</a:t>
            </a:r>
            <a:endParaRPr sz="16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buClr>
                <a:srgbClr val="9999CC"/>
              </a:buClr>
              <a:buSzPct val="78125"/>
              <a:buFont typeface="Wingdings"/>
              <a:buChar char=""/>
              <a:tabLst>
                <a:tab pos="756285" algn="l"/>
              </a:tabLst>
            </a:pPr>
            <a:r>
              <a:rPr sz="1600" dirty="0">
                <a:latin typeface="Arial"/>
                <a:cs typeface="Arial"/>
              </a:rPr>
              <a:t>Mayoría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reacciones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son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leves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solucionan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disminuyendo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ritmo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infusión.</a:t>
            </a:r>
            <a:endParaRPr sz="1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80"/>
              </a:spcBef>
              <a:buClr>
                <a:srgbClr val="9999CC"/>
              </a:buClr>
              <a:buFont typeface="Wingdings"/>
              <a:buChar char=""/>
            </a:pPr>
            <a:endParaRPr sz="16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CETUXIMAB:</a:t>
            </a:r>
            <a:endParaRPr sz="16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buClr>
                <a:srgbClr val="9999CC"/>
              </a:buClr>
              <a:buSzPct val="78125"/>
              <a:buFont typeface="Wingdings"/>
              <a:buChar char=""/>
              <a:tabLst>
                <a:tab pos="756285" algn="l"/>
              </a:tabLst>
            </a:pPr>
            <a:r>
              <a:rPr sz="1600" spc="-10" dirty="0">
                <a:latin typeface="Arial"/>
                <a:cs typeface="Arial"/>
              </a:rPr>
              <a:t>Premedicación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 </a:t>
            </a:r>
            <a:r>
              <a:rPr sz="1600" spc="-10" dirty="0">
                <a:latin typeface="Arial"/>
                <a:cs typeface="Arial"/>
              </a:rPr>
              <a:t>antihistamínicos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corticoides.</a:t>
            </a:r>
            <a:endParaRPr sz="1600">
              <a:latin typeface="Arial"/>
              <a:cs typeface="Arial"/>
            </a:endParaRPr>
          </a:p>
          <a:p>
            <a:pPr marL="756285" marR="106045" lvl="1" indent="-287020">
              <a:lnSpc>
                <a:spcPts val="1540"/>
              </a:lnSpc>
              <a:spcBef>
                <a:spcPts val="370"/>
              </a:spcBef>
              <a:buClr>
                <a:srgbClr val="9999CC"/>
              </a:buClr>
              <a:buSzPct val="78125"/>
              <a:buFont typeface="Wingdings"/>
              <a:buChar char=""/>
              <a:tabLst>
                <a:tab pos="756285" algn="l"/>
              </a:tabLst>
            </a:pPr>
            <a:r>
              <a:rPr sz="1600" dirty="0">
                <a:latin typeface="Arial"/>
                <a:cs typeface="Arial"/>
              </a:rPr>
              <a:t>A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pesar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profilaxis: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3%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los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pacientes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tiene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reacciones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graves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(90%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1ª </a:t>
            </a:r>
            <a:r>
              <a:rPr sz="1600" spc="-10" dirty="0">
                <a:latin typeface="Arial"/>
                <a:cs typeface="Arial"/>
              </a:rPr>
              <a:t>infusión).</a:t>
            </a:r>
            <a:endParaRPr sz="1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0"/>
              </a:spcBef>
              <a:buClr>
                <a:srgbClr val="9999CC"/>
              </a:buClr>
              <a:buFont typeface="Wingdings"/>
              <a:buChar char=""/>
            </a:pPr>
            <a:endParaRPr sz="16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PANITUMUMAB:</a:t>
            </a:r>
            <a:endParaRPr sz="16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buClr>
                <a:srgbClr val="9999CC"/>
              </a:buClr>
              <a:buSzPct val="78125"/>
              <a:buFont typeface="Wingdings"/>
              <a:buChar char=""/>
              <a:tabLst>
                <a:tab pos="756285" algn="l"/>
              </a:tabLst>
            </a:pPr>
            <a:r>
              <a:rPr sz="1600" dirty="0">
                <a:latin typeface="Arial"/>
                <a:cs typeface="Arial"/>
              </a:rPr>
              <a:t>Reacciones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graves: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1%.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5547" rIns="0" bIns="0" rtlCol="0">
            <a:spAutoFit/>
          </a:bodyPr>
          <a:lstStyle/>
          <a:p>
            <a:pPr marL="2431415" marR="5080" indent="-2005964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EFECTOS</a:t>
            </a:r>
            <a:r>
              <a:rPr sz="2800" spc="-75" dirty="0"/>
              <a:t> </a:t>
            </a:r>
            <a:r>
              <a:rPr sz="2800" dirty="0"/>
              <a:t>SECUNDARIOS</a:t>
            </a:r>
            <a:r>
              <a:rPr sz="2800" spc="-60" dirty="0"/>
              <a:t> </a:t>
            </a:r>
            <a:r>
              <a:rPr sz="2800" dirty="0"/>
              <a:t>DEBIDO</a:t>
            </a:r>
            <a:r>
              <a:rPr sz="2800" spc="-75" dirty="0"/>
              <a:t> </a:t>
            </a:r>
            <a:r>
              <a:rPr sz="2800" dirty="0"/>
              <a:t>A</a:t>
            </a:r>
            <a:r>
              <a:rPr sz="2800" spc="-85" dirty="0"/>
              <a:t> </a:t>
            </a:r>
            <a:r>
              <a:rPr sz="2800" spc="-25" dirty="0"/>
              <a:t>LA </a:t>
            </a:r>
            <a:r>
              <a:rPr sz="2800" spc="-10" dirty="0"/>
              <a:t>CITOTOXICIDAD</a:t>
            </a:r>
            <a:endParaRPr sz="2800"/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pc="-10" dirty="0"/>
              <a:t>ASTENIA</a:t>
            </a: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pc="-10" dirty="0"/>
              <a:t>DIGESTIVOS</a:t>
            </a: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pc="-10" dirty="0"/>
              <a:t>HEMATOLÓGICOS</a:t>
            </a: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pc="-10" dirty="0"/>
              <a:t>CUTÁNEOS</a:t>
            </a: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pc="-10" dirty="0"/>
              <a:t>PULMONARES</a:t>
            </a: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pc="-10" dirty="0"/>
              <a:t>RENALES</a:t>
            </a: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pc="-10" dirty="0"/>
              <a:t>CARDIACOS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pc="-10" dirty="0"/>
              <a:t>NEUROLÓGICOS</a:t>
            </a:r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pc="-10" dirty="0"/>
              <a:t>HEPÁTICOS</a:t>
            </a: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pc="-10" dirty="0"/>
              <a:t>SEXUALES</a:t>
            </a: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dirty="0"/>
              <a:t>ÓRGENOS</a:t>
            </a:r>
            <a:r>
              <a:rPr spc="-80" dirty="0"/>
              <a:t> </a:t>
            </a:r>
            <a:r>
              <a:rPr dirty="0"/>
              <a:t>DE</a:t>
            </a:r>
            <a:r>
              <a:rPr spc="-75" dirty="0"/>
              <a:t> </a:t>
            </a:r>
            <a:r>
              <a:rPr spc="-25" dirty="0"/>
              <a:t>LOS </a:t>
            </a:r>
            <a:r>
              <a:rPr spc="-10" dirty="0"/>
              <a:t>SENTIDOS</a:t>
            </a:r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pc="-10" dirty="0"/>
              <a:t>COGNITIVOS</a:t>
            </a: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pc="-10" dirty="0"/>
              <a:t>TARDÍOS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7217" y="675843"/>
            <a:ext cx="7969884" cy="544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0010" algn="ctr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00007C"/>
                </a:solidFill>
                <a:latin typeface="Arial"/>
                <a:cs typeface="Arial"/>
              </a:rPr>
              <a:t>ASTENIA</a:t>
            </a:r>
            <a:endParaRPr sz="3200">
              <a:latin typeface="Arial"/>
              <a:cs typeface="Arial"/>
            </a:endParaRPr>
          </a:p>
          <a:p>
            <a:pPr marL="354965" marR="5080" indent="-342900">
              <a:lnSpc>
                <a:spcPct val="100000"/>
              </a:lnSpc>
              <a:spcBef>
                <a:spcPts val="269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Sensación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agotamiento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físico, </a:t>
            </a:r>
            <a:r>
              <a:rPr sz="3200" dirty="0">
                <a:latin typeface="Arial"/>
                <a:cs typeface="Arial"/>
              </a:rPr>
              <a:t>emocional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y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mental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persistente,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producido </a:t>
            </a:r>
            <a:r>
              <a:rPr sz="3200" dirty="0">
                <a:latin typeface="Arial"/>
                <a:cs typeface="Arial"/>
              </a:rPr>
              <a:t>por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la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propia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enfermedad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por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el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tto.</a:t>
            </a:r>
            <a:endParaRPr sz="3200">
              <a:latin typeface="Arial"/>
              <a:cs typeface="Arial"/>
            </a:endParaRPr>
          </a:p>
          <a:p>
            <a:pPr marL="354965" marR="254000" indent="-342900">
              <a:lnSpc>
                <a:spcPct val="100000"/>
              </a:lnSpc>
              <a:spcBef>
                <a:spcPts val="7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Complicación</a:t>
            </a:r>
            <a:r>
              <a:rPr sz="3200" spc="-8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muy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frecuente: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90%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los </a:t>
            </a:r>
            <a:r>
              <a:rPr sz="3200" spc="-10" dirty="0">
                <a:latin typeface="Arial"/>
                <a:cs typeface="Arial"/>
              </a:rPr>
              <a:t>pacientes.</a:t>
            </a:r>
            <a:endParaRPr sz="3200">
              <a:latin typeface="Arial"/>
              <a:cs typeface="Arial"/>
            </a:endParaRPr>
          </a:p>
          <a:p>
            <a:pPr marL="354965" marR="185420" indent="-342900">
              <a:lnSpc>
                <a:spcPct val="100000"/>
              </a:lnSpc>
              <a:spcBef>
                <a:spcPts val="7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Situaciones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concurrentes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que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influyen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en </a:t>
            </a:r>
            <a:r>
              <a:rPr sz="3200" dirty="0">
                <a:latin typeface="Arial"/>
                <a:cs typeface="Arial"/>
              </a:rPr>
              <a:t>la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percepción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del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cansancio: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anemia, </a:t>
            </a:r>
            <a:r>
              <a:rPr sz="3200" dirty="0">
                <a:latin typeface="Arial"/>
                <a:cs typeface="Arial"/>
              </a:rPr>
              <a:t>dolor,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distrés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emocional,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insomnio, desnutrición,…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912" rIns="0" bIns="0" rtlCol="0">
            <a:spAutoFit/>
          </a:bodyPr>
          <a:lstStyle/>
          <a:p>
            <a:pPr marL="578485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35" dirty="0"/>
              <a:t> </a:t>
            </a:r>
            <a:r>
              <a:rPr spc="-10" dirty="0"/>
              <a:t>GASTROINTESTINAL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8540" y="1438478"/>
            <a:ext cx="4566285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spc="-10" dirty="0">
                <a:latin typeface="Arial"/>
                <a:cs typeface="Arial"/>
              </a:rPr>
              <a:t>MUCOSITIS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70"/>
              </a:spcBef>
              <a:buClr>
                <a:srgbClr val="00007C"/>
              </a:buClr>
              <a:buFont typeface="Wingdings"/>
              <a:buChar char=""/>
            </a:pP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spc="-10" dirty="0">
                <a:latin typeface="Arial"/>
                <a:cs typeface="Arial"/>
              </a:rPr>
              <a:t>NAÚSEAS/VÓMITOS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70"/>
              </a:spcBef>
              <a:buClr>
                <a:srgbClr val="00007C"/>
              </a:buClr>
              <a:buFont typeface="Wingdings"/>
              <a:buChar char=""/>
            </a:pP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spc="-10" dirty="0">
                <a:latin typeface="Arial"/>
                <a:cs typeface="Arial"/>
              </a:rPr>
              <a:t>DIARREA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75"/>
              </a:spcBef>
              <a:buClr>
                <a:srgbClr val="00007C"/>
              </a:buClr>
              <a:buFont typeface="Wingdings"/>
              <a:buChar char=""/>
            </a:pP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spc="-10" dirty="0">
                <a:latin typeface="Arial"/>
                <a:cs typeface="Arial"/>
              </a:rPr>
              <a:t>ESTREÑIMIENTO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75"/>
              </a:spcBef>
              <a:buClr>
                <a:srgbClr val="00007C"/>
              </a:buClr>
              <a:buFont typeface="Wingdings"/>
              <a:buChar char=""/>
            </a:pP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ALTERACIONES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GUSTO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75"/>
              </a:spcBef>
              <a:buClr>
                <a:srgbClr val="00007C"/>
              </a:buClr>
              <a:buFont typeface="Wingdings"/>
              <a:buChar char=""/>
            </a:pP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spc="-10" dirty="0">
                <a:latin typeface="Arial"/>
                <a:cs typeface="Arial"/>
              </a:rPr>
              <a:t>ANOREXIA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9761" y="486282"/>
            <a:ext cx="22872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MUCOSITIS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1149477"/>
            <a:ext cx="8212455" cy="514731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marR="5080" indent="-342900">
              <a:lnSpc>
                <a:spcPct val="80000"/>
              </a:lnSpc>
              <a:spcBef>
                <a:spcPts val="6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Resultado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acción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citotóxicos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sobre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las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células rápidamente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proliferantes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epitelio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basal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mucosa </a:t>
            </a:r>
            <a:r>
              <a:rPr sz="2400" spc="-25" dirty="0">
                <a:latin typeface="Arial"/>
                <a:cs typeface="Arial"/>
              </a:rPr>
              <a:t>GI.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80"/>
              </a:spcBef>
              <a:buClr>
                <a:srgbClr val="00007C"/>
              </a:buClr>
              <a:buFont typeface="Wingdings"/>
              <a:buChar char=""/>
            </a:pPr>
            <a:endParaRPr sz="2400">
              <a:latin typeface="Arial"/>
              <a:cs typeface="Arial"/>
            </a:endParaRPr>
          </a:p>
          <a:p>
            <a:pPr marL="354965" marR="918844" indent="-342900">
              <a:lnSpc>
                <a:spcPts val="2300"/>
              </a:lnSpc>
              <a:spcBef>
                <a:spcPts val="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Inflamación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mucosa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tracto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digestivo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(boca </a:t>
            </a:r>
            <a:r>
              <a:rPr sz="2400" dirty="0">
                <a:latin typeface="Arial"/>
                <a:cs typeface="Arial"/>
              </a:rPr>
              <a:t>ano).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Estomatitis,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esofagitis,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enteritis,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proctitis.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5"/>
              </a:spcBef>
              <a:buClr>
                <a:srgbClr val="00007C"/>
              </a:buClr>
              <a:buFont typeface="Wingdings"/>
              <a:buChar char=""/>
            </a:pP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spc="-10" dirty="0">
                <a:latin typeface="Arial"/>
                <a:cs typeface="Arial"/>
              </a:rPr>
              <a:t>Frecuencia:</a:t>
            </a:r>
            <a:endParaRPr sz="2400">
              <a:latin typeface="Arial"/>
              <a:cs typeface="Arial"/>
            </a:endParaRPr>
          </a:p>
          <a:p>
            <a:pPr marL="838200" lvl="1" indent="-368935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838200" algn="l"/>
              </a:tabLst>
            </a:pPr>
            <a:r>
              <a:rPr sz="2400" spc="-20" dirty="0">
                <a:latin typeface="Arial"/>
                <a:cs typeface="Arial"/>
              </a:rPr>
              <a:t>35-</a:t>
            </a:r>
            <a:r>
              <a:rPr sz="2400" dirty="0">
                <a:latin typeface="Arial"/>
                <a:cs typeface="Arial"/>
              </a:rPr>
              <a:t>40%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pacientes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reciben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QT.</a:t>
            </a:r>
            <a:endParaRPr sz="24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76%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pacientes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trasplantados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M.O.</a:t>
            </a:r>
            <a:endParaRPr sz="2400">
              <a:latin typeface="Arial"/>
              <a:cs typeface="Arial"/>
            </a:endParaRPr>
          </a:p>
          <a:p>
            <a:pPr marL="756285" marR="229235" lvl="1" indent="-287020">
              <a:lnSpc>
                <a:spcPts val="2310"/>
              </a:lnSpc>
              <a:spcBef>
                <a:spcPts val="55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</a:tabLst>
            </a:pPr>
            <a:r>
              <a:rPr sz="2400" dirty="0">
                <a:latin typeface="Arial"/>
                <a:cs typeface="Arial"/>
              </a:rPr>
              <a:t>100%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pacientes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reciben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RT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sobre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cavidad oral.</a:t>
            </a:r>
            <a:endParaRPr sz="2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695"/>
              </a:spcBef>
              <a:buClr>
                <a:srgbClr val="9999CC"/>
              </a:buClr>
              <a:buFont typeface="Wingdings"/>
              <a:buChar char=""/>
            </a:pPr>
            <a:endParaRPr sz="2400">
              <a:latin typeface="Arial"/>
              <a:cs typeface="Arial"/>
            </a:endParaRPr>
          </a:p>
          <a:p>
            <a:pPr marL="354965" marR="343535" indent="-342900">
              <a:lnSpc>
                <a:spcPts val="23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Factores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riesgo: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patología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dental,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boca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mal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cuidada, </a:t>
            </a:r>
            <a:r>
              <a:rPr sz="2400" dirty="0">
                <a:latin typeface="Arial"/>
                <a:cs typeface="Arial"/>
              </a:rPr>
              <a:t>tto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RT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concomitante,…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85048" y="2670175"/>
            <a:ext cx="358775" cy="76200"/>
          </a:xfrm>
          <a:custGeom>
            <a:avLst/>
            <a:gdLst/>
            <a:ahLst/>
            <a:cxnLst/>
            <a:rect l="l" t="t" r="r" b="b"/>
            <a:pathLst>
              <a:path w="358775" h="76200">
                <a:moveTo>
                  <a:pt x="282575" y="0"/>
                </a:moveTo>
                <a:lnTo>
                  <a:pt x="282575" y="76200"/>
                </a:lnTo>
                <a:lnTo>
                  <a:pt x="346075" y="44450"/>
                </a:lnTo>
                <a:lnTo>
                  <a:pt x="295275" y="44450"/>
                </a:lnTo>
                <a:lnTo>
                  <a:pt x="295275" y="31750"/>
                </a:lnTo>
                <a:lnTo>
                  <a:pt x="346075" y="31750"/>
                </a:lnTo>
                <a:lnTo>
                  <a:pt x="282575" y="0"/>
                </a:lnTo>
                <a:close/>
              </a:path>
              <a:path w="358775" h="76200">
                <a:moveTo>
                  <a:pt x="282575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82575" y="44450"/>
                </a:lnTo>
                <a:lnTo>
                  <a:pt x="282575" y="31750"/>
                </a:lnTo>
                <a:close/>
              </a:path>
              <a:path w="358775" h="76200">
                <a:moveTo>
                  <a:pt x="346075" y="31750"/>
                </a:moveTo>
                <a:lnTo>
                  <a:pt x="295275" y="31750"/>
                </a:lnTo>
                <a:lnTo>
                  <a:pt x="295275" y="44450"/>
                </a:lnTo>
                <a:lnTo>
                  <a:pt x="346075" y="44450"/>
                </a:lnTo>
                <a:lnTo>
                  <a:pt x="358775" y="38100"/>
                </a:lnTo>
                <a:lnTo>
                  <a:pt x="346075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8236" rIns="0" bIns="0" rtlCol="0">
            <a:spAutoFit/>
          </a:bodyPr>
          <a:lstStyle/>
          <a:p>
            <a:pPr marL="2550795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MUCOSITIS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58267" y="1456690"/>
            <a:ext cx="4074160" cy="453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1800" spc="-10" dirty="0">
                <a:latin typeface="Arial"/>
                <a:cs typeface="Arial"/>
              </a:rPr>
              <a:t>CLÍNICA: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-Inicio: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sensación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de</a:t>
            </a:r>
            <a:endParaRPr sz="2000">
              <a:latin typeface="Arial"/>
              <a:cs typeface="Arial"/>
            </a:endParaRPr>
          </a:p>
          <a:p>
            <a:pPr marL="8128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"/>
                <a:cs typeface="Arial"/>
              </a:rPr>
              <a:t>quemazón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mucosa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oral.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-Eritema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mucosa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oral.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-Ulceración.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Dificultad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la</a:t>
            </a:r>
            <a:endParaRPr sz="2000">
              <a:latin typeface="Arial"/>
              <a:cs typeface="Arial"/>
            </a:endParaRPr>
          </a:p>
          <a:p>
            <a:pPr marL="151130">
              <a:lnSpc>
                <a:spcPct val="100000"/>
              </a:lnSpc>
            </a:pPr>
            <a:r>
              <a:rPr sz="2000" spc="-10" dirty="0">
                <a:latin typeface="Arial"/>
                <a:cs typeface="Arial"/>
              </a:rPr>
              <a:t>deglución.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>
              <a:latin typeface="Arial"/>
              <a:cs typeface="Arial"/>
            </a:endParaRPr>
          </a:p>
          <a:p>
            <a:pPr marL="81280" marR="5080" indent="-6858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-Sobreinfección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úlceras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por </a:t>
            </a:r>
            <a:r>
              <a:rPr sz="2000" dirty="0">
                <a:latin typeface="Arial"/>
                <a:cs typeface="Arial"/>
              </a:rPr>
              <a:t>hongos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bacterias,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puede </a:t>
            </a:r>
            <a:r>
              <a:rPr sz="2000" dirty="0">
                <a:latin typeface="Arial"/>
                <a:cs typeface="Arial"/>
              </a:rPr>
              <a:t>servir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puerta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entrada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</a:t>
            </a:r>
            <a:r>
              <a:rPr sz="2000" spc="-10" dirty="0">
                <a:latin typeface="Arial"/>
                <a:cs typeface="Arial"/>
              </a:rPr>
              <a:t> resto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organismo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(especialmente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se </a:t>
            </a:r>
            <a:r>
              <a:rPr sz="2000" dirty="0">
                <a:latin typeface="Arial"/>
                <a:cs typeface="Arial"/>
              </a:rPr>
              <a:t>asocia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neutropenia).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462526" y="1662176"/>
            <a:ext cx="4540250" cy="4469130"/>
            <a:chOff x="4462526" y="1662176"/>
            <a:chExt cx="4540250" cy="44691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00626" y="1700276"/>
              <a:ext cx="4464050" cy="439254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81576" y="1681226"/>
              <a:ext cx="4502150" cy="4431030"/>
            </a:xfrm>
            <a:custGeom>
              <a:avLst/>
              <a:gdLst/>
              <a:ahLst/>
              <a:cxnLst/>
              <a:rect l="l" t="t" r="r" b="b"/>
              <a:pathLst>
                <a:path w="4502150" h="4431030">
                  <a:moveTo>
                    <a:pt x="0" y="4430649"/>
                  </a:moveTo>
                  <a:lnTo>
                    <a:pt x="4502150" y="4430649"/>
                  </a:lnTo>
                  <a:lnTo>
                    <a:pt x="4502150" y="0"/>
                  </a:lnTo>
                  <a:lnTo>
                    <a:pt x="0" y="0"/>
                  </a:lnTo>
                  <a:lnTo>
                    <a:pt x="0" y="4430649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9761" y="630682"/>
            <a:ext cx="22872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MUCOSITIS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1401902"/>
            <a:ext cx="8172450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ts val="2735"/>
              </a:lnSpc>
              <a:spcBef>
                <a:spcPts val="1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Predispone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infecciones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secundarias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dificultad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la</a:t>
            </a:r>
            <a:endParaRPr sz="2400">
              <a:latin typeface="Arial"/>
              <a:cs typeface="Arial"/>
            </a:endParaRPr>
          </a:p>
          <a:p>
            <a:pPr marL="354965">
              <a:lnSpc>
                <a:spcPts val="2735"/>
              </a:lnSpc>
            </a:pPr>
            <a:r>
              <a:rPr sz="2400" spc="-10" dirty="0">
                <a:latin typeface="Arial"/>
                <a:cs typeface="Arial"/>
              </a:rPr>
              <a:t>alimentación.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Duración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media: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14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días.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0"/>
              </a:spcBef>
              <a:buClr>
                <a:srgbClr val="00007C"/>
              </a:buClr>
              <a:buFont typeface="Wingdings"/>
              <a:buChar char=""/>
            </a:pP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Mecanismos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producción:</a:t>
            </a:r>
            <a:endParaRPr sz="2400">
              <a:latin typeface="Arial"/>
              <a:cs typeface="Arial"/>
            </a:endParaRPr>
          </a:p>
          <a:p>
            <a:pPr marL="756285" marR="751205" lvl="1" indent="-287020">
              <a:lnSpc>
                <a:spcPts val="2590"/>
              </a:lnSpc>
              <a:spcBef>
                <a:spcPts val="61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</a:tabLst>
            </a:pPr>
            <a:r>
              <a:rPr sz="2400" dirty="0">
                <a:latin typeface="Arial"/>
                <a:cs typeface="Arial"/>
              </a:rPr>
              <a:t>Mucositis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toxicidad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directa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QT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sobre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las </a:t>
            </a:r>
            <a:r>
              <a:rPr sz="2400" dirty="0">
                <a:latin typeface="Arial"/>
                <a:cs typeface="Arial"/>
              </a:rPr>
              <a:t>célula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capa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basal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epitelial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mucosas.</a:t>
            </a:r>
            <a:endParaRPr sz="2400">
              <a:latin typeface="Arial"/>
              <a:cs typeface="Arial"/>
            </a:endParaRPr>
          </a:p>
          <a:p>
            <a:pPr marL="756285">
              <a:lnSpc>
                <a:spcPts val="2560"/>
              </a:lnSpc>
            </a:pPr>
            <a:r>
              <a:rPr sz="2400" dirty="0">
                <a:latin typeface="Arial"/>
                <a:cs typeface="Arial"/>
              </a:rPr>
              <a:t>Aparece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entre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2ª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3ª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semana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tto.</a:t>
            </a:r>
            <a:endParaRPr sz="2400">
              <a:latin typeface="Arial"/>
              <a:cs typeface="Arial"/>
            </a:endParaRPr>
          </a:p>
          <a:p>
            <a:pPr marL="756285" marR="5080" lvl="1" indent="-287020">
              <a:lnSpc>
                <a:spcPts val="2590"/>
              </a:lnSpc>
              <a:spcBef>
                <a:spcPts val="61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</a:tabLst>
            </a:pPr>
            <a:r>
              <a:rPr sz="2400" dirty="0">
                <a:latin typeface="Arial"/>
                <a:cs typeface="Arial"/>
              </a:rPr>
              <a:t>Mucositis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toxicidad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indirecta,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producida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el </a:t>
            </a:r>
            <a:r>
              <a:rPr sz="2400" dirty="0">
                <a:latin typeface="Arial"/>
                <a:cs typeface="Arial"/>
              </a:rPr>
              <a:t>efecto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citotóxico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sobre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M.O.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Aparece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7-</a:t>
            </a:r>
            <a:r>
              <a:rPr sz="2400" dirty="0">
                <a:latin typeface="Arial"/>
                <a:cs typeface="Arial"/>
              </a:rPr>
              <a:t>14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días </a:t>
            </a:r>
            <a:r>
              <a:rPr sz="2400" dirty="0">
                <a:latin typeface="Arial"/>
                <a:cs typeface="Arial"/>
              </a:rPr>
              <a:t>postQT,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asocia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neutropenia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recuperación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se </a:t>
            </a:r>
            <a:r>
              <a:rPr sz="2400" dirty="0">
                <a:latin typeface="Arial"/>
                <a:cs typeface="Arial"/>
              </a:rPr>
              <a:t>asocia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aumento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las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cifras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leucocitos.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1488" rIns="0" bIns="0" rtlCol="0">
            <a:spAutoFit/>
          </a:bodyPr>
          <a:lstStyle/>
          <a:p>
            <a:pPr marL="269113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MUCOSITIS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27050" y="1674748"/>
            <a:ext cx="7752080" cy="4842510"/>
            <a:chOff x="527050" y="1674748"/>
            <a:chExt cx="7752080" cy="48425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16526" y="1700148"/>
              <a:ext cx="3386074" cy="20796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03826" y="1687575"/>
              <a:ext cx="3411854" cy="2105025"/>
            </a:xfrm>
            <a:custGeom>
              <a:avLst/>
              <a:gdLst/>
              <a:ahLst/>
              <a:cxnLst/>
              <a:rect l="l" t="t" r="r" b="b"/>
              <a:pathLst>
                <a:path w="3411854" h="2105025">
                  <a:moveTo>
                    <a:pt x="0" y="2105025"/>
                  </a:moveTo>
                  <a:lnTo>
                    <a:pt x="3411474" y="2105025"/>
                  </a:lnTo>
                  <a:lnTo>
                    <a:pt x="3411474" y="0"/>
                  </a:lnTo>
                  <a:lnTo>
                    <a:pt x="0" y="0"/>
                  </a:lnTo>
                  <a:lnTo>
                    <a:pt x="0" y="2105025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6526" y="4292536"/>
              <a:ext cx="3414649" cy="219875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703826" y="4279836"/>
              <a:ext cx="3440429" cy="2224405"/>
            </a:xfrm>
            <a:custGeom>
              <a:avLst/>
              <a:gdLst/>
              <a:ahLst/>
              <a:cxnLst/>
              <a:rect l="l" t="t" r="r" b="b"/>
              <a:pathLst>
                <a:path w="3440429" h="2224404">
                  <a:moveTo>
                    <a:pt x="0" y="2224151"/>
                  </a:moveTo>
                  <a:lnTo>
                    <a:pt x="3440049" y="2224151"/>
                  </a:lnTo>
                  <a:lnTo>
                    <a:pt x="3440049" y="0"/>
                  </a:lnTo>
                  <a:lnTo>
                    <a:pt x="0" y="0"/>
                  </a:lnTo>
                  <a:lnTo>
                    <a:pt x="0" y="2224151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5650" y="1809385"/>
              <a:ext cx="3456051" cy="191164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42950" y="1687448"/>
              <a:ext cx="3481704" cy="2114550"/>
            </a:xfrm>
            <a:custGeom>
              <a:avLst/>
              <a:gdLst/>
              <a:ahLst/>
              <a:cxnLst/>
              <a:rect l="l" t="t" r="r" b="b"/>
              <a:pathLst>
                <a:path w="3481704" h="2114550">
                  <a:moveTo>
                    <a:pt x="0" y="2114550"/>
                  </a:moveTo>
                  <a:lnTo>
                    <a:pt x="3481451" y="2114550"/>
                  </a:lnTo>
                  <a:lnTo>
                    <a:pt x="3481451" y="0"/>
                  </a:lnTo>
                  <a:lnTo>
                    <a:pt x="0" y="0"/>
                  </a:lnTo>
                  <a:lnTo>
                    <a:pt x="0" y="211455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5650" y="4292536"/>
              <a:ext cx="3456051" cy="216065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42950" y="4279836"/>
              <a:ext cx="3481704" cy="2186305"/>
            </a:xfrm>
            <a:custGeom>
              <a:avLst/>
              <a:gdLst/>
              <a:ahLst/>
              <a:cxnLst/>
              <a:rect l="l" t="t" r="r" b="b"/>
              <a:pathLst>
                <a:path w="3481704" h="2186304">
                  <a:moveTo>
                    <a:pt x="0" y="2186051"/>
                  </a:moveTo>
                  <a:lnTo>
                    <a:pt x="3481451" y="2186051"/>
                  </a:lnTo>
                  <a:lnTo>
                    <a:pt x="3481451" y="0"/>
                  </a:lnTo>
                  <a:lnTo>
                    <a:pt x="0" y="0"/>
                  </a:lnTo>
                  <a:lnTo>
                    <a:pt x="0" y="2186051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9750" y="3573398"/>
              <a:ext cx="7726680" cy="1231900"/>
            </a:xfrm>
            <a:custGeom>
              <a:avLst/>
              <a:gdLst/>
              <a:ahLst/>
              <a:cxnLst/>
              <a:rect l="l" t="t" r="r" b="b"/>
              <a:pathLst>
                <a:path w="7726680" h="1231900">
                  <a:moveTo>
                    <a:pt x="7726426" y="0"/>
                  </a:moveTo>
                  <a:lnTo>
                    <a:pt x="0" y="0"/>
                  </a:lnTo>
                  <a:lnTo>
                    <a:pt x="0" y="1231900"/>
                  </a:lnTo>
                  <a:lnTo>
                    <a:pt x="7726426" y="1231900"/>
                  </a:lnTo>
                  <a:lnTo>
                    <a:pt x="77264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9750" y="3573398"/>
              <a:ext cx="7726680" cy="1231900"/>
            </a:xfrm>
            <a:custGeom>
              <a:avLst/>
              <a:gdLst/>
              <a:ahLst/>
              <a:cxnLst/>
              <a:rect l="l" t="t" r="r" b="b"/>
              <a:pathLst>
                <a:path w="7726680" h="1231900">
                  <a:moveTo>
                    <a:pt x="0" y="1231900"/>
                  </a:moveTo>
                  <a:lnTo>
                    <a:pt x="7726426" y="1231900"/>
                  </a:lnTo>
                  <a:lnTo>
                    <a:pt x="7726426" y="0"/>
                  </a:lnTo>
                  <a:lnTo>
                    <a:pt x="0" y="0"/>
                  </a:lnTo>
                  <a:lnTo>
                    <a:pt x="0" y="123190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55344" y="3712915"/>
            <a:ext cx="7065645" cy="101028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8415" marR="5080" indent="-6350">
              <a:lnSpc>
                <a:spcPct val="105700"/>
              </a:lnSpc>
              <a:spcBef>
                <a:spcPts val="240"/>
              </a:spcBef>
            </a:pPr>
            <a:r>
              <a:rPr sz="2000" b="1" spc="-10" dirty="0">
                <a:latin typeface="Arial"/>
                <a:cs typeface="Arial"/>
              </a:rPr>
              <a:t>METOTREXATE,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5-FU,</a:t>
            </a:r>
            <a:r>
              <a:rPr sz="2000" b="1" spc="-10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CAPECITABINA,</a:t>
            </a:r>
            <a:r>
              <a:rPr sz="2000" b="1" spc="-9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DOXORRUBICINA, ACTINOMICINA</a:t>
            </a:r>
            <a:r>
              <a:rPr sz="2000" b="1" spc="-114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D,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MITOXANTRONE,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BLEOMICINA, </a:t>
            </a:r>
            <a:r>
              <a:rPr sz="2000" b="1" dirty="0">
                <a:latin typeface="Arial"/>
                <a:cs typeface="Arial"/>
              </a:rPr>
              <a:t>VINCRISTINA,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VINBLASTINA,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ETOPÓSIDO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9761" y="594106"/>
            <a:ext cx="22872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MUCOSITIS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1161669"/>
            <a:ext cx="8027670" cy="5435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spc="-10" dirty="0">
                <a:latin typeface="Arial"/>
                <a:cs typeface="Arial"/>
              </a:rPr>
              <a:t>TRATAMIENTO:</a:t>
            </a:r>
            <a:endParaRPr sz="2000">
              <a:latin typeface="Arial"/>
              <a:cs typeface="Arial"/>
            </a:endParaRPr>
          </a:p>
          <a:p>
            <a:pPr marL="756285" marR="5080" lvl="1" indent="-287020">
              <a:lnSpc>
                <a:spcPct val="80000"/>
              </a:lnSpc>
              <a:spcBef>
                <a:spcPts val="434"/>
              </a:spcBef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Higiene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bucal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adecuada.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Cepillo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suave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enjuagues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orales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(bicarbonato </a:t>
            </a:r>
            <a:r>
              <a:rPr sz="1800" dirty="0">
                <a:latin typeface="Arial"/>
                <a:cs typeface="Arial"/>
              </a:rPr>
              <a:t>sódico,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agua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sal,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evitar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colutorios con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alcohol).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5"/>
              </a:spcBef>
              <a:buClr>
                <a:srgbClr val="9999CC"/>
              </a:buClr>
              <a:buFont typeface="Wingdings"/>
              <a:buChar char=""/>
            </a:pPr>
            <a:endParaRPr sz="18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buClr>
                <a:srgbClr val="9999CC"/>
              </a:buClr>
              <a:buSzPct val="80555"/>
              <a:buFont typeface="Wingdings"/>
              <a:buChar char=""/>
              <a:tabLst>
                <a:tab pos="755650" algn="l"/>
              </a:tabLst>
            </a:pPr>
            <a:r>
              <a:rPr sz="1800" dirty="0">
                <a:latin typeface="Arial"/>
                <a:cs typeface="Arial"/>
              </a:rPr>
              <a:t>Evitar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alimentos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ácidos,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picantes,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muy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calientes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fríos.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0"/>
              </a:spcBef>
              <a:buClr>
                <a:srgbClr val="9999CC"/>
              </a:buClr>
              <a:buFont typeface="Wingdings"/>
              <a:buChar char=""/>
            </a:pPr>
            <a:endParaRPr sz="18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buClr>
                <a:srgbClr val="9999CC"/>
              </a:buClr>
              <a:buSzPct val="80555"/>
              <a:buFont typeface="Wingdings"/>
              <a:buChar char=""/>
              <a:tabLst>
                <a:tab pos="755650" algn="l"/>
              </a:tabLst>
            </a:pPr>
            <a:r>
              <a:rPr sz="1800" dirty="0">
                <a:latin typeface="Arial"/>
                <a:cs typeface="Arial"/>
              </a:rPr>
              <a:t>Evitar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sustancias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irritantes: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tabaco,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alcohol,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especias.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05"/>
              </a:spcBef>
              <a:buClr>
                <a:srgbClr val="9999CC"/>
              </a:buClr>
              <a:buFont typeface="Wingdings"/>
              <a:buChar char=""/>
            </a:pPr>
            <a:endParaRPr sz="1800">
              <a:latin typeface="Arial"/>
              <a:cs typeface="Arial"/>
            </a:endParaRPr>
          </a:p>
          <a:p>
            <a:pPr marL="756285" marR="3289300" lvl="1" indent="-287020">
              <a:lnSpc>
                <a:spcPts val="1730"/>
              </a:lnSpc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Enjuagues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con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anestésicos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tópicos (lidocaína+nistatina+manzanilla+agua).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05"/>
              </a:spcBef>
              <a:buClr>
                <a:srgbClr val="9999CC"/>
              </a:buClr>
              <a:buFont typeface="Wingdings"/>
              <a:buChar char=""/>
            </a:pPr>
            <a:endParaRPr sz="18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buClr>
                <a:srgbClr val="9999CC"/>
              </a:buClr>
              <a:buSzPct val="80555"/>
              <a:buFont typeface="Wingdings"/>
              <a:buChar char=""/>
              <a:tabLst>
                <a:tab pos="755650" algn="l"/>
              </a:tabLst>
            </a:pPr>
            <a:r>
              <a:rPr sz="1800" dirty="0">
                <a:latin typeface="Arial"/>
                <a:cs typeface="Arial"/>
              </a:rPr>
              <a:t>Clorhexidina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para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mejorar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higiene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oral.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0"/>
              </a:spcBef>
              <a:buClr>
                <a:srgbClr val="9999CC"/>
              </a:buClr>
              <a:buFont typeface="Wingdings"/>
              <a:buChar char=""/>
            </a:pPr>
            <a:endParaRPr sz="18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buClr>
                <a:srgbClr val="9999CC"/>
              </a:buClr>
              <a:buSzPct val="80555"/>
              <a:buFont typeface="Wingdings"/>
              <a:buChar char=""/>
              <a:tabLst>
                <a:tab pos="755650" algn="l"/>
              </a:tabLst>
            </a:pPr>
            <a:r>
              <a:rPr sz="1800" dirty="0">
                <a:latin typeface="Arial"/>
                <a:cs typeface="Arial"/>
              </a:rPr>
              <a:t>Nistatina: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prevención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tto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candidiasis.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5"/>
              </a:spcBef>
              <a:buClr>
                <a:srgbClr val="9999CC"/>
              </a:buClr>
              <a:buFont typeface="Wingdings"/>
              <a:buChar char=""/>
            </a:pPr>
            <a:endParaRPr sz="18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buClr>
                <a:srgbClr val="9999CC"/>
              </a:buClr>
              <a:buSzPct val="80555"/>
              <a:buFont typeface="Wingdings"/>
              <a:buChar char=""/>
              <a:tabLst>
                <a:tab pos="755650" algn="l"/>
              </a:tabLst>
            </a:pPr>
            <a:r>
              <a:rPr sz="1800" dirty="0">
                <a:latin typeface="Arial"/>
                <a:cs typeface="Arial"/>
              </a:rPr>
              <a:t>Gel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prostaglandinas: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favorece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epitelización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úlceras.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0"/>
              </a:spcBef>
              <a:buClr>
                <a:srgbClr val="9999CC"/>
              </a:buClr>
              <a:buFont typeface="Wingdings"/>
              <a:buChar char=""/>
            </a:pPr>
            <a:endParaRPr sz="18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buClr>
                <a:srgbClr val="9999CC"/>
              </a:buClr>
              <a:buSzPct val="80555"/>
              <a:buFont typeface="Wingdings"/>
              <a:buChar char=""/>
              <a:tabLst>
                <a:tab pos="755650" algn="l"/>
              </a:tabLst>
            </a:pPr>
            <a:r>
              <a:rPr sz="1800" dirty="0">
                <a:latin typeface="Arial"/>
                <a:cs typeface="Arial"/>
              </a:rPr>
              <a:t>Tratamiento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sobreinfección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por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hongos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bacterias.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0"/>
              </a:spcBef>
              <a:buClr>
                <a:srgbClr val="9999CC"/>
              </a:buClr>
              <a:buFont typeface="Wingdings"/>
              <a:buChar char=""/>
            </a:pPr>
            <a:endParaRPr sz="18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buClr>
                <a:srgbClr val="9999CC"/>
              </a:buClr>
              <a:buSzPct val="80555"/>
              <a:buFont typeface="Wingdings"/>
              <a:buChar char=""/>
              <a:tabLst>
                <a:tab pos="755650" algn="l"/>
              </a:tabLst>
            </a:pPr>
            <a:r>
              <a:rPr sz="1800" dirty="0">
                <a:latin typeface="Arial"/>
                <a:cs typeface="Arial"/>
              </a:rPr>
              <a:t>Analgésicos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orales.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0226" y="486282"/>
            <a:ext cx="40068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NÁUSEAS/VÓMITOS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192149"/>
            <a:ext cx="7948930" cy="490410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55600" marR="541655" indent="-343535">
              <a:lnSpc>
                <a:spcPts val="2160"/>
              </a:lnSpc>
              <a:spcBef>
                <a:spcPts val="3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Causas:</a:t>
            </a:r>
            <a:r>
              <a:rPr sz="2000" b="1" u="none" spc="-50" dirty="0">
                <a:latin typeface="Arial"/>
                <a:cs typeface="Arial"/>
              </a:rPr>
              <a:t> </a:t>
            </a:r>
            <a:r>
              <a:rPr sz="2000" u="none" dirty="0">
                <a:latin typeface="Arial"/>
                <a:cs typeface="Arial"/>
              </a:rPr>
              <a:t>toxicidad</a:t>
            </a:r>
            <a:r>
              <a:rPr sz="2000" u="none" spc="-35" dirty="0">
                <a:latin typeface="Arial"/>
                <a:cs typeface="Arial"/>
              </a:rPr>
              <a:t> </a:t>
            </a:r>
            <a:r>
              <a:rPr sz="2000" u="none" dirty="0">
                <a:latin typeface="Arial"/>
                <a:cs typeface="Arial"/>
              </a:rPr>
              <a:t>de</a:t>
            </a:r>
            <a:r>
              <a:rPr sz="2000" u="none" spc="-30" dirty="0">
                <a:latin typeface="Arial"/>
                <a:cs typeface="Arial"/>
              </a:rPr>
              <a:t> </a:t>
            </a:r>
            <a:r>
              <a:rPr sz="2000" u="none" dirty="0">
                <a:latin typeface="Arial"/>
                <a:cs typeface="Arial"/>
              </a:rPr>
              <a:t>la</a:t>
            </a:r>
            <a:r>
              <a:rPr sz="2000" u="none" spc="-20" dirty="0">
                <a:latin typeface="Arial"/>
                <a:cs typeface="Arial"/>
              </a:rPr>
              <a:t> </a:t>
            </a:r>
            <a:r>
              <a:rPr sz="2000" u="none" dirty="0">
                <a:latin typeface="Arial"/>
                <a:cs typeface="Arial"/>
              </a:rPr>
              <a:t>QT</a:t>
            </a:r>
            <a:r>
              <a:rPr sz="2000" u="none" spc="-40" dirty="0">
                <a:latin typeface="Arial"/>
                <a:cs typeface="Arial"/>
              </a:rPr>
              <a:t> </a:t>
            </a:r>
            <a:r>
              <a:rPr sz="2000" u="none" dirty="0">
                <a:latin typeface="Arial"/>
                <a:cs typeface="Arial"/>
              </a:rPr>
              <a:t>y</a:t>
            </a:r>
            <a:r>
              <a:rPr sz="2000" u="none" spc="-20" dirty="0">
                <a:latin typeface="Arial"/>
                <a:cs typeface="Arial"/>
              </a:rPr>
              <a:t> </a:t>
            </a:r>
            <a:r>
              <a:rPr sz="2000" u="none" dirty="0">
                <a:latin typeface="Arial"/>
                <a:cs typeface="Arial"/>
              </a:rPr>
              <a:t>RT</a:t>
            </a:r>
            <a:r>
              <a:rPr sz="2000" u="none" spc="-30" dirty="0">
                <a:latin typeface="Arial"/>
                <a:cs typeface="Arial"/>
              </a:rPr>
              <a:t> </a:t>
            </a:r>
            <a:r>
              <a:rPr sz="2000" u="none" dirty="0">
                <a:latin typeface="Arial"/>
                <a:cs typeface="Arial"/>
              </a:rPr>
              <a:t>sobre</a:t>
            </a:r>
            <a:r>
              <a:rPr sz="2000" u="none" spc="-50" dirty="0">
                <a:latin typeface="Arial"/>
                <a:cs typeface="Arial"/>
              </a:rPr>
              <a:t> </a:t>
            </a:r>
            <a:r>
              <a:rPr sz="2000" u="none" dirty="0">
                <a:latin typeface="Arial"/>
                <a:cs typeface="Arial"/>
              </a:rPr>
              <a:t>región</a:t>
            </a:r>
            <a:r>
              <a:rPr sz="2000" u="none" spc="-40" dirty="0">
                <a:latin typeface="Arial"/>
                <a:cs typeface="Arial"/>
              </a:rPr>
              <a:t> </a:t>
            </a:r>
            <a:r>
              <a:rPr sz="2000" u="none" spc="-10" dirty="0">
                <a:latin typeface="Arial"/>
                <a:cs typeface="Arial"/>
              </a:rPr>
              <a:t>gastrointestinal, </a:t>
            </a:r>
            <a:r>
              <a:rPr sz="2000" u="none" dirty="0">
                <a:latin typeface="Arial"/>
                <a:cs typeface="Arial"/>
              </a:rPr>
              <a:t>hepática</a:t>
            </a:r>
            <a:r>
              <a:rPr sz="2000" u="none" spc="-55" dirty="0">
                <a:latin typeface="Arial"/>
                <a:cs typeface="Arial"/>
              </a:rPr>
              <a:t> </a:t>
            </a:r>
            <a:r>
              <a:rPr sz="2000" u="none" dirty="0">
                <a:latin typeface="Arial"/>
                <a:cs typeface="Arial"/>
              </a:rPr>
              <a:t>o</a:t>
            </a:r>
            <a:r>
              <a:rPr sz="2000" u="none" spc="-10" dirty="0">
                <a:latin typeface="Arial"/>
                <a:cs typeface="Arial"/>
              </a:rPr>
              <a:t> cerebral.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0"/>
              </a:spcBef>
              <a:buClr>
                <a:srgbClr val="00007C"/>
              </a:buClr>
              <a:buFont typeface="Wingdings"/>
              <a:buChar char=""/>
            </a:pP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Factores</a:t>
            </a:r>
            <a:r>
              <a:rPr sz="2000" b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predisponentes</a:t>
            </a:r>
            <a:r>
              <a:rPr sz="2000" u="none" spc="-10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Incidencia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severidad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náuseas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vómitos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QT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previas.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Alcoholismo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(menor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frecuencia).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Edad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(más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frecuente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jóvenes).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44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Sexo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(más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frecuente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mujeres).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spc="-10" dirty="0">
                <a:latin typeface="Arial"/>
                <a:cs typeface="Arial"/>
              </a:rPr>
              <a:t>Desequilibrios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electrolíticos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(hipercalcemia,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deshidratación,..).</a:t>
            </a:r>
            <a:endParaRPr sz="2000">
              <a:latin typeface="Arial"/>
              <a:cs typeface="Arial"/>
            </a:endParaRPr>
          </a:p>
          <a:p>
            <a:pPr marL="755015" marR="531495" lvl="1" indent="-285750">
              <a:lnSpc>
                <a:spcPts val="2160"/>
              </a:lnSpc>
              <a:spcBef>
                <a:spcPts val="509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6285" algn="l"/>
              </a:tabLst>
            </a:pPr>
            <a:r>
              <a:rPr sz="2000" dirty="0">
                <a:latin typeface="Arial"/>
                <a:cs typeface="Arial"/>
              </a:rPr>
              <a:t>Invasión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crecimiento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tumoral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región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gástrica,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hígado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o 	</a:t>
            </a:r>
            <a:r>
              <a:rPr sz="2000" spc="-10" dirty="0">
                <a:latin typeface="Arial"/>
                <a:cs typeface="Arial"/>
              </a:rPr>
              <a:t>cerebro.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09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spc="-10" dirty="0">
                <a:latin typeface="Arial"/>
                <a:cs typeface="Arial"/>
              </a:rPr>
              <a:t>Estreñimiento.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Fármacos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asociados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(opioides).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Infecciones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concomitantes.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Alteraciones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estado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ánimo: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depresión,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ansiedad,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miedo.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0226" y="594106"/>
            <a:ext cx="40068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NÁUSEAS/VÓMITOS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79423"/>
            <a:ext cx="7929880" cy="497649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34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Tipos:</a:t>
            </a:r>
            <a:endParaRPr sz="2800">
              <a:latin typeface="Arial"/>
              <a:cs typeface="Arial"/>
            </a:endParaRPr>
          </a:p>
          <a:p>
            <a:pPr marL="755015" marR="5080" lvl="1" indent="-285750">
              <a:lnSpc>
                <a:spcPts val="3020"/>
              </a:lnSpc>
              <a:spcBef>
                <a:spcPts val="725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6285" algn="l"/>
              </a:tabLst>
            </a:pPr>
            <a:r>
              <a:rPr sz="2800" u="sng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N/V</a:t>
            </a:r>
            <a:r>
              <a:rPr sz="2800" u="sng" spc="-70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 </a:t>
            </a:r>
            <a:r>
              <a:rPr sz="2800" u="sng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agudos:</a:t>
            </a:r>
            <a:r>
              <a:rPr sz="2800" u="none" spc="-4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aparecen</a:t>
            </a:r>
            <a:r>
              <a:rPr sz="2800" u="none" spc="-40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desde</a:t>
            </a:r>
            <a:r>
              <a:rPr sz="2800" u="none" spc="-50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los</a:t>
            </a:r>
            <a:r>
              <a:rPr sz="2800" u="none" spc="-65" dirty="0">
                <a:latin typeface="Arial"/>
                <a:cs typeface="Arial"/>
              </a:rPr>
              <a:t> </a:t>
            </a:r>
            <a:r>
              <a:rPr sz="2800" u="none" spc="-10" dirty="0">
                <a:latin typeface="Arial"/>
                <a:cs typeface="Arial"/>
              </a:rPr>
              <a:t>primeros 	</a:t>
            </a:r>
            <a:r>
              <a:rPr sz="2800" u="none" dirty="0">
                <a:latin typeface="Arial"/>
                <a:cs typeface="Arial"/>
              </a:rPr>
              <a:t>minutos</a:t>
            </a:r>
            <a:r>
              <a:rPr sz="2800" u="none" spc="-50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de</a:t>
            </a:r>
            <a:r>
              <a:rPr sz="2800" u="none" spc="-50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la</a:t>
            </a:r>
            <a:r>
              <a:rPr sz="2800" u="none" spc="-4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QT</a:t>
            </a:r>
            <a:r>
              <a:rPr sz="2800" u="none" spc="-4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hasta</a:t>
            </a:r>
            <a:r>
              <a:rPr sz="2800" u="none" spc="-5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las</a:t>
            </a:r>
            <a:r>
              <a:rPr sz="2800" u="none" spc="-4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24</a:t>
            </a:r>
            <a:r>
              <a:rPr sz="2800" u="none" spc="-40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horas</a:t>
            </a:r>
            <a:r>
              <a:rPr sz="2800" u="none" spc="-45" dirty="0">
                <a:latin typeface="Arial"/>
                <a:cs typeface="Arial"/>
              </a:rPr>
              <a:t> </a:t>
            </a:r>
            <a:r>
              <a:rPr sz="2800" u="none" spc="-10" dirty="0">
                <a:latin typeface="Arial"/>
                <a:cs typeface="Arial"/>
              </a:rPr>
              <a:t>después 	</a:t>
            </a:r>
            <a:r>
              <a:rPr sz="2800" u="none" dirty="0">
                <a:latin typeface="Arial"/>
                <a:cs typeface="Arial"/>
              </a:rPr>
              <a:t>del</a:t>
            </a:r>
            <a:r>
              <a:rPr sz="2800" u="none" spc="-7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tto.</a:t>
            </a:r>
            <a:r>
              <a:rPr sz="2800" u="none" spc="-7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Máxima</a:t>
            </a:r>
            <a:r>
              <a:rPr sz="2800" u="none" spc="-5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incidencia</a:t>
            </a:r>
            <a:r>
              <a:rPr sz="2800" u="none" spc="-6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y</a:t>
            </a:r>
            <a:r>
              <a:rPr sz="2800" u="none" spc="-7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severidad</a:t>
            </a:r>
            <a:r>
              <a:rPr sz="2800" u="none" spc="-5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en</a:t>
            </a:r>
            <a:r>
              <a:rPr sz="2800" u="none" spc="-65" dirty="0">
                <a:latin typeface="Arial"/>
                <a:cs typeface="Arial"/>
              </a:rPr>
              <a:t> </a:t>
            </a:r>
            <a:r>
              <a:rPr sz="2800" u="none" spc="-25" dirty="0">
                <a:latin typeface="Arial"/>
                <a:cs typeface="Arial"/>
              </a:rPr>
              <a:t>las 	</a:t>
            </a:r>
            <a:r>
              <a:rPr sz="2800" u="none" dirty="0">
                <a:latin typeface="Arial"/>
                <a:cs typeface="Arial"/>
              </a:rPr>
              <a:t>primeras</a:t>
            </a:r>
            <a:r>
              <a:rPr sz="2800" u="none" spc="-50" dirty="0">
                <a:latin typeface="Arial"/>
                <a:cs typeface="Arial"/>
              </a:rPr>
              <a:t> </a:t>
            </a:r>
            <a:r>
              <a:rPr sz="2800" u="none" spc="-10" dirty="0">
                <a:latin typeface="Arial"/>
                <a:cs typeface="Arial"/>
              </a:rPr>
              <a:t>4-</a:t>
            </a:r>
            <a:r>
              <a:rPr sz="2800" u="none" dirty="0">
                <a:latin typeface="Arial"/>
                <a:cs typeface="Arial"/>
              </a:rPr>
              <a:t>8</a:t>
            </a:r>
            <a:r>
              <a:rPr sz="2800" u="none" spc="-55" dirty="0">
                <a:latin typeface="Arial"/>
                <a:cs typeface="Arial"/>
              </a:rPr>
              <a:t> </a:t>
            </a:r>
            <a:r>
              <a:rPr sz="2800" u="none" spc="-10" dirty="0">
                <a:latin typeface="Arial"/>
                <a:cs typeface="Arial"/>
              </a:rPr>
              <a:t>horas.</a:t>
            </a:r>
            <a:endParaRPr sz="2800">
              <a:latin typeface="Arial"/>
              <a:cs typeface="Arial"/>
            </a:endParaRPr>
          </a:p>
          <a:p>
            <a:pPr marL="755015" marR="43815" lvl="1" indent="-285750">
              <a:lnSpc>
                <a:spcPct val="90000"/>
              </a:lnSpc>
              <a:spcBef>
                <a:spcPts val="640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6285" algn="l"/>
              </a:tabLst>
            </a:pPr>
            <a:r>
              <a:rPr sz="2800" u="sng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N/V</a:t>
            </a:r>
            <a:r>
              <a:rPr sz="2800" u="sng" spc="-75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 </a:t>
            </a:r>
            <a:r>
              <a:rPr sz="2800" u="sng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diferidos</a:t>
            </a:r>
            <a:r>
              <a:rPr sz="2800" u="sng" spc="-40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 </a:t>
            </a:r>
            <a:r>
              <a:rPr sz="2800" u="sng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o</a:t>
            </a:r>
            <a:r>
              <a:rPr sz="2800" u="sng" spc="-60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 </a:t>
            </a:r>
            <a:r>
              <a:rPr sz="2800" u="sng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retardados:</a:t>
            </a:r>
            <a:r>
              <a:rPr sz="2800" u="none" spc="-3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a</a:t>
            </a:r>
            <a:r>
              <a:rPr sz="2800" u="none" spc="-5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partir</a:t>
            </a:r>
            <a:r>
              <a:rPr sz="2800" u="none" spc="-50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de</a:t>
            </a:r>
            <a:r>
              <a:rPr sz="2800" u="none" spc="-4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las</a:t>
            </a:r>
            <a:r>
              <a:rPr sz="2800" u="none" spc="-60" dirty="0">
                <a:latin typeface="Arial"/>
                <a:cs typeface="Arial"/>
              </a:rPr>
              <a:t> </a:t>
            </a:r>
            <a:r>
              <a:rPr sz="2800" u="none" spc="-25" dirty="0">
                <a:latin typeface="Arial"/>
                <a:cs typeface="Arial"/>
              </a:rPr>
              <a:t>24 	</a:t>
            </a:r>
            <a:r>
              <a:rPr sz="2800" u="none" dirty="0">
                <a:latin typeface="Arial"/>
                <a:cs typeface="Arial"/>
              </a:rPr>
              <a:t>horas</a:t>
            </a:r>
            <a:r>
              <a:rPr sz="2800" u="none" spc="-6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de</a:t>
            </a:r>
            <a:r>
              <a:rPr sz="2800" u="none" spc="-5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la</a:t>
            </a:r>
            <a:r>
              <a:rPr sz="2800" u="none" spc="-60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QT.</a:t>
            </a:r>
            <a:r>
              <a:rPr sz="2800" u="none" spc="-6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Mayor</a:t>
            </a:r>
            <a:r>
              <a:rPr sz="2800" u="none" spc="-50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incidencia</a:t>
            </a:r>
            <a:r>
              <a:rPr sz="2800" u="none" spc="-60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que</a:t>
            </a:r>
            <a:r>
              <a:rPr sz="2800" u="none" spc="-60" dirty="0">
                <a:latin typeface="Arial"/>
                <a:cs typeface="Arial"/>
              </a:rPr>
              <a:t> </a:t>
            </a:r>
            <a:r>
              <a:rPr sz="2800" u="none" spc="-25" dirty="0">
                <a:latin typeface="Arial"/>
                <a:cs typeface="Arial"/>
              </a:rPr>
              <a:t>los 	</a:t>
            </a:r>
            <a:r>
              <a:rPr sz="2800" u="none" dirty="0">
                <a:latin typeface="Arial"/>
                <a:cs typeface="Arial"/>
              </a:rPr>
              <a:t>agudos.</a:t>
            </a:r>
            <a:r>
              <a:rPr sz="2800" u="none" spc="-100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Máxima</a:t>
            </a:r>
            <a:r>
              <a:rPr sz="2800" u="none" spc="-7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incidencia</a:t>
            </a:r>
            <a:r>
              <a:rPr sz="2800" u="none" spc="-9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y</a:t>
            </a:r>
            <a:r>
              <a:rPr sz="2800" u="none" spc="-8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severidad</a:t>
            </a:r>
            <a:r>
              <a:rPr sz="2800" u="none" spc="-90" dirty="0">
                <a:latin typeface="Arial"/>
                <a:cs typeface="Arial"/>
              </a:rPr>
              <a:t> </a:t>
            </a:r>
            <a:r>
              <a:rPr sz="2800" u="none" spc="-10" dirty="0">
                <a:latin typeface="Arial"/>
                <a:cs typeface="Arial"/>
              </a:rPr>
              <a:t>entre 	</a:t>
            </a:r>
            <a:r>
              <a:rPr sz="2800" u="none" dirty="0">
                <a:latin typeface="Arial"/>
                <a:cs typeface="Arial"/>
              </a:rPr>
              <a:t>las</a:t>
            </a:r>
            <a:r>
              <a:rPr sz="2800" u="none" spc="-5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48</a:t>
            </a:r>
            <a:r>
              <a:rPr sz="2800" u="none" spc="-4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y</a:t>
            </a:r>
            <a:r>
              <a:rPr sz="2800" u="none" spc="-50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72</a:t>
            </a:r>
            <a:r>
              <a:rPr sz="2800" u="none" spc="-4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horas,</a:t>
            </a:r>
            <a:r>
              <a:rPr sz="2800" u="none" spc="-5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pudiendo</a:t>
            </a:r>
            <a:r>
              <a:rPr sz="2800" u="none" spc="-20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durar</a:t>
            </a:r>
            <a:r>
              <a:rPr sz="2800" u="none" spc="-5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hasta</a:t>
            </a:r>
            <a:r>
              <a:rPr sz="2800" u="none" spc="-50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6-</a:t>
            </a:r>
            <a:r>
              <a:rPr sz="2800" u="none" spc="-50" dirty="0">
                <a:latin typeface="Arial"/>
                <a:cs typeface="Arial"/>
              </a:rPr>
              <a:t>7 	</a:t>
            </a:r>
            <a:r>
              <a:rPr sz="2800" u="none" spc="-20" dirty="0">
                <a:latin typeface="Arial"/>
                <a:cs typeface="Arial"/>
              </a:rPr>
              <a:t>días.</a:t>
            </a:r>
            <a:endParaRPr sz="2800">
              <a:latin typeface="Arial"/>
              <a:cs typeface="Arial"/>
            </a:endParaRPr>
          </a:p>
          <a:p>
            <a:pPr marL="755015" marR="520700" lvl="1" indent="-285750">
              <a:lnSpc>
                <a:spcPts val="3020"/>
              </a:lnSpc>
              <a:spcBef>
                <a:spcPts val="720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6285" algn="l"/>
              </a:tabLst>
            </a:pPr>
            <a:r>
              <a:rPr sz="2800" u="sng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N/V</a:t>
            </a:r>
            <a:r>
              <a:rPr sz="2800" u="sng" spc="-90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 </a:t>
            </a:r>
            <a:r>
              <a:rPr sz="2800" u="sng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anticipatorios:</a:t>
            </a:r>
            <a:r>
              <a:rPr sz="2800" u="none" spc="-6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en</a:t>
            </a:r>
            <a:r>
              <a:rPr sz="2800" u="none" spc="-70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pacientes</a:t>
            </a:r>
            <a:r>
              <a:rPr sz="2800" u="none" spc="-60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que</a:t>
            </a:r>
            <a:r>
              <a:rPr sz="2800" u="none" spc="-80" dirty="0">
                <a:latin typeface="Arial"/>
                <a:cs typeface="Arial"/>
              </a:rPr>
              <a:t> </a:t>
            </a:r>
            <a:r>
              <a:rPr sz="2800" u="none" spc="-25" dirty="0">
                <a:latin typeface="Arial"/>
                <a:cs typeface="Arial"/>
              </a:rPr>
              <a:t>han 	</a:t>
            </a:r>
            <a:r>
              <a:rPr sz="2800" u="none" dirty="0">
                <a:latin typeface="Arial"/>
                <a:cs typeface="Arial"/>
              </a:rPr>
              <a:t>presentado</a:t>
            </a:r>
            <a:r>
              <a:rPr sz="2800" u="none" spc="-8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N/V</a:t>
            </a:r>
            <a:r>
              <a:rPr sz="2800" u="none" spc="-7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severos</a:t>
            </a:r>
            <a:r>
              <a:rPr sz="2800" u="none" spc="-80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en</a:t>
            </a:r>
            <a:r>
              <a:rPr sz="2800" u="none" spc="-75" dirty="0">
                <a:latin typeface="Arial"/>
                <a:cs typeface="Arial"/>
              </a:rPr>
              <a:t> </a:t>
            </a:r>
            <a:r>
              <a:rPr sz="2800" u="none" dirty="0">
                <a:latin typeface="Arial"/>
                <a:cs typeface="Arial"/>
              </a:rPr>
              <a:t>ciclos</a:t>
            </a:r>
            <a:r>
              <a:rPr sz="2800" u="none" spc="-80" dirty="0">
                <a:latin typeface="Arial"/>
                <a:cs typeface="Arial"/>
              </a:rPr>
              <a:t> </a:t>
            </a:r>
            <a:r>
              <a:rPr sz="2800" u="none" spc="-10" dirty="0">
                <a:latin typeface="Arial"/>
                <a:cs typeface="Arial"/>
              </a:rPr>
              <a:t>previos.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373" rIns="0" bIns="0" rtlCol="0">
            <a:spAutoFit/>
          </a:bodyPr>
          <a:lstStyle/>
          <a:p>
            <a:pPr marL="1585595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NÁUSEAS/VÓMITOS</a:t>
            </a:r>
            <a:endParaRPr sz="3600"/>
          </a:p>
        </p:txBody>
      </p:sp>
      <p:grpSp>
        <p:nvGrpSpPr>
          <p:cNvPr id="3" name="object 3"/>
          <p:cNvGrpSpPr/>
          <p:nvPr/>
        </p:nvGrpSpPr>
        <p:grpSpPr>
          <a:xfrm>
            <a:off x="212725" y="1303337"/>
            <a:ext cx="4396105" cy="5045075"/>
            <a:chOff x="212725" y="1303337"/>
            <a:chExt cx="4396105" cy="50450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0825" y="1351433"/>
              <a:ext cx="4308986" cy="495887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31775" y="1322387"/>
              <a:ext cx="4358005" cy="5006975"/>
            </a:xfrm>
            <a:custGeom>
              <a:avLst/>
              <a:gdLst/>
              <a:ahLst/>
              <a:cxnLst/>
              <a:rect l="l" t="t" r="r" b="b"/>
              <a:pathLst>
                <a:path w="4358005" h="5006975">
                  <a:moveTo>
                    <a:pt x="0" y="5006975"/>
                  </a:moveTo>
                  <a:lnTo>
                    <a:pt x="4357751" y="5006975"/>
                  </a:lnTo>
                  <a:lnTo>
                    <a:pt x="4357751" y="0"/>
                  </a:lnTo>
                  <a:lnTo>
                    <a:pt x="0" y="0"/>
                  </a:lnTo>
                  <a:lnTo>
                    <a:pt x="0" y="5006975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4678426" y="1303400"/>
            <a:ext cx="4257675" cy="5043805"/>
            <a:chOff x="4678426" y="1303400"/>
            <a:chExt cx="4257675" cy="504380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6526" y="1358350"/>
              <a:ext cx="4171160" cy="495001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697476" y="1322450"/>
              <a:ext cx="4219575" cy="5005705"/>
            </a:xfrm>
            <a:custGeom>
              <a:avLst/>
              <a:gdLst/>
              <a:ahLst/>
              <a:cxnLst/>
              <a:rect l="l" t="t" r="r" b="b"/>
              <a:pathLst>
                <a:path w="4219575" h="5005705">
                  <a:moveTo>
                    <a:pt x="0" y="5005324"/>
                  </a:moveTo>
                  <a:lnTo>
                    <a:pt x="4219575" y="5005324"/>
                  </a:lnTo>
                  <a:lnTo>
                    <a:pt x="4219575" y="0"/>
                  </a:lnTo>
                  <a:lnTo>
                    <a:pt x="0" y="0"/>
                  </a:lnTo>
                  <a:lnTo>
                    <a:pt x="0" y="5005324"/>
                  </a:lnTo>
                  <a:close/>
                </a:path>
              </a:pathLst>
            </a:custGeom>
            <a:ln w="380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549" rIns="0" bIns="0" rtlCol="0">
            <a:spAutoFit/>
          </a:bodyPr>
          <a:lstStyle/>
          <a:p>
            <a:pPr marL="1585595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NÁUSEAS/VÓMITOS</a:t>
            </a:r>
            <a:endParaRPr sz="3600"/>
          </a:p>
        </p:txBody>
      </p:sp>
      <p:grpSp>
        <p:nvGrpSpPr>
          <p:cNvPr id="3" name="object 3"/>
          <p:cNvGrpSpPr/>
          <p:nvPr/>
        </p:nvGrpSpPr>
        <p:grpSpPr>
          <a:xfrm>
            <a:off x="430212" y="1087437"/>
            <a:ext cx="8428355" cy="5619750"/>
            <a:chOff x="430212" y="1087437"/>
            <a:chExt cx="8428355" cy="56197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8312" y="1132281"/>
              <a:ext cx="8341925" cy="553680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49262" y="1106487"/>
              <a:ext cx="8390255" cy="5581650"/>
            </a:xfrm>
            <a:custGeom>
              <a:avLst/>
              <a:gdLst/>
              <a:ahLst/>
              <a:cxnLst/>
              <a:rect l="l" t="t" r="r" b="b"/>
              <a:pathLst>
                <a:path w="8390255" h="5581650">
                  <a:moveTo>
                    <a:pt x="0" y="5581650"/>
                  </a:moveTo>
                  <a:lnTo>
                    <a:pt x="8389874" y="5581650"/>
                  </a:lnTo>
                  <a:lnTo>
                    <a:pt x="8389874" y="0"/>
                  </a:lnTo>
                  <a:lnTo>
                    <a:pt x="0" y="0"/>
                  </a:lnTo>
                  <a:lnTo>
                    <a:pt x="0" y="558165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4480" y="563626"/>
            <a:ext cx="44996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NÁUSEAS/VÓMITOS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35940" y="1277922"/>
            <a:ext cx="7663180" cy="134683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8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spc="-10" dirty="0">
                <a:latin typeface="Arial"/>
                <a:cs typeface="Arial"/>
              </a:rPr>
              <a:t>TRATAMIENTO:</a:t>
            </a:r>
            <a:endParaRPr sz="2800">
              <a:latin typeface="Arial"/>
              <a:cs typeface="Arial"/>
            </a:endParaRPr>
          </a:p>
          <a:p>
            <a:pPr marL="756285" marR="5080" indent="-287020">
              <a:lnSpc>
                <a:spcPct val="100000"/>
              </a:lnSpc>
              <a:spcBef>
                <a:spcPts val="590"/>
              </a:spcBef>
            </a:pPr>
            <a:r>
              <a:rPr sz="1900" dirty="0">
                <a:solidFill>
                  <a:srgbClr val="9999CC"/>
                </a:solidFill>
                <a:latin typeface="Wingdings"/>
                <a:cs typeface="Wingdings"/>
              </a:rPr>
              <a:t></a:t>
            </a:r>
            <a:r>
              <a:rPr sz="1900" spc="15" dirty="0">
                <a:solidFill>
                  <a:srgbClr val="9999CC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mejor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tto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prevención.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Profilaxis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antiemética </a:t>
            </a:r>
            <a:r>
              <a:rPr sz="2400" dirty="0">
                <a:latin typeface="Arial"/>
                <a:cs typeface="Arial"/>
              </a:rPr>
              <a:t>según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riesgo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emetógeno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cada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fármaco.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17550" y="2814701"/>
            <a:ext cx="7924800" cy="3748404"/>
            <a:chOff x="717550" y="2814701"/>
            <a:chExt cx="7924800" cy="374840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5650" y="2852784"/>
              <a:ext cx="7830274" cy="3664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6600" y="2833751"/>
              <a:ext cx="7886700" cy="3710304"/>
            </a:xfrm>
            <a:custGeom>
              <a:avLst/>
              <a:gdLst/>
              <a:ahLst/>
              <a:cxnLst/>
              <a:rect l="l" t="t" r="r" b="b"/>
              <a:pathLst>
                <a:path w="7886700" h="3710304">
                  <a:moveTo>
                    <a:pt x="0" y="3709924"/>
                  </a:moveTo>
                  <a:lnTo>
                    <a:pt x="7886700" y="3709924"/>
                  </a:lnTo>
                  <a:lnTo>
                    <a:pt x="7886700" y="0"/>
                  </a:lnTo>
                  <a:lnTo>
                    <a:pt x="0" y="0"/>
                  </a:lnTo>
                  <a:lnTo>
                    <a:pt x="0" y="3709924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4480" y="563626"/>
            <a:ext cx="44996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NÁUSEAS/VÓMITOS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58267" y="1349242"/>
            <a:ext cx="8162290" cy="493204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9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spc="-10" dirty="0">
                <a:latin typeface="Arial"/>
                <a:cs typeface="Arial"/>
              </a:rPr>
              <a:t>TRATAMIENTO:</a:t>
            </a:r>
            <a:endParaRPr sz="2800">
              <a:latin typeface="Arial"/>
              <a:cs typeface="Arial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59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</a:tabLst>
            </a:pPr>
            <a:r>
              <a:rPr sz="2400" dirty="0">
                <a:latin typeface="Arial"/>
                <a:cs typeface="Arial"/>
              </a:rPr>
              <a:t>Antagonistas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receptores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dopamina: clorpromacina(largactil®),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haloperidol,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metoclopramida (primperan®).</a:t>
            </a:r>
            <a:endParaRPr sz="2400">
              <a:latin typeface="Arial"/>
              <a:cs typeface="Arial"/>
            </a:endParaRPr>
          </a:p>
          <a:p>
            <a:pPr marL="755015" marR="86995" lvl="1" indent="-285750">
              <a:lnSpc>
                <a:spcPct val="100000"/>
              </a:lnSpc>
              <a:spcBef>
                <a:spcPts val="58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</a:tabLst>
            </a:pPr>
            <a:r>
              <a:rPr sz="2400" dirty="0">
                <a:latin typeface="Arial"/>
                <a:cs typeface="Arial"/>
              </a:rPr>
              <a:t>Antagonistas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receptores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serotoninérgicos: 	</a:t>
            </a:r>
            <a:r>
              <a:rPr sz="2400" dirty="0">
                <a:latin typeface="Arial"/>
                <a:cs typeface="Arial"/>
              </a:rPr>
              <a:t>ondansetrón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(Zofrán®,Yatrox®),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Granisetrón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(Kytril®), 	Palonosetrón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(Aloxi®).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</a:tabLst>
            </a:pPr>
            <a:r>
              <a:rPr sz="2400" spc="-10" dirty="0">
                <a:latin typeface="Arial"/>
                <a:cs typeface="Arial"/>
              </a:rPr>
              <a:t>Corticosteroides: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dexametasona.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58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</a:tabLst>
            </a:pPr>
            <a:r>
              <a:rPr sz="2400" dirty="0">
                <a:latin typeface="Arial"/>
                <a:cs typeface="Arial"/>
              </a:rPr>
              <a:t>Antagonista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sustancia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P: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aprepitant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(Emend®).</a:t>
            </a:r>
            <a:endParaRPr sz="2400">
              <a:latin typeface="Arial"/>
              <a:cs typeface="Arial"/>
            </a:endParaRPr>
          </a:p>
          <a:p>
            <a:pPr marL="756285" marR="60579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Utilidad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frente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QT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más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emetógenos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N/V </a:t>
            </a:r>
            <a:r>
              <a:rPr sz="2400" spc="-10" dirty="0">
                <a:latin typeface="Arial"/>
                <a:cs typeface="Arial"/>
              </a:rPr>
              <a:t>diferidos.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</a:tabLst>
            </a:pPr>
            <a:r>
              <a:rPr sz="2400" spc="-10" dirty="0">
                <a:latin typeface="Arial"/>
                <a:cs typeface="Arial"/>
              </a:rPr>
              <a:t>Benzodiacepinas: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náuseas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anticipatorias.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8236" rIns="0" bIns="0" rtlCol="0">
            <a:spAutoFit/>
          </a:bodyPr>
          <a:lstStyle/>
          <a:p>
            <a:pPr marL="1585595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NÁUSEAS/VÓMITOS</a:t>
            </a:r>
            <a:endParaRPr sz="3600"/>
          </a:p>
        </p:txBody>
      </p:sp>
      <p:grpSp>
        <p:nvGrpSpPr>
          <p:cNvPr id="3" name="object 3"/>
          <p:cNvGrpSpPr/>
          <p:nvPr/>
        </p:nvGrpSpPr>
        <p:grpSpPr>
          <a:xfrm>
            <a:off x="430212" y="1374838"/>
            <a:ext cx="8356600" cy="5116830"/>
            <a:chOff x="430212" y="1374838"/>
            <a:chExt cx="8356600" cy="51168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8312" y="1412794"/>
              <a:ext cx="8261139" cy="50402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49262" y="1393888"/>
              <a:ext cx="8318500" cy="5078730"/>
            </a:xfrm>
            <a:custGeom>
              <a:avLst/>
              <a:gdLst/>
              <a:ahLst/>
              <a:cxnLst/>
              <a:rect l="l" t="t" r="r" b="b"/>
              <a:pathLst>
                <a:path w="8318500" h="5078730">
                  <a:moveTo>
                    <a:pt x="0" y="5078349"/>
                  </a:moveTo>
                  <a:lnTo>
                    <a:pt x="8318500" y="5078349"/>
                  </a:lnTo>
                  <a:lnTo>
                    <a:pt x="8318500" y="0"/>
                  </a:lnTo>
                  <a:lnTo>
                    <a:pt x="0" y="0"/>
                  </a:lnTo>
                  <a:lnTo>
                    <a:pt x="0" y="5078349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6629" y="600202"/>
            <a:ext cx="21101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DIARREA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47217" y="1330578"/>
            <a:ext cx="7670800" cy="244030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54965" marR="5080" indent="-342900">
              <a:lnSpc>
                <a:spcPct val="90000"/>
              </a:lnSpc>
              <a:spcBef>
                <a:spcPts val="38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Evaluación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severidad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función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nº </a:t>
            </a:r>
            <a:r>
              <a:rPr sz="2400" spc="-10" dirty="0">
                <a:latin typeface="Arial"/>
                <a:cs typeface="Arial"/>
              </a:rPr>
              <a:t>deposiciones/día,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presencia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deposiciones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nocturnas, </a:t>
            </a:r>
            <a:r>
              <a:rPr sz="2400" dirty="0">
                <a:latin typeface="Arial"/>
                <a:cs typeface="Arial"/>
              </a:rPr>
              <a:t>necesidad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tto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i.v,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presencia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moco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y/o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sangre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en </a:t>
            </a:r>
            <a:r>
              <a:rPr sz="2400" spc="-10" dirty="0">
                <a:latin typeface="Arial"/>
                <a:cs typeface="Arial"/>
              </a:rPr>
              <a:t>heces.</a:t>
            </a:r>
            <a:endParaRPr sz="2400">
              <a:latin typeface="Arial"/>
              <a:cs typeface="Arial"/>
            </a:endParaRPr>
          </a:p>
          <a:p>
            <a:pPr marL="354965" marR="221615" indent="-342900">
              <a:lnSpc>
                <a:spcPct val="90100"/>
              </a:lnSpc>
              <a:spcBef>
                <a:spcPts val="5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Signos/Síntomas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gravedad: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fiebre,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neutropenia, </a:t>
            </a:r>
            <a:r>
              <a:rPr sz="2400" dirty="0">
                <a:latin typeface="Arial"/>
                <a:cs typeface="Arial"/>
              </a:rPr>
              <a:t>sangrado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franco,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dolor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abdominal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moderado/severo, deshidratación.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73087" y="3751262"/>
            <a:ext cx="8213725" cy="2740025"/>
            <a:chOff x="573087" y="3751262"/>
            <a:chExt cx="8213725" cy="27400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0738" y="3789315"/>
              <a:ext cx="8099311" cy="266387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92137" y="3770312"/>
              <a:ext cx="8175625" cy="2701925"/>
            </a:xfrm>
            <a:custGeom>
              <a:avLst/>
              <a:gdLst/>
              <a:ahLst/>
              <a:cxnLst/>
              <a:rect l="l" t="t" r="r" b="b"/>
              <a:pathLst>
                <a:path w="8175625" h="2701925">
                  <a:moveTo>
                    <a:pt x="0" y="2701925"/>
                  </a:moveTo>
                  <a:lnTo>
                    <a:pt x="8175625" y="2701925"/>
                  </a:lnTo>
                  <a:lnTo>
                    <a:pt x="8175625" y="0"/>
                  </a:lnTo>
                  <a:lnTo>
                    <a:pt x="0" y="0"/>
                  </a:lnTo>
                  <a:lnTo>
                    <a:pt x="0" y="2701925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32453" y="522858"/>
            <a:ext cx="18796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DIARREA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1005077"/>
            <a:ext cx="7974330" cy="448881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spc="-10" dirty="0">
                <a:latin typeface="Arial"/>
                <a:cs typeface="Arial"/>
              </a:rPr>
              <a:t>Tratamiento:</a:t>
            </a:r>
            <a:endParaRPr sz="2400">
              <a:latin typeface="Arial"/>
              <a:cs typeface="Arial"/>
            </a:endParaRPr>
          </a:p>
          <a:p>
            <a:pPr marL="756285" marR="782955" lvl="1" indent="-287020">
              <a:lnSpc>
                <a:spcPct val="100000"/>
              </a:lnSpc>
              <a:spcBef>
                <a:spcPts val="57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</a:tabLst>
            </a:pPr>
            <a:r>
              <a:rPr sz="2400" dirty="0">
                <a:latin typeface="Arial"/>
                <a:cs typeface="Arial"/>
              </a:rPr>
              <a:t>Ingerir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abundantes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líquidos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(sueroral®,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bebidas isotónicas).</a:t>
            </a:r>
            <a:endParaRPr sz="24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spcBef>
                <a:spcPts val="58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Dieta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astringente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(arroz,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manzana,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plátano,…)</a:t>
            </a:r>
            <a:endParaRPr sz="2400">
              <a:latin typeface="Arial"/>
              <a:cs typeface="Arial"/>
            </a:endParaRPr>
          </a:p>
          <a:p>
            <a:pPr marL="756285" marR="447675" lvl="1" indent="-287020">
              <a:lnSpc>
                <a:spcPct val="100000"/>
              </a:lnSpc>
              <a:spcBef>
                <a:spcPts val="57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</a:tabLst>
            </a:pPr>
            <a:r>
              <a:rPr sz="2400" dirty="0">
                <a:latin typeface="Arial"/>
                <a:cs typeface="Arial"/>
              </a:rPr>
              <a:t>Evitar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alimentos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lactosa,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cafeína,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bebidas </a:t>
            </a:r>
            <a:r>
              <a:rPr sz="2400" dirty="0">
                <a:latin typeface="Arial"/>
                <a:cs typeface="Arial"/>
              </a:rPr>
              <a:t>gaseosas,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alimentos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grasos,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alimentos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fibra,..</a:t>
            </a:r>
            <a:endParaRPr sz="2400">
              <a:latin typeface="Arial"/>
              <a:cs typeface="Arial"/>
            </a:endParaRPr>
          </a:p>
          <a:p>
            <a:pPr marL="756285" marR="209550" lvl="1" indent="-287020">
              <a:lnSpc>
                <a:spcPct val="100000"/>
              </a:lnSpc>
              <a:spcBef>
                <a:spcPts val="58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</a:tabLst>
            </a:pPr>
            <a:r>
              <a:rPr sz="2400" dirty="0">
                <a:latin typeface="Arial"/>
                <a:cs typeface="Arial"/>
              </a:rPr>
              <a:t>Loperamida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(Fortasec®):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dosis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inicial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cápsulas </a:t>
            </a:r>
            <a:r>
              <a:rPr sz="2400" dirty="0">
                <a:latin typeface="Arial"/>
                <a:cs typeface="Arial"/>
              </a:rPr>
              <a:t>juntas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posteriormente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cápsula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tras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cada </a:t>
            </a:r>
            <a:r>
              <a:rPr sz="2400" dirty="0">
                <a:latin typeface="Arial"/>
                <a:cs typeface="Arial"/>
              </a:rPr>
              <a:t>deposición,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hasta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máximo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8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día.</a:t>
            </a:r>
            <a:endParaRPr sz="2400">
              <a:latin typeface="Arial"/>
              <a:cs typeface="Arial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57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</a:tabLst>
            </a:pPr>
            <a:r>
              <a:rPr sz="2400" dirty="0">
                <a:latin typeface="Arial"/>
                <a:cs typeface="Arial"/>
              </a:rPr>
              <a:t>Ciprofloxacino: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añadir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cuando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diarrea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persiste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más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48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horas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pesar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tto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loperamida.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2987" y="5589587"/>
            <a:ext cx="7416800" cy="100838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224790" rIns="0" bIns="0" rtlCol="0">
            <a:spAutoFit/>
          </a:bodyPr>
          <a:lstStyle/>
          <a:p>
            <a:pPr marL="1320165" marR="1313815" indent="476884">
              <a:lnSpc>
                <a:spcPct val="100000"/>
              </a:lnSpc>
              <a:spcBef>
                <a:spcPts val="1770"/>
              </a:spcBef>
            </a:pPr>
            <a:r>
              <a:rPr sz="1800" b="1" spc="-10" dirty="0">
                <a:latin typeface="Arial"/>
                <a:cs typeface="Arial"/>
              </a:rPr>
              <a:t>5-FLUOROURACILO.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IRINOTECÁN. TOPOTECÁN.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METOTREXATE.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DOCETAXEL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7217" y="522858"/>
            <a:ext cx="337057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ESTREÑIMIENTO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20546"/>
            <a:ext cx="7979409" cy="4342765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354330" marR="208915" indent="-342265" algn="just">
              <a:lnSpc>
                <a:spcPts val="2310"/>
              </a:lnSpc>
              <a:spcBef>
                <a:spcPts val="655"/>
              </a:spcBef>
              <a:buClr>
                <a:srgbClr val="00007C"/>
              </a:buClr>
              <a:buSzPct val="75000"/>
              <a:buFont typeface="Wingdings"/>
              <a:buChar char="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Factores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riesgo: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mujeres,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tratamiento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opioides, 	</a:t>
            </a:r>
            <a:r>
              <a:rPr sz="2400" dirty="0">
                <a:latin typeface="Arial"/>
                <a:cs typeface="Arial"/>
              </a:rPr>
              <a:t>fármacos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antieméticos,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disminución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ejercicio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físico, 	</a:t>
            </a:r>
            <a:r>
              <a:rPr sz="2400" dirty="0">
                <a:latin typeface="Arial"/>
                <a:cs typeface="Arial"/>
              </a:rPr>
              <a:t>deficiencias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nutricionales.</a:t>
            </a:r>
            <a:endParaRPr sz="2400">
              <a:latin typeface="Arial"/>
              <a:cs typeface="Arial"/>
            </a:endParaRPr>
          </a:p>
          <a:p>
            <a:pPr marL="355600" marR="5080" indent="-343535">
              <a:lnSpc>
                <a:spcPct val="80000"/>
              </a:lnSpc>
              <a:spcBef>
                <a:spcPts val="580"/>
              </a:spcBef>
              <a:buClr>
                <a:srgbClr val="00007C"/>
              </a:buClr>
              <a:buSzPct val="75000"/>
              <a:buFont typeface="Wingdings"/>
              <a:buChar char="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La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identificación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precoz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problema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contribuye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evitar </a:t>
            </a:r>
            <a:r>
              <a:rPr sz="2400" dirty="0">
                <a:latin typeface="Arial"/>
                <a:cs typeface="Arial"/>
              </a:rPr>
              <a:t>cuadros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potencialmente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graves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(obstrucción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intestinal) </a:t>
            </a:r>
            <a:r>
              <a:rPr sz="2400" dirty="0">
                <a:latin typeface="Arial"/>
                <a:cs typeface="Arial"/>
              </a:rPr>
              <a:t>así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como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problemas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menores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pero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muy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molestos </a:t>
            </a:r>
            <a:r>
              <a:rPr sz="2400" dirty="0">
                <a:latin typeface="Arial"/>
                <a:cs typeface="Arial"/>
              </a:rPr>
              <a:t>(hemorroides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fisuras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anales).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Clr>
                <a:srgbClr val="00007C"/>
              </a:buClr>
              <a:buFont typeface="Wingdings"/>
              <a:buChar char=""/>
            </a:pP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"/>
              <a:tabLst>
                <a:tab pos="355600" algn="l"/>
              </a:tabLst>
            </a:pPr>
            <a:r>
              <a:rPr sz="2400" spc="-10" dirty="0">
                <a:latin typeface="Arial"/>
                <a:cs typeface="Arial"/>
              </a:rPr>
              <a:t>Tratamiento: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"/>
              <a:tabLst>
                <a:tab pos="756285" algn="l"/>
              </a:tabLst>
            </a:pPr>
            <a:r>
              <a:rPr sz="2400" dirty="0">
                <a:latin typeface="Arial"/>
                <a:cs typeface="Arial"/>
              </a:rPr>
              <a:t>Dieta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rica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fibra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abundante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agua.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5"/>
              </a:spcBef>
              <a:buClr>
                <a:srgbClr val="9999CC"/>
              </a:buClr>
              <a:buSzPct val="79166"/>
              <a:buFont typeface="Wingdings"/>
              <a:buChar char=""/>
              <a:tabLst>
                <a:tab pos="756285" algn="l"/>
              </a:tabLst>
            </a:pPr>
            <a:r>
              <a:rPr sz="2400" dirty="0">
                <a:latin typeface="Arial"/>
                <a:cs typeface="Arial"/>
              </a:rPr>
              <a:t>Ejercicio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físico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moderado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diario</a:t>
            </a:r>
            <a:endParaRPr sz="2400">
              <a:latin typeface="Arial"/>
              <a:cs typeface="Arial"/>
            </a:endParaRPr>
          </a:p>
          <a:p>
            <a:pPr marL="756285" marR="1287145" lvl="1" indent="-287020">
              <a:lnSpc>
                <a:spcPts val="2300"/>
              </a:lnSpc>
              <a:spcBef>
                <a:spcPts val="560"/>
              </a:spcBef>
              <a:buClr>
                <a:srgbClr val="9999CC"/>
              </a:buClr>
              <a:buSzPct val="79166"/>
              <a:buFont typeface="Wingdings"/>
              <a:buChar char=""/>
              <a:tabLst>
                <a:tab pos="756285" algn="l"/>
              </a:tabLst>
            </a:pPr>
            <a:r>
              <a:rPr sz="2400" dirty="0">
                <a:latin typeface="Arial"/>
                <a:cs typeface="Arial"/>
              </a:rPr>
              <a:t>Laxantes: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formadores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masa,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emolientes, </a:t>
            </a:r>
            <a:r>
              <a:rPr sz="2400" dirty="0">
                <a:latin typeface="Arial"/>
                <a:cs typeface="Arial"/>
              </a:rPr>
              <a:t>osmóticos,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estimulantes.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5650" y="5661025"/>
            <a:ext cx="7632700" cy="720725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21780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14"/>
              </a:spcBef>
            </a:pPr>
            <a:r>
              <a:rPr sz="1800" b="1" dirty="0">
                <a:latin typeface="Arial"/>
                <a:cs typeface="Arial"/>
              </a:rPr>
              <a:t>VINCRISTINA.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VINBLASTINA.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CISPLATINO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594106"/>
            <a:ext cx="7425690" cy="3597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47700" algn="ctr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007C"/>
                </a:solidFill>
                <a:latin typeface="Arial"/>
                <a:cs typeface="Arial"/>
              </a:rPr>
              <a:t>ALTERACIONES</a:t>
            </a:r>
            <a:r>
              <a:rPr sz="3200" b="1" spc="-45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007C"/>
                </a:solidFill>
                <a:latin typeface="Arial"/>
                <a:cs typeface="Arial"/>
              </a:rPr>
              <a:t>DEL</a:t>
            </a:r>
            <a:r>
              <a:rPr sz="3200" b="1" spc="10" dirty="0">
                <a:solidFill>
                  <a:srgbClr val="00007C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00007C"/>
                </a:solidFill>
                <a:latin typeface="Arial"/>
                <a:cs typeface="Arial"/>
              </a:rPr>
              <a:t>GUSTO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27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Sabor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metálico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insípido.</a:t>
            </a:r>
            <a:endParaRPr sz="3200">
              <a:latin typeface="Arial"/>
              <a:cs typeface="Arial"/>
            </a:endParaRPr>
          </a:p>
          <a:p>
            <a:pPr marL="355600" marR="5080" indent="-343535">
              <a:lnSpc>
                <a:spcPct val="100000"/>
              </a:lnSpc>
              <a:spcBef>
                <a:spcPts val="7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Se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recomienda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ingerir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alimentos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fríos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-50" dirty="0">
                <a:latin typeface="Arial"/>
                <a:cs typeface="Arial"/>
              </a:rPr>
              <a:t>o </a:t>
            </a:r>
            <a:r>
              <a:rPr sz="3200" dirty="0">
                <a:latin typeface="Arial"/>
                <a:cs typeface="Arial"/>
              </a:rPr>
              <a:t>templados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para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enmascar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su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sabor.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Utilizar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aderezos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(vinagre,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limón).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Tratar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problemas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dentales.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1488" rIns="0" bIns="0" rtlCol="0">
            <a:spAutoFit/>
          </a:bodyPr>
          <a:lstStyle/>
          <a:p>
            <a:pPr marL="274574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ANOREXIA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05457"/>
            <a:ext cx="8029575" cy="4064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97230" indent="-343535">
              <a:lnSpc>
                <a:spcPct val="100000"/>
              </a:lnSpc>
              <a:spcBef>
                <a:spcPts val="10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Puede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ser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grave,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conduciendo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-25" dirty="0">
                <a:latin typeface="Arial"/>
                <a:cs typeface="Arial"/>
              </a:rPr>
              <a:t> la </a:t>
            </a:r>
            <a:r>
              <a:rPr sz="3200" dirty="0">
                <a:latin typeface="Arial"/>
                <a:cs typeface="Arial"/>
              </a:rPr>
              <a:t>desnutrición</a:t>
            </a:r>
            <a:r>
              <a:rPr sz="3200" spc="-8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y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pérdida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severa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peso.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spc="-10" dirty="0">
                <a:latin typeface="Arial"/>
                <a:cs typeface="Arial"/>
              </a:rPr>
              <a:t>Tratamiento:</a:t>
            </a:r>
            <a:endParaRPr sz="32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685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5650" algn="l"/>
              </a:tabLst>
            </a:pPr>
            <a:r>
              <a:rPr sz="2800" dirty="0">
                <a:latin typeface="Arial"/>
                <a:cs typeface="Arial"/>
              </a:rPr>
              <a:t>Ejercicio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suave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para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estimular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apetito.</a:t>
            </a:r>
            <a:endParaRPr sz="28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675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5650" algn="l"/>
              </a:tabLst>
            </a:pPr>
            <a:r>
              <a:rPr sz="2800" dirty="0">
                <a:latin typeface="Arial"/>
                <a:cs typeface="Arial"/>
              </a:rPr>
              <a:t>Comer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compañía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ambiente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atractivo.</a:t>
            </a:r>
            <a:endParaRPr sz="28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675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5650" algn="l"/>
              </a:tabLst>
            </a:pPr>
            <a:r>
              <a:rPr sz="2800" dirty="0">
                <a:latin typeface="Arial"/>
                <a:cs typeface="Arial"/>
              </a:rPr>
              <a:t>Comer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alimentos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variados,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altos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proteínas.</a:t>
            </a:r>
            <a:endParaRPr sz="2800">
              <a:latin typeface="Arial"/>
              <a:cs typeface="Arial"/>
            </a:endParaRPr>
          </a:p>
          <a:p>
            <a:pPr marL="755015" marR="499745" lvl="1" indent="-285750">
              <a:lnSpc>
                <a:spcPct val="100000"/>
              </a:lnSpc>
              <a:spcBef>
                <a:spcPts val="670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6285" algn="l"/>
              </a:tabLst>
            </a:pPr>
            <a:r>
              <a:rPr sz="2800" dirty="0">
                <a:latin typeface="Arial"/>
                <a:cs typeface="Arial"/>
              </a:rPr>
              <a:t>Comer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cantidades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pequeñas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más 	</a:t>
            </a:r>
            <a:r>
              <a:rPr sz="2800" dirty="0">
                <a:latin typeface="Arial"/>
                <a:cs typeface="Arial"/>
              </a:rPr>
              <a:t>frecuencia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(5-</a:t>
            </a:r>
            <a:r>
              <a:rPr sz="2800" dirty="0">
                <a:latin typeface="Arial"/>
                <a:cs typeface="Arial"/>
              </a:rPr>
              <a:t>6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comidas/día).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13941" y="594106"/>
            <a:ext cx="55156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ENTERITIS</a:t>
            </a:r>
            <a:r>
              <a:rPr spc="-35" dirty="0"/>
              <a:t> </a:t>
            </a:r>
            <a:r>
              <a:rPr spc="-10" dirty="0"/>
              <a:t>NEUTROPÉNICA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1206461"/>
            <a:ext cx="7985125" cy="513778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Celulitis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agranulocítica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íleon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terminal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ciego.</a:t>
            </a:r>
            <a:endParaRPr sz="2800">
              <a:latin typeface="Arial"/>
              <a:cs typeface="Arial"/>
            </a:endParaRPr>
          </a:p>
          <a:p>
            <a:pPr marL="354965" marR="182245" indent="-342900">
              <a:lnSpc>
                <a:spcPct val="100000"/>
              </a:lnSpc>
              <a:spcBef>
                <a:spcPts val="6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Relación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invasión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bacteriana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mucosa </a:t>
            </a:r>
            <a:r>
              <a:rPr sz="2800" dirty="0">
                <a:latin typeface="Arial"/>
                <a:cs typeface="Arial"/>
              </a:rPr>
              <a:t>ileocecal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ulcerada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por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acción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QT.</a:t>
            </a:r>
            <a:endParaRPr sz="2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Clínica: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paciente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neutropenia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severa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y:</a:t>
            </a:r>
            <a:endParaRPr sz="28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spcBef>
                <a:spcPts val="59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spc="-10" dirty="0">
                <a:latin typeface="Arial"/>
                <a:cs typeface="Arial"/>
              </a:rPr>
              <a:t>Fiebre</a:t>
            </a:r>
            <a:endParaRPr sz="24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spcBef>
                <a:spcPts val="57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Dolor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abdominal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cuadrante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inferior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derecho.</a:t>
            </a:r>
            <a:endParaRPr sz="24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spcBef>
                <a:spcPts val="57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spc="-10" dirty="0">
                <a:latin typeface="Arial"/>
                <a:cs typeface="Arial"/>
              </a:rPr>
              <a:t>Peritonismo.</a:t>
            </a:r>
            <a:endParaRPr sz="24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spcBef>
                <a:spcPts val="58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Diarrea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restos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hemáticos.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65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spc="-10" dirty="0">
                <a:latin typeface="Arial"/>
                <a:cs typeface="Arial"/>
              </a:rPr>
              <a:t>Tratamiento:</a:t>
            </a:r>
            <a:endParaRPr sz="28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spcBef>
                <a:spcPts val="59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Formas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leves: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tto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conservador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(AB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amplio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espectro).</a:t>
            </a:r>
            <a:endParaRPr sz="240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58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015" algn="l"/>
              </a:tabLst>
            </a:pPr>
            <a:r>
              <a:rPr sz="2400" dirty="0">
                <a:latin typeface="Arial"/>
                <a:cs typeface="Arial"/>
              </a:rPr>
              <a:t>Mala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evolución: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cirugía.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3357" y="522858"/>
            <a:ext cx="57181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35" dirty="0"/>
              <a:t> </a:t>
            </a:r>
            <a:r>
              <a:rPr spc="-10" dirty="0"/>
              <a:t>HEMATOLÓGICA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1222628"/>
            <a:ext cx="8076565" cy="1927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322580" indent="-342900"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La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gran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mayoría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citostáticos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producen mielosupresión,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dado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células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hematopoyéticas </a:t>
            </a:r>
            <a:r>
              <a:rPr sz="2400" dirty="0">
                <a:latin typeface="Arial"/>
                <a:cs typeface="Arial"/>
              </a:rPr>
              <a:t>están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constante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renovación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esto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hace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muy </a:t>
            </a:r>
            <a:r>
              <a:rPr sz="2400" spc="-10" dirty="0">
                <a:latin typeface="Arial"/>
                <a:cs typeface="Arial"/>
              </a:rPr>
              <a:t>vulnerables.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La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depresión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M.O.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toxicidad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limitante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dosis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817" y="3166534"/>
            <a:ext cx="7491730" cy="1145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55"/>
              </a:lnSpc>
            </a:pPr>
            <a:r>
              <a:rPr sz="2400" dirty="0">
                <a:latin typeface="Arial"/>
                <a:cs typeface="Arial"/>
              </a:rPr>
              <a:t>más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común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QT.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Arial"/>
                <a:cs typeface="Arial"/>
              </a:rPr>
              <a:t>Deben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realizarse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hemogramas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intervalos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regulares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durante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QT.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217" y="3640023"/>
            <a:ext cx="1968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00007C"/>
                </a:solidFill>
                <a:latin typeface="Wingdings"/>
                <a:cs typeface="Wingdings"/>
              </a:rPr>
              <a:t>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7217" y="4368800"/>
            <a:ext cx="8128634" cy="2294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La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duración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mielosupresión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depende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esquema quimioterápico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(fármacos,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dosis,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duración,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vía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admon)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paciente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(edad,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estado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nutricional,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tratamientos previos).</a:t>
            </a:r>
            <a:endParaRPr sz="2400">
              <a:latin typeface="Arial"/>
              <a:cs typeface="Arial"/>
            </a:endParaRPr>
          </a:p>
          <a:p>
            <a:pPr marL="354965" marR="735330" indent="-342900">
              <a:lnSpc>
                <a:spcPct val="100000"/>
              </a:lnSpc>
              <a:spcBef>
                <a:spcPts val="5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Aparece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entre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primera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tercera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semana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tras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el </a:t>
            </a:r>
            <a:r>
              <a:rPr sz="2400" spc="-10" dirty="0">
                <a:latin typeface="Arial"/>
                <a:cs typeface="Arial"/>
              </a:rPr>
              <a:t>tratamiento.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27087" y="3284537"/>
            <a:ext cx="7777480" cy="1008380"/>
          </a:xfrm>
          <a:custGeom>
            <a:avLst/>
            <a:gdLst/>
            <a:ahLst/>
            <a:cxnLst/>
            <a:rect l="l" t="t" r="r" b="b"/>
            <a:pathLst>
              <a:path w="7777480" h="1008379">
                <a:moveTo>
                  <a:pt x="7777099" y="0"/>
                </a:moveTo>
                <a:lnTo>
                  <a:pt x="0" y="0"/>
                </a:lnTo>
                <a:lnTo>
                  <a:pt x="0" y="1008062"/>
                </a:lnTo>
                <a:lnTo>
                  <a:pt x="7777099" y="1008062"/>
                </a:lnTo>
                <a:lnTo>
                  <a:pt x="77770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27087" y="3284537"/>
            <a:ext cx="7777480" cy="100838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224154" rIns="0" bIns="0" rtlCol="0">
            <a:spAutoFit/>
          </a:bodyPr>
          <a:lstStyle/>
          <a:p>
            <a:pPr marL="2032000" marR="193675" indent="-1830705">
              <a:lnSpc>
                <a:spcPct val="100000"/>
              </a:lnSpc>
              <a:spcBef>
                <a:spcPts val="1764"/>
              </a:spcBef>
            </a:pPr>
            <a:r>
              <a:rPr sz="1800" dirty="0">
                <a:latin typeface="Arial"/>
                <a:cs typeface="Arial"/>
              </a:rPr>
              <a:t>ETOPÓSIDO.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METOTREXATE.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CICLOFOSFAMIDA.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DOXORRUBICINA 5-</a:t>
            </a:r>
            <a:r>
              <a:rPr sz="1800" dirty="0">
                <a:latin typeface="Arial"/>
                <a:cs typeface="Arial"/>
              </a:rPr>
              <a:t>FU.</a:t>
            </a:r>
            <a:r>
              <a:rPr sz="1800" spc="-10" dirty="0">
                <a:latin typeface="Arial"/>
                <a:cs typeface="Arial"/>
              </a:rPr>
              <a:t> CISPLATINO.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MITOMICINA-</a:t>
            </a:r>
            <a:r>
              <a:rPr sz="1800" spc="-50" dirty="0">
                <a:latin typeface="Arial"/>
                <a:cs typeface="Arial"/>
              </a:rPr>
              <a:t>C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974725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35" dirty="0"/>
              <a:t> </a:t>
            </a:r>
            <a:r>
              <a:rPr spc="-10" dirty="0"/>
              <a:t>HEMATOLÓGICA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01650" y="1662112"/>
            <a:ext cx="8305800" cy="4292600"/>
            <a:chOff x="501650" y="1662112"/>
            <a:chExt cx="8305800" cy="42926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9750" y="1700140"/>
              <a:ext cx="8220121" cy="420452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20700" y="1681162"/>
              <a:ext cx="8267700" cy="4254500"/>
            </a:xfrm>
            <a:custGeom>
              <a:avLst/>
              <a:gdLst/>
              <a:ahLst/>
              <a:cxnLst/>
              <a:rect l="l" t="t" r="r" b="b"/>
              <a:pathLst>
                <a:path w="8267700" h="4254500">
                  <a:moveTo>
                    <a:pt x="0" y="4254500"/>
                  </a:moveTo>
                  <a:lnTo>
                    <a:pt x="8267700" y="4254500"/>
                  </a:lnTo>
                  <a:lnTo>
                    <a:pt x="8267700" y="0"/>
                  </a:lnTo>
                  <a:lnTo>
                    <a:pt x="0" y="0"/>
                  </a:lnTo>
                  <a:lnTo>
                    <a:pt x="0" y="425450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974725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35" dirty="0"/>
              <a:t> </a:t>
            </a:r>
            <a:r>
              <a:rPr spc="-10" dirty="0"/>
              <a:t>HEMATOLÓGICA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01650" y="1230375"/>
            <a:ext cx="8285480" cy="5405755"/>
            <a:chOff x="501650" y="1230375"/>
            <a:chExt cx="8285480" cy="54057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9750" y="1268337"/>
              <a:ext cx="8176630" cy="52534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20700" y="1249425"/>
              <a:ext cx="8247380" cy="5367655"/>
            </a:xfrm>
            <a:custGeom>
              <a:avLst/>
              <a:gdLst/>
              <a:ahLst/>
              <a:cxnLst/>
              <a:rect l="l" t="t" r="r" b="b"/>
              <a:pathLst>
                <a:path w="8247380" h="5367655">
                  <a:moveTo>
                    <a:pt x="0" y="5367274"/>
                  </a:moveTo>
                  <a:lnTo>
                    <a:pt x="8247126" y="5367274"/>
                  </a:lnTo>
                  <a:lnTo>
                    <a:pt x="8247126" y="0"/>
                  </a:lnTo>
                  <a:lnTo>
                    <a:pt x="0" y="0"/>
                  </a:lnTo>
                  <a:lnTo>
                    <a:pt x="0" y="5367274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57421" y="594106"/>
            <a:ext cx="163131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ANEMIA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b="0" u="none" dirty="0">
                <a:latin typeface="Arial"/>
                <a:cs typeface="Arial"/>
              </a:rPr>
              <a:t>Disminución</a:t>
            </a:r>
            <a:r>
              <a:rPr b="0" u="none" spc="-35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de</a:t>
            </a:r>
            <a:r>
              <a:rPr b="0" u="none" spc="-65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los</a:t>
            </a:r>
            <a:r>
              <a:rPr b="0" u="none" spc="-6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niveles</a:t>
            </a:r>
            <a:r>
              <a:rPr b="0" u="none" spc="-3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de</a:t>
            </a:r>
            <a:r>
              <a:rPr b="0" u="none" spc="-6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Hb</a:t>
            </a:r>
            <a:r>
              <a:rPr b="0" u="none" spc="-6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por</a:t>
            </a:r>
            <a:r>
              <a:rPr b="0" u="none" spc="-6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debajo</a:t>
            </a:r>
            <a:r>
              <a:rPr b="0" u="none" spc="-55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de</a:t>
            </a:r>
            <a:r>
              <a:rPr b="0" u="none" spc="-6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12</a:t>
            </a:r>
            <a:r>
              <a:rPr b="0" u="none" spc="-50" dirty="0">
                <a:latin typeface="Arial"/>
                <a:cs typeface="Arial"/>
              </a:rPr>
              <a:t> </a:t>
            </a:r>
            <a:r>
              <a:rPr b="0" u="none" spc="-10" dirty="0">
                <a:latin typeface="Arial"/>
                <a:cs typeface="Arial"/>
              </a:rPr>
              <a:t>g/dl.</a:t>
            </a:r>
          </a:p>
          <a:p>
            <a:pPr marL="355600" marR="521970" indent="-343535">
              <a:lnSpc>
                <a:spcPct val="100000"/>
              </a:lnSpc>
              <a:spcBef>
                <a:spcPts val="5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b="0" u="none" dirty="0">
                <a:latin typeface="Arial"/>
                <a:cs typeface="Arial"/>
              </a:rPr>
              <a:t>75%</a:t>
            </a:r>
            <a:r>
              <a:rPr b="0" u="none" spc="-5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de</a:t>
            </a:r>
            <a:r>
              <a:rPr b="0" u="none" spc="-35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los</a:t>
            </a:r>
            <a:r>
              <a:rPr b="0" u="none" spc="-3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pacientes</a:t>
            </a:r>
            <a:r>
              <a:rPr b="0" u="none" spc="-3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en</a:t>
            </a:r>
            <a:r>
              <a:rPr b="0" u="none" spc="-35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tto</a:t>
            </a:r>
            <a:r>
              <a:rPr b="0" u="none" spc="-5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con</a:t>
            </a:r>
            <a:r>
              <a:rPr b="0" u="none" spc="-35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QT</a:t>
            </a:r>
            <a:r>
              <a:rPr b="0" u="none" spc="-6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o</a:t>
            </a:r>
            <a:r>
              <a:rPr b="0" u="none" spc="-35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RT</a:t>
            </a:r>
            <a:r>
              <a:rPr b="0" u="none" spc="-40" dirty="0">
                <a:latin typeface="Arial"/>
                <a:cs typeface="Arial"/>
              </a:rPr>
              <a:t> </a:t>
            </a:r>
            <a:r>
              <a:rPr b="0" u="none" spc="-10" dirty="0">
                <a:latin typeface="Arial"/>
                <a:cs typeface="Arial"/>
              </a:rPr>
              <a:t>presentan </a:t>
            </a:r>
            <a:r>
              <a:rPr b="0" u="none" dirty="0">
                <a:latin typeface="Arial"/>
                <a:cs typeface="Arial"/>
              </a:rPr>
              <a:t>anemia</a:t>
            </a:r>
            <a:r>
              <a:rPr b="0" u="none" spc="-8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moderada</a:t>
            </a:r>
            <a:r>
              <a:rPr b="0" u="none" spc="-6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(Hb:</a:t>
            </a:r>
            <a:r>
              <a:rPr b="0" u="none" spc="-75" dirty="0">
                <a:latin typeface="Arial"/>
                <a:cs typeface="Arial"/>
              </a:rPr>
              <a:t> </a:t>
            </a:r>
            <a:r>
              <a:rPr b="0" u="none" spc="-20" dirty="0">
                <a:latin typeface="Arial"/>
                <a:cs typeface="Arial"/>
              </a:rPr>
              <a:t>8-</a:t>
            </a:r>
            <a:r>
              <a:rPr b="0" u="none" dirty="0">
                <a:latin typeface="Arial"/>
                <a:cs typeface="Arial"/>
              </a:rPr>
              <a:t>12</a:t>
            </a:r>
            <a:r>
              <a:rPr b="0" u="none" spc="-80" dirty="0">
                <a:latin typeface="Arial"/>
                <a:cs typeface="Arial"/>
              </a:rPr>
              <a:t> </a:t>
            </a:r>
            <a:r>
              <a:rPr b="0" u="none" spc="-10" dirty="0">
                <a:latin typeface="Arial"/>
                <a:cs typeface="Arial"/>
              </a:rPr>
              <a:t>g/dl).</a:t>
            </a:r>
          </a:p>
          <a:p>
            <a:pPr marL="355600" marR="844550" indent="-343535">
              <a:lnSpc>
                <a:spcPct val="100000"/>
              </a:lnSpc>
              <a:spcBef>
                <a:spcPts val="58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b="0" u="none" dirty="0">
                <a:latin typeface="Arial"/>
                <a:cs typeface="Arial"/>
              </a:rPr>
              <a:t>Factores:</a:t>
            </a:r>
            <a:r>
              <a:rPr b="0" u="none" spc="-45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tipo</a:t>
            </a:r>
            <a:r>
              <a:rPr b="0" u="none" spc="-3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y</a:t>
            </a:r>
            <a:r>
              <a:rPr b="0" u="none" spc="-3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dosis</a:t>
            </a:r>
            <a:r>
              <a:rPr b="0" u="none" spc="-25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de</a:t>
            </a:r>
            <a:r>
              <a:rPr b="0" u="none" spc="-3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citostático,</a:t>
            </a:r>
            <a:r>
              <a:rPr b="0" u="none" spc="-3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tipo</a:t>
            </a:r>
            <a:r>
              <a:rPr b="0" u="none" spc="-4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de</a:t>
            </a:r>
            <a:r>
              <a:rPr b="0" u="none" spc="-30" dirty="0">
                <a:latin typeface="Arial"/>
                <a:cs typeface="Arial"/>
              </a:rPr>
              <a:t> </a:t>
            </a:r>
            <a:r>
              <a:rPr b="0" u="none" spc="-10" dirty="0">
                <a:latin typeface="Arial"/>
                <a:cs typeface="Arial"/>
              </a:rPr>
              <a:t>tumor </a:t>
            </a:r>
            <a:r>
              <a:rPr b="0" u="none" dirty="0">
                <a:latin typeface="Arial"/>
                <a:cs typeface="Arial"/>
              </a:rPr>
              <a:t>(linfomas,</a:t>
            </a:r>
            <a:r>
              <a:rPr b="0" u="none" spc="-105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pulmón,</a:t>
            </a:r>
            <a:r>
              <a:rPr b="0" u="none" spc="-85" dirty="0">
                <a:latin typeface="Arial"/>
                <a:cs typeface="Arial"/>
              </a:rPr>
              <a:t> </a:t>
            </a:r>
            <a:r>
              <a:rPr b="0" u="none" spc="-10" dirty="0">
                <a:latin typeface="Arial"/>
                <a:cs typeface="Arial"/>
              </a:rPr>
              <a:t>ovario,…).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646112" y="3606736"/>
            <a:ext cx="7996555" cy="2926080"/>
            <a:chOff x="646112" y="3606736"/>
            <a:chExt cx="7996555" cy="29260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4212" y="3644836"/>
              <a:ext cx="7919974" cy="284962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65162" y="3625786"/>
              <a:ext cx="7958455" cy="2887980"/>
            </a:xfrm>
            <a:custGeom>
              <a:avLst/>
              <a:gdLst/>
              <a:ahLst/>
              <a:cxnLst/>
              <a:rect l="l" t="t" r="r" b="b"/>
              <a:pathLst>
                <a:path w="7958455" h="2887979">
                  <a:moveTo>
                    <a:pt x="0" y="2887726"/>
                  </a:moveTo>
                  <a:lnTo>
                    <a:pt x="7958074" y="2887726"/>
                  </a:lnTo>
                  <a:lnTo>
                    <a:pt x="7958074" y="0"/>
                  </a:lnTo>
                  <a:lnTo>
                    <a:pt x="0" y="0"/>
                  </a:lnTo>
                  <a:lnTo>
                    <a:pt x="0" y="2887726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302958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ANEMIA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05457"/>
            <a:ext cx="7451725" cy="3552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Clínica: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palidez,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mareos,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fatiga,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disnea, </a:t>
            </a:r>
            <a:r>
              <a:rPr sz="3200" dirty="0">
                <a:latin typeface="Arial"/>
                <a:cs typeface="Arial"/>
              </a:rPr>
              <a:t>palpitaciones,</a:t>
            </a:r>
            <a:r>
              <a:rPr sz="3200" spc="-1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irritabilidad,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insomnio.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spc="-10" dirty="0">
                <a:latin typeface="Arial"/>
                <a:cs typeface="Arial"/>
              </a:rPr>
              <a:t>Tratamiento:</a:t>
            </a:r>
            <a:endParaRPr sz="32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685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5650" algn="l"/>
              </a:tabLst>
            </a:pPr>
            <a:r>
              <a:rPr sz="2800" dirty="0">
                <a:latin typeface="Arial"/>
                <a:cs typeface="Arial"/>
              </a:rPr>
              <a:t>Transfusiones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hematíes</a:t>
            </a:r>
            <a:endParaRPr sz="2800">
              <a:latin typeface="Arial"/>
              <a:cs typeface="Arial"/>
            </a:endParaRPr>
          </a:p>
          <a:p>
            <a:pPr marL="755015" marR="548640" lvl="1" indent="-285750">
              <a:lnSpc>
                <a:spcPct val="100000"/>
              </a:lnSpc>
              <a:spcBef>
                <a:spcPts val="675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6285" algn="l"/>
              </a:tabLst>
            </a:pPr>
            <a:r>
              <a:rPr sz="2800" dirty="0">
                <a:latin typeface="Arial"/>
                <a:cs typeface="Arial"/>
              </a:rPr>
              <a:t>EPO: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pacientes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Hb&lt;10.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Cada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3 	</a:t>
            </a:r>
            <a:r>
              <a:rPr sz="2800" spc="-10" dirty="0">
                <a:latin typeface="Arial"/>
                <a:cs typeface="Arial"/>
              </a:rPr>
              <a:t>semanas.</a:t>
            </a:r>
            <a:endParaRPr sz="28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675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5650" algn="l"/>
              </a:tabLst>
            </a:pPr>
            <a:r>
              <a:rPr sz="2800" dirty="0">
                <a:latin typeface="Arial"/>
                <a:cs typeface="Arial"/>
              </a:rPr>
              <a:t>Descartar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déficit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hierro.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1488" rIns="0" bIns="0" rtlCol="0">
            <a:spAutoFit/>
          </a:bodyPr>
          <a:lstStyle/>
          <a:p>
            <a:pPr marL="233870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NEUTROPENIA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38681"/>
            <a:ext cx="7969884" cy="493395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264160" indent="-343535">
              <a:lnSpc>
                <a:spcPts val="3020"/>
              </a:lnSpc>
              <a:spcBef>
                <a:spcPts val="48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Reducción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cifra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neutrófilos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por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debajo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2000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cels/mm³.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Neutropenia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severa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&lt;500 </a:t>
            </a:r>
            <a:r>
              <a:rPr sz="2800" spc="-10" dirty="0">
                <a:latin typeface="Arial"/>
                <a:cs typeface="Arial"/>
              </a:rPr>
              <a:t>neutrófilos/mm³.</a:t>
            </a:r>
            <a:endParaRPr sz="2800">
              <a:latin typeface="Arial"/>
              <a:cs typeface="Arial"/>
            </a:endParaRPr>
          </a:p>
          <a:p>
            <a:pPr marL="355600" marR="487045" indent="-343535">
              <a:lnSpc>
                <a:spcPts val="3020"/>
              </a:lnSpc>
              <a:spcBef>
                <a:spcPts val="69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Se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observa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entre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7º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10º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días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tras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QT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y </a:t>
            </a:r>
            <a:r>
              <a:rPr sz="2800" dirty="0">
                <a:latin typeface="Arial"/>
                <a:cs typeface="Arial"/>
              </a:rPr>
              <a:t>dura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hasta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los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14-</a:t>
            </a:r>
            <a:r>
              <a:rPr sz="2800" dirty="0">
                <a:latin typeface="Arial"/>
                <a:cs typeface="Arial"/>
              </a:rPr>
              <a:t>21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días.</a:t>
            </a:r>
            <a:endParaRPr sz="2800">
              <a:latin typeface="Arial"/>
              <a:cs typeface="Arial"/>
            </a:endParaRPr>
          </a:p>
          <a:p>
            <a:pPr marL="355600" marR="353060" indent="-343535">
              <a:lnSpc>
                <a:spcPts val="3030"/>
              </a:lnSpc>
              <a:spcBef>
                <a:spcPts val="6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Principal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complicación: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INFECCIÓN.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riesgo </a:t>
            </a:r>
            <a:r>
              <a:rPr sz="2800" dirty="0">
                <a:latin typeface="Arial"/>
                <a:cs typeface="Arial"/>
              </a:rPr>
              <a:t>aumenta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grado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duración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la </a:t>
            </a:r>
            <a:r>
              <a:rPr sz="2800" spc="-10" dirty="0">
                <a:latin typeface="Arial"/>
                <a:cs typeface="Arial"/>
              </a:rPr>
              <a:t>neutropenia.</a:t>
            </a:r>
            <a:endParaRPr sz="2800">
              <a:latin typeface="Arial"/>
              <a:cs typeface="Arial"/>
            </a:endParaRPr>
          </a:p>
          <a:p>
            <a:pPr marL="355600" marR="5080" indent="-343535">
              <a:lnSpc>
                <a:spcPct val="90000"/>
              </a:lnSpc>
              <a:spcBef>
                <a:spcPts val="61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Neutropenia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febril: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Tª&gt;38ºC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durante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más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1 </a:t>
            </a:r>
            <a:r>
              <a:rPr sz="2800" dirty="0">
                <a:latin typeface="Arial"/>
                <a:cs typeface="Arial"/>
              </a:rPr>
              <a:t>hora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una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determinación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aislada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&gt;38.3ºC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con </a:t>
            </a:r>
            <a:r>
              <a:rPr sz="2800" dirty="0">
                <a:latin typeface="Arial"/>
                <a:cs typeface="Arial"/>
              </a:rPr>
              <a:t>un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recuento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neutrófilos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&lt;500/mm³. </a:t>
            </a:r>
            <a:r>
              <a:rPr sz="2800" b="1" dirty="0">
                <a:solidFill>
                  <a:srgbClr val="FF3300"/>
                </a:solidFill>
                <a:latin typeface="Arial"/>
                <a:cs typeface="Arial"/>
              </a:rPr>
              <a:t>URGENCIA</a:t>
            </a:r>
            <a:r>
              <a:rPr sz="2800" b="1" spc="-13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3300"/>
                </a:solidFill>
                <a:latin typeface="Arial"/>
                <a:cs typeface="Arial"/>
              </a:rPr>
              <a:t>ONCOLÓGICA!!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912" rIns="0" bIns="0" rtlCol="0">
            <a:spAutoFit/>
          </a:bodyPr>
          <a:lstStyle/>
          <a:p>
            <a:pPr marL="233870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NEUTROPENIA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52397"/>
            <a:ext cx="3846195" cy="450786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55600" marR="968375" indent="-343535" algn="just">
              <a:lnSpc>
                <a:spcPts val="2160"/>
              </a:lnSpc>
              <a:spcBef>
                <a:spcPts val="3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Factores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riesgo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de </a:t>
            </a:r>
            <a:r>
              <a:rPr sz="2000" dirty="0">
                <a:latin typeface="Arial"/>
                <a:cs typeface="Arial"/>
              </a:rPr>
              <a:t>infección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pacientes neutropénicos:</a:t>
            </a:r>
            <a:endParaRPr sz="2000">
              <a:latin typeface="Arial"/>
              <a:cs typeface="Arial"/>
            </a:endParaRPr>
          </a:p>
          <a:p>
            <a:pPr marL="755015" marR="31115" lvl="1" indent="-285750">
              <a:lnSpc>
                <a:spcPts val="2160"/>
              </a:lnSpc>
              <a:spcBef>
                <a:spcPts val="48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6285" algn="l"/>
              </a:tabLst>
            </a:pPr>
            <a:r>
              <a:rPr sz="2000" dirty="0">
                <a:latin typeface="Arial"/>
                <a:cs typeface="Arial"/>
              </a:rPr>
              <a:t>Tipo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cáncer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(neoplasias 	hematológicas).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15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Tipo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intensidad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25" dirty="0">
                <a:latin typeface="Arial"/>
                <a:cs typeface="Arial"/>
              </a:rPr>
              <a:t> QT.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Edad≥60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años.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Enf.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Concomitantes.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Mal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estado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nutricional.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Cáncer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progresión.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spc="-10" dirty="0">
                <a:latin typeface="Arial"/>
                <a:cs typeface="Arial"/>
              </a:rPr>
              <a:t>Neutrófilos&lt;100.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Alteración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hepática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renal.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spc="-10" dirty="0">
                <a:latin typeface="Arial"/>
                <a:cs typeface="Arial"/>
              </a:rPr>
              <a:t>Deshidratación.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spc="-10" dirty="0">
                <a:latin typeface="Arial"/>
                <a:cs typeface="Arial"/>
              </a:rPr>
              <a:t>Hipotensión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05401" y="1519237"/>
            <a:ext cx="4326255" cy="4394200"/>
            <a:chOff x="4605401" y="1519237"/>
            <a:chExt cx="4326255" cy="43942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3501" y="1557337"/>
              <a:ext cx="4249674" cy="430566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24451" y="1538287"/>
              <a:ext cx="4288155" cy="4356100"/>
            </a:xfrm>
            <a:custGeom>
              <a:avLst/>
              <a:gdLst/>
              <a:ahLst/>
              <a:cxnLst/>
              <a:rect l="l" t="t" r="r" b="b"/>
              <a:pathLst>
                <a:path w="4288155" h="4356100">
                  <a:moveTo>
                    <a:pt x="0" y="4356100"/>
                  </a:moveTo>
                  <a:lnTo>
                    <a:pt x="4287774" y="4356100"/>
                  </a:lnTo>
                  <a:lnTo>
                    <a:pt x="4287774" y="0"/>
                  </a:lnTo>
                  <a:lnTo>
                    <a:pt x="0" y="0"/>
                  </a:lnTo>
                  <a:lnTo>
                    <a:pt x="0" y="435610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9351" rIns="0" bIns="0" rtlCol="0">
            <a:spAutoFit/>
          </a:bodyPr>
          <a:lstStyle/>
          <a:p>
            <a:pPr marL="233870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NEUTROPENIA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53031"/>
            <a:ext cx="7190105" cy="36099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952500" indent="-343535">
              <a:lnSpc>
                <a:spcPct val="100000"/>
              </a:lnSpc>
              <a:spcBef>
                <a:spcPts val="9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Factores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estimulantes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colonias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de </a:t>
            </a:r>
            <a:r>
              <a:rPr sz="2800" dirty="0">
                <a:latin typeface="Arial"/>
                <a:cs typeface="Arial"/>
              </a:rPr>
              <a:t>granulocitos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(G-</a:t>
            </a:r>
            <a:r>
              <a:rPr sz="2800" spc="-10" dirty="0">
                <a:latin typeface="Arial"/>
                <a:cs typeface="Arial"/>
              </a:rPr>
              <a:t>CSF):</a:t>
            </a:r>
            <a:endParaRPr sz="2800">
              <a:latin typeface="Arial"/>
              <a:cs typeface="Arial"/>
            </a:endParaRPr>
          </a:p>
          <a:p>
            <a:pPr marL="755015" marR="35560" lvl="1" indent="-285750">
              <a:lnSpc>
                <a:spcPct val="100000"/>
              </a:lnSpc>
              <a:spcBef>
                <a:spcPts val="675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6285" algn="l"/>
              </a:tabLst>
            </a:pPr>
            <a:r>
              <a:rPr sz="2800" dirty="0">
                <a:latin typeface="Arial"/>
                <a:cs typeface="Arial"/>
              </a:rPr>
              <a:t>Profilaxis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primaria: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pacientes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alto 	</a:t>
            </a:r>
            <a:r>
              <a:rPr sz="2800" dirty="0">
                <a:latin typeface="Arial"/>
                <a:cs typeface="Arial"/>
              </a:rPr>
              <a:t>riesgo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desarrollar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neutropenia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febril 	</a:t>
            </a:r>
            <a:r>
              <a:rPr sz="2800" dirty="0">
                <a:latin typeface="Arial"/>
                <a:cs typeface="Arial"/>
              </a:rPr>
              <a:t>(esquema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TAC,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AT,…).</a:t>
            </a:r>
            <a:endParaRPr sz="2800">
              <a:latin typeface="Arial"/>
              <a:cs typeface="Arial"/>
            </a:endParaRPr>
          </a:p>
          <a:p>
            <a:pPr marL="755015" marR="5080" lvl="1" indent="-285750">
              <a:lnSpc>
                <a:spcPct val="100000"/>
              </a:lnSpc>
              <a:spcBef>
                <a:spcPts val="675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6285" algn="l"/>
              </a:tabLst>
            </a:pPr>
            <a:r>
              <a:rPr sz="2800" dirty="0">
                <a:latin typeface="Arial"/>
                <a:cs typeface="Arial"/>
              </a:rPr>
              <a:t>Profilaxis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secundaria: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pacientes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que 	</a:t>
            </a:r>
            <a:r>
              <a:rPr sz="2800" dirty="0">
                <a:latin typeface="Arial"/>
                <a:cs typeface="Arial"/>
              </a:rPr>
              <a:t>desarrollaron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neutropenia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febril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ciclos 	previos.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6252" rIns="0" bIns="0" rtlCol="0">
            <a:spAutoFit/>
          </a:bodyPr>
          <a:lstStyle/>
          <a:p>
            <a:pPr marL="23495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NEUTROPENIA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444" y="1508505"/>
            <a:ext cx="7590155" cy="4378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7815" marR="81915" indent="-285750">
              <a:lnSpc>
                <a:spcPct val="100000"/>
              </a:lnSpc>
              <a:spcBef>
                <a:spcPts val="95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299085" algn="l"/>
              </a:tabLst>
            </a:pPr>
            <a:r>
              <a:rPr sz="2800" dirty="0">
                <a:latin typeface="Arial"/>
                <a:cs typeface="Arial"/>
              </a:rPr>
              <a:t>Tto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neutropenia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febril: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junto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tto 	</a:t>
            </a:r>
            <a:r>
              <a:rPr sz="2800" dirty="0">
                <a:latin typeface="Arial"/>
                <a:cs typeface="Arial"/>
              </a:rPr>
              <a:t>antibiótico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pacientes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los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que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prevea 	</a:t>
            </a:r>
            <a:r>
              <a:rPr sz="2800" dirty="0">
                <a:latin typeface="Arial"/>
                <a:cs typeface="Arial"/>
              </a:rPr>
              <a:t>un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alto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riesgo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complicaciones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asociadas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a 	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infección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tengan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factores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mal 	</a:t>
            </a:r>
            <a:r>
              <a:rPr sz="2800" dirty="0">
                <a:latin typeface="Arial"/>
                <a:cs typeface="Arial"/>
              </a:rPr>
              <a:t>pronóstico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&lt;100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neutrófilos,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neutropenia 	</a:t>
            </a:r>
            <a:r>
              <a:rPr sz="2800" dirty="0">
                <a:latin typeface="Arial"/>
                <a:cs typeface="Arial"/>
              </a:rPr>
              <a:t>larga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duración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&gt;10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días,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hipotensión,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&gt;65 	</a:t>
            </a:r>
            <a:r>
              <a:rPr sz="2800" dirty="0">
                <a:latin typeface="Arial"/>
                <a:cs typeface="Arial"/>
              </a:rPr>
              <a:t>años,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enfermedad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primaria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no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controlada, 	</a:t>
            </a:r>
            <a:r>
              <a:rPr sz="2800" dirty="0">
                <a:latin typeface="Arial"/>
                <a:cs typeface="Arial"/>
              </a:rPr>
              <a:t>neumonía,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disfunción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multiorgánica,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infección 	fúngica).</a:t>
            </a:r>
            <a:endParaRPr sz="28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680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298450" algn="l"/>
              </a:tabLst>
            </a:pPr>
            <a:r>
              <a:rPr sz="2800" dirty="0">
                <a:latin typeface="Arial"/>
                <a:cs typeface="Arial"/>
              </a:rPr>
              <a:t>Viá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SC.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24-</a:t>
            </a:r>
            <a:r>
              <a:rPr sz="2800" dirty="0">
                <a:latin typeface="Arial"/>
                <a:cs typeface="Arial"/>
              </a:rPr>
              <a:t>72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horas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tras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finalizar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tto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QT.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9351" rIns="0" bIns="0" rtlCol="0">
            <a:spAutoFit/>
          </a:bodyPr>
          <a:lstStyle/>
          <a:p>
            <a:pPr marL="233870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NEUTROPENIA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57187" y="1230375"/>
            <a:ext cx="8574405" cy="5189855"/>
            <a:chOff x="357187" y="1230375"/>
            <a:chExt cx="8574405" cy="51898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410" y="1268458"/>
              <a:ext cx="8442374" cy="51132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76237" y="1249425"/>
              <a:ext cx="8536305" cy="5151755"/>
            </a:xfrm>
            <a:custGeom>
              <a:avLst/>
              <a:gdLst/>
              <a:ahLst/>
              <a:cxnLst/>
              <a:rect l="l" t="t" r="r" b="b"/>
              <a:pathLst>
                <a:path w="8536305" h="5151755">
                  <a:moveTo>
                    <a:pt x="0" y="5151374"/>
                  </a:moveTo>
                  <a:lnTo>
                    <a:pt x="8535924" y="5151374"/>
                  </a:lnTo>
                  <a:lnTo>
                    <a:pt x="8535924" y="0"/>
                  </a:lnTo>
                  <a:lnTo>
                    <a:pt x="0" y="0"/>
                  </a:lnTo>
                  <a:lnTo>
                    <a:pt x="0" y="5151374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33522" y="486282"/>
            <a:ext cx="30797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TROMBOPENIA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1294003"/>
            <a:ext cx="7672705" cy="207391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marR="483870" indent="-342900">
              <a:lnSpc>
                <a:spcPct val="80000"/>
              </a:lnSpc>
              <a:spcBef>
                <a:spcPts val="6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Disminución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recuento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plaquetas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(&lt;100.000- 150.000/l).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Se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manifiesta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entre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dia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10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14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QT.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Principal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complicación: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HEMORRAGIA.</a:t>
            </a:r>
            <a:endParaRPr sz="2400">
              <a:latin typeface="Arial"/>
              <a:cs typeface="Arial"/>
            </a:endParaRPr>
          </a:p>
          <a:p>
            <a:pPr marL="354965" marR="5080" indent="-342900">
              <a:lnSpc>
                <a:spcPts val="2300"/>
              </a:lnSpc>
              <a:spcBef>
                <a:spcPts val="56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Se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debe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instruir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paciente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sobre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siguientes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datos </a:t>
            </a:r>
            <a:r>
              <a:rPr sz="2400" dirty="0">
                <a:latin typeface="Arial"/>
                <a:cs typeface="Arial"/>
              </a:rPr>
              <a:t>sugestivos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trombopenia: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75749" y="3342589"/>
            <a:ext cx="20745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145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Arial"/>
                <a:cs typeface="Arial"/>
              </a:rPr>
              <a:t>Hipermenorrea Hematuria Hematemesis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217" y="3342589"/>
            <a:ext cx="397002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0" indent="-286385">
              <a:lnSpc>
                <a:spcPct val="100000"/>
              </a:lnSpc>
              <a:spcBef>
                <a:spcPts val="10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spc="-10" dirty="0">
                <a:latin typeface="Arial"/>
                <a:cs typeface="Arial"/>
              </a:rPr>
              <a:t>Hemorragia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gingival</a:t>
            </a:r>
            <a:endParaRPr sz="2400">
              <a:latin typeface="Arial"/>
              <a:cs typeface="Arial"/>
            </a:endParaRPr>
          </a:p>
          <a:p>
            <a:pPr marL="755650" indent="-286385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Petequias,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hematomas.</a:t>
            </a:r>
            <a:endParaRPr sz="2400">
              <a:latin typeface="Arial"/>
              <a:cs typeface="Arial"/>
            </a:endParaRPr>
          </a:p>
          <a:p>
            <a:pPr marL="755650" indent="-286385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spc="-10" dirty="0">
                <a:latin typeface="Arial"/>
                <a:cs typeface="Arial"/>
              </a:rPr>
              <a:t>Epistaxis.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Prevención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sangrado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piel: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04417" y="4805883"/>
            <a:ext cx="7859395" cy="1416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ts val="2590"/>
              </a:lnSpc>
              <a:spcBef>
                <a:spcPts val="10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299085" algn="l"/>
              </a:tabLst>
            </a:pPr>
            <a:r>
              <a:rPr sz="2400" dirty="0">
                <a:latin typeface="Arial"/>
                <a:cs typeface="Arial"/>
              </a:rPr>
              <a:t>Presionar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fuerte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zona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venopunción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durante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3-</a:t>
            </a:r>
            <a:r>
              <a:rPr sz="2400" spc="-50" dirty="0">
                <a:latin typeface="Arial"/>
                <a:cs typeface="Arial"/>
              </a:rPr>
              <a:t>5</a:t>
            </a:r>
            <a:endParaRPr sz="2400">
              <a:latin typeface="Arial"/>
              <a:cs typeface="Arial"/>
            </a:endParaRPr>
          </a:p>
          <a:p>
            <a:pPr marL="299085">
              <a:lnSpc>
                <a:spcPts val="2590"/>
              </a:lnSpc>
            </a:pPr>
            <a:r>
              <a:rPr sz="2400" spc="-10" dirty="0">
                <a:latin typeface="Arial"/>
                <a:cs typeface="Arial"/>
              </a:rPr>
              <a:t>minutos.</a:t>
            </a:r>
            <a:endParaRPr sz="2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299085" algn="l"/>
              </a:tabLst>
            </a:pPr>
            <a:r>
              <a:rPr sz="2400" dirty="0">
                <a:latin typeface="Arial"/>
                <a:cs typeface="Arial"/>
              </a:rPr>
              <a:t>Evitar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actividades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físicas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pueden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causar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lesiones.</a:t>
            </a:r>
            <a:endParaRPr sz="2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299085" algn="l"/>
              </a:tabLst>
            </a:pPr>
            <a:r>
              <a:rPr sz="2400" dirty="0">
                <a:latin typeface="Arial"/>
                <a:cs typeface="Arial"/>
              </a:rPr>
              <a:t>Afeitarse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maquinilla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eléctrica.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4444" y="603580"/>
            <a:ext cx="30784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TROMBOPENIA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1294003"/>
            <a:ext cx="8231505" cy="5000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Prevención</a:t>
            </a:r>
            <a:r>
              <a:rPr sz="2400" b="1" u="sng" spc="-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sangrado</a:t>
            </a:r>
            <a:r>
              <a:rPr sz="2400" b="1" u="sng" spc="-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mucosas:</a:t>
            </a:r>
            <a:endParaRPr sz="24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No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tomar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AAS.</a:t>
            </a:r>
            <a:endParaRPr sz="240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55015" algn="l"/>
              </a:tabLst>
            </a:pPr>
            <a:r>
              <a:rPr sz="2400" dirty="0">
                <a:latin typeface="Arial"/>
                <a:cs typeface="Arial"/>
              </a:rPr>
              <a:t>Utilizar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cepillo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dientes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blando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no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usar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hilo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dental.</a:t>
            </a:r>
            <a:endParaRPr sz="24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Usar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lociones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lubricantes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piel,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labios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nariz.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Indicaciones</a:t>
            </a:r>
            <a:r>
              <a:rPr sz="2400" b="1" u="sng" spc="-8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transfusiones</a:t>
            </a:r>
            <a:r>
              <a:rPr sz="2400" b="1" u="sng" spc="-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plaquetas:</a:t>
            </a:r>
            <a:endParaRPr sz="2400">
              <a:latin typeface="Arial"/>
              <a:cs typeface="Arial"/>
            </a:endParaRPr>
          </a:p>
          <a:p>
            <a:pPr marL="756285" marR="149860" lvl="1" indent="-287020">
              <a:lnSpc>
                <a:spcPct val="80000"/>
              </a:lnSpc>
              <a:spcBef>
                <a:spcPts val="57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</a:tabLst>
            </a:pPr>
            <a:r>
              <a:rPr sz="2400" dirty="0">
                <a:latin typeface="Arial"/>
                <a:cs typeface="Arial"/>
              </a:rPr>
              <a:t>Pacientes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leucemia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aguda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trasplante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M.O.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plaquetas&lt;10x109/l</a:t>
            </a:r>
            <a:r>
              <a:rPr sz="2400" dirty="0">
                <a:latin typeface="Arial"/>
                <a:cs typeface="Arial"/>
              </a:rPr>
              <a:t> o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plaquetas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10-</a:t>
            </a:r>
            <a:r>
              <a:rPr sz="2400" dirty="0">
                <a:latin typeface="Arial"/>
                <a:cs typeface="Arial"/>
              </a:rPr>
              <a:t>20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x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109/l </a:t>
            </a:r>
            <a:r>
              <a:rPr sz="2400" dirty="0">
                <a:latin typeface="Arial"/>
                <a:cs typeface="Arial"/>
              </a:rPr>
              <a:t>si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existe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sangrado,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fiebre,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mucositis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severa, anormalidades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coagulación.</a:t>
            </a:r>
            <a:endParaRPr sz="2400">
              <a:latin typeface="Arial"/>
              <a:cs typeface="Arial"/>
            </a:endParaRPr>
          </a:p>
          <a:p>
            <a:pPr marL="742950" lvl="1" indent="-286385" algn="ctr">
              <a:lnSpc>
                <a:spcPts val="259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42950" algn="l"/>
              </a:tabLst>
            </a:pPr>
            <a:r>
              <a:rPr sz="2400" dirty="0">
                <a:latin typeface="Arial"/>
                <a:cs typeface="Arial"/>
              </a:rPr>
              <a:t>Pacientes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tumores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sólidos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plaquetas&lt;10.000/l.</a:t>
            </a:r>
            <a:endParaRPr sz="2400">
              <a:latin typeface="Arial"/>
              <a:cs typeface="Arial"/>
            </a:endParaRPr>
          </a:p>
          <a:p>
            <a:pPr marL="447675" algn="ctr">
              <a:lnSpc>
                <a:spcPts val="2305"/>
              </a:lnSpc>
            </a:pPr>
            <a:r>
              <a:rPr sz="2400" dirty="0">
                <a:latin typeface="Arial"/>
                <a:cs typeface="Arial"/>
              </a:rPr>
              <a:t>En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tumores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vejiga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tumores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necróticos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cifras</a:t>
            </a:r>
            <a:endParaRPr sz="2400">
              <a:latin typeface="Arial"/>
              <a:cs typeface="Arial"/>
            </a:endParaRPr>
          </a:p>
          <a:p>
            <a:pPr marR="5363210" algn="ctr">
              <a:lnSpc>
                <a:spcPts val="2595"/>
              </a:lnSpc>
            </a:pPr>
            <a:r>
              <a:rPr sz="2400" spc="-10" dirty="0">
                <a:latin typeface="Arial"/>
                <a:cs typeface="Arial"/>
              </a:rPr>
              <a:t>&lt;20.000/l.</a:t>
            </a:r>
            <a:endParaRPr sz="2400">
              <a:latin typeface="Arial"/>
              <a:cs typeface="Arial"/>
            </a:endParaRPr>
          </a:p>
          <a:p>
            <a:pPr marL="756285" marR="890905" lvl="1" indent="-287020">
              <a:lnSpc>
                <a:spcPct val="80000"/>
              </a:lnSpc>
              <a:spcBef>
                <a:spcPts val="57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</a:tabLst>
            </a:pPr>
            <a:r>
              <a:rPr sz="2400" dirty="0">
                <a:latin typeface="Arial"/>
                <a:cs typeface="Arial"/>
              </a:rPr>
              <a:t>Si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existe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urgencia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qca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necesario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realizar procedimiento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invasivos,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realizará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transfusión profiláctica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cifra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&lt;50.0000/l</a:t>
            </a:r>
            <a:r>
              <a:rPr sz="2000" spc="-10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0394" y="350265"/>
            <a:ext cx="4361815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9665" marR="5080" indent="-1117600">
              <a:lnSpc>
                <a:spcPct val="100000"/>
              </a:lnSpc>
              <a:spcBef>
                <a:spcPts val="100"/>
              </a:spcBef>
            </a:pPr>
            <a:r>
              <a:rPr dirty="0"/>
              <a:t>TOXICIDAD</a:t>
            </a:r>
            <a:r>
              <a:rPr spc="-35" dirty="0"/>
              <a:t> </a:t>
            </a:r>
            <a:r>
              <a:rPr spc="-10" dirty="0"/>
              <a:t>CUTÁNEA ALOPECIA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1538681"/>
            <a:ext cx="7907020" cy="463486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4965" marR="1092200" indent="-342900">
              <a:lnSpc>
                <a:spcPts val="3020"/>
              </a:lnSpc>
              <a:spcBef>
                <a:spcPts val="48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Es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una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manifestaciones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más </a:t>
            </a:r>
            <a:r>
              <a:rPr sz="2800" dirty="0">
                <a:latin typeface="Arial"/>
                <a:cs typeface="Arial"/>
              </a:rPr>
              <a:t>repercusión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psicológica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para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paciente.</a:t>
            </a:r>
            <a:endParaRPr sz="2800">
              <a:latin typeface="Arial"/>
              <a:cs typeface="Arial"/>
            </a:endParaRPr>
          </a:p>
          <a:p>
            <a:pPr marL="354965" marR="906780" indent="-342900">
              <a:lnSpc>
                <a:spcPts val="3030"/>
              </a:lnSpc>
              <a:spcBef>
                <a:spcPts val="6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Suele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aparecer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un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plazo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10-15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días </a:t>
            </a:r>
            <a:r>
              <a:rPr sz="2800" dirty="0">
                <a:latin typeface="Arial"/>
                <a:cs typeface="Arial"/>
              </a:rPr>
              <a:t>después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administración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QT.</a:t>
            </a:r>
            <a:endParaRPr sz="2800">
              <a:latin typeface="Arial"/>
              <a:cs typeface="Arial"/>
            </a:endParaRPr>
          </a:p>
          <a:p>
            <a:pPr marL="354965" marR="1231265" indent="-342900">
              <a:lnSpc>
                <a:spcPts val="3020"/>
              </a:lnSpc>
              <a:spcBef>
                <a:spcPts val="6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Puede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caerse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todo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pelo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un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día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ir </a:t>
            </a:r>
            <a:r>
              <a:rPr sz="2800" dirty="0">
                <a:latin typeface="Arial"/>
                <a:cs typeface="Arial"/>
              </a:rPr>
              <a:t>disminuyendo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gradualmente.</a:t>
            </a:r>
            <a:endParaRPr sz="2800">
              <a:latin typeface="Arial"/>
              <a:cs typeface="Arial"/>
            </a:endParaRPr>
          </a:p>
          <a:p>
            <a:pPr marL="354965" marR="85725" indent="-342900">
              <a:lnSpc>
                <a:spcPts val="3030"/>
              </a:lnSpc>
              <a:spcBef>
                <a:spcPts val="6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Se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pueden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perder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las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cejas,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pestañas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vello </a:t>
            </a:r>
            <a:r>
              <a:rPr sz="2800" dirty="0">
                <a:latin typeface="Arial"/>
                <a:cs typeface="Arial"/>
              </a:rPr>
              <a:t>del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cuerpo.</a:t>
            </a:r>
            <a:endParaRPr sz="2800">
              <a:latin typeface="Arial"/>
              <a:cs typeface="Arial"/>
            </a:endParaRPr>
          </a:p>
          <a:p>
            <a:pPr marL="354965" marR="5080" indent="-342900">
              <a:lnSpc>
                <a:spcPts val="3020"/>
              </a:lnSpc>
              <a:spcBef>
                <a:spcPts val="6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Es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reversible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al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cesar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administración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del </a:t>
            </a:r>
            <a:r>
              <a:rPr sz="2800" dirty="0">
                <a:latin typeface="Arial"/>
                <a:cs typeface="Arial"/>
              </a:rPr>
              <a:t>fármaco,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pero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pelo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puede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volver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crecer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con </a:t>
            </a:r>
            <a:r>
              <a:rPr sz="2800" dirty="0">
                <a:latin typeface="Arial"/>
                <a:cs typeface="Arial"/>
              </a:rPr>
              <a:t>un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color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textura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diferente.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90612" y="2108200"/>
            <a:ext cx="6840855" cy="2834005"/>
            <a:chOff x="1090612" y="2108200"/>
            <a:chExt cx="6840855" cy="283400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6012" y="2133473"/>
              <a:ext cx="6789674" cy="278295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03312" y="2120900"/>
              <a:ext cx="6815455" cy="2808605"/>
            </a:xfrm>
            <a:custGeom>
              <a:avLst/>
              <a:gdLst/>
              <a:ahLst/>
              <a:cxnLst/>
              <a:rect l="l" t="t" r="r" b="b"/>
              <a:pathLst>
                <a:path w="6815455" h="2808604">
                  <a:moveTo>
                    <a:pt x="0" y="2808351"/>
                  </a:moveTo>
                  <a:lnTo>
                    <a:pt x="6815074" y="2808351"/>
                  </a:lnTo>
                  <a:lnTo>
                    <a:pt x="6815074" y="0"/>
                  </a:lnTo>
                  <a:lnTo>
                    <a:pt x="0" y="0"/>
                  </a:lnTo>
                  <a:lnTo>
                    <a:pt x="0" y="2808351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912" rIns="0" bIns="0" rtlCol="0">
            <a:spAutoFit/>
          </a:bodyPr>
          <a:lstStyle/>
          <a:p>
            <a:pPr marL="27686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ALOPECIA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30501" y="1446212"/>
            <a:ext cx="4756150" cy="4467225"/>
            <a:chOff x="2230501" y="1446212"/>
            <a:chExt cx="4756150" cy="4467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8601" y="1484312"/>
              <a:ext cx="4679950" cy="436676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249551" y="1465262"/>
              <a:ext cx="4718050" cy="4429125"/>
            </a:xfrm>
            <a:custGeom>
              <a:avLst/>
              <a:gdLst/>
              <a:ahLst/>
              <a:cxnLst/>
              <a:rect l="l" t="t" r="r" b="b"/>
              <a:pathLst>
                <a:path w="4718050" h="4429125">
                  <a:moveTo>
                    <a:pt x="0" y="4429125"/>
                  </a:moveTo>
                  <a:lnTo>
                    <a:pt x="4718050" y="4429125"/>
                  </a:lnTo>
                  <a:lnTo>
                    <a:pt x="4718050" y="0"/>
                  </a:lnTo>
                  <a:lnTo>
                    <a:pt x="0" y="0"/>
                  </a:lnTo>
                  <a:lnTo>
                    <a:pt x="0" y="4429125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7217" y="473367"/>
            <a:ext cx="7909559" cy="4501515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38430" algn="ctr">
              <a:lnSpc>
                <a:spcPct val="100000"/>
              </a:lnSpc>
              <a:spcBef>
                <a:spcPts val="1055"/>
              </a:spcBef>
            </a:pPr>
            <a:r>
              <a:rPr sz="3200" b="1" spc="-10" dirty="0">
                <a:solidFill>
                  <a:srgbClr val="00007C"/>
                </a:solidFill>
                <a:latin typeface="Arial"/>
                <a:cs typeface="Arial"/>
              </a:rPr>
              <a:t>ALOPECIA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06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3600" dirty="0">
                <a:latin typeface="Arial"/>
                <a:cs typeface="Arial"/>
              </a:rPr>
              <a:t>Utilizar</a:t>
            </a:r>
            <a:r>
              <a:rPr sz="3600" spc="-7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champús</a:t>
            </a:r>
            <a:r>
              <a:rPr sz="3600" spc="-65" dirty="0">
                <a:latin typeface="Arial"/>
                <a:cs typeface="Arial"/>
              </a:rPr>
              <a:t> </a:t>
            </a:r>
            <a:r>
              <a:rPr sz="3600" spc="-10" dirty="0">
                <a:latin typeface="Arial"/>
                <a:cs typeface="Arial"/>
              </a:rPr>
              <a:t>neutros.</a:t>
            </a:r>
            <a:endParaRPr sz="36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869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3600" dirty="0">
                <a:latin typeface="Arial"/>
                <a:cs typeface="Arial"/>
              </a:rPr>
              <a:t>Usar</a:t>
            </a:r>
            <a:r>
              <a:rPr sz="3600" spc="-3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cepillos</a:t>
            </a:r>
            <a:r>
              <a:rPr sz="3600" spc="-35" dirty="0">
                <a:latin typeface="Arial"/>
                <a:cs typeface="Arial"/>
              </a:rPr>
              <a:t> </a:t>
            </a:r>
            <a:r>
              <a:rPr sz="3600" spc="-10" dirty="0">
                <a:latin typeface="Arial"/>
                <a:cs typeface="Arial"/>
              </a:rPr>
              <a:t>suaves.</a:t>
            </a:r>
            <a:endParaRPr sz="3600">
              <a:latin typeface="Arial"/>
              <a:cs typeface="Arial"/>
            </a:endParaRPr>
          </a:p>
          <a:p>
            <a:pPr marL="354965" marR="5080" indent="-342900">
              <a:lnSpc>
                <a:spcPct val="100000"/>
              </a:lnSpc>
              <a:spcBef>
                <a:spcPts val="86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3600" dirty="0">
                <a:latin typeface="Arial"/>
                <a:cs typeface="Arial"/>
              </a:rPr>
              <a:t>No</a:t>
            </a:r>
            <a:r>
              <a:rPr sz="3600" spc="-2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utilizar</a:t>
            </a:r>
            <a:r>
              <a:rPr sz="3600" spc="-3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horquillas,</a:t>
            </a:r>
            <a:r>
              <a:rPr sz="3600" spc="-5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gomas,</a:t>
            </a:r>
            <a:r>
              <a:rPr sz="3600" spc="-3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lacas</a:t>
            </a:r>
            <a:r>
              <a:rPr sz="3600" spc="-15" dirty="0">
                <a:latin typeface="Arial"/>
                <a:cs typeface="Arial"/>
              </a:rPr>
              <a:t> </a:t>
            </a:r>
            <a:r>
              <a:rPr sz="3600" spc="-25" dirty="0">
                <a:latin typeface="Arial"/>
                <a:cs typeface="Arial"/>
              </a:rPr>
              <a:t>ni </a:t>
            </a:r>
            <a:r>
              <a:rPr sz="3600" spc="-10" dirty="0">
                <a:latin typeface="Arial"/>
                <a:cs typeface="Arial"/>
              </a:rPr>
              <a:t>secadores.</a:t>
            </a:r>
            <a:endParaRPr sz="36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86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3600" dirty="0">
                <a:latin typeface="Arial"/>
                <a:cs typeface="Arial"/>
              </a:rPr>
              <a:t>Prescindir</a:t>
            </a:r>
            <a:r>
              <a:rPr sz="3600" spc="-4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de</a:t>
            </a:r>
            <a:r>
              <a:rPr sz="3600" spc="-3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tintes</a:t>
            </a:r>
            <a:r>
              <a:rPr sz="3600" spc="-1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y</a:t>
            </a:r>
            <a:r>
              <a:rPr sz="3600" spc="-10" dirty="0">
                <a:latin typeface="Arial"/>
                <a:cs typeface="Arial"/>
              </a:rPr>
              <a:t> permanentes.</a:t>
            </a:r>
            <a:endParaRPr sz="36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86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3600" dirty="0">
                <a:latin typeface="Arial"/>
                <a:cs typeface="Arial"/>
              </a:rPr>
              <a:t>Evitar</a:t>
            </a:r>
            <a:r>
              <a:rPr sz="3600" spc="-3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exposición</a:t>
            </a:r>
            <a:r>
              <a:rPr sz="3600" spc="-35" dirty="0">
                <a:latin typeface="Arial"/>
                <a:cs typeface="Arial"/>
              </a:rPr>
              <a:t> </a:t>
            </a:r>
            <a:r>
              <a:rPr sz="3600" spc="-10" dirty="0">
                <a:latin typeface="Arial"/>
                <a:cs typeface="Arial"/>
              </a:rPr>
              <a:t>solar.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5650" y="5157787"/>
            <a:ext cx="7704455" cy="122428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698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0"/>
              </a:spcBef>
            </a:pPr>
            <a:endParaRPr sz="1800">
              <a:latin typeface="Times New Roman"/>
              <a:cs typeface="Times New Roman"/>
            </a:endParaRPr>
          </a:p>
          <a:p>
            <a:pPr marL="16637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DOXORRUBICINA.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EPIRRUBICINA.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PACLITAXEL.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CICLOFOSFAMIDA.</a:t>
            </a:r>
            <a:endParaRPr sz="1800">
              <a:latin typeface="Arial"/>
              <a:cs typeface="Arial"/>
            </a:endParaRPr>
          </a:p>
          <a:p>
            <a:pPr marL="6858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VINBLASTINA.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DOCETAXEL.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CISPLATINO.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ETOPÓSIDO.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CARMUSTINA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4960" y="314706"/>
            <a:ext cx="443611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925">
              <a:lnSpc>
                <a:spcPct val="100000"/>
              </a:lnSpc>
              <a:spcBef>
                <a:spcPts val="100"/>
              </a:spcBef>
            </a:pPr>
            <a:r>
              <a:rPr dirty="0"/>
              <a:t>TOXICIDAD</a:t>
            </a:r>
            <a:r>
              <a:rPr spc="-25" dirty="0"/>
              <a:t> </a:t>
            </a:r>
            <a:r>
              <a:rPr spc="-10" dirty="0"/>
              <a:t>CUTÁNEA HIPERPIGMENTACIÓN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22552"/>
            <a:ext cx="7861934" cy="181800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34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spc="-10" dirty="0">
                <a:latin typeface="Arial"/>
                <a:cs typeface="Arial"/>
              </a:rPr>
              <a:t>Fotosensibilización</a:t>
            </a:r>
            <a:endParaRPr sz="2800">
              <a:latin typeface="Arial"/>
              <a:cs typeface="Arial"/>
            </a:endParaRPr>
          </a:p>
          <a:p>
            <a:pPr marL="355600" marR="5080" indent="-343535">
              <a:lnSpc>
                <a:spcPts val="3030"/>
              </a:lnSpc>
              <a:spcBef>
                <a:spcPts val="71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Utilizar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cremas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protectoras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alto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filtro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solar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y </a:t>
            </a:r>
            <a:r>
              <a:rPr sz="2800" dirty="0">
                <a:latin typeface="Arial"/>
                <a:cs typeface="Arial"/>
              </a:rPr>
              <a:t>protectores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solares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físicos.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El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5-</a:t>
            </a:r>
            <a:r>
              <a:rPr sz="2800" dirty="0">
                <a:latin typeface="Arial"/>
                <a:cs typeface="Arial"/>
              </a:rPr>
              <a:t>FU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puede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producir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hiperpigmentación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que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3731132"/>
            <a:ext cx="2247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50" dirty="0">
                <a:solidFill>
                  <a:srgbClr val="00007C"/>
                </a:solidFill>
                <a:latin typeface="Wingdings"/>
                <a:cs typeface="Wingdings"/>
              </a:rPr>
              <a:t></a:t>
            </a:r>
            <a:endParaRPr sz="210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1844" y="3219431"/>
            <a:ext cx="6112510" cy="866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90"/>
              </a:lnSpc>
            </a:pPr>
            <a:r>
              <a:rPr sz="2800" dirty="0">
                <a:latin typeface="Arial"/>
                <a:cs typeface="Arial"/>
              </a:rPr>
              <a:t>sigue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trayecto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las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venas.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35"/>
              </a:spcBef>
            </a:pPr>
            <a:r>
              <a:rPr sz="2800" spc="-10" dirty="0">
                <a:latin typeface="Arial"/>
                <a:cs typeface="Arial"/>
              </a:rPr>
              <a:t>Hiperpigmentación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estrías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tórax: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3983507"/>
            <a:ext cx="8322309" cy="220218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434"/>
              </a:spcBef>
            </a:pPr>
            <a:r>
              <a:rPr sz="2800" spc="-10" dirty="0">
                <a:latin typeface="Arial"/>
                <a:cs typeface="Arial"/>
              </a:rPr>
              <a:t>bleomicina.</a:t>
            </a:r>
            <a:endParaRPr sz="2800">
              <a:latin typeface="Arial"/>
              <a:cs typeface="Arial"/>
            </a:endParaRPr>
          </a:p>
          <a:p>
            <a:pPr marL="355600" marR="219075" indent="-343535">
              <a:lnSpc>
                <a:spcPct val="90000"/>
              </a:lnSpc>
              <a:spcBef>
                <a:spcPts val="6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spc="-10" dirty="0">
                <a:latin typeface="Arial"/>
                <a:cs typeface="Arial"/>
              </a:rPr>
              <a:t>Hiperpigmentación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ungueal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banda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horizontal 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vertical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color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marrón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azul: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ciclofosfamida, </a:t>
            </a:r>
            <a:r>
              <a:rPr sz="2800" dirty="0">
                <a:latin typeface="Arial"/>
                <a:cs typeface="Arial"/>
              </a:rPr>
              <a:t>doxorrubicina,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bleomicina,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docetaxel,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5-</a:t>
            </a:r>
            <a:r>
              <a:rPr sz="2800" spc="-25" dirty="0">
                <a:latin typeface="Arial"/>
                <a:cs typeface="Arial"/>
              </a:rPr>
              <a:t>FU.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4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Bandas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hiperpigmentadas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pelo: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metotrexate.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14387" y="3200463"/>
            <a:ext cx="7371080" cy="1033780"/>
            <a:chOff x="814387" y="3200463"/>
            <a:chExt cx="7371080" cy="1033780"/>
          </a:xfrm>
        </p:grpSpPr>
        <p:sp>
          <p:nvSpPr>
            <p:cNvPr id="8" name="object 8"/>
            <p:cNvSpPr/>
            <p:nvPr/>
          </p:nvSpPr>
          <p:spPr>
            <a:xfrm>
              <a:off x="827087" y="3213163"/>
              <a:ext cx="7345680" cy="1008380"/>
            </a:xfrm>
            <a:custGeom>
              <a:avLst/>
              <a:gdLst/>
              <a:ahLst/>
              <a:cxnLst/>
              <a:rect l="l" t="t" r="r" b="b"/>
              <a:pathLst>
                <a:path w="7345680" h="1008379">
                  <a:moveTo>
                    <a:pt x="7345299" y="0"/>
                  </a:moveTo>
                  <a:lnTo>
                    <a:pt x="0" y="0"/>
                  </a:lnTo>
                  <a:lnTo>
                    <a:pt x="0" y="1008062"/>
                  </a:lnTo>
                  <a:lnTo>
                    <a:pt x="7345299" y="1008062"/>
                  </a:lnTo>
                  <a:lnTo>
                    <a:pt x="73452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7087" y="3213163"/>
              <a:ext cx="7345680" cy="1008380"/>
            </a:xfrm>
            <a:custGeom>
              <a:avLst/>
              <a:gdLst/>
              <a:ahLst/>
              <a:cxnLst/>
              <a:rect l="l" t="t" r="r" b="b"/>
              <a:pathLst>
                <a:path w="7345680" h="1008379">
                  <a:moveTo>
                    <a:pt x="0" y="1008062"/>
                  </a:moveTo>
                  <a:lnTo>
                    <a:pt x="7345299" y="1008062"/>
                  </a:lnTo>
                  <a:lnTo>
                    <a:pt x="7345299" y="0"/>
                  </a:lnTo>
                  <a:lnTo>
                    <a:pt x="0" y="0"/>
                  </a:lnTo>
                  <a:lnTo>
                    <a:pt x="0" y="1008062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240332" y="3561969"/>
            <a:ext cx="6520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Arial"/>
                <a:cs typeface="Arial"/>
              </a:rPr>
              <a:t>METOTREXATE.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5-FU.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ACTINOMICINA-</a:t>
            </a:r>
            <a:r>
              <a:rPr sz="1800" dirty="0">
                <a:latin typeface="Arial"/>
                <a:cs typeface="Arial"/>
              </a:rPr>
              <a:t>D.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CICLOFOSFAMIDA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601976" y="2466975"/>
            <a:ext cx="3813175" cy="2784475"/>
            <a:chOff x="2601976" y="2466975"/>
            <a:chExt cx="3813175" cy="278447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7376" y="2492375"/>
              <a:ext cx="3762375" cy="273367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614676" y="2479675"/>
              <a:ext cx="3787775" cy="2759075"/>
            </a:xfrm>
            <a:custGeom>
              <a:avLst/>
              <a:gdLst/>
              <a:ahLst/>
              <a:cxnLst/>
              <a:rect l="l" t="t" r="r" b="b"/>
              <a:pathLst>
                <a:path w="3787775" h="2759075">
                  <a:moveTo>
                    <a:pt x="0" y="2759075"/>
                  </a:moveTo>
                  <a:lnTo>
                    <a:pt x="3787775" y="2759075"/>
                  </a:lnTo>
                  <a:lnTo>
                    <a:pt x="3787775" y="0"/>
                  </a:lnTo>
                  <a:lnTo>
                    <a:pt x="0" y="0"/>
                  </a:lnTo>
                  <a:lnTo>
                    <a:pt x="0" y="2759075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638300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45" dirty="0"/>
              <a:t> </a:t>
            </a:r>
            <a:r>
              <a:rPr spc="-10" dirty="0"/>
              <a:t>CUTÁNEA </a:t>
            </a:r>
            <a:r>
              <a:rPr dirty="0"/>
              <a:t>ERITRODISESTESIA</a:t>
            </a:r>
            <a:r>
              <a:rPr spc="-15" dirty="0"/>
              <a:t> </a:t>
            </a:r>
            <a:r>
              <a:rPr spc="-10" dirty="0"/>
              <a:t>PALMO-PLANTAR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29537"/>
            <a:ext cx="7338059" cy="1831339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354330" marR="5080" indent="-342265">
              <a:lnSpc>
                <a:spcPct val="90000"/>
              </a:lnSpc>
              <a:spcBef>
                <a:spcPts val="49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Disestesias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en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palmas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y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plantas 	</a:t>
            </a:r>
            <a:r>
              <a:rPr sz="3200" dirty="0">
                <a:latin typeface="Arial"/>
                <a:cs typeface="Arial"/>
              </a:rPr>
              <a:t>(alteraciones</a:t>
            </a:r>
            <a:r>
              <a:rPr sz="3200" spc="-8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sensitivas,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hormigueos) 	</a:t>
            </a:r>
            <a:r>
              <a:rPr sz="3200" dirty="0">
                <a:latin typeface="Arial"/>
                <a:cs typeface="Arial"/>
              </a:rPr>
              <a:t>seguido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edema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y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eritema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simétrico, 	</a:t>
            </a:r>
            <a:r>
              <a:rPr sz="3200" dirty="0">
                <a:latin typeface="Arial"/>
                <a:cs typeface="Arial"/>
              </a:rPr>
              <a:t>intenso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y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bien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delimitado.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3485515"/>
            <a:ext cx="2533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solidFill>
                  <a:srgbClr val="00007C"/>
                </a:solidFill>
                <a:latin typeface="Wingdings"/>
                <a:cs typeface="Wingdings"/>
              </a:rPr>
              <a:t>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1844" y="3434651"/>
            <a:ext cx="6678295" cy="8940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3460"/>
              </a:lnSpc>
              <a:spcBef>
                <a:spcPts val="114"/>
              </a:spcBef>
            </a:pPr>
            <a:r>
              <a:rPr sz="3200" dirty="0">
                <a:latin typeface="Arial"/>
                <a:cs typeface="Arial"/>
              </a:rPr>
              <a:t>Progresa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descamación,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ulceración, </a:t>
            </a:r>
            <a:r>
              <a:rPr sz="3200" dirty="0">
                <a:latin typeface="Arial"/>
                <a:cs typeface="Arial"/>
              </a:rPr>
              <a:t>infección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y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pérdida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función.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4358716"/>
            <a:ext cx="7990840" cy="192913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4330" marR="5080" indent="-342265">
              <a:lnSpc>
                <a:spcPts val="3460"/>
              </a:lnSpc>
              <a:spcBef>
                <a:spcPts val="53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Se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trata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interrumpiendo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disminuyendo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la 	</a:t>
            </a:r>
            <a:r>
              <a:rPr sz="3200" dirty="0">
                <a:latin typeface="Arial"/>
                <a:cs typeface="Arial"/>
              </a:rPr>
              <a:t>dosis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del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fármaco.</a:t>
            </a:r>
            <a:endParaRPr sz="3200">
              <a:latin typeface="Arial"/>
              <a:cs typeface="Arial"/>
            </a:endParaRPr>
          </a:p>
          <a:p>
            <a:pPr marL="355600" marR="231775" indent="-343535">
              <a:lnSpc>
                <a:spcPts val="3460"/>
              </a:lnSpc>
              <a:spcBef>
                <a:spcPts val="76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Suele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curar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en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2-</a:t>
            </a:r>
            <a:r>
              <a:rPr sz="3200" dirty="0">
                <a:latin typeface="Arial"/>
                <a:cs typeface="Arial"/>
              </a:rPr>
              <a:t>4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semanas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tras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finalizar </a:t>
            </a:r>
            <a:r>
              <a:rPr sz="3200" dirty="0">
                <a:latin typeface="Arial"/>
                <a:cs typeface="Arial"/>
              </a:rPr>
              <a:t>el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tto.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87412" y="3487673"/>
            <a:ext cx="7658100" cy="962025"/>
            <a:chOff x="887412" y="3487673"/>
            <a:chExt cx="7658100" cy="962025"/>
          </a:xfrm>
        </p:grpSpPr>
        <p:sp>
          <p:nvSpPr>
            <p:cNvPr id="8" name="object 8"/>
            <p:cNvSpPr/>
            <p:nvPr/>
          </p:nvSpPr>
          <p:spPr>
            <a:xfrm>
              <a:off x="900112" y="3500373"/>
              <a:ext cx="7632700" cy="936625"/>
            </a:xfrm>
            <a:custGeom>
              <a:avLst/>
              <a:gdLst/>
              <a:ahLst/>
              <a:cxnLst/>
              <a:rect l="l" t="t" r="r" b="b"/>
              <a:pathLst>
                <a:path w="7632700" h="936625">
                  <a:moveTo>
                    <a:pt x="7632700" y="0"/>
                  </a:moveTo>
                  <a:lnTo>
                    <a:pt x="0" y="0"/>
                  </a:lnTo>
                  <a:lnTo>
                    <a:pt x="0" y="936625"/>
                  </a:lnTo>
                  <a:lnTo>
                    <a:pt x="7632700" y="936625"/>
                  </a:lnTo>
                  <a:lnTo>
                    <a:pt x="7632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00112" y="3500373"/>
              <a:ext cx="7632700" cy="936625"/>
            </a:xfrm>
            <a:custGeom>
              <a:avLst/>
              <a:gdLst/>
              <a:ahLst/>
              <a:cxnLst/>
              <a:rect l="l" t="t" r="r" b="b"/>
              <a:pathLst>
                <a:path w="7632700" h="936625">
                  <a:moveTo>
                    <a:pt x="0" y="936625"/>
                  </a:moveTo>
                  <a:lnTo>
                    <a:pt x="7632700" y="936625"/>
                  </a:lnTo>
                  <a:lnTo>
                    <a:pt x="7632700" y="0"/>
                  </a:lnTo>
                  <a:lnTo>
                    <a:pt x="0" y="0"/>
                  </a:lnTo>
                  <a:lnTo>
                    <a:pt x="0" y="936625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295146" y="3676269"/>
            <a:ext cx="67792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DOXORRUBICINA.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CAPECITABINA.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CITARABINA.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DOCETAXEL.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76854" y="3950970"/>
            <a:ext cx="3879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5-</a:t>
            </a:r>
            <a:r>
              <a:rPr sz="1800" dirty="0">
                <a:latin typeface="Arial"/>
                <a:cs typeface="Arial"/>
              </a:rPr>
              <a:t>FU.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GEMCITABINA.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VINORELBINA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738376" y="1747773"/>
            <a:ext cx="6028055" cy="2155825"/>
            <a:chOff x="1738376" y="1747773"/>
            <a:chExt cx="6028055" cy="2155825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63776" y="1773173"/>
              <a:ext cx="5976874" cy="210502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751076" y="1760473"/>
              <a:ext cx="6002655" cy="2130425"/>
            </a:xfrm>
            <a:custGeom>
              <a:avLst/>
              <a:gdLst/>
              <a:ahLst/>
              <a:cxnLst/>
              <a:rect l="l" t="t" r="r" b="b"/>
              <a:pathLst>
                <a:path w="6002655" h="2130425">
                  <a:moveTo>
                    <a:pt x="0" y="2130425"/>
                  </a:moveTo>
                  <a:lnTo>
                    <a:pt x="6002274" y="2130425"/>
                  </a:lnTo>
                  <a:lnTo>
                    <a:pt x="6002274" y="0"/>
                  </a:lnTo>
                  <a:lnTo>
                    <a:pt x="0" y="0"/>
                  </a:lnTo>
                  <a:lnTo>
                    <a:pt x="0" y="2130425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738376" y="4051300"/>
            <a:ext cx="6028055" cy="2355850"/>
            <a:chOff x="1738376" y="4051300"/>
            <a:chExt cx="6028055" cy="235585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3776" y="4076700"/>
              <a:ext cx="5976874" cy="230505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751076" y="4064000"/>
              <a:ext cx="6002655" cy="2330450"/>
            </a:xfrm>
            <a:custGeom>
              <a:avLst/>
              <a:gdLst/>
              <a:ahLst/>
              <a:cxnLst/>
              <a:rect l="l" t="t" r="r" b="b"/>
              <a:pathLst>
                <a:path w="6002655" h="2330450">
                  <a:moveTo>
                    <a:pt x="0" y="2330450"/>
                  </a:moveTo>
                  <a:lnTo>
                    <a:pt x="6002274" y="2330450"/>
                  </a:lnTo>
                  <a:lnTo>
                    <a:pt x="6002274" y="0"/>
                  </a:lnTo>
                  <a:lnTo>
                    <a:pt x="0" y="0"/>
                  </a:lnTo>
                  <a:lnTo>
                    <a:pt x="0" y="233045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99109" marR="5080" indent="1151890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35" dirty="0"/>
              <a:t> </a:t>
            </a:r>
            <a:r>
              <a:rPr spc="-10" dirty="0"/>
              <a:t>CUTÁNEA </a:t>
            </a:r>
            <a:r>
              <a:rPr dirty="0"/>
              <a:t>NUEVAS</a:t>
            </a:r>
            <a:r>
              <a:rPr spc="-20" dirty="0"/>
              <a:t> </a:t>
            </a:r>
            <a:r>
              <a:rPr dirty="0"/>
              <a:t>DIANAS</a:t>
            </a:r>
            <a:r>
              <a:rPr spc="-10" dirty="0"/>
              <a:t> TERAPEÚTICAS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7979"/>
            <a:ext cx="7742555" cy="467169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5080" indent="-343535">
              <a:lnSpc>
                <a:spcPts val="2590"/>
              </a:lnSpc>
              <a:spcBef>
                <a:spcPts val="42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Los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agentes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actúan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sobre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diana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receptor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de </a:t>
            </a:r>
            <a:r>
              <a:rPr sz="2400" spc="-10" dirty="0">
                <a:latin typeface="Arial"/>
                <a:cs typeface="Arial"/>
              </a:rPr>
              <a:t>crecimiento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epidérmico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(EGFR)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presentan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toxicidad dérmica.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65"/>
              </a:spcBef>
              <a:buClr>
                <a:srgbClr val="00007C"/>
              </a:buClr>
              <a:buFont typeface="Wingdings"/>
              <a:buChar char=""/>
            </a:pP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400" spc="-10" dirty="0">
                <a:latin typeface="Arial"/>
                <a:cs typeface="Arial"/>
              </a:rPr>
              <a:t>Recomendaciones:</a:t>
            </a:r>
            <a:endParaRPr sz="24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9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Gel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baño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avena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glicerina.</a:t>
            </a:r>
            <a:endParaRPr sz="24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9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Evitar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cremas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geles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alcohol.</a:t>
            </a:r>
            <a:endParaRPr sz="24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9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Cremas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protección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solar.</a:t>
            </a:r>
            <a:endParaRPr sz="24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8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Crema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corticoides.</a:t>
            </a:r>
            <a:endParaRPr sz="24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9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Manejo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piel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seca.</a:t>
            </a:r>
            <a:endParaRPr sz="24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9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Manejo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erupción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cutánea.</a:t>
            </a:r>
            <a:endParaRPr sz="24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8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Tto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perionixis.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99109" marR="5080" indent="1151890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40" dirty="0"/>
              <a:t> </a:t>
            </a:r>
            <a:r>
              <a:rPr spc="-10" dirty="0"/>
              <a:t>CUTÁNEA </a:t>
            </a:r>
            <a:r>
              <a:rPr dirty="0"/>
              <a:t>NUEVAS</a:t>
            </a:r>
            <a:r>
              <a:rPr spc="-65" dirty="0"/>
              <a:t> </a:t>
            </a:r>
            <a:r>
              <a:rPr dirty="0"/>
              <a:t>DIANAS</a:t>
            </a:r>
            <a:r>
              <a:rPr spc="-40" dirty="0"/>
              <a:t> </a:t>
            </a:r>
            <a:r>
              <a:rPr spc="-10" dirty="0"/>
              <a:t>TERAPEÚTICAS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36537" y="1685988"/>
          <a:ext cx="4143375" cy="4834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9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marL="91440" marR="42418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0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Efecto</a:t>
                      </a:r>
                      <a:r>
                        <a:rPr sz="1000" b="1" u="none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adverso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0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Descripción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0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Frecuencia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0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Tiempo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115">
                <a:tc>
                  <a:txBody>
                    <a:bodyPr/>
                    <a:lstStyle/>
                    <a:p>
                      <a:pPr marL="91440" marR="107314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b="1" spc="-1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Erupción cutánea (papulopustu </a:t>
                      </a:r>
                      <a:r>
                        <a:rPr sz="1000" b="1" spc="-2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lar)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6510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b="1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Pápulas</a:t>
                      </a:r>
                      <a:r>
                        <a:rPr sz="1000" b="1" spc="-45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y </a:t>
                      </a:r>
                      <a:r>
                        <a:rPr sz="1000" b="1" spc="-1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pústulas </a:t>
                      </a:r>
                      <a:r>
                        <a:rPr sz="1000" b="1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sobre</a:t>
                      </a:r>
                      <a:r>
                        <a:rPr sz="1000" b="1" spc="-45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base </a:t>
                      </a:r>
                      <a:r>
                        <a:rPr sz="1000" b="1" spc="-1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eritematosa. Prurito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b="1" spc="-1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60-</a:t>
                      </a:r>
                      <a:r>
                        <a:rPr sz="1000" b="1" spc="-25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80%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31940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b="1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Inicio:</a:t>
                      </a:r>
                      <a:r>
                        <a:rPr sz="1000" b="1" spc="-3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1-</a:t>
                      </a:r>
                      <a:r>
                        <a:rPr sz="1000" b="1" spc="-5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3 </a:t>
                      </a:r>
                      <a:r>
                        <a:rPr sz="1000" b="1" spc="-2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sem.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91440" marR="179070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Maximo:</a:t>
                      </a:r>
                      <a:r>
                        <a:rPr sz="1000" b="1" spc="-4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3-</a:t>
                      </a:r>
                      <a:r>
                        <a:rPr sz="1000" b="1" spc="-5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5 </a:t>
                      </a:r>
                      <a:r>
                        <a:rPr sz="1000" b="1" spc="-25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sem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750">
                <a:tc>
                  <a:txBody>
                    <a:bodyPr/>
                    <a:lstStyle/>
                    <a:p>
                      <a:pPr marL="91440" marR="20320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Perionixis</a:t>
                      </a:r>
                      <a:r>
                        <a:rPr sz="10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paroniquia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6192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Eritema</a:t>
                      </a:r>
                      <a:r>
                        <a:rPr sz="10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con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descamación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alrededor</a:t>
                      </a:r>
                      <a:r>
                        <a:rPr sz="10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1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dedos.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Dolor.</a:t>
                      </a:r>
                      <a:r>
                        <a:rPr sz="10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Fisuras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6-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12%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36195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Inicio: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2-</a:t>
                      </a:r>
                      <a:r>
                        <a:rPr sz="1000" spc="-50" dirty="0">
                          <a:latin typeface="Arial"/>
                          <a:cs typeface="Arial"/>
                        </a:rPr>
                        <a:t>4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meses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2019">
                <a:tc>
                  <a:txBody>
                    <a:bodyPr/>
                    <a:lstStyle/>
                    <a:p>
                      <a:pPr marL="91440" marR="1943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Cambios</a:t>
                      </a:r>
                      <a:r>
                        <a:rPr sz="10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 pelo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054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Alopecia.</a:t>
                      </a:r>
                      <a:r>
                        <a:rPr sz="10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Pelo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más</a:t>
                      </a:r>
                      <a:r>
                        <a:rPr sz="1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corto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fino.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Tricomegalia.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5-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6%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676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Inicio: variable.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Desde</a:t>
                      </a:r>
                      <a:r>
                        <a:rPr sz="10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sem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varios meses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7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Piel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seca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2065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Sobre</a:t>
                      </a:r>
                      <a:r>
                        <a:rPr sz="1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todo</a:t>
                      </a:r>
                      <a:r>
                        <a:rPr sz="1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zonas afectadas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por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erupción cutánea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4-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35%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054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Después</a:t>
                      </a:r>
                      <a:r>
                        <a:rPr sz="10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la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erupción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b="1" spc="-10" dirty="0">
                          <a:latin typeface="Arial"/>
                          <a:cs typeface="Arial"/>
                        </a:rPr>
                        <a:t>Mucositis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174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Inicio:</a:t>
                      </a:r>
                      <a:r>
                        <a:rPr sz="1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durante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tto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2-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36%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4330700" y="1819211"/>
            <a:ext cx="4826000" cy="4443730"/>
            <a:chOff x="4330700" y="1819211"/>
            <a:chExt cx="4826000" cy="44437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56100" y="1844611"/>
              <a:ext cx="4787900" cy="439267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343400" y="1831911"/>
              <a:ext cx="4800600" cy="4418330"/>
            </a:xfrm>
            <a:custGeom>
              <a:avLst/>
              <a:gdLst/>
              <a:ahLst/>
              <a:cxnLst/>
              <a:rect l="l" t="t" r="r" b="b"/>
              <a:pathLst>
                <a:path w="4800600" h="4418330">
                  <a:moveTo>
                    <a:pt x="4800600" y="0"/>
                  </a:moveTo>
                  <a:lnTo>
                    <a:pt x="0" y="0"/>
                  </a:lnTo>
                  <a:lnTo>
                    <a:pt x="0" y="4418076"/>
                  </a:lnTo>
                  <a:lnTo>
                    <a:pt x="4800600" y="4418076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098" y="422528"/>
            <a:ext cx="797560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22015" marR="5080" indent="-3409950">
              <a:lnSpc>
                <a:spcPct val="100000"/>
              </a:lnSpc>
              <a:spcBef>
                <a:spcPts val="105"/>
              </a:spcBef>
            </a:pPr>
            <a:r>
              <a:rPr dirty="0"/>
              <a:t>TTO</a:t>
            </a:r>
            <a:r>
              <a:rPr spc="-40" dirty="0"/>
              <a:t> </a:t>
            </a:r>
            <a:r>
              <a:rPr dirty="0"/>
              <a:t>ERUPCIÓN CUTÁNEA</a:t>
            </a:r>
            <a:r>
              <a:rPr spc="-25" dirty="0"/>
              <a:t> </a:t>
            </a:r>
            <a:r>
              <a:rPr spc="-10" dirty="0"/>
              <a:t>INHIBIDORES </a:t>
            </a:r>
            <a:r>
              <a:rPr spc="-20" dirty="0"/>
              <a:t>EGFR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3850" y="1700212"/>
            <a:ext cx="2232025" cy="122428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15049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185"/>
              </a:spcBef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LEVE</a:t>
            </a:r>
            <a:r>
              <a:rPr sz="1200" b="1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grado</a:t>
            </a:r>
            <a:r>
              <a:rPr sz="1200" b="1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</a:t>
            </a:r>
            <a:endParaRPr sz="12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-Localizada</a:t>
            </a:r>
            <a:endParaRPr sz="12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Poco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sintomática</a:t>
            </a:r>
            <a:endParaRPr sz="12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No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altera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actividades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diarias</a:t>
            </a:r>
            <a:endParaRPr sz="12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No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infección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3850" y="3573462"/>
            <a:ext cx="2160905" cy="100838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13398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055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MODERADA</a:t>
            </a:r>
            <a:r>
              <a:rPr sz="1200" b="1" u="sng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grado</a:t>
            </a:r>
            <a:r>
              <a:rPr sz="1200" b="1" u="sng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-Generalizada</a:t>
            </a:r>
            <a:endParaRPr sz="12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-Sintomática</a:t>
            </a:r>
            <a:endParaRPr sz="12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No</a:t>
            </a:r>
            <a:r>
              <a:rPr sz="1200" spc="-10" dirty="0">
                <a:latin typeface="Arial"/>
                <a:cs typeface="Arial"/>
              </a:rPr>
              <a:t> sobreinfección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3850" y="5373687"/>
            <a:ext cx="2160905" cy="1081405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793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625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GRAVE</a:t>
            </a:r>
            <a:r>
              <a:rPr sz="1200" b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grado</a:t>
            </a:r>
            <a:r>
              <a:rPr sz="1200" b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3-</a:t>
            </a:r>
            <a:r>
              <a:rPr sz="1200" b="1" u="sng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Arial"/>
                <a:cs typeface="Arial"/>
              </a:rPr>
              <a:t>-Generalizada</a:t>
            </a:r>
            <a:endParaRPr sz="12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Muy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sintomática</a:t>
            </a:r>
            <a:endParaRPr sz="12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Afecta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calidad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20" dirty="0">
                <a:latin typeface="Arial"/>
                <a:cs typeface="Arial"/>
              </a:rPr>
              <a:t> vida</a:t>
            </a:r>
            <a:endParaRPr sz="12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-Sobreinfectada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03312" y="3055873"/>
            <a:ext cx="314960" cy="457834"/>
            <a:chOff x="1103312" y="3055873"/>
            <a:chExt cx="314960" cy="457834"/>
          </a:xfrm>
        </p:grpSpPr>
        <p:sp>
          <p:nvSpPr>
            <p:cNvPr id="7" name="object 7"/>
            <p:cNvSpPr/>
            <p:nvPr/>
          </p:nvSpPr>
          <p:spPr>
            <a:xfrm>
              <a:off x="1116012" y="3068573"/>
              <a:ext cx="289560" cy="432434"/>
            </a:xfrm>
            <a:custGeom>
              <a:avLst/>
              <a:gdLst/>
              <a:ahLst/>
              <a:cxnLst/>
              <a:rect l="l" t="t" r="r" b="b"/>
              <a:pathLst>
                <a:path w="289559" h="432435">
                  <a:moveTo>
                    <a:pt x="216725" y="0"/>
                  </a:moveTo>
                  <a:lnTo>
                    <a:pt x="72237" y="0"/>
                  </a:lnTo>
                  <a:lnTo>
                    <a:pt x="72237" y="323850"/>
                  </a:lnTo>
                  <a:lnTo>
                    <a:pt x="0" y="323850"/>
                  </a:lnTo>
                  <a:lnTo>
                    <a:pt x="144462" y="431926"/>
                  </a:lnTo>
                  <a:lnTo>
                    <a:pt x="288988" y="323850"/>
                  </a:lnTo>
                  <a:lnTo>
                    <a:pt x="216725" y="323850"/>
                  </a:lnTo>
                  <a:lnTo>
                    <a:pt x="21672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16012" y="3068573"/>
              <a:ext cx="289560" cy="432434"/>
            </a:xfrm>
            <a:custGeom>
              <a:avLst/>
              <a:gdLst/>
              <a:ahLst/>
              <a:cxnLst/>
              <a:rect l="l" t="t" r="r" b="b"/>
              <a:pathLst>
                <a:path w="289559" h="432435">
                  <a:moveTo>
                    <a:pt x="0" y="323850"/>
                  </a:moveTo>
                  <a:lnTo>
                    <a:pt x="72237" y="323850"/>
                  </a:lnTo>
                  <a:lnTo>
                    <a:pt x="72237" y="0"/>
                  </a:lnTo>
                  <a:lnTo>
                    <a:pt x="216725" y="0"/>
                  </a:lnTo>
                  <a:lnTo>
                    <a:pt x="216725" y="323850"/>
                  </a:lnTo>
                  <a:lnTo>
                    <a:pt x="288988" y="323850"/>
                  </a:lnTo>
                  <a:lnTo>
                    <a:pt x="144462" y="431926"/>
                  </a:lnTo>
                  <a:lnTo>
                    <a:pt x="0" y="32385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103312" y="4784725"/>
            <a:ext cx="313055" cy="457200"/>
            <a:chOff x="1103312" y="4784725"/>
            <a:chExt cx="313055" cy="457200"/>
          </a:xfrm>
        </p:grpSpPr>
        <p:sp>
          <p:nvSpPr>
            <p:cNvPr id="10" name="object 10"/>
            <p:cNvSpPr/>
            <p:nvPr/>
          </p:nvSpPr>
          <p:spPr>
            <a:xfrm>
              <a:off x="1116012" y="4797425"/>
              <a:ext cx="287655" cy="431800"/>
            </a:xfrm>
            <a:custGeom>
              <a:avLst/>
              <a:gdLst/>
              <a:ahLst/>
              <a:cxnLst/>
              <a:rect l="l" t="t" r="r" b="b"/>
              <a:pathLst>
                <a:path w="287655" h="431800">
                  <a:moveTo>
                    <a:pt x="215455" y="0"/>
                  </a:moveTo>
                  <a:lnTo>
                    <a:pt x="71831" y="0"/>
                  </a:lnTo>
                  <a:lnTo>
                    <a:pt x="71831" y="323850"/>
                  </a:lnTo>
                  <a:lnTo>
                    <a:pt x="0" y="323850"/>
                  </a:lnTo>
                  <a:lnTo>
                    <a:pt x="143675" y="431800"/>
                  </a:lnTo>
                  <a:lnTo>
                    <a:pt x="287337" y="323850"/>
                  </a:lnTo>
                  <a:lnTo>
                    <a:pt x="215455" y="323850"/>
                  </a:lnTo>
                  <a:lnTo>
                    <a:pt x="21545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6012" y="4797425"/>
              <a:ext cx="287655" cy="431800"/>
            </a:xfrm>
            <a:custGeom>
              <a:avLst/>
              <a:gdLst/>
              <a:ahLst/>
              <a:cxnLst/>
              <a:rect l="l" t="t" r="r" b="b"/>
              <a:pathLst>
                <a:path w="287655" h="431800">
                  <a:moveTo>
                    <a:pt x="0" y="323850"/>
                  </a:moveTo>
                  <a:lnTo>
                    <a:pt x="71831" y="323850"/>
                  </a:lnTo>
                  <a:lnTo>
                    <a:pt x="71831" y="0"/>
                  </a:lnTo>
                  <a:lnTo>
                    <a:pt x="215455" y="0"/>
                  </a:lnTo>
                  <a:lnTo>
                    <a:pt x="215455" y="323850"/>
                  </a:lnTo>
                  <a:lnTo>
                    <a:pt x="287337" y="323850"/>
                  </a:lnTo>
                  <a:lnTo>
                    <a:pt x="143675" y="431800"/>
                  </a:lnTo>
                  <a:lnTo>
                    <a:pt x="0" y="32385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787900" y="1700276"/>
            <a:ext cx="4105275" cy="1584325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635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</a:pPr>
            <a:endParaRPr sz="1200">
              <a:latin typeface="Times New Roman"/>
              <a:cs typeface="Times New Roman"/>
            </a:endParaRPr>
          </a:p>
          <a:p>
            <a:pPr marL="92075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Continuar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fármaco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igual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dosis.</a:t>
            </a:r>
            <a:endParaRPr sz="12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Monitorizar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cambios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grado.</a:t>
            </a:r>
            <a:endParaRPr sz="12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-Corticoides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potencia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intermedia: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prednicarbato</a:t>
            </a:r>
            <a:endParaRPr sz="12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(Batmen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1-2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aplic/dia)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gel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eritromicina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(Loderm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gel)</a:t>
            </a:r>
            <a:endParaRPr sz="12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Reevaluar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</a:t>
            </a:r>
            <a:r>
              <a:rPr sz="1200" spc="-20" dirty="0">
                <a:latin typeface="Arial"/>
                <a:cs typeface="Arial"/>
              </a:rPr>
              <a:t> sem.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87900" y="3500373"/>
            <a:ext cx="4105275" cy="144145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768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605"/>
              </a:spcBef>
            </a:pPr>
            <a:r>
              <a:rPr sz="1000" spc="-10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Continuar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fármaco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igual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dosis.</a:t>
            </a:r>
            <a:endParaRPr sz="12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Monitorizar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cambios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grado.</a:t>
            </a:r>
            <a:endParaRPr sz="12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-Valorar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antihistamínico.</a:t>
            </a:r>
            <a:endParaRPr sz="1200">
              <a:latin typeface="Arial"/>
              <a:cs typeface="Arial"/>
            </a:endParaRPr>
          </a:p>
          <a:p>
            <a:pPr marL="92075" marR="602615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-Corticoides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 potencia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intermedia: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prednicarbato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gel con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eritromicina.</a:t>
            </a:r>
            <a:endParaRPr sz="12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</a:t>
            </a:r>
            <a:r>
              <a:rPr sz="1200" spc="-20" dirty="0">
                <a:latin typeface="Arial"/>
                <a:cs typeface="Arial"/>
              </a:rPr>
              <a:t>Tetraciclinas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orales</a:t>
            </a:r>
            <a:endParaRPr sz="12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Reevaluar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sem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59401" y="5084762"/>
            <a:ext cx="4034154" cy="1584325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450"/>
              </a:spcBef>
            </a:pPr>
            <a:r>
              <a:rPr sz="1200" spc="-10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Reducir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dosis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suspender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fármaco.</a:t>
            </a:r>
            <a:endParaRPr sz="12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Monitorizar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cambios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grado.</a:t>
            </a:r>
            <a:endParaRPr sz="12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-Antihistamínico.</a:t>
            </a:r>
            <a:endParaRPr sz="12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-Corticoides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potencia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intermedia.</a:t>
            </a:r>
            <a:endParaRPr sz="12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-Valorar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corticoides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orales.</a:t>
            </a:r>
            <a:endParaRPr sz="12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Antibióticos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orales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(Amoxicilina-clavulánico)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mupirocina</a:t>
            </a:r>
            <a:endParaRPr sz="1200">
              <a:latin typeface="Arial"/>
              <a:cs typeface="Arial"/>
            </a:endParaRPr>
          </a:p>
          <a:p>
            <a:pPr marL="133350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tópica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(Bactroban)</a:t>
            </a:r>
            <a:endParaRPr sz="12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Reevaluar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</a:t>
            </a:r>
            <a:r>
              <a:rPr sz="1200" spc="-20" dirty="0">
                <a:latin typeface="Arial"/>
                <a:cs typeface="Arial"/>
              </a:rPr>
              <a:t> sem.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614676" y="2192401"/>
            <a:ext cx="2186305" cy="313055"/>
            <a:chOff x="2614676" y="2192401"/>
            <a:chExt cx="2186305" cy="313055"/>
          </a:xfrm>
        </p:grpSpPr>
        <p:sp>
          <p:nvSpPr>
            <p:cNvPr id="16" name="object 16"/>
            <p:cNvSpPr/>
            <p:nvPr/>
          </p:nvSpPr>
          <p:spPr>
            <a:xfrm>
              <a:off x="2627376" y="2205101"/>
              <a:ext cx="2160905" cy="287655"/>
            </a:xfrm>
            <a:custGeom>
              <a:avLst/>
              <a:gdLst/>
              <a:ahLst/>
              <a:cxnLst/>
              <a:rect l="l" t="t" r="r" b="b"/>
              <a:pathLst>
                <a:path w="2160904" h="287655">
                  <a:moveTo>
                    <a:pt x="1620393" y="0"/>
                  </a:moveTo>
                  <a:lnTo>
                    <a:pt x="1620393" y="71754"/>
                  </a:lnTo>
                  <a:lnTo>
                    <a:pt x="0" y="71754"/>
                  </a:lnTo>
                  <a:lnTo>
                    <a:pt x="0" y="215391"/>
                  </a:lnTo>
                  <a:lnTo>
                    <a:pt x="1620393" y="215391"/>
                  </a:lnTo>
                  <a:lnTo>
                    <a:pt x="1620393" y="287274"/>
                  </a:lnTo>
                  <a:lnTo>
                    <a:pt x="2160524" y="143637"/>
                  </a:lnTo>
                  <a:lnTo>
                    <a:pt x="162039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627376" y="2205101"/>
              <a:ext cx="2160905" cy="287655"/>
            </a:xfrm>
            <a:custGeom>
              <a:avLst/>
              <a:gdLst/>
              <a:ahLst/>
              <a:cxnLst/>
              <a:rect l="l" t="t" r="r" b="b"/>
              <a:pathLst>
                <a:path w="2160904" h="287655">
                  <a:moveTo>
                    <a:pt x="0" y="71754"/>
                  </a:moveTo>
                  <a:lnTo>
                    <a:pt x="1620393" y="71754"/>
                  </a:lnTo>
                  <a:lnTo>
                    <a:pt x="1620393" y="0"/>
                  </a:lnTo>
                  <a:lnTo>
                    <a:pt x="2160524" y="143637"/>
                  </a:lnTo>
                  <a:lnTo>
                    <a:pt x="1620393" y="287274"/>
                  </a:lnTo>
                  <a:lnTo>
                    <a:pt x="1620393" y="215391"/>
                  </a:lnTo>
                  <a:lnTo>
                    <a:pt x="0" y="215391"/>
                  </a:lnTo>
                  <a:lnTo>
                    <a:pt x="0" y="71754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2543175" y="3848100"/>
            <a:ext cx="2257425" cy="314325"/>
            <a:chOff x="2543175" y="3848100"/>
            <a:chExt cx="2257425" cy="314325"/>
          </a:xfrm>
        </p:grpSpPr>
        <p:sp>
          <p:nvSpPr>
            <p:cNvPr id="19" name="object 19"/>
            <p:cNvSpPr/>
            <p:nvPr/>
          </p:nvSpPr>
          <p:spPr>
            <a:xfrm>
              <a:off x="2555875" y="3860800"/>
              <a:ext cx="2232025" cy="288925"/>
            </a:xfrm>
            <a:custGeom>
              <a:avLst/>
              <a:gdLst/>
              <a:ahLst/>
              <a:cxnLst/>
              <a:rect l="l" t="t" r="r" b="b"/>
              <a:pathLst>
                <a:path w="2232025" h="288925">
                  <a:moveTo>
                    <a:pt x="1673987" y="0"/>
                  </a:moveTo>
                  <a:lnTo>
                    <a:pt x="1673987" y="72262"/>
                  </a:lnTo>
                  <a:lnTo>
                    <a:pt x="0" y="72262"/>
                  </a:lnTo>
                  <a:lnTo>
                    <a:pt x="0" y="216662"/>
                  </a:lnTo>
                  <a:lnTo>
                    <a:pt x="1673987" y="216662"/>
                  </a:lnTo>
                  <a:lnTo>
                    <a:pt x="1673987" y="288925"/>
                  </a:lnTo>
                  <a:lnTo>
                    <a:pt x="2232025" y="144399"/>
                  </a:lnTo>
                  <a:lnTo>
                    <a:pt x="167398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55875" y="3860800"/>
              <a:ext cx="2232025" cy="288925"/>
            </a:xfrm>
            <a:custGeom>
              <a:avLst/>
              <a:gdLst/>
              <a:ahLst/>
              <a:cxnLst/>
              <a:rect l="l" t="t" r="r" b="b"/>
              <a:pathLst>
                <a:path w="2232025" h="288925">
                  <a:moveTo>
                    <a:pt x="0" y="72262"/>
                  </a:moveTo>
                  <a:lnTo>
                    <a:pt x="1673987" y="72262"/>
                  </a:lnTo>
                  <a:lnTo>
                    <a:pt x="1673987" y="0"/>
                  </a:lnTo>
                  <a:lnTo>
                    <a:pt x="2232025" y="144399"/>
                  </a:lnTo>
                  <a:lnTo>
                    <a:pt x="1673987" y="288925"/>
                  </a:lnTo>
                  <a:lnTo>
                    <a:pt x="1673987" y="216662"/>
                  </a:lnTo>
                  <a:lnTo>
                    <a:pt x="0" y="216662"/>
                  </a:lnTo>
                  <a:lnTo>
                    <a:pt x="0" y="72262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543175" y="5721350"/>
            <a:ext cx="2329180" cy="313055"/>
            <a:chOff x="2543175" y="5721350"/>
            <a:chExt cx="2329180" cy="313055"/>
          </a:xfrm>
        </p:grpSpPr>
        <p:sp>
          <p:nvSpPr>
            <p:cNvPr id="22" name="object 22"/>
            <p:cNvSpPr/>
            <p:nvPr/>
          </p:nvSpPr>
          <p:spPr>
            <a:xfrm>
              <a:off x="2555875" y="5734050"/>
              <a:ext cx="2303780" cy="287655"/>
            </a:xfrm>
            <a:custGeom>
              <a:avLst/>
              <a:gdLst/>
              <a:ahLst/>
              <a:cxnLst/>
              <a:rect l="l" t="t" r="r" b="b"/>
              <a:pathLst>
                <a:path w="2303779" h="287654">
                  <a:moveTo>
                    <a:pt x="1727580" y="0"/>
                  </a:moveTo>
                  <a:lnTo>
                    <a:pt x="1727580" y="71831"/>
                  </a:lnTo>
                  <a:lnTo>
                    <a:pt x="0" y="71831"/>
                  </a:lnTo>
                  <a:lnTo>
                    <a:pt x="0" y="215506"/>
                  </a:lnTo>
                  <a:lnTo>
                    <a:pt x="1727580" y="215506"/>
                  </a:lnTo>
                  <a:lnTo>
                    <a:pt x="1727580" y="287337"/>
                  </a:lnTo>
                  <a:lnTo>
                    <a:pt x="2303526" y="143662"/>
                  </a:lnTo>
                  <a:lnTo>
                    <a:pt x="172758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555875" y="5734050"/>
              <a:ext cx="2303780" cy="287655"/>
            </a:xfrm>
            <a:custGeom>
              <a:avLst/>
              <a:gdLst/>
              <a:ahLst/>
              <a:cxnLst/>
              <a:rect l="l" t="t" r="r" b="b"/>
              <a:pathLst>
                <a:path w="2303779" h="287654">
                  <a:moveTo>
                    <a:pt x="0" y="71831"/>
                  </a:moveTo>
                  <a:lnTo>
                    <a:pt x="1727580" y="71831"/>
                  </a:lnTo>
                  <a:lnTo>
                    <a:pt x="1727580" y="0"/>
                  </a:lnTo>
                  <a:lnTo>
                    <a:pt x="2303526" y="143662"/>
                  </a:lnTo>
                  <a:lnTo>
                    <a:pt x="1727580" y="287337"/>
                  </a:lnTo>
                  <a:lnTo>
                    <a:pt x="1727580" y="215506"/>
                  </a:lnTo>
                  <a:lnTo>
                    <a:pt x="0" y="215506"/>
                  </a:lnTo>
                  <a:lnTo>
                    <a:pt x="0" y="71831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99109" marR="5080" indent="1151890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40" dirty="0"/>
              <a:t> </a:t>
            </a:r>
            <a:r>
              <a:rPr spc="-10" dirty="0"/>
              <a:t>CUTÁNEA </a:t>
            </a:r>
            <a:r>
              <a:rPr dirty="0"/>
              <a:t>NUEVAS</a:t>
            </a:r>
            <a:r>
              <a:rPr spc="-65" dirty="0"/>
              <a:t> </a:t>
            </a:r>
            <a:r>
              <a:rPr dirty="0"/>
              <a:t>DIANAS</a:t>
            </a:r>
            <a:r>
              <a:rPr spc="-40" dirty="0"/>
              <a:t> </a:t>
            </a:r>
            <a:r>
              <a:rPr spc="-10" dirty="0"/>
              <a:t>TERAPEÚTICAS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9590" y="1984324"/>
            <a:ext cx="3233420" cy="249618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55600" marR="5080" indent="-342900">
              <a:lnSpc>
                <a:spcPts val="2160"/>
              </a:lnSpc>
              <a:spcBef>
                <a:spcPts val="3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Fármacos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actividad </a:t>
            </a:r>
            <a:r>
              <a:rPr sz="2000" dirty="0">
                <a:latin typeface="Arial"/>
                <a:cs typeface="Arial"/>
              </a:rPr>
              <a:t>inhibitoria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sobre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múltiples </a:t>
            </a:r>
            <a:r>
              <a:rPr sz="2000" dirty="0">
                <a:latin typeface="Arial"/>
                <a:cs typeface="Arial"/>
              </a:rPr>
              <a:t>receptores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actividad tirosinkinasa: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0"/>
              </a:spcBef>
              <a:buClr>
                <a:srgbClr val="00007C"/>
              </a:buClr>
              <a:buFont typeface="Wingdings"/>
              <a:buChar char=""/>
            </a:pPr>
            <a:endParaRPr sz="2000">
              <a:latin typeface="Arial"/>
              <a:cs typeface="Arial"/>
            </a:endParaRPr>
          </a:p>
          <a:p>
            <a:pPr marL="824865" lvl="1" indent="-354965">
              <a:lnSpc>
                <a:spcPct val="100000"/>
              </a:lnSpc>
              <a:spcBef>
                <a:spcPts val="5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824865" algn="l"/>
              </a:tabLst>
            </a:pPr>
            <a:r>
              <a:rPr sz="2000" spc="-10" dirty="0">
                <a:latin typeface="Arial"/>
                <a:cs typeface="Arial"/>
              </a:rPr>
              <a:t>Imatinib</a:t>
            </a:r>
            <a:endParaRPr sz="2000">
              <a:latin typeface="Arial"/>
              <a:cs typeface="Arial"/>
            </a:endParaRPr>
          </a:p>
          <a:p>
            <a:pPr marL="824865" lvl="1" indent="-354965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824865" algn="l"/>
              </a:tabLst>
            </a:pPr>
            <a:r>
              <a:rPr sz="2000" spc="-10" dirty="0">
                <a:latin typeface="Arial"/>
                <a:cs typeface="Arial"/>
              </a:rPr>
              <a:t>Sorafenib</a:t>
            </a:r>
            <a:endParaRPr sz="2000">
              <a:latin typeface="Arial"/>
              <a:cs typeface="Arial"/>
            </a:endParaRPr>
          </a:p>
          <a:p>
            <a:pPr marL="824865" lvl="1" indent="-354965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824865" algn="l"/>
              </a:tabLst>
            </a:pPr>
            <a:r>
              <a:rPr sz="2000" spc="-10" dirty="0">
                <a:latin typeface="Arial"/>
                <a:cs typeface="Arial"/>
              </a:rPr>
              <a:t>Sunitinib.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765613" y="1830387"/>
          <a:ext cx="5218430" cy="4320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5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1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9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6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21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Tipo</a:t>
                      </a:r>
                      <a:r>
                        <a:rPr sz="16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spc="-2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de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lesión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Sunitinib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Sorafenib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Imatinib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245">
                <a:tc>
                  <a:txBody>
                    <a:bodyPr/>
                    <a:lstStyle/>
                    <a:p>
                      <a:pPr marL="91440" marR="209550">
                        <a:lnSpc>
                          <a:spcPts val="2020"/>
                        </a:lnSpc>
                        <a:spcBef>
                          <a:spcPts val="105"/>
                        </a:spcBef>
                      </a:pPr>
                      <a:r>
                        <a:rPr sz="1400" b="1" u="sng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Eritema</a:t>
                      </a:r>
                      <a:r>
                        <a:rPr sz="1400" b="1" u="sng" spc="-6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u="sng" spc="-2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acral</a:t>
                      </a:r>
                      <a:r>
                        <a:rPr sz="1400" b="1" u="none" spc="-2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u="sng" spc="-1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S.mano-</a:t>
                      </a:r>
                      <a:r>
                        <a:rPr sz="1400" b="1" u="sng" spc="-25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pie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SI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SI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NO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875">
                <a:tc>
                  <a:txBody>
                    <a:bodyPr/>
                    <a:lstStyle/>
                    <a:p>
                      <a:pPr marL="91440" marR="1308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u="sng" spc="-1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Hemorragias</a:t>
                      </a:r>
                      <a:r>
                        <a:rPr sz="1400" b="1" u="none" spc="-1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u="sng" spc="-1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subungueales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SI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SI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NO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875">
                <a:tc>
                  <a:txBody>
                    <a:bodyPr/>
                    <a:lstStyle/>
                    <a:p>
                      <a:pPr marL="91440" marR="13589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u="sng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Cambios</a:t>
                      </a:r>
                      <a:r>
                        <a:rPr sz="1400" b="1" u="sng" spc="-6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u="sng" spc="-25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en</a:t>
                      </a:r>
                      <a:r>
                        <a:rPr sz="1400" b="1" u="none" spc="-25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u="sng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color</a:t>
                      </a:r>
                      <a:r>
                        <a:rPr sz="1400" b="1" u="sng" spc="-45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u="sng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de</a:t>
                      </a:r>
                      <a:r>
                        <a:rPr sz="1400" b="1" u="sng" spc="-4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u="sng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piel</a:t>
                      </a:r>
                      <a:r>
                        <a:rPr sz="1400" b="1" u="sng" spc="-3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u="sng" spc="-5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y</a:t>
                      </a:r>
                      <a:r>
                        <a:rPr sz="1400" b="1" u="none" spc="-5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u="sng" spc="-2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pelo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SI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NO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SI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2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b="1" u="sng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Eritema</a:t>
                      </a:r>
                      <a:r>
                        <a:rPr sz="1400" b="1" u="sng" spc="-6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u="sng" spc="-1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facial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NO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SI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NO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2150">
                <a:tc>
                  <a:txBody>
                    <a:bodyPr/>
                    <a:lstStyle/>
                    <a:p>
                      <a:pPr marL="91440" marR="464184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b="1" u="sng" spc="-1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Edema</a:t>
                      </a:r>
                      <a:r>
                        <a:rPr sz="1400" b="1" u="none" spc="-1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u="sng" spc="-1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periocular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20" dirty="0">
                          <a:latin typeface="Arial"/>
                          <a:cs typeface="Arial"/>
                        </a:rPr>
                        <a:t>RARO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NO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10" dirty="0">
                          <a:latin typeface="Arial"/>
                          <a:cs typeface="Arial"/>
                        </a:rPr>
                        <a:t>COMÚN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0180" y="532257"/>
            <a:ext cx="47263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35" dirty="0"/>
              <a:t> </a:t>
            </a:r>
            <a:r>
              <a:rPr spc="-10" dirty="0"/>
              <a:t>PULMONAR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65435"/>
            <a:ext cx="4822190" cy="143446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9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Toxicidad</a:t>
            </a:r>
            <a:r>
              <a:rPr sz="2400" b="1" u="sng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aguda:</a:t>
            </a:r>
            <a:endParaRPr sz="24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Aparece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curso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tto.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Tos,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disnea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febrícula.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Pneumonitis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intersticial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inflamatoria.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6144" y="2841095"/>
            <a:ext cx="4805680" cy="620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1600" dirty="0">
                <a:solidFill>
                  <a:srgbClr val="9999CC"/>
                </a:solidFill>
                <a:latin typeface="Wingdings"/>
                <a:cs typeface="Wingdings"/>
              </a:rPr>
              <a:t></a:t>
            </a:r>
            <a:r>
              <a:rPr sz="1600" spc="405" dirty="0">
                <a:solidFill>
                  <a:srgbClr val="9999C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Rx: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infiltrados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pulmonares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algodonosos.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r>
              <a:rPr sz="1600" dirty="0">
                <a:solidFill>
                  <a:srgbClr val="9999CC"/>
                </a:solidFill>
                <a:latin typeface="Wingdings"/>
                <a:cs typeface="Wingdings"/>
              </a:rPr>
              <a:t></a:t>
            </a:r>
            <a:r>
              <a:rPr sz="1600" spc="409" dirty="0">
                <a:solidFill>
                  <a:srgbClr val="9999C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Buen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pronóstico.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3475101"/>
            <a:ext cx="7101840" cy="134302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755015" marR="5080" indent="-285750">
              <a:lnSpc>
                <a:spcPts val="2160"/>
              </a:lnSpc>
              <a:spcBef>
                <a:spcPts val="375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6285" algn="l"/>
              </a:tabLst>
            </a:pPr>
            <a:r>
              <a:rPr sz="2000" dirty="0">
                <a:latin typeface="Arial"/>
                <a:cs typeface="Arial"/>
              </a:rPr>
              <a:t>Se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resuelve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suspensión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tto.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casos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más 	</a:t>
            </a:r>
            <a:r>
              <a:rPr sz="2000" dirty="0">
                <a:latin typeface="Arial"/>
                <a:cs typeface="Arial"/>
              </a:rPr>
              <a:t>persistentes: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corticoides.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95"/>
              </a:spcBef>
            </a:pP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400" b="1" dirty="0">
                <a:latin typeface="Arial"/>
                <a:cs typeface="Arial"/>
              </a:rPr>
              <a:t>Toxicidad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tardía: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91539" y="4774819"/>
            <a:ext cx="2435860" cy="32384"/>
          </a:xfrm>
          <a:custGeom>
            <a:avLst/>
            <a:gdLst/>
            <a:ahLst/>
            <a:cxnLst/>
            <a:rect l="l" t="t" r="r" b="b"/>
            <a:pathLst>
              <a:path w="2435860" h="32385">
                <a:moveTo>
                  <a:pt x="2435352" y="0"/>
                </a:moveTo>
                <a:lnTo>
                  <a:pt x="0" y="0"/>
                </a:lnTo>
                <a:lnTo>
                  <a:pt x="0" y="32003"/>
                </a:lnTo>
                <a:lnTo>
                  <a:pt x="2435352" y="32003"/>
                </a:lnTo>
                <a:lnTo>
                  <a:pt x="24353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95221" y="5157978"/>
            <a:ext cx="6489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Arial"/>
                <a:cs typeface="Arial"/>
              </a:rPr>
              <a:t>peso.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06144" y="4859506"/>
            <a:ext cx="6882765" cy="955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1600" dirty="0">
                <a:solidFill>
                  <a:srgbClr val="9999CC"/>
                </a:solidFill>
                <a:latin typeface="Wingdings"/>
                <a:cs typeface="Wingdings"/>
              </a:rPr>
              <a:t></a:t>
            </a:r>
            <a:r>
              <a:rPr sz="1600" spc="390" dirty="0">
                <a:solidFill>
                  <a:srgbClr val="9999C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Fibrosis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pulmonar.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r>
              <a:rPr sz="1600" dirty="0">
                <a:solidFill>
                  <a:srgbClr val="9999CC"/>
                </a:solidFill>
                <a:latin typeface="Wingdings"/>
                <a:cs typeface="Wingdings"/>
              </a:rPr>
              <a:t></a:t>
            </a:r>
            <a:r>
              <a:rPr sz="1600" spc="400" dirty="0">
                <a:solidFill>
                  <a:srgbClr val="9999C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Disnea,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seca,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debilidad,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pérdida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apetito,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pérdida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de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r>
              <a:rPr sz="1600" dirty="0">
                <a:solidFill>
                  <a:srgbClr val="9999CC"/>
                </a:solidFill>
                <a:latin typeface="Wingdings"/>
                <a:cs typeface="Wingdings"/>
              </a:rPr>
              <a:t></a:t>
            </a:r>
            <a:r>
              <a:rPr sz="1600" spc="420" dirty="0">
                <a:solidFill>
                  <a:srgbClr val="9999C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Tto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fases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agudas: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corticoides.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casos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fibrosis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pul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5630" y="5493207"/>
            <a:ext cx="7473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Arial"/>
                <a:cs typeface="Arial"/>
              </a:rPr>
              <a:t>monar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79905" y="5767527"/>
            <a:ext cx="44970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severa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instaurada: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trasplante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pulmonar.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00112" y="2708338"/>
            <a:ext cx="6769100" cy="865505"/>
          </a:xfrm>
          <a:custGeom>
            <a:avLst/>
            <a:gdLst/>
            <a:ahLst/>
            <a:cxnLst/>
            <a:rect l="l" t="t" r="r" b="b"/>
            <a:pathLst>
              <a:path w="6769100" h="865504">
                <a:moveTo>
                  <a:pt x="6769100" y="0"/>
                </a:moveTo>
                <a:lnTo>
                  <a:pt x="0" y="0"/>
                </a:lnTo>
                <a:lnTo>
                  <a:pt x="0" y="865187"/>
                </a:lnTo>
                <a:lnTo>
                  <a:pt x="6769100" y="865187"/>
                </a:lnTo>
                <a:lnTo>
                  <a:pt x="67691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00112" y="2708338"/>
            <a:ext cx="6769100" cy="865505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152400" rIns="0" bIns="0" rtlCol="0">
            <a:spAutoFit/>
          </a:bodyPr>
          <a:lstStyle/>
          <a:p>
            <a:pPr marL="2078355" marR="797560" indent="-1337310">
              <a:lnSpc>
                <a:spcPct val="100000"/>
              </a:lnSpc>
              <a:spcBef>
                <a:spcPts val="1200"/>
              </a:spcBef>
            </a:pPr>
            <a:r>
              <a:rPr sz="1800" spc="-20" dirty="0">
                <a:latin typeface="Arial"/>
                <a:cs typeface="Arial"/>
              </a:rPr>
              <a:t>METOTREXATE.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BLEOMICINA.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PROCARBAZINA. </a:t>
            </a:r>
            <a:r>
              <a:rPr sz="1800" dirty="0">
                <a:latin typeface="Arial"/>
                <a:cs typeface="Arial"/>
              </a:rPr>
              <a:t>BCNU.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MITOXANTRONE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58850" y="4784725"/>
            <a:ext cx="6939280" cy="962025"/>
            <a:chOff x="958850" y="4784725"/>
            <a:chExt cx="6939280" cy="962025"/>
          </a:xfrm>
        </p:grpSpPr>
        <p:sp>
          <p:nvSpPr>
            <p:cNvPr id="14" name="object 14"/>
            <p:cNvSpPr/>
            <p:nvPr/>
          </p:nvSpPr>
          <p:spPr>
            <a:xfrm>
              <a:off x="971550" y="4797425"/>
              <a:ext cx="6913880" cy="936625"/>
            </a:xfrm>
            <a:custGeom>
              <a:avLst/>
              <a:gdLst/>
              <a:ahLst/>
              <a:cxnLst/>
              <a:rect l="l" t="t" r="r" b="b"/>
              <a:pathLst>
                <a:path w="6913880" h="936625">
                  <a:moveTo>
                    <a:pt x="6913626" y="0"/>
                  </a:moveTo>
                  <a:lnTo>
                    <a:pt x="0" y="0"/>
                  </a:lnTo>
                  <a:lnTo>
                    <a:pt x="0" y="936625"/>
                  </a:lnTo>
                  <a:lnTo>
                    <a:pt x="6913626" y="936625"/>
                  </a:lnTo>
                  <a:lnTo>
                    <a:pt x="69136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71550" y="4797425"/>
              <a:ext cx="6913880" cy="936625"/>
            </a:xfrm>
            <a:custGeom>
              <a:avLst/>
              <a:gdLst/>
              <a:ahLst/>
              <a:cxnLst/>
              <a:rect l="l" t="t" r="r" b="b"/>
              <a:pathLst>
                <a:path w="6913880" h="936625">
                  <a:moveTo>
                    <a:pt x="0" y="936625"/>
                  </a:moveTo>
                  <a:lnTo>
                    <a:pt x="6913626" y="936625"/>
                  </a:lnTo>
                  <a:lnTo>
                    <a:pt x="6913626" y="0"/>
                  </a:lnTo>
                  <a:lnTo>
                    <a:pt x="0" y="0"/>
                  </a:lnTo>
                  <a:lnTo>
                    <a:pt x="0" y="936625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984250" y="4973523"/>
            <a:ext cx="68884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BLEOMICINA.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BUSULFAN.</a:t>
            </a:r>
            <a:r>
              <a:rPr sz="1800" dirty="0">
                <a:latin typeface="Arial"/>
                <a:cs typeface="Arial"/>
              </a:rPr>
              <a:t> BCNU.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MITOMICINA-</a:t>
            </a:r>
            <a:r>
              <a:rPr sz="1800" spc="-25" dirty="0">
                <a:latin typeface="Arial"/>
                <a:cs typeface="Arial"/>
              </a:rPr>
              <a:t>C.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CICLOFOSFAMIDA.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IFOSFAMIDA.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4526" y="516763"/>
            <a:ext cx="37744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35" dirty="0"/>
              <a:t> </a:t>
            </a:r>
            <a:r>
              <a:rPr spc="-10" dirty="0"/>
              <a:t>RENAL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1233043"/>
            <a:ext cx="8098790" cy="136779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54965" marR="5080" indent="-342900">
              <a:lnSpc>
                <a:spcPct val="80000"/>
              </a:lnSpc>
              <a:spcBef>
                <a:spcPts val="58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Muchos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fármacos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quimioterápicos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metabolitos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se </a:t>
            </a:r>
            <a:r>
              <a:rPr sz="2000" dirty="0">
                <a:latin typeface="Arial"/>
                <a:cs typeface="Arial"/>
              </a:rPr>
              <a:t>eliminan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total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parcialmente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vía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renal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pueden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producir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lesiones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en </a:t>
            </a:r>
            <a:r>
              <a:rPr sz="2000" dirty="0">
                <a:latin typeface="Arial"/>
                <a:cs typeface="Arial"/>
              </a:rPr>
              <a:t>cualquiera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estructuras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componen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vía.</a:t>
            </a:r>
            <a:endParaRPr sz="2000">
              <a:latin typeface="Arial"/>
              <a:cs typeface="Arial"/>
            </a:endParaRPr>
          </a:p>
          <a:p>
            <a:pPr marL="354965" marR="292100" indent="-342900">
              <a:lnSpc>
                <a:spcPts val="1920"/>
              </a:lnSpc>
              <a:spcBef>
                <a:spcPts val="459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Prevención: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asegurar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correcta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hidratación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ajustar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dosis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QT </a:t>
            </a:r>
            <a:r>
              <a:rPr sz="2000" dirty="0">
                <a:latin typeface="Arial"/>
                <a:cs typeface="Arial"/>
              </a:rPr>
              <a:t>según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función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renal.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51222" y="2915200"/>
            <a:ext cx="5737225" cy="530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1989"/>
              </a:lnSpc>
            </a:pPr>
            <a:r>
              <a:rPr sz="1800" dirty="0">
                <a:latin typeface="Arial"/>
                <a:cs typeface="Arial"/>
              </a:rPr>
              <a:t>al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aguda: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CISPLATINO.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atación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forzada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con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suero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salino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previo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posteriormente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217" y="2574417"/>
            <a:ext cx="2418715" cy="11004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Toxicidad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renal:</a:t>
            </a:r>
            <a:endParaRPr sz="20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spcBef>
                <a:spcPts val="10"/>
              </a:spcBef>
              <a:buClr>
                <a:srgbClr val="9999CC"/>
              </a:buClr>
              <a:buSzPct val="80555"/>
              <a:buFont typeface="Wingdings"/>
              <a:buChar char=""/>
              <a:tabLst>
                <a:tab pos="755650" algn="l"/>
              </a:tabLst>
            </a:pPr>
            <a:r>
              <a:rPr sz="1800" dirty="0">
                <a:latin typeface="Arial"/>
                <a:cs typeface="Arial"/>
              </a:rPr>
              <a:t>Insuficiencia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ren</a:t>
            </a:r>
            <a:endParaRPr sz="1800">
              <a:latin typeface="Arial"/>
              <a:cs typeface="Arial"/>
            </a:endParaRPr>
          </a:p>
          <a:p>
            <a:pPr marL="756285" marR="6350" lvl="1" indent="-287020">
              <a:lnSpc>
                <a:spcPts val="1730"/>
              </a:lnSpc>
              <a:spcBef>
                <a:spcPts val="415"/>
              </a:spcBef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Prevención: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hidr </a:t>
            </a:r>
            <a:r>
              <a:rPr sz="1800" dirty="0">
                <a:latin typeface="Arial"/>
                <a:cs typeface="Arial"/>
              </a:rPr>
              <a:t>al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tto.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7217" y="3922014"/>
            <a:ext cx="23742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Toxicidad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vesical: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75131" y="4262692"/>
            <a:ext cx="5573395" cy="530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">
              <a:lnSpc>
                <a:spcPts val="1989"/>
              </a:lnSpc>
            </a:pPr>
            <a:r>
              <a:rPr sz="1800" dirty="0">
                <a:latin typeface="Arial"/>
                <a:cs typeface="Arial"/>
              </a:rPr>
              <a:t>gicas: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ciclofosfamida,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ifosfamida.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ratación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Mesna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(antídoto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que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inactiva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los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metabolitos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04417" y="4228338"/>
            <a:ext cx="1896745" cy="793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lr>
                <a:srgbClr val="9999CC"/>
              </a:buClr>
              <a:buSzPct val="80555"/>
              <a:buFont typeface="Wingdings"/>
              <a:buChar char=""/>
              <a:tabLst>
                <a:tab pos="299085" algn="l"/>
              </a:tabLst>
            </a:pPr>
            <a:r>
              <a:rPr sz="1800" dirty="0">
                <a:latin typeface="Arial"/>
                <a:cs typeface="Arial"/>
              </a:rPr>
              <a:t>Cistitis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hemorrá</a:t>
            </a:r>
            <a:endParaRPr sz="1800">
              <a:latin typeface="Arial"/>
              <a:cs typeface="Arial"/>
            </a:endParaRPr>
          </a:p>
          <a:p>
            <a:pPr marL="299085" marR="17780" indent="-287020">
              <a:lnSpc>
                <a:spcPct val="80000"/>
              </a:lnSpc>
              <a:spcBef>
                <a:spcPts val="430"/>
              </a:spcBef>
              <a:buClr>
                <a:srgbClr val="9999CC"/>
              </a:buClr>
              <a:buSzPct val="80555"/>
              <a:buFont typeface="Wingdings"/>
              <a:buChar char=""/>
              <a:tabLst>
                <a:tab pos="299085" algn="l"/>
              </a:tabLst>
            </a:pPr>
            <a:r>
              <a:rPr sz="1800" dirty="0">
                <a:latin typeface="Arial"/>
                <a:cs typeface="Arial"/>
              </a:rPr>
              <a:t>Prevención: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hid </a:t>
            </a:r>
            <a:r>
              <a:rPr sz="1800" spc="-10" dirty="0">
                <a:latin typeface="Arial"/>
                <a:cs typeface="Arial"/>
              </a:rPr>
              <a:t>tóxicos).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7217" y="5269484"/>
            <a:ext cx="375792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Síndrome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hemolítico-urémico: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4417" y="5575808"/>
            <a:ext cx="189801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lr>
                <a:srgbClr val="9999CC"/>
              </a:buClr>
              <a:buSzPct val="80555"/>
              <a:buFont typeface="Wingdings"/>
              <a:buChar char=""/>
              <a:tabLst>
                <a:tab pos="299085" algn="l"/>
              </a:tabLst>
            </a:pPr>
            <a:r>
              <a:rPr sz="1800" dirty="0">
                <a:latin typeface="Arial"/>
                <a:cs typeface="Arial"/>
              </a:rPr>
              <a:t>Fallo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renal</a:t>
            </a:r>
            <a:r>
              <a:rPr sz="1800" spc="-20" dirty="0">
                <a:latin typeface="Arial"/>
                <a:cs typeface="Arial"/>
              </a:rPr>
              <a:t> prog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9999CC"/>
              </a:buClr>
              <a:buSzPct val="80555"/>
              <a:buFont typeface="Wingdings"/>
              <a:buChar char=""/>
              <a:tabLst>
                <a:tab pos="299085" algn="l"/>
              </a:tabLst>
            </a:pPr>
            <a:r>
              <a:rPr sz="1800" dirty="0">
                <a:latin typeface="Arial"/>
                <a:cs typeface="Arial"/>
              </a:rPr>
              <a:t>Aparece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6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mes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38290" y="5610162"/>
            <a:ext cx="5594985" cy="530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800">
              <a:lnSpc>
                <a:spcPts val="1989"/>
              </a:lnSpc>
            </a:pPr>
            <a:r>
              <a:rPr sz="1800" dirty="0">
                <a:latin typeface="Arial"/>
                <a:cs typeface="Arial"/>
              </a:rPr>
              <a:t>resivo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asociado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anemia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hemolítica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microangiopática.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es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después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finalizar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tto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QT.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04417" y="6124752"/>
            <a:ext cx="2275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lr>
                <a:srgbClr val="9999CC"/>
              </a:buClr>
              <a:buSzPct val="80555"/>
              <a:buFont typeface="Wingdings"/>
              <a:buChar char=""/>
              <a:tabLst>
                <a:tab pos="299085" algn="l"/>
              </a:tabLst>
            </a:pPr>
            <a:r>
              <a:rPr sz="1800" spc="-10" dirty="0">
                <a:latin typeface="Arial"/>
                <a:cs typeface="Arial"/>
              </a:rPr>
              <a:t>Dosis-dependiente.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987675" y="2852737"/>
            <a:ext cx="5832475" cy="649605"/>
          </a:xfrm>
          <a:custGeom>
            <a:avLst/>
            <a:gdLst/>
            <a:ahLst/>
            <a:cxnLst/>
            <a:rect l="l" t="t" r="r" b="b"/>
            <a:pathLst>
              <a:path w="5832475" h="649604">
                <a:moveTo>
                  <a:pt x="5832475" y="0"/>
                </a:moveTo>
                <a:lnTo>
                  <a:pt x="0" y="0"/>
                </a:lnTo>
                <a:lnTo>
                  <a:pt x="0" y="649287"/>
                </a:lnTo>
                <a:lnTo>
                  <a:pt x="5832475" y="649287"/>
                </a:lnTo>
                <a:lnTo>
                  <a:pt x="58324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987675" y="2852737"/>
            <a:ext cx="5832475" cy="649605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sz="1800" dirty="0">
                <a:latin typeface="Arial"/>
                <a:cs typeface="Arial"/>
              </a:rPr>
              <a:t>SALES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PLATINO.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METOTREXATE.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IFOSFAMIDA.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NITROSUREAS.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916301" y="4292536"/>
            <a:ext cx="5832475" cy="576580"/>
          </a:xfrm>
          <a:custGeom>
            <a:avLst/>
            <a:gdLst/>
            <a:ahLst/>
            <a:cxnLst/>
            <a:rect l="l" t="t" r="r" b="b"/>
            <a:pathLst>
              <a:path w="5832475" h="576579">
                <a:moveTo>
                  <a:pt x="5832475" y="0"/>
                </a:moveTo>
                <a:lnTo>
                  <a:pt x="0" y="0"/>
                </a:lnTo>
                <a:lnTo>
                  <a:pt x="0" y="576262"/>
                </a:lnTo>
                <a:lnTo>
                  <a:pt x="5832475" y="576262"/>
                </a:lnTo>
                <a:lnTo>
                  <a:pt x="58324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916301" y="4292536"/>
            <a:ext cx="5832475" cy="57658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1460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50"/>
              </a:spcBef>
            </a:pPr>
            <a:r>
              <a:rPr sz="1800" dirty="0">
                <a:latin typeface="Arial"/>
                <a:cs typeface="Arial"/>
              </a:rPr>
              <a:t>CICLOFOSFAMIDA.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IFOSFAMIDA.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916301" y="5661025"/>
            <a:ext cx="5759450" cy="576580"/>
          </a:xfrm>
          <a:custGeom>
            <a:avLst/>
            <a:gdLst/>
            <a:ahLst/>
            <a:cxnLst/>
            <a:rect l="l" t="t" r="r" b="b"/>
            <a:pathLst>
              <a:path w="5759450" h="576579">
                <a:moveTo>
                  <a:pt x="5759450" y="0"/>
                </a:moveTo>
                <a:lnTo>
                  <a:pt x="0" y="0"/>
                </a:lnTo>
                <a:lnTo>
                  <a:pt x="0" y="576262"/>
                </a:lnTo>
                <a:lnTo>
                  <a:pt x="5759450" y="576262"/>
                </a:lnTo>
                <a:lnTo>
                  <a:pt x="57594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916301" y="5661025"/>
            <a:ext cx="5759450" cy="57658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14605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150"/>
              </a:spcBef>
            </a:pPr>
            <a:r>
              <a:rPr sz="1800" spc="-10" dirty="0">
                <a:latin typeface="Arial"/>
                <a:cs typeface="Arial"/>
              </a:rPr>
              <a:t>MITOMICINA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C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1228" y="486282"/>
            <a:ext cx="62426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35" dirty="0"/>
              <a:t> </a:t>
            </a:r>
            <a:r>
              <a:rPr spc="-10" dirty="0"/>
              <a:t>CARDIOVASCULAR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65779"/>
            <a:ext cx="6962140" cy="478345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Toxicidad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cardiaca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Toxicidad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vascular:</a:t>
            </a:r>
            <a:endParaRPr sz="32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690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5650" algn="l"/>
              </a:tabLst>
            </a:pPr>
            <a:r>
              <a:rPr sz="2800" dirty="0">
                <a:latin typeface="Arial"/>
                <a:cs typeface="Arial"/>
              </a:rPr>
              <a:t>Enfermedad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venooclusiva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pulmonar.</a:t>
            </a:r>
            <a:endParaRPr sz="28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670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5650" algn="l"/>
              </a:tabLst>
            </a:pPr>
            <a:r>
              <a:rPr sz="2800" dirty="0">
                <a:latin typeface="Arial"/>
                <a:cs typeface="Arial"/>
              </a:rPr>
              <a:t>Enfermedad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venooclusiva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hepática.</a:t>
            </a:r>
            <a:endParaRPr sz="28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675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5650" algn="l"/>
              </a:tabLst>
            </a:pPr>
            <a:r>
              <a:rPr sz="2800" dirty="0">
                <a:latin typeface="Arial"/>
                <a:cs typeface="Arial"/>
              </a:rPr>
              <a:t>Síndrome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microangiopático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trombótico.</a:t>
            </a:r>
            <a:endParaRPr sz="28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670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5650" algn="l"/>
              </a:tabLst>
            </a:pPr>
            <a:r>
              <a:rPr sz="2800" dirty="0">
                <a:latin typeface="Arial"/>
                <a:cs typeface="Arial"/>
              </a:rPr>
              <a:t>Síndrome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Raynaud.</a:t>
            </a:r>
            <a:endParaRPr sz="28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675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5650" algn="l"/>
              </a:tabLst>
            </a:pPr>
            <a:r>
              <a:rPr sz="2800" dirty="0">
                <a:latin typeface="Arial"/>
                <a:cs typeface="Arial"/>
              </a:rPr>
              <a:t>Accidente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cerebrovascular.</a:t>
            </a:r>
            <a:endParaRPr sz="28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675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5650" algn="l"/>
              </a:tabLst>
            </a:pPr>
            <a:r>
              <a:rPr sz="2800" dirty="0">
                <a:latin typeface="Arial"/>
                <a:cs typeface="Arial"/>
              </a:rPr>
              <a:t>Isquemia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coronaria.</a:t>
            </a:r>
            <a:endParaRPr sz="28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670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5650" algn="l"/>
              </a:tabLst>
            </a:pPr>
            <a:r>
              <a:rPr sz="2800" dirty="0">
                <a:latin typeface="Arial"/>
                <a:cs typeface="Arial"/>
              </a:rPr>
              <a:t>Alteraciones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tensión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arterial.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912" rIns="0" bIns="0" rtlCol="0">
            <a:spAutoFit/>
          </a:bodyPr>
          <a:lstStyle/>
          <a:p>
            <a:pPr marL="1561465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45" dirty="0"/>
              <a:t> </a:t>
            </a:r>
            <a:r>
              <a:rPr spc="-10" dirty="0"/>
              <a:t>CARDÍACA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01650" y="1303337"/>
            <a:ext cx="8212455" cy="4972050"/>
            <a:chOff x="501650" y="1303337"/>
            <a:chExt cx="8212455" cy="49720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9750" y="1352226"/>
              <a:ext cx="8107406" cy="488506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20700" y="1322387"/>
              <a:ext cx="8174355" cy="4933950"/>
            </a:xfrm>
            <a:custGeom>
              <a:avLst/>
              <a:gdLst/>
              <a:ahLst/>
              <a:cxnLst/>
              <a:rect l="l" t="t" r="r" b="b"/>
              <a:pathLst>
                <a:path w="8174355" h="4933950">
                  <a:moveTo>
                    <a:pt x="0" y="4933950"/>
                  </a:moveTo>
                  <a:lnTo>
                    <a:pt x="8174101" y="4933950"/>
                  </a:lnTo>
                  <a:lnTo>
                    <a:pt x="8174101" y="0"/>
                  </a:lnTo>
                  <a:lnTo>
                    <a:pt x="0" y="0"/>
                  </a:lnTo>
                  <a:lnTo>
                    <a:pt x="0" y="493395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1187" y="2708275"/>
              <a:ext cx="1224280" cy="3025775"/>
            </a:xfrm>
            <a:custGeom>
              <a:avLst/>
              <a:gdLst/>
              <a:ahLst/>
              <a:cxnLst/>
              <a:rect l="l" t="t" r="r" b="b"/>
              <a:pathLst>
                <a:path w="1224280" h="3025775">
                  <a:moveTo>
                    <a:pt x="0" y="0"/>
                  </a:moveTo>
                  <a:lnTo>
                    <a:pt x="576262" y="0"/>
                  </a:lnTo>
                </a:path>
                <a:path w="1224280" h="3025775">
                  <a:moveTo>
                    <a:pt x="0" y="1152525"/>
                  </a:moveTo>
                  <a:lnTo>
                    <a:pt x="1152588" y="1152525"/>
                  </a:lnTo>
                </a:path>
                <a:path w="1224280" h="3025775">
                  <a:moveTo>
                    <a:pt x="0" y="2305050"/>
                  </a:moveTo>
                  <a:lnTo>
                    <a:pt x="1223962" y="2305050"/>
                  </a:lnTo>
                </a:path>
                <a:path w="1224280" h="3025775">
                  <a:moveTo>
                    <a:pt x="0" y="3025775"/>
                  </a:moveTo>
                  <a:lnTo>
                    <a:pt x="720788" y="3025775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4386" rIns="0" bIns="0" rtlCol="0">
            <a:spAutoFit/>
          </a:bodyPr>
          <a:lstStyle/>
          <a:p>
            <a:pPr marL="1572260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45" dirty="0"/>
              <a:t> </a:t>
            </a:r>
            <a:r>
              <a:rPr spc="-10" dirty="0"/>
              <a:t>CARDIACA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7550" y="1230312"/>
            <a:ext cx="8069580" cy="5476875"/>
            <a:chOff x="717550" y="1230312"/>
            <a:chExt cx="8069580" cy="54768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5650" y="1268412"/>
              <a:ext cx="7992999" cy="538747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6600" y="1249362"/>
              <a:ext cx="8031480" cy="5438775"/>
            </a:xfrm>
            <a:custGeom>
              <a:avLst/>
              <a:gdLst/>
              <a:ahLst/>
              <a:cxnLst/>
              <a:rect l="l" t="t" r="r" b="b"/>
              <a:pathLst>
                <a:path w="8031480" h="5438775">
                  <a:moveTo>
                    <a:pt x="0" y="5438775"/>
                  </a:moveTo>
                  <a:lnTo>
                    <a:pt x="8031226" y="5438775"/>
                  </a:lnTo>
                  <a:lnTo>
                    <a:pt x="8031226" y="0"/>
                  </a:lnTo>
                  <a:lnTo>
                    <a:pt x="0" y="0"/>
                  </a:lnTo>
                  <a:lnTo>
                    <a:pt x="0" y="5438775"/>
                  </a:lnTo>
                  <a:close/>
                </a:path>
                <a:path w="8031480" h="5438775">
                  <a:moveTo>
                    <a:pt x="90487" y="884237"/>
                  </a:moveTo>
                  <a:lnTo>
                    <a:pt x="1027112" y="884237"/>
                  </a:lnTo>
                  <a:lnTo>
                    <a:pt x="1027112" y="666750"/>
                  </a:lnTo>
                  <a:lnTo>
                    <a:pt x="90487" y="666750"/>
                  </a:lnTo>
                  <a:lnTo>
                    <a:pt x="90487" y="884237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0477" y="630682"/>
            <a:ext cx="45434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45" dirty="0"/>
              <a:t> </a:t>
            </a:r>
            <a:r>
              <a:rPr spc="-10" dirty="0"/>
              <a:t>CARDÍACA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1362582"/>
            <a:ext cx="63684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Miocardiopatías</a:t>
            </a:r>
            <a:r>
              <a:rPr sz="3200" spc="-15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quimioinducidas.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7217" y="3704082"/>
            <a:ext cx="591883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Arritmias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cardiacas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procesos isquémicos.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87450" y="2276475"/>
            <a:ext cx="7127875" cy="64770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657860">
              <a:lnSpc>
                <a:spcPct val="100000"/>
              </a:lnSpc>
              <a:spcBef>
                <a:spcPts val="345"/>
              </a:spcBef>
            </a:pPr>
            <a:r>
              <a:rPr sz="1800" dirty="0">
                <a:latin typeface="Arial"/>
                <a:cs typeface="Arial"/>
              </a:rPr>
              <a:t>ANTRACICLINAS.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TRASTUZUMAB.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CICLOFOSFAMIDA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03350" y="4941887"/>
            <a:ext cx="6767830" cy="649605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182245" rIns="0" bIns="0" rtlCol="0">
            <a:spAutoFit/>
          </a:bodyPr>
          <a:lstStyle/>
          <a:p>
            <a:pPr marL="708025">
              <a:lnSpc>
                <a:spcPct val="100000"/>
              </a:lnSpc>
              <a:spcBef>
                <a:spcPts val="1435"/>
              </a:spcBef>
            </a:pPr>
            <a:r>
              <a:rPr sz="1800" dirty="0">
                <a:latin typeface="Arial"/>
                <a:cs typeface="Arial"/>
              </a:rPr>
              <a:t>IFOSFAMIDA.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5-</a:t>
            </a:r>
            <a:r>
              <a:rPr sz="1800" dirty="0">
                <a:latin typeface="Arial"/>
                <a:cs typeface="Arial"/>
              </a:rPr>
              <a:t>FU.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PACLITAXEL.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INTERLEUKINA.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40205" marR="5080" indent="207645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TOXICIDAD</a:t>
            </a:r>
            <a:r>
              <a:rPr sz="2800" spc="-140" dirty="0"/>
              <a:t> </a:t>
            </a:r>
            <a:r>
              <a:rPr sz="2800" spc="-10" dirty="0"/>
              <a:t>CARDÍACA </a:t>
            </a:r>
            <a:r>
              <a:rPr sz="2800" dirty="0"/>
              <a:t>PRESENTACIÓN</a:t>
            </a:r>
            <a:r>
              <a:rPr sz="2800" spc="-65" dirty="0"/>
              <a:t> </a:t>
            </a:r>
            <a:r>
              <a:rPr sz="2800" spc="-10" dirty="0"/>
              <a:t>CLÍNICA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47217" y="1449070"/>
            <a:ext cx="8195309" cy="49479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u="sng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Toxicidad</a:t>
            </a:r>
            <a:r>
              <a:rPr sz="2000" u="sng" spc="-65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 </a:t>
            </a:r>
            <a:r>
              <a:rPr sz="2000" u="sng" spc="-10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aguda:</a:t>
            </a:r>
            <a:endParaRPr sz="2000">
              <a:latin typeface="Arial"/>
              <a:cs typeface="Arial"/>
            </a:endParaRPr>
          </a:p>
          <a:p>
            <a:pPr marL="756285" marR="145415" lvl="1" indent="-287020">
              <a:lnSpc>
                <a:spcPct val="80000"/>
              </a:lnSpc>
              <a:spcBef>
                <a:spcPts val="434"/>
              </a:spcBef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Aparece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forma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inmediata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los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días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siguientes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administración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 </a:t>
            </a:r>
            <a:r>
              <a:rPr sz="1800" spc="-25" dirty="0">
                <a:latin typeface="Arial"/>
                <a:cs typeface="Arial"/>
              </a:rPr>
              <a:t>QT.</a:t>
            </a:r>
            <a:endParaRPr sz="18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buClr>
                <a:srgbClr val="9999CC"/>
              </a:buClr>
              <a:buSzPct val="80555"/>
              <a:buFont typeface="Wingdings"/>
              <a:buChar char=""/>
              <a:tabLst>
                <a:tab pos="755650" algn="l"/>
              </a:tabLst>
            </a:pPr>
            <a:r>
              <a:rPr sz="1800" dirty="0">
                <a:latin typeface="Arial"/>
                <a:cs typeface="Arial"/>
              </a:rPr>
              <a:t>No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relación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con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dosis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administrada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acumulativa.</a:t>
            </a:r>
            <a:endParaRPr sz="1800">
              <a:latin typeface="Arial"/>
              <a:cs typeface="Arial"/>
            </a:endParaRPr>
          </a:p>
          <a:p>
            <a:pPr marL="756285" marR="98425" lvl="1" indent="-287020">
              <a:lnSpc>
                <a:spcPct val="80000"/>
              </a:lnSpc>
              <a:spcBef>
                <a:spcPts val="434"/>
              </a:spcBef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Miopericarditis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2ª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exposición directa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del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fármaco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los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efectos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los </a:t>
            </a:r>
            <a:r>
              <a:rPr sz="1800" dirty="0">
                <a:latin typeface="Arial"/>
                <a:cs typeface="Arial"/>
              </a:rPr>
              <a:t>picos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secreción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catecolaminas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histamina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provocados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por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el </a:t>
            </a:r>
            <a:r>
              <a:rPr sz="1800" spc="-10" dirty="0">
                <a:latin typeface="Arial"/>
                <a:cs typeface="Arial"/>
              </a:rPr>
              <a:t>mismo.</a:t>
            </a:r>
            <a:endParaRPr sz="1800">
              <a:latin typeface="Arial"/>
              <a:cs typeface="Arial"/>
            </a:endParaRPr>
          </a:p>
          <a:p>
            <a:pPr marL="756285" marR="741045" lvl="1" indent="-287020">
              <a:lnSpc>
                <a:spcPct val="80000"/>
              </a:lnSpc>
              <a:spcBef>
                <a:spcPts val="434"/>
              </a:spcBef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Arritmias,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prolongación del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QT,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anomalías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segmento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ST, </a:t>
            </a:r>
            <a:r>
              <a:rPr sz="1800" dirty="0">
                <a:latin typeface="Arial"/>
                <a:cs typeface="Arial"/>
              </a:rPr>
              <a:t>extrasistoles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auriculares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ventriculares,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derrame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pericárdico,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fallo cardíaco.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ts val="2395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u="sng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Toxicidad</a:t>
            </a:r>
            <a:r>
              <a:rPr sz="2000" u="sng" spc="-60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 </a:t>
            </a:r>
            <a:r>
              <a:rPr sz="2000" u="sng" spc="-10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subaguda:</a:t>
            </a:r>
            <a:endParaRPr sz="2000">
              <a:latin typeface="Arial"/>
              <a:cs typeface="Arial"/>
            </a:endParaRPr>
          </a:p>
          <a:p>
            <a:pPr marL="756285" marR="957580" lvl="1" indent="-287020">
              <a:lnSpc>
                <a:spcPct val="80000"/>
              </a:lnSpc>
              <a:spcBef>
                <a:spcPts val="440"/>
              </a:spcBef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Puede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aparecer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hasta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varios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meses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después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última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dosis. </a:t>
            </a:r>
            <a:r>
              <a:rPr sz="1800" dirty="0">
                <a:latin typeface="Arial"/>
                <a:cs typeface="Arial"/>
              </a:rPr>
              <a:t>Frecuentemente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los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6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primeros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meses.</a:t>
            </a:r>
            <a:endParaRPr sz="18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buClr>
                <a:srgbClr val="9999CC"/>
              </a:buClr>
              <a:buSzPct val="80555"/>
              <a:buFont typeface="Wingdings"/>
              <a:buChar char=""/>
              <a:tabLst>
                <a:tab pos="755650" algn="l"/>
              </a:tabLst>
            </a:pPr>
            <a:r>
              <a:rPr sz="1800" dirty="0">
                <a:latin typeface="Arial"/>
                <a:cs typeface="Arial"/>
              </a:rPr>
              <a:t>Taquicardia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y/o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disnea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progresiva,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pudiendo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evolucionar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ICC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EAP.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85"/>
              </a:spcBef>
              <a:buClr>
                <a:srgbClr val="9999CC"/>
              </a:buClr>
              <a:buFont typeface="Wingdings"/>
              <a:buChar char=""/>
            </a:pP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u="sng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Toxicidad</a:t>
            </a:r>
            <a:r>
              <a:rPr sz="2000" u="sng" spc="-40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 </a:t>
            </a:r>
            <a:r>
              <a:rPr sz="2000" u="sng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tardía</a:t>
            </a:r>
            <a:r>
              <a:rPr sz="2000" u="sng" spc="-45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 </a:t>
            </a:r>
            <a:r>
              <a:rPr sz="2000" u="sng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o</a:t>
            </a:r>
            <a:r>
              <a:rPr sz="2000" u="sng" spc="-15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 </a:t>
            </a:r>
            <a:r>
              <a:rPr sz="2000" u="sng" spc="-10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Arial"/>
                <a:cs typeface="Arial"/>
              </a:rPr>
              <a:t>diferida:</a:t>
            </a:r>
            <a:endParaRPr sz="20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spcBef>
                <a:spcPts val="5"/>
              </a:spcBef>
              <a:buClr>
                <a:srgbClr val="9999CC"/>
              </a:buClr>
              <a:buSzPct val="80555"/>
              <a:buFont typeface="Wingdings"/>
              <a:buChar char=""/>
              <a:tabLst>
                <a:tab pos="755650" algn="l"/>
              </a:tabLst>
            </a:pPr>
            <a:r>
              <a:rPr sz="1800" dirty="0">
                <a:latin typeface="Arial"/>
                <a:cs typeface="Arial"/>
              </a:rPr>
              <a:t>Años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después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haber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completado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tto.</a:t>
            </a:r>
            <a:endParaRPr sz="1800">
              <a:latin typeface="Arial"/>
              <a:cs typeface="Arial"/>
            </a:endParaRPr>
          </a:p>
          <a:p>
            <a:pPr marL="756285" marR="5080" lvl="1" indent="-287020">
              <a:lnSpc>
                <a:spcPct val="80000"/>
              </a:lnSpc>
              <a:spcBef>
                <a:spcPts val="434"/>
              </a:spcBef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Descompensación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una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miocardiopatía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subaguda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instauración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súbita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una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insuficiencia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cardíaca.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8562" y="496265"/>
            <a:ext cx="6649084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24460">
              <a:lnSpc>
                <a:spcPct val="100000"/>
              </a:lnSpc>
              <a:spcBef>
                <a:spcPts val="105"/>
              </a:spcBef>
            </a:pPr>
            <a:r>
              <a:rPr dirty="0"/>
              <a:t>PREVENCIÓN</a:t>
            </a:r>
            <a:r>
              <a:rPr spc="-20" dirty="0"/>
              <a:t> </a:t>
            </a:r>
            <a:r>
              <a:rPr dirty="0"/>
              <a:t>DE</a:t>
            </a:r>
            <a:r>
              <a:rPr spc="-15" dirty="0"/>
              <a:t> </a:t>
            </a:r>
            <a:r>
              <a:rPr dirty="0"/>
              <a:t>LA </a:t>
            </a:r>
            <a:r>
              <a:rPr spc="-10" dirty="0"/>
              <a:t>TOXICIDAD </a:t>
            </a:r>
            <a:r>
              <a:rPr dirty="0"/>
              <a:t>CARDIACA</a:t>
            </a:r>
            <a:r>
              <a:rPr spc="-40" dirty="0"/>
              <a:t> </a:t>
            </a:r>
            <a:r>
              <a:rPr dirty="0"/>
              <a:t>POR</a:t>
            </a:r>
            <a:r>
              <a:rPr spc="5" dirty="0"/>
              <a:t> </a:t>
            </a:r>
            <a:r>
              <a:rPr spc="-10" dirty="0"/>
              <a:t>ANTRACICLINAS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9590" y="1654555"/>
            <a:ext cx="3997325" cy="448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5085" indent="-342900"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400" spc="-10" dirty="0">
                <a:latin typeface="Arial"/>
                <a:cs typeface="Arial"/>
              </a:rPr>
              <a:t>Mecanismo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más </a:t>
            </a:r>
            <a:r>
              <a:rPr sz="2400" dirty="0">
                <a:latin typeface="Arial"/>
                <a:cs typeface="Arial"/>
              </a:rPr>
              <a:t>importante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sencillo: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FF3300"/>
                </a:solidFill>
                <a:latin typeface="Arial"/>
                <a:cs typeface="Arial"/>
              </a:rPr>
              <a:t>NO </a:t>
            </a:r>
            <a:r>
              <a:rPr sz="2400" dirty="0">
                <a:solidFill>
                  <a:srgbClr val="FF3300"/>
                </a:solidFill>
                <a:latin typeface="Arial"/>
                <a:cs typeface="Arial"/>
              </a:rPr>
              <a:t>SOBREPASAR</a:t>
            </a:r>
            <a:r>
              <a:rPr sz="2400" spc="-5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3300"/>
                </a:solidFill>
                <a:latin typeface="Arial"/>
                <a:cs typeface="Arial"/>
              </a:rPr>
              <a:t>LA</a:t>
            </a:r>
            <a:r>
              <a:rPr sz="2400" spc="-6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3300"/>
                </a:solidFill>
                <a:latin typeface="Arial"/>
                <a:cs typeface="Arial"/>
              </a:rPr>
              <a:t>DOSIS </a:t>
            </a:r>
            <a:r>
              <a:rPr sz="2400" dirty="0">
                <a:solidFill>
                  <a:srgbClr val="FF3300"/>
                </a:solidFill>
                <a:latin typeface="Arial"/>
                <a:cs typeface="Arial"/>
              </a:rPr>
              <a:t>UMBRAL</a:t>
            </a:r>
            <a:r>
              <a:rPr sz="2400" spc="-11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3300"/>
                </a:solidFill>
                <a:latin typeface="Arial"/>
                <a:cs typeface="Arial"/>
              </a:rPr>
              <a:t>TÓXICA</a:t>
            </a:r>
            <a:endParaRPr sz="2400">
              <a:latin typeface="Arial"/>
              <a:cs typeface="Arial"/>
            </a:endParaRPr>
          </a:p>
          <a:p>
            <a:pPr marL="355600" marR="10160">
              <a:lnSpc>
                <a:spcPct val="100000"/>
              </a:lnSpc>
            </a:pPr>
            <a:r>
              <a:rPr sz="2400" dirty="0">
                <a:solidFill>
                  <a:srgbClr val="FF3300"/>
                </a:solidFill>
                <a:latin typeface="Arial"/>
                <a:cs typeface="Arial"/>
              </a:rPr>
              <a:t>ACUMULATIVA</a:t>
            </a:r>
            <a:r>
              <a:rPr sz="2400" spc="-6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partir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de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cual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riesgo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daño </a:t>
            </a:r>
            <a:r>
              <a:rPr sz="2400" dirty="0">
                <a:latin typeface="Arial"/>
                <a:cs typeface="Arial"/>
              </a:rPr>
              <a:t>cardíaco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significativo.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58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Utilizar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antraciclinas liposomales: daunorrubicina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liposomal, doxorrubicina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liposomal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no </a:t>
            </a:r>
            <a:r>
              <a:rPr sz="2400" dirty="0">
                <a:latin typeface="Arial"/>
                <a:cs typeface="Arial"/>
              </a:rPr>
              <a:t>pegilada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pegilada.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413313" y="1759013"/>
          <a:ext cx="4641850" cy="4606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68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8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9794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ANTRACICLINAS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44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DOSIS</a:t>
                      </a:r>
                      <a:r>
                        <a:rPr sz="1800" b="1" spc="-2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MÁX </a:t>
                      </a:r>
                      <a:r>
                        <a:rPr sz="1800" b="1" spc="-1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RECOMENDADA </a:t>
                      </a:r>
                      <a:r>
                        <a:rPr sz="1800" b="1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(DOSIS</a:t>
                      </a:r>
                      <a:r>
                        <a:rPr sz="1800" b="1" spc="-2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POR </a:t>
                      </a:r>
                      <a:r>
                        <a:rPr sz="1800" b="1" spc="-10" dirty="0">
                          <a:solidFill>
                            <a:srgbClr val="FF3300"/>
                          </a:solidFill>
                          <a:latin typeface="Arial"/>
                          <a:cs typeface="Arial"/>
                        </a:rPr>
                        <a:t>CICLO)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60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Doxorrubicina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450-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550</a:t>
                      </a:r>
                      <a:r>
                        <a:rPr sz="1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mg/m²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(40-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75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mg/m²)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391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Daunorrubicina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292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550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mg/m²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(20-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120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mg/m²)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137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Epirrubicina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5560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900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mg/m²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(75-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90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mg/m²)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009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Mitoxantrone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5560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160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mg/m²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(10-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12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mg/m²)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9351" rIns="0" bIns="0" rtlCol="0">
            <a:spAutoFit/>
          </a:bodyPr>
          <a:lstStyle/>
          <a:p>
            <a:pPr marL="1515745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35" dirty="0"/>
              <a:t> </a:t>
            </a:r>
            <a:r>
              <a:rPr spc="-10" dirty="0"/>
              <a:t>VASCULAR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85750" y="1230312"/>
            <a:ext cx="8572500" cy="5260975"/>
            <a:chOff x="285750" y="1230312"/>
            <a:chExt cx="8572500" cy="52609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850" y="1268571"/>
              <a:ext cx="8476382" cy="518461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4800" y="1249362"/>
              <a:ext cx="8534400" cy="5222875"/>
            </a:xfrm>
            <a:custGeom>
              <a:avLst/>
              <a:gdLst/>
              <a:ahLst/>
              <a:cxnLst/>
              <a:rect l="l" t="t" r="r" b="b"/>
              <a:pathLst>
                <a:path w="8534400" h="5222875">
                  <a:moveTo>
                    <a:pt x="0" y="5222875"/>
                  </a:moveTo>
                  <a:lnTo>
                    <a:pt x="8534400" y="5222875"/>
                  </a:lnTo>
                  <a:lnTo>
                    <a:pt x="8534400" y="0"/>
                  </a:lnTo>
                  <a:lnTo>
                    <a:pt x="0" y="0"/>
                  </a:lnTo>
                  <a:lnTo>
                    <a:pt x="0" y="5222875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44775" marR="5080" indent="-1943735">
              <a:lnSpc>
                <a:spcPct val="100000"/>
              </a:lnSpc>
              <a:spcBef>
                <a:spcPts val="105"/>
              </a:spcBef>
            </a:pPr>
            <a:r>
              <a:rPr dirty="0"/>
              <a:t>ENFERMEDAD</a:t>
            </a:r>
            <a:r>
              <a:rPr spc="-45" dirty="0"/>
              <a:t> </a:t>
            </a:r>
            <a:r>
              <a:rPr spc="-10" dirty="0"/>
              <a:t>VENOOCLUSIVA PULMONAR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1581353"/>
            <a:ext cx="7785734" cy="4549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20955" indent="-342900">
              <a:lnSpc>
                <a:spcPct val="100000"/>
              </a:lnSpc>
              <a:spcBef>
                <a:spcPts val="9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spc="-10" dirty="0">
                <a:latin typeface="Arial"/>
                <a:cs typeface="Arial"/>
              </a:rPr>
              <a:t>Estrechamiento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oclusión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vénulas </a:t>
            </a:r>
            <a:r>
              <a:rPr sz="2800" dirty="0">
                <a:latin typeface="Arial"/>
                <a:cs typeface="Arial"/>
              </a:rPr>
              <a:t>pulmonares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por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material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fibrinoso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rico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tejido </a:t>
            </a:r>
            <a:r>
              <a:rPr sz="2800" dirty="0">
                <a:latin typeface="Arial"/>
                <a:cs typeface="Arial"/>
              </a:rPr>
              <a:t>conectivo: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Hipertensión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pulmonar.</a:t>
            </a:r>
            <a:endParaRPr sz="2800">
              <a:latin typeface="Arial"/>
              <a:cs typeface="Arial"/>
            </a:endParaRPr>
          </a:p>
          <a:p>
            <a:pPr marL="354965" marR="476250" indent="-342900">
              <a:lnSpc>
                <a:spcPct val="100000"/>
              </a:lnSpc>
              <a:spcBef>
                <a:spcPts val="6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Clínica: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insuficiencia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respiratoria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por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hipoxia progresiva.</a:t>
            </a:r>
            <a:endParaRPr sz="2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RX: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infiltrado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pulmonar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difuso.</a:t>
            </a:r>
            <a:endParaRPr sz="2800">
              <a:latin typeface="Arial"/>
              <a:cs typeface="Arial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En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linfomas,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carcinoma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cabeza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cuello, </a:t>
            </a:r>
            <a:r>
              <a:rPr sz="2800" dirty="0">
                <a:latin typeface="Arial"/>
                <a:cs typeface="Arial"/>
              </a:rPr>
              <a:t>carcinoma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gástrico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glioblastoma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tratados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con </a:t>
            </a:r>
            <a:r>
              <a:rPr sz="2800" dirty="0">
                <a:latin typeface="Arial"/>
                <a:cs typeface="Arial"/>
              </a:rPr>
              <a:t>combinaciones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QT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base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bleomicina, </a:t>
            </a:r>
            <a:r>
              <a:rPr sz="2800" dirty="0">
                <a:latin typeface="Arial"/>
                <a:cs typeface="Arial"/>
              </a:rPr>
              <a:t>mitomicina,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carmustina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otras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nitrosureas.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80665" marR="5080" indent="-2079625">
              <a:lnSpc>
                <a:spcPct val="100000"/>
              </a:lnSpc>
              <a:spcBef>
                <a:spcPts val="105"/>
              </a:spcBef>
            </a:pPr>
            <a:r>
              <a:rPr dirty="0"/>
              <a:t>ENFERMEDAD</a:t>
            </a:r>
            <a:r>
              <a:rPr spc="-45" dirty="0"/>
              <a:t> </a:t>
            </a:r>
            <a:r>
              <a:rPr spc="-10" dirty="0"/>
              <a:t>VENOOCLUSIVA HEPÁTICA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1617979"/>
            <a:ext cx="8268334" cy="406209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4965" marR="78105" indent="-342900">
              <a:lnSpc>
                <a:spcPts val="2590"/>
              </a:lnSpc>
              <a:spcBef>
                <a:spcPts val="42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Oclusión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no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trombótica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las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ramas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intrahepáticas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las </a:t>
            </a:r>
            <a:r>
              <a:rPr sz="2400" dirty="0">
                <a:latin typeface="Arial"/>
                <a:cs typeface="Arial"/>
              </a:rPr>
              <a:t>venas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debido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engrosamiento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íntima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tejido </a:t>
            </a:r>
            <a:r>
              <a:rPr sz="2400" dirty="0">
                <a:latin typeface="Arial"/>
                <a:cs typeface="Arial"/>
              </a:rPr>
              <a:t>colágeno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reticular.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259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Clínica: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dolor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abdominal,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hepatomegalia,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ictericia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ascitis.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28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spc="-10" dirty="0">
                <a:latin typeface="Arial"/>
                <a:cs typeface="Arial"/>
              </a:rPr>
              <a:t>Mecanismo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producción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desconocido:</a:t>
            </a:r>
            <a:endParaRPr sz="240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245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015" algn="l"/>
              </a:tabLst>
            </a:pPr>
            <a:r>
              <a:rPr sz="2000" dirty="0">
                <a:latin typeface="Arial"/>
                <a:cs typeface="Arial"/>
              </a:rPr>
              <a:t>Lesión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vascular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directa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citotóxico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metabolitos.</a:t>
            </a:r>
            <a:endParaRPr sz="200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015" algn="l"/>
              </a:tabLst>
            </a:pPr>
            <a:r>
              <a:rPr sz="2000" dirty="0">
                <a:latin typeface="Arial"/>
                <a:cs typeface="Arial"/>
              </a:rPr>
              <a:t>Vasculitis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alérgica.</a:t>
            </a:r>
            <a:endParaRPr sz="2000">
              <a:latin typeface="Arial"/>
              <a:cs typeface="Arial"/>
            </a:endParaRPr>
          </a:p>
          <a:p>
            <a:pPr marL="354965" marR="78740" indent="-342900">
              <a:lnSpc>
                <a:spcPts val="2590"/>
              </a:lnSpc>
              <a:spcBef>
                <a:spcPts val="61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20%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pacientes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trasplante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M.O.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tratados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con </a:t>
            </a:r>
            <a:r>
              <a:rPr sz="2400" dirty="0">
                <a:latin typeface="Arial"/>
                <a:cs typeface="Arial"/>
              </a:rPr>
              <a:t>busulfán,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carmustina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ciclofosfamida.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25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Complicación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grave.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29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spc="-10" dirty="0">
                <a:latin typeface="Arial"/>
                <a:cs typeface="Arial"/>
              </a:rPr>
              <a:t>Mortalidad: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50%.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0145" marR="5080" indent="-1875155">
              <a:lnSpc>
                <a:spcPct val="100000"/>
              </a:lnSpc>
              <a:spcBef>
                <a:spcPts val="105"/>
              </a:spcBef>
            </a:pPr>
            <a:r>
              <a:rPr dirty="0"/>
              <a:t>SÍNDROME</a:t>
            </a:r>
            <a:r>
              <a:rPr spc="-40" dirty="0"/>
              <a:t> </a:t>
            </a:r>
            <a:r>
              <a:rPr spc="-10" dirty="0"/>
              <a:t>MICROANGIOPÁTICO TROMBÓTICO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38681"/>
            <a:ext cx="8126095" cy="463486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538480" indent="-343535">
              <a:lnSpc>
                <a:spcPts val="3020"/>
              </a:lnSpc>
              <a:spcBef>
                <a:spcPts val="48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Anemia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hemolítica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micrioangiopática,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púrpura trombocitopénica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trombótica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síndrome </a:t>
            </a:r>
            <a:r>
              <a:rPr sz="2800" dirty="0">
                <a:latin typeface="Arial"/>
                <a:cs typeface="Arial"/>
              </a:rPr>
              <a:t>hemolítico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urémico.</a:t>
            </a:r>
            <a:endParaRPr sz="2800">
              <a:latin typeface="Arial"/>
              <a:cs typeface="Arial"/>
            </a:endParaRPr>
          </a:p>
          <a:p>
            <a:pPr marL="355600" marR="820419" indent="-343535">
              <a:lnSpc>
                <a:spcPts val="3020"/>
              </a:lnSpc>
              <a:spcBef>
                <a:spcPts val="69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Clínica: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insuficiencia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renal,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fiebre,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alteración </a:t>
            </a:r>
            <a:r>
              <a:rPr sz="2800" dirty="0">
                <a:latin typeface="Arial"/>
                <a:cs typeface="Arial"/>
              </a:rPr>
              <a:t>neurológica,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trombopenia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anemia.</a:t>
            </a:r>
            <a:endParaRPr sz="2800">
              <a:latin typeface="Arial"/>
              <a:cs typeface="Arial"/>
            </a:endParaRPr>
          </a:p>
          <a:p>
            <a:pPr marL="355600" marR="5080" indent="-343535">
              <a:lnSpc>
                <a:spcPts val="3030"/>
              </a:lnSpc>
              <a:spcBef>
                <a:spcPts val="6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Mecanismo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producción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inmune,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por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depósitos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inmunocomplejos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del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tumor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los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agentes citotóxicos.</a:t>
            </a:r>
            <a:endParaRPr sz="2800">
              <a:latin typeface="Arial"/>
              <a:cs typeface="Arial"/>
            </a:endParaRPr>
          </a:p>
          <a:p>
            <a:pPr marL="355600" marR="90170" indent="-343535">
              <a:lnSpc>
                <a:spcPts val="3020"/>
              </a:lnSpc>
              <a:spcBef>
                <a:spcPts val="66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En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un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10%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los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pacientes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tratados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con </a:t>
            </a:r>
            <a:r>
              <a:rPr sz="2800" dirty="0">
                <a:latin typeface="Arial"/>
                <a:cs typeface="Arial"/>
              </a:rPr>
              <a:t>mitomicina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dosis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acumulativas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60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mg/m².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9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Otros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fármacos: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CDDP,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bleomicina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vinblastina.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1685" y="594106"/>
            <a:ext cx="504126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SÍNDROME</a:t>
            </a:r>
            <a:r>
              <a:rPr spc="-40" dirty="0"/>
              <a:t> </a:t>
            </a:r>
            <a:r>
              <a:rPr dirty="0"/>
              <a:t>DE </a:t>
            </a:r>
            <a:r>
              <a:rPr spc="-10" dirty="0"/>
              <a:t>RAYNAUD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06830"/>
            <a:ext cx="8021955" cy="497649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5600" marR="5080" indent="-343535">
              <a:lnSpc>
                <a:spcPts val="2690"/>
              </a:lnSpc>
              <a:spcBef>
                <a:spcPts val="74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Episodios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transitorios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vasoconstricción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los </a:t>
            </a:r>
            <a:r>
              <a:rPr sz="2800" dirty="0">
                <a:latin typeface="Arial"/>
                <a:cs typeface="Arial"/>
              </a:rPr>
              <a:t>dedos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respuesta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cambios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temperatura.</a:t>
            </a:r>
            <a:endParaRPr sz="2800">
              <a:latin typeface="Arial"/>
              <a:cs typeface="Arial"/>
            </a:endParaRPr>
          </a:p>
          <a:p>
            <a:pPr marL="355600" marR="339725" indent="-343535">
              <a:lnSpc>
                <a:spcPts val="2690"/>
              </a:lnSpc>
              <a:spcBef>
                <a:spcPts val="6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Estenosis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arterial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fenómenos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arteriris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y </a:t>
            </a:r>
            <a:r>
              <a:rPr sz="2800" spc="-10" dirty="0">
                <a:latin typeface="Arial"/>
                <a:cs typeface="Arial"/>
              </a:rPr>
              <a:t>vasculitis.</a:t>
            </a:r>
            <a:endParaRPr sz="2800">
              <a:latin typeface="Arial"/>
              <a:cs typeface="Arial"/>
            </a:endParaRPr>
          </a:p>
          <a:p>
            <a:pPr marL="355600" marR="633730" indent="-343535">
              <a:lnSpc>
                <a:spcPts val="2690"/>
              </a:lnSpc>
              <a:spcBef>
                <a:spcPts val="6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Relación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directa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dosis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acumulativa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de </a:t>
            </a:r>
            <a:r>
              <a:rPr sz="2800" spc="-10" dirty="0">
                <a:latin typeface="Arial"/>
                <a:cs typeface="Arial"/>
              </a:rPr>
              <a:t>bleomicina.</a:t>
            </a:r>
            <a:endParaRPr sz="2800">
              <a:latin typeface="Arial"/>
              <a:cs typeface="Arial"/>
            </a:endParaRPr>
          </a:p>
          <a:p>
            <a:pPr marL="355600" marR="636270" indent="-343535">
              <a:lnSpc>
                <a:spcPts val="2690"/>
              </a:lnSpc>
              <a:spcBef>
                <a:spcPts val="6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Cisplatino: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alteraciones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los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niveles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Mg </a:t>
            </a:r>
            <a:r>
              <a:rPr sz="2800" dirty="0">
                <a:latin typeface="Arial"/>
                <a:cs typeface="Arial"/>
              </a:rPr>
              <a:t>que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ocasionan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vasoespasmo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repetitivo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con </a:t>
            </a:r>
            <a:r>
              <a:rPr sz="2800" dirty="0">
                <a:latin typeface="Arial"/>
                <a:cs typeface="Arial"/>
              </a:rPr>
              <a:t>traumatismo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luz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vascular.</a:t>
            </a:r>
            <a:endParaRPr sz="2800">
              <a:latin typeface="Arial"/>
              <a:cs typeface="Arial"/>
            </a:endParaRPr>
          </a:p>
          <a:p>
            <a:pPr marL="355600" marR="1349375" indent="-343535">
              <a:lnSpc>
                <a:spcPct val="80000"/>
              </a:lnSpc>
              <a:spcBef>
                <a:spcPts val="69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Alcaloides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vinca: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modifican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tono </a:t>
            </a:r>
            <a:r>
              <a:rPr sz="2800" spc="-10" dirty="0">
                <a:latin typeface="Arial"/>
                <a:cs typeface="Arial"/>
              </a:rPr>
              <a:t>vascular.</a:t>
            </a:r>
            <a:endParaRPr sz="2800">
              <a:latin typeface="Arial"/>
              <a:cs typeface="Arial"/>
            </a:endParaRPr>
          </a:p>
          <a:p>
            <a:pPr marL="355600" marR="198755" indent="-343535">
              <a:lnSpc>
                <a:spcPts val="2690"/>
              </a:lnSpc>
              <a:spcBef>
                <a:spcPts val="65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Puede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aparecer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hasta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10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meses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después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la </a:t>
            </a:r>
            <a:r>
              <a:rPr sz="2800" dirty="0">
                <a:latin typeface="Arial"/>
                <a:cs typeface="Arial"/>
              </a:rPr>
              <a:t>QT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puede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durar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años.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65327" rIns="0" bIns="0" rtlCol="0">
            <a:spAutoFit/>
          </a:bodyPr>
          <a:lstStyle/>
          <a:p>
            <a:pPr marL="1503045">
              <a:lnSpc>
                <a:spcPct val="100000"/>
              </a:lnSpc>
              <a:spcBef>
                <a:spcPts val="105"/>
              </a:spcBef>
            </a:pPr>
            <a:r>
              <a:rPr dirty="0"/>
              <a:t>ISQUEMIA</a:t>
            </a:r>
            <a:r>
              <a:rPr spc="-20" dirty="0"/>
              <a:t> </a:t>
            </a:r>
            <a:r>
              <a:rPr spc="-10" dirty="0"/>
              <a:t>CORONARIA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05420"/>
            <a:ext cx="8037830" cy="168402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Incidencia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en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relación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con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5-FU: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1.6-2.8%.</a:t>
            </a:r>
            <a:endParaRPr sz="3200">
              <a:latin typeface="Arial"/>
              <a:cs typeface="Arial"/>
            </a:endParaRPr>
          </a:p>
          <a:p>
            <a:pPr marL="355600" marR="502284" indent="-343535">
              <a:lnSpc>
                <a:spcPct val="100000"/>
              </a:lnSpc>
              <a:spcBef>
                <a:spcPts val="76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Otros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fármacos: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alcaloides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la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vinca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50" dirty="0">
                <a:latin typeface="Arial"/>
                <a:cs typeface="Arial"/>
              </a:rPr>
              <a:t>y </a:t>
            </a:r>
            <a:r>
              <a:rPr sz="3200" spc="-10" dirty="0">
                <a:latin typeface="Arial"/>
                <a:cs typeface="Arial"/>
              </a:rPr>
              <a:t>etopósido.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9308" y="386841"/>
            <a:ext cx="648779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13610" marR="5080" indent="-2201545">
              <a:lnSpc>
                <a:spcPct val="100000"/>
              </a:lnSpc>
              <a:spcBef>
                <a:spcPts val="105"/>
              </a:spcBef>
            </a:pPr>
            <a:r>
              <a:rPr dirty="0"/>
              <a:t>ALTERACIONES</a:t>
            </a:r>
            <a:r>
              <a:rPr spc="-45" dirty="0"/>
              <a:t> </a:t>
            </a:r>
            <a:r>
              <a:rPr dirty="0"/>
              <a:t>DE</a:t>
            </a:r>
            <a:r>
              <a:rPr spc="5" dirty="0"/>
              <a:t> </a:t>
            </a:r>
            <a:r>
              <a:rPr dirty="0"/>
              <a:t>LA</a:t>
            </a:r>
            <a:r>
              <a:rPr spc="5" dirty="0"/>
              <a:t> </a:t>
            </a:r>
            <a:r>
              <a:rPr spc="-10" dirty="0"/>
              <a:t>TENSIÓN ARTERIAL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1404865"/>
            <a:ext cx="7593330" cy="424053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94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Hipertensión</a:t>
            </a:r>
            <a:r>
              <a:rPr sz="3200" spc="-12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arterial:</a:t>
            </a:r>
            <a:endParaRPr sz="320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690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5015" algn="l"/>
              </a:tabLst>
            </a:pPr>
            <a:r>
              <a:rPr sz="2800" dirty="0">
                <a:latin typeface="Arial"/>
                <a:cs typeface="Arial"/>
              </a:rPr>
              <a:t>CDDP,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vinblastina,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VP-16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bleomicina.</a:t>
            </a:r>
            <a:endParaRPr sz="2800">
              <a:latin typeface="Arial"/>
              <a:cs typeface="Arial"/>
            </a:endParaRPr>
          </a:p>
          <a:p>
            <a:pPr marL="755015" marR="5080" lvl="1" indent="-285750">
              <a:lnSpc>
                <a:spcPct val="100000"/>
              </a:lnSpc>
              <a:spcBef>
                <a:spcPts val="675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6285" algn="l"/>
              </a:tabLst>
            </a:pPr>
            <a:r>
              <a:rPr sz="2800" dirty="0">
                <a:latin typeface="Arial"/>
                <a:cs typeface="Arial"/>
              </a:rPr>
              <a:t>Anticuerpos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monoclonales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moléculas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con 	</a:t>
            </a:r>
            <a:r>
              <a:rPr sz="2800" dirty="0">
                <a:latin typeface="Arial"/>
                <a:cs typeface="Arial"/>
              </a:rPr>
              <a:t>acción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sobre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receptores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factores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de 	</a:t>
            </a:r>
            <a:r>
              <a:rPr sz="2800" dirty="0">
                <a:latin typeface="Arial"/>
                <a:cs typeface="Arial"/>
              </a:rPr>
              <a:t>crecimiento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endotelial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(anti-</a:t>
            </a:r>
            <a:r>
              <a:rPr sz="2800" dirty="0">
                <a:latin typeface="Arial"/>
                <a:cs typeface="Arial"/>
              </a:rPr>
              <a:t>VEGFR)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su 	</a:t>
            </a:r>
            <a:r>
              <a:rPr sz="2800" dirty="0">
                <a:latin typeface="Arial"/>
                <a:cs typeface="Arial"/>
              </a:rPr>
              <a:t>dominio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tirosina-</a:t>
            </a:r>
            <a:r>
              <a:rPr sz="2800" dirty="0">
                <a:latin typeface="Arial"/>
                <a:cs typeface="Arial"/>
              </a:rPr>
              <a:t>kinasa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intracelular:</a:t>
            </a:r>
            <a:endParaRPr sz="2800">
              <a:latin typeface="Arial"/>
              <a:cs typeface="Arial"/>
            </a:endParaRPr>
          </a:p>
          <a:p>
            <a:pPr marL="1155065" lvl="2" indent="-227965">
              <a:lnSpc>
                <a:spcPct val="100000"/>
              </a:lnSpc>
              <a:spcBef>
                <a:spcPts val="590"/>
              </a:spcBef>
              <a:buClr>
                <a:srgbClr val="00007C"/>
              </a:buClr>
              <a:buSzPct val="64583"/>
              <a:buFont typeface="Wingdings"/>
              <a:buChar char=""/>
              <a:tabLst>
                <a:tab pos="1155065" algn="l"/>
              </a:tabLst>
            </a:pPr>
            <a:r>
              <a:rPr sz="2400" spc="-10" dirty="0">
                <a:latin typeface="Arial"/>
                <a:cs typeface="Arial"/>
              </a:rPr>
              <a:t>Bevacizumab</a:t>
            </a:r>
            <a:endParaRPr sz="2400">
              <a:latin typeface="Arial"/>
              <a:cs typeface="Arial"/>
            </a:endParaRPr>
          </a:p>
          <a:p>
            <a:pPr marL="1155065" lvl="2" indent="-227965">
              <a:lnSpc>
                <a:spcPct val="100000"/>
              </a:lnSpc>
              <a:spcBef>
                <a:spcPts val="580"/>
              </a:spcBef>
              <a:buClr>
                <a:srgbClr val="00007C"/>
              </a:buClr>
              <a:buSzPct val="64583"/>
              <a:buFont typeface="Wingdings"/>
              <a:buChar char=""/>
              <a:tabLst>
                <a:tab pos="1155065" algn="l"/>
              </a:tabLst>
            </a:pPr>
            <a:r>
              <a:rPr sz="2400" spc="-10" dirty="0">
                <a:latin typeface="Arial"/>
                <a:cs typeface="Arial"/>
              </a:rPr>
              <a:t>Sunitinib</a:t>
            </a:r>
            <a:endParaRPr sz="2400">
              <a:latin typeface="Arial"/>
              <a:cs typeface="Arial"/>
            </a:endParaRPr>
          </a:p>
          <a:p>
            <a:pPr marL="1155065" lvl="2" indent="-227965">
              <a:lnSpc>
                <a:spcPct val="100000"/>
              </a:lnSpc>
              <a:spcBef>
                <a:spcPts val="575"/>
              </a:spcBef>
              <a:buClr>
                <a:srgbClr val="00007C"/>
              </a:buClr>
              <a:buSzPct val="64583"/>
              <a:buFont typeface="Wingdings"/>
              <a:buChar char=""/>
              <a:tabLst>
                <a:tab pos="1155065" algn="l"/>
              </a:tabLst>
            </a:pPr>
            <a:r>
              <a:rPr sz="2400" spc="-10" dirty="0">
                <a:latin typeface="Arial"/>
                <a:cs typeface="Arial"/>
              </a:rPr>
              <a:t>Sorafenib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9351" rIns="0" bIns="0" rtlCol="0">
            <a:spAutoFit/>
          </a:bodyPr>
          <a:lstStyle/>
          <a:p>
            <a:pPr marL="1119505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45" dirty="0"/>
              <a:t> </a:t>
            </a:r>
            <a:r>
              <a:rPr spc="-10" dirty="0"/>
              <a:t>NEUROLÓGICA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1509725"/>
            <a:ext cx="8005445" cy="4269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Clínica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neuropatía:</a:t>
            </a:r>
            <a:endParaRPr sz="24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Ampliación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base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sustentación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caminar.</a:t>
            </a:r>
            <a:endParaRPr sz="24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spc="-10" dirty="0">
                <a:latin typeface="Arial"/>
                <a:cs typeface="Arial"/>
              </a:rPr>
              <a:t>Inestabilidad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caminar.</a:t>
            </a:r>
            <a:endParaRPr sz="24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Dolor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caminar.</a:t>
            </a:r>
            <a:endParaRPr sz="240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015" algn="l"/>
              </a:tabLst>
            </a:pPr>
            <a:r>
              <a:rPr sz="2400" dirty="0">
                <a:latin typeface="Arial"/>
                <a:cs typeface="Arial"/>
              </a:rPr>
              <a:t>Debilidad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parte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distal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extremidades.</a:t>
            </a:r>
            <a:endParaRPr sz="2400">
              <a:latin typeface="Arial"/>
              <a:cs typeface="Arial"/>
            </a:endParaRPr>
          </a:p>
          <a:p>
            <a:pPr marL="756285" marR="5080" lvl="1" indent="-287020">
              <a:lnSpc>
                <a:spcPts val="2300"/>
              </a:lnSpc>
              <a:spcBef>
                <a:spcPts val="56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</a:tabLst>
            </a:pPr>
            <a:r>
              <a:rPr sz="2400" dirty="0">
                <a:latin typeface="Arial"/>
                <a:cs typeface="Arial"/>
              </a:rPr>
              <a:t>Pérdida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fuerza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dedos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manos,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dificultad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para </a:t>
            </a:r>
            <a:r>
              <a:rPr sz="2400" dirty="0">
                <a:latin typeface="Arial"/>
                <a:cs typeface="Arial"/>
              </a:rPr>
              <a:t>realizar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tareas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requieran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precisión.</a:t>
            </a:r>
            <a:endParaRPr sz="24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spcBef>
                <a:spcPts val="2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Debilidad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flexionar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tobillos.</a:t>
            </a:r>
            <a:endParaRPr sz="24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Pérdida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sensibilidad.</a:t>
            </a:r>
            <a:endParaRPr sz="2400">
              <a:latin typeface="Arial"/>
              <a:cs typeface="Arial"/>
            </a:endParaRPr>
          </a:p>
          <a:p>
            <a:pPr marL="756285" marR="511809" lvl="1" indent="-287020">
              <a:lnSpc>
                <a:spcPts val="2300"/>
              </a:lnSpc>
              <a:spcBef>
                <a:spcPts val="56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6285" algn="l"/>
              </a:tabLst>
            </a:pPr>
            <a:r>
              <a:rPr sz="2400" dirty="0">
                <a:latin typeface="Arial"/>
                <a:cs typeface="Arial"/>
              </a:rPr>
              <a:t>Disestesias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(percepción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dolorosa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estímulos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no </a:t>
            </a:r>
            <a:r>
              <a:rPr sz="2400" dirty="0">
                <a:latin typeface="Arial"/>
                <a:cs typeface="Arial"/>
              </a:rPr>
              <a:t>dolorosos)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parestesias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(hormigueo).</a:t>
            </a:r>
            <a:endParaRPr sz="2400">
              <a:latin typeface="Arial"/>
              <a:cs typeface="Arial"/>
            </a:endParaRPr>
          </a:p>
          <a:p>
            <a:pPr marL="755650" lvl="1" indent="-286385">
              <a:lnSpc>
                <a:spcPct val="100000"/>
              </a:lnSpc>
              <a:spcBef>
                <a:spcPts val="2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spc="-10" dirty="0">
                <a:latin typeface="Arial"/>
                <a:cs typeface="Arial"/>
              </a:rPr>
              <a:t>Desaparición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reflejos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osteotendinosos.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1488" rIns="0" bIns="0" rtlCol="0">
            <a:spAutoFit/>
          </a:bodyPr>
          <a:lstStyle/>
          <a:p>
            <a:pPr marL="1119505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45" dirty="0"/>
              <a:t> </a:t>
            </a:r>
            <a:r>
              <a:rPr spc="-10" dirty="0"/>
              <a:t>NEUROLÓGICA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1610360"/>
            <a:ext cx="7905750" cy="407987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4965" marR="5080" indent="-342900">
              <a:lnSpc>
                <a:spcPts val="3020"/>
              </a:lnSpc>
              <a:spcBef>
                <a:spcPts val="48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El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daño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depende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del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fármaco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empleado, </a:t>
            </a:r>
            <a:r>
              <a:rPr sz="2800" dirty="0">
                <a:latin typeface="Arial"/>
                <a:cs typeface="Arial"/>
              </a:rPr>
              <a:t>duración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del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tto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dosis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acumulada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del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fármaco.</a:t>
            </a:r>
            <a:endParaRPr sz="2800">
              <a:latin typeface="Arial"/>
              <a:cs typeface="Arial"/>
            </a:endParaRPr>
          </a:p>
          <a:p>
            <a:pPr marL="354965" marR="182880" indent="-342900">
              <a:lnSpc>
                <a:spcPts val="3020"/>
              </a:lnSpc>
              <a:spcBef>
                <a:spcPts val="68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Los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efectos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neurotóxicos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pueden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aparecer inmediatamente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diferidos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(incluso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tras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largos </a:t>
            </a:r>
            <a:r>
              <a:rPr sz="2800" dirty="0">
                <a:latin typeface="Arial"/>
                <a:cs typeface="Arial"/>
              </a:rPr>
              <a:t>periodos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desde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finalización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del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tto).</a:t>
            </a:r>
            <a:endParaRPr sz="2800">
              <a:latin typeface="Arial"/>
              <a:cs typeface="Arial"/>
            </a:endParaRPr>
          </a:p>
          <a:p>
            <a:pPr marL="354965" marR="180340" indent="-342900">
              <a:lnSpc>
                <a:spcPct val="90000"/>
              </a:lnSpc>
              <a:spcBef>
                <a:spcPts val="64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No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existe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un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tto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eficaz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que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prevenga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la </a:t>
            </a:r>
            <a:r>
              <a:rPr sz="2800" dirty="0">
                <a:latin typeface="Arial"/>
                <a:cs typeface="Arial"/>
              </a:rPr>
              <a:t>aparición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neuropatía,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cuando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aparece,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no </a:t>
            </a:r>
            <a:r>
              <a:rPr sz="2800" dirty="0">
                <a:latin typeface="Arial"/>
                <a:cs typeface="Arial"/>
              </a:rPr>
              <a:t>hay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tto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eficaz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que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revierta,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salvo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cese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del </a:t>
            </a:r>
            <a:r>
              <a:rPr sz="2800" dirty="0">
                <a:latin typeface="Arial"/>
                <a:cs typeface="Arial"/>
              </a:rPr>
              <a:t>tto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QT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(aunque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ocasiones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daño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es </a:t>
            </a:r>
            <a:r>
              <a:rPr sz="2800" spc="-10" dirty="0">
                <a:latin typeface="Arial"/>
                <a:cs typeface="Arial"/>
              </a:rPr>
              <a:t>irreversible.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8136" y="558545"/>
            <a:ext cx="54254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45" dirty="0"/>
              <a:t> </a:t>
            </a:r>
            <a:r>
              <a:rPr spc="-10" dirty="0"/>
              <a:t>NEUROLÓGICA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135761"/>
            <a:ext cx="438848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Encefalopatía</a:t>
            </a:r>
            <a:r>
              <a:rPr sz="2800" b="1" u="sng" spc="-1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aguda</a:t>
            </a:r>
            <a:r>
              <a:rPr sz="2800" u="none" spc="-10" dirty="0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sz="2250" spc="-20" dirty="0">
                <a:solidFill>
                  <a:srgbClr val="9999CC"/>
                </a:solidFill>
                <a:latin typeface="Wingdings"/>
                <a:cs typeface="Wingdings"/>
              </a:rPr>
              <a:t></a:t>
            </a:r>
            <a:r>
              <a:rPr sz="2250" spc="-310" dirty="0">
                <a:solidFill>
                  <a:srgbClr val="9999CC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Arial"/>
                <a:cs typeface="Arial"/>
              </a:rPr>
              <a:t>Se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inicia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durante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tto.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444" y="1989277"/>
            <a:ext cx="191388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95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298450" algn="l"/>
              </a:tabLst>
            </a:pPr>
            <a:r>
              <a:rPr sz="2800" spc="-10" dirty="0">
                <a:latin typeface="Arial"/>
                <a:cs typeface="Arial"/>
              </a:rPr>
              <a:t>Confusión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79905" y="2330957"/>
            <a:ext cx="16078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Arial"/>
                <a:cs typeface="Arial"/>
              </a:rPr>
              <a:t>alucinacio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5720" y="2035642"/>
            <a:ext cx="5558790" cy="7385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7475">
              <a:lnSpc>
                <a:spcPts val="2755"/>
              </a:lnSpc>
            </a:pPr>
            <a:r>
              <a:rPr sz="2800" dirty="0">
                <a:latin typeface="Arial"/>
                <a:cs typeface="Arial"/>
              </a:rPr>
              <a:t>progresiva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asociada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a</a:t>
            </a:r>
            <a:endParaRPr sz="2800">
              <a:latin typeface="Arial"/>
              <a:cs typeface="Arial"/>
            </a:endParaRPr>
          </a:p>
          <a:p>
            <a:pPr>
              <a:lnSpc>
                <a:spcPts val="3025"/>
              </a:lnSpc>
            </a:pPr>
            <a:r>
              <a:rPr sz="2800" dirty="0">
                <a:latin typeface="Arial"/>
                <a:cs typeface="Arial"/>
              </a:rPr>
              <a:t>nes,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afasia,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letargia,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somnolencia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y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2672333"/>
            <a:ext cx="7833359" cy="20739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56285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Arial"/>
                <a:cs typeface="Arial"/>
              </a:rPr>
              <a:t>ocasionalmente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convulsiones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coma.</a:t>
            </a:r>
            <a:endParaRPr sz="2800">
              <a:latin typeface="Arial"/>
              <a:cs typeface="Arial"/>
            </a:endParaRPr>
          </a:p>
          <a:p>
            <a:pPr marL="755015" marR="5080" indent="-285750">
              <a:lnSpc>
                <a:spcPts val="2690"/>
              </a:lnSpc>
              <a:spcBef>
                <a:spcPts val="650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6285" algn="l"/>
              </a:tabLst>
            </a:pPr>
            <a:r>
              <a:rPr sz="2800" dirty="0">
                <a:latin typeface="Arial"/>
                <a:cs typeface="Arial"/>
              </a:rPr>
              <a:t>Se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resuelve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entre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10-</a:t>
            </a:r>
            <a:r>
              <a:rPr sz="2800" dirty="0">
                <a:latin typeface="Arial"/>
                <a:cs typeface="Arial"/>
              </a:rPr>
              <a:t>14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días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tras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cese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del 	</a:t>
            </a:r>
            <a:r>
              <a:rPr sz="2800" spc="-20" dirty="0">
                <a:latin typeface="Arial"/>
                <a:cs typeface="Arial"/>
              </a:rPr>
              <a:t>tto.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Encefalopatía</a:t>
            </a:r>
            <a:r>
              <a:rPr sz="2800" b="1" u="sng" spc="-1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crónica:</a:t>
            </a:r>
            <a:endParaRPr sz="28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sz="2250" spc="-20" dirty="0">
                <a:solidFill>
                  <a:srgbClr val="9999CC"/>
                </a:solidFill>
                <a:latin typeface="Wingdings"/>
                <a:cs typeface="Wingdings"/>
              </a:rPr>
              <a:t></a:t>
            </a:r>
            <a:r>
              <a:rPr sz="2250" spc="-310" dirty="0">
                <a:solidFill>
                  <a:srgbClr val="9999CC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Arial"/>
                <a:cs typeface="Arial"/>
              </a:rPr>
              <a:t>Instauración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progresiva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una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demencia.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3444" y="4720844"/>
            <a:ext cx="19513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95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298450" algn="l"/>
              </a:tabLst>
            </a:pPr>
            <a:r>
              <a:rPr sz="2800" dirty="0">
                <a:latin typeface="Arial"/>
                <a:cs typeface="Arial"/>
              </a:rPr>
              <a:t>Se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inicia</a:t>
            </a:r>
            <a:r>
              <a:rPr sz="2800" spc="-50" dirty="0">
                <a:latin typeface="Arial"/>
                <a:cs typeface="Arial"/>
              </a:rPr>
              <a:t> e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31727" y="4767180"/>
            <a:ext cx="5182870" cy="396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90"/>
              </a:lnSpc>
            </a:pPr>
            <a:r>
              <a:rPr sz="2800" dirty="0">
                <a:latin typeface="Arial"/>
                <a:cs typeface="Arial"/>
              </a:rPr>
              <a:t>ntre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los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2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meses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los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2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años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del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79905" y="5062473"/>
            <a:ext cx="5200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latin typeface="Arial"/>
                <a:cs typeface="Arial"/>
              </a:rPr>
              <a:t>tto.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3444" y="5489244"/>
            <a:ext cx="72345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95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298450" algn="l"/>
              </a:tabLst>
            </a:pPr>
            <a:r>
              <a:rPr sz="2800" dirty="0">
                <a:latin typeface="Arial"/>
                <a:cs typeface="Arial"/>
              </a:rPr>
              <a:t>Puede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progresar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hasta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coma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muerte.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916301" y="1916048"/>
            <a:ext cx="5942330" cy="863600"/>
          </a:xfrm>
          <a:custGeom>
            <a:avLst/>
            <a:gdLst/>
            <a:ahLst/>
            <a:cxnLst/>
            <a:rect l="l" t="t" r="r" b="b"/>
            <a:pathLst>
              <a:path w="5942330" h="863600">
                <a:moveTo>
                  <a:pt x="5941949" y="0"/>
                </a:moveTo>
                <a:lnTo>
                  <a:pt x="0" y="0"/>
                </a:lnTo>
                <a:lnTo>
                  <a:pt x="0" y="863600"/>
                </a:lnTo>
                <a:lnTo>
                  <a:pt x="5941949" y="863600"/>
                </a:lnTo>
                <a:lnTo>
                  <a:pt x="59419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916301" y="1916048"/>
            <a:ext cx="5942330" cy="86360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151765" rIns="0" bIns="0" rtlCol="0">
            <a:spAutoFit/>
          </a:bodyPr>
          <a:lstStyle/>
          <a:p>
            <a:pPr marL="514350" marR="506095" indent="340995">
              <a:lnSpc>
                <a:spcPct val="100000"/>
              </a:lnSpc>
              <a:spcBef>
                <a:spcPts val="1195"/>
              </a:spcBef>
            </a:pPr>
            <a:r>
              <a:rPr sz="1800" spc="-10" dirty="0">
                <a:latin typeface="Arial"/>
                <a:cs typeface="Arial"/>
              </a:rPr>
              <a:t>5-</a:t>
            </a:r>
            <a:r>
              <a:rPr sz="1800" dirty="0">
                <a:latin typeface="Arial"/>
                <a:cs typeface="Arial"/>
              </a:rPr>
              <a:t>FU. </a:t>
            </a:r>
            <a:r>
              <a:rPr sz="1800" spc="-10" dirty="0">
                <a:latin typeface="Arial"/>
                <a:cs typeface="Arial"/>
              </a:rPr>
              <a:t>CICLOFOSFAMIDA. IFOSFAMIDA. </a:t>
            </a:r>
            <a:r>
              <a:rPr sz="1800" dirty="0">
                <a:latin typeface="Arial"/>
                <a:cs typeface="Arial"/>
              </a:rPr>
              <a:t>CARMUSTINA.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INTERFERON.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INTERLEUKINA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830576" y="4856162"/>
            <a:ext cx="5967730" cy="817880"/>
            <a:chOff x="2830576" y="4856162"/>
            <a:chExt cx="5967730" cy="817880"/>
          </a:xfrm>
        </p:grpSpPr>
        <p:sp>
          <p:nvSpPr>
            <p:cNvPr id="15" name="object 15"/>
            <p:cNvSpPr/>
            <p:nvPr/>
          </p:nvSpPr>
          <p:spPr>
            <a:xfrm>
              <a:off x="2843276" y="4868862"/>
              <a:ext cx="5942330" cy="792480"/>
            </a:xfrm>
            <a:custGeom>
              <a:avLst/>
              <a:gdLst/>
              <a:ahLst/>
              <a:cxnLst/>
              <a:rect l="l" t="t" r="r" b="b"/>
              <a:pathLst>
                <a:path w="5942330" h="792479">
                  <a:moveTo>
                    <a:pt x="5941949" y="0"/>
                  </a:moveTo>
                  <a:lnTo>
                    <a:pt x="0" y="0"/>
                  </a:lnTo>
                  <a:lnTo>
                    <a:pt x="0" y="792162"/>
                  </a:lnTo>
                  <a:lnTo>
                    <a:pt x="5941949" y="792162"/>
                  </a:lnTo>
                  <a:lnTo>
                    <a:pt x="594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843276" y="4868862"/>
              <a:ext cx="5942330" cy="792480"/>
            </a:xfrm>
            <a:custGeom>
              <a:avLst/>
              <a:gdLst/>
              <a:ahLst/>
              <a:cxnLst/>
              <a:rect l="l" t="t" r="r" b="b"/>
              <a:pathLst>
                <a:path w="5942330" h="792479">
                  <a:moveTo>
                    <a:pt x="0" y="792162"/>
                  </a:moveTo>
                  <a:lnTo>
                    <a:pt x="5941949" y="792162"/>
                  </a:lnTo>
                  <a:lnTo>
                    <a:pt x="5941949" y="0"/>
                  </a:lnTo>
                  <a:lnTo>
                    <a:pt x="0" y="0"/>
                  </a:lnTo>
                  <a:lnTo>
                    <a:pt x="0" y="792162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426078" y="4972939"/>
            <a:ext cx="47764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7890" marR="5080" indent="-88582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CITARABINA.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METOTREXATE.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IFOSFAMIDA. </a:t>
            </a:r>
            <a:r>
              <a:rPr sz="1800" dirty="0">
                <a:latin typeface="Arial"/>
                <a:cs typeface="Arial"/>
              </a:rPr>
              <a:t>CARMUSTINA.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CISPLATINO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8136" y="630682"/>
            <a:ext cx="54254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45" dirty="0"/>
              <a:t> </a:t>
            </a:r>
            <a:r>
              <a:rPr spc="-10" dirty="0"/>
              <a:t>NEUROLÓGICA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50987"/>
            <a:ext cx="6619875" cy="105029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Toxicidad</a:t>
            </a:r>
            <a:r>
              <a:rPr sz="2800" b="1" u="sng" spc="-1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cerebelosa</a:t>
            </a:r>
            <a:r>
              <a:rPr sz="2800" u="none" spc="-10" dirty="0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</a:pPr>
            <a:r>
              <a:rPr sz="2250" spc="-20" dirty="0">
                <a:solidFill>
                  <a:srgbClr val="9999CC"/>
                </a:solidFill>
                <a:latin typeface="Wingdings"/>
                <a:cs typeface="Wingdings"/>
              </a:rPr>
              <a:t></a:t>
            </a:r>
            <a:r>
              <a:rPr sz="2250" spc="-310" dirty="0">
                <a:solidFill>
                  <a:srgbClr val="9999CC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Arial"/>
                <a:cs typeface="Arial"/>
              </a:rPr>
              <a:t>Ataxia,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dismetría,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disartria,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nistagmo.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444" y="2461386"/>
            <a:ext cx="1614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95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298450" algn="l"/>
              </a:tabLst>
            </a:pPr>
            <a:r>
              <a:rPr sz="2800" dirty="0">
                <a:latin typeface="Arial"/>
                <a:cs typeface="Arial"/>
              </a:rPr>
              <a:t>Inicio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su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95614" y="2507723"/>
            <a:ext cx="4672330" cy="396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90"/>
              </a:lnSpc>
            </a:pPr>
            <a:r>
              <a:rPr sz="2800" dirty="0">
                <a:latin typeface="Arial"/>
                <a:cs typeface="Arial"/>
              </a:rPr>
              <a:t>ele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ser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agudo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(durante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tto).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2887433"/>
            <a:ext cx="8047990" cy="156210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755650" indent="-285750">
              <a:lnSpc>
                <a:spcPct val="100000"/>
              </a:lnSpc>
              <a:spcBef>
                <a:spcPts val="775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755650" algn="l"/>
              </a:tabLst>
            </a:pPr>
            <a:r>
              <a:rPr sz="2800" dirty="0">
                <a:latin typeface="Arial"/>
                <a:cs typeface="Arial"/>
              </a:rPr>
              <a:t>Pueden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quedar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daños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irreversibles.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Parálisis</a:t>
            </a:r>
            <a:r>
              <a:rPr sz="2800" b="1" u="sng" spc="-8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2800" b="1" u="sng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los</a:t>
            </a:r>
            <a:r>
              <a:rPr sz="2800" b="1" u="sng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nervios</a:t>
            </a:r>
            <a:r>
              <a:rPr sz="2800" b="1" u="sng" spc="-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craneales:</a:t>
            </a:r>
            <a:endParaRPr sz="28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675"/>
              </a:spcBef>
            </a:pPr>
            <a:r>
              <a:rPr sz="2250" spc="-20" dirty="0">
                <a:solidFill>
                  <a:srgbClr val="9999CC"/>
                </a:solidFill>
                <a:latin typeface="Wingdings"/>
                <a:cs typeface="Wingdings"/>
              </a:rPr>
              <a:t></a:t>
            </a:r>
            <a:r>
              <a:rPr sz="2250" spc="-310" dirty="0">
                <a:solidFill>
                  <a:srgbClr val="9999CC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Arial"/>
                <a:cs typeface="Arial"/>
              </a:rPr>
              <a:t>Parálisis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facial,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movimientos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oculares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rápidos.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3444" y="4509973"/>
            <a:ext cx="16541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95"/>
              </a:spcBef>
              <a:buClr>
                <a:srgbClr val="9999CC"/>
              </a:buClr>
              <a:buSzPct val="80357"/>
              <a:buFont typeface="Wingdings"/>
              <a:buChar char=""/>
              <a:tabLst>
                <a:tab pos="298450" algn="l"/>
              </a:tabLst>
            </a:pPr>
            <a:r>
              <a:rPr sz="2800" dirty="0">
                <a:latin typeface="Arial"/>
                <a:cs typeface="Arial"/>
              </a:rPr>
              <a:t>Se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inicia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35897" y="4556338"/>
            <a:ext cx="2474595" cy="397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95"/>
              </a:lnSpc>
            </a:pPr>
            <a:r>
              <a:rPr sz="2800" dirty="0">
                <a:latin typeface="Arial"/>
                <a:cs typeface="Arial"/>
              </a:rPr>
              <a:t>n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durante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tto.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543175" y="2479738"/>
            <a:ext cx="5965825" cy="744855"/>
            <a:chOff x="2543175" y="2479738"/>
            <a:chExt cx="5965825" cy="744855"/>
          </a:xfrm>
        </p:grpSpPr>
        <p:sp>
          <p:nvSpPr>
            <p:cNvPr id="10" name="object 10"/>
            <p:cNvSpPr/>
            <p:nvPr/>
          </p:nvSpPr>
          <p:spPr>
            <a:xfrm>
              <a:off x="2555875" y="2492438"/>
              <a:ext cx="5940425" cy="719455"/>
            </a:xfrm>
            <a:custGeom>
              <a:avLst/>
              <a:gdLst/>
              <a:ahLst/>
              <a:cxnLst/>
              <a:rect l="l" t="t" r="r" b="b"/>
              <a:pathLst>
                <a:path w="5940425" h="719455">
                  <a:moveTo>
                    <a:pt x="5940425" y="0"/>
                  </a:moveTo>
                  <a:lnTo>
                    <a:pt x="0" y="0"/>
                  </a:lnTo>
                  <a:lnTo>
                    <a:pt x="0" y="719137"/>
                  </a:lnTo>
                  <a:lnTo>
                    <a:pt x="5940425" y="719137"/>
                  </a:lnTo>
                  <a:lnTo>
                    <a:pt x="59404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555875" y="2492438"/>
              <a:ext cx="5940425" cy="719455"/>
            </a:xfrm>
            <a:custGeom>
              <a:avLst/>
              <a:gdLst/>
              <a:ahLst/>
              <a:cxnLst/>
              <a:rect l="l" t="t" r="r" b="b"/>
              <a:pathLst>
                <a:path w="5940425" h="719455">
                  <a:moveTo>
                    <a:pt x="0" y="719137"/>
                  </a:moveTo>
                  <a:lnTo>
                    <a:pt x="5940425" y="719137"/>
                  </a:lnTo>
                  <a:lnTo>
                    <a:pt x="5940425" y="0"/>
                  </a:lnTo>
                  <a:lnTo>
                    <a:pt x="0" y="0"/>
                  </a:lnTo>
                  <a:lnTo>
                    <a:pt x="0" y="719137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519676" y="2696717"/>
            <a:ext cx="2014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CITARABINA.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5-</a:t>
            </a:r>
            <a:r>
              <a:rPr sz="1800" spc="-25" dirty="0">
                <a:latin typeface="Arial"/>
                <a:cs typeface="Arial"/>
              </a:rPr>
              <a:t>FU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700401" y="4508500"/>
            <a:ext cx="5977255" cy="647700"/>
          </a:xfrm>
          <a:custGeom>
            <a:avLst/>
            <a:gdLst/>
            <a:ahLst/>
            <a:cxnLst/>
            <a:rect l="l" t="t" r="r" b="b"/>
            <a:pathLst>
              <a:path w="5977255" h="647700">
                <a:moveTo>
                  <a:pt x="5976874" y="0"/>
                </a:moveTo>
                <a:lnTo>
                  <a:pt x="0" y="0"/>
                </a:lnTo>
                <a:lnTo>
                  <a:pt x="0" y="647700"/>
                </a:lnTo>
                <a:lnTo>
                  <a:pt x="5976874" y="647700"/>
                </a:lnTo>
                <a:lnTo>
                  <a:pt x="59768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700401" y="4508500"/>
            <a:ext cx="5977255" cy="64770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1809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25"/>
              </a:spcBef>
            </a:pPr>
            <a:r>
              <a:rPr sz="1800" dirty="0">
                <a:latin typeface="Arial"/>
                <a:cs typeface="Arial"/>
              </a:rPr>
              <a:t>VINCRISTINA.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PACLITAXEL.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8136" y="558545"/>
            <a:ext cx="54254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45" dirty="0"/>
              <a:t> </a:t>
            </a:r>
            <a:r>
              <a:rPr spc="-10" dirty="0"/>
              <a:t>NEUROLÓGICA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4065" y="1162278"/>
            <a:ext cx="8101965" cy="6959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34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Mielopatía:</a:t>
            </a:r>
            <a:endParaRPr sz="20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240"/>
              </a:spcBef>
            </a:pPr>
            <a:r>
              <a:rPr sz="1600" dirty="0">
                <a:solidFill>
                  <a:srgbClr val="9999CC"/>
                </a:solidFill>
                <a:latin typeface="Wingdings"/>
                <a:cs typeface="Wingdings"/>
              </a:rPr>
              <a:t></a:t>
            </a:r>
            <a:r>
              <a:rPr sz="1600" spc="415" dirty="0">
                <a:solidFill>
                  <a:srgbClr val="9999C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Incontinencia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urinaria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fecal,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alteraciones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sensitivas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motoras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8082" y="1801749"/>
            <a:ext cx="16497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un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detreminad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1265" y="2137410"/>
            <a:ext cx="17672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299085" algn="l"/>
              </a:tabLst>
            </a:pPr>
            <a:r>
              <a:rPr sz="2000" dirty="0">
                <a:latin typeface="Arial"/>
                <a:cs typeface="Arial"/>
              </a:rPr>
              <a:t>Su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inicio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pue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85739" y="1838557"/>
            <a:ext cx="5680710" cy="620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275"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o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nivel.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r>
              <a:rPr sz="2000" dirty="0">
                <a:latin typeface="Arial"/>
                <a:cs typeface="Arial"/>
              </a:rPr>
              <a:t>de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ser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horas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días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tto.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Curso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progresivo.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4065" y="2442819"/>
            <a:ext cx="6414135" cy="103124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34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Neuropatía</a:t>
            </a:r>
            <a:r>
              <a:rPr sz="2000" b="1" u="sng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periférica</a:t>
            </a:r>
            <a:r>
              <a:rPr sz="2000" u="none" spc="-10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6285" algn="l"/>
              </a:tabLst>
            </a:pPr>
            <a:r>
              <a:rPr sz="2000" dirty="0">
                <a:latin typeface="Arial"/>
                <a:cs typeface="Arial"/>
              </a:rPr>
              <a:t>Daño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neurológico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+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frecuente.</a:t>
            </a:r>
            <a:endParaRPr sz="20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6285" algn="l"/>
              </a:tabLst>
            </a:pPr>
            <a:r>
              <a:rPr sz="2000" dirty="0">
                <a:latin typeface="Arial"/>
                <a:cs typeface="Arial"/>
              </a:rPr>
              <a:t>Alteraciones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fibras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conducción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nerviosa.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1265" y="3478479"/>
            <a:ext cx="18783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5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298450" algn="l"/>
              </a:tabLst>
            </a:pPr>
            <a:r>
              <a:rPr sz="2000" dirty="0">
                <a:latin typeface="Arial"/>
                <a:cs typeface="Arial"/>
              </a:rPr>
              <a:t>Pérdida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se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18082" y="3753103"/>
            <a:ext cx="16459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térmica),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gene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96867" y="3515316"/>
            <a:ext cx="5666105" cy="559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sz="2000" dirty="0">
                <a:latin typeface="Arial"/>
                <a:cs typeface="Arial"/>
              </a:rPr>
              <a:t>nsibilidad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(posicional,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vibratoria,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dolorosa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y/o</a:t>
            </a:r>
            <a:endParaRPr sz="2000">
              <a:latin typeface="Arial"/>
              <a:cs typeface="Arial"/>
            </a:endParaRPr>
          </a:p>
          <a:p>
            <a:pPr marL="54610">
              <a:lnSpc>
                <a:spcPts val="2280"/>
              </a:lnSpc>
            </a:pPr>
            <a:r>
              <a:rPr sz="2000" dirty="0">
                <a:latin typeface="Arial"/>
                <a:cs typeface="Arial"/>
              </a:rPr>
              <a:t>ralmente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extremidades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(distribución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gua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50241" y="3753103"/>
            <a:ext cx="3803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 dirty="0">
                <a:latin typeface="Arial"/>
                <a:cs typeface="Arial"/>
              </a:rPr>
              <a:t>nte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1265" y="3997553"/>
            <a:ext cx="7926070" cy="246443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340"/>
              </a:spcBef>
            </a:pPr>
            <a:r>
              <a:rPr sz="2000" dirty="0">
                <a:latin typeface="Arial"/>
                <a:cs typeface="Arial"/>
              </a:rPr>
              <a:t>y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calcetín).</a:t>
            </a:r>
            <a:endParaRPr sz="2000">
              <a:latin typeface="Arial"/>
              <a:cs typeface="Arial"/>
            </a:endParaRPr>
          </a:p>
          <a:p>
            <a:pPr marL="299085" marR="5080" indent="-287020">
              <a:lnSpc>
                <a:spcPts val="2160"/>
              </a:lnSpc>
              <a:spcBef>
                <a:spcPts val="509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299085" algn="l"/>
              </a:tabLst>
            </a:pPr>
            <a:r>
              <a:rPr sz="2000" dirty="0">
                <a:latin typeface="Arial"/>
                <a:cs typeface="Arial"/>
              </a:rPr>
              <a:t>Hormigueos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(parestesias)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dedos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manos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pies,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medida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progresan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vuelven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dolorosas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(disestesias).</a:t>
            </a:r>
            <a:endParaRPr sz="2000">
              <a:latin typeface="Arial"/>
              <a:cs typeface="Arial"/>
            </a:endParaRPr>
          </a:p>
          <a:p>
            <a:pPr marL="298450" indent="-285750">
              <a:lnSpc>
                <a:spcPts val="2280"/>
              </a:lnSpc>
              <a:spcBef>
                <a:spcPts val="21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298450" algn="l"/>
              </a:tabLst>
            </a:pPr>
            <a:r>
              <a:rPr sz="2000" dirty="0">
                <a:latin typeface="Arial"/>
                <a:cs typeface="Arial"/>
              </a:rPr>
              <a:t>Aparecen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semanas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tto,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dosis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dependientes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y</a:t>
            </a:r>
            <a:endParaRPr sz="2000">
              <a:latin typeface="Arial"/>
              <a:cs typeface="Arial"/>
            </a:endParaRPr>
          </a:p>
          <a:p>
            <a:pPr marL="299085">
              <a:lnSpc>
                <a:spcPts val="2280"/>
              </a:lnSpc>
            </a:pPr>
            <a:r>
              <a:rPr sz="2000" dirty="0">
                <a:latin typeface="Arial"/>
                <a:cs typeface="Arial"/>
              </a:rPr>
              <a:t>presentan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una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mejoría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lenta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progresiva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cese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QT.</a:t>
            </a:r>
            <a:endParaRPr sz="2000">
              <a:latin typeface="Arial"/>
              <a:cs typeface="Arial"/>
            </a:endParaRPr>
          </a:p>
          <a:p>
            <a:pPr marL="299085" marR="522605" indent="-287020">
              <a:lnSpc>
                <a:spcPts val="2160"/>
              </a:lnSpc>
              <a:spcBef>
                <a:spcPts val="509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299085" algn="l"/>
              </a:tabLst>
            </a:pPr>
            <a:r>
              <a:rPr sz="2000" dirty="0">
                <a:latin typeface="Arial"/>
                <a:cs typeface="Arial"/>
              </a:rPr>
              <a:t>Reducción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dosis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suspensión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QT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daño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produce </a:t>
            </a:r>
            <a:r>
              <a:rPr sz="2000" dirty="0">
                <a:latin typeface="Arial"/>
                <a:cs typeface="Arial"/>
              </a:rPr>
              <a:t>algún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grado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incapacidad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para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realizar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actividades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20" dirty="0">
                <a:latin typeface="Arial"/>
                <a:cs typeface="Arial"/>
              </a:rPr>
              <a:t> vida </a:t>
            </a:r>
            <a:r>
              <a:rPr sz="2000" spc="-10" dirty="0">
                <a:latin typeface="Arial"/>
                <a:cs typeface="Arial"/>
              </a:rPr>
              <a:t>diaria.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843276" y="1773237"/>
            <a:ext cx="5761355" cy="576580"/>
          </a:xfrm>
          <a:custGeom>
            <a:avLst/>
            <a:gdLst/>
            <a:ahLst/>
            <a:cxnLst/>
            <a:rect l="l" t="t" r="r" b="b"/>
            <a:pathLst>
              <a:path w="5761355" h="576580">
                <a:moveTo>
                  <a:pt x="5760974" y="0"/>
                </a:moveTo>
                <a:lnTo>
                  <a:pt x="0" y="0"/>
                </a:lnTo>
                <a:lnTo>
                  <a:pt x="0" y="576262"/>
                </a:lnTo>
                <a:lnTo>
                  <a:pt x="5760974" y="576262"/>
                </a:lnTo>
                <a:lnTo>
                  <a:pt x="57609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843276" y="1773237"/>
            <a:ext cx="5761355" cy="57658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144780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140"/>
              </a:spcBef>
            </a:pPr>
            <a:r>
              <a:rPr sz="1800" spc="-10" dirty="0">
                <a:latin typeface="Arial"/>
                <a:cs typeface="Arial"/>
              </a:rPr>
              <a:t>CITARABINA.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METOTREXATE.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830576" y="3344798"/>
            <a:ext cx="5713730" cy="746125"/>
            <a:chOff x="2830576" y="3344798"/>
            <a:chExt cx="5713730" cy="746125"/>
          </a:xfrm>
        </p:grpSpPr>
        <p:sp>
          <p:nvSpPr>
            <p:cNvPr id="16" name="object 16"/>
            <p:cNvSpPr/>
            <p:nvPr/>
          </p:nvSpPr>
          <p:spPr>
            <a:xfrm>
              <a:off x="2843276" y="3357498"/>
              <a:ext cx="5688330" cy="720725"/>
            </a:xfrm>
            <a:custGeom>
              <a:avLst/>
              <a:gdLst/>
              <a:ahLst/>
              <a:cxnLst/>
              <a:rect l="l" t="t" r="r" b="b"/>
              <a:pathLst>
                <a:path w="5688330" h="720725">
                  <a:moveTo>
                    <a:pt x="5687949" y="0"/>
                  </a:moveTo>
                  <a:lnTo>
                    <a:pt x="0" y="0"/>
                  </a:lnTo>
                  <a:lnTo>
                    <a:pt x="0" y="720725"/>
                  </a:lnTo>
                  <a:lnTo>
                    <a:pt x="5687949" y="720725"/>
                  </a:lnTo>
                  <a:lnTo>
                    <a:pt x="5687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43276" y="3357498"/>
              <a:ext cx="5688330" cy="720725"/>
            </a:xfrm>
            <a:custGeom>
              <a:avLst/>
              <a:gdLst/>
              <a:ahLst/>
              <a:cxnLst/>
              <a:rect l="l" t="t" r="r" b="b"/>
              <a:pathLst>
                <a:path w="5688330" h="720725">
                  <a:moveTo>
                    <a:pt x="0" y="720725"/>
                  </a:moveTo>
                  <a:lnTo>
                    <a:pt x="5687949" y="720725"/>
                  </a:lnTo>
                  <a:lnTo>
                    <a:pt x="5687949" y="0"/>
                  </a:lnTo>
                  <a:lnTo>
                    <a:pt x="0" y="0"/>
                  </a:lnTo>
                  <a:lnTo>
                    <a:pt x="0" y="720725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304159" y="3425444"/>
            <a:ext cx="47656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CISPLATINO.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OXALIPLATINO.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VINCRISTINA.</a:t>
            </a:r>
            <a:endParaRPr sz="1800">
              <a:latin typeface="Arial"/>
              <a:cs typeface="Arial"/>
            </a:endParaRPr>
          </a:p>
          <a:p>
            <a:pPr marL="64769" algn="ctr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VINORELBINA.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TAXANOS.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8136" y="522858"/>
            <a:ext cx="54254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45" dirty="0"/>
              <a:t> </a:t>
            </a:r>
            <a:r>
              <a:rPr spc="-10" dirty="0"/>
              <a:t>NEUROLÓGICA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1233043"/>
            <a:ext cx="8185150" cy="5208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Neuropatía</a:t>
            </a:r>
            <a:r>
              <a:rPr sz="2000" b="1" u="sng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periférica</a:t>
            </a:r>
            <a:r>
              <a:rPr sz="2000" u="none" spc="-10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buClr>
                <a:srgbClr val="9999CC"/>
              </a:buClr>
              <a:buSzPct val="80000"/>
              <a:buFont typeface="Wingdings"/>
              <a:buChar char=""/>
              <a:tabLst>
                <a:tab pos="755015" algn="l"/>
              </a:tabLst>
            </a:pPr>
            <a:r>
              <a:rPr sz="2000" spc="-10" dirty="0">
                <a:latin typeface="Arial"/>
                <a:cs typeface="Arial"/>
              </a:rPr>
              <a:t>Oxaliplatino:</a:t>
            </a:r>
            <a:endParaRPr sz="2000">
              <a:latin typeface="Arial"/>
              <a:cs typeface="Arial"/>
            </a:endParaRPr>
          </a:p>
          <a:p>
            <a:pPr marL="1155700" marR="26670" lvl="2" indent="-228600">
              <a:lnSpc>
                <a:spcPct val="80000"/>
              </a:lnSpc>
              <a:spcBef>
                <a:spcPts val="480"/>
              </a:spcBef>
              <a:buClr>
                <a:srgbClr val="00007C"/>
              </a:buClr>
              <a:buSzPct val="65000"/>
              <a:buFont typeface="Wingdings"/>
              <a:buChar char=""/>
              <a:tabLst>
                <a:tab pos="1155700" algn="l"/>
              </a:tabLst>
            </a:pPr>
            <a:r>
              <a:rPr sz="2000" dirty="0">
                <a:latin typeface="Arial"/>
                <a:cs typeface="Arial"/>
              </a:rPr>
              <a:t>Toxicidad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aguda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muy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frecuente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(85-95%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pacientes)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en </a:t>
            </a:r>
            <a:r>
              <a:rPr sz="2000" dirty="0">
                <a:latin typeface="Arial"/>
                <a:cs typeface="Arial"/>
              </a:rPr>
              <a:t>forma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alteraciones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sensitivas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zona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perioral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zona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distal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extremidades.</a:t>
            </a:r>
            <a:endParaRPr sz="2000">
              <a:latin typeface="Arial"/>
              <a:cs typeface="Arial"/>
            </a:endParaRPr>
          </a:p>
          <a:p>
            <a:pPr marL="1155700" marR="5080" lvl="2" indent="-228600">
              <a:lnSpc>
                <a:spcPct val="80000"/>
              </a:lnSpc>
              <a:spcBef>
                <a:spcPts val="480"/>
              </a:spcBef>
              <a:buClr>
                <a:srgbClr val="00007C"/>
              </a:buClr>
              <a:buSzPct val="65000"/>
              <a:buFont typeface="Wingdings"/>
              <a:buChar char=""/>
              <a:tabLst>
                <a:tab pos="1155700" algn="l"/>
              </a:tabLst>
            </a:pPr>
            <a:r>
              <a:rPr sz="2000" dirty="0">
                <a:latin typeface="Arial"/>
                <a:cs typeface="Arial"/>
              </a:rPr>
              <a:t>En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2%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pacientes,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durante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admon.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aparecen </a:t>
            </a:r>
            <a:r>
              <a:rPr sz="2000" dirty="0">
                <a:latin typeface="Arial"/>
                <a:cs typeface="Arial"/>
              </a:rPr>
              <a:t>alteraciones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sensitivas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faringolaríngeas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intensas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dificultad </a:t>
            </a:r>
            <a:r>
              <a:rPr sz="2000" dirty="0">
                <a:latin typeface="Arial"/>
                <a:cs typeface="Arial"/>
              </a:rPr>
              <a:t>para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tragar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respirar.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importante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informar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paciente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que </a:t>
            </a:r>
            <a:r>
              <a:rPr sz="2000" dirty="0">
                <a:latin typeface="Arial"/>
                <a:cs typeface="Arial"/>
              </a:rPr>
              <a:t>NO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trata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una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obstrucción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vía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aérea.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Ceden </a:t>
            </a:r>
            <a:r>
              <a:rPr sz="2000" dirty="0">
                <a:latin typeface="Arial"/>
                <a:cs typeface="Arial"/>
              </a:rPr>
              <a:t>espontaneamnete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horas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siguientes,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repiten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los </a:t>
            </a:r>
            <a:r>
              <a:rPr sz="2000" dirty="0">
                <a:latin typeface="Arial"/>
                <a:cs typeface="Arial"/>
              </a:rPr>
              <a:t>siguientes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ciclos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agravan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ingesta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bebidas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o </a:t>
            </a:r>
            <a:r>
              <a:rPr sz="2000" dirty="0">
                <a:latin typeface="Arial"/>
                <a:cs typeface="Arial"/>
              </a:rPr>
              <a:t>alimentos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fríos.</a:t>
            </a:r>
            <a:endParaRPr sz="200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buClr>
                <a:srgbClr val="9999CC"/>
              </a:buClr>
              <a:buSzPct val="80000"/>
              <a:buFont typeface="Wingdings"/>
              <a:buChar char=""/>
              <a:tabLst>
                <a:tab pos="755015" algn="l"/>
              </a:tabLst>
            </a:pPr>
            <a:r>
              <a:rPr sz="2000" dirty="0">
                <a:latin typeface="Arial"/>
                <a:cs typeface="Arial"/>
              </a:rPr>
              <a:t>Consejos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para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pacientes:</a:t>
            </a:r>
            <a:endParaRPr sz="2000">
              <a:latin typeface="Arial"/>
              <a:cs typeface="Arial"/>
            </a:endParaRPr>
          </a:p>
          <a:p>
            <a:pPr marL="1155700" marR="202565" lvl="2" indent="-228600">
              <a:lnSpc>
                <a:spcPct val="80000"/>
              </a:lnSpc>
              <a:spcBef>
                <a:spcPts val="480"/>
              </a:spcBef>
              <a:buClr>
                <a:srgbClr val="00007C"/>
              </a:buClr>
              <a:buSzPct val="65000"/>
              <a:buFont typeface="Wingdings"/>
              <a:buChar char=""/>
              <a:tabLst>
                <a:tab pos="1155700" algn="l"/>
              </a:tabLst>
            </a:pPr>
            <a:r>
              <a:rPr sz="2000" dirty="0">
                <a:latin typeface="Arial"/>
                <a:cs typeface="Arial"/>
              </a:rPr>
              <a:t>Proteger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manos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pies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temperaturas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extremas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(guantes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y </a:t>
            </a:r>
            <a:r>
              <a:rPr sz="2000" spc="-10" dirty="0">
                <a:latin typeface="Arial"/>
                <a:cs typeface="Arial"/>
              </a:rPr>
              <a:t>calcetines).</a:t>
            </a:r>
            <a:endParaRPr sz="2000">
              <a:latin typeface="Arial"/>
              <a:cs typeface="Arial"/>
            </a:endParaRPr>
          </a:p>
          <a:p>
            <a:pPr marL="1155065" lvl="2" indent="-227965">
              <a:lnSpc>
                <a:spcPct val="100000"/>
              </a:lnSpc>
              <a:buClr>
                <a:srgbClr val="00007C"/>
              </a:buClr>
              <a:buSzPct val="65000"/>
              <a:buFont typeface="Wingdings"/>
              <a:buChar char=""/>
              <a:tabLst>
                <a:tab pos="1155065" algn="l"/>
              </a:tabLst>
            </a:pPr>
            <a:r>
              <a:rPr sz="2000" dirty="0">
                <a:latin typeface="Arial"/>
                <a:cs typeface="Arial"/>
              </a:rPr>
              <a:t>Controlar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Tª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agua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evitar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quemaduras.</a:t>
            </a:r>
            <a:endParaRPr sz="2000">
              <a:latin typeface="Arial"/>
              <a:cs typeface="Arial"/>
            </a:endParaRPr>
          </a:p>
          <a:p>
            <a:pPr marL="1155065" lvl="2" indent="-227965">
              <a:lnSpc>
                <a:spcPts val="2160"/>
              </a:lnSpc>
              <a:buClr>
                <a:srgbClr val="00007C"/>
              </a:buClr>
              <a:buSzPct val="65000"/>
              <a:buFont typeface="Wingdings"/>
              <a:buChar char=""/>
              <a:tabLst>
                <a:tab pos="1155065" algn="l"/>
              </a:tabLst>
            </a:pPr>
            <a:r>
              <a:rPr sz="2000" dirty="0">
                <a:latin typeface="Arial"/>
                <a:cs typeface="Arial"/>
              </a:rPr>
              <a:t>No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usar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agua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muy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caliente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fría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ducharse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lavarse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las</a:t>
            </a:r>
            <a:endParaRPr sz="2000">
              <a:latin typeface="Arial"/>
              <a:cs typeface="Arial"/>
            </a:endParaRPr>
          </a:p>
          <a:p>
            <a:pPr marL="1155700">
              <a:lnSpc>
                <a:spcPts val="2160"/>
              </a:lnSpc>
            </a:pPr>
            <a:r>
              <a:rPr sz="2000" dirty="0">
                <a:latin typeface="Arial"/>
                <a:cs typeface="Arial"/>
              </a:rPr>
              <a:t>manos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lavar </a:t>
            </a:r>
            <a:r>
              <a:rPr sz="2000" spc="-10" dirty="0">
                <a:latin typeface="Arial"/>
                <a:cs typeface="Arial"/>
              </a:rPr>
              <a:t>platos.</a:t>
            </a:r>
            <a:endParaRPr sz="2000">
              <a:latin typeface="Arial"/>
              <a:cs typeface="Arial"/>
            </a:endParaRPr>
          </a:p>
          <a:p>
            <a:pPr marL="1155065" lvl="2" indent="-227965">
              <a:lnSpc>
                <a:spcPct val="100000"/>
              </a:lnSpc>
              <a:buClr>
                <a:srgbClr val="00007C"/>
              </a:buClr>
              <a:buSzPct val="65000"/>
              <a:buFont typeface="Wingdings"/>
              <a:buChar char=""/>
              <a:tabLst>
                <a:tab pos="1155065" algn="l"/>
              </a:tabLst>
            </a:pPr>
            <a:r>
              <a:rPr sz="2000" dirty="0">
                <a:latin typeface="Arial"/>
                <a:cs typeface="Arial"/>
              </a:rPr>
              <a:t>Utilizar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ropa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ancha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calzado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cómodo.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0329" y="558545"/>
            <a:ext cx="54025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DISFUNCIONES</a:t>
            </a:r>
            <a:r>
              <a:rPr spc="-35" dirty="0"/>
              <a:t> </a:t>
            </a:r>
            <a:r>
              <a:rPr spc="-10" dirty="0"/>
              <a:t>SEXUALES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dirty="0"/>
              <a:t>Disfunción</a:t>
            </a:r>
            <a:r>
              <a:rPr spc="-35" dirty="0"/>
              <a:t> </a:t>
            </a:r>
            <a:r>
              <a:rPr dirty="0"/>
              <a:t>gonadal</a:t>
            </a:r>
            <a:r>
              <a:rPr spc="-30" dirty="0"/>
              <a:t> </a:t>
            </a:r>
            <a:r>
              <a:rPr dirty="0"/>
              <a:t>en</a:t>
            </a:r>
            <a:r>
              <a:rPr spc="-5" dirty="0"/>
              <a:t> </a:t>
            </a:r>
            <a:r>
              <a:rPr spc="-10" dirty="0"/>
              <a:t>mujeres:</a:t>
            </a:r>
          </a:p>
          <a:p>
            <a:pPr marL="755650" lvl="1" indent="-285750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Amenorrea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transitoria:</a:t>
            </a:r>
            <a:endParaRPr sz="2400">
              <a:latin typeface="Arial"/>
              <a:cs typeface="Arial"/>
            </a:endParaRPr>
          </a:p>
          <a:p>
            <a:pPr marL="1155065" lvl="2" indent="-227965">
              <a:lnSpc>
                <a:spcPts val="2590"/>
              </a:lnSpc>
              <a:buClr>
                <a:srgbClr val="00007C"/>
              </a:buClr>
              <a:buSzPct val="64583"/>
              <a:buFont typeface="Wingdings"/>
              <a:buChar char=""/>
              <a:tabLst>
                <a:tab pos="1155065" algn="l"/>
              </a:tabLst>
            </a:pPr>
            <a:r>
              <a:rPr sz="2400" dirty="0">
                <a:latin typeface="Arial"/>
                <a:cs typeface="Arial"/>
              </a:rPr>
              <a:t>Ausencia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menstruación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durante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periodo</a:t>
            </a:r>
            <a:endParaRPr sz="2400">
              <a:latin typeface="Arial"/>
              <a:cs typeface="Arial"/>
            </a:endParaRPr>
          </a:p>
          <a:p>
            <a:pPr marL="1155700">
              <a:lnSpc>
                <a:spcPts val="2590"/>
              </a:lnSpc>
            </a:pPr>
            <a:r>
              <a:rPr b="0" u="none" dirty="0">
                <a:latin typeface="Arial"/>
                <a:cs typeface="Arial"/>
              </a:rPr>
              <a:t>igual</a:t>
            </a:r>
            <a:r>
              <a:rPr b="0" u="none" spc="-45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o</a:t>
            </a:r>
            <a:r>
              <a:rPr b="0" u="none" spc="-4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superior</a:t>
            </a:r>
            <a:r>
              <a:rPr b="0" u="none" spc="-3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a</a:t>
            </a:r>
            <a:r>
              <a:rPr b="0" u="none" spc="-40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6</a:t>
            </a:r>
            <a:r>
              <a:rPr b="0" u="none" spc="-50" dirty="0">
                <a:latin typeface="Arial"/>
                <a:cs typeface="Arial"/>
              </a:rPr>
              <a:t> </a:t>
            </a:r>
            <a:r>
              <a:rPr b="0" u="none" spc="-10" dirty="0">
                <a:latin typeface="Arial"/>
                <a:cs typeface="Arial"/>
              </a:rPr>
              <a:t>meses.</a:t>
            </a:r>
          </a:p>
          <a:p>
            <a:pPr marL="1155065" lvl="2" indent="-227965">
              <a:lnSpc>
                <a:spcPct val="100000"/>
              </a:lnSpc>
              <a:buClr>
                <a:srgbClr val="00007C"/>
              </a:buClr>
              <a:buSzPct val="64583"/>
              <a:buFont typeface="Wingdings"/>
              <a:buChar char=""/>
              <a:tabLst>
                <a:tab pos="1155065" algn="l"/>
              </a:tabLst>
            </a:pPr>
            <a:r>
              <a:rPr sz="2400" dirty="0">
                <a:latin typeface="Arial"/>
                <a:cs typeface="Arial"/>
              </a:rPr>
              <a:t>Duración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variable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(meses-</a:t>
            </a:r>
            <a:r>
              <a:rPr sz="2400" spc="-10" dirty="0">
                <a:latin typeface="Arial"/>
                <a:cs typeface="Arial"/>
              </a:rPr>
              <a:t>años).</a:t>
            </a:r>
            <a:endParaRPr sz="2400">
              <a:latin typeface="Arial"/>
              <a:cs typeface="Arial"/>
            </a:endParaRPr>
          </a:p>
          <a:p>
            <a:pPr marL="1155065" lvl="2" indent="-227965">
              <a:lnSpc>
                <a:spcPct val="100000"/>
              </a:lnSpc>
              <a:buClr>
                <a:srgbClr val="00007C"/>
              </a:buClr>
              <a:buSzPct val="64583"/>
              <a:buFont typeface="Wingdings"/>
              <a:buChar char=""/>
              <a:tabLst>
                <a:tab pos="1155065" algn="l"/>
              </a:tabLst>
            </a:pPr>
            <a:r>
              <a:rPr sz="2400" spc="-10" dirty="0">
                <a:latin typeface="Arial"/>
                <a:cs typeface="Arial"/>
              </a:rPr>
              <a:t>Independiente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edad.</a:t>
            </a:r>
            <a:endParaRPr sz="24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5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Amenorrea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permanente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menopausia:</a:t>
            </a:r>
            <a:endParaRPr sz="2400">
              <a:latin typeface="Arial"/>
              <a:cs typeface="Arial"/>
            </a:endParaRPr>
          </a:p>
          <a:p>
            <a:pPr marL="1155700" marR="496570" lvl="2" indent="-228600">
              <a:lnSpc>
                <a:spcPts val="2300"/>
              </a:lnSpc>
              <a:spcBef>
                <a:spcPts val="560"/>
              </a:spcBef>
              <a:buClr>
                <a:srgbClr val="00007C"/>
              </a:buClr>
              <a:buSzPct val="64583"/>
              <a:buFont typeface="Wingdings"/>
              <a:buChar char=""/>
              <a:tabLst>
                <a:tab pos="1155700" algn="l"/>
              </a:tabLst>
            </a:pPr>
            <a:r>
              <a:rPr sz="2400" dirty="0">
                <a:latin typeface="Arial"/>
                <a:cs typeface="Arial"/>
              </a:rPr>
              <a:t>Ausencia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menstruación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durante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periodo </a:t>
            </a:r>
            <a:r>
              <a:rPr sz="2400" dirty="0">
                <a:latin typeface="Arial"/>
                <a:cs typeface="Arial"/>
              </a:rPr>
              <a:t>superior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12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meses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manera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irreversible.</a:t>
            </a:r>
            <a:endParaRPr sz="2400">
              <a:latin typeface="Arial"/>
              <a:cs typeface="Arial"/>
            </a:endParaRPr>
          </a:p>
          <a:p>
            <a:pPr marL="1155700" marR="5080" lvl="2" indent="-228600">
              <a:lnSpc>
                <a:spcPts val="2300"/>
              </a:lnSpc>
              <a:spcBef>
                <a:spcPts val="585"/>
              </a:spcBef>
              <a:buClr>
                <a:srgbClr val="00007C"/>
              </a:buClr>
              <a:buSzPct val="64583"/>
              <a:buFont typeface="Wingdings"/>
              <a:buChar char=""/>
              <a:tabLst>
                <a:tab pos="1155700" algn="l"/>
              </a:tabLst>
            </a:pPr>
            <a:r>
              <a:rPr sz="2400" dirty="0">
                <a:latin typeface="Arial"/>
                <a:cs typeface="Arial"/>
              </a:rPr>
              <a:t>Su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incidencia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aumenta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edad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paciente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momento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tto.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0112" y="5300662"/>
            <a:ext cx="7704455" cy="122428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58419" rIns="0" bIns="0" rtlCol="0">
            <a:spAutoFit/>
          </a:bodyPr>
          <a:lstStyle/>
          <a:p>
            <a:pPr marL="356870" marR="349885" indent="635" algn="ctr">
              <a:lnSpc>
                <a:spcPct val="100000"/>
              </a:lnSpc>
              <a:spcBef>
                <a:spcPts val="459"/>
              </a:spcBef>
            </a:pPr>
            <a:r>
              <a:rPr sz="1800" dirty="0">
                <a:latin typeface="Arial"/>
                <a:cs typeface="Arial"/>
              </a:rPr>
              <a:t>MELFALÁN.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CLORAMBUCILO.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BUSULFÁN.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MITOMICINA. CISPLATINO.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PROCARBACINA.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ETOPÓSIDO.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CICLOFOSFAMIDA. </a:t>
            </a:r>
            <a:r>
              <a:rPr sz="1800" dirty="0">
                <a:latin typeface="Arial"/>
                <a:cs typeface="Arial"/>
              </a:rPr>
              <a:t>HORMONOTERAPIA: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TAMOXIFENO.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ANASTROZOL.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LETROZOL. EXEMESTANO.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GOSERELINA,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0329" y="558545"/>
            <a:ext cx="54025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DISFUNCIONES</a:t>
            </a:r>
            <a:r>
              <a:rPr spc="-35" dirty="0"/>
              <a:t> </a:t>
            </a:r>
            <a:r>
              <a:rPr spc="-10" dirty="0"/>
              <a:t>SEXUALES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1378153"/>
            <a:ext cx="7682865" cy="334899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34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Disfunción</a:t>
            </a:r>
            <a:r>
              <a:rPr sz="2000" b="1" u="sng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gonadal</a:t>
            </a:r>
            <a:r>
              <a:rPr sz="2000" b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</a:t>
            </a:r>
            <a:r>
              <a:rPr sz="2000" b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varones:</a:t>
            </a:r>
            <a:endParaRPr sz="2000">
              <a:latin typeface="Arial"/>
              <a:cs typeface="Arial"/>
            </a:endParaRPr>
          </a:p>
          <a:p>
            <a:pPr marL="755015" marR="5080" lvl="1" indent="-285750">
              <a:lnSpc>
                <a:spcPts val="2160"/>
              </a:lnSpc>
              <a:spcBef>
                <a:spcPts val="509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6285" algn="l"/>
              </a:tabLst>
            </a:pPr>
            <a:r>
              <a:rPr sz="2000" dirty="0">
                <a:latin typeface="Arial"/>
                <a:cs typeface="Arial"/>
              </a:rPr>
              <a:t>Disminución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células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madre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germinales,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hace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que 	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espermatozoides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detengan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maduración,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pudiendo 	</a:t>
            </a:r>
            <a:r>
              <a:rPr sz="2000" dirty="0">
                <a:latin typeface="Arial"/>
                <a:cs typeface="Arial"/>
              </a:rPr>
              <a:t>presentar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alteraciones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material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genético.</a:t>
            </a:r>
            <a:endParaRPr sz="2000">
              <a:latin typeface="Arial"/>
              <a:cs typeface="Arial"/>
            </a:endParaRPr>
          </a:p>
          <a:p>
            <a:pPr marL="755015" marR="325755" lvl="1" indent="-285750">
              <a:lnSpc>
                <a:spcPts val="2160"/>
              </a:lnSpc>
              <a:spcBef>
                <a:spcPts val="48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6285" algn="l"/>
              </a:tabLst>
            </a:pPr>
            <a:r>
              <a:rPr sz="2000" dirty="0">
                <a:latin typeface="Arial"/>
                <a:cs typeface="Arial"/>
              </a:rPr>
              <a:t>Oligoespermia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(disminución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nº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espermatozoides).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Atrofia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y 	</a:t>
            </a:r>
            <a:r>
              <a:rPr sz="2000" dirty="0">
                <a:latin typeface="Arial"/>
                <a:cs typeface="Arial"/>
              </a:rPr>
              <a:t>disminución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tamaño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testicular.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Disminución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la 	</a:t>
            </a:r>
            <a:r>
              <a:rPr sz="2000" spc="-10" dirty="0">
                <a:latin typeface="Arial"/>
                <a:cs typeface="Arial"/>
              </a:rPr>
              <a:t>testosterona.</a:t>
            </a:r>
            <a:endParaRPr sz="2000">
              <a:latin typeface="Arial"/>
              <a:cs typeface="Arial"/>
            </a:endParaRPr>
          </a:p>
          <a:p>
            <a:pPr marL="755015" marR="190500" lvl="1" indent="-285750">
              <a:lnSpc>
                <a:spcPts val="2160"/>
              </a:lnSpc>
              <a:spcBef>
                <a:spcPts val="484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6285" algn="l"/>
              </a:tabLst>
            </a:pPr>
            <a:r>
              <a:rPr sz="2000" dirty="0">
                <a:latin typeface="Arial"/>
                <a:cs typeface="Arial"/>
              </a:rPr>
              <a:t>La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recuperación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función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gonadal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suele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ocurrir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3 	</a:t>
            </a:r>
            <a:r>
              <a:rPr sz="2000" dirty="0">
                <a:latin typeface="Arial"/>
                <a:cs typeface="Arial"/>
              </a:rPr>
              <a:t>primeros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años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fin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tto.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Puede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ser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permanente.</a:t>
            </a:r>
            <a:endParaRPr sz="2000">
              <a:latin typeface="Arial"/>
              <a:cs typeface="Arial"/>
            </a:endParaRPr>
          </a:p>
          <a:p>
            <a:pPr marL="755015" lvl="1" indent="-285750">
              <a:lnSpc>
                <a:spcPts val="2280"/>
              </a:lnSpc>
              <a:spcBef>
                <a:spcPts val="204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015" algn="l"/>
              </a:tabLst>
            </a:pPr>
            <a:r>
              <a:rPr sz="2000" dirty="0">
                <a:latin typeface="Arial"/>
                <a:cs typeface="Arial"/>
              </a:rPr>
              <a:t>En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pacientes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jóvenes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van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recibir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QT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recomienda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la</a:t>
            </a:r>
            <a:endParaRPr sz="2000">
              <a:latin typeface="Arial"/>
              <a:cs typeface="Arial"/>
            </a:endParaRPr>
          </a:p>
          <a:p>
            <a:pPr marL="756285">
              <a:lnSpc>
                <a:spcPts val="2280"/>
              </a:lnSpc>
            </a:pPr>
            <a:r>
              <a:rPr sz="2000" dirty="0">
                <a:latin typeface="Arial"/>
                <a:cs typeface="Arial"/>
              </a:rPr>
              <a:t>conservación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semen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Unidades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Andrología.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31975" y="5157787"/>
            <a:ext cx="6985000" cy="1152525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</a:pP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CLORAMBUCIL.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CICLOFOSFAMIDA.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IFOSFAMIDA.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MELFALAN.</a:t>
            </a:r>
            <a:endParaRPr sz="1800">
              <a:latin typeface="Arial"/>
              <a:cs typeface="Arial"/>
            </a:endParaRPr>
          </a:p>
          <a:p>
            <a:pPr marL="3175"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Arial"/>
                <a:cs typeface="Arial"/>
              </a:rPr>
              <a:t>BUSULFÁN.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BCNU.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CCNU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0329" y="594106"/>
            <a:ext cx="54025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DISFUNCIONES</a:t>
            </a:r>
            <a:r>
              <a:rPr spc="-35" dirty="0"/>
              <a:t> </a:t>
            </a:r>
            <a:r>
              <a:rPr spc="-10" dirty="0"/>
              <a:t>SEXUALES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06804"/>
            <a:ext cx="8047990" cy="484251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4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Disfunción</a:t>
            </a:r>
            <a:r>
              <a:rPr sz="2000" b="1" u="sng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sexual:</a:t>
            </a:r>
            <a:endParaRPr sz="2000">
              <a:latin typeface="Arial"/>
              <a:cs typeface="Arial"/>
            </a:endParaRPr>
          </a:p>
          <a:p>
            <a:pPr marL="755015" marR="5080" lvl="1" indent="-285750">
              <a:lnSpc>
                <a:spcPct val="90000"/>
              </a:lnSpc>
              <a:spcBef>
                <a:spcPts val="48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6285" algn="l"/>
              </a:tabLst>
            </a:pPr>
            <a:r>
              <a:rPr sz="2000" dirty="0">
                <a:latin typeface="Arial"/>
                <a:cs typeface="Arial"/>
              </a:rPr>
              <a:t>Origen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multifactorial: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alteraciones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hormonales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inducidas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los 	</a:t>
            </a:r>
            <a:r>
              <a:rPr sz="2000" dirty="0">
                <a:latin typeface="Arial"/>
                <a:cs typeface="Arial"/>
              </a:rPr>
              <a:t>ttos,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trastornos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psicológicos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(reacciones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ansiedad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 	depresión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adaptativas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enfermedad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tto,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pérdida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de 	</a:t>
            </a:r>
            <a:r>
              <a:rPr sz="2000" dirty="0">
                <a:latin typeface="Arial"/>
                <a:cs typeface="Arial"/>
              </a:rPr>
              <a:t>autoestima),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trastornos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funcionales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relacionadas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deterioro 	físico.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40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Disfunción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eréctil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2ª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ttos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quirúrgicos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radioterápicos.</a:t>
            </a:r>
            <a:endParaRPr sz="2000">
              <a:latin typeface="Arial"/>
              <a:cs typeface="Arial"/>
            </a:endParaRPr>
          </a:p>
          <a:p>
            <a:pPr marL="755015" marR="241300" lvl="1" indent="-285750">
              <a:lnSpc>
                <a:spcPts val="2160"/>
              </a:lnSpc>
              <a:spcBef>
                <a:spcPts val="515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6285" algn="l"/>
              </a:tabLst>
            </a:pPr>
            <a:r>
              <a:rPr sz="2000" dirty="0">
                <a:latin typeface="Arial"/>
                <a:cs typeface="Arial"/>
              </a:rPr>
              <a:t>La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QT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produce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disfunción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sexual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2ª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aparición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una 	</a:t>
            </a:r>
            <a:r>
              <a:rPr sz="2000" dirty="0">
                <a:latin typeface="Arial"/>
                <a:cs typeface="Arial"/>
              </a:rPr>
              <a:t>disfunción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gonadal: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reducción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libido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capacidad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de 	</a:t>
            </a:r>
            <a:r>
              <a:rPr sz="2000" dirty="0">
                <a:latin typeface="Arial"/>
                <a:cs typeface="Arial"/>
              </a:rPr>
              <a:t>alcanzar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orgasmo,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disfunción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eréctil,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alteración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la 	</a:t>
            </a:r>
            <a:r>
              <a:rPr sz="2000" dirty="0">
                <a:latin typeface="Arial"/>
                <a:cs typeface="Arial"/>
              </a:rPr>
              <a:t>eyaculación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disminución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actividad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sexual.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204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En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mujer:</a:t>
            </a:r>
            <a:endParaRPr sz="2000">
              <a:latin typeface="Arial"/>
              <a:cs typeface="Arial"/>
            </a:endParaRPr>
          </a:p>
          <a:p>
            <a:pPr marL="1155700" marR="139700" lvl="2" indent="-228600">
              <a:lnSpc>
                <a:spcPts val="2160"/>
              </a:lnSpc>
              <a:spcBef>
                <a:spcPts val="515"/>
              </a:spcBef>
              <a:buClr>
                <a:srgbClr val="00007C"/>
              </a:buClr>
              <a:buSzPct val="65000"/>
              <a:buFont typeface="Wingdings"/>
              <a:buChar char=""/>
              <a:tabLst>
                <a:tab pos="1155700" algn="l"/>
              </a:tabLst>
            </a:pPr>
            <a:r>
              <a:rPr sz="2000" dirty="0">
                <a:latin typeface="Arial"/>
                <a:cs typeface="Arial"/>
              </a:rPr>
              <a:t>Tto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qco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RT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sobre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zona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genital: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disminución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ausencia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de </a:t>
            </a:r>
            <a:r>
              <a:rPr sz="2000" dirty="0">
                <a:latin typeface="Arial"/>
                <a:cs typeface="Arial"/>
              </a:rPr>
              <a:t>deseo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sexual,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sequedad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vaginal,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dispareunia,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estenosis vaginal.</a:t>
            </a:r>
            <a:endParaRPr sz="2000">
              <a:latin typeface="Arial"/>
              <a:cs typeface="Arial"/>
            </a:endParaRPr>
          </a:p>
          <a:p>
            <a:pPr marL="1155065" lvl="2" indent="-227965">
              <a:lnSpc>
                <a:spcPct val="100000"/>
              </a:lnSpc>
              <a:spcBef>
                <a:spcPts val="209"/>
              </a:spcBef>
              <a:buClr>
                <a:srgbClr val="00007C"/>
              </a:buClr>
              <a:buSzPct val="65000"/>
              <a:buFont typeface="Wingdings"/>
              <a:buChar char=""/>
              <a:tabLst>
                <a:tab pos="1155065" algn="l"/>
              </a:tabLst>
            </a:pPr>
            <a:r>
              <a:rPr sz="2000" dirty="0">
                <a:latin typeface="Arial"/>
                <a:cs typeface="Arial"/>
              </a:rPr>
              <a:t>Factores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psicológicos.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1333" y="422528"/>
            <a:ext cx="610298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10410" marR="5080" indent="-1998345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35" dirty="0"/>
              <a:t> </a:t>
            </a:r>
            <a:r>
              <a:rPr dirty="0"/>
              <a:t>ÓRGANOS</a:t>
            </a:r>
            <a:r>
              <a:rPr spc="-40" dirty="0"/>
              <a:t> </a:t>
            </a:r>
            <a:r>
              <a:rPr dirty="0"/>
              <a:t>DE </a:t>
            </a:r>
            <a:r>
              <a:rPr spc="-25" dirty="0"/>
              <a:t>LOS </a:t>
            </a:r>
            <a:r>
              <a:rPr spc="-10" dirty="0"/>
              <a:t>SENTIDOS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7217" y="1423161"/>
            <a:ext cx="26377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b="1" spc="-10" dirty="0">
                <a:latin typeface="Arial"/>
                <a:cs typeface="Arial"/>
              </a:rPr>
              <a:t>Conjuntivitis: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02652" y="1828800"/>
            <a:ext cx="2270760" cy="36830"/>
          </a:xfrm>
          <a:custGeom>
            <a:avLst/>
            <a:gdLst/>
            <a:ahLst/>
            <a:cxnLst/>
            <a:rect l="l" t="t" r="r" b="b"/>
            <a:pathLst>
              <a:path w="2270760" h="36830">
                <a:moveTo>
                  <a:pt x="2270760" y="0"/>
                </a:moveTo>
                <a:lnTo>
                  <a:pt x="0" y="0"/>
                </a:lnTo>
                <a:lnTo>
                  <a:pt x="0" y="36575"/>
                </a:lnTo>
                <a:lnTo>
                  <a:pt x="2270760" y="36575"/>
                </a:lnTo>
                <a:lnTo>
                  <a:pt x="22707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04417" y="1851405"/>
            <a:ext cx="22263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299085" algn="l"/>
              </a:tabLst>
            </a:pPr>
            <a:r>
              <a:rPr sz="2400" dirty="0">
                <a:latin typeface="Arial"/>
                <a:cs typeface="Arial"/>
              </a:rPr>
              <a:t>Aparece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56606" y="1851405"/>
            <a:ext cx="212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Arial"/>
                <a:cs typeface="Arial"/>
              </a:rPr>
              <a:t>r,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51232" y="1892978"/>
            <a:ext cx="5218430" cy="63373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indent="66040">
              <a:lnSpc>
                <a:spcPts val="2300"/>
              </a:lnSpc>
              <a:spcBef>
                <a:spcPts val="330"/>
              </a:spcBef>
            </a:pPr>
            <a:r>
              <a:rPr sz="2400" dirty="0">
                <a:latin typeface="Arial"/>
                <a:cs typeface="Arial"/>
              </a:rPr>
              <a:t>cción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directa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sobre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conjuntiva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ocula </a:t>
            </a:r>
            <a:r>
              <a:rPr sz="2400" dirty="0">
                <a:latin typeface="Arial"/>
                <a:cs typeface="Arial"/>
              </a:rPr>
              <a:t>én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favorecida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caída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la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04395" y="2143709"/>
            <a:ext cx="1784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90955" y="2143709"/>
            <a:ext cx="1873250" cy="684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95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aunque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tambi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595"/>
              </a:lnSpc>
            </a:pPr>
            <a:r>
              <a:rPr sz="2400" spc="-10" dirty="0">
                <a:latin typeface="Arial"/>
                <a:cs typeface="Arial"/>
              </a:rPr>
              <a:t>pestañas.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7217" y="2802763"/>
            <a:ext cx="7068820" cy="815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0" indent="-286385">
              <a:lnSpc>
                <a:spcPts val="2870"/>
              </a:lnSpc>
              <a:spcBef>
                <a:spcPts val="10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650" algn="l"/>
              </a:tabLst>
            </a:pPr>
            <a:r>
              <a:rPr sz="2400" dirty="0">
                <a:latin typeface="Arial"/>
                <a:cs typeface="Arial"/>
              </a:rPr>
              <a:t>Tto: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colirios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corticoides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antiinflamatorios.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ts val="335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Pérdida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2800" b="1" u="sng" spc="-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visión: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04417" y="3595242"/>
            <a:ext cx="22434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299085" algn="l"/>
              </a:tabLst>
            </a:pPr>
            <a:r>
              <a:rPr sz="2400" dirty="0">
                <a:latin typeface="Arial"/>
                <a:cs typeface="Arial"/>
              </a:rPr>
              <a:t>Alteraciones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34746" y="3636815"/>
            <a:ext cx="2695575" cy="340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55"/>
              </a:lnSpc>
            </a:pPr>
            <a:r>
              <a:rPr sz="2400" dirty="0">
                <a:latin typeface="Arial"/>
                <a:cs typeface="Arial"/>
              </a:rPr>
              <a:t>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agudeza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visual.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7217" y="3960952"/>
            <a:ext cx="7684770" cy="1184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015" indent="-285750">
              <a:lnSpc>
                <a:spcPts val="2870"/>
              </a:lnSpc>
              <a:spcBef>
                <a:spcPts val="10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755015" algn="l"/>
              </a:tabLst>
            </a:pPr>
            <a:r>
              <a:rPr sz="2400" dirty="0">
                <a:latin typeface="Arial"/>
                <a:cs typeface="Arial"/>
              </a:rPr>
              <a:t>Cambios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percepción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colores.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ts val="335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Alteraciones</a:t>
            </a:r>
            <a:r>
              <a:rPr sz="2800" b="1" u="sng" spc="-1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auditivas:</a:t>
            </a:r>
            <a:endParaRPr sz="28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spcBef>
                <a:spcPts val="15"/>
              </a:spcBef>
            </a:pPr>
            <a:r>
              <a:rPr sz="1900" dirty="0">
                <a:solidFill>
                  <a:srgbClr val="9999CC"/>
                </a:solidFill>
                <a:latin typeface="Wingdings"/>
                <a:cs typeface="Wingdings"/>
              </a:rPr>
              <a:t></a:t>
            </a:r>
            <a:r>
              <a:rPr sz="1900" spc="20" dirty="0">
                <a:solidFill>
                  <a:srgbClr val="9999CC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Arial"/>
                <a:cs typeface="Arial"/>
              </a:rPr>
              <a:t>Inicialmente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pérdida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audición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frecuencias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90955" y="5046345"/>
            <a:ext cx="7543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Arial"/>
                <a:cs typeface="Arial"/>
              </a:rPr>
              <a:t>altas.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04417" y="5412130"/>
            <a:ext cx="505714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Clr>
                <a:srgbClr val="9999CC"/>
              </a:buClr>
              <a:buSzPct val="79166"/>
              <a:buFont typeface="Wingdings"/>
              <a:buChar char=""/>
              <a:tabLst>
                <a:tab pos="298450" algn="l"/>
              </a:tabLst>
            </a:pPr>
            <a:r>
              <a:rPr sz="2400" spc="-10" dirty="0">
                <a:latin typeface="Arial"/>
                <a:cs typeface="Arial"/>
              </a:rPr>
              <a:t>Relacionada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neurotoxicidad.</a:t>
            </a:r>
            <a:endParaRPr sz="2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9999CC"/>
              </a:buClr>
              <a:buSzPct val="79166"/>
              <a:buFont typeface="Wingdings"/>
              <a:buChar char=""/>
              <a:tabLst>
                <a:tab pos="299085" algn="l"/>
              </a:tabLst>
            </a:pPr>
            <a:r>
              <a:rPr sz="2400" dirty="0">
                <a:latin typeface="Arial"/>
                <a:cs typeface="Arial"/>
              </a:rPr>
              <a:t>Toxicidad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dosis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acumulada.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190875" y="1976437"/>
            <a:ext cx="5139055" cy="459105"/>
            <a:chOff x="3190875" y="1976437"/>
            <a:chExt cx="5139055" cy="459105"/>
          </a:xfrm>
        </p:grpSpPr>
        <p:sp>
          <p:nvSpPr>
            <p:cNvPr id="17" name="object 17"/>
            <p:cNvSpPr/>
            <p:nvPr/>
          </p:nvSpPr>
          <p:spPr>
            <a:xfrm>
              <a:off x="3203575" y="1989137"/>
              <a:ext cx="5113655" cy="433705"/>
            </a:xfrm>
            <a:custGeom>
              <a:avLst/>
              <a:gdLst/>
              <a:ahLst/>
              <a:cxnLst/>
              <a:rect l="l" t="t" r="r" b="b"/>
              <a:pathLst>
                <a:path w="5113655" h="433705">
                  <a:moveTo>
                    <a:pt x="5113401" y="0"/>
                  </a:moveTo>
                  <a:lnTo>
                    <a:pt x="0" y="0"/>
                  </a:lnTo>
                  <a:lnTo>
                    <a:pt x="0" y="433387"/>
                  </a:lnTo>
                  <a:lnTo>
                    <a:pt x="5113401" y="433387"/>
                  </a:lnTo>
                  <a:lnTo>
                    <a:pt x="51134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203575" y="1989137"/>
              <a:ext cx="5113655" cy="433705"/>
            </a:xfrm>
            <a:custGeom>
              <a:avLst/>
              <a:gdLst/>
              <a:ahLst/>
              <a:cxnLst/>
              <a:rect l="l" t="t" r="r" b="b"/>
              <a:pathLst>
                <a:path w="5113655" h="433705">
                  <a:moveTo>
                    <a:pt x="0" y="433387"/>
                  </a:moveTo>
                  <a:lnTo>
                    <a:pt x="5113401" y="433387"/>
                  </a:lnTo>
                  <a:lnTo>
                    <a:pt x="5113401" y="0"/>
                  </a:lnTo>
                  <a:lnTo>
                    <a:pt x="0" y="0"/>
                  </a:lnTo>
                  <a:lnTo>
                    <a:pt x="0" y="433387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722367" y="2050237"/>
            <a:ext cx="20770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CITARABINA.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5-</a:t>
            </a:r>
            <a:r>
              <a:rPr sz="1800" spc="-25" dirty="0">
                <a:latin typeface="Arial"/>
                <a:cs typeface="Arial"/>
              </a:rPr>
              <a:t>FU.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348101" y="3644900"/>
            <a:ext cx="4897755" cy="431800"/>
          </a:xfrm>
          <a:custGeom>
            <a:avLst/>
            <a:gdLst/>
            <a:ahLst/>
            <a:cxnLst/>
            <a:rect l="l" t="t" r="r" b="b"/>
            <a:pathLst>
              <a:path w="4897755" h="431800">
                <a:moveTo>
                  <a:pt x="4897374" y="0"/>
                </a:moveTo>
                <a:lnTo>
                  <a:pt x="0" y="0"/>
                </a:lnTo>
                <a:lnTo>
                  <a:pt x="0" y="431800"/>
                </a:lnTo>
                <a:lnTo>
                  <a:pt x="4897374" y="431800"/>
                </a:lnTo>
                <a:lnTo>
                  <a:pt x="48973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348101" y="3644900"/>
            <a:ext cx="4897755" cy="43180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7302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575"/>
              </a:spcBef>
            </a:pPr>
            <a:r>
              <a:rPr sz="1800" spc="-10" dirty="0">
                <a:latin typeface="Arial"/>
                <a:cs typeface="Arial"/>
              </a:rPr>
              <a:t>CISPLATINO.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BCNU.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48101" y="5157851"/>
            <a:ext cx="4895850" cy="288925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5"/>
              </a:spcBef>
            </a:pPr>
            <a:r>
              <a:rPr sz="1800" spc="-10" dirty="0">
                <a:latin typeface="Arial"/>
                <a:cs typeface="Arial"/>
              </a:rPr>
              <a:t>CISPLATINO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594106"/>
            <a:ext cx="772985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EFECTOS</a:t>
            </a:r>
            <a:r>
              <a:rPr spc="-40" dirty="0"/>
              <a:t> </a:t>
            </a:r>
            <a:r>
              <a:rPr dirty="0"/>
              <a:t>SECUNDARIOS</a:t>
            </a:r>
            <a:r>
              <a:rPr spc="-20" dirty="0"/>
              <a:t> </a:t>
            </a:r>
            <a:r>
              <a:rPr spc="-10" dirty="0"/>
              <a:t>COGNITIVOS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65326"/>
            <a:ext cx="8333105" cy="41230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2590"/>
              </a:lnSpc>
              <a:spcBef>
                <a:spcPts val="1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Cambios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conducta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asociados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estado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confusión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ts val="2590"/>
              </a:lnSpc>
            </a:pPr>
            <a:r>
              <a:rPr sz="2400" spc="-10" dirty="0">
                <a:latin typeface="Arial"/>
                <a:cs typeface="Arial"/>
              </a:rPr>
              <a:t>mental.</a:t>
            </a:r>
            <a:endParaRPr sz="2400">
              <a:latin typeface="Arial"/>
              <a:cs typeface="Arial"/>
            </a:endParaRPr>
          </a:p>
          <a:p>
            <a:pPr marL="355600" marR="5080" indent="-343535">
              <a:lnSpc>
                <a:spcPct val="80000"/>
              </a:lnSpc>
              <a:spcBef>
                <a:spcPts val="575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Tasa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incidencia: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30-</a:t>
            </a:r>
            <a:r>
              <a:rPr sz="2400" dirty="0">
                <a:latin typeface="Arial"/>
                <a:cs typeface="Arial"/>
              </a:rPr>
              <a:t>45%.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Mayor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últimas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fases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de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enfermedad,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debido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enfermedad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otras medicaciones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concomitantes.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causados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por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QT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son </a:t>
            </a:r>
            <a:r>
              <a:rPr sz="2400" dirty="0">
                <a:latin typeface="Arial"/>
                <a:cs typeface="Arial"/>
              </a:rPr>
              <a:t>muy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poco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frecuentes.</a:t>
            </a:r>
            <a:endParaRPr sz="2400">
              <a:latin typeface="Arial"/>
              <a:cs typeface="Arial"/>
            </a:endParaRPr>
          </a:p>
          <a:p>
            <a:pPr marL="355600" marR="820419" indent="-343535">
              <a:lnSpc>
                <a:spcPct val="80000"/>
              </a:lnSpc>
              <a:spcBef>
                <a:spcPts val="58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Trastornos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cognitivos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(demencia,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déficit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memoria, </a:t>
            </a:r>
            <a:r>
              <a:rPr sz="2400" dirty="0">
                <a:latin typeface="Arial"/>
                <a:cs typeface="Arial"/>
              </a:rPr>
              <a:t>delirio),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alteraciones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estado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ánimo,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ansiedad, </a:t>
            </a:r>
            <a:r>
              <a:rPr sz="2400" dirty="0">
                <a:latin typeface="Arial"/>
                <a:cs typeface="Arial"/>
              </a:rPr>
              <a:t>trastornos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sueño,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alteraciones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sentido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la </a:t>
            </a:r>
            <a:r>
              <a:rPr sz="2400" dirty="0">
                <a:latin typeface="Arial"/>
                <a:cs typeface="Arial"/>
              </a:rPr>
              <a:t>realidad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(psicosis,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alucinaciones).</a:t>
            </a:r>
            <a:endParaRPr sz="2400">
              <a:latin typeface="Arial"/>
              <a:cs typeface="Arial"/>
            </a:endParaRPr>
          </a:p>
          <a:p>
            <a:pPr marL="355600" marR="255904" indent="-343535">
              <a:lnSpc>
                <a:spcPts val="2300"/>
              </a:lnSpc>
              <a:spcBef>
                <a:spcPts val="560"/>
              </a:spcBef>
              <a:buFont typeface="Wingdings"/>
              <a:buChar char=""/>
              <a:tabLst>
                <a:tab pos="355600" algn="l"/>
                <a:tab pos="437515" algn="l"/>
              </a:tabLst>
            </a:pPr>
            <a:r>
              <a:rPr sz="1800" dirty="0">
                <a:solidFill>
                  <a:srgbClr val="00007C"/>
                </a:solidFill>
                <a:latin typeface="Times New Roman"/>
                <a:cs typeface="Times New Roman"/>
              </a:rPr>
              <a:t>	</a:t>
            </a:r>
            <a:r>
              <a:rPr sz="2400" dirty="0">
                <a:latin typeface="Arial"/>
                <a:cs typeface="Arial"/>
              </a:rPr>
              <a:t>Síntomas: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disminución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concentración,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pérdida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de </a:t>
            </a:r>
            <a:r>
              <a:rPr sz="2400" dirty="0">
                <a:latin typeface="Arial"/>
                <a:cs typeface="Arial"/>
              </a:rPr>
              <a:t>memoria,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desorientación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temporo-</a:t>
            </a:r>
            <a:r>
              <a:rPr sz="2400" dirty="0">
                <a:latin typeface="Arial"/>
                <a:cs typeface="Arial"/>
              </a:rPr>
              <a:t>espacial,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trastornos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de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emoción,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alteración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ritmo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sueño-</a:t>
            </a:r>
            <a:r>
              <a:rPr sz="2400" spc="-10" dirty="0">
                <a:latin typeface="Arial"/>
                <a:cs typeface="Arial"/>
              </a:rPr>
              <a:t>vigilia.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1550" y="5589587"/>
            <a:ext cx="7416800" cy="79248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116839" rIns="0" bIns="0" rtlCol="0">
            <a:spAutoFit/>
          </a:bodyPr>
          <a:lstStyle/>
          <a:p>
            <a:pPr marL="2038350" marR="1013460" indent="-1018540">
              <a:lnSpc>
                <a:spcPct val="100000"/>
              </a:lnSpc>
              <a:spcBef>
                <a:spcPts val="919"/>
              </a:spcBef>
            </a:pPr>
            <a:r>
              <a:rPr sz="1800" spc="-10" dirty="0">
                <a:latin typeface="Arial"/>
                <a:cs typeface="Arial"/>
              </a:rPr>
              <a:t>CISPLATINO.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IFOSFAMIDA.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5-</a:t>
            </a:r>
            <a:r>
              <a:rPr sz="1800" dirty="0">
                <a:latin typeface="Arial"/>
                <a:cs typeface="Arial"/>
              </a:rPr>
              <a:t>FU.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METOTREXATE. </a:t>
            </a:r>
            <a:r>
              <a:rPr sz="1800" dirty="0">
                <a:latin typeface="Arial"/>
                <a:cs typeface="Arial"/>
              </a:rPr>
              <a:t>INTERFERÓN.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INTERLEUKINA.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28392" y="433832"/>
            <a:ext cx="39096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45" dirty="0"/>
              <a:t> </a:t>
            </a:r>
            <a:r>
              <a:rPr spc="-10" dirty="0"/>
              <a:t>TARDÍA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9917" y="909552"/>
            <a:ext cx="2544445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  <a:tabLst>
                <a:tab pos="342265" algn="l"/>
              </a:tabLst>
            </a:pPr>
            <a:r>
              <a:rPr sz="1500" spc="-50" dirty="0">
                <a:solidFill>
                  <a:srgbClr val="00007C"/>
                </a:solidFill>
                <a:latin typeface="Wingdings"/>
                <a:cs typeface="Wingdings"/>
              </a:rPr>
              <a:t></a:t>
            </a:r>
            <a:r>
              <a:rPr sz="1500" dirty="0">
                <a:solidFill>
                  <a:srgbClr val="00007C"/>
                </a:solidFill>
                <a:latin typeface="Times New Roman"/>
                <a:cs typeface="Times New Roman"/>
              </a:rPr>
              <a:t>	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últimas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déca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4074" y="909552"/>
            <a:ext cx="2847340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das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ha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producido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51339" y="909552"/>
            <a:ext cx="2625725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umento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SV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global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05454" y="1153392"/>
            <a:ext cx="2792095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ias,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alcanzando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tasas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de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66145" y="1153392"/>
            <a:ext cx="2459355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curación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impensables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2817" y="1153392"/>
            <a:ext cx="2202180" cy="52832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>
              <a:lnSpc>
                <a:spcPts val="1920"/>
              </a:lnSpc>
              <a:spcBef>
                <a:spcPts val="275"/>
              </a:spcBef>
            </a:pPr>
            <a:r>
              <a:rPr sz="2000" dirty="0">
                <a:latin typeface="Arial"/>
                <a:cs typeface="Arial"/>
              </a:rPr>
              <a:t>de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algunas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neoplas </a:t>
            </a:r>
            <a:r>
              <a:rPr sz="2000" dirty="0">
                <a:latin typeface="Arial"/>
                <a:cs typeface="Arial"/>
              </a:rPr>
              <a:t>pocos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años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atrás.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9917" y="1702032"/>
            <a:ext cx="2528570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  <a:tabLst>
                <a:tab pos="342265" algn="l"/>
              </a:tabLst>
            </a:pPr>
            <a:r>
              <a:rPr sz="1500" spc="-50" dirty="0">
                <a:solidFill>
                  <a:srgbClr val="00007C"/>
                </a:solidFill>
                <a:latin typeface="Wingdings"/>
                <a:cs typeface="Wingdings"/>
              </a:rPr>
              <a:t></a:t>
            </a:r>
            <a:r>
              <a:rPr sz="1500" dirty="0">
                <a:solidFill>
                  <a:srgbClr val="00007C"/>
                </a:solidFill>
                <a:latin typeface="Times New Roman"/>
                <a:cs typeface="Times New Roman"/>
              </a:rPr>
              <a:t>	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existencia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lar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88270" y="1702032"/>
            <a:ext cx="2878455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gos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supervivientes,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pe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66637" y="1702032"/>
            <a:ext cx="2000250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rmitido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conocer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la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47164" y="1946126"/>
            <a:ext cx="2790825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tóxicos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tardíos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relacion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37378" y="1946126"/>
            <a:ext cx="2393950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ados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QT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RT.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9917" y="1946126"/>
            <a:ext cx="2515870" cy="589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62230" algn="r"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existencia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efect</a:t>
            </a:r>
            <a:endParaRPr sz="2000">
              <a:latin typeface="Arial"/>
              <a:cs typeface="Arial"/>
            </a:endParaRPr>
          </a:p>
          <a:p>
            <a:pPr algn="r">
              <a:lnSpc>
                <a:spcPct val="100000"/>
              </a:lnSpc>
              <a:tabLst>
                <a:tab pos="342265" algn="l"/>
              </a:tabLst>
            </a:pPr>
            <a:r>
              <a:rPr sz="1500" spc="-50" dirty="0">
                <a:solidFill>
                  <a:srgbClr val="00007C"/>
                </a:solidFill>
                <a:latin typeface="Wingdings"/>
                <a:cs typeface="Wingdings"/>
              </a:rPr>
              <a:t></a:t>
            </a:r>
            <a:r>
              <a:rPr sz="1500" dirty="0">
                <a:solidFill>
                  <a:srgbClr val="00007C"/>
                </a:solidFill>
                <a:latin typeface="Times New Roman"/>
                <a:cs typeface="Times New Roman"/>
              </a:rPr>
              <a:t>	</a:t>
            </a:r>
            <a:r>
              <a:rPr sz="2000" dirty="0">
                <a:latin typeface="Arial"/>
                <a:cs typeface="Arial"/>
              </a:rPr>
              <a:t>Factores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riesgo: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7117" y="2555726"/>
            <a:ext cx="2021839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1600" dirty="0">
                <a:solidFill>
                  <a:srgbClr val="9999CC"/>
                </a:solidFill>
                <a:latin typeface="Wingdings"/>
                <a:cs typeface="Wingdings"/>
              </a:rPr>
              <a:t></a:t>
            </a:r>
            <a:r>
              <a:rPr sz="1600" spc="370" dirty="0">
                <a:solidFill>
                  <a:srgbClr val="9999C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Relacionados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c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38976" y="2555726"/>
            <a:ext cx="1654810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on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-10" dirty="0">
                <a:latin typeface="Arial"/>
                <a:cs typeface="Arial"/>
              </a:rPr>
              <a:t> paciente: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08643" y="2860526"/>
            <a:ext cx="2382520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niños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jóvenes.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74342" y="2860526"/>
            <a:ext cx="1653539" cy="589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1300" dirty="0">
                <a:solidFill>
                  <a:srgbClr val="00007C"/>
                </a:solidFill>
                <a:latin typeface="Wingdings"/>
                <a:cs typeface="Wingdings"/>
              </a:rPr>
              <a:t></a:t>
            </a:r>
            <a:r>
              <a:rPr sz="1300" spc="47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Etapa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300" dirty="0">
                <a:solidFill>
                  <a:srgbClr val="00007C"/>
                </a:solidFill>
                <a:latin typeface="Wingdings"/>
                <a:cs typeface="Wingdings"/>
              </a:rPr>
              <a:t></a:t>
            </a:r>
            <a:r>
              <a:rPr sz="1300" spc="49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Arial"/>
                <a:cs typeface="Arial"/>
              </a:rPr>
              <a:t>Predisposici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076691" y="2860526"/>
            <a:ext cx="2832100" cy="589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800"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sarrollo: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mayor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frecuenci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ón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genética.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74342" y="3470507"/>
            <a:ext cx="1601470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1300" dirty="0">
                <a:solidFill>
                  <a:srgbClr val="00007C"/>
                </a:solidFill>
                <a:latin typeface="Wingdings"/>
                <a:cs typeface="Wingdings"/>
              </a:rPr>
              <a:t></a:t>
            </a:r>
            <a:r>
              <a:rPr sz="1300" spc="49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Arial"/>
                <a:cs typeface="Arial"/>
              </a:rPr>
              <a:t>Sensibilidad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44160" y="3470507"/>
            <a:ext cx="2795905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del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tejido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capacidad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08768" y="3470507"/>
            <a:ext cx="2357755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reparación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tejidos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74342" y="3714347"/>
            <a:ext cx="1654175" cy="589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0">
              <a:lnSpc>
                <a:spcPts val="2215"/>
              </a:lnSpc>
            </a:pPr>
            <a:r>
              <a:rPr sz="2000" spc="-10" dirty="0">
                <a:latin typeface="Arial"/>
                <a:cs typeface="Arial"/>
              </a:rPr>
              <a:t>dañados.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300" dirty="0">
                <a:solidFill>
                  <a:srgbClr val="00007C"/>
                </a:solidFill>
                <a:latin typeface="Wingdings"/>
                <a:cs typeface="Wingdings"/>
              </a:rPr>
              <a:t></a:t>
            </a:r>
            <a:r>
              <a:rPr sz="1300" spc="480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Estado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gene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129046" y="4019147"/>
            <a:ext cx="354330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spc="-20" dirty="0">
                <a:latin typeface="Arial"/>
                <a:cs typeface="Arial"/>
              </a:rPr>
              <a:t>ral.</a:t>
            </a:r>
            <a:endParaRPr sz="20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17117" y="4323947"/>
            <a:ext cx="2021839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1600" dirty="0">
                <a:solidFill>
                  <a:srgbClr val="9999CC"/>
                </a:solidFill>
                <a:latin typeface="Wingdings"/>
                <a:cs typeface="Wingdings"/>
              </a:rPr>
              <a:t></a:t>
            </a:r>
            <a:r>
              <a:rPr sz="1600" spc="370" dirty="0">
                <a:solidFill>
                  <a:srgbClr val="9999C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Relacionados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c</a:t>
            </a:r>
            <a:endParaRPr sz="20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038976" y="4323947"/>
            <a:ext cx="974090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on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tto: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474342" y="4628747"/>
            <a:ext cx="1653539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1300" dirty="0">
                <a:solidFill>
                  <a:srgbClr val="00007C"/>
                </a:solidFill>
                <a:latin typeface="Wingdings"/>
                <a:cs typeface="Wingdings"/>
              </a:rPr>
              <a:t></a:t>
            </a:r>
            <a:r>
              <a:rPr sz="1300" spc="49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RT: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dosis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tot</a:t>
            </a:r>
            <a:endParaRPr sz="2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126441" y="4628747"/>
            <a:ext cx="2684145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al,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volumen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irradiado,…</a:t>
            </a:r>
            <a:endParaRPr sz="2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74342" y="4933525"/>
            <a:ext cx="162306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1300" dirty="0">
                <a:solidFill>
                  <a:srgbClr val="00007C"/>
                </a:solidFill>
                <a:latin typeface="Wingdings"/>
                <a:cs typeface="Wingdings"/>
              </a:rPr>
              <a:t></a:t>
            </a:r>
            <a:r>
              <a:rPr sz="1300" spc="490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QT: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tipo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f</a:t>
            </a:r>
            <a:endParaRPr sz="20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095921" y="4933525"/>
            <a:ext cx="289560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ármaco,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dosis</a:t>
            </a:r>
            <a:r>
              <a:rPr sz="2000" spc="-10" dirty="0">
                <a:latin typeface="Arial"/>
                <a:cs typeface="Arial"/>
              </a:rPr>
              <a:t> acumulada</a:t>
            </a:r>
            <a:endParaRPr sz="20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991410" y="4933525"/>
            <a:ext cx="32575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spc="-25" dirty="0">
                <a:latin typeface="Arial"/>
                <a:cs typeface="Arial"/>
              </a:rPr>
              <a:t>,…</a:t>
            </a:r>
            <a:endParaRPr sz="20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474342" y="5238601"/>
            <a:ext cx="1049655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1300" dirty="0">
                <a:solidFill>
                  <a:srgbClr val="00007C"/>
                </a:solidFill>
                <a:latin typeface="Wingdings"/>
                <a:cs typeface="Wingdings"/>
              </a:rPr>
              <a:t></a:t>
            </a:r>
            <a:r>
              <a:rPr sz="1300" spc="49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Arial"/>
                <a:cs typeface="Arial"/>
              </a:rPr>
              <a:t>Cirugía</a:t>
            </a:r>
            <a:endParaRPr sz="20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17117" y="5543427"/>
            <a:ext cx="2025014" cy="589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r">
              <a:lnSpc>
                <a:spcPts val="2215"/>
              </a:lnSpc>
            </a:pPr>
            <a:r>
              <a:rPr sz="1600" dirty="0">
                <a:solidFill>
                  <a:srgbClr val="9999CC"/>
                </a:solidFill>
                <a:latin typeface="Wingdings"/>
                <a:cs typeface="Wingdings"/>
              </a:rPr>
              <a:t></a:t>
            </a:r>
            <a:r>
              <a:rPr sz="1600" spc="370" dirty="0">
                <a:solidFill>
                  <a:srgbClr val="9999C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Relacionados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c</a:t>
            </a:r>
            <a:endParaRPr sz="2000">
              <a:latin typeface="Arial"/>
              <a:cs typeface="Arial"/>
            </a:endParaRPr>
          </a:p>
          <a:p>
            <a:pPr algn="r">
              <a:lnSpc>
                <a:spcPct val="100000"/>
              </a:lnSpc>
            </a:pPr>
            <a:r>
              <a:rPr sz="1300" dirty="0">
                <a:solidFill>
                  <a:srgbClr val="00007C"/>
                </a:solidFill>
                <a:latin typeface="Wingdings"/>
                <a:cs typeface="Wingdings"/>
              </a:rPr>
              <a:t></a:t>
            </a:r>
            <a:r>
              <a:rPr sz="1300" spc="49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Efectos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que</a:t>
            </a:r>
            <a:endParaRPr sz="20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038976" y="5543427"/>
            <a:ext cx="2739390" cy="589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on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</a:t>
            </a:r>
            <a:r>
              <a:rPr sz="2000" spc="-10" dirty="0">
                <a:latin typeface="Arial"/>
                <a:cs typeface="Arial"/>
              </a:rPr>
              <a:t> tumor:</a:t>
            </a:r>
            <a:endParaRPr sz="2000">
              <a:latin typeface="Arial"/>
              <a:cs typeface="Arial"/>
            </a:endParaRPr>
          </a:p>
          <a:p>
            <a:pPr marL="71755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ejerce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sobre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tejidos.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74342" y="6153027"/>
            <a:ext cx="1629410" cy="589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1300" dirty="0">
                <a:solidFill>
                  <a:srgbClr val="00007C"/>
                </a:solidFill>
                <a:latin typeface="Wingdings"/>
                <a:cs typeface="Wingdings"/>
              </a:rPr>
              <a:t></a:t>
            </a:r>
            <a:r>
              <a:rPr sz="1300" spc="49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Arial"/>
                <a:cs typeface="Arial"/>
              </a:rPr>
              <a:t>Alteraciones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300" dirty="0">
                <a:solidFill>
                  <a:srgbClr val="00007C"/>
                </a:solidFill>
                <a:latin typeface="Wingdings"/>
                <a:cs typeface="Wingdings"/>
              </a:rPr>
              <a:t></a:t>
            </a:r>
            <a:r>
              <a:rPr sz="1300" spc="495" dirty="0">
                <a:solidFill>
                  <a:srgbClr val="00007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Efectos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mec</a:t>
            </a:r>
            <a:endParaRPr sz="20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098528" y="6153027"/>
            <a:ext cx="2727325" cy="589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120"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orgánicas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produce.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2000" spc="-10" dirty="0">
                <a:latin typeface="Arial"/>
                <a:cs typeface="Arial"/>
              </a:rPr>
              <a:t>ánicos.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106801" y="908049"/>
            <a:ext cx="5713730" cy="5768975"/>
          </a:xfrm>
          <a:custGeom>
            <a:avLst/>
            <a:gdLst/>
            <a:ahLst/>
            <a:cxnLst/>
            <a:rect l="l" t="t" r="r" b="b"/>
            <a:pathLst>
              <a:path w="5713730" h="5768975">
                <a:moveTo>
                  <a:pt x="2857500" y="2940113"/>
                </a:moveTo>
                <a:lnTo>
                  <a:pt x="0" y="2940113"/>
                </a:lnTo>
                <a:lnTo>
                  <a:pt x="0" y="3379787"/>
                </a:lnTo>
                <a:lnTo>
                  <a:pt x="0" y="3673475"/>
                </a:lnTo>
                <a:lnTo>
                  <a:pt x="0" y="3968750"/>
                </a:lnTo>
                <a:lnTo>
                  <a:pt x="2857500" y="3968750"/>
                </a:lnTo>
                <a:lnTo>
                  <a:pt x="2857500" y="3673475"/>
                </a:lnTo>
                <a:lnTo>
                  <a:pt x="2857500" y="3379851"/>
                </a:lnTo>
                <a:lnTo>
                  <a:pt x="2857500" y="2940113"/>
                </a:lnTo>
                <a:close/>
              </a:path>
              <a:path w="5713730" h="5768975">
                <a:moveTo>
                  <a:pt x="5713349" y="3968813"/>
                </a:moveTo>
                <a:lnTo>
                  <a:pt x="2857500" y="3968813"/>
                </a:lnTo>
                <a:lnTo>
                  <a:pt x="0" y="3968813"/>
                </a:lnTo>
                <a:lnTo>
                  <a:pt x="0" y="4262501"/>
                </a:lnTo>
                <a:lnTo>
                  <a:pt x="0" y="4557712"/>
                </a:lnTo>
                <a:lnTo>
                  <a:pt x="0" y="5329237"/>
                </a:lnTo>
                <a:lnTo>
                  <a:pt x="0" y="5768975"/>
                </a:lnTo>
                <a:lnTo>
                  <a:pt x="2857500" y="5768975"/>
                </a:lnTo>
                <a:lnTo>
                  <a:pt x="2857500" y="5329237"/>
                </a:lnTo>
                <a:lnTo>
                  <a:pt x="2857500" y="4557776"/>
                </a:lnTo>
                <a:lnTo>
                  <a:pt x="5713349" y="4557776"/>
                </a:lnTo>
                <a:lnTo>
                  <a:pt x="5713349" y="4262501"/>
                </a:lnTo>
                <a:lnTo>
                  <a:pt x="5713349" y="3968813"/>
                </a:lnTo>
                <a:close/>
              </a:path>
              <a:path w="5713730" h="5768975">
                <a:moveTo>
                  <a:pt x="5713349" y="2058987"/>
                </a:moveTo>
                <a:lnTo>
                  <a:pt x="2857500" y="2058987"/>
                </a:lnTo>
                <a:lnTo>
                  <a:pt x="0" y="2058987"/>
                </a:lnTo>
                <a:lnTo>
                  <a:pt x="0" y="2498725"/>
                </a:lnTo>
                <a:lnTo>
                  <a:pt x="0" y="2940050"/>
                </a:lnTo>
                <a:lnTo>
                  <a:pt x="2857500" y="2940050"/>
                </a:lnTo>
                <a:lnTo>
                  <a:pt x="5713349" y="2940050"/>
                </a:lnTo>
                <a:lnTo>
                  <a:pt x="5713349" y="2498725"/>
                </a:lnTo>
                <a:lnTo>
                  <a:pt x="5713349" y="2058987"/>
                </a:lnTo>
                <a:close/>
              </a:path>
              <a:path w="5713730" h="5768975">
                <a:moveTo>
                  <a:pt x="5713349" y="863663"/>
                </a:moveTo>
                <a:lnTo>
                  <a:pt x="2857500" y="863663"/>
                </a:lnTo>
                <a:lnTo>
                  <a:pt x="0" y="863663"/>
                </a:lnTo>
                <a:lnTo>
                  <a:pt x="0" y="1157224"/>
                </a:lnTo>
                <a:lnTo>
                  <a:pt x="0" y="1157351"/>
                </a:lnTo>
                <a:lnTo>
                  <a:pt x="0" y="1763649"/>
                </a:lnTo>
                <a:lnTo>
                  <a:pt x="0" y="2058924"/>
                </a:lnTo>
                <a:lnTo>
                  <a:pt x="2857500" y="2058924"/>
                </a:lnTo>
                <a:lnTo>
                  <a:pt x="5713349" y="2058924"/>
                </a:lnTo>
                <a:lnTo>
                  <a:pt x="5713349" y="1763649"/>
                </a:lnTo>
                <a:lnTo>
                  <a:pt x="5713349" y="1157351"/>
                </a:lnTo>
                <a:lnTo>
                  <a:pt x="5713349" y="1157224"/>
                </a:lnTo>
                <a:lnTo>
                  <a:pt x="5713349" y="863663"/>
                </a:lnTo>
                <a:close/>
              </a:path>
              <a:path w="5713730" h="5768975">
                <a:moveTo>
                  <a:pt x="5713349" y="0"/>
                </a:moveTo>
                <a:lnTo>
                  <a:pt x="2857500" y="0"/>
                </a:lnTo>
                <a:lnTo>
                  <a:pt x="0" y="0"/>
                </a:lnTo>
                <a:lnTo>
                  <a:pt x="0" y="257175"/>
                </a:lnTo>
                <a:lnTo>
                  <a:pt x="0" y="863600"/>
                </a:lnTo>
                <a:lnTo>
                  <a:pt x="2857500" y="863600"/>
                </a:lnTo>
                <a:lnTo>
                  <a:pt x="5713349" y="863600"/>
                </a:lnTo>
                <a:lnTo>
                  <a:pt x="5713349" y="257175"/>
                </a:lnTo>
                <a:lnTo>
                  <a:pt x="57133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8" name="object 38"/>
          <p:cNvGraphicFramePr>
            <a:graphicFrameLocks noGrp="1"/>
          </p:cNvGraphicFramePr>
          <p:nvPr/>
        </p:nvGraphicFramePr>
        <p:xfrm>
          <a:off x="236537" y="893762"/>
          <a:ext cx="8719820" cy="5765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01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5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 marL="91440" marR="393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800" b="1" u="sng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Efecto</a:t>
                      </a:r>
                      <a:r>
                        <a:rPr sz="800" b="1" u="sng" spc="-4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u="sng" spc="-1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tardío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800" b="1" u="sng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Agentes</a:t>
                      </a:r>
                      <a:r>
                        <a:rPr sz="800" b="1" u="sng" spc="-45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u="sng" spc="-1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causantes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800" b="1" u="sng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Signos</a:t>
                      </a:r>
                      <a:r>
                        <a:rPr sz="800" b="1" u="sng" spc="-3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u="sng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y</a:t>
                      </a:r>
                      <a:r>
                        <a:rPr sz="800" b="1" u="sng" spc="-1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 síntomas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6425">
                <a:tc>
                  <a:txBody>
                    <a:bodyPr/>
                    <a:lstStyle/>
                    <a:p>
                      <a:pPr marL="91440" marR="3937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Déficit</a:t>
                      </a:r>
                      <a:r>
                        <a:rPr sz="10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cognitivo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517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Cisplatino,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Ifosfamida,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5-FU,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Metrotexate,</a:t>
                      </a:r>
                      <a:r>
                        <a:rPr sz="9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Taxanos, Interferón,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Interleukina.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RT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14732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Alteraciones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9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comportamiento.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Pérdida</a:t>
                      </a:r>
                      <a:r>
                        <a:rPr sz="9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memoria,</a:t>
                      </a:r>
                      <a:r>
                        <a:rPr sz="9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alteraciones</a:t>
                      </a:r>
                      <a:r>
                        <a:rPr sz="9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concentración</a:t>
                      </a:r>
                      <a:r>
                        <a:rPr sz="9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atención. Demencia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91440" marR="39370">
                        <a:lnSpc>
                          <a:spcPts val="1025"/>
                        </a:lnSpc>
                        <a:spcBef>
                          <a:spcPts val="335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Pérdida</a:t>
                      </a:r>
                      <a:r>
                        <a:rPr sz="10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visión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r">
                        <a:lnSpc>
                          <a:spcPts val="850"/>
                        </a:lnSpc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o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BCNU,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Cisplatino.</a:t>
                      </a:r>
                      <a:r>
                        <a:rPr sz="9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RT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Pérdida</a:t>
                      </a:r>
                      <a:r>
                        <a:rPr sz="9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progresiva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agudeza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visual,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cataratas.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5790">
                <a:tc>
                  <a:txBody>
                    <a:bodyPr/>
                    <a:lstStyle/>
                    <a:p>
                      <a:pPr marL="91440" marR="3937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Alt.</a:t>
                      </a:r>
                      <a:r>
                        <a:rPr sz="10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glándulas</a:t>
                      </a:r>
                      <a:r>
                        <a:rPr sz="10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lacrimales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5-Fluoruracilo.</a:t>
                      </a:r>
                      <a:r>
                        <a:rPr sz="9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RT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Disminución</a:t>
                      </a:r>
                      <a:r>
                        <a:rPr sz="9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 la producción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 lágrimas: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ojo 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seco,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irritado.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Fibrosis</a:t>
                      </a:r>
                      <a:r>
                        <a:rPr sz="9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conducto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lacrimal: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lagrimeo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91440" marR="3937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Pérdida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audición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Cisplatino,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carboplatino.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RT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Pérdida</a:t>
                      </a:r>
                      <a:r>
                        <a:rPr sz="9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audición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frecuencias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altas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bilateral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20">
                <a:tc>
                  <a:txBody>
                    <a:bodyPr/>
                    <a:lstStyle/>
                    <a:p>
                      <a:pPr marL="91440" marR="3937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Fibrosis</a:t>
                      </a:r>
                      <a:r>
                        <a:rPr sz="10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cirrosis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hepática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Metrotexate.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4597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Ictericia,</a:t>
                      </a:r>
                      <a:r>
                        <a:rPr sz="9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alteraciones</a:t>
                      </a:r>
                      <a:r>
                        <a:rPr sz="9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coagulación,</a:t>
                      </a:r>
                      <a:r>
                        <a:rPr sz="9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varices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esofágicas,</a:t>
                      </a:r>
                      <a:r>
                        <a:rPr sz="9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encefalopatía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325">
                <a:tc>
                  <a:txBody>
                    <a:bodyPr/>
                    <a:lstStyle/>
                    <a:p>
                      <a:pPr marL="91440" marR="3937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b="1" spc="-10" dirty="0">
                          <a:latin typeface="Arial"/>
                          <a:cs typeface="Arial"/>
                        </a:rPr>
                        <a:t>Cardiomiopatía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Antraciclinas,</a:t>
                      </a:r>
                      <a:r>
                        <a:rPr sz="9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dosis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altas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ciclofosfamida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56896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Fatiga,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tos,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disnea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esfuerzo,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edemas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extremidades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20">
                <a:tc>
                  <a:txBody>
                    <a:bodyPr/>
                    <a:lstStyle/>
                    <a:p>
                      <a:pPr marL="91440" marR="3937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Fibrosis</a:t>
                      </a:r>
                      <a:r>
                        <a:rPr sz="10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pulmonar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53975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Bleomicina,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Busulfan,</a:t>
                      </a:r>
                      <a:r>
                        <a:rPr sz="9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BCNU,</a:t>
                      </a:r>
                      <a:r>
                        <a:rPr sz="9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Mitomicina-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C,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Ciclofosfamida,</a:t>
                      </a:r>
                      <a:r>
                        <a:rPr sz="9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Ifosfamida.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23876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Fatiga,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tos,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disnea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esfuerzo,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mala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tolerancia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al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ejercicio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91440" marR="393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Insuficiencia</a:t>
                      </a:r>
                      <a:r>
                        <a:rPr sz="10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renal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Cisplatino,</a:t>
                      </a:r>
                      <a:r>
                        <a:rPr sz="9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carboplatino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Fatiga,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anemia,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disminución</a:t>
                      </a:r>
                      <a:r>
                        <a:rPr sz="9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orina,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edemas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91440" marR="3937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b="1" spc="-10" dirty="0">
                          <a:latin typeface="Arial"/>
                          <a:cs typeface="Arial"/>
                        </a:rPr>
                        <a:t>Enteritis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Actinomicina</a:t>
                      </a:r>
                      <a:r>
                        <a:rPr sz="9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D,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Doxorrubicina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Dolor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abdominal,</a:t>
                      </a:r>
                      <a:r>
                        <a:rPr sz="9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diarrea,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pérdida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peso.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91440" marR="3937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b="1" spc="-10" dirty="0">
                          <a:latin typeface="Arial"/>
                          <a:cs typeface="Arial"/>
                        </a:rPr>
                        <a:t>Osteonecrosis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Esteroides,</a:t>
                      </a:r>
                      <a:r>
                        <a:rPr sz="9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bifosfonatos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Dolor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articulación</a:t>
                      </a:r>
                      <a:r>
                        <a:rPr sz="9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afectada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91440" marR="393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b="1" spc="-10" dirty="0">
                          <a:latin typeface="Arial"/>
                          <a:cs typeface="Arial"/>
                        </a:rPr>
                        <a:t>Osteopenia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Esteroides,</a:t>
                      </a:r>
                      <a:r>
                        <a:rPr sz="9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antiestrógenos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Fracturas,</a:t>
                      </a:r>
                      <a:r>
                        <a:rPr sz="9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dolor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70890">
                <a:tc>
                  <a:txBody>
                    <a:bodyPr/>
                    <a:lstStyle/>
                    <a:p>
                      <a:pPr marL="91440" marR="393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Insuficiencia</a:t>
                      </a:r>
                      <a:r>
                        <a:rPr sz="10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ovárica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936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Melfalán,</a:t>
                      </a:r>
                      <a:r>
                        <a:rPr sz="9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Clorambucilo,</a:t>
                      </a:r>
                      <a:r>
                        <a:rPr sz="9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Busulfán,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Mitomicina,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Cisplatino,</a:t>
                      </a:r>
                      <a:r>
                        <a:rPr sz="900" spc="2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Etopósido,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Procarbacina,</a:t>
                      </a:r>
                      <a:r>
                        <a:rPr sz="900" spc="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Tamoxifeno,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Anastrozol,</a:t>
                      </a:r>
                      <a:r>
                        <a:rPr sz="9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Letrozol,</a:t>
                      </a:r>
                      <a:r>
                        <a:rPr sz="9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Exemestano,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Goserelina, Leuprolina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42735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Amenorrea</a:t>
                      </a:r>
                      <a:r>
                        <a:rPr sz="9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(ausenta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menstruación),</a:t>
                      </a:r>
                      <a:r>
                        <a:rPr sz="9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acné,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sofocos,</a:t>
                      </a:r>
                      <a:r>
                        <a:rPr sz="9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sequedad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vaginal,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dispareunia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(dolor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durante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coito),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disminución</a:t>
                      </a:r>
                      <a:r>
                        <a:rPr sz="9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libido, infertilidad.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39420">
                <a:tc>
                  <a:txBody>
                    <a:bodyPr/>
                    <a:lstStyle/>
                    <a:p>
                      <a:pPr marL="91440" marR="393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b="1" spc="-10" dirty="0">
                          <a:latin typeface="Arial"/>
                          <a:cs typeface="Arial"/>
                        </a:rPr>
                        <a:t>Oligoespermia,</a:t>
                      </a:r>
                      <a:r>
                        <a:rPr sz="1000" b="1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azoospermia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45847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Ciclofosfamida,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CCNU,</a:t>
                      </a:r>
                      <a:r>
                        <a:rPr sz="9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BCNU,</a:t>
                      </a:r>
                      <a:r>
                        <a:rPr sz="9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Procarbazina,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Busulfan,</a:t>
                      </a:r>
                      <a:r>
                        <a:rPr sz="9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Ifosfamida,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Etopósido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52641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Atrofia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testicular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(más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blandos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pequeños), infertilidad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0825" marR="5080" indent="1627505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45" dirty="0"/>
              <a:t> </a:t>
            </a:r>
            <a:r>
              <a:rPr spc="-10" dirty="0"/>
              <a:t>TARDÍA </a:t>
            </a:r>
            <a:r>
              <a:rPr dirty="0"/>
              <a:t>SEGUNDOS</a:t>
            </a:r>
            <a:r>
              <a:rPr spc="-40" dirty="0"/>
              <a:t> </a:t>
            </a:r>
            <a:r>
              <a:rPr dirty="0"/>
              <a:t>CÁNCERES</a:t>
            </a:r>
            <a:r>
              <a:rPr spc="-20" dirty="0"/>
              <a:t> </a:t>
            </a:r>
            <a:r>
              <a:rPr spc="-10" dirty="0"/>
              <a:t>PRIMARIOS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09725"/>
            <a:ext cx="8050530" cy="317182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355600" marR="59055" indent="-343535">
              <a:lnSpc>
                <a:spcPts val="2300"/>
              </a:lnSpc>
              <a:spcBef>
                <a:spcPts val="66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Las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células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ven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más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afectadas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son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aquellas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más </a:t>
            </a:r>
            <a:r>
              <a:rPr sz="2400" dirty="0">
                <a:latin typeface="Arial"/>
                <a:cs typeface="Arial"/>
              </a:rPr>
              <a:t>sensibles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efectos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QT: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células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M.O., </a:t>
            </a:r>
            <a:r>
              <a:rPr sz="2400" dirty="0">
                <a:latin typeface="Arial"/>
                <a:cs typeface="Arial"/>
              </a:rPr>
              <a:t>células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epiteliales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del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tracto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digestivo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folículos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pilosos.</a:t>
            </a:r>
            <a:endParaRPr sz="2400">
              <a:latin typeface="Arial"/>
              <a:cs typeface="Arial"/>
            </a:endParaRPr>
          </a:p>
          <a:p>
            <a:pPr marL="355600" marR="5080" indent="-343535">
              <a:lnSpc>
                <a:spcPct val="80100"/>
              </a:lnSpc>
              <a:spcBef>
                <a:spcPts val="6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Los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principales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tumores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relacionados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aparición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de </a:t>
            </a:r>
            <a:r>
              <a:rPr sz="2400" dirty="0">
                <a:latin typeface="Arial"/>
                <a:cs typeface="Arial"/>
              </a:rPr>
              <a:t>segundas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neoplasias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son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aquellos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que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obtienen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unas </a:t>
            </a:r>
            <a:r>
              <a:rPr sz="2400" dirty="0">
                <a:latin typeface="Arial"/>
                <a:cs typeface="Arial"/>
              </a:rPr>
              <a:t>tasas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curación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mayores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una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SV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más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prolongada.</a:t>
            </a:r>
            <a:endParaRPr sz="2400">
              <a:latin typeface="Arial"/>
              <a:cs typeface="Arial"/>
            </a:endParaRPr>
          </a:p>
          <a:p>
            <a:pPr marL="355600" marR="786765" indent="-343535">
              <a:lnSpc>
                <a:spcPct val="80000"/>
              </a:lnSpc>
              <a:spcBef>
                <a:spcPts val="58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En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primeros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10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años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mayor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riesgo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de </a:t>
            </a:r>
            <a:r>
              <a:rPr sz="2400" dirty="0">
                <a:latin typeface="Arial"/>
                <a:cs typeface="Arial"/>
              </a:rPr>
              <a:t>desarrollar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neoplasias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hematológicas,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aumentando posteriormente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forma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exponencial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riesgo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de </a:t>
            </a:r>
            <a:r>
              <a:rPr sz="2400" dirty="0">
                <a:latin typeface="Arial"/>
                <a:cs typeface="Arial"/>
              </a:rPr>
              <a:t>aparición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tumores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sólidos.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1550" y="4724400"/>
            <a:ext cx="7704455" cy="187325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wrap="square" lIns="0" tIns="168275" rIns="0" bIns="0" rtlCol="0">
            <a:spAutoFit/>
          </a:bodyPr>
          <a:lstStyle/>
          <a:p>
            <a:pPr marL="957580" marR="1017269" algn="ctr">
              <a:lnSpc>
                <a:spcPct val="100000"/>
              </a:lnSpc>
              <a:spcBef>
                <a:spcPts val="1325"/>
              </a:spcBef>
            </a:pPr>
            <a:r>
              <a:rPr sz="2000" dirty="0">
                <a:latin typeface="Arial"/>
                <a:cs typeface="Arial"/>
              </a:rPr>
              <a:t>NITROSUREAS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(CCNU,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BCNU).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CLORAMBUCIL. CICLOFOSFAMIDA.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MELFALAN.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BUSULFAN. </a:t>
            </a:r>
            <a:r>
              <a:rPr sz="2000" dirty="0">
                <a:latin typeface="Arial"/>
                <a:cs typeface="Arial"/>
              </a:rPr>
              <a:t>ETOPÓSIDO.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IRINOTECAN.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DOXORRUBICINA. </a:t>
            </a:r>
            <a:r>
              <a:rPr sz="2000" dirty="0">
                <a:latin typeface="Arial"/>
                <a:cs typeface="Arial"/>
              </a:rPr>
              <a:t>EPIRRUBICINA.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DAUNORRUBICINA </a:t>
            </a:r>
            <a:r>
              <a:rPr sz="2000" dirty="0">
                <a:latin typeface="Arial"/>
                <a:cs typeface="Arial"/>
              </a:rPr>
              <a:t>ACTINOMICINA</a:t>
            </a:r>
            <a:r>
              <a:rPr sz="2000" spc="-15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D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0825" marR="5080" indent="1627505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45" dirty="0"/>
              <a:t> </a:t>
            </a:r>
            <a:r>
              <a:rPr spc="-10" dirty="0"/>
              <a:t>TARDÍA </a:t>
            </a:r>
            <a:r>
              <a:rPr dirty="0"/>
              <a:t>SEGUNDOS</a:t>
            </a:r>
            <a:r>
              <a:rPr spc="-90" dirty="0"/>
              <a:t> </a:t>
            </a:r>
            <a:r>
              <a:rPr dirty="0"/>
              <a:t>CÁNCERES</a:t>
            </a:r>
            <a:r>
              <a:rPr spc="-75" dirty="0"/>
              <a:t> </a:t>
            </a:r>
            <a:r>
              <a:rPr spc="-10" dirty="0"/>
              <a:t>PRIMARIOS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42912" y="1470088"/>
          <a:ext cx="8229600" cy="518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8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4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u="sng" spc="-2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Tumor</a:t>
                      </a:r>
                      <a:r>
                        <a:rPr sz="1600" b="1" u="sng" spc="-75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spc="-1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primario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u="sng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Segunda</a:t>
                      </a:r>
                      <a:r>
                        <a:rPr sz="1600" b="1" u="sng" spc="-2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spc="-10" dirty="0">
                          <a:solidFill>
                            <a:srgbClr val="FF3300"/>
                          </a:solidFill>
                          <a:uFill>
                            <a:solidFill>
                              <a:srgbClr val="FF3300"/>
                            </a:solidFill>
                          </a:uFill>
                          <a:latin typeface="Arial"/>
                          <a:cs typeface="Arial"/>
                        </a:rPr>
                        <a:t>neoplasia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Linfoma</a:t>
                      </a:r>
                      <a:r>
                        <a:rPr sz="20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2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Hodgkin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128270" algn="just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Leucemias</a:t>
                      </a:r>
                      <a:r>
                        <a:rPr sz="20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agudas</a:t>
                      </a:r>
                      <a:r>
                        <a:rPr sz="2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2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linfocíticas,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linfoma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Hodgkin,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leucemia</a:t>
                      </a:r>
                      <a:r>
                        <a:rPr sz="2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mieloide,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cáncer</a:t>
                      </a:r>
                      <a:r>
                        <a:rPr sz="20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2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vejiga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Linfoma</a:t>
                      </a:r>
                      <a:r>
                        <a:rPr sz="20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2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Hodgkin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Cáncer</a:t>
                      </a:r>
                      <a:r>
                        <a:rPr sz="20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vejiga,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leucemia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mieloide</a:t>
                      </a:r>
                      <a:r>
                        <a:rPr sz="2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aguda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83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Cáncer</a:t>
                      </a:r>
                      <a:r>
                        <a:rPr sz="20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testículo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54737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Leucemia</a:t>
                      </a:r>
                      <a:r>
                        <a:rPr sz="20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mieloide</a:t>
                      </a:r>
                      <a:r>
                        <a:rPr sz="2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aguda,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melanoma,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linfoma</a:t>
                      </a:r>
                      <a:r>
                        <a:rPr sz="20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Hodgkin,</a:t>
                      </a:r>
                      <a:r>
                        <a:rPr sz="20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tumores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sólidos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04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Cáncer</a:t>
                      </a:r>
                      <a:r>
                        <a:rPr sz="20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ovario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106299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Cáncer</a:t>
                      </a:r>
                      <a:r>
                        <a:rPr sz="20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colorrectal,</a:t>
                      </a:r>
                      <a:r>
                        <a:rPr sz="20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mama,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vejiga, leucemia.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04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Cáncer</a:t>
                      </a:r>
                      <a:r>
                        <a:rPr sz="20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20" dirty="0">
                          <a:latin typeface="Arial"/>
                          <a:cs typeface="Arial"/>
                        </a:rPr>
                        <a:t>mama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29845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Cáncer</a:t>
                      </a:r>
                      <a:r>
                        <a:rPr sz="20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mama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contralateral,</a:t>
                      </a:r>
                      <a:r>
                        <a:rPr sz="20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endometrio, leucemias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Mieloma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-10" dirty="0">
                          <a:latin typeface="Arial"/>
                          <a:cs typeface="Arial"/>
                        </a:rPr>
                        <a:t>Leucemias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37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Tumores</a:t>
                      </a:r>
                      <a:r>
                        <a:rPr sz="200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pediátricos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Linfomas,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leucemias,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tiroides,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cerebrales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68830" marR="5080" indent="-904240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45" dirty="0"/>
              <a:t> </a:t>
            </a:r>
            <a:r>
              <a:rPr spc="-10" dirty="0"/>
              <a:t>ANTICUERPOS MONOCLONALES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4065" y="1456690"/>
            <a:ext cx="8107045" cy="523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Rituximab:</a:t>
            </a:r>
            <a:endParaRPr sz="1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Anticuerpo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monoclonal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murino/humano.</a:t>
            </a:r>
            <a:endParaRPr sz="1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Reacciones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anafilácticas.</a:t>
            </a:r>
            <a:endParaRPr sz="1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Arritmias,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angina.</a:t>
            </a:r>
            <a:endParaRPr sz="1800">
              <a:latin typeface="Arial"/>
              <a:cs typeface="Arial"/>
            </a:endParaRPr>
          </a:p>
          <a:p>
            <a:pPr marL="756285" marR="184785" lvl="1" indent="-287020">
              <a:lnSpc>
                <a:spcPct val="80000"/>
              </a:lnSpc>
              <a:spcBef>
                <a:spcPts val="434"/>
              </a:spcBef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Síndrome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liberación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citoquinas/lisis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tumoral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(broncoespasmo,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urticaria, </a:t>
            </a:r>
            <a:r>
              <a:rPr sz="1800" dirty="0">
                <a:latin typeface="Arial"/>
                <a:cs typeface="Arial"/>
              </a:rPr>
              <a:t>fallo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renal,..).</a:t>
            </a:r>
            <a:endParaRPr sz="1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Durante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infusión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paciente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debe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controlado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cada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30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minutos.</a:t>
            </a:r>
            <a:endParaRPr sz="1800">
              <a:latin typeface="Arial"/>
              <a:cs typeface="Arial"/>
            </a:endParaRPr>
          </a:p>
          <a:p>
            <a:pPr marL="756285" marR="82550" lvl="1" indent="-287020">
              <a:lnSpc>
                <a:spcPts val="1730"/>
              </a:lnSpc>
              <a:spcBef>
                <a:spcPts val="415"/>
              </a:spcBef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En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reacciones leves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reduce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velocidad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perfusión y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se </a:t>
            </a:r>
            <a:r>
              <a:rPr sz="1800" dirty="0">
                <a:latin typeface="Arial"/>
                <a:cs typeface="Arial"/>
              </a:rPr>
              <a:t>administra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Paracetamol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antihistamínico.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graves,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administrar </a:t>
            </a:r>
            <a:r>
              <a:rPr sz="1800" dirty="0">
                <a:latin typeface="Arial"/>
                <a:cs typeface="Arial"/>
              </a:rPr>
              <a:t>corticoides,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broncodilatadores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oxígeno,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según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criterio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médico.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Trastuzumab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756285" marR="400050" lvl="1" indent="-287020">
              <a:lnSpc>
                <a:spcPct val="80000"/>
              </a:lnSpc>
              <a:spcBef>
                <a:spcPts val="434"/>
              </a:spcBef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Anticuerpo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monoclonal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humanizado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contra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receptor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membrana HER2.</a:t>
            </a:r>
            <a:endParaRPr sz="1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Fiebre,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escalofríos,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broncoespasmo.</a:t>
            </a:r>
            <a:endParaRPr sz="1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Cardiotoxicidad.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Disminución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FE</a:t>
            </a:r>
            <a:endParaRPr sz="1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Toxicidad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hematológica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leve.</a:t>
            </a:r>
            <a:endParaRPr sz="1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Ocasionalmente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infiltrados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pulmonares.</a:t>
            </a:r>
            <a:endParaRPr sz="1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Incompatible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con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soluciones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glucosadas.</a:t>
            </a:r>
            <a:endParaRPr sz="1800">
              <a:latin typeface="Arial"/>
              <a:cs typeface="Arial"/>
            </a:endParaRPr>
          </a:p>
          <a:p>
            <a:pPr marL="756285" marR="5080" lvl="1" indent="-287020">
              <a:lnSpc>
                <a:spcPct val="80000"/>
              </a:lnSpc>
              <a:spcBef>
                <a:spcPts val="434"/>
              </a:spcBef>
              <a:buClr>
                <a:srgbClr val="9999CC"/>
              </a:buClr>
              <a:buSzPct val="80555"/>
              <a:buFont typeface="Wingdings"/>
              <a:buChar char=""/>
              <a:tabLst>
                <a:tab pos="756285" algn="l"/>
              </a:tabLst>
            </a:pPr>
            <a:r>
              <a:rPr sz="1800" dirty="0">
                <a:latin typeface="Arial"/>
                <a:cs typeface="Arial"/>
              </a:rPr>
              <a:t>Se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debe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observar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los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pacientes durante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6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horas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tras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comienzo de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la </a:t>
            </a:r>
            <a:r>
              <a:rPr sz="1800" dirty="0">
                <a:latin typeface="Arial"/>
                <a:cs typeface="Arial"/>
              </a:rPr>
              <a:t>primera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perfusión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durante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2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horas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tras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inicio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siguientes.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68830" marR="5080" indent="-904240">
              <a:lnSpc>
                <a:spcPct val="100000"/>
              </a:lnSpc>
              <a:spcBef>
                <a:spcPts val="105"/>
              </a:spcBef>
            </a:pPr>
            <a:r>
              <a:rPr dirty="0"/>
              <a:t>TOXICIDAD</a:t>
            </a:r>
            <a:r>
              <a:rPr spc="-45" dirty="0"/>
              <a:t> </a:t>
            </a:r>
            <a:r>
              <a:rPr spc="-10" dirty="0"/>
              <a:t>ANTICUERPOS MONOCLONALES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09725"/>
            <a:ext cx="5750560" cy="4721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Cetuximab:</a:t>
            </a:r>
            <a:endParaRPr sz="24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5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Se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porción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extracelular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EGFR.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Reacciones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graves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durante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infusión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(3%).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Toxicidad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cutánea.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spc="-10" dirty="0">
                <a:latin typeface="Arial"/>
                <a:cs typeface="Arial"/>
              </a:rPr>
              <a:t>Diarrea.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5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Enfermedad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pulmonar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intersticial.</a:t>
            </a:r>
            <a:endParaRPr sz="20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5"/>
              </a:spcBef>
              <a:buClr>
                <a:srgbClr val="9999CC"/>
              </a:buClr>
              <a:buFont typeface="Wingdings"/>
              <a:buChar char=""/>
            </a:pP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00007C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Bevacizumab:</a:t>
            </a:r>
            <a:endParaRPr sz="24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5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Se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VEGF.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Hipertensión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arterial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(50%).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Proteinuria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(S.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nefrótico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0.5%).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Perforación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GI.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Dehiscencia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heridas.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Sangrado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(epixtasis,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sangrados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tumorales).</a:t>
            </a:r>
            <a:endParaRPr sz="200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5"/>
              </a:spcBef>
              <a:buClr>
                <a:srgbClr val="9999CC"/>
              </a:buClr>
              <a:buSzPct val="80000"/>
              <a:buFont typeface="Wingdings"/>
              <a:buChar char=""/>
              <a:tabLst>
                <a:tab pos="755650" algn="l"/>
              </a:tabLst>
            </a:pPr>
            <a:r>
              <a:rPr sz="2000" dirty="0">
                <a:latin typeface="Arial"/>
                <a:cs typeface="Arial"/>
              </a:rPr>
              <a:t>Eventos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tromboembólicos.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</TotalTime>
  <Words>6093</Words>
  <Application>Microsoft Office PowerPoint</Application>
  <PresentationFormat>Presentación en pantalla (4:3)</PresentationFormat>
  <Paragraphs>869</Paragraphs>
  <Slides>83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83</vt:i4>
      </vt:variant>
    </vt:vector>
  </HeadingPairs>
  <TitlesOfParts>
    <vt:vector size="89" baseType="lpstr">
      <vt:lpstr>Arial</vt:lpstr>
      <vt:lpstr>Calibri</vt:lpstr>
      <vt:lpstr>Calibri Light</vt:lpstr>
      <vt:lpstr>Times New Roman</vt:lpstr>
      <vt:lpstr>Wingdings</vt:lpstr>
      <vt:lpstr>Tema de Office</vt:lpstr>
      <vt:lpstr>EFECTOS</vt:lpstr>
      <vt:lpstr>Presentación de PowerPoint</vt:lpstr>
      <vt:lpstr>REACCIONES DE HIPERSENSIBILIDAD CONCEPTOS BÁSICOS:</vt:lpstr>
      <vt:lpstr>REACCIONES DE HIPERSENSIBILIDAD CONCEPTOS BÁSICOS:</vt:lpstr>
      <vt:lpstr>Presentación de PowerPoint</vt:lpstr>
      <vt:lpstr>REACCIONES DE HIPERSENSIBILIDAD TAXANOS:</vt:lpstr>
      <vt:lpstr>REACCIONES DE HIPERSENSIBILIDAD TAXANOS</vt:lpstr>
      <vt:lpstr>REACCIONES DE HIPERSENSIBILIDAD OTROS FÁRMACOS:</vt:lpstr>
      <vt:lpstr>REACCIONES DE HIPERSENSIBILIDAD OTROS FÁRMACOS:</vt:lpstr>
      <vt:lpstr>REACCIONES DE HIPERSENSIBILIDAD ANTICUERPOS MONOCLONALES:</vt:lpstr>
      <vt:lpstr>EFECTOS SECUNDARIOS DEBIDO A LA CITOTOXICIDAD</vt:lpstr>
      <vt:lpstr>Presentación de PowerPoint</vt:lpstr>
      <vt:lpstr>TOXICIDAD GASTROINTESTINAL</vt:lpstr>
      <vt:lpstr>MUCOSITIS</vt:lpstr>
      <vt:lpstr>MUCOSITIS</vt:lpstr>
      <vt:lpstr>MUCOSITIS</vt:lpstr>
      <vt:lpstr>MUCOSITIS</vt:lpstr>
      <vt:lpstr>MUCOSITIS</vt:lpstr>
      <vt:lpstr>NÁUSEAS/VÓMITOS</vt:lpstr>
      <vt:lpstr>NÁUSEAS/VÓMITOS</vt:lpstr>
      <vt:lpstr>NÁUSEAS/VÓMITOS</vt:lpstr>
      <vt:lpstr>NÁUSEAS/VÓMITOS</vt:lpstr>
      <vt:lpstr>NÁUSEAS/VÓMITOS</vt:lpstr>
      <vt:lpstr>NÁUSEAS/VÓMITOS</vt:lpstr>
      <vt:lpstr>NÁUSEAS/VÓMITOS</vt:lpstr>
      <vt:lpstr>DIARREA</vt:lpstr>
      <vt:lpstr>DIARREA</vt:lpstr>
      <vt:lpstr>ESTREÑIMIENTO</vt:lpstr>
      <vt:lpstr>Presentación de PowerPoint</vt:lpstr>
      <vt:lpstr>ANOREXIA</vt:lpstr>
      <vt:lpstr>ENTERITIS NEUTROPÉNICA</vt:lpstr>
      <vt:lpstr>TOXICIDAD HEMATOLÓGICA</vt:lpstr>
      <vt:lpstr>TOXICIDAD HEMATOLÓGICA</vt:lpstr>
      <vt:lpstr>TOXICIDAD HEMATOLÓGICA</vt:lpstr>
      <vt:lpstr>ANEMIA</vt:lpstr>
      <vt:lpstr>ANEMIA</vt:lpstr>
      <vt:lpstr>NEUTROPENIA</vt:lpstr>
      <vt:lpstr>NEUTROPENIA</vt:lpstr>
      <vt:lpstr>NEUTROPENIA</vt:lpstr>
      <vt:lpstr>NEUTROPENIA</vt:lpstr>
      <vt:lpstr>NEUTROPENIA</vt:lpstr>
      <vt:lpstr>TROMBOPENIA</vt:lpstr>
      <vt:lpstr>TROMBOPENIA</vt:lpstr>
      <vt:lpstr>TOXICIDAD CUTÁNEA ALOPECIA</vt:lpstr>
      <vt:lpstr>ALOPECIA</vt:lpstr>
      <vt:lpstr>Presentación de PowerPoint</vt:lpstr>
      <vt:lpstr>TOXICIDAD CUTÁNEA HIPERPIGMENTACIÓN</vt:lpstr>
      <vt:lpstr>TOXICIDAD CUTÁNEA ERITRODISESTESIA PALMO-PLANTAR</vt:lpstr>
      <vt:lpstr>TOXICIDAD CUTÁNEA NUEVAS DIANAS TERAPEÚTICAS</vt:lpstr>
      <vt:lpstr>TOXICIDAD CUTÁNEA NUEVAS DIANAS TERAPEÚTICAS</vt:lpstr>
      <vt:lpstr>TTO ERUPCIÓN CUTÁNEA INHIBIDORES EGFR</vt:lpstr>
      <vt:lpstr>TOXICIDAD CUTÁNEA NUEVAS DIANAS TERAPEÚTICAS</vt:lpstr>
      <vt:lpstr>TOXICIDAD PULMONAR</vt:lpstr>
      <vt:lpstr>TOXICIDAD RENAL</vt:lpstr>
      <vt:lpstr>TOXICIDAD CARDIOVASCULAR</vt:lpstr>
      <vt:lpstr>TOXICIDAD CARDÍACA</vt:lpstr>
      <vt:lpstr>TOXICIDAD CARDIACA</vt:lpstr>
      <vt:lpstr>TOXICIDAD CARDÍACA</vt:lpstr>
      <vt:lpstr>TOXICIDAD CARDÍACA PRESENTACIÓN CLÍNICA</vt:lpstr>
      <vt:lpstr>PREVENCIÓN DE LA TOXICIDAD CARDIACA POR ANTRACICLINAS</vt:lpstr>
      <vt:lpstr>TOXICIDAD VASCULAR</vt:lpstr>
      <vt:lpstr>ENFERMEDAD VENOOCLUSIVA PULMONAR</vt:lpstr>
      <vt:lpstr>ENFERMEDAD VENOOCLUSIVA HEPÁTICA</vt:lpstr>
      <vt:lpstr>SÍNDROME MICROANGIOPÁTICO TROMBÓTICO</vt:lpstr>
      <vt:lpstr>SÍNDROME DE RAYNAUD</vt:lpstr>
      <vt:lpstr>ISQUEMIA CORONARIA</vt:lpstr>
      <vt:lpstr>ALTERACIONES DE LA TENSIÓN ARTERIAL</vt:lpstr>
      <vt:lpstr>TOXICIDAD NEUROLÓGICA</vt:lpstr>
      <vt:lpstr>TOXICIDAD NEUROLÓGICA</vt:lpstr>
      <vt:lpstr>TOXICIDAD NEUROLÓGICA</vt:lpstr>
      <vt:lpstr>TOXICIDAD NEUROLÓGICA</vt:lpstr>
      <vt:lpstr>TOXICIDAD NEUROLÓGICA</vt:lpstr>
      <vt:lpstr>TOXICIDAD NEUROLÓGICA</vt:lpstr>
      <vt:lpstr>DISFUNCIONES SEXUALES</vt:lpstr>
      <vt:lpstr>DISFUNCIONES SEXUALES</vt:lpstr>
      <vt:lpstr>DISFUNCIONES SEXUALES</vt:lpstr>
      <vt:lpstr>TOXICIDAD ÓRGANOS DE LOS SENTIDOS</vt:lpstr>
      <vt:lpstr>EFECTOS SECUNDARIOS COGNITIVOS</vt:lpstr>
      <vt:lpstr>TOXICIDAD TARDÍA</vt:lpstr>
      <vt:lpstr>TOXICIDAD TARDÍA SEGUNDOS CÁNCERES PRIMARIOS</vt:lpstr>
      <vt:lpstr>TOXICIDAD TARDÍA SEGUNDOS CÁNCERES PRIMARIOS</vt:lpstr>
      <vt:lpstr>TOXICIDAD ANTICUERPOS MONOCLONALES</vt:lpstr>
      <vt:lpstr>TOXICIDAD ANTICUERPOS MONOCLONALES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Penelope</dc:creator>
  <cp:lastModifiedBy>UNISA</cp:lastModifiedBy>
  <cp:revision>1</cp:revision>
  <dcterms:created xsi:type="dcterms:W3CDTF">2025-08-18T18:42:25Z</dcterms:created>
  <dcterms:modified xsi:type="dcterms:W3CDTF">2025-08-18T22:27:35Z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2010-05-27T00:00:00Z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2025-08-18T00:00:00Z</vt:filetime>
  </property>
  <property fmtid="{D5CDD505-2E9C-101B-9397-08002B2CF9AE}" pid="5" name="Producer">
    <vt:lpwstr>Microsoft® Office PowerPoint® 2007</vt:lpwstr>
  </property>
</Properties>
</file>