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9144000" cy="6858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05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8"/>
  </p:normalViewPr>
  <p:slideViewPr>
    <p:cSldViewPr>
      <p:cViewPr varScale="1">
        <p:scale>
          <a:sx n="112" d="100"/>
          <a:sy n="112" d="100"/>
        </p:scale>
        <p:origin x="1544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D0D639-376A-1B8A-F0D3-6CD38165C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6667901-8904-F11A-9FBC-653441D085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9D5715-20E0-18B9-620D-B42A20939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B0F400-0318-C1F5-D2D3-E306A3618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A7BD2A-22B6-BE18-86F1-D603BC745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6751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21F20-8020-74EF-CFFF-BDD973F43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346253-7E56-9CCA-0748-DE6122693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8BF401-0EA5-4FE7-0AA7-9C881C023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5FB06C-9753-041F-70AE-CBFA5D2D7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40FA25-1E7E-CACF-A3DF-353EF9A3E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0853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C7141B-1C2E-1741-A0AB-26CBCAB7B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72F686E-E91A-09A3-75C3-CA120B029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C40B53-121F-44B2-F8B6-6A057A5EC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56FE66-E347-963B-9091-43F398E1B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8E82E5-0896-C5BD-E9A2-F182A1C11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8781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99E96C-75D1-AFF0-458E-BC6A05C0D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D15ED1-9607-585E-E2DB-A951280839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37B87EE-45AF-1A12-803D-117ED87DF8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250DE7C-6740-1291-FD7A-0785A6732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B10E7F-620C-B044-7ED0-12846E012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65D4C42-A2C2-27F2-69D8-3A5D19ED6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9316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800C22-45D5-3485-2394-8A31F012F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448CDB3-CFA9-5527-2047-9E89E9658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BBDAAB3-AA82-5A8C-1242-BBEBB143A3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68B9ED3-E4A2-DEA9-6AFE-8767B9A515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C4253C7-96D4-1483-8CAC-4BA80E602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50053CF-C933-9B7E-CBD5-D260BAAE9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9/2/25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464ED74-EBBF-F153-3D0F-C083A679A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A318FE6-FF23-F1A0-9CA8-31602A00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2309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FAF1CA-D4FB-B5DE-473A-322650DBB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DD0E6BD-FF5D-1C20-10D6-7C0F8364E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9/2/25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130B4C5-F803-66DB-E111-25FFE4CCE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22AA96F-7EDE-0607-D66D-4D8478F0F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0987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961DD35-6D65-CCFD-A6A1-F0AD3CB71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9/2/25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48CE378-D18F-828D-D9ED-88DF2AC89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B07961-421F-7DEE-0387-219DDAC9F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97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48783E-D3D6-34C3-803F-CA934C295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1EA1D3-141A-0C11-F135-AF5266DFA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6A5816E-1300-3D71-7823-EDDC93D82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6467663-A856-9106-2F0D-E9741DECB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CD7B58-80A7-565D-D730-623D0B6D7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A7F9B89-EEEA-FC41-1DBE-3180AE3FE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3920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5307C-F0A7-D26B-FFD5-FF8194612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980B9EE-D1D4-61DE-F41A-160FC65E16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A321DF-5321-C539-9761-27DC473B0E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59F2002-290E-F393-B2F9-213C77C54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FA81449-FC8D-BC86-B171-BE06FA4E7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6BFC60C-972C-5FE9-19AD-7A4794AB7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1659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9946AC-75F0-5E9A-18F1-3025E4DB8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B0FF5D0-506F-7073-04CB-156E6838A3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E66E62-A331-3FCB-F7DF-CEBBBC56D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9B2BEE-C42A-40BB-264E-6567F036B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0987B3-820B-B194-9A6C-D5FEC0B22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805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4BD3BAD-1FD0-732B-85E1-FFA2169DCE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66ECD1D-938E-5FB5-3A6D-2614B7A9E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6A2C2D-5E16-C346-8444-AF33992CD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0CE5AC-2D3B-1EEA-CEF8-B4380B8B5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D105CB-E053-B3A2-DF6B-5DC8EFDCA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5404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99206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56221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3664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C3F7805-09FF-7026-2E4B-5593A7753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0F60C42-E0ED-28FC-C1A3-EE595D04EA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CD9D7C-E19E-4CE6-8FC5-15628D431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010DD0-23F6-52A9-17FB-E5555A393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553AF1-286D-D809-5CEE-8078B81D5C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0662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Persona higienizándose las manos">
            <a:extLst>
              <a:ext uri="{FF2B5EF4-FFF2-40B4-BE49-F238E27FC236}">
                <a16:creationId xmlns:a16="http://schemas.microsoft.com/office/drawing/2014/main" id="{2249446C-401A-A668-C19E-3770A1E9CF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r="8333" b="-1"/>
          <a:stretch/>
        </p:blipFill>
        <p:spPr>
          <a:xfrm>
            <a:off x="-1" y="10"/>
            <a:ext cx="9144000" cy="685798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82601" y="3347895"/>
            <a:ext cx="3499853" cy="15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2700" defTabSz="6858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spc="-1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Dolor como enfermedad</a:t>
            </a:r>
            <a:endParaRPr lang="en-US" sz="36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C1C3A50-5599-CBB4-46A1-76BFF4FF1EB1}"/>
              </a:ext>
            </a:extLst>
          </p:cNvPr>
          <p:cNvSpPr txBox="1"/>
          <p:nvPr/>
        </p:nvSpPr>
        <p:spPr>
          <a:xfrm>
            <a:off x="482602" y="5257800"/>
            <a:ext cx="3617912" cy="12535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685800">
              <a:lnSpc>
                <a:spcPct val="120000"/>
              </a:lnSpc>
            </a:pP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Dr. Arturo Meza</a:t>
            </a:r>
          </a:p>
          <a:p>
            <a:pPr defTabSz="685800">
              <a:lnSpc>
                <a:spcPct val="120000"/>
              </a:lnSpc>
            </a:pP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Medicina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Paliativa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</a:t>
            </a:r>
          </a:p>
          <a:p>
            <a:pPr defTabSz="685800">
              <a:lnSpc>
                <a:spcPct val="120000"/>
              </a:lnSpc>
            </a:pPr>
            <a:r>
              <a:rPr lang="en-US" sz="1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Manejo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Integral del Dolor</a:t>
            </a:r>
          </a:p>
          <a:p>
            <a:pPr defTabSz="685800">
              <a:lnSpc>
                <a:spcPct val="120000"/>
              </a:lnSpc>
            </a:pPr>
            <a:r>
              <a:rPr lang="es-MX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Septiembre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202</a:t>
            </a:r>
            <a:r>
              <a:rPr lang="es-MX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</a:t>
            </a:r>
            <a:endParaRPr lang="en-US" sz="1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CC55ACC-A2F6-403C-A3A4-D59B3734D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00514" y="1698901"/>
            <a:ext cx="5043488" cy="5156791"/>
          </a:xfrm>
          <a:custGeom>
            <a:avLst/>
            <a:gdLst>
              <a:gd name="connsiteX0" fmla="*/ 3561588 w 6334689"/>
              <a:gd name="connsiteY0" fmla="*/ 0 h 6477000"/>
              <a:gd name="connsiteX1" fmla="*/ 6309883 w 6334689"/>
              <a:gd name="connsiteY1" fmla="*/ 1296087 h 6477000"/>
              <a:gd name="connsiteX2" fmla="*/ 6334689 w 6334689"/>
              <a:gd name="connsiteY2" fmla="*/ 1329261 h 6477000"/>
              <a:gd name="connsiteX3" fmla="*/ 6334689 w 6334689"/>
              <a:gd name="connsiteY3" fmla="*/ 5793916 h 6477000"/>
              <a:gd name="connsiteX4" fmla="*/ 6309883 w 6334689"/>
              <a:gd name="connsiteY4" fmla="*/ 5827089 h 6477000"/>
              <a:gd name="connsiteX5" fmla="*/ 5760467 w 6334689"/>
              <a:gd name="connsiteY5" fmla="*/ 6363539 h 6477000"/>
              <a:gd name="connsiteX6" fmla="*/ 5607796 w 6334689"/>
              <a:gd name="connsiteY6" fmla="*/ 6477000 h 6477000"/>
              <a:gd name="connsiteX7" fmla="*/ 1519571 w 6334689"/>
              <a:gd name="connsiteY7" fmla="*/ 6477000 h 6477000"/>
              <a:gd name="connsiteX8" fmla="*/ 1296088 w 6334689"/>
              <a:gd name="connsiteY8" fmla="*/ 6309883 h 6477000"/>
              <a:gd name="connsiteX9" fmla="*/ 0 w 6334689"/>
              <a:gd name="connsiteY9" fmla="*/ 3561588 h 6477000"/>
              <a:gd name="connsiteX10" fmla="*/ 3561588 w 6334689"/>
              <a:gd name="connsiteY10" fmla="*/ 0 h 647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4689" h="6477000">
                <a:moveTo>
                  <a:pt x="3561588" y="0"/>
                </a:moveTo>
                <a:cubicBezTo>
                  <a:pt x="4668032" y="0"/>
                  <a:pt x="5656635" y="504534"/>
                  <a:pt x="6309883" y="1296087"/>
                </a:cubicBezTo>
                <a:lnTo>
                  <a:pt x="6334689" y="1329261"/>
                </a:lnTo>
                <a:lnTo>
                  <a:pt x="6334689" y="5793916"/>
                </a:lnTo>
                <a:lnTo>
                  <a:pt x="6309883" y="5827089"/>
                </a:lnTo>
                <a:cubicBezTo>
                  <a:pt x="6146571" y="6024977"/>
                  <a:pt x="5962299" y="6204927"/>
                  <a:pt x="5760467" y="6363539"/>
                </a:cubicBezTo>
                <a:lnTo>
                  <a:pt x="5607796" y="6477000"/>
                </a:lnTo>
                <a:lnTo>
                  <a:pt x="1519571" y="6477000"/>
                </a:lnTo>
                <a:lnTo>
                  <a:pt x="1296088" y="6309883"/>
                </a:lnTo>
                <a:cubicBezTo>
                  <a:pt x="504535" y="5656635"/>
                  <a:pt x="0" y="4668032"/>
                  <a:pt x="0" y="3561588"/>
                </a:cubicBezTo>
                <a:cubicBezTo>
                  <a:pt x="0" y="1594577"/>
                  <a:pt x="1594577" y="0"/>
                  <a:pt x="3561588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87510" y="6537452"/>
            <a:ext cx="11048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srgbClr val="B5A787"/>
                </a:solidFill>
                <a:latin typeface="Arial"/>
                <a:cs typeface="Arial"/>
              </a:rPr>
              <a:t>1</a:t>
            </a:r>
            <a:endParaRPr lang="es-MX" sz="1200">
              <a:latin typeface="Arial"/>
              <a:cs typeface="Arial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-228600" y="762000"/>
            <a:ext cx="788670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31544">
              <a:lnSpc>
                <a:spcPct val="100000"/>
              </a:lnSpc>
              <a:spcBef>
                <a:spcPts val="95"/>
              </a:spcBef>
            </a:pPr>
            <a:r>
              <a:rPr sz="5400" b="1" spc="-10" dirty="0"/>
              <a:t>Dolor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79070" y="2094103"/>
            <a:ext cx="7886700" cy="35214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545" marR="5080" indent="-30480" algn="just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Arial"/>
                <a:cs typeface="Arial"/>
              </a:rPr>
              <a:t>Experiencia</a:t>
            </a:r>
            <a:r>
              <a:rPr sz="3600" spc="16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sensorial</a:t>
            </a:r>
            <a:r>
              <a:rPr sz="3600" spc="15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y</a:t>
            </a:r>
            <a:r>
              <a:rPr sz="3600" spc="160" dirty="0">
                <a:latin typeface="Arial"/>
                <a:cs typeface="Arial"/>
              </a:rPr>
              <a:t> </a:t>
            </a:r>
            <a:r>
              <a:rPr sz="3600" spc="-10" dirty="0">
                <a:latin typeface="Arial"/>
                <a:cs typeface="Arial"/>
              </a:rPr>
              <a:t>emocional </a:t>
            </a:r>
            <a:r>
              <a:rPr sz="3600" dirty="0">
                <a:latin typeface="Arial"/>
                <a:cs typeface="Arial"/>
              </a:rPr>
              <a:t>asociada</a:t>
            </a:r>
            <a:r>
              <a:rPr sz="3600" spc="80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a</a:t>
            </a:r>
            <a:r>
              <a:rPr sz="3600" spc="80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daño</a:t>
            </a:r>
            <a:r>
              <a:rPr sz="3600" spc="80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tisular</a:t>
            </a:r>
            <a:r>
              <a:rPr sz="3600" spc="80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actual</a:t>
            </a:r>
            <a:r>
              <a:rPr sz="3600" spc="800" dirty="0">
                <a:latin typeface="Arial"/>
                <a:cs typeface="Arial"/>
              </a:rPr>
              <a:t> </a:t>
            </a:r>
            <a:r>
              <a:rPr sz="3600" spc="-50" dirty="0">
                <a:latin typeface="Arial"/>
                <a:cs typeface="Arial"/>
              </a:rPr>
              <a:t>ó </a:t>
            </a:r>
            <a:r>
              <a:rPr sz="3600" dirty="0">
                <a:latin typeface="Arial"/>
                <a:cs typeface="Arial"/>
              </a:rPr>
              <a:t>potencial,</a:t>
            </a:r>
            <a:r>
              <a:rPr sz="3600" spc="69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ó</a:t>
            </a:r>
            <a:r>
              <a:rPr sz="3600" spc="70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descrita</a:t>
            </a:r>
            <a:r>
              <a:rPr sz="3600" spc="70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en</a:t>
            </a:r>
            <a:r>
              <a:rPr sz="3600" spc="710" dirty="0">
                <a:latin typeface="Arial"/>
                <a:cs typeface="Arial"/>
              </a:rPr>
              <a:t> </a:t>
            </a:r>
            <a:r>
              <a:rPr sz="3600" spc="-10" dirty="0">
                <a:latin typeface="Arial"/>
                <a:cs typeface="Arial"/>
              </a:rPr>
              <a:t>términos </a:t>
            </a:r>
            <a:r>
              <a:rPr sz="3600" dirty="0">
                <a:latin typeface="Arial"/>
                <a:cs typeface="Arial"/>
              </a:rPr>
              <a:t>de</a:t>
            </a:r>
            <a:r>
              <a:rPr sz="3600" spc="-1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ese</a:t>
            </a:r>
            <a:r>
              <a:rPr sz="3600" spc="-15" dirty="0">
                <a:latin typeface="Arial"/>
                <a:cs typeface="Arial"/>
              </a:rPr>
              <a:t> </a:t>
            </a:r>
            <a:r>
              <a:rPr sz="3600" spc="-10" dirty="0">
                <a:latin typeface="Arial"/>
                <a:cs typeface="Arial"/>
              </a:rPr>
              <a:t>daño.</a:t>
            </a:r>
            <a:endParaRPr sz="3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800" dirty="0">
              <a:latin typeface="Arial"/>
              <a:cs typeface="Arial"/>
            </a:endParaRPr>
          </a:p>
          <a:p>
            <a:pPr marR="250190" algn="ctr">
              <a:lnSpc>
                <a:spcPct val="100000"/>
              </a:lnSpc>
              <a:tabLst>
                <a:tab pos="1854835" algn="l"/>
              </a:tabLst>
            </a:pPr>
            <a:r>
              <a:rPr sz="3600" i="1" dirty="0">
                <a:latin typeface="Arial"/>
                <a:cs typeface="Arial"/>
              </a:rPr>
              <a:t>Dolere</a:t>
            </a:r>
            <a:r>
              <a:rPr sz="3600" i="1" spc="-110" dirty="0">
                <a:latin typeface="Arial"/>
                <a:cs typeface="Arial"/>
              </a:rPr>
              <a:t> </a:t>
            </a:r>
            <a:r>
              <a:rPr sz="3600" spc="-50" dirty="0">
                <a:latin typeface="Arial"/>
                <a:cs typeface="Arial"/>
              </a:rPr>
              <a:t>:</a:t>
            </a:r>
            <a:r>
              <a:rPr sz="3600" dirty="0">
                <a:latin typeface="Arial"/>
                <a:cs typeface="Arial"/>
              </a:rPr>
              <a:t>	“ser</a:t>
            </a:r>
            <a:r>
              <a:rPr sz="3600" spc="-15" dirty="0">
                <a:latin typeface="Arial"/>
                <a:cs typeface="Arial"/>
              </a:rPr>
              <a:t> </a:t>
            </a:r>
            <a:r>
              <a:rPr sz="3600" spc="-10" dirty="0">
                <a:latin typeface="Arial"/>
                <a:cs typeface="Arial"/>
              </a:rPr>
              <a:t>golpeado”</a:t>
            </a:r>
            <a:endParaRPr sz="3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8650" y="606317"/>
            <a:ext cx="788670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31544">
              <a:lnSpc>
                <a:spcPct val="100000"/>
              </a:lnSpc>
              <a:spcBef>
                <a:spcPts val="95"/>
              </a:spcBef>
            </a:pPr>
            <a:r>
              <a:rPr sz="5400" b="1" spc="-10" dirty="0"/>
              <a:t>Dolor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6897" y="2597023"/>
            <a:ext cx="5495290" cy="1642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105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spc="-10" dirty="0">
                <a:latin typeface="Arial"/>
                <a:cs typeface="Arial"/>
              </a:rPr>
              <a:t>Nocicepción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3891A7"/>
              </a:buClr>
              <a:buFont typeface="Wingdings 2"/>
              <a:buChar char=""/>
            </a:pPr>
            <a:endParaRPr sz="435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  <a:tab pos="1758950" algn="l"/>
              </a:tabLst>
            </a:pPr>
            <a:r>
              <a:rPr sz="3200" spc="-10" dirty="0">
                <a:latin typeface="Arial"/>
                <a:cs typeface="Arial"/>
              </a:rPr>
              <a:t>Dolor:</a:t>
            </a:r>
            <a:r>
              <a:rPr sz="3200" dirty="0">
                <a:latin typeface="Arial"/>
                <a:cs typeface="Arial"/>
              </a:rPr>
              <a:t>	Interacción</a:t>
            </a:r>
            <a:r>
              <a:rPr sz="3200" spc="-8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compleja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5736" y="0"/>
            <a:ext cx="8208645" cy="6858000"/>
            <a:chOff x="935736" y="0"/>
            <a:chExt cx="8208645" cy="6858000"/>
          </a:xfrm>
        </p:grpSpPr>
        <p:sp>
          <p:nvSpPr>
            <p:cNvPr id="3" name="object 3"/>
            <p:cNvSpPr/>
            <p:nvPr/>
          </p:nvSpPr>
          <p:spPr>
            <a:xfrm>
              <a:off x="1014984" y="0"/>
              <a:ext cx="8129270" cy="6858000"/>
            </a:xfrm>
            <a:custGeom>
              <a:avLst/>
              <a:gdLst/>
              <a:ahLst/>
              <a:cxnLst/>
              <a:rect l="l" t="t" r="r" b="b"/>
              <a:pathLst>
                <a:path w="8129270" h="6858000">
                  <a:moveTo>
                    <a:pt x="812901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9016" y="6858000"/>
                  </a:lnTo>
                  <a:lnTo>
                    <a:pt x="81290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5736" y="0"/>
              <a:ext cx="155447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14984" y="0"/>
              <a:ext cx="73660" cy="6858000"/>
            </a:xfrm>
            <a:custGeom>
              <a:avLst/>
              <a:gdLst/>
              <a:ahLst/>
              <a:cxnLst/>
              <a:rect l="l" t="t" r="r" b="b"/>
              <a:pathLst>
                <a:path w="73659" h="6858000">
                  <a:moveTo>
                    <a:pt x="7315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3152" y="685800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04696" y="1824355"/>
            <a:ext cx="16071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Por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origen: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85799" y="3480257"/>
            <a:ext cx="187769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Por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duración: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09573" y="4920818"/>
            <a:ext cx="2059939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Por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intensidad: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60775" y="1528013"/>
            <a:ext cx="2419985" cy="1307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Dolor</a:t>
            </a:r>
            <a:r>
              <a:rPr sz="2000" spc="-10" dirty="0">
                <a:latin typeface="Arial"/>
                <a:cs typeface="Arial"/>
              </a:rPr>
              <a:t> Nociceptivo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44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Dolor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Neuropático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Dolor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Psicógeno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20617" y="1623822"/>
            <a:ext cx="216535" cy="1158240"/>
          </a:xfrm>
          <a:custGeom>
            <a:avLst/>
            <a:gdLst/>
            <a:ahLst/>
            <a:cxnLst/>
            <a:rect l="l" t="t" r="r" b="b"/>
            <a:pathLst>
              <a:path w="216535" h="1158239">
                <a:moveTo>
                  <a:pt x="216408" y="1158239"/>
                </a:moveTo>
                <a:lnTo>
                  <a:pt x="174265" y="1152108"/>
                </a:lnTo>
                <a:lnTo>
                  <a:pt x="139874" y="1135379"/>
                </a:lnTo>
                <a:lnTo>
                  <a:pt x="116699" y="1110555"/>
                </a:lnTo>
                <a:lnTo>
                  <a:pt x="108204" y="1080135"/>
                </a:lnTo>
                <a:lnTo>
                  <a:pt x="108204" y="657225"/>
                </a:lnTo>
                <a:lnTo>
                  <a:pt x="99708" y="626804"/>
                </a:lnTo>
                <a:lnTo>
                  <a:pt x="76533" y="601979"/>
                </a:lnTo>
                <a:lnTo>
                  <a:pt x="42142" y="585251"/>
                </a:lnTo>
                <a:lnTo>
                  <a:pt x="0" y="579119"/>
                </a:lnTo>
                <a:lnTo>
                  <a:pt x="42142" y="572988"/>
                </a:lnTo>
                <a:lnTo>
                  <a:pt x="76533" y="556259"/>
                </a:lnTo>
                <a:lnTo>
                  <a:pt x="99708" y="531435"/>
                </a:lnTo>
                <a:lnTo>
                  <a:pt x="108204" y="501014"/>
                </a:lnTo>
                <a:lnTo>
                  <a:pt x="108204" y="78104"/>
                </a:lnTo>
                <a:lnTo>
                  <a:pt x="116699" y="47684"/>
                </a:lnTo>
                <a:lnTo>
                  <a:pt x="139874" y="22860"/>
                </a:lnTo>
                <a:lnTo>
                  <a:pt x="174265" y="6131"/>
                </a:lnTo>
                <a:lnTo>
                  <a:pt x="216408" y="0"/>
                </a:lnTo>
              </a:path>
            </a:pathLst>
          </a:custGeom>
          <a:ln w="25908">
            <a:solidFill>
              <a:srgbClr val="FF7B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209156" y="1250670"/>
            <a:ext cx="2934843" cy="9310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22605" indent="-342900">
              <a:lnSpc>
                <a:spcPct val="14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Arial"/>
                <a:cs typeface="Arial"/>
              </a:rPr>
              <a:t>Dolor Somático</a:t>
            </a:r>
            <a:endParaRPr sz="20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Dolor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Visceral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43376" y="3208401"/>
            <a:ext cx="1925320" cy="8185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Dolor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Crónico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43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Dolor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Agudo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452621" y="3079242"/>
            <a:ext cx="256540" cy="1143000"/>
          </a:xfrm>
          <a:custGeom>
            <a:avLst/>
            <a:gdLst/>
            <a:ahLst/>
            <a:cxnLst/>
            <a:rect l="l" t="t" r="r" b="b"/>
            <a:pathLst>
              <a:path w="256539" h="1143000">
                <a:moveTo>
                  <a:pt x="256031" y="1143000"/>
                </a:moveTo>
                <a:lnTo>
                  <a:pt x="206186" y="1135508"/>
                </a:lnTo>
                <a:lnTo>
                  <a:pt x="165496" y="1115075"/>
                </a:lnTo>
                <a:lnTo>
                  <a:pt x="138070" y="1084760"/>
                </a:lnTo>
                <a:lnTo>
                  <a:pt x="128015" y="1047623"/>
                </a:lnTo>
                <a:lnTo>
                  <a:pt x="128015" y="666877"/>
                </a:lnTo>
                <a:lnTo>
                  <a:pt x="117961" y="629739"/>
                </a:lnTo>
                <a:lnTo>
                  <a:pt x="90535" y="599424"/>
                </a:lnTo>
                <a:lnTo>
                  <a:pt x="49845" y="578991"/>
                </a:lnTo>
                <a:lnTo>
                  <a:pt x="0" y="571500"/>
                </a:lnTo>
                <a:lnTo>
                  <a:pt x="49845" y="564008"/>
                </a:lnTo>
                <a:lnTo>
                  <a:pt x="90535" y="543575"/>
                </a:lnTo>
                <a:lnTo>
                  <a:pt x="117961" y="513260"/>
                </a:lnTo>
                <a:lnTo>
                  <a:pt x="128015" y="476123"/>
                </a:lnTo>
                <a:lnTo>
                  <a:pt x="128015" y="95377"/>
                </a:lnTo>
                <a:lnTo>
                  <a:pt x="138070" y="58239"/>
                </a:lnTo>
                <a:lnTo>
                  <a:pt x="165496" y="27924"/>
                </a:lnTo>
                <a:lnTo>
                  <a:pt x="206186" y="7491"/>
                </a:lnTo>
                <a:lnTo>
                  <a:pt x="256031" y="0"/>
                </a:lnTo>
              </a:path>
            </a:pathLst>
          </a:custGeom>
          <a:ln w="25908">
            <a:solidFill>
              <a:srgbClr val="FF7B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660263" y="2976194"/>
            <a:ext cx="2497708" cy="76687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Arial"/>
                <a:cs typeface="Arial"/>
              </a:rPr>
              <a:t>Oncológico</a:t>
            </a:r>
            <a:endParaRPr sz="2000" dirty="0">
              <a:latin typeface="Arial"/>
              <a:cs typeface="Arial"/>
            </a:endParaRPr>
          </a:p>
          <a:p>
            <a:pPr marL="355600" marR="5715" indent="-342900">
              <a:lnSpc>
                <a:spcPct val="14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25" dirty="0">
                <a:latin typeface="Arial"/>
                <a:cs typeface="Arial"/>
              </a:rPr>
              <a:t>No </a:t>
            </a:r>
            <a:r>
              <a:rPr sz="2000" spc="-10" dirty="0">
                <a:latin typeface="Arial"/>
                <a:cs typeface="Arial"/>
              </a:rPr>
              <a:t>Oncológico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86378" y="4575428"/>
            <a:ext cx="151511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20" dirty="0">
                <a:latin typeface="Arial"/>
                <a:cs typeface="Arial"/>
              </a:rPr>
              <a:t>Leve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44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Arial"/>
                <a:cs typeface="Arial"/>
              </a:rPr>
              <a:t>Moderado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Arial"/>
                <a:cs typeface="Arial"/>
              </a:rPr>
              <a:t>Severo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551682" y="1270253"/>
            <a:ext cx="2677795" cy="4579620"/>
          </a:xfrm>
          <a:custGeom>
            <a:avLst/>
            <a:gdLst/>
            <a:ahLst/>
            <a:cxnLst/>
            <a:rect l="l" t="t" r="r" b="b"/>
            <a:pathLst>
              <a:path w="2677795" h="4579620">
                <a:moveTo>
                  <a:pt x="228600" y="4579620"/>
                </a:moveTo>
                <a:lnTo>
                  <a:pt x="184112" y="4570658"/>
                </a:lnTo>
                <a:lnTo>
                  <a:pt x="147780" y="4546220"/>
                </a:lnTo>
                <a:lnTo>
                  <a:pt x="123283" y="4509973"/>
                </a:lnTo>
                <a:lnTo>
                  <a:pt x="114300" y="4465586"/>
                </a:lnTo>
                <a:lnTo>
                  <a:pt x="114300" y="4009390"/>
                </a:lnTo>
                <a:lnTo>
                  <a:pt x="105316" y="3964995"/>
                </a:lnTo>
                <a:lnTo>
                  <a:pt x="80819" y="3928745"/>
                </a:lnTo>
                <a:lnTo>
                  <a:pt x="44487" y="3904305"/>
                </a:lnTo>
                <a:lnTo>
                  <a:pt x="0" y="3895344"/>
                </a:lnTo>
                <a:lnTo>
                  <a:pt x="44487" y="3886382"/>
                </a:lnTo>
                <a:lnTo>
                  <a:pt x="80819" y="3861943"/>
                </a:lnTo>
                <a:lnTo>
                  <a:pt x="105316" y="3825692"/>
                </a:lnTo>
                <a:lnTo>
                  <a:pt x="114300" y="3781298"/>
                </a:lnTo>
                <a:lnTo>
                  <a:pt x="114300" y="3325114"/>
                </a:lnTo>
                <a:lnTo>
                  <a:pt x="123283" y="3280719"/>
                </a:lnTo>
                <a:lnTo>
                  <a:pt x="147780" y="3244469"/>
                </a:lnTo>
                <a:lnTo>
                  <a:pt x="184112" y="3220029"/>
                </a:lnTo>
                <a:lnTo>
                  <a:pt x="228600" y="3211068"/>
                </a:lnTo>
              </a:path>
              <a:path w="2677795" h="4579620">
                <a:moveTo>
                  <a:pt x="2677667" y="960120"/>
                </a:moveTo>
                <a:lnTo>
                  <a:pt x="2639431" y="954545"/>
                </a:lnTo>
                <a:lnTo>
                  <a:pt x="2608183" y="939339"/>
                </a:lnTo>
                <a:lnTo>
                  <a:pt x="2587103" y="916775"/>
                </a:lnTo>
                <a:lnTo>
                  <a:pt x="2579369" y="889126"/>
                </a:lnTo>
                <a:lnTo>
                  <a:pt x="2579369" y="551053"/>
                </a:lnTo>
                <a:lnTo>
                  <a:pt x="2571636" y="523404"/>
                </a:lnTo>
                <a:lnTo>
                  <a:pt x="2550556" y="500840"/>
                </a:lnTo>
                <a:lnTo>
                  <a:pt x="2519308" y="485634"/>
                </a:lnTo>
                <a:lnTo>
                  <a:pt x="2481071" y="480060"/>
                </a:lnTo>
                <a:lnTo>
                  <a:pt x="2519308" y="474485"/>
                </a:lnTo>
                <a:lnTo>
                  <a:pt x="2550556" y="459279"/>
                </a:lnTo>
                <a:lnTo>
                  <a:pt x="2571636" y="436715"/>
                </a:lnTo>
                <a:lnTo>
                  <a:pt x="2579369" y="409067"/>
                </a:lnTo>
                <a:lnTo>
                  <a:pt x="2579369" y="70993"/>
                </a:lnTo>
                <a:lnTo>
                  <a:pt x="2587103" y="43344"/>
                </a:lnTo>
                <a:lnTo>
                  <a:pt x="2608183" y="20780"/>
                </a:lnTo>
                <a:lnTo>
                  <a:pt x="2639431" y="5574"/>
                </a:lnTo>
                <a:lnTo>
                  <a:pt x="2677667" y="0"/>
                </a:lnTo>
              </a:path>
              <a:path w="2677795" h="4579620">
                <a:moveTo>
                  <a:pt x="2173223" y="2602992"/>
                </a:moveTo>
                <a:lnTo>
                  <a:pt x="2128736" y="2596505"/>
                </a:lnTo>
                <a:lnTo>
                  <a:pt x="2092404" y="2578814"/>
                </a:lnTo>
                <a:lnTo>
                  <a:pt x="2067907" y="2552574"/>
                </a:lnTo>
                <a:lnTo>
                  <a:pt x="2058923" y="2520442"/>
                </a:lnTo>
                <a:lnTo>
                  <a:pt x="2058923" y="2190242"/>
                </a:lnTo>
                <a:lnTo>
                  <a:pt x="2049940" y="2158109"/>
                </a:lnTo>
                <a:lnTo>
                  <a:pt x="2025443" y="2131869"/>
                </a:lnTo>
                <a:lnTo>
                  <a:pt x="1989111" y="2114178"/>
                </a:lnTo>
                <a:lnTo>
                  <a:pt x="1944623" y="2107692"/>
                </a:lnTo>
                <a:lnTo>
                  <a:pt x="1989111" y="2101205"/>
                </a:lnTo>
                <a:lnTo>
                  <a:pt x="2025443" y="2083514"/>
                </a:lnTo>
                <a:lnTo>
                  <a:pt x="2049940" y="2057274"/>
                </a:lnTo>
                <a:lnTo>
                  <a:pt x="2058923" y="2025142"/>
                </a:lnTo>
                <a:lnTo>
                  <a:pt x="2058923" y="1694942"/>
                </a:lnTo>
                <a:lnTo>
                  <a:pt x="2067907" y="1662809"/>
                </a:lnTo>
                <a:lnTo>
                  <a:pt x="2092404" y="1636569"/>
                </a:lnTo>
                <a:lnTo>
                  <a:pt x="2128736" y="1618878"/>
                </a:lnTo>
                <a:lnTo>
                  <a:pt x="2173223" y="1612392"/>
                </a:lnTo>
              </a:path>
            </a:pathLst>
          </a:custGeom>
          <a:ln w="25908">
            <a:solidFill>
              <a:srgbClr val="FF7B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085799" y="324620"/>
            <a:ext cx="3640074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10" dirty="0">
                <a:solidFill>
                  <a:srgbClr val="000000"/>
                </a:solidFill>
              </a:rPr>
              <a:t>Clasificación</a:t>
            </a:r>
            <a:endParaRPr sz="5400" b="1" dirty="0"/>
          </a:p>
        </p:txBody>
      </p:sp>
      <p:sp>
        <p:nvSpPr>
          <p:cNvPr id="18" name="object 18"/>
          <p:cNvSpPr txBox="1"/>
          <p:nvPr/>
        </p:nvSpPr>
        <p:spPr>
          <a:xfrm>
            <a:off x="6072378" y="4354829"/>
            <a:ext cx="2313940" cy="504825"/>
          </a:xfrm>
          <a:prstGeom prst="rect">
            <a:avLst/>
          </a:prstGeom>
          <a:solidFill>
            <a:srgbClr val="FFFFFF"/>
          </a:solidFill>
          <a:ln w="25907">
            <a:solidFill>
              <a:srgbClr val="84AA33"/>
            </a:solidFill>
          </a:ln>
        </p:spPr>
        <p:txBody>
          <a:bodyPr vert="horz" wrap="square" lIns="0" tIns="111760" rIns="0" bIns="0" rtlCol="0">
            <a:spAutoFit/>
          </a:bodyPr>
          <a:lstStyle/>
          <a:p>
            <a:pPr marL="434975" indent="-343535">
              <a:lnSpc>
                <a:spcPct val="100000"/>
              </a:lnSpc>
              <a:spcBef>
                <a:spcPts val="880"/>
              </a:spcBef>
              <a:buChar char="•"/>
              <a:tabLst>
                <a:tab pos="434975" algn="l"/>
                <a:tab pos="435609" algn="l"/>
              </a:tabLst>
            </a:pPr>
            <a:r>
              <a:rPr sz="2000" dirty="0">
                <a:latin typeface="Arial"/>
                <a:cs typeface="Arial"/>
              </a:rPr>
              <a:t>Dolor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episódico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6200" y="803702"/>
            <a:ext cx="8458200" cy="16741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38250">
              <a:lnSpc>
                <a:spcPct val="100000"/>
              </a:lnSpc>
              <a:spcBef>
                <a:spcPts val="95"/>
              </a:spcBef>
            </a:pPr>
            <a:r>
              <a:rPr sz="5400" b="1" dirty="0"/>
              <a:t>Dolor</a:t>
            </a:r>
            <a:r>
              <a:rPr sz="5400" b="1" spc="-175" dirty="0"/>
              <a:t> </a:t>
            </a:r>
            <a:r>
              <a:rPr sz="5400" b="1" dirty="0"/>
              <a:t>Nociceptivo</a:t>
            </a:r>
            <a:r>
              <a:rPr sz="5400" b="1" spc="-165" dirty="0"/>
              <a:t> </a:t>
            </a:r>
            <a:r>
              <a:rPr sz="5400" b="1" spc="-10" dirty="0"/>
              <a:t>Somático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96897" y="3160598"/>
            <a:ext cx="7261859" cy="1978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5080" indent="-283845" algn="just">
              <a:lnSpc>
                <a:spcPct val="100000"/>
              </a:lnSpc>
              <a:spcBef>
                <a:spcPts val="105"/>
              </a:spcBef>
              <a:buClr>
                <a:srgbClr val="3891A7"/>
              </a:buClr>
              <a:buSzPct val="79687"/>
              <a:buChar char="•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Se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localiza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con</a:t>
            </a:r>
            <a:r>
              <a:rPr sz="3200" spc="1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precisión,</a:t>
            </a:r>
            <a:r>
              <a:rPr sz="3200" spc="1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apareciendo </a:t>
            </a:r>
            <a:r>
              <a:rPr sz="3200" dirty="0">
                <a:latin typeface="Arial"/>
                <a:cs typeface="Arial"/>
              </a:rPr>
              <a:t>en</a:t>
            </a:r>
            <a:r>
              <a:rPr sz="3200" spc="370" dirty="0">
                <a:latin typeface="Arial"/>
                <a:cs typeface="Arial"/>
              </a:rPr>
              <a:t>  </a:t>
            </a:r>
            <a:r>
              <a:rPr sz="3200" dirty="0">
                <a:latin typeface="Arial"/>
                <a:cs typeface="Arial"/>
              </a:rPr>
              <a:t>el</a:t>
            </a:r>
            <a:r>
              <a:rPr sz="3200" spc="375" dirty="0">
                <a:latin typeface="Arial"/>
                <a:cs typeface="Arial"/>
              </a:rPr>
              <a:t>  </a:t>
            </a:r>
            <a:r>
              <a:rPr sz="3200" dirty="0">
                <a:latin typeface="Arial"/>
                <a:cs typeface="Arial"/>
              </a:rPr>
              <a:t>lugar</a:t>
            </a:r>
            <a:r>
              <a:rPr sz="3200" spc="370" dirty="0">
                <a:latin typeface="Arial"/>
                <a:cs typeface="Arial"/>
              </a:rPr>
              <a:t>  </a:t>
            </a:r>
            <a:r>
              <a:rPr sz="3200" dirty="0">
                <a:latin typeface="Arial"/>
                <a:cs typeface="Arial"/>
              </a:rPr>
              <a:t>donde</a:t>
            </a:r>
            <a:r>
              <a:rPr sz="3200" spc="365" dirty="0">
                <a:latin typeface="Arial"/>
                <a:cs typeface="Arial"/>
              </a:rPr>
              <a:t>  </a:t>
            </a:r>
            <a:r>
              <a:rPr sz="3200" dirty="0">
                <a:latin typeface="Arial"/>
                <a:cs typeface="Arial"/>
              </a:rPr>
              <a:t>se</a:t>
            </a:r>
            <a:r>
              <a:rPr sz="3200" spc="370" dirty="0">
                <a:latin typeface="Arial"/>
                <a:cs typeface="Arial"/>
              </a:rPr>
              <a:t>  </a:t>
            </a:r>
            <a:r>
              <a:rPr sz="3200" dirty="0">
                <a:latin typeface="Arial"/>
                <a:cs typeface="Arial"/>
              </a:rPr>
              <a:t>produce</a:t>
            </a:r>
            <a:r>
              <a:rPr sz="3200" spc="370" dirty="0">
                <a:latin typeface="Arial"/>
                <a:cs typeface="Arial"/>
              </a:rPr>
              <a:t>  </a:t>
            </a:r>
            <a:r>
              <a:rPr sz="3200" spc="-25" dirty="0">
                <a:latin typeface="Arial"/>
                <a:cs typeface="Arial"/>
              </a:rPr>
              <a:t>la </a:t>
            </a:r>
            <a:r>
              <a:rPr sz="3200" dirty="0">
                <a:latin typeface="Arial"/>
                <a:cs typeface="Arial"/>
              </a:rPr>
              <a:t>estimulación</a:t>
            </a:r>
            <a:r>
              <a:rPr sz="3200" spc="290" dirty="0">
                <a:latin typeface="Arial"/>
                <a:cs typeface="Arial"/>
              </a:rPr>
              <a:t>  </a:t>
            </a:r>
            <a:r>
              <a:rPr sz="3200" dirty="0">
                <a:latin typeface="Arial"/>
                <a:cs typeface="Arial"/>
              </a:rPr>
              <a:t>nociceptiva</a:t>
            </a:r>
            <a:r>
              <a:rPr sz="3200" spc="290" dirty="0">
                <a:latin typeface="Arial"/>
                <a:cs typeface="Arial"/>
              </a:rPr>
              <a:t>  </a:t>
            </a:r>
            <a:r>
              <a:rPr sz="3200" dirty="0">
                <a:latin typeface="Arial"/>
                <a:cs typeface="Arial"/>
              </a:rPr>
              <a:t>o</a:t>
            </a:r>
            <a:r>
              <a:rPr sz="3200" spc="295" dirty="0">
                <a:latin typeface="Arial"/>
                <a:cs typeface="Arial"/>
              </a:rPr>
              <a:t>  </a:t>
            </a:r>
            <a:r>
              <a:rPr sz="3200" dirty="0">
                <a:latin typeface="Arial"/>
                <a:cs typeface="Arial"/>
              </a:rPr>
              <a:t>el</a:t>
            </a:r>
            <a:r>
              <a:rPr sz="3200" spc="295" dirty="0">
                <a:latin typeface="Arial"/>
                <a:cs typeface="Arial"/>
              </a:rPr>
              <a:t>  </a:t>
            </a:r>
            <a:r>
              <a:rPr sz="3200" spc="-20" dirty="0">
                <a:latin typeface="Arial"/>
                <a:cs typeface="Arial"/>
              </a:rPr>
              <a:t>daño </a:t>
            </a:r>
            <a:r>
              <a:rPr sz="3200" spc="-10" dirty="0">
                <a:latin typeface="Arial"/>
                <a:cs typeface="Arial"/>
              </a:rPr>
              <a:t>tisular.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457200" y="152400"/>
            <a:ext cx="7886700" cy="16741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09065">
              <a:lnSpc>
                <a:spcPct val="100000"/>
              </a:lnSpc>
              <a:spcBef>
                <a:spcPts val="95"/>
              </a:spcBef>
            </a:pPr>
            <a:r>
              <a:rPr sz="5400" b="1" dirty="0"/>
              <a:t>Dolor</a:t>
            </a:r>
            <a:r>
              <a:rPr sz="5400" b="1" spc="-175" dirty="0"/>
              <a:t> </a:t>
            </a:r>
            <a:r>
              <a:rPr sz="5400" b="1" dirty="0"/>
              <a:t>Nociceptivo</a:t>
            </a:r>
            <a:r>
              <a:rPr sz="5400" b="1" spc="-165" dirty="0"/>
              <a:t> </a:t>
            </a:r>
            <a:r>
              <a:rPr sz="5400" b="1" spc="-10" dirty="0"/>
              <a:t>Visceral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40435" y="1981200"/>
            <a:ext cx="7263130" cy="4568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5080" indent="-283845" algn="just">
              <a:lnSpc>
                <a:spcPct val="100000"/>
              </a:lnSpc>
              <a:spcBef>
                <a:spcPts val="105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Se</a:t>
            </a:r>
            <a:r>
              <a:rPr sz="3200" spc="7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localiza</a:t>
            </a:r>
            <a:r>
              <a:rPr sz="3200" spc="7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mal,</a:t>
            </a:r>
            <a:r>
              <a:rPr sz="3200" spc="7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se</a:t>
            </a:r>
            <a:r>
              <a:rPr sz="3200" spc="7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irradia</a:t>
            </a:r>
            <a:r>
              <a:rPr sz="3200" spc="7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</a:t>
            </a:r>
            <a:r>
              <a:rPr sz="3200" spc="77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forma </a:t>
            </a:r>
            <a:r>
              <a:rPr sz="3200" dirty="0">
                <a:latin typeface="Arial"/>
                <a:cs typeface="Arial"/>
              </a:rPr>
              <a:t>difusa</a:t>
            </a:r>
            <a:r>
              <a:rPr sz="3200" spc="3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refiriéndolo</a:t>
            </a:r>
            <a:r>
              <a:rPr sz="3200" spc="3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</a:t>
            </a:r>
            <a:r>
              <a:rPr sz="3200" spc="3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zonas</a:t>
            </a:r>
            <a:r>
              <a:rPr sz="3200" spc="37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corporales </a:t>
            </a:r>
            <a:r>
              <a:rPr sz="3200" dirty="0">
                <a:latin typeface="Arial"/>
                <a:cs typeface="Arial"/>
              </a:rPr>
              <a:t>somáticas</a:t>
            </a:r>
            <a:r>
              <a:rPr sz="3200" spc="3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alejadas</a:t>
            </a:r>
            <a:r>
              <a:rPr sz="3200" spc="3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del</a:t>
            </a:r>
            <a:r>
              <a:rPr sz="3200" spc="31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sitio</a:t>
            </a:r>
            <a:r>
              <a:rPr sz="3200" spc="31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donde</a:t>
            </a:r>
            <a:r>
              <a:rPr sz="3200" spc="33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se </a:t>
            </a:r>
            <a:r>
              <a:rPr sz="3200" dirty="0">
                <a:latin typeface="Arial"/>
                <a:cs typeface="Arial"/>
              </a:rPr>
              <a:t>originó</a:t>
            </a:r>
            <a:r>
              <a:rPr sz="3200" spc="1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pero</a:t>
            </a:r>
            <a:r>
              <a:rPr sz="3200" spc="1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que</a:t>
            </a:r>
            <a:r>
              <a:rPr sz="3200" spc="1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constituyen</a:t>
            </a:r>
            <a:r>
              <a:rPr sz="3200" spc="1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la</a:t>
            </a:r>
            <a:r>
              <a:rPr sz="3200" spc="14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misma metámera.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3891A7"/>
              </a:buClr>
              <a:buFont typeface="Wingdings 2"/>
              <a:buChar char=""/>
            </a:pPr>
            <a:endParaRPr sz="4350" dirty="0">
              <a:latin typeface="Arial"/>
              <a:cs typeface="Arial"/>
            </a:endParaRPr>
          </a:p>
          <a:p>
            <a:pPr marL="295910" marR="6350" indent="-283845" algn="just">
              <a:lnSpc>
                <a:spcPct val="100000"/>
              </a:lnSpc>
              <a:spcBef>
                <a:spcPts val="5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Se</a:t>
            </a:r>
            <a:r>
              <a:rPr sz="3200" spc="2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produce</a:t>
            </a:r>
            <a:r>
              <a:rPr sz="3200" spc="2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por</a:t>
            </a:r>
            <a:r>
              <a:rPr sz="3200" spc="2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estímulos</a:t>
            </a:r>
            <a:r>
              <a:rPr sz="3200" spc="28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mecánicos, </a:t>
            </a:r>
            <a:r>
              <a:rPr sz="3200" dirty="0">
                <a:latin typeface="Arial"/>
                <a:cs typeface="Arial"/>
              </a:rPr>
              <a:t>isquemia,</a:t>
            </a:r>
            <a:r>
              <a:rPr sz="3200" spc="420" dirty="0">
                <a:latin typeface="Arial"/>
                <a:cs typeface="Arial"/>
              </a:rPr>
              <a:t>  </a:t>
            </a:r>
            <a:r>
              <a:rPr sz="3200" dirty="0">
                <a:latin typeface="Arial"/>
                <a:cs typeface="Arial"/>
              </a:rPr>
              <a:t>inflamación</a:t>
            </a:r>
            <a:r>
              <a:rPr sz="3200" spc="409" dirty="0">
                <a:latin typeface="Arial"/>
                <a:cs typeface="Arial"/>
              </a:rPr>
              <a:t>  </a:t>
            </a:r>
            <a:r>
              <a:rPr sz="3200" dirty="0">
                <a:latin typeface="Arial"/>
                <a:cs typeface="Arial"/>
              </a:rPr>
              <a:t>o</a:t>
            </a:r>
            <a:r>
              <a:rPr sz="3200" spc="420" dirty="0">
                <a:latin typeface="Arial"/>
                <a:cs typeface="Arial"/>
              </a:rPr>
              <a:t>  </a:t>
            </a:r>
            <a:r>
              <a:rPr sz="3200" spc="-10" dirty="0">
                <a:latin typeface="Arial"/>
                <a:cs typeface="Arial"/>
              </a:rPr>
              <a:t>sustancias </a:t>
            </a:r>
            <a:r>
              <a:rPr sz="3200" dirty="0">
                <a:latin typeface="Arial"/>
                <a:cs typeface="Arial"/>
              </a:rPr>
              <a:t>químicas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diversas.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9100" y="1442781"/>
            <a:ext cx="8305800" cy="1778372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526415" marR="5080" indent="-514350">
              <a:lnSpc>
                <a:spcPts val="3460"/>
              </a:lnSpc>
              <a:spcBef>
                <a:spcPts val="535"/>
              </a:spcBef>
              <a:buFont typeface="+mj-lt"/>
              <a:buAutoNum type="arabicPeriod"/>
            </a:pPr>
            <a:r>
              <a:rPr sz="3200" dirty="0">
                <a:latin typeface="Arial"/>
                <a:cs typeface="Arial"/>
              </a:rPr>
              <a:t>Causado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por: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lesión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primaria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10" dirty="0" err="1">
                <a:latin typeface="Arial"/>
                <a:cs typeface="Arial"/>
              </a:rPr>
              <a:t>disfunción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del</a:t>
            </a:r>
            <a:r>
              <a:rPr lang="es-ES"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SNC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SNP.</a:t>
            </a:r>
            <a:endParaRPr sz="3200" dirty="0">
              <a:latin typeface="Arial"/>
              <a:cs typeface="Arial"/>
            </a:endParaRPr>
          </a:p>
          <a:p>
            <a:pPr marL="525463" marR="1403985" indent="-514350">
              <a:lnSpc>
                <a:spcPct val="70000"/>
              </a:lnSpc>
              <a:spcBef>
                <a:spcPts val="905"/>
              </a:spcBef>
              <a:buFont typeface="+mj-lt"/>
              <a:buAutoNum type="arabicPeriod"/>
            </a:pPr>
            <a:r>
              <a:rPr sz="3200" dirty="0">
                <a:latin typeface="Arial"/>
                <a:cs typeface="Arial"/>
              </a:rPr>
              <a:t>Dolor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no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familiar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para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el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10" dirty="0" err="1">
                <a:latin typeface="Arial"/>
                <a:cs typeface="Arial"/>
              </a:rPr>
              <a:t>paciente</a:t>
            </a:r>
            <a:r>
              <a:rPr sz="3200" spc="-10" dirty="0">
                <a:latin typeface="Arial"/>
                <a:cs typeface="Arial"/>
              </a:rPr>
              <a:t>:</a:t>
            </a:r>
            <a:r>
              <a:rPr lang="es-ES" sz="3200" spc="-10" dirty="0">
                <a:latin typeface="Arial"/>
                <a:cs typeface="Arial"/>
              </a:rPr>
              <a:t>  </a:t>
            </a:r>
            <a:r>
              <a:rPr sz="3200" spc="-10" dirty="0" err="1">
                <a:latin typeface="Arial"/>
                <a:cs typeface="Arial"/>
              </a:rPr>
              <a:t>quemante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lang="es-ES" sz="3200" dirty="0">
                <a:latin typeface="Arial"/>
                <a:cs typeface="Arial"/>
              </a:rPr>
              <a:t> </a:t>
            </a:r>
            <a:r>
              <a:rPr sz="3200" spc="-10" dirty="0" err="1">
                <a:latin typeface="Arial"/>
                <a:cs typeface="Arial"/>
              </a:rPr>
              <a:t>punzante</a:t>
            </a:r>
            <a:r>
              <a:rPr sz="3200" spc="-10" dirty="0"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038" y="4115180"/>
            <a:ext cx="31756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Cambios</a:t>
            </a:r>
            <a:r>
              <a:rPr sz="2400" b="1" spc="-11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sensoriales: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22952" y="4075557"/>
            <a:ext cx="1718310" cy="2458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900"/>
              </a:lnSpc>
              <a:spcBef>
                <a:spcPts val="95"/>
              </a:spcBef>
            </a:pPr>
            <a:r>
              <a:rPr sz="2400" spc="-10" dirty="0">
                <a:latin typeface="Arial"/>
                <a:cs typeface="Arial"/>
              </a:rPr>
              <a:t>Hipoestesia Parestesia Disestesia Hiperalgesia Hiperpatía Alodinia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14400" y="272133"/>
            <a:ext cx="5325999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400" b="1" dirty="0"/>
              <a:t>Dolor</a:t>
            </a:r>
            <a:r>
              <a:rPr sz="5400" b="1" spc="-110" dirty="0"/>
              <a:t> </a:t>
            </a:r>
            <a:r>
              <a:rPr sz="5400" b="1" spc="-10" dirty="0"/>
              <a:t>Neuropático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2400" y="533400"/>
            <a:ext cx="788670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31544">
              <a:lnSpc>
                <a:spcPct val="100000"/>
              </a:lnSpc>
              <a:spcBef>
                <a:spcPts val="95"/>
              </a:spcBef>
            </a:pPr>
            <a:r>
              <a:rPr sz="5400" b="1" spc="-10" dirty="0"/>
              <a:t>Hipersensibilidad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6897" y="1777949"/>
            <a:ext cx="7201534" cy="43700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95910" marR="5080" indent="-283845">
              <a:lnSpc>
                <a:spcPts val="2400"/>
              </a:lnSpc>
              <a:spcBef>
                <a:spcPts val="675"/>
              </a:spcBef>
              <a:buClr>
                <a:srgbClr val="3891A7"/>
              </a:buClr>
              <a:buSzPct val="80000"/>
              <a:buFont typeface="Wingdings 2"/>
              <a:buChar char=""/>
              <a:tabLst>
                <a:tab pos="295910" algn="l"/>
                <a:tab pos="296545" algn="l"/>
                <a:tab pos="1598930" algn="l"/>
              </a:tabLst>
            </a:pPr>
            <a:r>
              <a:rPr sz="2500" spc="-10" dirty="0">
                <a:latin typeface="Arial"/>
                <a:cs typeface="Arial"/>
              </a:rPr>
              <a:t>Alodinia</a:t>
            </a:r>
            <a:r>
              <a:rPr sz="2500" dirty="0">
                <a:latin typeface="Arial"/>
                <a:cs typeface="Arial"/>
              </a:rPr>
              <a:t>	“Dolor</a:t>
            </a:r>
            <a:r>
              <a:rPr sz="2500" spc="-8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cuando</a:t>
            </a:r>
            <a:r>
              <a:rPr sz="2500" spc="-9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en</a:t>
            </a:r>
            <a:r>
              <a:rPr sz="2500" spc="-9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condiciones</a:t>
            </a:r>
            <a:r>
              <a:rPr sz="2500" spc="-8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normales </a:t>
            </a:r>
            <a:r>
              <a:rPr sz="2500" dirty="0">
                <a:latin typeface="Arial"/>
                <a:cs typeface="Arial"/>
              </a:rPr>
              <a:t>no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spc="-20" dirty="0">
                <a:latin typeface="Arial"/>
                <a:cs typeface="Arial"/>
              </a:rPr>
              <a:t>hay”</a:t>
            </a:r>
            <a:endParaRPr sz="2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3891A7"/>
              </a:buClr>
              <a:buFont typeface="Wingdings 2"/>
              <a:buChar char=""/>
            </a:pPr>
            <a:endParaRPr sz="260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buClr>
                <a:srgbClr val="3891A7"/>
              </a:buClr>
              <a:buSzPct val="80000"/>
              <a:buFont typeface="Wingdings 2"/>
              <a:buChar char=""/>
              <a:tabLst>
                <a:tab pos="295910" algn="l"/>
                <a:tab pos="296545" algn="l"/>
                <a:tab pos="1934210" algn="l"/>
              </a:tabLst>
            </a:pPr>
            <a:r>
              <a:rPr sz="2500" spc="-10" dirty="0">
                <a:latin typeface="Arial"/>
                <a:cs typeface="Arial"/>
              </a:rPr>
              <a:t>Disestesia</a:t>
            </a:r>
            <a:r>
              <a:rPr sz="2500" dirty="0">
                <a:latin typeface="Arial"/>
                <a:cs typeface="Arial"/>
              </a:rPr>
              <a:t>	“Sensación</a:t>
            </a:r>
            <a:r>
              <a:rPr sz="2500" spc="-9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anormal,</a:t>
            </a:r>
            <a:r>
              <a:rPr sz="2500" spc="-8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no</a:t>
            </a:r>
            <a:r>
              <a:rPr sz="2500" spc="-10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placentera”</a:t>
            </a:r>
            <a:endParaRPr sz="2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3891A7"/>
              </a:buClr>
              <a:buFont typeface="Wingdings 2"/>
              <a:buChar char=""/>
            </a:pPr>
            <a:endParaRPr sz="260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buClr>
                <a:srgbClr val="3891A7"/>
              </a:buClr>
              <a:buSzPct val="80000"/>
              <a:buFont typeface="Wingdings 2"/>
              <a:buChar char=""/>
              <a:tabLst>
                <a:tab pos="295910" algn="l"/>
                <a:tab pos="296545" algn="l"/>
              </a:tabLst>
            </a:pPr>
            <a:r>
              <a:rPr sz="2500" dirty="0">
                <a:latin typeface="Arial"/>
                <a:cs typeface="Arial"/>
              </a:rPr>
              <a:t>Parestesia</a:t>
            </a:r>
            <a:r>
              <a:rPr sz="2500" spc="-1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“Sensación</a:t>
            </a:r>
            <a:r>
              <a:rPr sz="2500" spc="-12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anormal”</a:t>
            </a:r>
            <a:endParaRPr sz="2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3891A7"/>
              </a:buClr>
              <a:buFont typeface="Wingdings 2"/>
              <a:buChar char=""/>
            </a:pPr>
            <a:endParaRPr sz="3100">
              <a:latin typeface="Arial"/>
              <a:cs typeface="Arial"/>
            </a:endParaRPr>
          </a:p>
          <a:p>
            <a:pPr marL="295910" marR="1151255" indent="-283845">
              <a:lnSpc>
                <a:spcPts val="2400"/>
              </a:lnSpc>
              <a:spcBef>
                <a:spcPts val="5"/>
              </a:spcBef>
              <a:buClr>
                <a:srgbClr val="3891A7"/>
              </a:buClr>
              <a:buSzPct val="80000"/>
              <a:buFont typeface="Wingdings 2"/>
              <a:buChar char=""/>
              <a:tabLst>
                <a:tab pos="295910" algn="l"/>
                <a:tab pos="296545" algn="l"/>
              </a:tabLst>
            </a:pPr>
            <a:r>
              <a:rPr sz="2500" spc="-10" dirty="0">
                <a:latin typeface="Arial"/>
                <a:cs typeface="Arial"/>
              </a:rPr>
              <a:t>Hiperalgesia</a:t>
            </a:r>
            <a:r>
              <a:rPr sz="2500" spc="-7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“Aumento</a:t>
            </a:r>
            <a:r>
              <a:rPr sz="2500" spc="-6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dolor</a:t>
            </a:r>
            <a:r>
              <a:rPr sz="2500" spc="-7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en</a:t>
            </a:r>
            <a:r>
              <a:rPr sz="2500" spc="-7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estímulo normalmente</a:t>
            </a:r>
            <a:r>
              <a:rPr sz="2500" spc="-8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doloroso”</a:t>
            </a:r>
            <a:endParaRPr sz="2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3891A7"/>
              </a:buClr>
              <a:buFont typeface="Wingdings 2"/>
              <a:buChar char=""/>
            </a:pPr>
            <a:endParaRPr sz="3100">
              <a:latin typeface="Arial"/>
              <a:cs typeface="Arial"/>
            </a:endParaRPr>
          </a:p>
          <a:p>
            <a:pPr marL="295910" marR="518159" indent="-283845">
              <a:lnSpc>
                <a:spcPts val="2400"/>
              </a:lnSpc>
              <a:buClr>
                <a:srgbClr val="3891A7"/>
              </a:buClr>
              <a:buSzPct val="80000"/>
              <a:buFont typeface="Wingdings 2"/>
              <a:buChar char=""/>
              <a:tabLst>
                <a:tab pos="295910" algn="l"/>
                <a:tab pos="296545" algn="l"/>
              </a:tabLst>
            </a:pPr>
            <a:r>
              <a:rPr sz="2500" spc="-10" dirty="0">
                <a:latin typeface="Arial"/>
                <a:cs typeface="Arial"/>
              </a:rPr>
              <a:t>Hiperestesia</a:t>
            </a:r>
            <a:r>
              <a:rPr sz="2500" spc="-5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“Sensibilidad</a:t>
            </a:r>
            <a:r>
              <a:rPr sz="2500" spc="-6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incrementada</a:t>
            </a:r>
            <a:r>
              <a:rPr sz="2500" spc="-5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a</a:t>
            </a:r>
            <a:r>
              <a:rPr sz="2500" spc="-50" dirty="0">
                <a:latin typeface="Arial"/>
                <a:cs typeface="Arial"/>
              </a:rPr>
              <a:t> </a:t>
            </a:r>
            <a:r>
              <a:rPr sz="2500" spc="-25" dirty="0">
                <a:latin typeface="Arial"/>
                <a:cs typeface="Arial"/>
              </a:rPr>
              <a:t>un </a:t>
            </a:r>
            <a:r>
              <a:rPr sz="2500" spc="-10" dirty="0">
                <a:latin typeface="Arial"/>
                <a:cs typeface="Arial"/>
              </a:rPr>
              <a:t>estímulo”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-1571879" y="458190"/>
            <a:ext cx="788670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86990">
              <a:lnSpc>
                <a:spcPct val="100000"/>
              </a:lnSpc>
              <a:spcBef>
                <a:spcPts val="95"/>
              </a:spcBef>
            </a:pPr>
            <a:r>
              <a:rPr sz="5400" b="1" dirty="0"/>
              <a:t>Dolor</a:t>
            </a:r>
            <a:r>
              <a:rPr sz="5400" b="1" spc="-110" dirty="0"/>
              <a:t> </a:t>
            </a:r>
            <a:r>
              <a:rPr sz="5400" b="1" spc="-10" dirty="0"/>
              <a:t>Psicógeno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9035" y="2332926"/>
            <a:ext cx="6969759" cy="1002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5080" indent="-283845">
              <a:lnSpc>
                <a:spcPct val="100000"/>
              </a:lnSpc>
              <a:spcBef>
                <a:spcPts val="105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  <a:tab pos="1079500" algn="l"/>
                <a:tab pos="1837055" algn="l"/>
                <a:tab pos="3047365" algn="l"/>
                <a:tab pos="4980305" algn="l"/>
                <a:tab pos="5513705" algn="l"/>
              </a:tabLst>
            </a:pPr>
            <a:r>
              <a:rPr sz="3200" spc="-25" dirty="0">
                <a:latin typeface="Arial"/>
                <a:cs typeface="Arial"/>
              </a:rPr>
              <a:t>Es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25" dirty="0">
                <a:latin typeface="Arial"/>
                <a:cs typeface="Arial"/>
              </a:rPr>
              <a:t>un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20" dirty="0">
                <a:latin typeface="Arial"/>
                <a:cs typeface="Arial"/>
              </a:rPr>
              <a:t>dolor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10" dirty="0">
                <a:latin typeface="Arial"/>
                <a:cs typeface="Arial"/>
              </a:rPr>
              <a:t>asociado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50" dirty="0">
                <a:latin typeface="Arial"/>
                <a:cs typeface="Arial"/>
              </a:rPr>
              <a:t>a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10" dirty="0">
                <a:latin typeface="Arial"/>
                <a:cs typeface="Arial"/>
              </a:rPr>
              <a:t>factores psicológicos</a:t>
            </a:r>
            <a:endParaRPr sz="3200" dirty="0">
              <a:latin typeface="Arial"/>
              <a:cs typeface="Arial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8CC47F0D-2610-8879-3DAF-EC9DC24C212F}"/>
              </a:ext>
            </a:extLst>
          </p:cNvPr>
          <p:cNvGrpSpPr/>
          <p:nvPr/>
        </p:nvGrpSpPr>
        <p:grpSpPr>
          <a:xfrm>
            <a:off x="914400" y="3810000"/>
            <a:ext cx="6970014" cy="1977135"/>
            <a:chOff x="1596897" y="3648836"/>
            <a:chExt cx="6970014" cy="1977135"/>
          </a:xfrm>
        </p:grpSpPr>
        <p:sp>
          <p:nvSpPr>
            <p:cNvPr id="5" name="object 5"/>
            <p:cNvSpPr txBox="1"/>
            <p:nvPr/>
          </p:nvSpPr>
          <p:spPr>
            <a:xfrm>
              <a:off x="4009771" y="3648836"/>
              <a:ext cx="4556760" cy="51371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1533525" algn="l"/>
                  <a:tab pos="2647950" algn="l"/>
                </a:tabLst>
              </a:pPr>
              <a:r>
                <a:rPr sz="3200" spc="-10" dirty="0">
                  <a:latin typeface="Arial"/>
                  <a:cs typeface="Arial"/>
                </a:rPr>
                <a:t>tipos</a:t>
              </a:r>
              <a:r>
                <a:rPr sz="3200" dirty="0">
                  <a:latin typeface="Arial"/>
                  <a:cs typeface="Arial"/>
                </a:rPr>
                <a:t>	</a:t>
              </a:r>
              <a:r>
                <a:rPr sz="3200" spc="-25" dirty="0">
                  <a:latin typeface="Arial"/>
                  <a:cs typeface="Arial"/>
                </a:rPr>
                <a:t>de</a:t>
              </a:r>
              <a:r>
                <a:rPr sz="3200" dirty="0">
                  <a:latin typeface="Arial"/>
                  <a:cs typeface="Arial"/>
                </a:rPr>
                <a:t>	</a:t>
              </a:r>
              <a:r>
                <a:rPr sz="3200" spc="-10" dirty="0">
                  <a:latin typeface="Arial"/>
                  <a:cs typeface="Arial"/>
                </a:rPr>
                <a:t>problemas</a:t>
              </a:r>
              <a:endParaRPr sz="3200" dirty="0">
                <a:latin typeface="Arial"/>
                <a:cs typeface="Arial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1596897" y="3648836"/>
              <a:ext cx="2568575" cy="100139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95910" marR="5080" indent="-283845">
                <a:lnSpc>
                  <a:spcPct val="100000"/>
                </a:lnSpc>
                <a:spcBef>
                  <a:spcPts val="100"/>
                </a:spcBef>
                <a:buClr>
                  <a:srgbClr val="3891A7"/>
                </a:buClr>
                <a:buSzPct val="79687"/>
                <a:buFont typeface="Wingdings 2"/>
                <a:buChar char=""/>
                <a:tabLst>
                  <a:tab pos="296545" algn="l"/>
                  <a:tab pos="2329180" algn="l"/>
                </a:tabLst>
              </a:pPr>
              <a:r>
                <a:rPr sz="3200" spc="-10" dirty="0">
                  <a:latin typeface="Arial"/>
                  <a:cs typeface="Arial"/>
                </a:rPr>
                <a:t>Algunos mentales</a:t>
              </a:r>
              <a:r>
                <a:rPr sz="3200" dirty="0">
                  <a:latin typeface="Arial"/>
                  <a:cs typeface="Arial"/>
                </a:rPr>
                <a:t>	</a:t>
              </a:r>
              <a:r>
                <a:rPr sz="3200" spc="-50" dirty="0">
                  <a:latin typeface="Arial"/>
                  <a:cs typeface="Arial"/>
                </a:rPr>
                <a:t>o</a:t>
              </a:r>
              <a:endParaRPr sz="3200" dirty="0">
                <a:latin typeface="Arial"/>
                <a:cs typeface="Arial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4525136" y="4136516"/>
              <a:ext cx="4041775" cy="51371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2675255" algn="l"/>
                </a:tabLst>
              </a:pPr>
              <a:r>
                <a:rPr sz="3200" spc="-10" dirty="0">
                  <a:latin typeface="Arial"/>
                  <a:cs typeface="Arial"/>
                </a:rPr>
                <a:t>emocionales</a:t>
              </a:r>
              <a:r>
                <a:rPr sz="3200" dirty="0">
                  <a:latin typeface="Arial"/>
                  <a:cs typeface="Arial"/>
                </a:rPr>
                <a:t>	</a:t>
              </a:r>
              <a:r>
                <a:rPr sz="3200" spc="-10" dirty="0">
                  <a:latin typeface="Arial"/>
                  <a:cs typeface="Arial"/>
                </a:rPr>
                <a:t>pueden</a:t>
              </a:r>
              <a:endParaRPr sz="3200">
                <a:latin typeface="Arial"/>
                <a:cs typeface="Arial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1880361" y="4624577"/>
              <a:ext cx="6686550" cy="100139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>
                <a:lnSpc>
                  <a:spcPct val="100000"/>
                </a:lnSpc>
                <a:spcBef>
                  <a:spcPts val="100"/>
                </a:spcBef>
                <a:tabLst>
                  <a:tab pos="1559560" algn="l"/>
                  <a:tab pos="3942079" algn="l"/>
                  <a:tab pos="4405630" algn="l"/>
                  <a:tab pos="6358255" algn="l"/>
                </a:tabLst>
              </a:pPr>
              <a:r>
                <a:rPr sz="3200" spc="-10" dirty="0">
                  <a:latin typeface="Arial"/>
                  <a:cs typeface="Arial"/>
                </a:rPr>
                <a:t>causar,</a:t>
              </a:r>
              <a:r>
                <a:rPr sz="3200" dirty="0">
                  <a:latin typeface="Arial"/>
                  <a:cs typeface="Arial"/>
                </a:rPr>
                <a:t>	</a:t>
              </a:r>
              <a:r>
                <a:rPr sz="3200" spc="-10" dirty="0">
                  <a:latin typeface="Arial"/>
                  <a:cs typeface="Arial"/>
                </a:rPr>
                <a:t>incrementar</a:t>
              </a:r>
              <a:r>
                <a:rPr sz="3200" dirty="0">
                  <a:latin typeface="Arial"/>
                  <a:cs typeface="Arial"/>
                </a:rPr>
                <a:t>	</a:t>
              </a:r>
              <a:r>
                <a:rPr sz="3200" spc="-50" dirty="0">
                  <a:latin typeface="Arial"/>
                  <a:cs typeface="Arial"/>
                </a:rPr>
                <a:t>o</a:t>
              </a:r>
              <a:r>
                <a:rPr sz="3200" dirty="0">
                  <a:latin typeface="Arial"/>
                  <a:cs typeface="Arial"/>
                </a:rPr>
                <a:t>	</a:t>
              </a:r>
              <a:r>
                <a:rPr sz="3200" spc="-10" dirty="0">
                  <a:latin typeface="Arial"/>
                  <a:cs typeface="Arial"/>
                </a:rPr>
                <a:t>prolongar</a:t>
              </a:r>
              <a:r>
                <a:rPr sz="3200" dirty="0">
                  <a:latin typeface="Arial"/>
                  <a:cs typeface="Arial"/>
                </a:rPr>
                <a:t>	</a:t>
              </a:r>
              <a:r>
                <a:rPr sz="3200" spc="-25" dirty="0">
                  <a:latin typeface="Arial"/>
                  <a:cs typeface="Arial"/>
                </a:rPr>
                <a:t>el </a:t>
              </a:r>
              <a:r>
                <a:rPr sz="3200" spc="-10" dirty="0">
                  <a:latin typeface="Arial"/>
                  <a:cs typeface="Arial"/>
                </a:rPr>
                <a:t>dolor</a:t>
              </a:r>
              <a:endParaRPr sz="3200">
                <a:latin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>
            <a:extLst>
              <a:ext uri="{FF2B5EF4-FFF2-40B4-BE49-F238E27FC236}">
                <a16:creationId xmlns:a16="http://schemas.microsoft.com/office/drawing/2014/main" id="{0CF0B9E7-2D52-003C-02F7-883CD1FD3066}"/>
              </a:ext>
            </a:extLst>
          </p:cNvPr>
          <p:cNvGrpSpPr/>
          <p:nvPr/>
        </p:nvGrpSpPr>
        <p:grpSpPr>
          <a:xfrm>
            <a:off x="1514983" y="1676400"/>
            <a:ext cx="6481318" cy="1831162"/>
            <a:chOff x="1514983" y="1674368"/>
            <a:chExt cx="6481318" cy="1831162"/>
          </a:xfrm>
        </p:grpSpPr>
        <p:sp>
          <p:nvSpPr>
            <p:cNvPr id="2" name="object 2"/>
            <p:cNvSpPr txBox="1"/>
            <p:nvPr/>
          </p:nvSpPr>
          <p:spPr>
            <a:xfrm>
              <a:off x="1514983" y="1674368"/>
              <a:ext cx="2940050" cy="51371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353695" indent="-341630">
                <a:lnSpc>
                  <a:spcPct val="100000"/>
                </a:lnSpc>
                <a:spcBef>
                  <a:spcPts val="105"/>
                </a:spcBef>
                <a:buClr>
                  <a:srgbClr val="3891A7"/>
                </a:buClr>
                <a:buSzPct val="79687"/>
                <a:buFont typeface="Wingdings 2"/>
                <a:buChar char=""/>
                <a:tabLst>
                  <a:tab pos="353695" algn="l"/>
                  <a:tab pos="354330" algn="l"/>
                </a:tabLst>
              </a:pPr>
              <a:r>
                <a:rPr sz="3200" spc="-10" dirty="0">
                  <a:latin typeface="Arial"/>
                  <a:cs typeface="Arial"/>
                </a:rPr>
                <a:t>Consecuencia</a:t>
              </a:r>
              <a:endParaRPr sz="3200">
                <a:latin typeface="Arial"/>
                <a:cs typeface="Arial"/>
              </a:endParaRPr>
            </a:p>
          </p:txBody>
        </p:sp>
        <p:sp>
          <p:nvSpPr>
            <p:cNvPr id="3" name="object 3"/>
            <p:cNvSpPr txBox="1"/>
            <p:nvPr/>
          </p:nvSpPr>
          <p:spPr>
            <a:xfrm>
              <a:off x="6345428" y="1674368"/>
              <a:ext cx="1649730" cy="51371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3200" spc="-10" dirty="0">
                  <a:latin typeface="Arial"/>
                  <a:cs typeface="Arial"/>
                </a:rPr>
                <a:t>sensorial</a:t>
              </a:r>
              <a:endParaRPr sz="320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1856358" y="2112975"/>
              <a:ext cx="5232400" cy="953769"/>
            </a:xfrm>
            <a:prstGeom prst="rect">
              <a:avLst/>
            </a:prstGeom>
          </p:spPr>
          <p:txBody>
            <a:bodyPr vert="horz" wrap="square" lIns="0" tIns="67945" rIns="0" bIns="0" rtlCol="0">
              <a:spAutoFit/>
            </a:bodyPr>
            <a:lstStyle/>
            <a:p>
              <a:pPr marL="12700" marR="5080">
                <a:lnSpc>
                  <a:spcPts val="3460"/>
                </a:lnSpc>
                <a:spcBef>
                  <a:spcPts val="535"/>
                </a:spcBef>
                <a:tabLst>
                  <a:tab pos="2138680" algn="l"/>
                  <a:tab pos="2731770" algn="l"/>
                  <a:tab pos="3413125" algn="l"/>
                </a:tabLst>
              </a:pPr>
              <a:r>
                <a:rPr sz="3200" spc="-10" dirty="0">
                  <a:latin typeface="Arial"/>
                  <a:cs typeface="Arial"/>
                </a:rPr>
                <a:t>inmediata</a:t>
              </a:r>
              <a:r>
                <a:rPr sz="3200" dirty="0">
                  <a:latin typeface="Arial"/>
                  <a:cs typeface="Arial"/>
                </a:rPr>
                <a:t>	</a:t>
              </a:r>
              <a:r>
                <a:rPr sz="3200" spc="-50" dirty="0">
                  <a:latin typeface="Arial"/>
                  <a:cs typeface="Arial"/>
                </a:rPr>
                <a:t>a</a:t>
              </a:r>
              <a:r>
                <a:rPr sz="3200" dirty="0">
                  <a:latin typeface="Arial"/>
                  <a:cs typeface="Arial"/>
                </a:rPr>
                <a:t>	</a:t>
              </a:r>
              <a:r>
                <a:rPr sz="3200" spc="-25" dirty="0">
                  <a:latin typeface="Arial"/>
                  <a:cs typeface="Arial"/>
                </a:rPr>
                <a:t>la</a:t>
              </a:r>
              <a:r>
                <a:rPr sz="3200" dirty="0">
                  <a:latin typeface="Arial"/>
                  <a:cs typeface="Arial"/>
                </a:rPr>
                <a:t>	</a:t>
              </a:r>
              <a:r>
                <a:rPr sz="3200" spc="-10" dirty="0">
                  <a:latin typeface="Arial"/>
                  <a:cs typeface="Arial"/>
                </a:rPr>
                <a:t>activación sistema</a:t>
              </a:r>
              <a:endParaRPr sz="3200">
                <a:latin typeface="Arial"/>
                <a:cs typeface="Arial"/>
              </a:endParaRPr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3639692" y="2552445"/>
              <a:ext cx="2169160" cy="51371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3200" spc="-10" dirty="0">
                  <a:latin typeface="Arial"/>
                  <a:cs typeface="Arial"/>
                </a:rPr>
                <a:t>nociceptivo,</a:t>
              </a:r>
              <a:endParaRPr sz="3200" dirty="0">
                <a:latin typeface="Arial"/>
                <a:cs typeface="Arial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1856358" y="2991357"/>
              <a:ext cx="2825115" cy="51371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  <a:tabLst>
                  <a:tab pos="1998345" algn="l"/>
                </a:tabLst>
              </a:pPr>
              <a:r>
                <a:rPr sz="3200" spc="-10" dirty="0">
                  <a:latin typeface="Arial"/>
                  <a:cs typeface="Arial"/>
                </a:rPr>
                <a:t>alarma</a:t>
              </a:r>
              <a:r>
                <a:rPr sz="3200" dirty="0">
                  <a:latin typeface="Arial"/>
                  <a:cs typeface="Arial"/>
                </a:rPr>
                <a:t>	</a:t>
              </a:r>
              <a:r>
                <a:rPr sz="3200" spc="-20" dirty="0">
                  <a:latin typeface="Arial"/>
                  <a:cs typeface="Arial"/>
                </a:rPr>
                <a:t>para</a:t>
              </a:r>
              <a:endParaRPr sz="3200">
                <a:latin typeface="Arial"/>
                <a:cs typeface="Arial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5398770" y="2991357"/>
              <a:ext cx="1536700" cy="51371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3200" spc="-10" dirty="0">
                  <a:latin typeface="Arial"/>
                  <a:cs typeface="Arial"/>
                </a:rPr>
                <a:t>proteger</a:t>
              </a:r>
              <a:endParaRPr sz="3200">
                <a:latin typeface="Arial"/>
                <a:cs typeface="Arial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6165596" y="2112975"/>
              <a:ext cx="1830705" cy="139255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R="5080" algn="r">
                <a:lnSpc>
                  <a:spcPts val="3650"/>
                </a:lnSpc>
                <a:spcBef>
                  <a:spcPts val="105"/>
                </a:spcBef>
              </a:pPr>
              <a:r>
                <a:rPr sz="3200" spc="-25" dirty="0">
                  <a:latin typeface="Arial"/>
                  <a:cs typeface="Arial"/>
                </a:rPr>
                <a:t>del</a:t>
              </a:r>
              <a:endParaRPr sz="3200">
                <a:latin typeface="Arial"/>
                <a:cs typeface="Arial"/>
              </a:endParaRPr>
            </a:p>
            <a:p>
              <a:pPr marL="1499870" marR="5080" indent="-1487805" algn="r">
                <a:lnSpc>
                  <a:spcPts val="3460"/>
                </a:lnSpc>
                <a:spcBef>
                  <a:spcPts val="240"/>
                </a:spcBef>
                <a:tabLst>
                  <a:tab pos="1365885" algn="l"/>
                </a:tabLst>
              </a:pPr>
              <a:r>
                <a:rPr sz="3200" spc="-10" dirty="0">
                  <a:latin typeface="Arial"/>
                  <a:cs typeface="Arial"/>
                </a:rPr>
                <a:t>señal</a:t>
              </a:r>
              <a:r>
                <a:rPr sz="3200" dirty="0">
                  <a:latin typeface="Arial"/>
                  <a:cs typeface="Arial"/>
                </a:rPr>
                <a:t>	</a:t>
              </a:r>
              <a:r>
                <a:rPr sz="3200" spc="-25" dirty="0">
                  <a:latin typeface="Arial"/>
                  <a:cs typeface="Arial"/>
                </a:rPr>
                <a:t>de al</a:t>
              </a:r>
              <a:endParaRPr sz="3200">
                <a:latin typeface="Arial"/>
                <a:cs typeface="Arial"/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514983" y="3429965"/>
            <a:ext cx="6483985" cy="24231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3695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Arial"/>
                <a:cs typeface="Arial"/>
              </a:rPr>
              <a:t>organismo.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50" dirty="0">
              <a:latin typeface="Arial"/>
              <a:cs typeface="Arial"/>
            </a:endParaRPr>
          </a:p>
          <a:p>
            <a:pPr marL="353695" marR="5080" indent="-341630" algn="just">
              <a:lnSpc>
                <a:spcPct val="90000"/>
              </a:lnSpc>
              <a:buClr>
                <a:srgbClr val="3891A7"/>
              </a:buClr>
              <a:buSzPct val="79687"/>
              <a:buFont typeface="Wingdings 2"/>
              <a:buChar char=""/>
              <a:tabLst>
                <a:tab pos="354330" algn="l"/>
              </a:tabLst>
            </a:pPr>
            <a:r>
              <a:rPr sz="3200" dirty="0">
                <a:latin typeface="Arial"/>
                <a:cs typeface="Arial"/>
              </a:rPr>
              <a:t>Si</a:t>
            </a:r>
            <a:r>
              <a:rPr sz="3200" spc="7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no</a:t>
            </a:r>
            <a:r>
              <a:rPr sz="3200" spc="78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hay</a:t>
            </a:r>
            <a:r>
              <a:rPr sz="3200" spc="79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complicación</a:t>
            </a:r>
            <a:r>
              <a:rPr sz="3200" spc="7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el</a:t>
            </a:r>
            <a:r>
              <a:rPr sz="3200" spc="78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dolor </a:t>
            </a:r>
            <a:r>
              <a:rPr sz="3200" dirty="0">
                <a:latin typeface="Arial"/>
                <a:cs typeface="Arial"/>
              </a:rPr>
              <a:t>agudo</a:t>
            </a:r>
            <a:r>
              <a:rPr sz="3200" spc="70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desaparece</a:t>
            </a:r>
            <a:r>
              <a:rPr sz="3200" spc="71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con</a:t>
            </a:r>
            <a:r>
              <a:rPr sz="3200" spc="70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la</a:t>
            </a:r>
            <a:r>
              <a:rPr sz="3200" spc="71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lesión </a:t>
            </a:r>
            <a:r>
              <a:rPr sz="3200" dirty="0">
                <a:latin typeface="Arial"/>
                <a:cs typeface="Arial"/>
              </a:rPr>
              <a:t>que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lo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originó.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-1371600" y="476414"/>
            <a:ext cx="788670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75230">
              <a:lnSpc>
                <a:spcPct val="100000"/>
              </a:lnSpc>
              <a:spcBef>
                <a:spcPts val="95"/>
              </a:spcBef>
            </a:pPr>
            <a:r>
              <a:rPr sz="5400" b="1" spc="-20" dirty="0"/>
              <a:t>Dolor</a:t>
            </a:r>
            <a:r>
              <a:rPr sz="5400" b="1" spc="-245" dirty="0"/>
              <a:t> </a:t>
            </a:r>
            <a:r>
              <a:rPr sz="5400" b="1" spc="-10" dirty="0"/>
              <a:t>Agudo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5736" y="0"/>
            <a:ext cx="8208645" cy="6858000"/>
            <a:chOff x="935736" y="0"/>
            <a:chExt cx="8208645" cy="6858000"/>
          </a:xfrm>
        </p:grpSpPr>
        <p:sp>
          <p:nvSpPr>
            <p:cNvPr id="3" name="object 3"/>
            <p:cNvSpPr/>
            <p:nvPr/>
          </p:nvSpPr>
          <p:spPr>
            <a:xfrm>
              <a:off x="1014984" y="0"/>
              <a:ext cx="8129270" cy="6858000"/>
            </a:xfrm>
            <a:custGeom>
              <a:avLst/>
              <a:gdLst/>
              <a:ahLst/>
              <a:cxnLst/>
              <a:rect l="l" t="t" r="r" b="b"/>
              <a:pathLst>
                <a:path w="8129270" h="6858000">
                  <a:moveTo>
                    <a:pt x="812901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9016" y="6858000"/>
                  </a:lnTo>
                  <a:lnTo>
                    <a:pt x="81290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5736" y="0"/>
              <a:ext cx="155447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14984" y="0"/>
              <a:ext cx="73660" cy="6858000"/>
            </a:xfrm>
            <a:custGeom>
              <a:avLst/>
              <a:gdLst/>
              <a:ahLst/>
              <a:cxnLst/>
              <a:rect l="l" t="t" r="r" b="b"/>
              <a:pathLst>
                <a:path w="73659" h="6858000">
                  <a:moveTo>
                    <a:pt x="7315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3152" y="685800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79093" y="1429918"/>
            <a:ext cx="7913370" cy="2324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73660" indent="-343535">
              <a:lnSpc>
                <a:spcPct val="140000"/>
              </a:lnSpc>
              <a:spcBef>
                <a:spcPts val="100"/>
              </a:spcBef>
              <a:buChar char="•"/>
              <a:tabLst>
                <a:tab pos="354965" algn="l"/>
                <a:tab pos="356235" algn="l"/>
                <a:tab pos="962025" algn="l"/>
                <a:tab pos="2025650" algn="l"/>
                <a:tab pos="3010535" algn="l"/>
                <a:tab pos="3797300" algn="l"/>
                <a:tab pos="5237480" algn="l"/>
                <a:tab pos="6101715" algn="l"/>
                <a:tab pos="6847205" algn="l"/>
                <a:tab pos="7435215" algn="l"/>
              </a:tabLst>
            </a:pPr>
            <a:r>
              <a:rPr sz="2800" spc="-25" dirty="0">
                <a:latin typeface="Arial"/>
                <a:cs typeface="Arial"/>
              </a:rPr>
              <a:t>Es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20" dirty="0">
                <a:latin typeface="Arial"/>
                <a:cs typeface="Arial"/>
              </a:rPr>
              <a:t>aquel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20" dirty="0">
                <a:latin typeface="Arial"/>
                <a:cs typeface="Arial"/>
              </a:rPr>
              <a:t>dolor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25" dirty="0">
                <a:latin typeface="Arial"/>
                <a:cs typeface="Arial"/>
              </a:rPr>
              <a:t>que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10" dirty="0">
                <a:latin typeface="Arial"/>
                <a:cs typeface="Arial"/>
              </a:rPr>
              <a:t>persiste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25" dirty="0">
                <a:latin typeface="Arial"/>
                <a:cs typeface="Arial"/>
              </a:rPr>
              <a:t>más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20" dirty="0">
                <a:latin typeface="Arial"/>
                <a:cs typeface="Arial"/>
              </a:rPr>
              <a:t>allá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25" dirty="0">
                <a:latin typeface="Arial"/>
                <a:cs typeface="Arial"/>
              </a:rPr>
              <a:t>de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25" dirty="0">
                <a:latin typeface="Arial"/>
                <a:cs typeface="Arial"/>
              </a:rPr>
              <a:t>un </a:t>
            </a:r>
            <a:r>
              <a:rPr sz="2800" dirty="0">
                <a:latin typeface="Arial"/>
                <a:cs typeface="Arial"/>
              </a:rPr>
              <a:t>período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razonable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tras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lesión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que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lo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causó.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46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buChar char="•"/>
              <a:tabLst>
                <a:tab pos="354965" algn="l"/>
                <a:tab pos="356235" algn="l"/>
                <a:tab pos="1042669" algn="l"/>
                <a:tab pos="2143125" algn="l"/>
                <a:tab pos="2711450" algn="l"/>
                <a:tab pos="3970654" algn="l"/>
                <a:tab pos="5132070" algn="l"/>
                <a:tab pos="6572884" algn="l"/>
              </a:tabLst>
            </a:pPr>
            <a:r>
              <a:rPr sz="2800" spc="-25" dirty="0">
                <a:latin typeface="Arial"/>
                <a:cs typeface="Arial"/>
              </a:rPr>
              <a:t>La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25" dirty="0">
                <a:latin typeface="Arial"/>
                <a:cs typeface="Arial"/>
              </a:rPr>
              <a:t>OMS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25" dirty="0">
                <a:latin typeface="Arial"/>
                <a:cs typeface="Arial"/>
              </a:rPr>
              <a:t>lo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10" dirty="0">
                <a:latin typeface="Arial"/>
                <a:cs typeface="Arial"/>
              </a:rPr>
              <a:t>define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20" dirty="0">
                <a:latin typeface="Arial"/>
                <a:cs typeface="Arial"/>
              </a:rPr>
              <a:t>como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10" dirty="0">
                <a:latin typeface="Arial"/>
                <a:cs typeface="Arial"/>
              </a:rPr>
              <a:t>aquella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10" dirty="0">
                <a:latin typeface="Arial"/>
                <a:cs typeface="Arial"/>
              </a:rPr>
              <a:t>dolencia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01592" y="3900042"/>
            <a:ext cx="53924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Arial"/>
                <a:cs typeface="Arial"/>
              </a:rPr>
              <a:t>constante</a:t>
            </a:r>
            <a:r>
              <a:rPr sz="2800" spc="11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110" dirty="0"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más</a:t>
            </a:r>
            <a:r>
              <a:rPr sz="2800" spc="1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800" spc="1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r>
              <a:rPr sz="2800" spc="1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meses</a:t>
            </a:r>
            <a:r>
              <a:rPr sz="2800" spc="1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de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22019" y="3728745"/>
            <a:ext cx="1966595" cy="1220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2800" dirty="0">
                <a:latin typeface="Arial"/>
                <a:cs typeface="Arial"/>
              </a:rPr>
              <a:t>recurrente</a:t>
            </a:r>
            <a:r>
              <a:rPr sz="2800" spc="60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o </a:t>
            </a:r>
            <a:r>
              <a:rPr sz="2800" spc="-10" dirty="0">
                <a:latin typeface="Arial"/>
                <a:cs typeface="Arial"/>
              </a:rPr>
              <a:t>duración.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88644" y="293049"/>
            <a:ext cx="4086098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000000"/>
                </a:solidFill>
              </a:rPr>
              <a:t>Dolor </a:t>
            </a:r>
            <a:r>
              <a:rPr sz="5400" b="1" spc="-10" dirty="0">
                <a:solidFill>
                  <a:srgbClr val="000000"/>
                </a:solidFill>
              </a:rPr>
              <a:t>Crónico</a:t>
            </a:r>
            <a:endParaRPr sz="54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1676400" y="381000"/>
            <a:ext cx="788670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08910">
              <a:lnSpc>
                <a:spcPct val="100000"/>
              </a:lnSpc>
              <a:spcBef>
                <a:spcPts val="95"/>
              </a:spcBef>
            </a:pPr>
            <a:r>
              <a:rPr sz="5400" b="1" dirty="0"/>
              <a:t>Dolor</a:t>
            </a:r>
            <a:r>
              <a:rPr sz="5400" b="1" spc="-105" dirty="0"/>
              <a:t> </a:t>
            </a:r>
            <a:r>
              <a:rPr sz="5400" b="1" spc="-10" dirty="0"/>
              <a:t>episódico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66800" y="1524000"/>
            <a:ext cx="7340600" cy="424411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Breakthrough</a:t>
            </a:r>
            <a:r>
              <a:rPr sz="2800" b="1" spc="-1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FF0000"/>
                </a:solidFill>
                <a:latin typeface="Arial"/>
                <a:cs typeface="Arial"/>
              </a:rPr>
              <a:t>pain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950" dirty="0">
              <a:latin typeface="Arial"/>
              <a:cs typeface="Arial"/>
            </a:endParaRPr>
          </a:p>
          <a:p>
            <a:pPr marL="749300" marR="5080" indent="-457200" algn="just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sz="2800" dirty="0">
                <a:latin typeface="Arial"/>
                <a:cs typeface="Arial"/>
              </a:rPr>
              <a:t>Exacerbación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transitoria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dolor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que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ocurre </a:t>
            </a:r>
            <a:r>
              <a:rPr sz="2800" dirty="0">
                <a:latin typeface="Arial"/>
                <a:cs typeface="Arial"/>
              </a:rPr>
              <a:t>sobre</a:t>
            </a:r>
            <a:r>
              <a:rPr sz="2800" spc="575" dirty="0">
                <a:latin typeface="Arial"/>
                <a:cs typeface="Arial"/>
              </a:rPr>
              <a:t>  </a:t>
            </a:r>
            <a:r>
              <a:rPr sz="2800" dirty="0">
                <a:latin typeface="Arial"/>
                <a:cs typeface="Arial"/>
              </a:rPr>
              <a:t>una</a:t>
            </a:r>
            <a:r>
              <a:rPr sz="2800" spc="580" dirty="0">
                <a:latin typeface="Arial"/>
                <a:cs typeface="Arial"/>
              </a:rPr>
              <a:t>  </a:t>
            </a:r>
            <a:r>
              <a:rPr sz="2800" dirty="0">
                <a:latin typeface="Arial"/>
                <a:cs typeface="Arial"/>
              </a:rPr>
              <a:t>base</a:t>
            </a:r>
            <a:r>
              <a:rPr sz="2800" spc="580" dirty="0">
                <a:latin typeface="Arial"/>
                <a:cs typeface="Arial"/>
              </a:rPr>
              <a:t> 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580" dirty="0">
                <a:latin typeface="Arial"/>
                <a:cs typeface="Arial"/>
              </a:rPr>
              <a:t>  </a:t>
            </a:r>
            <a:r>
              <a:rPr sz="2800" dirty="0">
                <a:latin typeface="Arial"/>
                <a:cs typeface="Arial"/>
              </a:rPr>
              <a:t>dolor</a:t>
            </a:r>
            <a:r>
              <a:rPr sz="2800" spc="575" dirty="0">
                <a:latin typeface="Arial"/>
                <a:cs typeface="Arial"/>
              </a:rPr>
              <a:t>  </a:t>
            </a:r>
            <a:r>
              <a:rPr sz="2800" spc="-10" dirty="0">
                <a:latin typeface="Arial"/>
                <a:cs typeface="Arial"/>
              </a:rPr>
              <a:t>persistente estable.</a:t>
            </a:r>
            <a:endParaRPr sz="2800" dirty="0">
              <a:latin typeface="Arial"/>
              <a:cs typeface="Arial"/>
            </a:endParaRPr>
          </a:p>
          <a:p>
            <a:pPr marL="571500" indent="-571500">
              <a:lnSpc>
                <a:spcPct val="100000"/>
              </a:lnSpc>
              <a:spcBef>
                <a:spcPts val="15"/>
              </a:spcBef>
              <a:buFont typeface="Arial" panose="020B0604020202020204" pitchFamily="34" charset="0"/>
              <a:buChar char="•"/>
            </a:pPr>
            <a:endParaRPr sz="3950" dirty="0">
              <a:latin typeface="Arial"/>
              <a:cs typeface="Arial"/>
            </a:endParaRPr>
          </a:p>
          <a:p>
            <a:pPr marL="749300" marR="6350" indent="-457200" algn="just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sz="2800" dirty="0">
                <a:latin typeface="Arial"/>
                <a:cs typeface="Arial"/>
              </a:rPr>
              <a:t>Característicamente</a:t>
            </a:r>
            <a:r>
              <a:rPr sz="2800" spc="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tiene:</a:t>
            </a:r>
            <a:r>
              <a:rPr sz="2800" spc="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rápido</a:t>
            </a:r>
            <a:r>
              <a:rPr sz="2800" spc="5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comienzo, </a:t>
            </a:r>
            <a:r>
              <a:rPr sz="2800" dirty="0">
                <a:latin typeface="Arial"/>
                <a:cs typeface="Arial"/>
              </a:rPr>
              <a:t>intensidad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severa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breve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duración.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5736" y="0"/>
            <a:ext cx="8208645" cy="6858000"/>
            <a:chOff x="935736" y="0"/>
            <a:chExt cx="8208645" cy="6858000"/>
          </a:xfrm>
        </p:grpSpPr>
        <p:sp>
          <p:nvSpPr>
            <p:cNvPr id="3" name="object 3"/>
            <p:cNvSpPr/>
            <p:nvPr/>
          </p:nvSpPr>
          <p:spPr>
            <a:xfrm>
              <a:off x="1014984" y="0"/>
              <a:ext cx="8129270" cy="6858000"/>
            </a:xfrm>
            <a:custGeom>
              <a:avLst/>
              <a:gdLst/>
              <a:ahLst/>
              <a:cxnLst/>
              <a:rect l="l" t="t" r="r" b="b"/>
              <a:pathLst>
                <a:path w="8129270" h="6858000">
                  <a:moveTo>
                    <a:pt x="812901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9016" y="6858000"/>
                  </a:lnTo>
                  <a:lnTo>
                    <a:pt x="81290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5736" y="0"/>
              <a:ext cx="155447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14984" y="0"/>
              <a:ext cx="73660" cy="6858000"/>
            </a:xfrm>
            <a:custGeom>
              <a:avLst/>
              <a:gdLst/>
              <a:ahLst/>
              <a:cxnLst/>
              <a:rect l="l" t="t" r="r" b="b"/>
              <a:pathLst>
                <a:path w="73659" h="6858000">
                  <a:moveTo>
                    <a:pt x="7315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3152" y="685800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83969" y="1227343"/>
            <a:ext cx="7136765" cy="38974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8790" marR="5080" indent="-457200" algn="just">
              <a:lnSpc>
                <a:spcPct val="1401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1487805" algn="l"/>
                <a:tab pos="4164329" algn="l"/>
                <a:tab pos="4940300" algn="l"/>
                <a:tab pos="6548755" algn="l"/>
              </a:tabLst>
            </a:pPr>
            <a:r>
              <a:rPr sz="2800" spc="-10" dirty="0" err="1">
                <a:latin typeface="Arial"/>
                <a:cs typeface="Arial"/>
              </a:rPr>
              <a:t>Eventos</a:t>
            </a:r>
            <a:r>
              <a:rPr lang="es-ES" sz="2800" spc="-10" dirty="0">
                <a:latin typeface="Arial"/>
                <a:cs typeface="Arial"/>
              </a:rPr>
              <a:t> </a:t>
            </a:r>
            <a:r>
              <a:rPr sz="2800" spc="-10" dirty="0" err="1">
                <a:latin typeface="Arial"/>
                <a:cs typeface="Arial"/>
              </a:rPr>
              <a:t>electroquímicos</a:t>
            </a:r>
            <a:r>
              <a:rPr lang="es-ES" sz="2800" spc="-1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que</a:t>
            </a:r>
            <a:r>
              <a:rPr lang="es-ES" sz="2800" spc="-25" dirty="0">
                <a:latin typeface="Arial"/>
                <a:cs typeface="Arial"/>
              </a:rPr>
              <a:t> </a:t>
            </a:r>
            <a:r>
              <a:rPr sz="2800" spc="-10" dirty="0" err="1">
                <a:latin typeface="Arial"/>
                <a:cs typeface="Arial"/>
              </a:rPr>
              <a:t>culminan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25" dirty="0">
                <a:latin typeface="Arial"/>
                <a:cs typeface="Arial"/>
              </a:rPr>
              <a:t>con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percepción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del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dolor.</a:t>
            </a:r>
            <a:endParaRPr lang="es-ES" sz="2800" dirty="0">
              <a:latin typeface="Arial"/>
              <a:cs typeface="Arial"/>
            </a:endParaRPr>
          </a:p>
          <a:p>
            <a:pPr marL="478790" marR="5080" indent="-457200" algn="just">
              <a:lnSpc>
                <a:spcPct val="1401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1487805" algn="l"/>
                <a:tab pos="4164329" algn="l"/>
                <a:tab pos="4940300" algn="l"/>
                <a:tab pos="6548755" algn="l"/>
              </a:tabLst>
            </a:pPr>
            <a:r>
              <a:rPr sz="2800" spc="-10" dirty="0" err="1">
                <a:latin typeface="Arial"/>
                <a:cs typeface="Arial"/>
              </a:rPr>
              <a:t>Transducción</a:t>
            </a:r>
            <a:endParaRPr sz="2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Arial"/>
                <a:cs typeface="Arial"/>
              </a:rPr>
              <a:t>Transmisión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(conducción)</a:t>
            </a:r>
            <a:endParaRPr sz="2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Arial"/>
                <a:cs typeface="Arial"/>
              </a:rPr>
              <a:t>Modulación</a:t>
            </a:r>
            <a:endParaRPr sz="2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Arial"/>
                <a:cs typeface="Arial"/>
              </a:rPr>
              <a:t>Percepción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68728" y="222241"/>
            <a:ext cx="3531871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10" dirty="0">
                <a:solidFill>
                  <a:srgbClr val="000000"/>
                </a:solidFill>
              </a:rPr>
              <a:t>Nocicepción</a:t>
            </a:r>
            <a:endParaRPr sz="5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5736" y="0"/>
            <a:ext cx="8208645" cy="6858000"/>
            <a:chOff x="935736" y="0"/>
            <a:chExt cx="8208645" cy="6858000"/>
          </a:xfrm>
        </p:grpSpPr>
        <p:sp>
          <p:nvSpPr>
            <p:cNvPr id="3" name="object 3"/>
            <p:cNvSpPr/>
            <p:nvPr/>
          </p:nvSpPr>
          <p:spPr>
            <a:xfrm>
              <a:off x="1014984" y="0"/>
              <a:ext cx="8129270" cy="6858000"/>
            </a:xfrm>
            <a:custGeom>
              <a:avLst/>
              <a:gdLst/>
              <a:ahLst/>
              <a:cxnLst/>
              <a:rect l="l" t="t" r="r" b="b"/>
              <a:pathLst>
                <a:path w="8129270" h="6858000">
                  <a:moveTo>
                    <a:pt x="812901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9016" y="6858000"/>
                  </a:lnTo>
                  <a:lnTo>
                    <a:pt x="81290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5736" y="0"/>
              <a:ext cx="155447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14984" y="0"/>
              <a:ext cx="73660" cy="6858000"/>
            </a:xfrm>
            <a:custGeom>
              <a:avLst/>
              <a:gdLst/>
              <a:ahLst/>
              <a:cxnLst/>
              <a:rect l="l" t="t" r="r" b="b"/>
              <a:pathLst>
                <a:path w="73659" h="6858000">
                  <a:moveTo>
                    <a:pt x="7315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3152" y="685800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073020" y="3399282"/>
            <a:ext cx="1191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Receptores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02202" y="3399282"/>
            <a:ext cx="4147185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 indent="-152400">
              <a:lnSpc>
                <a:spcPct val="100000"/>
              </a:lnSpc>
              <a:spcBef>
                <a:spcPts val="100"/>
              </a:spcBef>
              <a:buChar char="*"/>
              <a:tabLst>
                <a:tab pos="165100" algn="l"/>
              </a:tabLst>
            </a:pPr>
            <a:r>
              <a:rPr sz="1800" dirty="0">
                <a:latin typeface="Arial"/>
                <a:cs typeface="Arial"/>
              </a:rPr>
              <a:t>Mecanorreceptores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*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Termorreceptores</a:t>
            </a:r>
            <a:endParaRPr sz="1800">
              <a:latin typeface="Arial"/>
              <a:cs typeface="Arial"/>
            </a:endParaRPr>
          </a:p>
          <a:p>
            <a:pPr marL="165100" indent="-152400">
              <a:lnSpc>
                <a:spcPct val="100000"/>
              </a:lnSpc>
              <a:spcBef>
                <a:spcPts val="1295"/>
              </a:spcBef>
              <a:buChar char="*"/>
              <a:tabLst>
                <a:tab pos="165100" algn="l"/>
              </a:tabLst>
            </a:pPr>
            <a:r>
              <a:rPr sz="1800" spc="-10" dirty="0">
                <a:latin typeface="Arial"/>
                <a:cs typeface="Arial"/>
              </a:rPr>
              <a:t>Nociceptores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82446" y="1156332"/>
            <a:ext cx="7130415" cy="1321516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200" b="1" spc="-10" dirty="0">
                <a:solidFill>
                  <a:srgbClr val="FF0000"/>
                </a:solidFill>
                <a:latin typeface="Arial"/>
                <a:cs typeface="Arial"/>
              </a:rPr>
              <a:t>Transducción</a:t>
            </a:r>
            <a:endParaRPr sz="2200" dirty="0">
              <a:latin typeface="Arial"/>
              <a:cs typeface="Arial"/>
            </a:endParaRPr>
          </a:p>
          <a:p>
            <a:pPr marL="304800" indent="-285750">
              <a:lnSpc>
                <a:spcPct val="100000"/>
              </a:lnSpc>
              <a:spcBef>
                <a:spcPts val="480"/>
              </a:spcBef>
              <a:buFont typeface="Arial" panose="020B0604020202020204" pitchFamily="34" charset="0"/>
              <a:buChar char="•"/>
            </a:pPr>
            <a:r>
              <a:rPr sz="1800" dirty="0">
                <a:latin typeface="Arial"/>
                <a:cs typeface="Arial"/>
              </a:rPr>
              <a:t>Ocurre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sitio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del daño,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es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conversión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del estímulo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físico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 err="1">
                <a:latin typeface="Arial"/>
                <a:cs typeface="Arial"/>
              </a:rPr>
              <a:t>en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25" dirty="0" err="1">
                <a:latin typeface="Arial"/>
                <a:cs typeface="Arial"/>
              </a:rPr>
              <a:t>una</a:t>
            </a:r>
            <a:r>
              <a:rPr lang="es-ES" spc="-25" dirty="0">
                <a:latin typeface="Arial"/>
                <a:cs typeface="Arial"/>
              </a:rPr>
              <a:t> </a:t>
            </a:r>
            <a:r>
              <a:rPr sz="1800" b="1" dirty="0" err="1">
                <a:latin typeface="Arial"/>
                <a:cs typeface="Arial"/>
              </a:rPr>
              <a:t>señal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nerviosa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producido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por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mediadores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químicos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(sustancia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60" dirty="0">
                <a:latin typeface="Arial"/>
                <a:cs typeface="Arial"/>
              </a:rPr>
              <a:t>P, </a:t>
            </a:r>
            <a:r>
              <a:rPr sz="1800" dirty="0">
                <a:latin typeface="Arial"/>
                <a:cs typeface="Arial"/>
              </a:rPr>
              <a:t>serotonina,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histamina,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bradicinina,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prostaglandinas).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93366" y="4570602"/>
            <a:ext cx="7241033" cy="799578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835"/>
              </a:spcBef>
            </a:pPr>
            <a:r>
              <a:rPr sz="2200" b="1" spc="-10" dirty="0">
                <a:solidFill>
                  <a:srgbClr val="FF0000"/>
                </a:solidFill>
                <a:latin typeface="Arial"/>
                <a:cs typeface="Arial"/>
              </a:rPr>
              <a:t>Transmisión</a:t>
            </a:r>
            <a:endParaRPr sz="2200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605"/>
              </a:spcBef>
              <a:buFont typeface="Arial" panose="020B0604020202020204" pitchFamily="34" charset="0"/>
              <a:buChar char="•"/>
            </a:pPr>
            <a:r>
              <a:rPr sz="1800" dirty="0">
                <a:latin typeface="Arial"/>
                <a:cs typeface="Arial"/>
              </a:rPr>
              <a:t>Conducción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estímulo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nervioso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 err="1">
                <a:latin typeface="Arial"/>
                <a:cs typeface="Arial"/>
              </a:rPr>
              <a:t>periferia</a:t>
            </a:r>
            <a:r>
              <a:rPr lang="es-ES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médula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espinal.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282446" y="198977"/>
            <a:ext cx="3746754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10" dirty="0">
                <a:solidFill>
                  <a:srgbClr val="000000"/>
                </a:solidFill>
              </a:rPr>
              <a:t>Nocicepción</a:t>
            </a:r>
            <a:endParaRPr sz="54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5736" y="0"/>
            <a:ext cx="8208645" cy="6858000"/>
            <a:chOff x="935736" y="0"/>
            <a:chExt cx="8208645" cy="6858000"/>
          </a:xfrm>
        </p:grpSpPr>
        <p:sp>
          <p:nvSpPr>
            <p:cNvPr id="3" name="object 3"/>
            <p:cNvSpPr/>
            <p:nvPr/>
          </p:nvSpPr>
          <p:spPr>
            <a:xfrm>
              <a:off x="1014984" y="0"/>
              <a:ext cx="8129270" cy="6858000"/>
            </a:xfrm>
            <a:custGeom>
              <a:avLst/>
              <a:gdLst/>
              <a:ahLst/>
              <a:cxnLst/>
              <a:rect l="l" t="t" r="r" b="b"/>
              <a:pathLst>
                <a:path w="8129270" h="6858000">
                  <a:moveTo>
                    <a:pt x="812901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9016" y="6858000"/>
                  </a:lnTo>
                  <a:lnTo>
                    <a:pt x="81290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5736" y="0"/>
              <a:ext cx="155447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14984" y="0"/>
              <a:ext cx="73660" cy="6858000"/>
            </a:xfrm>
            <a:custGeom>
              <a:avLst/>
              <a:gdLst/>
              <a:ahLst/>
              <a:cxnLst/>
              <a:rect l="l" t="t" r="r" b="b"/>
              <a:pathLst>
                <a:path w="73659" h="6858000">
                  <a:moveTo>
                    <a:pt x="7315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3152" y="685800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58569" y="1095883"/>
            <a:ext cx="7307580" cy="540186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0" dirty="0">
                <a:solidFill>
                  <a:srgbClr val="FF0000"/>
                </a:solidFill>
                <a:latin typeface="Arial"/>
                <a:cs typeface="Arial"/>
              </a:rPr>
              <a:t>Modulación</a:t>
            </a:r>
            <a:endParaRPr sz="2200" dirty="0">
              <a:latin typeface="Arial"/>
              <a:cs typeface="Arial"/>
            </a:endParaRPr>
          </a:p>
          <a:p>
            <a:pPr marL="671195" marR="5080" indent="-342900" algn="just">
              <a:lnSpc>
                <a:spcPct val="140000"/>
              </a:lnSpc>
              <a:spcBef>
                <a:spcPts val="980"/>
              </a:spcBef>
              <a:buFont typeface="Arial" panose="020B0604020202020204" pitchFamily="34" charset="0"/>
              <a:buChar char="•"/>
            </a:pPr>
            <a:r>
              <a:rPr sz="2200" dirty="0">
                <a:latin typeface="Arial"/>
                <a:cs typeface="Arial"/>
              </a:rPr>
              <a:t>Ocurre</a:t>
            </a:r>
            <a:r>
              <a:rPr sz="2200" spc="315" dirty="0">
                <a:latin typeface="Arial"/>
                <a:cs typeface="Arial"/>
              </a:rPr>
              <a:t>    </a:t>
            </a:r>
            <a:r>
              <a:rPr sz="2200" dirty="0">
                <a:latin typeface="Arial"/>
                <a:cs typeface="Arial"/>
              </a:rPr>
              <a:t>en</a:t>
            </a:r>
            <a:r>
              <a:rPr sz="2200" spc="320" dirty="0">
                <a:latin typeface="Arial"/>
                <a:cs typeface="Arial"/>
              </a:rPr>
              <a:t>    </a:t>
            </a:r>
            <a:r>
              <a:rPr sz="2200" dirty="0">
                <a:latin typeface="Arial"/>
                <a:cs typeface="Arial"/>
              </a:rPr>
              <a:t>el</a:t>
            </a:r>
            <a:r>
              <a:rPr sz="2200" spc="315" dirty="0">
                <a:latin typeface="Arial"/>
                <a:cs typeface="Arial"/>
              </a:rPr>
              <a:t>    </a:t>
            </a:r>
            <a:r>
              <a:rPr sz="2200" dirty="0">
                <a:latin typeface="Arial"/>
                <a:cs typeface="Arial"/>
              </a:rPr>
              <a:t>SNC,</a:t>
            </a:r>
            <a:r>
              <a:rPr sz="2200" spc="315" dirty="0">
                <a:latin typeface="Arial"/>
                <a:cs typeface="Arial"/>
              </a:rPr>
              <a:t>    </a:t>
            </a:r>
            <a:r>
              <a:rPr sz="2200" dirty="0">
                <a:latin typeface="Arial"/>
                <a:cs typeface="Arial"/>
              </a:rPr>
              <a:t>está</a:t>
            </a:r>
            <a:r>
              <a:rPr sz="2200" spc="315" dirty="0">
                <a:latin typeface="Arial"/>
                <a:cs typeface="Arial"/>
              </a:rPr>
              <a:t>    </a:t>
            </a:r>
            <a:r>
              <a:rPr sz="2200" dirty="0">
                <a:latin typeface="Arial"/>
                <a:cs typeface="Arial"/>
              </a:rPr>
              <a:t>mediado</a:t>
            </a:r>
            <a:r>
              <a:rPr sz="2200" spc="320" dirty="0">
                <a:latin typeface="Arial"/>
                <a:cs typeface="Arial"/>
              </a:rPr>
              <a:t>    </a:t>
            </a:r>
            <a:r>
              <a:rPr sz="2200" spc="-25" dirty="0">
                <a:latin typeface="Arial"/>
                <a:cs typeface="Arial"/>
              </a:rPr>
              <a:t>por </a:t>
            </a:r>
            <a:r>
              <a:rPr sz="2200" dirty="0">
                <a:latin typeface="Arial"/>
                <a:cs typeface="Arial"/>
              </a:rPr>
              <a:t>neurotransmisores</a:t>
            </a:r>
            <a:r>
              <a:rPr sz="2200" spc="30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que</a:t>
            </a:r>
            <a:r>
              <a:rPr sz="2200" spc="29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disminuyen</a:t>
            </a:r>
            <a:r>
              <a:rPr sz="2200" spc="29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la</a:t>
            </a:r>
            <a:r>
              <a:rPr sz="2200" spc="28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intensidad</a:t>
            </a:r>
            <a:r>
              <a:rPr sz="2200" spc="30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285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la </a:t>
            </a:r>
            <a:r>
              <a:rPr sz="2200" dirty="0">
                <a:latin typeface="Arial"/>
                <a:cs typeface="Arial"/>
              </a:rPr>
              <a:t>señal</a:t>
            </a:r>
            <a:r>
              <a:rPr sz="2200" spc="-8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dolorosa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(serotonina,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GABA,</a:t>
            </a:r>
            <a:r>
              <a:rPr sz="2200" spc="-9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endorfinas)</a:t>
            </a:r>
            <a:endParaRPr sz="2200" dirty="0">
              <a:latin typeface="Arial"/>
              <a:cs typeface="Arial"/>
            </a:endParaRPr>
          </a:p>
          <a:p>
            <a:pPr marL="52069">
              <a:lnSpc>
                <a:spcPct val="100000"/>
              </a:lnSpc>
              <a:spcBef>
                <a:spcPts val="265"/>
              </a:spcBef>
            </a:pPr>
            <a:r>
              <a:rPr sz="2200" b="1" spc="-10" dirty="0">
                <a:solidFill>
                  <a:srgbClr val="FF0000"/>
                </a:solidFill>
                <a:latin typeface="Arial"/>
                <a:cs typeface="Arial"/>
              </a:rPr>
              <a:t>Percepción</a:t>
            </a:r>
            <a:endParaRPr sz="2200" dirty="0">
              <a:latin typeface="Arial"/>
              <a:cs typeface="Arial"/>
            </a:endParaRPr>
          </a:p>
          <a:p>
            <a:pPr marL="736600" marR="269240" indent="-342900">
              <a:lnSpc>
                <a:spcPts val="3700"/>
              </a:lnSpc>
              <a:spcBef>
                <a:spcPts val="275"/>
              </a:spcBef>
              <a:buFont typeface="Arial" panose="020B0604020202020204" pitchFamily="34" charset="0"/>
              <a:buChar char="•"/>
              <a:tabLst>
                <a:tab pos="956944" algn="l"/>
                <a:tab pos="1367790" algn="l"/>
                <a:tab pos="2990850" algn="l"/>
                <a:tab pos="4286250" algn="l"/>
                <a:tab pos="4852035" algn="l"/>
                <a:tab pos="5743575" algn="l"/>
                <a:tab pos="6153785" algn="l"/>
                <a:tab pos="6812280" algn="l"/>
              </a:tabLst>
            </a:pPr>
            <a:r>
              <a:rPr sz="2200" spc="-25" dirty="0">
                <a:latin typeface="Arial"/>
                <a:cs typeface="Arial"/>
              </a:rPr>
              <a:t>Es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25" dirty="0">
                <a:latin typeface="Arial"/>
                <a:cs typeface="Arial"/>
              </a:rPr>
              <a:t>la</a:t>
            </a:r>
            <a:r>
              <a:rPr lang="es-ES" sz="2200" spc="-25" dirty="0">
                <a:latin typeface="Arial"/>
                <a:cs typeface="Arial"/>
              </a:rPr>
              <a:t> </a:t>
            </a:r>
            <a:r>
              <a:rPr sz="2200" spc="-10" dirty="0" err="1">
                <a:latin typeface="Arial"/>
                <a:cs typeface="Arial"/>
              </a:rPr>
              <a:t>experiencia</a:t>
            </a:r>
            <a:r>
              <a:rPr lang="es-ES" sz="2200" spc="-10" dirty="0">
                <a:latin typeface="Arial"/>
                <a:cs typeface="Arial"/>
              </a:rPr>
              <a:t> </a:t>
            </a:r>
            <a:r>
              <a:rPr sz="2200" spc="-10" dirty="0" err="1">
                <a:latin typeface="Arial"/>
                <a:cs typeface="Arial"/>
              </a:rPr>
              <a:t>subjetiva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25" dirty="0">
                <a:latin typeface="Arial"/>
                <a:cs typeface="Arial"/>
              </a:rPr>
              <a:t>del</a:t>
            </a:r>
            <a:r>
              <a:rPr lang="es-ES" sz="2200" spc="-2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dolor: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25" dirty="0">
                <a:latin typeface="Arial"/>
                <a:cs typeface="Arial"/>
              </a:rPr>
              <a:t>lo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25" dirty="0">
                <a:latin typeface="Arial"/>
                <a:cs typeface="Arial"/>
              </a:rPr>
              <a:t>que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25" dirty="0">
                <a:latin typeface="Arial"/>
                <a:cs typeface="Arial"/>
              </a:rPr>
              <a:t>el </a:t>
            </a:r>
            <a:r>
              <a:rPr sz="2200" dirty="0">
                <a:latin typeface="Arial"/>
                <a:cs typeface="Arial"/>
              </a:rPr>
              <a:t>paciente</a:t>
            </a:r>
            <a:r>
              <a:rPr sz="2200" spc="-9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percibe.</a:t>
            </a:r>
            <a:endParaRPr sz="2200" dirty="0">
              <a:latin typeface="Arial"/>
              <a:cs typeface="Arial"/>
            </a:endParaRPr>
          </a:p>
          <a:p>
            <a:pPr marL="1435735" indent="-343535">
              <a:lnSpc>
                <a:spcPct val="100000"/>
              </a:lnSpc>
              <a:spcBef>
                <a:spcPts val="1275"/>
              </a:spcBef>
              <a:buFont typeface="Wingdings" pitchFamily="2" charset="2"/>
              <a:buChar char="ü"/>
              <a:tabLst>
                <a:tab pos="1435735" algn="l"/>
                <a:tab pos="1436370" algn="l"/>
              </a:tabLst>
            </a:pPr>
            <a:r>
              <a:rPr sz="2200" dirty="0">
                <a:latin typeface="Arial"/>
                <a:cs typeface="Arial"/>
              </a:rPr>
              <a:t>Depende</a:t>
            </a:r>
            <a:r>
              <a:rPr sz="2200" spc="-4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</a:t>
            </a:r>
            <a:r>
              <a:rPr sz="2200" spc="-5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la</a:t>
            </a:r>
            <a:r>
              <a:rPr sz="2200" spc="-5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interpretación</a:t>
            </a:r>
            <a:endParaRPr sz="2200" dirty="0">
              <a:latin typeface="Arial"/>
              <a:cs typeface="Arial"/>
            </a:endParaRPr>
          </a:p>
          <a:p>
            <a:pPr marL="1435735" indent="-343535">
              <a:lnSpc>
                <a:spcPct val="100000"/>
              </a:lnSpc>
              <a:spcBef>
                <a:spcPts val="1585"/>
              </a:spcBef>
              <a:buFont typeface="Wingdings" pitchFamily="2" charset="2"/>
              <a:buChar char="ü"/>
              <a:tabLst>
                <a:tab pos="1435735" algn="l"/>
                <a:tab pos="1436370" algn="l"/>
              </a:tabLst>
            </a:pPr>
            <a:r>
              <a:rPr sz="2200" spc="-10" dirty="0">
                <a:latin typeface="Arial"/>
                <a:cs typeface="Arial"/>
              </a:rPr>
              <a:t>Ansiedad</a:t>
            </a:r>
            <a:endParaRPr sz="2200" dirty="0">
              <a:latin typeface="Arial"/>
              <a:cs typeface="Arial"/>
            </a:endParaRPr>
          </a:p>
          <a:p>
            <a:pPr marL="1435735" indent="-343535">
              <a:lnSpc>
                <a:spcPct val="100000"/>
              </a:lnSpc>
              <a:spcBef>
                <a:spcPts val="1585"/>
              </a:spcBef>
              <a:buFont typeface="Wingdings" pitchFamily="2" charset="2"/>
              <a:buChar char="ü"/>
              <a:tabLst>
                <a:tab pos="1435735" algn="l"/>
                <a:tab pos="1436370" algn="l"/>
              </a:tabLst>
            </a:pPr>
            <a:r>
              <a:rPr sz="2200" spc="-10" dirty="0">
                <a:latin typeface="Arial"/>
                <a:cs typeface="Arial"/>
              </a:rPr>
              <a:t>Depresión</a:t>
            </a:r>
            <a:endParaRPr sz="2200" dirty="0">
              <a:latin typeface="Arial"/>
              <a:cs typeface="Arial"/>
            </a:endParaRPr>
          </a:p>
          <a:p>
            <a:pPr marL="1435735" indent="-343535">
              <a:lnSpc>
                <a:spcPct val="100000"/>
              </a:lnSpc>
              <a:spcBef>
                <a:spcPts val="1585"/>
              </a:spcBef>
              <a:buFont typeface="Wingdings" pitchFamily="2" charset="2"/>
              <a:buChar char="ü"/>
              <a:tabLst>
                <a:tab pos="1435735" algn="l"/>
                <a:tab pos="1436370" algn="l"/>
              </a:tabLst>
            </a:pPr>
            <a:r>
              <a:rPr sz="2200" spc="-10" dirty="0">
                <a:latin typeface="Arial"/>
                <a:cs typeface="Arial"/>
              </a:rPr>
              <a:t>Somatización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67892" y="156511"/>
            <a:ext cx="3632708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10" dirty="0">
                <a:solidFill>
                  <a:srgbClr val="000000"/>
                </a:solidFill>
              </a:rPr>
              <a:t>Nocicepción</a:t>
            </a:r>
            <a:endParaRPr sz="54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5736" y="0"/>
            <a:ext cx="8208645" cy="6858000"/>
            <a:chOff x="935736" y="0"/>
            <a:chExt cx="8208645" cy="6858000"/>
          </a:xfrm>
        </p:grpSpPr>
        <p:sp>
          <p:nvSpPr>
            <p:cNvPr id="3" name="object 3"/>
            <p:cNvSpPr/>
            <p:nvPr/>
          </p:nvSpPr>
          <p:spPr>
            <a:xfrm>
              <a:off x="1014984" y="0"/>
              <a:ext cx="8129270" cy="6858000"/>
            </a:xfrm>
            <a:custGeom>
              <a:avLst/>
              <a:gdLst/>
              <a:ahLst/>
              <a:cxnLst/>
              <a:rect l="l" t="t" r="r" b="b"/>
              <a:pathLst>
                <a:path w="8129270" h="6858000">
                  <a:moveTo>
                    <a:pt x="812901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9016" y="6858000"/>
                  </a:lnTo>
                  <a:lnTo>
                    <a:pt x="81290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5736" y="0"/>
              <a:ext cx="155447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14984" y="0"/>
              <a:ext cx="73660" cy="6858000"/>
            </a:xfrm>
            <a:custGeom>
              <a:avLst/>
              <a:gdLst/>
              <a:ahLst/>
              <a:cxnLst/>
              <a:rect l="l" t="t" r="r" b="b"/>
              <a:pathLst>
                <a:path w="73659" h="6858000">
                  <a:moveTo>
                    <a:pt x="7315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3152" y="685800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744839" y="6537452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B5A787"/>
                </a:solidFill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2896" y="856488"/>
            <a:ext cx="7892796" cy="510387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5736" y="0"/>
            <a:ext cx="8208645" cy="6858000"/>
            <a:chOff x="935736" y="0"/>
            <a:chExt cx="8208645" cy="6858000"/>
          </a:xfrm>
        </p:grpSpPr>
        <p:sp>
          <p:nvSpPr>
            <p:cNvPr id="3" name="object 3"/>
            <p:cNvSpPr/>
            <p:nvPr/>
          </p:nvSpPr>
          <p:spPr>
            <a:xfrm>
              <a:off x="1014984" y="0"/>
              <a:ext cx="8129270" cy="6858000"/>
            </a:xfrm>
            <a:custGeom>
              <a:avLst/>
              <a:gdLst/>
              <a:ahLst/>
              <a:cxnLst/>
              <a:rect l="l" t="t" r="r" b="b"/>
              <a:pathLst>
                <a:path w="8129270" h="6858000">
                  <a:moveTo>
                    <a:pt x="812901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9016" y="6858000"/>
                  </a:lnTo>
                  <a:lnTo>
                    <a:pt x="81290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5736" y="0"/>
              <a:ext cx="155447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14984" y="0"/>
              <a:ext cx="73660" cy="6858000"/>
            </a:xfrm>
            <a:custGeom>
              <a:avLst/>
              <a:gdLst/>
              <a:ahLst/>
              <a:cxnLst/>
              <a:rect l="l" t="t" r="r" b="b"/>
              <a:pathLst>
                <a:path w="73659" h="6858000">
                  <a:moveTo>
                    <a:pt x="7315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3152" y="685800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744839" y="6537452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B5A787"/>
                </a:solidFill>
                <a:latin typeface="Arial"/>
                <a:cs typeface="Arial"/>
              </a:rPr>
              <a:t>17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9616" y="126492"/>
            <a:ext cx="7001256" cy="645414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2400" y="434144"/>
            <a:ext cx="788670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31544">
              <a:lnSpc>
                <a:spcPct val="100000"/>
              </a:lnSpc>
              <a:spcBef>
                <a:spcPts val="95"/>
              </a:spcBef>
            </a:pPr>
            <a:r>
              <a:rPr sz="5400" b="1" spc="-10" dirty="0"/>
              <a:t>Nociceptores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6897" y="1378196"/>
            <a:ext cx="7067550" cy="462407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434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Receptores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umbral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alto</a:t>
            </a:r>
            <a:endParaRPr sz="3200">
              <a:latin typeface="Arial"/>
              <a:cs typeface="Arial"/>
            </a:endParaRPr>
          </a:p>
          <a:p>
            <a:pPr marL="570230" lvl="1" indent="-238125">
              <a:lnSpc>
                <a:spcPct val="100000"/>
              </a:lnSpc>
              <a:spcBef>
                <a:spcPts val="280"/>
              </a:spcBef>
              <a:buClr>
                <a:srgbClr val="3891A7"/>
              </a:buClr>
              <a:buFont typeface="Verdana"/>
              <a:buChar char="◦"/>
              <a:tabLst>
                <a:tab pos="570865" algn="l"/>
              </a:tabLst>
            </a:pPr>
            <a:r>
              <a:rPr sz="2800" spc="-10" dirty="0">
                <a:latin typeface="Arial"/>
                <a:cs typeface="Arial"/>
              </a:rPr>
              <a:t>Mecánicos</a:t>
            </a:r>
            <a:endParaRPr sz="2800">
              <a:latin typeface="Arial"/>
              <a:cs typeface="Arial"/>
            </a:endParaRPr>
          </a:p>
          <a:p>
            <a:pPr marL="570230" lvl="1" indent="-238125">
              <a:lnSpc>
                <a:spcPct val="100000"/>
              </a:lnSpc>
              <a:spcBef>
                <a:spcPts val="265"/>
              </a:spcBef>
              <a:buClr>
                <a:srgbClr val="3891A7"/>
              </a:buClr>
              <a:buFont typeface="Verdana"/>
              <a:buChar char="◦"/>
              <a:tabLst>
                <a:tab pos="570865" algn="l"/>
              </a:tabLst>
            </a:pPr>
            <a:r>
              <a:rPr sz="2800" spc="-20" dirty="0">
                <a:latin typeface="Arial"/>
                <a:cs typeface="Arial"/>
              </a:rPr>
              <a:t>Mecano-</a:t>
            </a:r>
            <a:r>
              <a:rPr sz="2800" spc="-10" dirty="0">
                <a:latin typeface="Arial"/>
                <a:cs typeface="Arial"/>
              </a:rPr>
              <a:t>térmicos</a:t>
            </a:r>
            <a:endParaRPr sz="2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Clr>
                <a:srgbClr val="3891A7"/>
              </a:buClr>
              <a:buFont typeface="Verdana"/>
              <a:buChar char="◦"/>
            </a:pPr>
            <a:endParaRPr sz="370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spcBef>
                <a:spcPts val="5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Nociceptores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polimodales</a:t>
            </a:r>
            <a:endParaRPr sz="3200">
              <a:latin typeface="Arial"/>
              <a:cs typeface="Arial"/>
            </a:endParaRPr>
          </a:p>
          <a:p>
            <a:pPr marL="570230" lvl="1" indent="-238125">
              <a:lnSpc>
                <a:spcPct val="100000"/>
              </a:lnSpc>
              <a:spcBef>
                <a:spcPts val="280"/>
              </a:spcBef>
              <a:buClr>
                <a:srgbClr val="3891A7"/>
              </a:buClr>
              <a:buFont typeface="Verdana"/>
              <a:buChar char="◦"/>
              <a:tabLst>
                <a:tab pos="570865" algn="l"/>
              </a:tabLst>
            </a:pPr>
            <a:r>
              <a:rPr sz="2800" spc="-10" dirty="0">
                <a:latin typeface="Arial"/>
                <a:cs typeface="Arial"/>
              </a:rPr>
              <a:t>Térmicos</a:t>
            </a:r>
            <a:endParaRPr sz="2800">
              <a:latin typeface="Arial"/>
              <a:cs typeface="Arial"/>
            </a:endParaRPr>
          </a:p>
          <a:p>
            <a:pPr marL="570230" lvl="1" indent="-238125">
              <a:lnSpc>
                <a:spcPct val="100000"/>
              </a:lnSpc>
              <a:spcBef>
                <a:spcPts val="260"/>
              </a:spcBef>
              <a:buClr>
                <a:srgbClr val="3891A7"/>
              </a:buClr>
              <a:buFont typeface="Verdana"/>
              <a:buChar char="◦"/>
              <a:tabLst>
                <a:tab pos="570865" algn="l"/>
              </a:tabLst>
            </a:pPr>
            <a:r>
              <a:rPr sz="2800" spc="-10" dirty="0">
                <a:latin typeface="Arial"/>
                <a:cs typeface="Arial"/>
              </a:rPr>
              <a:t>Mecánicos</a:t>
            </a:r>
            <a:endParaRPr sz="2800">
              <a:latin typeface="Arial"/>
              <a:cs typeface="Arial"/>
            </a:endParaRPr>
          </a:p>
          <a:p>
            <a:pPr marL="570230" lvl="1" indent="-238125">
              <a:lnSpc>
                <a:spcPct val="100000"/>
              </a:lnSpc>
              <a:spcBef>
                <a:spcPts val="270"/>
              </a:spcBef>
              <a:buClr>
                <a:srgbClr val="3891A7"/>
              </a:buClr>
              <a:buFont typeface="Verdana"/>
              <a:buChar char="◦"/>
              <a:tabLst>
                <a:tab pos="570865" algn="l"/>
              </a:tabLst>
            </a:pPr>
            <a:r>
              <a:rPr sz="2800" spc="-10" dirty="0">
                <a:latin typeface="Arial"/>
                <a:cs typeface="Arial"/>
              </a:rPr>
              <a:t>Químicos</a:t>
            </a:r>
            <a:endParaRPr sz="2800">
              <a:latin typeface="Arial"/>
              <a:cs typeface="Arial"/>
            </a:endParaRPr>
          </a:p>
          <a:p>
            <a:pPr marL="817244" marR="5080" lvl="2" indent="-228600">
              <a:lnSpc>
                <a:spcPts val="2590"/>
              </a:lnSpc>
              <a:spcBef>
                <a:spcPts val="630"/>
              </a:spcBef>
              <a:buClr>
                <a:srgbClr val="FDB809"/>
              </a:buClr>
              <a:buFont typeface="Wingdings 2"/>
              <a:buChar char=""/>
              <a:tabLst>
                <a:tab pos="817880" algn="l"/>
              </a:tabLst>
            </a:pPr>
            <a:r>
              <a:rPr sz="2400" dirty="0">
                <a:latin typeface="Arial"/>
                <a:cs typeface="Arial"/>
              </a:rPr>
              <a:t>Hidrogeniones,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5-</a:t>
            </a:r>
            <a:r>
              <a:rPr sz="2400" spc="-75" dirty="0">
                <a:latin typeface="Arial"/>
                <a:cs typeface="Arial"/>
              </a:rPr>
              <a:t>HT,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citoquinas,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bradiquinina, </a:t>
            </a:r>
            <a:r>
              <a:rPr sz="2400" dirty="0">
                <a:latin typeface="Arial"/>
                <a:cs typeface="Arial"/>
              </a:rPr>
              <a:t>histamina,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PG,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Leucotrienos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5736" y="0"/>
            <a:ext cx="8208645" cy="6858000"/>
            <a:chOff x="935736" y="0"/>
            <a:chExt cx="8208645" cy="6858000"/>
          </a:xfrm>
        </p:grpSpPr>
        <p:sp>
          <p:nvSpPr>
            <p:cNvPr id="3" name="object 3"/>
            <p:cNvSpPr/>
            <p:nvPr/>
          </p:nvSpPr>
          <p:spPr>
            <a:xfrm>
              <a:off x="1014984" y="0"/>
              <a:ext cx="8129270" cy="6858000"/>
            </a:xfrm>
            <a:custGeom>
              <a:avLst/>
              <a:gdLst/>
              <a:ahLst/>
              <a:cxnLst/>
              <a:rect l="l" t="t" r="r" b="b"/>
              <a:pathLst>
                <a:path w="8129270" h="6858000">
                  <a:moveTo>
                    <a:pt x="812901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9016" y="6858000"/>
                  </a:lnTo>
                  <a:lnTo>
                    <a:pt x="81290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5736" y="0"/>
              <a:ext cx="155447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14984" y="0"/>
              <a:ext cx="73660" cy="6858000"/>
            </a:xfrm>
            <a:custGeom>
              <a:avLst/>
              <a:gdLst/>
              <a:ahLst/>
              <a:cxnLst/>
              <a:rect l="l" t="t" r="r" b="b"/>
              <a:pathLst>
                <a:path w="73659" h="6858000">
                  <a:moveTo>
                    <a:pt x="7315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3152" y="685800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1015" y="5995415"/>
              <a:ext cx="7519416" cy="86258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6256" y="428244"/>
              <a:ext cx="7488935" cy="55778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444233" y="549401"/>
              <a:ext cx="2161540" cy="3456940"/>
            </a:xfrm>
            <a:custGeom>
              <a:avLst/>
              <a:gdLst/>
              <a:ahLst/>
              <a:cxnLst/>
              <a:rect l="l" t="t" r="r" b="b"/>
              <a:pathLst>
                <a:path w="2161540" h="3456940">
                  <a:moveTo>
                    <a:pt x="0" y="1728215"/>
                  </a:moveTo>
                  <a:lnTo>
                    <a:pt x="626" y="1668806"/>
                  </a:lnTo>
                  <a:lnTo>
                    <a:pt x="2492" y="1609898"/>
                  </a:lnTo>
                  <a:lnTo>
                    <a:pt x="5578" y="1551526"/>
                  </a:lnTo>
                  <a:lnTo>
                    <a:pt x="9863" y="1493720"/>
                  </a:lnTo>
                  <a:lnTo>
                    <a:pt x="15327" y="1436513"/>
                  </a:lnTo>
                  <a:lnTo>
                    <a:pt x="21951" y="1379938"/>
                  </a:lnTo>
                  <a:lnTo>
                    <a:pt x="29714" y="1324025"/>
                  </a:lnTo>
                  <a:lnTo>
                    <a:pt x="38595" y="1268809"/>
                  </a:lnTo>
                  <a:lnTo>
                    <a:pt x="48576" y="1214320"/>
                  </a:lnTo>
                  <a:lnTo>
                    <a:pt x="59635" y="1160591"/>
                  </a:lnTo>
                  <a:lnTo>
                    <a:pt x="71753" y="1107655"/>
                  </a:lnTo>
                  <a:lnTo>
                    <a:pt x="84909" y="1055542"/>
                  </a:lnTo>
                  <a:lnTo>
                    <a:pt x="99084" y="1004286"/>
                  </a:lnTo>
                  <a:lnTo>
                    <a:pt x="114257" y="953919"/>
                  </a:lnTo>
                  <a:lnTo>
                    <a:pt x="130408" y="904473"/>
                  </a:lnTo>
                  <a:lnTo>
                    <a:pt x="147517" y="855979"/>
                  </a:lnTo>
                  <a:lnTo>
                    <a:pt x="165564" y="808471"/>
                  </a:lnTo>
                  <a:lnTo>
                    <a:pt x="184529" y="761981"/>
                  </a:lnTo>
                  <a:lnTo>
                    <a:pt x="204392" y="716540"/>
                  </a:lnTo>
                  <a:lnTo>
                    <a:pt x="225132" y="672181"/>
                  </a:lnTo>
                  <a:lnTo>
                    <a:pt x="246730" y="628936"/>
                  </a:lnTo>
                  <a:lnTo>
                    <a:pt x="269165" y="586836"/>
                  </a:lnTo>
                  <a:lnTo>
                    <a:pt x="292418" y="545916"/>
                  </a:lnTo>
                  <a:lnTo>
                    <a:pt x="316468" y="506206"/>
                  </a:lnTo>
                  <a:lnTo>
                    <a:pt x="341294" y="467738"/>
                  </a:lnTo>
                  <a:lnTo>
                    <a:pt x="366878" y="430546"/>
                  </a:lnTo>
                  <a:lnTo>
                    <a:pt x="393198" y="394660"/>
                  </a:lnTo>
                  <a:lnTo>
                    <a:pt x="420236" y="360114"/>
                  </a:lnTo>
                  <a:lnTo>
                    <a:pt x="447969" y="326939"/>
                  </a:lnTo>
                  <a:lnTo>
                    <a:pt x="476380" y="295168"/>
                  </a:lnTo>
                  <a:lnTo>
                    <a:pt x="505446" y="264833"/>
                  </a:lnTo>
                  <a:lnTo>
                    <a:pt x="535149" y="235965"/>
                  </a:lnTo>
                  <a:lnTo>
                    <a:pt x="565468" y="208598"/>
                  </a:lnTo>
                  <a:lnTo>
                    <a:pt x="596383" y="182764"/>
                  </a:lnTo>
                  <a:lnTo>
                    <a:pt x="627874" y="158493"/>
                  </a:lnTo>
                  <a:lnTo>
                    <a:pt x="659921" y="135820"/>
                  </a:lnTo>
                  <a:lnTo>
                    <a:pt x="692504" y="114776"/>
                  </a:lnTo>
                  <a:lnTo>
                    <a:pt x="725602" y="95392"/>
                  </a:lnTo>
                  <a:lnTo>
                    <a:pt x="793264" y="61737"/>
                  </a:lnTo>
                  <a:lnTo>
                    <a:pt x="862748" y="35113"/>
                  </a:lnTo>
                  <a:lnTo>
                    <a:pt x="933892" y="15777"/>
                  </a:lnTo>
                  <a:lnTo>
                    <a:pt x="1006534" y="3987"/>
                  </a:lnTo>
                  <a:lnTo>
                    <a:pt x="1080515" y="0"/>
                  </a:lnTo>
                  <a:lnTo>
                    <a:pt x="1117663" y="1002"/>
                  </a:lnTo>
                  <a:lnTo>
                    <a:pt x="1190995" y="8923"/>
                  </a:lnTo>
                  <a:lnTo>
                    <a:pt x="1262909" y="24518"/>
                  </a:lnTo>
                  <a:lnTo>
                    <a:pt x="1333242" y="47530"/>
                  </a:lnTo>
                  <a:lnTo>
                    <a:pt x="1401836" y="77702"/>
                  </a:lnTo>
                  <a:lnTo>
                    <a:pt x="1468527" y="114776"/>
                  </a:lnTo>
                  <a:lnTo>
                    <a:pt x="1501110" y="135820"/>
                  </a:lnTo>
                  <a:lnTo>
                    <a:pt x="1533157" y="158493"/>
                  </a:lnTo>
                  <a:lnTo>
                    <a:pt x="1564648" y="182764"/>
                  </a:lnTo>
                  <a:lnTo>
                    <a:pt x="1595563" y="208598"/>
                  </a:lnTo>
                  <a:lnTo>
                    <a:pt x="1625882" y="235965"/>
                  </a:lnTo>
                  <a:lnTo>
                    <a:pt x="1655585" y="264833"/>
                  </a:lnTo>
                  <a:lnTo>
                    <a:pt x="1684651" y="295168"/>
                  </a:lnTo>
                  <a:lnTo>
                    <a:pt x="1713062" y="326939"/>
                  </a:lnTo>
                  <a:lnTo>
                    <a:pt x="1740795" y="360114"/>
                  </a:lnTo>
                  <a:lnTo>
                    <a:pt x="1767833" y="394660"/>
                  </a:lnTo>
                  <a:lnTo>
                    <a:pt x="1794153" y="430546"/>
                  </a:lnTo>
                  <a:lnTo>
                    <a:pt x="1819737" y="467738"/>
                  </a:lnTo>
                  <a:lnTo>
                    <a:pt x="1844563" y="506206"/>
                  </a:lnTo>
                  <a:lnTo>
                    <a:pt x="1868613" y="545916"/>
                  </a:lnTo>
                  <a:lnTo>
                    <a:pt x="1891866" y="586836"/>
                  </a:lnTo>
                  <a:lnTo>
                    <a:pt x="1914301" y="628936"/>
                  </a:lnTo>
                  <a:lnTo>
                    <a:pt x="1935899" y="672181"/>
                  </a:lnTo>
                  <a:lnTo>
                    <a:pt x="1956639" y="716540"/>
                  </a:lnTo>
                  <a:lnTo>
                    <a:pt x="1976502" y="761981"/>
                  </a:lnTo>
                  <a:lnTo>
                    <a:pt x="1995467" y="808471"/>
                  </a:lnTo>
                  <a:lnTo>
                    <a:pt x="2013514" y="855979"/>
                  </a:lnTo>
                  <a:lnTo>
                    <a:pt x="2030623" y="904473"/>
                  </a:lnTo>
                  <a:lnTo>
                    <a:pt x="2046774" y="953919"/>
                  </a:lnTo>
                  <a:lnTo>
                    <a:pt x="2061947" y="1004286"/>
                  </a:lnTo>
                  <a:lnTo>
                    <a:pt x="2076122" y="1055542"/>
                  </a:lnTo>
                  <a:lnTo>
                    <a:pt x="2089278" y="1107655"/>
                  </a:lnTo>
                  <a:lnTo>
                    <a:pt x="2101396" y="1160591"/>
                  </a:lnTo>
                  <a:lnTo>
                    <a:pt x="2112455" y="1214320"/>
                  </a:lnTo>
                  <a:lnTo>
                    <a:pt x="2122436" y="1268809"/>
                  </a:lnTo>
                  <a:lnTo>
                    <a:pt x="2131317" y="1324025"/>
                  </a:lnTo>
                  <a:lnTo>
                    <a:pt x="2139080" y="1379938"/>
                  </a:lnTo>
                  <a:lnTo>
                    <a:pt x="2145704" y="1436513"/>
                  </a:lnTo>
                  <a:lnTo>
                    <a:pt x="2151168" y="1493720"/>
                  </a:lnTo>
                  <a:lnTo>
                    <a:pt x="2155453" y="1551526"/>
                  </a:lnTo>
                  <a:lnTo>
                    <a:pt x="2158539" y="1609898"/>
                  </a:lnTo>
                  <a:lnTo>
                    <a:pt x="2160405" y="1668806"/>
                  </a:lnTo>
                  <a:lnTo>
                    <a:pt x="2161032" y="1728215"/>
                  </a:lnTo>
                  <a:lnTo>
                    <a:pt x="2160405" y="1787625"/>
                  </a:lnTo>
                  <a:lnTo>
                    <a:pt x="2158539" y="1846533"/>
                  </a:lnTo>
                  <a:lnTo>
                    <a:pt x="2155453" y="1904905"/>
                  </a:lnTo>
                  <a:lnTo>
                    <a:pt x="2151168" y="1962711"/>
                  </a:lnTo>
                  <a:lnTo>
                    <a:pt x="2145704" y="2019918"/>
                  </a:lnTo>
                  <a:lnTo>
                    <a:pt x="2139080" y="2076493"/>
                  </a:lnTo>
                  <a:lnTo>
                    <a:pt x="2131317" y="2132406"/>
                  </a:lnTo>
                  <a:lnTo>
                    <a:pt x="2122436" y="2187622"/>
                  </a:lnTo>
                  <a:lnTo>
                    <a:pt x="2112455" y="2242111"/>
                  </a:lnTo>
                  <a:lnTo>
                    <a:pt x="2101396" y="2295840"/>
                  </a:lnTo>
                  <a:lnTo>
                    <a:pt x="2089278" y="2348776"/>
                  </a:lnTo>
                  <a:lnTo>
                    <a:pt x="2076122" y="2400889"/>
                  </a:lnTo>
                  <a:lnTo>
                    <a:pt x="2061947" y="2452145"/>
                  </a:lnTo>
                  <a:lnTo>
                    <a:pt x="2046774" y="2502512"/>
                  </a:lnTo>
                  <a:lnTo>
                    <a:pt x="2030623" y="2551958"/>
                  </a:lnTo>
                  <a:lnTo>
                    <a:pt x="2013514" y="2600452"/>
                  </a:lnTo>
                  <a:lnTo>
                    <a:pt x="1995467" y="2647960"/>
                  </a:lnTo>
                  <a:lnTo>
                    <a:pt x="1976502" y="2694450"/>
                  </a:lnTo>
                  <a:lnTo>
                    <a:pt x="1956639" y="2739891"/>
                  </a:lnTo>
                  <a:lnTo>
                    <a:pt x="1935899" y="2784250"/>
                  </a:lnTo>
                  <a:lnTo>
                    <a:pt x="1914301" y="2827495"/>
                  </a:lnTo>
                  <a:lnTo>
                    <a:pt x="1891866" y="2869595"/>
                  </a:lnTo>
                  <a:lnTo>
                    <a:pt x="1868613" y="2910515"/>
                  </a:lnTo>
                  <a:lnTo>
                    <a:pt x="1844563" y="2950225"/>
                  </a:lnTo>
                  <a:lnTo>
                    <a:pt x="1819737" y="2988693"/>
                  </a:lnTo>
                  <a:lnTo>
                    <a:pt x="1794153" y="3025885"/>
                  </a:lnTo>
                  <a:lnTo>
                    <a:pt x="1767833" y="3061771"/>
                  </a:lnTo>
                  <a:lnTo>
                    <a:pt x="1740795" y="3096317"/>
                  </a:lnTo>
                  <a:lnTo>
                    <a:pt x="1713062" y="3129492"/>
                  </a:lnTo>
                  <a:lnTo>
                    <a:pt x="1684651" y="3161263"/>
                  </a:lnTo>
                  <a:lnTo>
                    <a:pt x="1655585" y="3191598"/>
                  </a:lnTo>
                  <a:lnTo>
                    <a:pt x="1625882" y="3220466"/>
                  </a:lnTo>
                  <a:lnTo>
                    <a:pt x="1595563" y="3247833"/>
                  </a:lnTo>
                  <a:lnTo>
                    <a:pt x="1564648" y="3273667"/>
                  </a:lnTo>
                  <a:lnTo>
                    <a:pt x="1533157" y="3297938"/>
                  </a:lnTo>
                  <a:lnTo>
                    <a:pt x="1501110" y="3320611"/>
                  </a:lnTo>
                  <a:lnTo>
                    <a:pt x="1468527" y="3341655"/>
                  </a:lnTo>
                  <a:lnTo>
                    <a:pt x="1435429" y="3361039"/>
                  </a:lnTo>
                  <a:lnTo>
                    <a:pt x="1367767" y="3394694"/>
                  </a:lnTo>
                  <a:lnTo>
                    <a:pt x="1298283" y="3421318"/>
                  </a:lnTo>
                  <a:lnTo>
                    <a:pt x="1227139" y="3440654"/>
                  </a:lnTo>
                  <a:lnTo>
                    <a:pt x="1154497" y="3452444"/>
                  </a:lnTo>
                  <a:lnTo>
                    <a:pt x="1080515" y="3456431"/>
                  </a:lnTo>
                  <a:lnTo>
                    <a:pt x="1043368" y="3455429"/>
                  </a:lnTo>
                  <a:lnTo>
                    <a:pt x="970036" y="3447508"/>
                  </a:lnTo>
                  <a:lnTo>
                    <a:pt x="898122" y="3431913"/>
                  </a:lnTo>
                  <a:lnTo>
                    <a:pt x="827789" y="3408901"/>
                  </a:lnTo>
                  <a:lnTo>
                    <a:pt x="759195" y="3378729"/>
                  </a:lnTo>
                  <a:lnTo>
                    <a:pt x="692504" y="3341655"/>
                  </a:lnTo>
                  <a:lnTo>
                    <a:pt x="659921" y="3320611"/>
                  </a:lnTo>
                  <a:lnTo>
                    <a:pt x="627874" y="3297938"/>
                  </a:lnTo>
                  <a:lnTo>
                    <a:pt x="596383" y="3273667"/>
                  </a:lnTo>
                  <a:lnTo>
                    <a:pt x="565468" y="3247833"/>
                  </a:lnTo>
                  <a:lnTo>
                    <a:pt x="535149" y="3220465"/>
                  </a:lnTo>
                  <a:lnTo>
                    <a:pt x="505446" y="3191598"/>
                  </a:lnTo>
                  <a:lnTo>
                    <a:pt x="476380" y="3161263"/>
                  </a:lnTo>
                  <a:lnTo>
                    <a:pt x="447969" y="3129492"/>
                  </a:lnTo>
                  <a:lnTo>
                    <a:pt x="420236" y="3096317"/>
                  </a:lnTo>
                  <a:lnTo>
                    <a:pt x="393198" y="3061771"/>
                  </a:lnTo>
                  <a:lnTo>
                    <a:pt x="366878" y="3025885"/>
                  </a:lnTo>
                  <a:lnTo>
                    <a:pt x="341294" y="2988693"/>
                  </a:lnTo>
                  <a:lnTo>
                    <a:pt x="316468" y="2950225"/>
                  </a:lnTo>
                  <a:lnTo>
                    <a:pt x="292418" y="2910515"/>
                  </a:lnTo>
                  <a:lnTo>
                    <a:pt x="269165" y="2869595"/>
                  </a:lnTo>
                  <a:lnTo>
                    <a:pt x="246730" y="2827495"/>
                  </a:lnTo>
                  <a:lnTo>
                    <a:pt x="225132" y="2784250"/>
                  </a:lnTo>
                  <a:lnTo>
                    <a:pt x="204392" y="2739891"/>
                  </a:lnTo>
                  <a:lnTo>
                    <a:pt x="184529" y="2694450"/>
                  </a:lnTo>
                  <a:lnTo>
                    <a:pt x="165564" y="2647960"/>
                  </a:lnTo>
                  <a:lnTo>
                    <a:pt x="147517" y="2600452"/>
                  </a:lnTo>
                  <a:lnTo>
                    <a:pt x="130408" y="2551958"/>
                  </a:lnTo>
                  <a:lnTo>
                    <a:pt x="114257" y="2502512"/>
                  </a:lnTo>
                  <a:lnTo>
                    <a:pt x="99084" y="2452145"/>
                  </a:lnTo>
                  <a:lnTo>
                    <a:pt x="84909" y="2400889"/>
                  </a:lnTo>
                  <a:lnTo>
                    <a:pt x="71753" y="2348776"/>
                  </a:lnTo>
                  <a:lnTo>
                    <a:pt x="59635" y="2295840"/>
                  </a:lnTo>
                  <a:lnTo>
                    <a:pt x="48576" y="2242111"/>
                  </a:lnTo>
                  <a:lnTo>
                    <a:pt x="38595" y="2187622"/>
                  </a:lnTo>
                  <a:lnTo>
                    <a:pt x="29714" y="2132406"/>
                  </a:lnTo>
                  <a:lnTo>
                    <a:pt x="21951" y="2076493"/>
                  </a:lnTo>
                  <a:lnTo>
                    <a:pt x="15327" y="2019918"/>
                  </a:lnTo>
                  <a:lnTo>
                    <a:pt x="9863" y="1962711"/>
                  </a:lnTo>
                  <a:lnTo>
                    <a:pt x="5578" y="1904905"/>
                  </a:lnTo>
                  <a:lnTo>
                    <a:pt x="2492" y="1846533"/>
                  </a:lnTo>
                  <a:lnTo>
                    <a:pt x="626" y="1787625"/>
                  </a:lnTo>
                  <a:lnTo>
                    <a:pt x="0" y="1728215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399008"/>
            <a:ext cx="788670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31544">
              <a:lnSpc>
                <a:spcPct val="100000"/>
              </a:lnSpc>
              <a:spcBef>
                <a:spcPts val="95"/>
              </a:spcBef>
            </a:pPr>
            <a:r>
              <a:rPr sz="5400" b="1" spc="-10" dirty="0"/>
              <a:t>Nociceptores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6897" y="1468577"/>
            <a:ext cx="7030084" cy="4568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109220" indent="-283845">
              <a:lnSpc>
                <a:spcPct val="100000"/>
              </a:lnSpc>
              <a:spcBef>
                <a:spcPts val="105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  <a:tab pos="2378075" algn="l"/>
              </a:tabLst>
            </a:pPr>
            <a:r>
              <a:rPr sz="3200" b="1" dirty="0">
                <a:latin typeface="Arial"/>
                <a:cs typeface="Arial"/>
              </a:rPr>
              <a:t>Fibras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spc="-25" dirty="0">
                <a:latin typeface="Arial"/>
                <a:cs typeface="Arial"/>
              </a:rPr>
              <a:t>A: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dirty="0">
                <a:latin typeface="Arial"/>
                <a:cs typeface="Arial"/>
              </a:rPr>
              <a:t>tipos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alfa,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beta,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gamma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50" dirty="0">
                <a:latin typeface="Arial"/>
                <a:cs typeface="Arial"/>
              </a:rPr>
              <a:t>y </a:t>
            </a:r>
            <a:r>
              <a:rPr sz="3200" dirty="0">
                <a:latin typeface="Arial"/>
                <a:cs typeface="Arial"/>
              </a:rPr>
              <a:t>delta.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estos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subtipos,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las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fibras</a:t>
            </a:r>
            <a:r>
              <a:rPr sz="3200" spc="-204" dirty="0">
                <a:latin typeface="Arial"/>
                <a:cs typeface="Arial"/>
              </a:rPr>
              <a:t> </a:t>
            </a:r>
            <a:r>
              <a:rPr sz="3200" spc="-50" dirty="0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sz="3200" dirty="0">
                <a:solidFill>
                  <a:srgbClr val="FF0000"/>
                </a:solidFill>
                <a:latin typeface="Arial"/>
                <a:cs typeface="Arial"/>
              </a:rPr>
              <a:t>delta</a:t>
            </a:r>
            <a:r>
              <a:rPr sz="3200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son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las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que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conducen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los </a:t>
            </a:r>
            <a:r>
              <a:rPr sz="3200" dirty="0">
                <a:latin typeface="Arial"/>
                <a:cs typeface="Arial"/>
              </a:rPr>
              <a:t>impulsos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0000"/>
                </a:solidFill>
                <a:latin typeface="Arial"/>
                <a:cs typeface="Arial"/>
              </a:rPr>
              <a:t>nociceptivos</a:t>
            </a:r>
            <a:r>
              <a:rPr sz="3200" dirty="0">
                <a:latin typeface="Arial"/>
                <a:cs typeface="Arial"/>
              </a:rPr>
              <a:t>.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(dolor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agudo)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3891A7"/>
              </a:buClr>
              <a:buFont typeface="Wingdings 2"/>
              <a:buChar char=""/>
            </a:pPr>
            <a:endParaRPr sz="4350">
              <a:latin typeface="Arial"/>
              <a:cs typeface="Arial"/>
            </a:endParaRPr>
          </a:p>
          <a:p>
            <a:pPr marL="295910" marR="5080" indent="-283845">
              <a:lnSpc>
                <a:spcPct val="100000"/>
              </a:lnSpc>
              <a:spcBef>
                <a:spcPts val="5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  <a:tab pos="2280285" algn="l"/>
              </a:tabLst>
            </a:pPr>
            <a:r>
              <a:rPr sz="3200" b="1" dirty="0">
                <a:latin typeface="Arial"/>
                <a:cs typeface="Arial"/>
              </a:rPr>
              <a:t>Fibras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spc="-25" dirty="0">
                <a:latin typeface="Arial"/>
                <a:cs typeface="Arial"/>
              </a:rPr>
              <a:t>C: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dirty="0">
                <a:latin typeface="Arial"/>
                <a:cs typeface="Arial"/>
              </a:rPr>
              <a:t>son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fibras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nerviosas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de </a:t>
            </a:r>
            <a:r>
              <a:rPr sz="3200" dirty="0">
                <a:latin typeface="Arial"/>
                <a:cs typeface="Arial"/>
              </a:rPr>
              <a:t>conducción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lenta,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inferior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la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rapidez </a:t>
            </a:r>
            <a:r>
              <a:rPr sz="3200" dirty="0">
                <a:latin typeface="Arial"/>
                <a:cs typeface="Arial"/>
              </a:rPr>
              <a:t>de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conducción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las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fibras</a:t>
            </a:r>
            <a:r>
              <a:rPr sz="3200" spc="-19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</a:t>
            </a:r>
            <a:r>
              <a:rPr sz="3200" spc="-19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delta. </a:t>
            </a:r>
            <a:r>
              <a:rPr sz="3200" dirty="0">
                <a:latin typeface="Arial"/>
                <a:cs typeface="Arial"/>
              </a:rPr>
              <a:t>(dolor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crónico).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5736" y="0"/>
            <a:ext cx="8208645" cy="6858000"/>
            <a:chOff x="935736" y="0"/>
            <a:chExt cx="8208645" cy="6858000"/>
          </a:xfrm>
        </p:grpSpPr>
        <p:sp>
          <p:nvSpPr>
            <p:cNvPr id="3" name="object 3"/>
            <p:cNvSpPr/>
            <p:nvPr/>
          </p:nvSpPr>
          <p:spPr>
            <a:xfrm>
              <a:off x="1014984" y="0"/>
              <a:ext cx="8129270" cy="6858000"/>
            </a:xfrm>
            <a:custGeom>
              <a:avLst/>
              <a:gdLst/>
              <a:ahLst/>
              <a:cxnLst/>
              <a:rect l="l" t="t" r="r" b="b"/>
              <a:pathLst>
                <a:path w="8129270" h="6858000">
                  <a:moveTo>
                    <a:pt x="812901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9016" y="6858000"/>
                  </a:lnTo>
                  <a:lnTo>
                    <a:pt x="81290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5736" y="0"/>
              <a:ext cx="155447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14984" y="0"/>
              <a:ext cx="73660" cy="6858000"/>
            </a:xfrm>
            <a:custGeom>
              <a:avLst/>
              <a:gdLst/>
              <a:ahLst/>
              <a:cxnLst/>
              <a:rect l="l" t="t" r="r" b="b"/>
              <a:pathLst>
                <a:path w="73659" h="6858000">
                  <a:moveTo>
                    <a:pt x="7315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3152" y="685800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3000" y="548640"/>
              <a:ext cx="7816595" cy="52791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362200"/>
            <a:ext cx="9144000" cy="342137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59557" y="339979"/>
            <a:ext cx="405892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Láminas</a:t>
            </a:r>
            <a:r>
              <a:rPr sz="2800" b="1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del</a:t>
            </a:r>
            <a:r>
              <a:rPr sz="2800" b="1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asta</a:t>
            </a:r>
            <a:r>
              <a:rPr sz="2800" b="1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0000"/>
                </a:solidFill>
                <a:latin typeface="Arial"/>
                <a:cs typeface="Arial"/>
              </a:rPr>
              <a:t>dorsal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2800" b="1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sz="2800" b="1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médula</a:t>
            </a:r>
            <a:r>
              <a:rPr sz="2800" b="1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y</a:t>
            </a:r>
            <a:r>
              <a:rPr sz="2800" b="1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000000"/>
                </a:solidFill>
                <a:latin typeface="Arial"/>
                <a:cs typeface="Arial"/>
              </a:rPr>
              <a:t>sus </a:t>
            </a:r>
            <a:r>
              <a:rPr sz="2800" b="1" spc="-10" dirty="0">
                <a:solidFill>
                  <a:srgbClr val="000000"/>
                </a:solidFill>
                <a:latin typeface="Arial"/>
                <a:cs typeface="Arial"/>
              </a:rPr>
              <a:t>funciones</a:t>
            </a:r>
            <a:endParaRPr sz="2800"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</a:pP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Láminas</a:t>
            </a:r>
            <a:r>
              <a:rPr sz="2800" b="1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2800" b="1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0000"/>
                </a:solidFill>
                <a:latin typeface="Arial"/>
                <a:cs typeface="Arial"/>
              </a:rPr>
              <a:t>Rexed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5736" y="0"/>
            <a:ext cx="8208645" cy="6858000"/>
            <a:chOff x="935736" y="0"/>
            <a:chExt cx="8208645" cy="6858000"/>
          </a:xfrm>
        </p:grpSpPr>
        <p:sp>
          <p:nvSpPr>
            <p:cNvPr id="3" name="object 3"/>
            <p:cNvSpPr/>
            <p:nvPr/>
          </p:nvSpPr>
          <p:spPr>
            <a:xfrm>
              <a:off x="1014984" y="0"/>
              <a:ext cx="8129270" cy="6858000"/>
            </a:xfrm>
            <a:custGeom>
              <a:avLst/>
              <a:gdLst/>
              <a:ahLst/>
              <a:cxnLst/>
              <a:rect l="l" t="t" r="r" b="b"/>
              <a:pathLst>
                <a:path w="8129270" h="6858000">
                  <a:moveTo>
                    <a:pt x="812901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9016" y="6858000"/>
                  </a:lnTo>
                  <a:lnTo>
                    <a:pt x="81290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5736" y="0"/>
              <a:ext cx="155447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14984" y="0"/>
              <a:ext cx="73660" cy="6858000"/>
            </a:xfrm>
            <a:custGeom>
              <a:avLst/>
              <a:gdLst/>
              <a:ahLst/>
              <a:cxnLst/>
              <a:rect l="l" t="t" r="r" b="b"/>
              <a:pathLst>
                <a:path w="73659" h="6858000">
                  <a:moveTo>
                    <a:pt x="7315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3152" y="685800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3668" y="537972"/>
              <a:ext cx="7705344" cy="57287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5736" y="0"/>
            <a:ext cx="8208645" cy="6858000"/>
            <a:chOff x="935736" y="0"/>
            <a:chExt cx="8208645" cy="6858000"/>
          </a:xfrm>
        </p:grpSpPr>
        <p:sp>
          <p:nvSpPr>
            <p:cNvPr id="3" name="object 3"/>
            <p:cNvSpPr/>
            <p:nvPr/>
          </p:nvSpPr>
          <p:spPr>
            <a:xfrm>
              <a:off x="1014984" y="0"/>
              <a:ext cx="8129270" cy="6858000"/>
            </a:xfrm>
            <a:custGeom>
              <a:avLst/>
              <a:gdLst/>
              <a:ahLst/>
              <a:cxnLst/>
              <a:rect l="l" t="t" r="r" b="b"/>
              <a:pathLst>
                <a:path w="8129270" h="6858000">
                  <a:moveTo>
                    <a:pt x="812901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9016" y="6858000"/>
                  </a:lnTo>
                  <a:lnTo>
                    <a:pt x="81290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5736" y="0"/>
              <a:ext cx="155447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14984" y="0"/>
              <a:ext cx="73660" cy="6858000"/>
            </a:xfrm>
            <a:custGeom>
              <a:avLst/>
              <a:gdLst/>
              <a:ahLst/>
              <a:cxnLst/>
              <a:rect l="l" t="t" r="r" b="b"/>
              <a:pathLst>
                <a:path w="73659" h="6858000">
                  <a:moveTo>
                    <a:pt x="7315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3152" y="685800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8384" y="288036"/>
              <a:ext cx="6120384" cy="573328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1080" y="292734"/>
            <a:ext cx="5558155" cy="1367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89710" marR="5080" indent="-1477645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000000"/>
                </a:solidFill>
              </a:rPr>
              <a:t>Principales</a:t>
            </a:r>
            <a:r>
              <a:rPr sz="4400" spc="-50" dirty="0">
                <a:solidFill>
                  <a:srgbClr val="000000"/>
                </a:solidFill>
              </a:rPr>
              <a:t> </a:t>
            </a:r>
            <a:r>
              <a:rPr sz="4400" spc="-10" dirty="0">
                <a:solidFill>
                  <a:srgbClr val="000000"/>
                </a:solidFill>
              </a:rPr>
              <a:t>sustancias algógenas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0" y="1752600"/>
            <a:ext cx="9088120" cy="4316095"/>
            <a:chOff x="56389" y="1505711"/>
            <a:chExt cx="9088120" cy="43160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389" y="1505711"/>
              <a:ext cx="9087610" cy="43159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60" y="1700783"/>
              <a:ext cx="8680704" cy="37277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62000" y="343086"/>
            <a:ext cx="7138034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5400" b="1" dirty="0"/>
              <a:t>Modulación</a:t>
            </a:r>
            <a:r>
              <a:rPr sz="5400" b="1" spc="-10" dirty="0"/>
              <a:t> </a:t>
            </a:r>
            <a:r>
              <a:rPr sz="5400" b="1" dirty="0"/>
              <a:t>de</a:t>
            </a:r>
            <a:r>
              <a:rPr sz="5400" b="1" spc="-5" dirty="0"/>
              <a:t> </a:t>
            </a:r>
            <a:r>
              <a:rPr sz="5400" b="1" dirty="0"/>
              <a:t>la</a:t>
            </a:r>
            <a:r>
              <a:rPr sz="5400" b="1" spc="-5" dirty="0"/>
              <a:t> </a:t>
            </a:r>
            <a:r>
              <a:rPr sz="5400" b="1" dirty="0"/>
              <a:t>percepción </a:t>
            </a:r>
            <a:r>
              <a:rPr sz="5400" b="1" spc="-25" dirty="0"/>
              <a:t>del </a:t>
            </a:r>
            <a:r>
              <a:rPr sz="5400" b="1" spc="-10" dirty="0"/>
              <a:t>dolor</a:t>
            </a:r>
            <a:endParaRPr sz="5400" b="1" dirty="0"/>
          </a:p>
        </p:txBody>
      </p:sp>
      <p:sp>
        <p:nvSpPr>
          <p:cNvPr id="6" name="object 6"/>
          <p:cNvSpPr txBox="1"/>
          <p:nvPr/>
        </p:nvSpPr>
        <p:spPr>
          <a:xfrm>
            <a:off x="1752600" y="2819400"/>
            <a:ext cx="6066155" cy="2769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105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spc="-40" dirty="0">
                <a:latin typeface="Arial"/>
                <a:cs typeface="Arial"/>
              </a:rPr>
              <a:t>Teoría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la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compuerta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3891A7"/>
              </a:buClr>
              <a:buFont typeface="Wingdings 2"/>
              <a:buChar char=""/>
            </a:pPr>
            <a:endParaRPr sz="4350" dirty="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Sistema</a:t>
            </a:r>
            <a:r>
              <a:rPr sz="3200" spc="-8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opioide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endógeno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3891A7"/>
              </a:buClr>
              <a:buFont typeface="Wingdings 2"/>
              <a:buChar char=""/>
            </a:pPr>
            <a:endParaRPr sz="4350" dirty="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Sistema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inhibitorio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descendente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-15240" y="381000"/>
            <a:ext cx="851535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31544">
              <a:lnSpc>
                <a:spcPct val="100000"/>
              </a:lnSpc>
              <a:spcBef>
                <a:spcPts val="95"/>
              </a:spcBef>
            </a:pPr>
            <a:r>
              <a:rPr sz="5400" b="1" dirty="0"/>
              <a:t>Sistema</a:t>
            </a:r>
            <a:r>
              <a:rPr sz="5400" b="1" spc="-155" dirty="0"/>
              <a:t> </a:t>
            </a:r>
            <a:r>
              <a:rPr sz="5400" b="1" dirty="0"/>
              <a:t>opioide</a:t>
            </a:r>
            <a:r>
              <a:rPr sz="5400" b="1" spc="-165" dirty="0"/>
              <a:t> </a:t>
            </a:r>
            <a:r>
              <a:rPr sz="5400" b="1" spc="-10" dirty="0"/>
              <a:t>endógeno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6897" y="2033143"/>
            <a:ext cx="6514465" cy="38976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105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4000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años</a:t>
            </a:r>
            <a:r>
              <a:rPr sz="3200" spc="-204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AC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: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Opio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3891A7"/>
              </a:buClr>
              <a:buFont typeface="Wingdings 2"/>
              <a:buChar char=""/>
            </a:pPr>
            <a:endParaRPr sz="435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Receptores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para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opioides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1960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3891A7"/>
              </a:buClr>
              <a:buFont typeface="Wingdings 2"/>
              <a:buChar char=""/>
            </a:pPr>
            <a:endParaRPr sz="435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Sustancia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gris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periacueductal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3891A7"/>
              </a:buClr>
              <a:buFont typeface="Wingdings 2"/>
              <a:buChar char=""/>
            </a:pPr>
            <a:endParaRPr sz="435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Encefalinas,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endorfinas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y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dinorfina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09600" y="861774"/>
            <a:ext cx="822960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5000" b="1" dirty="0"/>
              <a:t>Sistema</a:t>
            </a:r>
            <a:r>
              <a:rPr sz="5000" b="1" spc="-150" dirty="0"/>
              <a:t> </a:t>
            </a:r>
            <a:r>
              <a:rPr sz="5000" b="1" spc="-10" dirty="0"/>
              <a:t>inhibitorio descendente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42097" y="2438400"/>
            <a:ext cx="6059805" cy="333311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700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spc="-10" dirty="0">
                <a:solidFill>
                  <a:srgbClr val="FF0000"/>
                </a:solidFill>
                <a:latin typeface="Arial"/>
                <a:cs typeface="Arial"/>
              </a:rPr>
              <a:t>Serotonina</a:t>
            </a:r>
            <a:endParaRPr sz="3200" dirty="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spc="-10" dirty="0">
                <a:solidFill>
                  <a:srgbClr val="FF0000"/>
                </a:solidFill>
                <a:latin typeface="Arial"/>
                <a:cs typeface="Arial"/>
              </a:rPr>
              <a:t>Norepinefrina</a:t>
            </a:r>
            <a:endParaRPr sz="3200" dirty="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Sustancia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gris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periacueductal</a:t>
            </a:r>
            <a:endParaRPr sz="3200" dirty="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Antidepresivos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tricíclicos</a:t>
            </a:r>
            <a:endParaRPr sz="3200" dirty="0">
              <a:latin typeface="Arial"/>
              <a:cs typeface="Arial"/>
            </a:endParaRPr>
          </a:p>
          <a:p>
            <a:pPr marL="295910" marR="5080" indent="-283845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Inhibidores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la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recaptación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de </a:t>
            </a:r>
            <a:r>
              <a:rPr sz="3200" spc="-10" dirty="0">
                <a:latin typeface="Arial"/>
                <a:cs typeface="Arial"/>
              </a:rPr>
              <a:t>serotonina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457200"/>
            <a:ext cx="8229600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533400"/>
            <a:ext cx="7924800" cy="579729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997" y="533400"/>
            <a:ext cx="8229600" cy="5791200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C1A7BF4-BD87-99F9-2156-EC93C8046E27}"/>
              </a:ext>
            </a:extLst>
          </p:cNvPr>
          <p:cNvCxnSpPr/>
          <p:nvPr/>
        </p:nvCxnSpPr>
        <p:spPr>
          <a:xfrm flipV="1">
            <a:off x="1143000" y="3200400"/>
            <a:ext cx="0" cy="11430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F7E98AFE-A501-D384-E5AB-570D48B163BC}"/>
              </a:ext>
            </a:extLst>
          </p:cNvPr>
          <p:cNvCxnSpPr>
            <a:cxnSpLocks/>
          </p:cNvCxnSpPr>
          <p:nvPr/>
        </p:nvCxnSpPr>
        <p:spPr>
          <a:xfrm flipV="1">
            <a:off x="3200400" y="2438400"/>
            <a:ext cx="0" cy="7620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7707C696-DAF2-B009-D083-8A7C2AE23A52}"/>
              </a:ext>
            </a:extLst>
          </p:cNvPr>
          <p:cNvCxnSpPr>
            <a:cxnSpLocks/>
          </p:cNvCxnSpPr>
          <p:nvPr/>
        </p:nvCxnSpPr>
        <p:spPr>
          <a:xfrm flipV="1">
            <a:off x="5867400" y="1371600"/>
            <a:ext cx="0" cy="7620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92258EAD-A70B-D1CE-F5A2-B2C4CC039B00}"/>
              </a:ext>
            </a:extLst>
          </p:cNvPr>
          <p:cNvCxnSpPr/>
          <p:nvPr/>
        </p:nvCxnSpPr>
        <p:spPr>
          <a:xfrm flipV="1">
            <a:off x="914400" y="1295400"/>
            <a:ext cx="5105400" cy="19812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03A5065-7C37-A788-6272-C7E2556521F9}"/>
              </a:ext>
            </a:extLst>
          </p:cNvPr>
          <p:cNvSpPr txBox="1"/>
          <p:nvPr/>
        </p:nvSpPr>
        <p:spPr>
          <a:xfrm>
            <a:off x="4572000" y="4465410"/>
            <a:ext cx="40385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b="1" dirty="0">
                <a:solidFill>
                  <a:schemeClr val="bg1"/>
                </a:solidFill>
              </a:rPr>
              <a:t>¿Y los barandales?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B04888D-377D-E7CB-AF84-3864CBA23421}"/>
              </a:ext>
            </a:extLst>
          </p:cNvPr>
          <p:cNvSpPr txBox="1"/>
          <p:nvPr/>
        </p:nvSpPr>
        <p:spPr>
          <a:xfrm rot="20338023">
            <a:off x="1067616" y="2005973"/>
            <a:ext cx="38463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bg1"/>
                </a:solidFill>
              </a:rPr>
              <a:t>TERAPIAS COADYUVANTES</a:t>
            </a:r>
          </a:p>
        </p:txBody>
      </p:sp>
    </p:spTree>
    <p:extLst>
      <p:ext uri="{BB962C8B-B14F-4D97-AF65-F5344CB8AC3E}">
        <p14:creationId xmlns:p14="http://schemas.microsoft.com/office/powerpoint/2010/main" val="9456266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</TotalTime>
  <Words>678</Words>
  <Application>Microsoft Office PowerPoint</Application>
  <PresentationFormat>Presentación en pantalla (4:3)</PresentationFormat>
  <Paragraphs>146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Tema de Office</vt:lpstr>
      <vt:lpstr>Presentación de PowerPoint</vt:lpstr>
      <vt:lpstr>Dolor</vt:lpstr>
      <vt:lpstr>Dolor</vt:lpstr>
      <vt:lpstr>Clasificación</vt:lpstr>
      <vt:lpstr>Dolor Nociceptivo Somático</vt:lpstr>
      <vt:lpstr>Dolor Nociceptivo Visceral</vt:lpstr>
      <vt:lpstr>Dolor Neuropático</vt:lpstr>
      <vt:lpstr>Hipersensibilidad</vt:lpstr>
      <vt:lpstr>Dolor Psicógeno</vt:lpstr>
      <vt:lpstr>Dolor Agudo</vt:lpstr>
      <vt:lpstr>Dolor Crónico</vt:lpstr>
      <vt:lpstr>Dolor episódico</vt:lpstr>
      <vt:lpstr>Nocicepción</vt:lpstr>
      <vt:lpstr>Nocicepción</vt:lpstr>
      <vt:lpstr>Nocicepción</vt:lpstr>
      <vt:lpstr>Presentación de PowerPoint</vt:lpstr>
      <vt:lpstr>Presentación de PowerPoint</vt:lpstr>
      <vt:lpstr>Nociceptores</vt:lpstr>
      <vt:lpstr>Presentación de PowerPoint</vt:lpstr>
      <vt:lpstr>Nociceptores</vt:lpstr>
      <vt:lpstr>Presentación de PowerPoint</vt:lpstr>
      <vt:lpstr>Láminas del asta dorsal de la médula y sus funciones Láminas de Rexed</vt:lpstr>
      <vt:lpstr>Presentación de PowerPoint</vt:lpstr>
      <vt:lpstr>Presentación de PowerPoint</vt:lpstr>
      <vt:lpstr>Principales sustancias algógenas</vt:lpstr>
      <vt:lpstr>Modulación de la percepción del dolor</vt:lpstr>
      <vt:lpstr>Sistema opioide endógeno</vt:lpstr>
      <vt:lpstr>Sistema inhibitorio descendente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Arturo Meza</cp:lastModifiedBy>
  <cp:revision>6</cp:revision>
  <dcterms:created xsi:type="dcterms:W3CDTF">2023-02-10T21:35:01Z</dcterms:created>
  <dcterms:modified xsi:type="dcterms:W3CDTF">2025-09-02T23:44:24Z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2014-12-17T00:00:00Z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2023-02-10T00:00:00Z</vt:filetime>
  </property>
  <property fmtid="{D5CDD505-2E9C-101B-9397-08002B2CF9AE}" pid="5" name="Producer">
    <vt:lpwstr>Microsoft® PowerPoint® 2013</vt:lpwstr>
  </property>
</Properties>
</file>