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563" r:id="rId3"/>
    <p:sldId id="531" r:id="rId4"/>
    <p:sldId id="527" r:id="rId5"/>
    <p:sldId id="533" r:id="rId6"/>
    <p:sldId id="528" r:id="rId7"/>
    <p:sldId id="462" r:id="rId8"/>
    <p:sldId id="466" r:id="rId9"/>
    <p:sldId id="562" r:id="rId10"/>
    <p:sldId id="467" r:id="rId11"/>
    <p:sldId id="468" r:id="rId12"/>
    <p:sldId id="469" r:id="rId13"/>
    <p:sldId id="472" r:id="rId14"/>
    <p:sldId id="473" r:id="rId15"/>
    <p:sldId id="474" r:id="rId16"/>
    <p:sldId id="475" r:id="rId17"/>
    <p:sldId id="477" r:id="rId18"/>
    <p:sldId id="478" r:id="rId19"/>
    <p:sldId id="479" r:id="rId20"/>
    <p:sldId id="480" r:id="rId21"/>
    <p:sldId id="481" r:id="rId22"/>
    <p:sldId id="482" r:id="rId23"/>
    <p:sldId id="483" r:id="rId24"/>
    <p:sldId id="484" r:id="rId25"/>
    <p:sldId id="485" r:id="rId26"/>
    <p:sldId id="486" r:id="rId27"/>
    <p:sldId id="487" r:id="rId28"/>
    <p:sldId id="488" r:id="rId29"/>
    <p:sldId id="489" r:id="rId30"/>
    <p:sldId id="490" r:id="rId31"/>
    <p:sldId id="491" r:id="rId32"/>
    <p:sldId id="493" r:id="rId33"/>
    <p:sldId id="495" r:id="rId34"/>
    <p:sldId id="503" r:id="rId3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88" d="100"/>
          <a:sy n="88" d="100"/>
        </p:scale>
        <p:origin x="184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E3B1D-E506-9B49-8879-1383F1176E7F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E77DF-8A20-304B-BBFF-E2B93692EDE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0118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A74852-7D14-EF2D-56B1-D341DF4E99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EA6BF-7F28-AD48-BCD1-5A0F625F5B91}" type="slidenum">
              <a:rPr lang="es-ES" altLang="es-MX"/>
              <a:pPr/>
              <a:t>3</a:t>
            </a:fld>
            <a:endParaRPr lang="es-ES" altLang="es-MX"/>
          </a:p>
        </p:txBody>
      </p:sp>
      <p:sp>
        <p:nvSpPr>
          <p:cNvPr id="531458" name="Rectangle 2">
            <a:extLst>
              <a:ext uri="{FF2B5EF4-FFF2-40B4-BE49-F238E27FC236}">
                <a16:creationId xmlns:a16="http://schemas.microsoft.com/office/drawing/2014/main" id="{AD06B67C-CE1E-15BC-AFC7-07CBB4BDF3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1459" name="Rectangle 3">
            <a:extLst>
              <a:ext uri="{FF2B5EF4-FFF2-40B4-BE49-F238E27FC236}">
                <a16:creationId xmlns:a16="http://schemas.microsoft.com/office/drawing/2014/main" id="{2EF4AC6F-0239-8BA1-D521-B202CEDC6F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El dolor No ES sensación primaria como la visión o la audición. De ahí lo difícil que resulta su medición ( R son Esp del dolor, pag 94)</a:t>
            </a:r>
          </a:p>
          <a:p>
            <a:r>
              <a:rPr lang="es-ES_tradnl" altLang="es-MX" b="1"/>
              <a:t>Encontrar métodos que determinen con precisión el grado de dolor es uno de los objetivos prioritario en dolor</a:t>
            </a:r>
          </a:p>
          <a:p>
            <a:endParaRPr lang="es-ES" altLang="es-MX" b="1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0895F0-CB0A-1766-00E3-AD12C45F9B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D0681-9893-0042-B4F3-2EC4FFCF997B}" type="slidenum">
              <a:rPr lang="es-ES" altLang="es-MX"/>
              <a:pPr/>
              <a:t>6</a:t>
            </a:fld>
            <a:endParaRPr lang="es-ES" altLang="es-MX"/>
          </a:p>
        </p:txBody>
      </p:sp>
      <p:sp>
        <p:nvSpPr>
          <p:cNvPr id="526338" name="Rectangle 2">
            <a:extLst>
              <a:ext uri="{FF2B5EF4-FFF2-40B4-BE49-F238E27FC236}">
                <a16:creationId xmlns:a16="http://schemas.microsoft.com/office/drawing/2014/main" id="{8E6322E7-07C5-F1E5-F355-EAACAA2449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39" name="Rectangle 3">
            <a:extLst>
              <a:ext uri="{FF2B5EF4-FFF2-40B4-BE49-F238E27FC236}">
                <a16:creationId xmlns:a16="http://schemas.microsoft.com/office/drawing/2014/main" id="{94A67883-8F62-E186-7215-23F2E80F7B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REALIZAR UNA ADECUADA VALOTACIÓN/MEDICIÓN DEL DOLOR SIGNIFICA...</a:t>
            </a:r>
          </a:p>
          <a:p>
            <a:r>
              <a:rPr lang="es-ES_tradnl" altLang="es-MX"/>
              <a:t>Para una buena valoración del dolor se hace preciso conocer su fenomenología y patogénesis, la evaluación,...</a:t>
            </a:r>
            <a:endParaRPr lang="es-ES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A515BB-077F-EAF9-2471-A70A7A9551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15E50F-5424-564F-9BDE-AC63EB8D4B48}" type="slidenum">
              <a:rPr lang="es-ES" altLang="es-MX"/>
              <a:pPr/>
              <a:t>7</a:t>
            </a:fld>
            <a:endParaRPr lang="es-ES" altLang="es-MX"/>
          </a:p>
        </p:txBody>
      </p:sp>
      <p:sp>
        <p:nvSpPr>
          <p:cNvPr id="399362" name="Rectangle 2">
            <a:extLst>
              <a:ext uri="{FF2B5EF4-FFF2-40B4-BE49-F238E27FC236}">
                <a16:creationId xmlns:a16="http://schemas.microsoft.com/office/drawing/2014/main" id="{FF53A7C7-E340-3621-729D-89E2BCF3F0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>
            <a:extLst>
              <a:ext uri="{FF2B5EF4-FFF2-40B4-BE49-F238E27FC236}">
                <a16:creationId xmlns:a16="http://schemas.microsoft.com/office/drawing/2014/main" id="{B1C1B042-7459-3EA7-83CB-D86198DE9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Antes de proceder a aplicar escala alguna de medición es imprescindible realizar una historia clínica adecuada del paciente. Así podremos determinar qué tipo de dolor es con el que nos enfrentamos</a:t>
            </a:r>
            <a:endParaRPr lang="es-ES" alt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8D04B71-1F6E-DD21-C691-73359EB23E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610AB-0992-854A-BFB4-CC03F80D7F1C}" type="slidenum">
              <a:rPr lang="es-ES" altLang="es-MX"/>
              <a:pPr/>
              <a:t>9</a:t>
            </a:fld>
            <a:endParaRPr lang="es-ES" altLang="es-MX"/>
          </a:p>
        </p:txBody>
      </p:sp>
      <p:sp>
        <p:nvSpPr>
          <p:cNvPr id="602114" name="Rectangle 2">
            <a:extLst>
              <a:ext uri="{FF2B5EF4-FFF2-40B4-BE49-F238E27FC236}">
                <a16:creationId xmlns:a16="http://schemas.microsoft.com/office/drawing/2014/main" id="{8A030692-CDC7-3CDD-058C-BB6D01D251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83C923D6-78DE-204E-6AEA-DDCC0A036C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El dolor No ES sensación primaria como la visión o la audición. De ahí lo difícil que resulta su medición ( R son Esp del dolor, pag 94)</a:t>
            </a:r>
          </a:p>
          <a:p>
            <a:r>
              <a:rPr lang="es-ES_tradnl" altLang="es-MX" b="1"/>
              <a:t>Encontrar métodos que determinen con precisión el grado de dolor es uno de los objetivos prioritario en dolor</a:t>
            </a:r>
          </a:p>
          <a:p>
            <a:endParaRPr lang="es-ES" altLang="es-MX"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694E84-40DE-21F1-E8B5-69437CEB6F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3F55F9-89BE-C140-A810-8FD669DBEE71}" type="slidenum">
              <a:rPr lang="es-ES" altLang="es-MX"/>
              <a:pPr/>
              <a:t>10</a:t>
            </a:fld>
            <a:endParaRPr lang="es-ES" altLang="es-MX"/>
          </a:p>
        </p:txBody>
      </p:sp>
      <p:sp>
        <p:nvSpPr>
          <p:cNvPr id="407554" name="Rectangle 2">
            <a:extLst>
              <a:ext uri="{FF2B5EF4-FFF2-40B4-BE49-F238E27FC236}">
                <a16:creationId xmlns:a16="http://schemas.microsoft.com/office/drawing/2014/main" id="{C653B074-990B-12A7-5B29-56EE8CFD5B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167C3B99-2303-47F1-B6CF-052485FFB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Visceral y somático es el llamado NOCICEPTIVO término que se aplica al dolor que se presume está mantenido por una lesión orgánica continuada: somática cuando se relaciona con nervios aferentes primarios en tejidos somáticos ( hueso, articulación músculo) y visceral cuando las aferencias viscerales están activadas por la lesión).</a:t>
            </a:r>
            <a:endParaRPr lang="es-ES" alt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FB3B48-8E95-09BF-234D-4CFCD16230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F1E2FE-3317-ED46-BA9D-A8C2E0F0EC12}" type="slidenum">
              <a:rPr lang="es-ES" altLang="es-MX"/>
              <a:pPr/>
              <a:t>11</a:t>
            </a:fld>
            <a:endParaRPr lang="es-ES" altLang="es-MX"/>
          </a:p>
        </p:txBody>
      </p:sp>
      <p:sp>
        <p:nvSpPr>
          <p:cNvPr id="409602" name="Rectangle 2">
            <a:extLst>
              <a:ext uri="{FF2B5EF4-FFF2-40B4-BE49-F238E27FC236}">
                <a16:creationId xmlns:a16="http://schemas.microsoft.com/office/drawing/2014/main" id="{6CAFE053-24E8-0A75-B7BD-78DD75F27E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>
            <a:extLst>
              <a:ext uri="{FF2B5EF4-FFF2-40B4-BE49-F238E27FC236}">
                <a16:creationId xmlns:a16="http://schemas.microsoft.com/office/drawing/2014/main" id="{0186C1B9-40FB-F5BA-909C-1353FE665F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En la cognitiva el paciente relaciona el dolor con la progresión de la neoplasia, creencias, autoconcepto,  </a:t>
            </a:r>
          </a:p>
          <a:p>
            <a:endParaRPr lang="es-ES_tradnl" altLang="es-MX"/>
          </a:p>
          <a:p>
            <a:endParaRPr lang="es-ES" alt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D161492-58D3-02E2-00BC-A666CFA9E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0734ED-5193-9640-89E0-85C08ABF2C06}" type="slidenum">
              <a:rPr lang="es-ES" altLang="es-MX"/>
              <a:pPr/>
              <a:t>12</a:t>
            </a:fld>
            <a:endParaRPr lang="es-ES" altLang="es-MX"/>
          </a:p>
        </p:txBody>
      </p:sp>
      <p:sp>
        <p:nvSpPr>
          <p:cNvPr id="411650" name="Rectangle 2">
            <a:extLst>
              <a:ext uri="{FF2B5EF4-FFF2-40B4-BE49-F238E27FC236}">
                <a16:creationId xmlns:a16="http://schemas.microsoft.com/office/drawing/2014/main" id="{67FF1A73-FE2F-473F-C01C-F3DF179842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>
            <a:extLst>
              <a:ext uri="{FF2B5EF4-FFF2-40B4-BE49-F238E27FC236}">
                <a16:creationId xmlns:a16="http://schemas.microsoft.com/office/drawing/2014/main" id="{2F52C291-5C3F-A2C4-37FE-B32A50270C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 altLang="es-MX"/>
          </a:p>
          <a:p>
            <a:endParaRPr lang="es-ES_tradnl" altLang="es-MX"/>
          </a:p>
          <a:p>
            <a:endParaRPr lang="es-ES_tradnl" altLang="es-MX"/>
          </a:p>
          <a:p>
            <a:endParaRPr lang="es-ES_tradnl" altLang="es-MX"/>
          </a:p>
          <a:p>
            <a:r>
              <a:rPr lang="es-ES_tradnl" altLang="es-MX"/>
              <a:t>Las escalas establecen una dimensión unidimensional,  mientras que los cuestionarios lo hacen de forma multidisciplinar.</a:t>
            </a:r>
          </a:p>
          <a:p>
            <a:r>
              <a:rPr lang="es-ES_tradnl" altLang="es-MX"/>
              <a:t>En las unidimensionales las más importantes son las que miden la intensidad del dolor</a:t>
            </a:r>
            <a:endParaRPr lang="es-ES" alt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AC9FA94-53FC-0ED4-B258-60C9C779B1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C1CD3A-08B6-5B41-A2D2-089BE4F812E6}" type="slidenum">
              <a:rPr lang="es-ES" altLang="es-MX"/>
              <a:pPr/>
              <a:t>13</a:t>
            </a:fld>
            <a:endParaRPr lang="es-ES" altLang="es-MX"/>
          </a:p>
        </p:txBody>
      </p:sp>
      <p:sp>
        <p:nvSpPr>
          <p:cNvPr id="417794" name="Rectangle 2">
            <a:extLst>
              <a:ext uri="{FF2B5EF4-FFF2-40B4-BE49-F238E27FC236}">
                <a16:creationId xmlns:a16="http://schemas.microsoft.com/office/drawing/2014/main" id="{C3E11F8B-49FD-D4E2-A53E-04EDF36310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>
            <a:extLst>
              <a:ext uri="{FF2B5EF4-FFF2-40B4-BE49-F238E27FC236}">
                <a16:creationId xmlns:a16="http://schemas.microsoft.com/office/drawing/2014/main" id="{902A8A29-A24F-C434-88F8-40211A1A10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VAS: es uno de los métodos más frecuentes en muchos centros de evaluación del dolor. La ventaja es que no tiene números o palabras escritas. </a:t>
            </a:r>
            <a:r>
              <a:rPr lang="es-ES_tradnl" altLang="es-MX" b="1"/>
              <a:t>Es simple, sólido sensible y reproducible</a:t>
            </a:r>
            <a:r>
              <a:rPr lang="es-ES_tradnl" altLang="es-MX"/>
              <a:t> y es muy útil en la reevaluación del dolor en un mismo individuo en diferentes ocasiones. Al parecer los pacientes tienden a dar puntuaciones menores con la escala escala analógica </a:t>
            </a:r>
            <a:endParaRPr lang="es-ES" alt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F14CA3-4D8A-1972-84DB-7398EF69E4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26F16-4FBE-4F41-82FC-BE0E25425345}" type="slidenum">
              <a:rPr lang="es-ES" altLang="es-MX"/>
              <a:pPr/>
              <a:t>15</a:t>
            </a:fld>
            <a:endParaRPr lang="es-ES" altLang="es-MX"/>
          </a:p>
        </p:txBody>
      </p:sp>
      <p:sp>
        <p:nvSpPr>
          <p:cNvPr id="420866" name="Rectangle 2">
            <a:extLst>
              <a:ext uri="{FF2B5EF4-FFF2-40B4-BE49-F238E27FC236}">
                <a16:creationId xmlns:a16="http://schemas.microsoft.com/office/drawing/2014/main" id="{F7081B7A-F319-DCCD-3FBC-AC205A335B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>
            <a:extLst>
              <a:ext uri="{FF2B5EF4-FFF2-40B4-BE49-F238E27FC236}">
                <a16:creationId xmlns:a16="http://schemas.microsoft.com/office/drawing/2014/main" id="{12C89798-DD11-6169-D8AA-96CB7AD6E9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MX"/>
              <a:t>La  gradación colocada en la EVA aporta mayor precisión en el estudio. Son más varaces y las preferidas por lo voluntaruis.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02C7FB-1AFA-6D73-3D76-3A67800306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ACA76A-259A-0F42-932A-20DF27F3413D}" type="slidenum">
              <a:rPr lang="es-ES" altLang="es-MX"/>
              <a:pPr/>
              <a:t>17</a:t>
            </a:fld>
            <a:endParaRPr lang="es-ES" altLang="es-MX"/>
          </a:p>
        </p:txBody>
      </p:sp>
      <p:sp>
        <p:nvSpPr>
          <p:cNvPr id="425986" name="Rectangle 2">
            <a:extLst>
              <a:ext uri="{FF2B5EF4-FFF2-40B4-BE49-F238E27FC236}">
                <a16:creationId xmlns:a16="http://schemas.microsoft.com/office/drawing/2014/main" id="{97D1A28A-88CD-46B7-812A-BFA72C87D9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>
            <a:extLst>
              <a:ext uri="{FF2B5EF4-FFF2-40B4-BE49-F238E27FC236}">
                <a16:creationId xmlns:a16="http://schemas.microsoft.com/office/drawing/2014/main" id="{8B0323CC-E0FB-7A10-4FDD-8F5D89CA00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(Todas las escalas multidimensionales se intentarán entregar en fotocopia para los alumnos )</a:t>
            </a:r>
          </a:p>
          <a:p>
            <a:r>
              <a:rPr lang="es-ES_tradnl" altLang="es-MX"/>
              <a:t>(En el dibujo el,paciente sombrea las partes con mayor alteracióin de la actividad e incapacidad funcional que con el componente de intensidad del dolor o componente afectivo)</a:t>
            </a:r>
            <a:endParaRPr lang="es-ES" alt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E95301-9CDF-4B38-169D-ADA84BF6A6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53C9F-92BF-2B40-B82F-7683E4B3E9A8}" type="slidenum">
              <a:rPr lang="es-ES" altLang="es-MX"/>
              <a:pPr/>
              <a:t>18</a:t>
            </a:fld>
            <a:endParaRPr lang="es-ES" altLang="es-MX"/>
          </a:p>
        </p:txBody>
      </p:sp>
      <p:sp>
        <p:nvSpPr>
          <p:cNvPr id="428034" name="Rectangle 2">
            <a:extLst>
              <a:ext uri="{FF2B5EF4-FFF2-40B4-BE49-F238E27FC236}">
                <a16:creationId xmlns:a16="http://schemas.microsoft.com/office/drawing/2014/main" id="{94783462-E4D7-22CC-42F9-FCB69619CC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>
            <a:extLst>
              <a:ext uri="{FF2B5EF4-FFF2-40B4-BE49-F238E27FC236}">
                <a16:creationId xmlns:a16="http://schemas.microsoft.com/office/drawing/2014/main" id="{D522C9D0-60AB-0013-1A23-EBED76C37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DESARROLLADO EN LA UNIVERSIDAD DE WISCONSIN</a:t>
            </a:r>
          </a:p>
          <a:p>
            <a:r>
              <a:rPr lang="es-ES_tradnl" altLang="es-MX"/>
              <a:t>En todos los casos es el paciente el que rellena los cuestionarios. Ha sido muy usado y validado en muchos países, pero... Es impracticable en la práctica clínica </a:t>
            </a:r>
            <a:endParaRPr lang="es-ES" alt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4A74C2-9C7C-FED0-3E7B-1F336D8320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BCCD00-18C9-A14A-8A8F-D150E7C1DF73}" type="slidenum">
              <a:rPr lang="es-ES" altLang="es-MX"/>
              <a:pPr/>
              <a:t>21</a:t>
            </a:fld>
            <a:endParaRPr lang="es-ES" altLang="es-MX"/>
          </a:p>
        </p:txBody>
      </p:sp>
      <p:sp>
        <p:nvSpPr>
          <p:cNvPr id="432130" name="Rectangle 2">
            <a:extLst>
              <a:ext uri="{FF2B5EF4-FFF2-40B4-BE49-F238E27FC236}">
                <a16:creationId xmlns:a16="http://schemas.microsoft.com/office/drawing/2014/main" id="{B700CDDE-B676-FD1C-9BCC-DB2772A0A4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>
            <a:extLst>
              <a:ext uri="{FF2B5EF4-FFF2-40B4-BE49-F238E27FC236}">
                <a16:creationId xmlns:a16="http://schemas.microsoft.com/office/drawing/2014/main" id="{F584CFCD-15E9-D395-2085-F7755765A2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Desarrollado en el Memorial </a:t>
            </a:r>
          </a:p>
          <a:p>
            <a:r>
              <a:rPr lang="es-ES_tradnl" altLang="es-MX"/>
              <a:t>Proporciona valoración multidimensional del dolor y del grado de sufrimiento asociado al dolor. Atiende a tres dimensiones interrelacionadas: intensidad del dolor, alivio del dolor y angustia psicológica</a:t>
            </a:r>
            <a:endParaRPr lang="es-ES" alt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96C1C4-563D-1905-332B-EDFD82AE91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2355E0-C25F-6043-AEE8-73F99935B43C}" type="slidenum">
              <a:rPr lang="es-ES" altLang="es-MX"/>
              <a:pPr/>
              <a:t>24</a:t>
            </a:fld>
            <a:endParaRPr lang="es-ES" altLang="es-MX"/>
          </a:p>
        </p:txBody>
      </p:sp>
      <p:sp>
        <p:nvSpPr>
          <p:cNvPr id="436226" name="Rectangle 2">
            <a:extLst>
              <a:ext uri="{FF2B5EF4-FFF2-40B4-BE49-F238E27FC236}">
                <a16:creationId xmlns:a16="http://schemas.microsoft.com/office/drawing/2014/main" id="{0714E9DC-870C-48F6-4FA8-0E2BDCC84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>
            <a:extLst>
              <a:ext uri="{FF2B5EF4-FFF2-40B4-BE49-F238E27FC236}">
                <a16:creationId xmlns:a16="http://schemas.microsoft.com/office/drawing/2014/main" id="{DE4B3647-A5E4-ADEC-6D6B-4D6601F86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Proporciona valoración multidimensional del dolor y del grado de sufrimiento asociado al dolor. Proporciona información desde una triple perspectiva a) sensorial, descripción del dolor en términos temporo espaciales ; b) afectivo-motivacional ( tensión, temor y aspectos neurovegetativos )y c) evaluativo, decsrito en términos de descripción del dolor general. Se valora la influencia sobre la experiencia doorosa de los rfactores emocianales y sensoriales. Y tiene una valoracióndel Present Pain Index ( el dolor que padece )</a:t>
            </a:r>
            <a:endParaRPr lang="es-ES" alt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C1FA901-A493-2898-AA89-89AAD32F4E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3A1D31-F1FF-8846-85E8-DEDDF96CB0D0}" type="slidenum">
              <a:rPr lang="es-ES" altLang="es-MX"/>
              <a:pPr/>
              <a:t>25</a:t>
            </a:fld>
            <a:endParaRPr lang="es-ES" altLang="es-MX"/>
          </a:p>
        </p:txBody>
      </p:sp>
      <p:sp>
        <p:nvSpPr>
          <p:cNvPr id="438274" name="Rectangle 2">
            <a:extLst>
              <a:ext uri="{FF2B5EF4-FFF2-40B4-BE49-F238E27FC236}">
                <a16:creationId xmlns:a16="http://schemas.microsoft.com/office/drawing/2014/main" id="{67350454-1A7F-B1DE-E5C0-A3CBA57F7C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>
            <a:extLst>
              <a:ext uri="{FF2B5EF4-FFF2-40B4-BE49-F238E27FC236}">
                <a16:creationId xmlns:a16="http://schemas.microsoft.com/office/drawing/2014/main" id="{0958BF89-F13E-FA9C-030B-6E002512D4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El PRI refleja el modo en el que el paciente valora su propia experiencia dolorosa, lo que permite al investigador valorar la influencia que sobre esta experiencia ejercen los factores emocionales y sensoriales</a:t>
            </a:r>
          </a:p>
          <a:p>
            <a:r>
              <a:rPr lang="es-ES_tradnl" altLang="es-MX"/>
              <a:t>Proporciona valoración multidimensional del dolor y del grado de sufrimiento asociado al dolor.</a:t>
            </a:r>
          </a:p>
          <a:p>
            <a:r>
              <a:rPr lang="es-ES_tradnl" altLang="es-MX"/>
              <a:t>Se obtienen tres índices globales: el índice de puntuación del dolor, el número total de palabras y el índice de intensidad del dolor ( Present Pain Intensity ) en una escala de cinco puntos</a:t>
            </a:r>
            <a:endParaRPr lang="es-ES" alt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5F96B25-8ABF-32FA-201E-8DB42CE905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8176F4-C48E-F544-84DB-E4461C8F8A6C}" type="slidenum">
              <a:rPr lang="es-ES" altLang="es-MX"/>
              <a:pPr/>
              <a:t>28</a:t>
            </a:fld>
            <a:endParaRPr lang="es-ES" altLang="es-MX"/>
          </a:p>
        </p:txBody>
      </p:sp>
      <p:sp>
        <p:nvSpPr>
          <p:cNvPr id="442370" name="Rectangle 2">
            <a:extLst>
              <a:ext uri="{FF2B5EF4-FFF2-40B4-BE49-F238E27FC236}">
                <a16:creationId xmlns:a16="http://schemas.microsoft.com/office/drawing/2014/main" id="{49B62644-F374-3A35-747F-EEA4F05D02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9630CF17-1BA8-FB6F-A056-F65D815FB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El PRI refleja el modo en el que el paciente valora su propia experiencia dolorosa, lo que permite al investigador valorar la influencia que sobre esta experiencia ejercen los factores emocionales y sensoriales</a:t>
            </a:r>
          </a:p>
          <a:p>
            <a:r>
              <a:rPr lang="es-ES_tradnl" altLang="es-MX"/>
              <a:t>Proporciona valoración multidimensional del dolor y del grado de sufrimiento asociado al dolor.</a:t>
            </a:r>
          </a:p>
          <a:p>
            <a:r>
              <a:rPr lang="es-ES_tradnl" altLang="es-MX"/>
              <a:t>Se obtienen tres índices globales: el índice de puntuación del dolor, el número total de palabras y el índice de intensidad del dolor ( Present Pain Intensity ) en una escala de cinco puntos</a:t>
            </a:r>
            <a:endParaRPr lang="es-ES" alt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112F9C-5B03-8B99-B3E4-F3703F3DA4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F536B-A3A2-6F41-BD1B-9CF1794A3E26}" type="slidenum">
              <a:rPr lang="es-ES" altLang="es-MX"/>
              <a:pPr/>
              <a:t>30</a:t>
            </a:fld>
            <a:endParaRPr lang="es-ES" altLang="es-MX"/>
          </a:p>
        </p:txBody>
      </p:sp>
      <p:sp>
        <p:nvSpPr>
          <p:cNvPr id="445442" name="Rectangle 2">
            <a:extLst>
              <a:ext uri="{FF2B5EF4-FFF2-40B4-BE49-F238E27FC236}">
                <a16:creationId xmlns:a16="http://schemas.microsoft.com/office/drawing/2014/main" id="{B4EA26C5-9D9B-F9AF-65AC-45626D9A18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>
            <a:extLst>
              <a:ext uri="{FF2B5EF4-FFF2-40B4-BE49-F238E27FC236}">
                <a16:creationId xmlns:a16="http://schemas.microsoft.com/office/drawing/2014/main" id="{040A6660-3369-965A-D46F-3B364C3F2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B578AD-8FD9-7E3D-1CEB-1484AF6659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A7EF18-4C0F-8E41-971D-FFAD309DC87E}" type="slidenum">
              <a:rPr lang="es-ES" altLang="es-MX"/>
              <a:pPr/>
              <a:t>31</a:t>
            </a:fld>
            <a:endParaRPr lang="es-ES" altLang="es-MX"/>
          </a:p>
        </p:txBody>
      </p:sp>
      <p:sp>
        <p:nvSpPr>
          <p:cNvPr id="447490" name="Rectangle 2">
            <a:extLst>
              <a:ext uri="{FF2B5EF4-FFF2-40B4-BE49-F238E27FC236}">
                <a16:creationId xmlns:a16="http://schemas.microsoft.com/office/drawing/2014/main" id="{F151CDD8-E1E1-0E29-BA80-F5A11DAB06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1" name="Rectangle 3">
            <a:extLst>
              <a:ext uri="{FF2B5EF4-FFF2-40B4-BE49-F238E27FC236}">
                <a16:creationId xmlns:a16="http://schemas.microsoft.com/office/drawing/2014/main" id="{82413FEA-16C1-5DAC-4BB9-70FF2F6572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LOs valores pueden corresponder a un dolor leve, (1-3), moderado (4-6) o severo (7-10)</a:t>
            </a:r>
          </a:p>
          <a:p>
            <a:r>
              <a:rPr lang="es-ES_tradnl" altLang="es-MX"/>
              <a:t>El dolor leve puede controlarse con un analgésico suave, mientras que el dolor moderado severo requiere 2º-3 escalón, dado que es a partir de los 5  puntos en una escala de 10 cuando el dolor crea limitación funcional y que cuando el dolor es igual o superior a 7 el dolor es el principal foco de atención impidiendo cualquier otra actividad.</a:t>
            </a:r>
            <a:endParaRPr lang="es-ES" alt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7BEE42-113D-EFF5-FFD2-40144287D3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A7E67B-0A32-564F-AF94-FAF4516A14BD}" type="slidenum">
              <a:rPr lang="es-ES" altLang="es-MX"/>
              <a:pPr/>
              <a:t>32</a:t>
            </a:fld>
            <a:endParaRPr lang="es-ES" altLang="es-MX"/>
          </a:p>
        </p:txBody>
      </p:sp>
      <p:sp>
        <p:nvSpPr>
          <p:cNvPr id="451586" name="Rectangle 2">
            <a:extLst>
              <a:ext uri="{FF2B5EF4-FFF2-40B4-BE49-F238E27FC236}">
                <a16:creationId xmlns:a16="http://schemas.microsoft.com/office/drawing/2014/main" id="{9BCBA356-8ECE-910B-877C-BBE6657868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>
            <a:extLst>
              <a:ext uri="{FF2B5EF4-FFF2-40B4-BE49-F238E27FC236}">
                <a16:creationId xmlns:a16="http://schemas.microsoft.com/office/drawing/2014/main" id="{8226FEEC-B263-CE32-ED3B-5D54F66FE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809A12-E421-88A5-2A0D-08B50F960C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DF2CA2-0891-6448-99EE-E82AC3B79458}" type="slidenum">
              <a:rPr lang="es-ES" altLang="es-MX"/>
              <a:pPr/>
              <a:t>33</a:t>
            </a:fld>
            <a:endParaRPr lang="es-ES" altLang="es-MX"/>
          </a:p>
        </p:txBody>
      </p:sp>
      <p:sp>
        <p:nvSpPr>
          <p:cNvPr id="455682" name="Rectangle 2">
            <a:extLst>
              <a:ext uri="{FF2B5EF4-FFF2-40B4-BE49-F238E27FC236}">
                <a16:creationId xmlns:a16="http://schemas.microsoft.com/office/drawing/2014/main" id="{9BD94BF8-F361-6ADB-5A22-551C11F86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9B6AB7E6-5365-0018-DF19-B7C0CC3B4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ABF6FC-7309-9B08-0455-BF6DDAB1E4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AC83B-72F0-5346-B344-C2A4419DB495}" type="slidenum">
              <a:rPr lang="es-ES" altLang="es-MX"/>
              <a:pPr/>
              <a:t>34</a:t>
            </a:fld>
            <a:endParaRPr lang="es-ES" altLang="es-MX"/>
          </a:p>
        </p:txBody>
      </p:sp>
      <p:sp>
        <p:nvSpPr>
          <p:cNvPr id="471042" name="Rectangle 2">
            <a:extLst>
              <a:ext uri="{FF2B5EF4-FFF2-40B4-BE49-F238E27FC236}">
                <a16:creationId xmlns:a16="http://schemas.microsoft.com/office/drawing/2014/main" id="{0CA96884-2FFE-00C5-1339-F6DC4032B1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>
            <a:extLst>
              <a:ext uri="{FF2B5EF4-FFF2-40B4-BE49-F238E27FC236}">
                <a16:creationId xmlns:a16="http://schemas.microsoft.com/office/drawing/2014/main" id="{5B6C3204-6C28-45CC-C119-D3ABED614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s-MX"/>
              <a:t>El examinador queda a merced de lo que el paciente comunica</a:t>
            </a:r>
            <a:endParaRPr lang="es-ES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D30E28-CE45-F95C-1DB8-EDF344D2B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EA0EE5-406D-EDB6-7FAB-512417475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510E32-7468-E15F-329C-67F19B29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438DD1-043B-A1DC-9394-0DE5EFD13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3BE7BA-EB7A-D9FD-6AD3-020305CD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880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33533-6B98-22AE-4CAE-37D7CB4B2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CC73B3-9F96-5524-ACB5-74DDCF128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EF0C7D-CE2A-57C1-EA4A-8A41B857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374752-4222-5EDF-7367-A14DE9BC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8FBD3E-47D0-8602-E622-3E70ECD18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503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80457-93F9-CC67-3F38-C79489350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99C577-7AC9-DCC3-5A75-F46119929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1B3852-537E-FD71-0BFB-C11E26FC6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A96E08-6C2B-6A13-FF8D-050EC31D5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7E91EC-E9A2-E150-F922-E8FBD413C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999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76C45-E0A7-AD1B-7DC4-F78CD2D1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EB991F-0C05-8D8E-047A-BEECACC058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16EA84-850D-5203-6E0B-3223D53C9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480227-FA05-E1E7-6C78-0F4902065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15ACB-1733-6C21-32C9-B2AE9B36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B29100-B310-4848-8999-F2789033A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86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6B6B2-E6A0-9350-D145-80BFF8C98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003B7A-6EBE-A7BD-5370-3FBC90755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DC418A-05A2-22F9-9082-376D1ED77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57AC5D1-4F60-E52E-2F7C-F230CDB08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69287DD-AF8A-EDC2-0796-7500A82C6D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CCF2D6F-59DF-1ECF-19C3-20E29A333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D19A0-5537-0A83-FA89-5401C1F06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0716230-D4F0-2DDB-DDAC-1AECD540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3710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A6F1E-1E13-770A-E929-397F5FF84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4461B1-3E0A-D5FD-C691-C3E38A95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8DE785-16C0-32E2-4661-338E4DE5E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106D5C-30D0-CB3F-3F4E-7765E917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569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4F7D33-5467-AA81-0663-46CBF5E30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31176A-A7F7-9B7E-EC90-7612A07FA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72D626-C942-475E-7058-2ED45540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128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912EE-4AC0-7808-BCFC-8C0F4D48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AC078D-9645-EA5B-C32C-29F7823A8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DE29DA-2712-8EA2-06B8-B8AEDE654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75EB89-0368-6B1B-5079-CC6332E51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36E806-7C43-B45A-A248-DA648012A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5241E1-26E7-92EC-A587-DFC77DB4F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238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0FA05-959B-8EEF-B2EB-1533E9293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2E1EA3B-ED78-A99E-FB74-6366151E0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BAF235-BF47-6172-A358-CBF20B17C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E79C23-972F-2520-7059-1FFE6072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D4F021-11F3-921E-4AE1-E660CA8F3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399372-30F4-DD2E-E400-E26F49868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257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D61FE-9136-41E8-5A2F-4329917F6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E08D3D-B492-CD31-AA9C-95621B7F4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FFCE89-E52A-E133-EBCE-F00E95D2D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F61B47-715B-5238-4DB0-67C31627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6BDDA3-E65E-058E-EB58-19D150501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27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E04528-829B-BA82-8E20-2B8571C769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F42995-53FF-447E-103E-E428EAE99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97103B-2DD0-C490-3BD0-D2BCA548D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4C53B5-4879-99B8-7D2E-12A127DD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8BD20D-1E3D-1ACA-BA1B-F250BAE3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390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D9214CC-3705-409C-687C-F2454D46F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86FDA5-11B4-2BF1-BD59-889952E71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8FA4C5-447B-DB07-52A4-11BD988539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822C1-B8BC-BD4D-ADDF-75E62CC25121}" type="datetimeFigureOut">
              <a:rPr lang="es-MX" smtClean="0"/>
              <a:t>02/09/25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01392B-B1FF-48FA-4C5F-5D9ACDCCB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48A430-A004-A392-1279-E6BF2BB1F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24A30-0DA0-6E4F-B4C3-220E477983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003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D2E74-9C8F-0D10-93BE-1E252FCD1C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0" y="1255487"/>
            <a:ext cx="5334197" cy="170824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000" dirty="0"/>
              <a:t>OBJETIVACION </a:t>
            </a:r>
            <a:br>
              <a:rPr lang="en-US" sz="4000" dirty="0"/>
            </a:br>
            <a:r>
              <a:rPr lang="en-US" sz="4000" dirty="0"/>
              <a:t>DEL </a:t>
            </a:r>
            <a:br>
              <a:rPr lang="en-US" sz="4000" dirty="0"/>
            </a:br>
            <a:r>
              <a:rPr lang="en-US" sz="4000" dirty="0"/>
              <a:t>DOLOR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6C91A1F-1B3E-5425-BF96-461F839CB549}"/>
              </a:ext>
            </a:extLst>
          </p:cNvPr>
          <p:cNvSpPr txBox="1"/>
          <p:nvPr/>
        </p:nvSpPr>
        <p:spPr>
          <a:xfrm>
            <a:off x="311857" y="4952752"/>
            <a:ext cx="3636029" cy="1708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Dr. Arturo Meza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Medicina</a:t>
            </a:r>
            <a:r>
              <a:rPr lang="en-US" sz="2000" dirty="0"/>
              <a:t> </a:t>
            </a:r>
            <a:r>
              <a:rPr lang="en-US" sz="2000" dirty="0" err="1"/>
              <a:t>Paliativa</a:t>
            </a:r>
            <a:r>
              <a:rPr lang="en-US" sz="2000" dirty="0"/>
              <a:t> y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Manejo</a:t>
            </a:r>
            <a:r>
              <a:rPr lang="en-US" sz="2000" dirty="0"/>
              <a:t> Integral del Dolor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2000"/>
              <a:t>Septiembre</a:t>
            </a:r>
            <a:r>
              <a:rPr lang="en-US" sz="2000"/>
              <a:t>, </a:t>
            </a:r>
            <a:r>
              <a:rPr lang="en-US" sz="2000" dirty="0"/>
              <a:t>202</a:t>
            </a:r>
            <a:r>
              <a:rPr lang="es-MX" sz="2000" dirty="0"/>
              <a:t>5</a:t>
            </a:r>
            <a:endParaRPr lang="en-US" sz="2000" dirty="0"/>
          </a:p>
        </p:txBody>
      </p:sp>
      <p:pic>
        <p:nvPicPr>
          <p:cNvPr id="6" name="Picture 4" descr="Píldoras coloridas apiladas para crear un gráfico de barras">
            <a:extLst>
              <a:ext uri="{FF2B5EF4-FFF2-40B4-BE49-F238E27FC236}">
                <a16:creationId xmlns:a16="http://schemas.microsoft.com/office/drawing/2014/main" id="{02520298-344A-E7CD-7604-A0857165E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843" r="13768" b="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2340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6" name="Text Box 4">
            <a:extLst>
              <a:ext uri="{FF2B5EF4-FFF2-40B4-BE49-F238E27FC236}">
                <a16:creationId xmlns:a16="http://schemas.microsoft.com/office/drawing/2014/main" id="{507EF70E-A6CE-1A37-AF3A-0F4A4F8D0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6" y="2344739"/>
            <a:ext cx="75921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4800" i="1">
                <a:solidFill>
                  <a:schemeClr val="tx2"/>
                </a:solidFill>
              </a:rPr>
              <a:t>Divinum opus sedare dolorem</a:t>
            </a:r>
          </a:p>
        </p:txBody>
      </p:sp>
      <p:sp>
        <p:nvSpPr>
          <p:cNvPr id="607237" name="Text Box 5">
            <a:extLst>
              <a:ext uri="{FF2B5EF4-FFF2-40B4-BE49-F238E27FC236}">
                <a16:creationId xmlns:a16="http://schemas.microsoft.com/office/drawing/2014/main" id="{A01CB3E6-D457-FF75-CC00-DCC898152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868864"/>
            <a:ext cx="62356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3200">
                <a:solidFill>
                  <a:schemeClr val="tx2"/>
                </a:solidFill>
              </a:rPr>
              <a:t>( Calmar el dolor es obra de dioses ) </a:t>
            </a:r>
          </a:p>
        </p:txBody>
      </p:sp>
      <p:sp>
        <p:nvSpPr>
          <p:cNvPr id="607238" name="Rectangle 6">
            <a:extLst>
              <a:ext uri="{FF2B5EF4-FFF2-40B4-BE49-F238E27FC236}">
                <a16:creationId xmlns:a16="http://schemas.microsoft.com/office/drawing/2014/main" id="{56DB1993-2309-734C-570F-F756E6904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8" y="2133600"/>
            <a:ext cx="8424862" cy="13668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MX" altLang="es-MX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>
            <a:extLst>
              <a:ext uri="{FF2B5EF4-FFF2-40B4-BE49-F238E27FC236}">
                <a16:creationId xmlns:a16="http://schemas.microsoft.com/office/drawing/2014/main" id="{5D5596DC-7CD7-CF36-F60F-66DEA4B906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s-ES_tradnl" altLang="es-MX" b="1" i="1"/>
              <a:t>Introducción</a:t>
            </a:r>
            <a:endParaRPr lang="es-ES" altLang="es-MX" b="1" i="1"/>
          </a:p>
        </p:txBody>
      </p:sp>
      <p:sp>
        <p:nvSpPr>
          <p:cNvPr id="530435" name="Rectangle 3">
            <a:extLst>
              <a:ext uri="{FF2B5EF4-FFF2-40B4-BE49-F238E27FC236}">
                <a16:creationId xmlns:a16="http://schemas.microsoft.com/office/drawing/2014/main" id="{DCA5AC89-0C8A-E54B-3B27-B87008E32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s-ES_tradnl" altLang="es-MX" sz="300"/>
          </a:p>
          <a:p>
            <a:pPr>
              <a:lnSpc>
                <a:spcPct val="80000"/>
              </a:lnSpc>
              <a:buFontTx/>
              <a:buNone/>
            </a:pPr>
            <a:r>
              <a:rPr lang="es-ES_tradnl" altLang="es-MX"/>
              <a:t> </a:t>
            </a:r>
            <a:r>
              <a:rPr lang="es-ES_tradnl" altLang="es-MX">
                <a:solidFill>
                  <a:srgbClr val="FF3300"/>
                </a:solidFill>
              </a:rPr>
              <a:t>A)</a:t>
            </a:r>
            <a:r>
              <a:rPr lang="es-ES_tradnl" altLang="es-MX"/>
              <a:t> El dolor en el enfermo con cáncer es el síntoma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altLang="es-MX"/>
              <a:t>		-más frecuente (45-80%)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altLang="es-MX"/>
              <a:t>		-más temible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altLang="es-MX"/>
              <a:t> 		-</a:t>
            </a:r>
            <a:r>
              <a:rPr lang="es-ES_tradnl" altLang="es-MX" u="sng"/>
              <a:t>más tratable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altLang="es-MX"/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altLang="es-MX">
                <a:solidFill>
                  <a:srgbClr val="FF3300"/>
                </a:solidFill>
              </a:rPr>
              <a:t> B)</a:t>
            </a:r>
            <a:r>
              <a:rPr lang="es-ES_tradnl" altLang="es-MX"/>
              <a:t> El 30-40% de los casos está infra-tratado, en parte por </a:t>
            </a:r>
            <a:r>
              <a:rPr lang="es-ES_tradnl" altLang="es-MX" i="1"/>
              <a:t>no estar correctamente evaluado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s-ES_tradnl" altLang="es-MX" i="1"/>
              <a:t> </a:t>
            </a:r>
            <a:endParaRPr lang="es-ES" altLang="es-MX" i="1"/>
          </a:p>
        </p:txBody>
      </p:sp>
      <p:sp>
        <p:nvSpPr>
          <p:cNvPr id="530436" name="Text Box 4">
            <a:extLst>
              <a:ext uri="{FF2B5EF4-FFF2-40B4-BE49-F238E27FC236}">
                <a16:creationId xmlns:a16="http://schemas.microsoft.com/office/drawing/2014/main" id="{0DFBFB31-7E50-C999-A3CA-B01E46CA7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784850"/>
            <a:ext cx="389850" cy="49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s-ES_tradnl" altLang="es-MX" sz="3200">
                <a:latin typeface="Times New Roman" panose="02020603050405020304" pitchFamily="18" charset="0"/>
              </a:rPr>
              <a:t>  </a:t>
            </a:r>
            <a:endParaRPr lang="es-ES" altLang="es-MX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>
            <a:extLst>
              <a:ext uri="{FF2B5EF4-FFF2-40B4-BE49-F238E27FC236}">
                <a16:creationId xmlns:a16="http://schemas.microsoft.com/office/drawing/2014/main" id="{37F3DA75-93EB-742E-8AD6-9CAD92052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MX"/>
              <a:t>Índice</a:t>
            </a:r>
          </a:p>
        </p:txBody>
      </p:sp>
      <p:sp>
        <p:nvSpPr>
          <p:cNvPr id="524291" name="Rectangle 3">
            <a:extLst>
              <a:ext uri="{FF2B5EF4-FFF2-40B4-BE49-F238E27FC236}">
                <a16:creationId xmlns:a16="http://schemas.microsoft.com/office/drawing/2014/main" id="{ABA03C65-EB64-ABDA-EACE-811BD1693C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s-MX" b="1"/>
              <a:t>Valoración / Medición del dolor oncológico</a:t>
            </a:r>
          </a:p>
          <a:p>
            <a:pPr>
              <a:lnSpc>
                <a:spcPct val="90000"/>
              </a:lnSpc>
            </a:pPr>
            <a:endParaRPr lang="es-ES" altLang="es-MX" b="1"/>
          </a:p>
          <a:p>
            <a:pPr>
              <a:lnSpc>
                <a:spcPct val="90000"/>
              </a:lnSpc>
            </a:pPr>
            <a:r>
              <a:rPr lang="es-ES" altLang="es-MX" b="1"/>
              <a:t>Tratamiento farmacológico del dolor oncológico</a:t>
            </a:r>
          </a:p>
          <a:p>
            <a:pPr>
              <a:lnSpc>
                <a:spcPct val="90000"/>
              </a:lnSpc>
            </a:pPr>
            <a:endParaRPr lang="es-ES" altLang="es-MX" b="1"/>
          </a:p>
          <a:p>
            <a:pPr>
              <a:lnSpc>
                <a:spcPct val="90000"/>
              </a:lnSpc>
            </a:pPr>
            <a:r>
              <a:rPr lang="es-ES" altLang="es-MX" b="1"/>
              <a:t>Nuevas tendencias en el tratamiento del dolor oncológico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>
            <a:extLst>
              <a:ext uri="{FF2B5EF4-FFF2-40B4-BE49-F238E27FC236}">
                <a16:creationId xmlns:a16="http://schemas.microsoft.com/office/drawing/2014/main" id="{18C29C8A-95DC-708A-5A78-D3D515FD5A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MX"/>
              <a:t>Índice</a:t>
            </a:r>
          </a:p>
        </p:txBody>
      </p:sp>
      <p:sp>
        <p:nvSpPr>
          <p:cNvPr id="534531" name="Rectangle 3">
            <a:extLst>
              <a:ext uri="{FF2B5EF4-FFF2-40B4-BE49-F238E27FC236}">
                <a16:creationId xmlns:a16="http://schemas.microsoft.com/office/drawing/2014/main" id="{6E6B8079-E8C3-05F0-290F-1C717B52D4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s-MX" b="1"/>
              <a:t>Valoración / Medición del dolor oncológico</a:t>
            </a:r>
          </a:p>
          <a:p>
            <a:pPr>
              <a:lnSpc>
                <a:spcPct val="90000"/>
              </a:lnSpc>
            </a:pPr>
            <a:endParaRPr lang="es-ES" altLang="es-MX" b="1"/>
          </a:p>
          <a:p>
            <a:pPr>
              <a:lnSpc>
                <a:spcPct val="90000"/>
              </a:lnSpc>
            </a:pPr>
            <a:r>
              <a:rPr lang="es-ES" altLang="es-MX" b="1">
                <a:solidFill>
                  <a:schemeClr val="folHlink"/>
                </a:solidFill>
              </a:rPr>
              <a:t>Tratamiento farmacológico del dolor oncológico</a:t>
            </a:r>
          </a:p>
          <a:p>
            <a:pPr>
              <a:lnSpc>
                <a:spcPct val="90000"/>
              </a:lnSpc>
            </a:pPr>
            <a:endParaRPr lang="es-ES" altLang="es-MX" b="1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MX" b="1">
                <a:solidFill>
                  <a:schemeClr val="folHlink"/>
                </a:solidFill>
              </a:rPr>
              <a:t>Nuevas tendencias en el tratamiento del dolor oncológico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>
            <a:extLst>
              <a:ext uri="{FF2B5EF4-FFF2-40B4-BE49-F238E27FC236}">
                <a16:creationId xmlns:a16="http://schemas.microsoft.com/office/drawing/2014/main" id="{6ED8BE82-6AC1-67FE-73DB-BC3DD7C24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s-ES_tradnl" altLang="es-MX">
                <a:latin typeface="Tahoma" panose="020B0604030504040204" pitchFamily="34" charset="0"/>
              </a:rPr>
              <a:t>Preguntas</a:t>
            </a:r>
            <a:r>
              <a:rPr lang="es-ES_tradnl" altLang="es-MX" i="1">
                <a:latin typeface="Tahoma" panose="020B0604030504040204" pitchFamily="34" charset="0"/>
              </a:rPr>
              <a:t> básicas</a:t>
            </a:r>
            <a:r>
              <a:rPr lang="es-ES_tradnl" altLang="es-MX">
                <a:latin typeface="Tahoma" panose="020B0604030504040204" pitchFamily="34" charset="0"/>
              </a:rPr>
              <a:t> a responder ante un dolor oncológico</a:t>
            </a:r>
            <a:endParaRPr lang="es-ES" altLang="es-MX">
              <a:latin typeface="Tahoma" panose="020B0604030504040204" pitchFamily="34" charset="0"/>
            </a:endParaRPr>
          </a:p>
        </p:txBody>
      </p:sp>
      <p:sp>
        <p:nvSpPr>
          <p:cNvPr id="525315" name="Rectangle 3">
            <a:extLst>
              <a:ext uri="{FF2B5EF4-FFF2-40B4-BE49-F238E27FC236}">
                <a16:creationId xmlns:a16="http://schemas.microsoft.com/office/drawing/2014/main" id="{027EEA68-6901-EFB1-6948-C2449F10B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916113"/>
            <a:ext cx="7772400" cy="411480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A) </a:t>
            </a:r>
            <a:r>
              <a:rPr lang="es-ES_tradnl" altLang="es-MX" sz="2400" b="1" u="sng">
                <a:latin typeface="Tahoma" panose="020B0604030504040204" pitchFamily="34" charset="0"/>
              </a:rPr>
              <a:t>TIPO</a:t>
            </a:r>
            <a:r>
              <a:rPr lang="es-ES_tradnl" altLang="es-MX" sz="2400" b="1">
                <a:latin typeface="Tahoma" panose="020B0604030504040204" pitchFamily="34" charset="0"/>
              </a:rPr>
              <a:t> de dolor </a:t>
            </a: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	nociceptivo……..</a:t>
            </a:r>
            <a:r>
              <a:rPr lang="es-ES_tradnl" altLang="es-MX" sz="1800" b="1">
                <a:latin typeface="Tahoma" panose="020B0604030504040204" pitchFamily="34" charset="0"/>
              </a:rPr>
              <a:t>visceral </a:t>
            </a:r>
            <a:r>
              <a:rPr lang="es-ES_tradnl" altLang="es-MX" sz="2400" b="1">
                <a:latin typeface="Tahoma" panose="020B0604030504040204" pitchFamily="34" charset="0"/>
              </a:rPr>
              <a:t>(</a:t>
            </a:r>
            <a:r>
              <a:rPr lang="es-ES_tradnl" altLang="es-MX" sz="1800" b="1">
                <a:latin typeface="Tahoma" panose="020B0604030504040204" pitchFamily="34" charset="0"/>
              </a:rPr>
              <a:t>sordo, profundo) </a:t>
            </a:r>
            <a:r>
              <a:rPr lang="es-ES_tradnl" altLang="es-MX" sz="2400" b="1">
                <a:latin typeface="Tahoma" panose="020B0604030504040204" pitchFamily="34" charset="0"/>
              </a:rPr>
              <a:t>    </a:t>
            </a: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                        …....</a:t>
            </a:r>
            <a:r>
              <a:rPr lang="es-ES_tradnl" altLang="es-MX" sz="1800" b="1">
                <a:latin typeface="Tahoma" panose="020B0604030504040204" pitchFamily="34" charset="0"/>
              </a:rPr>
              <a:t>somático</a:t>
            </a:r>
            <a:r>
              <a:rPr lang="es-ES_tradnl" altLang="es-MX" sz="2400" b="1">
                <a:latin typeface="Tahoma" panose="020B0604030504040204" pitchFamily="34" charset="0"/>
              </a:rPr>
              <a:t> (</a:t>
            </a:r>
            <a:r>
              <a:rPr lang="es-ES_tradnl" altLang="es-MX" sz="1800" b="1">
                <a:latin typeface="Tahoma" panose="020B0604030504040204" pitchFamily="34" charset="0"/>
              </a:rPr>
              <a:t>bien localizado)</a:t>
            </a: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   neuropático </a:t>
            </a:r>
            <a:r>
              <a:rPr lang="es-ES_tradnl" altLang="es-MX" sz="1800" b="1">
                <a:latin typeface="Tahoma" panose="020B0604030504040204" pitchFamily="34" charset="0"/>
              </a:rPr>
              <a:t>(lacerante, hiperestésico)</a:t>
            </a:r>
          </a:p>
          <a:p>
            <a:pPr>
              <a:buFontTx/>
              <a:buNone/>
            </a:pPr>
            <a:endParaRPr lang="es-ES_tradnl" altLang="es-MX" sz="1800" b="1">
              <a:latin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B) </a:t>
            </a:r>
            <a:r>
              <a:rPr lang="es-ES_tradnl" altLang="es-MX" sz="2400" b="1" u="sng">
                <a:latin typeface="Tahoma" panose="020B0604030504040204" pitchFamily="34" charset="0"/>
              </a:rPr>
              <a:t>CAUSA </a:t>
            </a:r>
            <a:r>
              <a:rPr lang="es-ES_tradnl" altLang="es-MX" sz="2400" b="1">
                <a:latin typeface="Tahoma" panose="020B0604030504040204" pitchFamily="34" charset="0"/>
              </a:rPr>
              <a:t>del dolor: </a:t>
            </a: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   el tumor (70%)</a:t>
            </a: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   el tratamiento</a:t>
            </a:r>
          </a:p>
          <a:p>
            <a:pPr>
              <a:buFontTx/>
              <a:buNone/>
            </a:pPr>
            <a:endParaRPr lang="es-ES_tradnl" altLang="es-MX" sz="2400" b="1">
              <a:latin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C) </a:t>
            </a:r>
            <a:r>
              <a:rPr lang="es-ES_tradnl" altLang="es-MX" sz="2400" b="1" u="sng">
                <a:latin typeface="Tahoma" panose="020B0604030504040204" pitchFamily="34" charset="0"/>
              </a:rPr>
              <a:t>INTENSIDAD</a:t>
            </a:r>
            <a:r>
              <a:rPr lang="es-ES_tradnl" altLang="es-MX" sz="2400" b="1">
                <a:latin typeface="Tahoma" panose="020B0604030504040204" pitchFamily="34" charset="0"/>
              </a:rPr>
              <a:t> del dolor</a:t>
            </a:r>
          </a:p>
          <a:p>
            <a:pPr>
              <a:buFontTx/>
              <a:buNone/>
            </a:pPr>
            <a:r>
              <a:rPr lang="es-ES_tradnl" altLang="es-MX" sz="2400" b="1" i="1">
                <a:solidFill>
                  <a:srgbClr val="FF3300"/>
                </a:solidFill>
                <a:latin typeface="Tahoma" panose="020B0604030504040204" pitchFamily="34" charset="0"/>
              </a:rPr>
              <a:t>    </a:t>
            </a:r>
            <a:r>
              <a:rPr lang="es-ES_tradnl" altLang="es-MX" sz="2400" b="1">
                <a:latin typeface="Tahoma" panose="020B0604030504040204" pitchFamily="34" charset="0"/>
              </a:rPr>
              <a:t>EVA</a:t>
            </a:r>
          </a:p>
          <a:p>
            <a:pPr>
              <a:buFontTx/>
              <a:buNone/>
            </a:pPr>
            <a:r>
              <a:rPr lang="es-ES_tradnl" altLang="es-MX" sz="2400" b="1">
                <a:latin typeface="Tahoma" panose="020B0604030504040204" pitchFamily="34" charset="0"/>
              </a:rPr>
              <a:t> </a:t>
            </a:r>
            <a:endParaRPr lang="es-ES" altLang="es-MX" sz="2400" b="1">
              <a:latin typeface="Tahoma" panose="020B0604030504040204" pitchFamily="34" charset="0"/>
            </a:endParaRPr>
          </a:p>
        </p:txBody>
      </p:sp>
      <p:sp>
        <p:nvSpPr>
          <p:cNvPr id="525317" name="Text Box 5">
            <a:extLst>
              <a:ext uri="{FF2B5EF4-FFF2-40B4-BE49-F238E27FC236}">
                <a16:creationId xmlns:a16="http://schemas.microsoft.com/office/drawing/2014/main" id="{7919FAD6-D6C5-78FB-8E3E-2CC2B4E1B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389" y="36576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/>
          </a:p>
        </p:txBody>
      </p:sp>
      <p:sp>
        <p:nvSpPr>
          <p:cNvPr id="525318" name="Text Box 6">
            <a:extLst>
              <a:ext uri="{FF2B5EF4-FFF2-40B4-BE49-F238E27FC236}">
                <a16:creationId xmlns:a16="http://schemas.microsoft.com/office/drawing/2014/main" id="{0DE2F67A-9C6E-E731-FF4C-3040D2DE8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389" y="3944938"/>
            <a:ext cx="284475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Cirugías</a:t>
            </a:r>
          </a:p>
          <a:p>
            <a:r>
              <a:rPr lang="es-ES" altLang="es-MX" b="1"/>
              <a:t>Neuropatía periférica tóxica</a:t>
            </a:r>
          </a:p>
          <a:p>
            <a:r>
              <a:rPr lang="es-ES" altLang="es-MX" b="1"/>
              <a:t>Mucositis</a:t>
            </a:r>
          </a:p>
          <a:p>
            <a:r>
              <a:rPr lang="es-ES" altLang="es-MX" b="1"/>
              <a:t>Enterocolitis neutropénica</a:t>
            </a:r>
          </a:p>
          <a:p>
            <a:r>
              <a:rPr lang="es-ES" altLang="es-MX" b="1"/>
              <a:t>Necrosis aséptica ósea</a:t>
            </a:r>
          </a:p>
          <a:p>
            <a:r>
              <a:rPr lang="es-ES" altLang="es-MX" b="1"/>
              <a:t>Extravasación QT  </a:t>
            </a:r>
          </a:p>
        </p:txBody>
      </p:sp>
      <p:sp>
        <p:nvSpPr>
          <p:cNvPr id="525320" name="Line 8">
            <a:extLst>
              <a:ext uri="{FF2B5EF4-FFF2-40B4-BE49-F238E27FC236}">
                <a16:creationId xmlns:a16="http://schemas.microsoft.com/office/drawing/2014/main" id="{CA119AD5-E2AA-A696-F5E5-7BDCD99A2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7575" y="5157788"/>
            <a:ext cx="1296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25321" name="Text Box 9">
            <a:extLst>
              <a:ext uri="{FF2B5EF4-FFF2-40B4-BE49-F238E27FC236}">
                <a16:creationId xmlns:a16="http://schemas.microsoft.com/office/drawing/2014/main" id="{8F0199C9-4D3F-7F13-0CC1-A6E86A007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8" y="4724400"/>
            <a:ext cx="7312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(20%)</a:t>
            </a:r>
          </a:p>
        </p:txBody>
      </p:sp>
      <p:sp>
        <p:nvSpPr>
          <p:cNvPr id="525322" name="Rectangle 10">
            <a:extLst>
              <a:ext uri="{FF2B5EF4-FFF2-40B4-BE49-F238E27FC236}">
                <a16:creationId xmlns:a16="http://schemas.microsoft.com/office/drawing/2014/main" id="{943728D6-7065-9F0F-189B-20CB19C9C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4564" y="3933826"/>
            <a:ext cx="4643437" cy="2519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25323" name="AutoShape 11">
            <a:extLst>
              <a:ext uri="{FF2B5EF4-FFF2-40B4-BE49-F238E27FC236}">
                <a16:creationId xmlns:a16="http://schemas.microsoft.com/office/drawing/2014/main" id="{3D7F3B63-C2AA-FA19-0B95-72B79BECEE33}"/>
              </a:ext>
            </a:extLst>
          </p:cNvPr>
          <p:cNvSpPr>
            <a:spLocks/>
          </p:cNvSpPr>
          <p:nvPr/>
        </p:nvSpPr>
        <p:spPr bwMode="auto">
          <a:xfrm>
            <a:off x="8183563" y="1916113"/>
            <a:ext cx="144462" cy="863600"/>
          </a:xfrm>
          <a:prstGeom prst="leftBrace">
            <a:avLst>
              <a:gd name="adj1" fmla="val 498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25324" name="Text Box 12">
            <a:extLst>
              <a:ext uri="{FF2B5EF4-FFF2-40B4-BE49-F238E27FC236}">
                <a16:creationId xmlns:a16="http://schemas.microsoft.com/office/drawing/2014/main" id="{C2B15B8C-CE7A-C411-3919-85861C33A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1850" y="1916113"/>
            <a:ext cx="126523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MX" sz="1600"/>
              <a:t>Vísceras</a:t>
            </a:r>
          </a:p>
          <a:p>
            <a:r>
              <a:rPr lang="es-ES" altLang="es-MX" sz="1600"/>
              <a:t>Mucosas</a:t>
            </a:r>
          </a:p>
          <a:p>
            <a:r>
              <a:rPr lang="es-ES" altLang="es-MX" sz="1600"/>
              <a:t>Músculo liso</a:t>
            </a:r>
          </a:p>
        </p:txBody>
      </p:sp>
      <p:sp>
        <p:nvSpPr>
          <p:cNvPr id="525325" name="AutoShape 13">
            <a:extLst>
              <a:ext uri="{FF2B5EF4-FFF2-40B4-BE49-F238E27FC236}">
                <a16:creationId xmlns:a16="http://schemas.microsoft.com/office/drawing/2014/main" id="{FDCBFCC6-E086-533E-B0FA-898AD1FBBA0C}"/>
              </a:ext>
            </a:extLst>
          </p:cNvPr>
          <p:cNvSpPr>
            <a:spLocks/>
          </p:cNvSpPr>
          <p:nvPr/>
        </p:nvSpPr>
        <p:spPr bwMode="auto">
          <a:xfrm>
            <a:off x="8112125" y="2924176"/>
            <a:ext cx="71438" cy="576263"/>
          </a:xfrm>
          <a:prstGeom prst="leftBrace">
            <a:avLst>
              <a:gd name="adj1" fmla="val 67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25326" name="Text Box 14">
            <a:extLst>
              <a:ext uri="{FF2B5EF4-FFF2-40B4-BE49-F238E27FC236}">
                <a16:creationId xmlns:a16="http://schemas.microsoft.com/office/drawing/2014/main" id="{8201E65B-7745-5D82-D28C-FB0659B0C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5951" y="2819400"/>
            <a:ext cx="14128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/>
              <a:t>Piel</a:t>
            </a:r>
          </a:p>
          <a:p>
            <a:r>
              <a:rPr lang="es-ES" altLang="es-MX" sz="1600"/>
              <a:t>Huesos</a:t>
            </a:r>
          </a:p>
          <a:p>
            <a:r>
              <a:rPr lang="es-ES" altLang="es-MX" sz="1600"/>
              <a:t>Articulaciones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Text Box 2">
            <a:extLst>
              <a:ext uri="{FF2B5EF4-FFF2-40B4-BE49-F238E27FC236}">
                <a16:creationId xmlns:a16="http://schemas.microsoft.com/office/drawing/2014/main" id="{4EEDEBFE-7FC3-FE25-EAB5-6AA2B4CD7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04938"/>
            <a:ext cx="6962740" cy="758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5000"/>
            </a:pPr>
            <a:r>
              <a:rPr lang="es-ES" altLang="es-MX" sz="4400" b="1">
                <a:latin typeface="Times New Roman" panose="02020603050405020304" pitchFamily="18" charset="0"/>
              </a:rPr>
              <a:t>1</a:t>
            </a:r>
            <a:r>
              <a:rPr lang="es-ES" altLang="es-MX" sz="3200" b="1">
                <a:latin typeface="Times New Roman" panose="02020603050405020304" pitchFamily="18" charset="0"/>
              </a:rPr>
              <a:t> Historia clínica del paciente</a:t>
            </a:r>
          </a:p>
          <a:p>
            <a:pPr>
              <a:spcBef>
                <a:spcPct val="20000"/>
              </a:spcBef>
              <a:buSzPct val="75000"/>
            </a:pPr>
            <a:endParaRPr lang="es-ES" altLang="es-MX" sz="32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SzPct val="75000"/>
            </a:pPr>
            <a:endParaRPr lang="es-ES" altLang="es-MX" sz="32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SzPct val="75000"/>
            </a:pPr>
            <a:endParaRPr lang="es-ES" altLang="es-MX" sz="44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SzPct val="75000"/>
            </a:pPr>
            <a:endParaRPr lang="es-ES" altLang="es-MX" sz="4400" b="1"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SzPct val="75000"/>
            </a:pPr>
            <a:r>
              <a:rPr lang="es-ES" altLang="es-MX" sz="4400" b="1">
                <a:latin typeface="Times New Roman" panose="02020603050405020304" pitchFamily="18" charset="0"/>
              </a:rPr>
              <a:t>2</a:t>
            </a:r>
            <a:r>
              <a:rPr lang="es-ES" altLang="es-MX" sz="3200" b="1">
                <a:latin typeface="Times New Roman" panose="02020603050405020304" pitchFamily="18" charset="0"/>
              </a:rPr>
              <a:t> Examen físico</a:t>
            </a:r>
          </a:p>
          <a:p>
            <a:pPr>
              <a:spcBef>
                <a:spcPct val="20000"/>
              </a:spcBef>
              <a:spcAft>
                <a:spcPct val="200000"/>
              </a:spcAft>
              <a:buSzPct val="75000"/>
            </a:pPr>
            <a:r>
              <a:rPr lang="es-ES" altLang="es-MX" sz="4400" b="1">
                <a:latin typeface="Times New Roman" panose="02020603050405020304" pitchFamily="18" charset="0"/>
              </a:rPr>
              <a:t>3 </a:t>
            </a:r>
            <a:r>
              <a:rPr lang="es-ES" altLang="es-MX" sz="3200" b="1">
                <a:latin typeface="Times New Roman" panose="02020603050405020304" pitchFamily="18" charset="0"/>
              </a:rPr>
              <a:t>Pruebas diagnósticas (si se precisan)</a:t>
            </a:r>
          </a:p>
          <a:p>
            <a:pPr>
              <a:spcBef>
                <a:spcPct val="20000"/>
              </a:spcBef>
              <a:buSzPct val="75000"/>
            </a:pPr>
            <a:r>
              <a:rPr lang="es-ES_tradnl" altLang="es-MX" sz="2800">
                <a:latin typeface="Times New Roman" panose="02020603050405020304" pitchFamily="18" charset="0"/>
              </a:rPr>
              <a:t>     </a:t>
            </a:r>
          </a:p>
          <a:p>
            <a:pPr>
              <a:spcBef>
                <a:spcPct val="20000"/>
              </a:spcBef>
              <a:buSzPct val="75000"/>
            </a:pPr>
            <a:r>
              <a:rPr lang="es-ES_tradnl" altLang="es-MX" sz="2800">
                <a:latin typeface="Times New Roman" panose="02020603050405020304" pitchFamily="18" charset="0"/>
              </a:rPr>
              <a:t>      </a:t>
            </a:r>
            <a:endParaRPr lang="es-ES" altLang="es-MX" sz="3600" b="1">
              <a:latin typeface="Times New Roman" panose="02020603050405020304" pitchFamily="18" charset="0"/>
            </a:endParaRPr>
          </a:p>
        </p:txBody>
      </p:sp>
      <p:sp>
        <p:nvSpPr>
          <p:cNvPr id="398339" name="Text Box 3">
            <a:extLst>
              <a:ext uri="{FF2B5EF4-FFF2-40B4-BE49-F238E27FC236}">
                <a16:creationId xmlns:a16="http://schemas.microsoft.com/office/drawing/2014/main" id="{FD008F30-1A46-61B9-D434-CEF9C01F0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5639" y="466725"/>
            <a:ext cx="64674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4400">
                <a:solidFill>
                  <a:schemeClr val="tx2"/>
                </a:solidFill>
                <a:latin typeface="Times New Roman" panose="02020603050405020304" pitchFamily="18" charset="0"/>
              </a:rPr>
              <a:t>Valoración </a:t>
            </a:r>
            <a:r>
              <a:rPr lang="es-ES_tradnl" altLang="es-MX" sz="4400" i="1">
                <a:solidFill>
                  <a:schemeClr val="tx2"/>
                </a:solidFill>
                <a:latin typeface="Times New Roman" panose="02020603050405020304" pitchFamily="18" charset="0"/>
              </a:rPr>
              <a:t>clínica</a:t>
            </a:r>
            <a:r>
              <a:rPr lang="es-ES_tradnl" altLang="es-MX" sz="4400">
                <a:solidFill>
                  <a:schemeClr val="tx2"/>
                </a:solidFill>
                <a:latin typeface="Times New Roman" panose="02020603050405020304" pitchFamily="18" charset="0"/>
              </a:rPr>
              <a:t> del dolor</a:t>
            </a:r>
            <a:endParaRPr lang="es-ES" altLang="es-MX" sz="4400" b="1" i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8340" name="Text Box 4">
            <a:extLst>
              <a:ext uri="{FF2B5EF4-FFF2-40B4-BE49-F238E27FC236}">
                <a16:creationId xmlns:a16="http://schemas.microsoft.com/office/drawing/2014/main" id="{79982415-4A1F-BC5C-BCCE-4311CFD68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1" y="2492376"/>
            <a:ext cx="4620689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/>
              <a:t>Causa aparente del dolor </a:t>
            </a:r>
          </a:p>
          <a:p>
            <a:r>
              <a:rPr lang="es-ES_tradnl" altLang="es-MX" b="1"/>
              <a:t>Modo de inicio y duración del cuadro doloroso</a:t>
            </a:r>
          </a:p>
          <a:p>
            <a:r>
              <a:rPr lang="es-ES_tradnl" altLang="es-MX" b="1"/>
              <a:t>Localización e irradiación</a:t>
            </a:r>
          </a:p>
          <a:p>
            <a:r>
              <a:rPr lang="es-ES_tradnl" altLang="es-MX" b="1"/>
              <a:t>Desencadenantes y modificadores</a:t>
            </a:r>
          </a:p>
          <a:p>
            <a:r>
              <a:rPr lang="es-ES_tradnl" altLang="es-MX" b="1"/>
              <a:t>Tratamientos previos y respuesta a los mismos</a:t>
            </a:r>
          </a:p>
          <a:p>
            <a:r>
              <a:rPr lang="es-ES_tradnl" altLang="es-MX" b="1"/>
              <a:t>Consecuencias funcionales</a:t>
            </a:r>
          </a:p>
          <a:p>
            <a:r>
              <a:rPr lang="es-ES_tradnl" altLang="es-MX" b="1"/>
              <a:t>Estado de ánimo, comportamiento y conducta</a:t>
            </a:r>
          </a:p>
          <a:p>
            <a:endParaRPr lang="es-ES" altLang="es-MX" b="1"/>
          </a:p>
          <a:p>
            <a:endParaRPr lang="es-ES" altLang="es-MX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Text Box 2">
            <a:extLst>
              <a:ext uri="{FF2B5EF4-FFF2-40B4-BE49-F238E27FC236}">
                <a16:creationId xmlns:a16="http://schemas.microsoft.com/office/drawing/2014/main" id="{D7CF0589-54D1-A375-6379-5BA22DA48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3068639"/>
            <a:ext cx="8385565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lnSpc>
                <a:spcPct val="90000"/>
              </a:lnSpc>
              <a:spcBef>
                <a:spcPct val="20000"/>
              </a:spcBef>
              <a:buSzPct val="75000"/>
              <a:buFont typeface="Wingdings" pitchFamily="2" charset="2"/>
              <a:buNone/>
            </a:pPr>
            <a:r>
              <a:rPr lang="es-ES_tradnl" altLang="es-MX" sz="2800" b="1">
                <a:latin typeface="Times New Roman" panose="02020603050405020304" pitchFamily="18" charset="0"/>
              </a:rPr>
              <a:t>Identificación del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tipo de dolor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SzPct val="75000"/>
              <a:buFont typeface="Wingdings" pitchFamily="2" charset="2"/>
              <a:buNone/>
            </a:pPr>
            <a:r>
              <a:rPr lang="es-ES_tradnl" altLang="es-MX" sz="2800" b="1">
                <a:latin typeface="Times New Roman" panose="02020603050405020304" pitchFamily="18" charset="0"/>
              </a:rPr>
              <a:t>Localización de la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causa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SzPct val="75000"/>
              <a:buFont typeface="Wingdings" pitchFamily="2" charset="2"/>
              <a:buNone/>
            </a:pPr>
            <a:r>
              <a:rPr lang="es-ES_tradnl" altLang="es-MX" sz="2800" b="1">
                <a:latin typeface="Times New Roman" panose="02020603050405020304" pitchFamily="18" charset="0"/>
              </a:rPr>
              <a:t>Determinación del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mecanismo generador del dolor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SzPct val="75000"/>
              <a:buFont typeface="Wingdings" pitchFamily="2" charset="2"/>
              <a:buNone/>
            </a:pPr>
            <a:r>
              <a:rPr lang="es-ES_tradnl" altLang="es-MX" sz="2800" b="1">
                <a:latin typeface="Times New Roman" panose="02020603050405020304" pitchFamily="18" charset="0"/>
              </a:rPr>
              <a:t>Evaluar la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intensidad del dolor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SzPct val="75000"/>
              <a:buFont typeface="Wingdings" pitchFamily="2" charset="2"/>
              <a:buNone/>
            </a:pPr>
            <a:endParaRPr lang="es-ES_tradnl" altLang="es-MX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SzPct val="75000"/>
              <a:buFont typeface="Wingdings" pitchFamily="2" charset="2"/>
              <a:buChar char="Ø"/>
            </a:pPr>
            <a:endParaRPr lang="es-ES_tradnl" altLang="es-MX" b="1">
              <a:latin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SzPct val="75000"/>
              <a:buFont typeface="Wingdings" pitchFamily="2" charset="2"/>
              <a:buNone/>
            </a:pPr>
            <a:r>
              <a:rPr lang="es-ES_tradnl" altLang="es-MX" b="1">
                <a:latin typeface="Times New Roman" panose="02020603050405020304" pitchFamily="18" charset="0"/>
              </a:rPr>
              <a:t> 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05508" name="Rectangle 4">
            <a:extLst>
              <a:ext uri="{FF2B5EF4-FFF2-40B4-BE49-F238E27FC236}">
                <a16:creationId xmlns:a16="http://schemas.microsoft.com/office/drawing/2014/main" id="{225205DE-7A28-B3E6-546C-D43D7F573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2781300"/>
            <a:ext cx="8496300" cy="259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05509" name="Text Box 5">
            <a:extLst>
              <a:ext uri="{FF2B5EF4-FFF2-40B4-BE49-F238E27FC236}">
                <a16:creationId xmlns:a16="http://schemas.microsoft.com/office/drawing/2014/main" id="{CC0E3FD4-CA2C-6308-8DAE-DF16930A8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6021388"/>
            <a:ext cx="45093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Adecuar el tratamiento a cada dolor concreto</a:t>
            </a:r>
          </a:p>
        </p:txBody>
      </p:sp>
      <p:sp>
        <p:nvSpPr>
          <p:cNvPr id="405510" name="AutoShape 6">
            <a:extLst>
              <a:ext uri="{FF2B5EF4-FFF2-40B4-BE49-F238E27FC236}">
                <a16:creationId xmlns:a16="http://schemas.microsoft.com/office/drawing/2014/main" id="{72913F7E-6EA3-CBFB-25FB-94CAC5189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5516563"/>
            <a:ext cx="1368425" cy="576262"/>
          </a:xfrm>
          <a:prstGeom prst="curvedRightArrow">
            <a:avLst>
              <a:gd name="adj1" fmla="val 20000"/>
              <a:gd name="adj2" fmla="val 40000"/>
              <a:gd name="adj3" fmla="val 791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BBDCB483-2C16-46C4-02C2-F0B22E59F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s-ES_tradnl" altLang="es-MX" b="1" i="1"/>
              <a:t>Medir</a:t>
            </a:r>
            <a:r>
              <a:rPr lang="es-ES_tradnl" altLang="es-MX"/>
              <a:t> el dolor</a:t>
            </a:r>
            <a:endParaRPr lang="es-ES" altLang="es-MX"/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FF94895F-8FA3-8375-72F5-C03280FF6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8213" y="1125538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es-ES_tradnl" altLang="es-MX" sz="300"/>
          </a:p>
          <a:p>
            <a:pPr>
              <a:lnSpc>
                <a:spcPct val="90000"/>
              </a:lnSpc>
              <a:buFontTx/>
              <a:buNone/>
            </a:pPr>
            <a:endParaRPr lang="es-ES_tradnl" altLang="es-MX"/>
          </a:p>
          <a:p>
            <a:pPr>
              <a:lnSpc>
                <a:spcPct val="90000"/>
              </a:lnSpc>
            </a:pPr>
            <a:r>
              <a:rPr lang="es-ES_tradnl" altLang="es-MX"/>
              <a:t>El dolor es un </a:t>
            </a:r>
            <a:r>
              <a:rPr lang="es-ES_tradnl" altLang="es-MX" i="1"/>
              <a:t>estado emocional </a:t>
            </a:r>
            <a:r>
              <a:rPr lang="es-ES_tradnl" altLang="es-MX"/>
              <a:t>(y no solamente una sensación primaria), lo que  dificulta su medida</a:t>
            </a:r>
          </a:p>
          <a:p>
            <a:pPr>
              <a:lnSpc>
                <a:spcPct val="90000"/>
              </a:lnSpc>
            </a:pPr>
            <a:r>
              <a:rPr lang="es-ES_tradnl" altLang="es-MX"/>
              <a:t>Los estados emocionales son </a:t>
            </a:r>
            <a:r>
              <a:rPr lang="es-ES_tradnl" altLang="es-MX" i="1"/>
              <a:t>subjetivos</a:t>
            </a:r>
            <a:r>
              <a:rPr lang="es-ES_tradnl" altLang="es-MX"/>
              <a:t>, por lo que precisa la información del paciente.</a:t>
            </a:r>
          </a:p>
          <a:p>
            <a:pPr>
              <a:lnSpc>
                <a:spcPct val="90000"/>
              </a:lnSpc>
            </a:pPr>
            <a:r>
              <a:rPr lang="es-ES_tradnl" altLang="es-MX"/>
              <a:t>Hay que creer al paciente:                                    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altLang="es-MX" i="1"/>
              <a:t>       </a:t>
            </a:r>
            <a:r>
              <a:rPr lang="es-ES_tradnl" altLang="es-MX" i="1" u="sng"/>
              <a:t>al paciente le duele lo que dice que le duele</a:t>
            </a:r>
          </a:p>
          <a:p>
            <a:pPr>
              <a:lnSpc>
                <a:spcPct val="90000"/>
              </a:lnSpc>
            </a:pPr>
            <a:r>
              <a:rPr lang="es-ES_tradnl" altLang="es-MX"/>
              <a:t>El dolor es </a:t>
            </a:r>
            <a:r>
              <a:rPr lang="es-ES_tradnl" altLang="es-MX" i="1"/>
              <a:t>multidimensional</a:t>
            </a:r>
          </a:p>
          <a:p>
            <a:pPr>
              <a:lnSpc>
                <a:spcPct val="90000"/>
              </a:lnSpc>
            </a:pPr>
            <a:endParaRPr lang="es-ES_tradnl" altLang="es-MX" i="1"/>
          </a:p>
          <a:p>
            <a:pPr>
              <a:lnSpc>
                <a:spcPct val="90000"/>
              </a:lnSpc>
            </a:pPr>
            <a:endParaRPr lang="es-ES_tradnl" altLang="es-MX" i="1"/>
          </a:p>
          <a:p>
            <a:pPr>
              <a:lnSpc>
                <a:spcPct val="90000"/>
              </a:lnSpc>
            </a:pPr>
            <a:endParaRPr lang="es-ES_tradnl" altLang="es-MX"/>
          </a:p>
          <a:p>
            <a:pPr>
              <a:lnSpc>
                <a:spcPct val="90000"/>
              </a:lnSpc>
            </a:pPr>
            <a:endParaRPr lang="es-ES_tradnl" altLang="es-MX"/>
          </a:p>
          <a:p>
            <a:pPr>
              <a:lnSpc>
                <a:spcPct val="90000"/>
              </a:lnSpc>
            </a:pPr>
            <a:endParaRPr lang="es-ES" altLang="es-MX"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Text Box 2">
            <a:extLst>
              <a:ext uri="{FF2B5EF4-FFF2-40B4-BE49-F238E27FC236}">
                <a16:creationId xmlns:a16="http://schemas.microsoft.com/office/drawing/2014/main" id="{92608A2F-BA85-97D6-C30F-C2D863702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1447800"/>
            <a:ext cx="6010275" cy="536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75000"/>
            </a:pPr>
            <a:r>
              <a:rPr lang="es-ES_tradnl" altLang="es-MX" sz="2600" b="1">
                <a:solidFill>
                  <a:srgbClr val="0000FF"/>
                </a:solidFill>
                <a:latin typeface="Times New Roman" panose="02020603050405020304" pitchFamily="18" charset="0"/>
              </a:rPr>
              <a:t>C</a:t>
            </a:r>
            <a:r>
              <a:rPr lang="es-ES" altLang="es-MX" sz="2600" b="1">
                <a:solidFill>
                  <a:srgbClr val="0000FF"/>
                </a:solidFill>
                <a:latin typeface="Times New Roman" panose="02020603050405020304" pitchFamily="18" charset="0"/>
              </a:rPr>
              <a:t>onsiderar</a:t>
            </a:r>
            <a:r>
              <a:rPr lang="es-ES_tradnl" altLang="es-MX" sz="2600" b="1">
                <a:solidFill>
                  <a:srgbClr val="0000FF"/>
                </a:solidFill>
                <a:latin typeface="Times New Roman" panose="02020603050405020304" pitchFamily="18" charset="0"/>
              </a:rPr>
              <a:t>, al menos,</a:t>
            </a:r>
            <a:r>
              <a:rPr lang="es-ES" altLang="es-MX" sz="2600" b="1">
                <a:solidFill>
                  <a:srgbClr val="0000FF"/>
                </a:solidFill>
                <a:latin typeface="Times New Roman" panose="02020603050405020304" pitchFamily="18" charset="0"/>
              </a:rPr>
              <a:t> seis dimensiones:</a:t>
            </a:r>
          </a:p>
          <a:p>
            <a:pPr>
              <a:spcBef>
                <a:spcPct val="20000"/>
              </a:spcBef>
              <a:buSzPct val="75000"/>
            </a:pPr>
            <a:endParaRPr lang="es-ES" altLang="es-MX" sz="2600" b="1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800" b="1" u="sng">
                <a:solidFill>
                  <a:srgbClr val="000000"/>
                </a:solidFill>
                <a:latin typeface="Times New Roman" panose="02020603050405020304" pitchFamily="18" charset="0"/>
              </a:rPr>
              <a:t>Fisiológica</a:t>
            </a:r>
            <a:r>
              <a:rPr lang="es-ES" altLang="es-MX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s-ES_tradnl" altLang="es-MX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600">
                <a:latin typeface="Times New Roman" panose="02020603050405020304" pitchFamily="18" charset="0"/>
              </a:rPr>
              <a:t>(localización, duración, etiología y tipo</a:t>
            </a:r>
            <a:endParaRPr lang="es-ES_tradnl" altLang="es-MX" sz="2600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endParaRPr lang="es-ES" altLang="es-MX" sz="2600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800" b="1" u="sng">
                <a:solidFill>
                  <a:srgbClr val="000000"/>
                </a:solidFill>
                <a:latin typeface="Times New Roman" panose="02020603050405020304" pitchFamily="18" charset="0"/>
              </a:rPr>
              <a:t>Sensorial</a:t>
            </a:r>
            <a:r>
              <a:rPr lang="es-ES" altLang="es-MX" sz="2800" u="sng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s-ES_tradnl" altLang="es-MX" sz="2800" u="sng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600">
                <a:latin typeface="Times New Roman" panose="02020603050405020304" pitchFamily="18" charset="0"/>
              </a:rPr>
              <a:t>(</a:t>
            </a:r>
            <a:r>
              <a:rPr lang="es-ES" altLang="es-MX" sz="2600" b="1">
                <a:latin typeface="Times New Roman" panose="02020603050405020304" pitchFamily="18" charset="0"/>
              </a:rPr>
              <a:t>intensidad</a:t>
            </a:r>
            <a:r>
              <a:rPr lang="es-ES" altLang="es-MX" sz="2600">
                <a:latin typeface="Times New Roman" panose="02020603050405020304" pitchFamily="18" charset="0"/>
              </a:rPr>
              <a:t>, cualidad y patrón).</a:t>
            </a:r>
          </a:p>
          <a:p>
            <a:pPr lvl="1">
              <a:spcBef>
                <a:spcPct val="20000"/>
              </a:spcBef>
              <a:buSzPct val="70000"/>
              <a:buFontTx/>
              <a:buChar char="–"/>
            </a:pPr>
            <a:endParaRPr lang="es-ES_tradnl" altLang="es-MX" sz="2600" b="1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800" b="1" u="sng">
                <a:solidFill>
                  <a:srgbClr val="000000"/>
                </a:solidFill>
                <a:latin typeface="Times New Roman" panose="02020603050405020304" pitchFamily="18" charset="0"/>
              </a:rPr>
              <a:t>Afectiva</a:t>
            </a:r>
            <a:r>
              <a:rPr lang="es-ES" altLang="es-MX" sz="2800" u="sng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s-ES_tradnl" altLang="es-MX" sz="2800" u="sng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600">
                <a:latin typeface="Times New Roman" panose="02020603050405020304" pitchFamily="18" charset="0"/>
              </a:rPr>
              <a:t>(</a:t>
            </a:r>
            <a:r>
              <a:rPr lang="es-ES_tradnl" altLang="es-MX" sz="2600">
                <a:latin typeface="Times New Roman" panose="02020603050405020304" pitchFamily="18" charset="0"/>
              </a:rPr>
              <a:t>influencia sobre el </a:t>
            </a:r>
            <a:r>
              <a:rPr lang="es-ES" altLang="es-MX" sz="2600" b="1">
                <a:latin typeface="Times New Roman" panose="02020603050405020304" pitchFamily="18" charset="0"/>
              </a:rPr>
              <a:t>estado de ánimo</a:t>
            </a:r>
            <a:endParaRPr lang="es-ES_tradnl" altLang="es-MX" sz="2600" b="1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_tradnl" altLang="es-MX" sz="2600">
                <a:latin typeface="Times New Roman" panose="02020603050405020304" pitchFamily="18" charset="0"/>
              </a:rPr>
              <a:t>nivel de ansiedad, depresión o </a:t>
            </a:r>
            <a:r>
              <a:rPr lang="es-ES" altLang="es-MX" sz="2600">
                <a:latin typeface="Times New Roman" panose="02020603050405020304" pitchFamily="18" charset="0"/>
              </a:rPr>
              <a:t>bienestar)</a:t>
            </a:r>
            <a:endParaRPr lang="es-ES_tradnl" altLang="es-MX" sz="2600">
              <a:latin typeface="Times New Roman" panose="02020603050405020304" pitchFamily="18" charset="0"/>
            </a:endParaRPr>
          </a:p>
        </p:txBody>
      </p:sp>
      <p:sp>
        <p:nvSpPr>
          <p:cNvPr id="406531" name="Text Box 3">
            <a:extLst>
              <a:ext uri="{FF2B5EF4-FFF2-40B4-BE49-F238E27FC236}">
                <a16:creationId xmlns:a16="http://schemas.microsoft.com/office/drawing/2014/main" id="{F1667789-BEE5-BF8D-D97E-48AD912BC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1" y="457200"/>
            <a:ext cx="5959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sz="3200" b="1">
                <a:latin typeface="Times New Roman" panose="02020603050405020304" pitchFamily="18" charset="0"/>
              </a:rPr>
              <a:t>     Dimensiones del dolor (1) </a:t>
            </a:r>
            <a:endParaRPr lang="es-ES" altLang="es-MX" sz="3200" b="1">
              <a:latin typeface="Times New Roman" panose="02020603050405020304" pitchFamily="18" charset="0"/>
            </a:endParaRPr>
          </a:p>
        </p:txBody>
      </p:sp>
      <p:sp>
        <p:nvSpPr>
          <p:cNvPr id="406532" name="Text Box 4">
            <a:extLst>
              <a:ext uri="{FF2B5EF4-FFF2-40B4-BE49-F238E27FC236}">
                <a16:creationId xmlns:a16="http://schemas.microsoft.com/office/drawing/2014/main" id="{D5DAEAB6-DE92-89E8-D9B8-24AE21277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1" y="2286000"/>
            <a:ext cx="139878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Visceral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Somático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Neuropático</a:t>
            </a:r>
          </a:p>
          <a:p>
            <a:r>
              <a:rPr lang="es-ES_tradnl" altLang="es-MX">
                <a:latin typeface="Times New Roman" panose="02020603050405020304" pitchFamily="18" charset="0"/>
              </a:rPr>
              <a:t>Psicógeno</a:t>
            </a:r>
          </a:p>
          <a:p>
            <a:r>
              <a:rPr lang="es-ES_tradnl" altLang="es-MX">
                <a:latin typeface="Times New Roman" panose="02020603050405020304" pitchFamily="18" charset="0"/>
              </a:rPr>
              <a:t>Idiopático</a:t>
            </a:r>
            <a:endParaRPr lang="es-ES" altLang="es-MX">
              <a:latin typeface="Times New Roman" panose="02020603050405020304" pitchFamily="18" charset="0"/>
            </a:endParaRPr>
          </a:p>
        </p:txBody>
      </p:sp>
      <p:sp>
        <p:nvSpPr>
          <p:cNvPr id="406533" name="AutoShape 5">
            <a:extLst>
              <a:ext uri="{FF2B5EF4-FFF2-40B4-BE49-F238E27FC236}">
                <a16:creationId xmlns:a16="http://schemas.microsoft.com/office/drawing/2014/main" id="{3130A2CE-8C5E-0D36-3856-79DA83BF6E8C}"/>
              </a:ext>
            </a:extLst>
          </p:cNvPr>
          <p:cNvSpPr>
            <a:spLocks/>
          </p:cNvSpPr>
          <p:nvPr/>
        </p:nvSpPr>
        <p:spPr bwMode="auto">
          <a:xfrm>
            <a:off x="8001000" y="26670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06534" name="Text Box 6">
            <a:extLst>
              <a:ext uri="{FF2B5EF4-FFF2-40B4-BE49-F238E27FC236}">
                <a16:creationId xmlns:a16="http://schemas.microsoft.com/office/drawing/2014/main" id="{3C5FAD1C-DEDF-41C9-7F05-6BCE881DE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724401"/>
            <a:ext cx="3657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solidFill>
                  <a:schemeClr val="accent1"/>
                </a:solidFill>
                <a:latin typeface="Times New Roman" panose="02020603050405020304" pitchFamily="18" charset="0"/>
              </a:rPr>
              <a:t>Mc Guire, 1992</a:t>
            </a:r>
          </a:p>
          <a:p>
            <a:r>
              <a:rPr lang="es-ES_tradnl" altLang="es-MX" b="1" i="1">
                <a:solidFill>
                  <a:schemeClr val="accent1"/>
                </a:solidFill>
                <a:latin typeface="Times New Roman" panose="02020603050405020304" pitchFamily="18" charset="0"/>
              </a:rPr>
              <a:t>J Pain Symtom Manage</a:t>
            </a:r>
            <a:r>
              <a:rPr lang="es-ES_tradnl" altLang="es-MX" b="1">
                <a:solidFill>
                  <a:schemeClr val="accent1"/>
                </a:solidFill>
                <a:latin typeface="Times New Roman" panose="02020603050405020304" pitchFamily="18" charset="0"/>
              </a:rPr>
              <a:t>.</a:t>
            </a:r>
            <a:endParaRPr lang="es-ES" altLang="es-MX" b="1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6535" name="Rectangle 7">
            <a:extLst>
              <a:ext uri="{FF2B5EF4-FFF2-40B4-BE49-F238E27FC236}">
                <a16:creationId xmlns:a16="http://schemas.microsoft.com/office/drawing/2014/main" id="{1D9245A3-0CCD-D5B4-5515-97CA47198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648200"/>
            <a:ext cx="32766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Text Box 2">
            <a:extLst>
              <a:ext uri="{FF2B5EF4-FFF2-40B4-BE49-F238E27FC236}">
                <a16:creationId xmlns:a16="http://schemas.microsoft.com/office/drawing/2014/main" id="{83AE1F48-B56B-83A1-2A80-FD46E130E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1981200"/>
            <a:ext cx="763351" cy="97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spcBef>
                <a:spcPct val="20000"/>
              </a:spcBef>
              <a:buSzPct val="70000"/>
            </a:pPr>
            <a:endParaRPr lang="es-ES" altLang="es-MX" sz="2600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  <a:buFontTx/>
              <a:buChar char="–"/>
            </a:pPr>
            <a:endParaRPr lang="es-ES_tradnl" altLang="es-MX" sz="2600" b="1">
              <a:latin typeface="Times New Roman" panose="02020603050405020304" pitchFamily="18" charset="0"/>
            </a:endParaRPr>
          </a:p>
        </p:txBody>
      </p:sp>
      <p:sp>
        <p:nvSpPr>
          <p:cNvPr id="408579" name="Text Box 3">
            <a:extLst>
              <a:ext uri="{FF2B5EF4-FFF2-40B4-BE49-F238E27FC236}">
                <a16:creationId xmlns:a16="http://schemas.microsoft.com/office/drawing/2014/main" id="{D76013C4-3137-F53F-245E-7A2813E62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1" y="304800"/>
            <a:ext cx="5959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sz="3200" b="1">
                <a:latin typeface="Times New Roman" panose="02020603050405020304" pitchFamily="18" charset="0"/>
              </a:rPr>
              <a:t>     Dimensiones del dolor (2)</a:t>
            </a:r>
            <a:endParaRPr lang="es-ES" altLang="es-MX" sz="3200" b="1">
              <a:latin typeface="Times New Roman" panose="02020603050405020304" pitchFamily="18" charset="0"/>
            </a:endParaRPr>
          </a:p>
        </p:txBody>
      </p:sp>
      <p:sp>
        <p:nvSpPr>
          <p:cNvPr id="408580" name="Text Box 4">
            <a:extLst>
              <a:ext uri="{FF2B5EF4-FFF2-40B4-BE49-F238E27FC236}">
                <a16:creationId xmlns:a16="http://schemas.microsoft.com/office/drawing/2014/main" id="{54EDB425-181D-ABC6-3620-1D3EEC387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1117600"/>
            <a:ext cx="6861175" cy="608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spcBef>
                <a:spcPct val="20000"/>
              </a:spcBef>
              <a:buSzPct val="70000"/>
            </a:pPr>
            <a:r>
              <a:rPr lang="es-ES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Cognitiva </a:t>
            </a:r>
            <a:endParaRPr lang="es-ES_tradnl" altLang="es-MX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600">
                <a:latin typeface="Times New Roman" panose="02020603050405020304" pitchFamily="18" charset="0"/>
              </a:rPr>
              <a:t>(significado del dolor para el paciente</a:t>
            </a:r>
            <a:r>
              <a:rPr lang="es-ES_tradnl" altLang="es-MX" sz="2600">
                <a:latin typeface="Times New Roman" panose="02020603050405020304" pitchFamily="18" charset="0"/>
              </a:rPr>
              <a:t>, relación</a:t>
            </a:r>
          </a:p>
          <a:p>
            <a:pPr lvl="1">
              <a:spcBef>
                <a:spcPct val="20000"/>
              </a:spcBef>
              <a:buSzPct val="70000"/>
            </a:pPr>
            <a:r>
              <a:rPr lang="es-ES_tradnl" altLang="es-MX" sz="2600">
                <a:latin typeface="Times New Roman" panose="02020603050405020304" pitchFamily="18" charset="0"/>
              </a:rPr>
              <a:t>con la neoplasia)</a:t>
            </a:r>
            <a:endParaRPr lang="es-ES" altLang="es-MX" sz="2600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_tradnl" altLang="es-MX" sz="2600" b="1">
                <a:latin typeface="Times New Roman" panose="02020603050405020304" pitchFamily="18" charset="0"/>
              </a:rPr>
              <a:t> </a:t>
            </a: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Conductual</a:t>
            </a:r>
            <a:r>
              <a:rPr lang="es-ES" altLang="es-MX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s-ES_tradnl" altLang="es-MX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600">
                <a:latin typeface="Times New Roman" panose="02020603050405020304" pitchFamily="18" charset="0"/>
              </a:rPr>
              <a:t>(</a:t>
            </a:r>
            <a:r>
              <a:rPr lang="es-ES_tradnl" altLang="es-MX" sz="2600">
                <a:latin typeface="Times New Roman" panose="02020603050405020304" pitchFamily="18" charset="0"/>
              </a:rPr>
              <a:t>impacto del dolor sobre el </a:t>
            </a:r>
            <a:r>
              <a:rPr lang="es-ES" altLang="es-MX" sz="2600">
                <a:latin typeface="Times New Roman" panose="02020603050405020304" pitchFamily="18" charset="0"/>
              </a:rPr>
              <a:t>comportamiento y </a:t>
            </a:r>
            <a:endParaRPr lang="es-ES_tradnl" altLang="es-MX" sz="2600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_tradnl" altLang="es-MX" sz="2600">
                <a:latin typeface="Times New Roman" panose="02020603050405020304" pitchFamily="18" charset="0"/>
              </a:rPr>
              <a:t>la </a:t>
            </a:r>
            <a:r>
              <a:rPr lang="es-ES" altLang="es-MX" sz="2600">
                <a:latin typeface="Times New Roman" panose="02020603050405020304" pitchFamily="18" charset="0"/>
              </a:rPr>
              <a:t>conducta</a:t>
            </a:r>
            <a:r>
              <a:rPr lang="es-ES_tradnl" altLang="es-MX" sz="2600">
                <a:latin typeface="Times New Roman" panose="02020603050405020304" pitchFamily="18" charset="0"/>
              </a:rPr>
              <a:t>: actividad física, sueño, etc)</a:t>
            </a:r>
            <a:endParaRPr lang="es-ES" altLang="es-MX" sz="2600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  <a:buFontTx/>
              <a:buChar char="–"/>
            </a:pPr>
            <a:endParaRPr lang="es-ES_tradnl" altLang="es-MX" sz="2600" b="1"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Socio-cultural</a:t>
            </a:r>
            <a:r>
              <a:rPr lang="es-ES" altLang="es-MX" sz="28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s-ES_tradnl" altLang="es-MX" sz="28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buSzPct val="70000"/>
            </a:pPr>
            <a:r>
              <a:rPr lang="es-ES" altLang="es-MX" sz="2600">
                <a:latin typeface="Times New Roman" panose="02020603050405020304" pitchFamily="18" charset="0"/>
              </a:rPr>
              <a:t>(fa</a:t>
            </a:r>
            <a:r>
              <a:rPr lang="es-ES_tradnl" altLang="es-MX" sz="2600">
                <a:latin typeface="Times New Roman" panose="02020603050405020304" pitchFamily="18" charset="0"/>
              </a:rPr>
              <a:t>ctores étnicos, familiares, laborales, </a:t>
            </a:r>
          </a:p>
          <a:p>
            <a:pPr lvl="1">
              <a:spcBef>
                <a:spcPct val="20000"/>
              </a:spcBef>
              <a:buSzPct val="70000"/>
            </a:pPr>
            <a:r>
              <a:rPr lang="es-ES_tradnl" altLang="es-MX" sz="2600">
                <a:latin typeface="Times New Roman" panose="02020603050405020304" pitchFamily="18" charset="0"/>
              </a:rPr>
              <a:t>sociales y espirituales)</a:t>
            </a:r>
          </a:p>
          <a:p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08581" name="Text Box 5">
            <a:extLst>
              <a:ext uri="{FF2B5EF4-FFF2-40B4-BE49-F238E27FC236}">
                <a16:creationId xmlns:a16="http://schemas.microsoft.com/office/drawing/2014/main" id="{93C4F884-08C8-BB83-D38C-305477E43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0" y="4724400"/>
            <a:ext cx="247375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solidFill>
                  <a:schemeClr val="accent1"/>
                </a:solidFill>
                <a:latin typeface="Times New Roman" panose="02020603050405020304" pitchFamily="18" charset="0"/>
              </a:rPr>
              <a:t>Mc Guire, 1992</a:t>
            </a:r>
          </a:p>
          <a:p>
            <a:r>
              <a:rPr lang="es-ES_tradnl" altLang="es-MX" b="1">
                <a:solidFill>
                  <a:schemeClr val="accent1"/>
                </a:solidFill>
                <a:latin typeface="Times New Roman" panose="02020603050405020304" pitchFamily="18" charset="0"/>
              </a:rPr>
              <a:t>J Pain Symton Manage</a:t>
            </a:r>
            <a:endParaRPr lang="es-ES" altLang="es-MX" b="1">
              <a:solidFill>
                <a:schemeClr val="accent1"/>
              </a:solidFill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08582" name="Rectangle 6">
            <a:extLst>
              <a:ext uri="{FF2B5EF4-FFF2-40B4-BE49-F238E27FC236}">
                <a16:creationId xmlns:a16="http://schemas.microsoft.com/office/drawing/2014/main" id="{123C4F18-4C0D-6FF3-0972-F2B43915C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4800600"/>
            <a:ext cx="3276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>
            <a:extLst>
              <a:ext uri="{FF2B5EF4-FFF2-40B4-BE49-F238E27FC236}">
                <a16:creationId xmlns:a16="http://schemas.microsoft.com/office/drawing/2014/main" id="{F6A5BC4F-9CCC-00A8-8C6C-93B7ADB95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MX" b="1"/>
              <a:t>Medición del dolor</a:t>
            </a:r>
            <a:endParaRPr lang="es-ES" altLang="es-MX" b="1"/>
          </a:p>
        </p:txBody>
      </p:sp>
      <p:sp>
        <p:nvSpPr>
          <p:cNvPr id="410627" name="Text Box 3">
            <a:extLst>
              <a:ext uri="{FF2B5EF4-FFF2-40B4-BE49-F238E27FC236}">
                <a16:creationId xmlns:a16="http://schemas.microsoft.com/office/drawing/2014/main" id="{F663C137-0FA3-ED60-CAD5-061836D74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2276475"/>
            <a:ext cx="7740650" cy="43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3600" b="1">
                <a:latin typeface="Times New Roman" panose="02020603050405020304" pitchFamily="18" charset="0"/>
              </a:rPr>
              <a:t>Unidimensional: ESCALAS</a:t>
            </a:r>
            <a:endParaRPr lang="es-ES_tradnl" altLang="es-MX" sz="2800" i="1">
              <a:latin typeface="Times New Roman" panose="02020603050405020304" pitchFamily="18" charset="0"/>
            </a:endParaRPr>
          </a:p>
          <a:p>
            <a:endParaRPr lang="es-ES_tradnl" altLang="es-MX" sz="2800" i="1">
              <a:latin typeface="Times New Roman" panose="02020603050405020304" pitchFamily="18" charset="0"/>
            </a:endParaRPr>
          </a:p>
          <a:p>
            <a:endParaRPr lang="es-ES_tradnl" altLang="es-MX" sz="3600" b="1">
              <a:latin typeface="Times New Roman" panose="02020603050405020304" pitchFamily="18" charset="0"/>
            </a:endParaRPr>
          </a:p>
          <a:p>
            <a:endParaRPr lang="es-ES_tradnl" altLang="es-MX" sz="3600" b="1">
              <a:latin typeface="Times New Roman" panose="02020603050405020304" pitchFamily="18" charset="0"/>
            </a:endParaRPr>
          </a:p>
          <a:p>
            <a:endParaRPr lang="es-ES_tradnl" altLang="es-MX" sz="3600" b="1">
              <a:latin typeface="Times New Roman" panose="02020603050405020304" pitchFamily="18" charset="0"/>
            </a:endParaRPr>
          </a:p>
          <a:p>
            <a:r>
              <a:rPr lang="es-ES_tradnl" altLang="es-MX" sz="3600" b="1">
                <a:latin typeface="Times New Roman" panose="02020603050405020304" pitchFamily="18" charset="0"/>
              </a:rPr>
              <a:t>Multidimensional: CUESTIONARIOS</a:t>
            </a:r>
            <a:endParaRPr lang="es-ES_tradnl" altLang="es-MX" sz="2800" i="1">
              <a:latin typeface="Times New Roman" panose="02020603050405020304" pitchFamily="18" charset="0"/>
            </a:endParaRPr>
          </a:p>
          <a:p>
            <a:endParaRPr lang="es-ES_tradnl" altLang="es-MX" sz="3600" b="1">
              <a:latin typeface="Times New Roman" panose="02020603050405020304" pitchFamily="18" charset="0"/>
            </a:endParaRPr>
          </a:p>
          <a:p>
            <a:endParaRPr lang="es-ES" altLang="es-MX" sz="3600" b="1">
              <a:latin typeface="Times New Roman" panose="02020603050405020304" pitchFamily="18" charset="0"/>
            </a:endParaRPr>
          </a:p>
        </p:txBody>
      </p:sp>
      <p:sp>
        <p:nvSpPr>
          <p:cNvPr id="410628" name="Text Box 4">
            <a:extLst>
              <a:ext uri="{FF2B5EF4-FFF2-40B4-BE49-F238E27FC236}">
                <a16:creationId xmlns:a16="http://schemas.microsoft.com/office/drawing/2014/main" id="{EAB2F183-1E49-8B0C-F9FC-2F68F5DAC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6" y="18700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10629" name="Text Box 5">
            <a:extLst>
              <a:ext uri="{FF2B5EF4-FFF2-40B4-BE49-F238E27FC236}">
                <a16:creationId xmlns:a16="http://schemas.microsoft.com/office/drawing/2014/main" id="{92586DFA-0004-C62E-25E4-7D50767AF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9" y="2060575"/>
            <a:ext cx="121308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 u="sng"/>
              <a:t>Intensidad</a:t>
            </a:r>
          </a:p>
          <a:p>
            <a:endParaRPr lang="es-ES" altLang="es-MX" u="sng"/>
          </a:p>
          <a:p>
            <a:r>
              <a:rPr lang="es-ES" altLang="es-MX"/>
              <a:t>afectividad</a:t>
            </a:r>
          </a:p>
        </p:txBody>
      </p:sp>
      <p:sp>
        <p:nvSpPr>
          <p:cNvPr id="410630" name="AutoShape 6">
            <a:extLst>
              <a:ext uri="{FF2B5EF4-FFF2-40B4-BE49-F238E27FC236}">
                <a16:creationId xmlns:a16="http://schemas.microsoft.com/office/drawing/2014/main" id="{A7428C6C-F2D2-D134-47FA-7B67D1E97B09}"/>
              </a:ext>
            </a:extLst>
          </p:cNvPr>
          <p:cNvSpPr>
            <a:spLocks/>
          </p:cNvSpPr>
          <p:nvPr/>
        </p:nvSpPr>
        <p:spPr bwMode="auto">
          <a:xfrm>
            <a:off x="7824788" y="1916113"/>
            <a:ext cx="792162" cy="1441450"/>
          </a:xfrm>
          <a:prstGeom prst="leftBrace">
            <a:avLst>
              <a:gd name="adj1" fmla="val 1516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>
            <a:extLst>
              <a:ext uri="{FF2B5EF4-FFF2-40B4-BE49-F238E27FC236}">
                <a16:creationId xmlns:a16="http://schemas.microsoft.com/office/drawing/2014/main" id="{44269115-2DE2-D1AA-5B88-0E6DDC3539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r>
              <a:rPr lang="es-ES_tradnl" altLang="es-MX"/>
              <a:t>Escalas de medición del dolor</a:t>
            </a:r>
            <a:endParaRPr lang="es-ES" altLang="es-MX"/>
          </a:p>
        </p:txBody>
      </p:sp>
      <p:sp>
        <p:nvSpPr>
          <p:cNvPr id="416771" name="Text Box 3">
            <a:extLst>
              <a:ext uri="{FF2B5EF4-FFF2-40B4-BE49-F238E27FC236}">
                <a16:creationId xmlns:a16="http://schemas.microsoft.com/office/drawing/2014/main" id="{C85B3BF3-B61B-6670-37A1-54A2E8497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913" y="1654175"/>
            <a:ext cx="662681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solidFill>
                  <a:srgbClr val="FF3300"/>
                </a:solidFill>
                <a:latin typeface="Times New Roman" panose="02020603050405020304" pitchFamily="18" charset="0"/>
              </a:rPr>
              <a:t>VAS o EVA ( Escala Visual Analógica ) (Huskinson, 1976)</a:t>
            </a:r>
          </a:p>
          <a:p>
            <a:r>
              <a:rPr lang="es-ES_tradnl" altLang="es-MX" b="1" i="1">
                <a:latin typeface="Times New Roman" panose="02020603050405020304" pitchFamily="18" charset="0"/>
              </a:rPr>
              <a:t>( marque con una X el lugar que se ajuste a su grado de dolor)</a:t>
            </a:r>
          </a:p>
          <a:p>
            <a:endParaRPr lang="es-ES_tradnl" altLang="es-MX" b="1" i="1">
              <a:latin typeface="Times New Roman" panose="02020603050405020304" pitchFamily="18" charset="0"/>
            </a:endParaRPr>
          </a:p>
          <a:p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Ausencia de dolor                                                 Dolor insoportable</a:t>
            </a: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16772" name="Line 4">
            <a:extLst>
              <a:ext uri="{FF2B5EF4-FFF2-40B4-BE49-F238E27FC236}">
                <a16:creationId xmlns:a16="http://schemas.microsoft.com/office/drawing/2014/main" id="{99124FA7-F2CF-A5EC-A43A-17731AACEF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581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16773" name="Line 5">
            <a:extLst>
              <a:ext uri="{FF2B5EF4-FFF2-40B4-BE49-F238E27FC236}">
                <a16:creationId xmlns:a16="http://schemas.microsoft.com/office/drawing/2014/main" id="{3BE0128D-6371-E587-44EA-D3B1B5B057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8862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16774" name="Line 6">
            <a:extLst>
              <a:ext uri="{FF2B5EF4-FFF2-40B4-BE49-F238E27FC236}">
                <a16:creationId xmlns:a16="http://schemas.microsoft.com/office/drawing/2014/main" id="{45BA5541-A504-18C9-317D-B1FE57081B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505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16775" name="Text Box 7">
            <a:extLst>
              <a:ext uri="{FF2B5EF4-FFF2-40B4-BE49-F238E27FC236}">
                <a16:creationId xmlns:a16="http://schemas.microsoft.com/office/drawing/2014/main" id="{778D40AD-1A94-11ED-4E2B-4A7A0802E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1" y="64008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16776" name="Text Box 8">
            <a:extLst>
              <a:ext uri="{FF2B5EF4-FFF2-40B4-BE49-F238E27FC236}">
                <a16:creationId xmlns:a16="http://schemas.microsoft.com/office/drawing/2014/main" id="{8E3CAA20-6CFD-6EE8-0C94-92795C656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1" y="3276600"/>
            <a:ext cx="7681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10 cm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16777" name="Text Box 9">
            <a:extLst>
              <a:ext uri="{FF2B5EF4-FFF2-40B4-BE49-F238E27FC236}">
                <a16:creationId xmlns:a16="http://schemas.microsoft.com/office/drawing/2014/main" id="{E15DF7D4-BCF2-844C-0041-04C04B6AA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4537076"/>
            <a:ext cx="635526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Variantes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                      Escala gráfica graduada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                       Escala de puntuación de dolor de Hopkins 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16778" name="Text Box 10">
            <a:extLst>
              <a:ext uri="{FF2B5EF4-FFF2-40B4-BE49-F238E27FC236}">
                <a16:creationId xmlns:a16="http://schemas.microsoft.com/office/drawing/2014/main" id="{B8BB5302-2C0E-A878-32E7-B4ED8858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8" y="908051"/>
            <a:ext cx="236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   Intensidad</a:t>
            </a:r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16779" name="Rectangle 11">
            <a:extLst>
              <a:ext uri="{FF2B5EF4-FFF2-40B4-BE49-F238E27FC236}">
                <a16:creationId xmlns:a16="http://schemas.microsoft.com/office/drawing/2014/main" id="{B78E657B-1537-D7F8-ED71-ACA4B9394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938" y="908050"/>
            <a:ext cx="1600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Text Box 2">
            <a:extLst>
              <a:ext uri="{FF2B5EF4-FFF2-40B4-BE49-F238E27FC236}">
                <a16:creationId xmlns:a16="http://schemas.microsoft.com/office/drawing/2014/main" id="{F052CC44-490E-EAC4-D7D4-8ADADA86C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1" y="1905000"/>
            <a:ext cx="47910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altLang="es-MX">
                <a:solidFill>
                  <a:srgbClr val="000000"/>
                </a:solidFill>
                <a:latin typeface="Arial Black" panose="020B0604020202020204" pitchFamily="34" charset="0"/>
              </a:rPr>
              <a:t>Escala Visual Analógica              </a:t>
            </a:r>
          </a:p>
        </p:txBody>
      </p:sp>
      <p:sp>
        <p:nvSpPr>
          <p:cNvPr id="418819" name="Rectangle 3">
            <a:extLst>
              <a:ext uri="{FF2B5EF4-FFF2-40B4-BE49-F238E27FC236}">
                <a16:creationId xmlns:a16="http://schemas.microsoft.com/office/drawing/2014/main" id="{C2ED7E1E-D3C4-FB50-FB7F-53537869B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04800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0350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4922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9494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4066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80000"/>
              </a:lnSpc>
            </a:pPr>
            <a:br>
              <a:rPr lang="es-ES_tradnl" altLang="es-MX" sz="3600" b="1" i="1">
                <a:solidFill>
                  <a:srgbClr val="0000FF"/>
                </a:solidFill>
              </a:rPr>
            </a:br>
            <a:br>
              <a:rPr lang="es-ES_tradnl" altLang="es-MX" sz="3600" b="1" i="1">
                <a:solidFill>
                  <a:srgbClr val="0000FF"/>
                </a:solidFill>
              </a:rPr>
            </a:br>
            <a:r>
              <a:rPr lang="es-ES_tradnl" altLang="es-MX" sz="3600"/>
              <a:t>Instrumentos de Medida</a:t>
            </a:r>
            <a:endParaRPr lang="es-ES_tradnl" altLang="es-MX" sz="3600">
              <a:solidFill>
                <a:schemeClr val="tx2"/>
              </a:solidFill>
            </a:endParaRPr>
          </a:p>
        </p:txBody>
      </p:sp>
      <p:sp>
        <p:nvSpPr>
          <p:cNvPr id="418820" name="Text Box 4">
            <a:extLst>
              <a:ext uri="{FF2B5EF4-FFF2-40B4-BE49-F238E27FC236}">
                <a16:creationId xmlns:a16="http://schemas.microsoft.com/office/drawing/2014/main" id="{1C677A46-6C09-17AB-5D80-882A2B965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191000"/>
            <a:ext cx="586740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b="1">
                <a:latin typeface="Times New Roman" panose="02020603050405020304" pitchFamily="18" charset="0"/>
              </a:rPr>
              <a:t>0     1     2     3     4     5     6     7     8     9     10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18821" name="Line 5">
            <a:extLst>
              <a:ext uri="{FF2B5EF4-FFF2-40B4-BE49-F238E27FC236}">
                <a16:creationId xmlns:a16="http://schemas.microsoft.com/office/drawing/2014/main" id="{89D06068-6B27-1F36-973C-05E2AAAF3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09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grpSp>
        <p:nvGrpSpPr>
          <p:cNvPr id="418822" name="Group 6">
            <a:extLst>
              <a:ext uri="{FF2B5EF4-FFF2-40B4-BE49-F238E27FC236}">
                <a16:creationId xmlns:a16="http://schemas.microsoft.com/office/drawing/2014/main" id="{216BCF63-A412-2CA6-AA57-EE38239C8DF4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048001"/>
            <a:ext cx="7315200" cy="747713"/>
            <a:chOff x="528" y="1920"/>
            <a:chExt cx="4608" cy="471"/>
          </a:xfrm>
        </p:grpSpPr>
        <p:grpSp>
          <p:nvGrpSpPr>
            <p:cNvPr id="418823" name="Group 7">
              <a:extLst>
                <a:ext uri="{FF2B5EF4-FFF2-40B4-BE49-F238E27FC236}">
                  <a16:creationId xmlns:a16="http://schemas.microsoft.com/office/drawing/2014/main" id="{19B73D42-A45F-2186-4B90-6A3DCED60F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1920"/>
              <a:ext cx="3456" cy="240"/>
              <a:chOff x="1056" y="1920"/>
              <a:chExt cx="3456" cy="240"/>
            </a:xfrm>
          </p:grpSpPr>
          <p:sp>
            <p:nvSpPr>
              <p:cNvPr id="418824" name="Line 8">
                <a:extLst>
                  <a:ext uri="{FF2B5EF4-FFF2-40B4-BE49-F238E27FC236}">
                    <a16:creationId xmlns:a16="http://schemas.microsoft.com/office/drawing/2014/main" id="{F5427A22-24A9-6891-F2A9-41CBE7DF56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064"/>
                <a:ext cx="3456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18825" name="Line 9">
                <a:extLst>
                  <a:ext uri="{FF2B5EF4-FFF2-40B4-BE49-F238E27FC236}">
                    <a16:creationId xmlns:a16="http://schemas.microsoft.com/office/drawing/2014/main" id="{75B39426-6953-8430-BEEA-8B443663E3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1920"/>
                <a:ext cx="0" cy="24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18826" name="Line 10">
                <a:extLst>
                  <a:ext uri="{FF2B5EF4-FFF2-40B4-BE49-F238E27FC236}">
                    <a16:creationId xmlns:a16="http://schemas.microsoft.com/office/drawing/2014/main" id="{00E50557-1D22-47B9-1E05-3A4417036C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2" y="1920"/>
                <a:ext cx="0" cy="24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</p:grpSp>
        <p:sp>
          <p:nvSpPr>
            <p:cNvPr id="418827" name="Text Box 11">
              <a:extLst>
                <a:ext uri="{FF2B5EF4-FFF2-40B4-BE49-F238E27FC236}">
                  <a16:creationId xmlns:a16="http://schemas.microsoft.com/office/drawing/2014/main" id="{F0B40442-02FF-BBDE-4298-7CFDA89FA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2160"/>
              <a:ext cx="1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b="1">
                  <a:latin typeface="Arial Narrow" panose="020B0604020202020204" pitchFamily="34" charset="0"/>
                </a:rPr>
                <a:t>SIN DOLOR</a:t>
              </a:r>
              <a:endParaRPr lang="es-ES" altLang="es-MX" b="1">
                <a:latin typeface="Arial Narrow" panose="020B0604020202020204" pitchFamily="34" charset="0"/>
              </a:endParaRPr>
            </a:p>
          </p:txBody>
        </p:sp>
        <p:sp>
          <p:nvSpPr>
            <p:cNvPr id="418828" name="Text Box 12">
              <a:extLst>
                <a:ext uri="{FF2B5EF4-FFF2-40B4-BE49-F238E27FC236}">
                  <a16:creationId xmlns:a16="http://schemas.microsoft.com/office/drawing/2014/main" id="{032C7217-AA9E-1F5F-3F0F-376F50EB0B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160"/>
              <a:ext cx="1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b="1">
                  <a:latin typeface="Arial Narrow" panose="020B0604020202020204" pitchFamily="34" charset="0"/>
                </a:rPr>
                <a:t>MÁXIMO DOLOR</a:t>
              </a:r>
              <a:endParaRPr lang="es-ES" altLang="es-MX" b="1">
                <a:latin typeface="Arial Narrow" panose="020B0604020202020204" pitchFamily="34" charset="0"/>
              </a:endParaRPr>
            </a:p>
          </p:txBody>
        </p:sp>
      </p:grpSp>
      <p:sp>
        <p:nvSpPr>
          <p:cNvPr id="418829" name="Text Box 13">
            <a:extLst>
              <a:ext uri="{FF2B5EF4-FFF2-40B4-BE49-F238E27FC236}">
                <a16:creationId xmlns:a16="http://schemas.microsoft.com/office/drawing/2014/main" id="{F280BBDB-B540-04A4-AC51-E6AE6D1E8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905000"/>
            <a:ext cx="19834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/>
              <a:t> </a:t>
            </a:r>
            <a:r>
              <a:rPr lang="es-ES_tradnl" altLang="es-MX" sz="2800" b="1">
                <a:solidFill>
                  <a:srgbClr val="000000"/>
                </a:solidFill>
              </a:rPr>
              <a:t>(VAS o EVA)</a:t>
            </a:r>
            <a:endParaRPr lang="es-ES" altLang="es-MX" sz="28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8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0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Text Box 2">
            <a:extLst>
              <a:ext uri="{FF2B5EF4-FFF2-40B4-BE49-F238E27FC236}">
                <a16:creationId xmlns:a16="http://schemas.microsoft.com/office/drawing/2014/main" id="{DC56946F-4EFB-40EA-82EE-FB3785D9F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1" y="1905000"/>
            <a:ext cx="47910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altLang="es-MX">
                <a:solidFill>
                  <a:srgbClr val="000000"/>
                </a:solidFill>
                <a:latin typeface="Arial Black" panose="020B0604020202020204" pitchFamily="34" charset="0"/>
              </a:rPr>
              <a:t>Escala Visual Analógica</a:t>
            </a:r>
          </a:p>
        </p:txBody>
      </p:sp>
      <p:sp>
        <p:nvSpPr>
          <p:cNvPr id="419843" name="Rectangle 3">
            <a:extLst>
              <a:ext uri="{FF2B5EF4-FFF2-40B4-BE49-F238E27FC236}">
                <a16:creationId xmlns:a16="http://schemas.microsoft.com/office/drawing/2014/main" id="{469F2BE3-A7DF-085C-78AF-ED19C1AEF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85800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0350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4922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9494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4066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80000"/>
              </a:lnSpc>
            </a:pPr>
            <a:br>
              <a:rPr lang="es-ES_tradnl" altLang="es-MX" sz="3600" b="1" i="1">
                <a:solidFill>
                  <a:srgbClr val="0000FF"/>
                </a:solidFill>
              </a:rPr>
            </a:br>
            <a:r>
              <a:rPr lang="es-ES_tradnl" altLang="es-MX" sz="3600"/>
              <a:t>Instrumentos de Medida</a:t>
            </a:r>
            <a:endParaRPr lang="es-ES_tradnl" altLang="es-MX" sz="3600">
              <a:solidFill>
                <a:schemeClr val="tx2"/>
              </a:solidFill>
            </a:endParaRPr>
          </a:p>
        </p:txBody>
      </p:sp>
      <p:grpSp>
        <p:nvGrpSpPr>
          <p:cNvPr id="419844" name="Group 4">
            <a:extLst>
              <a:ext uri="{FF2B5EF4-FFF2-40B4-BE49-F238E27FC236}">
                <a16:creationId xmlns:a16="http://schemas.microsoft.com/office/drawing/2014/main" id="{6BD2A3FC-84B8-9097-51AE-38C571CB128E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2895600"/>
            <a:ext cx="7315200" cy="1143000"/>
            <a:chOff x="528" y="1824"/>
            <a:chExt cx="4608" cy="720"/>
          </a:xfrm>
        </p:grpSpPr>
        <p:sp>
          <p:nvSpPr>
            <p:cNvPr id="419845" name="Rectangle 5">
              <a:extLst>
                <a:ext uri="{FF2B5EF4-FFF2-40B4-BE49-F238E27FC236}">
                  <a16:creationId xmlns:a16="http://schemas.microsoft.com/office/drawing/2014/main" id="{F6325334-4AE0-1971-3F85-F1DE746ED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824"/>
              <a:ext cx="4512" cy="7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grpSp>
          <p:nvGrpSpPr>
            <p:cNvPr id="419846" name="Group 6">
              <a:extLst>
                <a:ext uri="{FF2B5EF4-FFF2-40B4-BE49-F238E27FC236}">
                  <a16:creationId xmlns:a16="http://schemas.microsoft.com/office/drawing/2014/main" id="{68CBBC23-2049-DECB-5874-E07976D392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" y="1920"/>
              <a:ext cx="4608" cy="471"/>
              <a:chOff x="528" y="1920"/>
              <a:chExt cx="4608" cy="471"/>
            </a:xfrm>
          </p:grpSpPr>
          <p:grpSp>
            <p:nvGrpSpPr>
              <p:cNvPr id="419847" name="Group 7">
                <a:extLst>
                  <a:ext uri="{FF2B5EF4-FFF2-40B4-BE49-F238E27FC236}">
                    <a16:creationId xmlns:a16="http://schemas.microsoft.com/office/drawing/2014/main" id="{12E704FE-C849-839A-C3C0-BF8C37BEC7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6" y="1920"/>
                <a:ext cx="3456" cy="240"/>
                <a:chOff x="1056" y="1920"/>
                <a:chExt cx="3456" cy="240"/>
              </a:xfrm>
            </p:grpSpPr>
            <p:sp>
              <p:nvSpPr>
                <p:cNvPr id="419848" name="Line 8">
                  <a:extLst>
                    <a:ext uri="{FF2B5EF4-FFF2-40B4-BE49-F238E27FC236}">
                      <a16:creationId xmlns:a16="http://schemas.microsoft.com/office/drawing/2014/main" id="{1A9E3234-54F9-04DB-286D-5C4FFAC811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6" y="2064"/>
                  <a:ext cx="3456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s-MX"/>
                </a:p>
              </p:txBody>
            </p:sp>
            <p:sp>
              <p:nvSpPr>
                <p:cNvPr id="419849" name="Line 9">
                  <a:extLst>
                    <a:ext uri="{FF2B5EF4-FFF2-40B4-BE49-F238E27FC236}">
                      <a16:creationId xmlns:a16="http://schemas.microsoft.com/office/drawing/2014/main" id="{61A6952E-5425-0A12-0397-A20042F1EB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6" y="1920"/>
                  <a:ext cx="0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s-MX"/>
                </a:p>
              </p:txBody>
            </p:sp>
            <p:sp>
              <p:nvSpPr>
                <p:cNvPr id="419850" name="Line 10">
                  <a:extLst>
                    <a:ext uri="{FF2B5EF4-FFF2-40B4-BE49-F238E27FC236}">
                      <a16:creationId xmlns:a16="http://schemas.microsoft.com/office/drawing/2014/main" id="{FBBFD73F-2527-42D1-4080-9841C45A60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12" y="1920"/>
                  <a:ext cx="0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s-MX"/>
                </a:p>
              </p:txBody>
            </p:sp>
          </p:grpSp>
          <p:sp>
            <p:nvSpPr>
              <p:cNvPr id="419851" name="Text Box 11">
                <a:extLst>
                  <a:ext uri="{FF2B5EF4-FFF2-40B4-BE49-F238E27FC236}">
                    <a16:creationId xmlns:a16="http://schemas.microsoft.com/office/drawing/2014/main" id="{0F2D36C6-5241-0DCD-781A-FB58AEF0F0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" y="2160"/>
                <a:ext cx="124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s-ES_tradnl" altLang="es-MX" b="1">
                    <a:latin typeface="Arial Narrow" panose="020B0604020202020204" pitchFamily="34" charset="0"/>
                  </a:rPr>
                  <a:t>SIN DOLOR</a:t>
                </a:r>
                <a:endParaRPr lang="es-ES" altLang="es-MX" b="1">
                  <a:latin typeface="Arial Narrow" panose="020B0604020202020204" pitchFamily="34" charset="0"/>
                </a:endParaRPr>
              </a:p>
            </p:txBody>
          </p:sp>
          <p:sp>
            <p:nvSpPr>
              <p:cNvPr id="419852" name="Text Box 12">
                <a:extLst>
                  <a:ext uri="{FF2B5EF4-FFF2-40B4-BE49-F238E27FC236}">
                    <a16:creationId xmlns:a16="http://schemas.microsoft.com/office/drawing/2014/main" id="{28B180E2-EB8E-536A-9872-DFBFC4BB10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8" y="2160"/>
                <a:ext cx="124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s-ES_tradnl" altLang="es-MX" b="1">
                    <a:latin typeface="Arial Narrow" panose="020B0604020202020204" pitchFamily="34" charset="0"/>
                  </a:rPr>
                  <a:t>MÁXIMO DOLOR</a:t>
                </a:r>
                <a:endParaRPr lang="es-ES" altLang="es-MX" b="1">
                  <a:latin typeface="Arial Narrow" panose="020B0604020202020204" pitchFamily="34" charset="0"/>
                </a:endParaRPr>
              </a:p>
            </p:txBody>
          </p:sp>
        </p:grpSp>
      </p:grpSp>
      <p:grpSp>
        <p:nvGrpSpPr>
          <p:cNvPr id="419853" name="Group 13">
            <a:extLst>
              <a:ext uri="{FF2B5EF4-FFF2-40B4-BE49-F238E27FC236}">
                <a16:creationId xmlns:a16="http://schemas.microsoft.com/office/drawing/2014/main" id="{31538D8F-E143-9CA6-4901-BAF69CB869E0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743200"/>
            <a:ext cx="381000" cy="1447800"/>
            <a:chOff x="1104" y="1728"/>
            <a:chExt cx="240" cy="912"/>
          </a:xfrm>
        </p:grpSpPr>
        <p:sp>
          <p:nvSpPr>
            <p:cNvPr id="419854" name="Rectangle 14">
              <a:extLst>
                <a:ext uri="{FF2B5EF4-FFF2-40B4-BE49-F238E27FC236}">
                  <a16:creationId xmlns:a16="http://schemas.microsoft.com/office/drawing/2014/main" id="{D9170CB6-7106-CF7B-9586-89FA8CBF7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728"/>
              <a:ext cx="240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19855" name="Line 15">
              <a:extLst>
                <a:ext uri="{FF2B5EF4-FFF2-40B4-BE49-F238E27FC236}">
                  <a16:creationId xmlns:a16="http://schemas.microsoft.com/office/drawing/2014/main" id="{4E9B2D7C-5803-EB6A-C4F1-16109018F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728"/>
              <a:ext cx="0" cy="91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19856" name="Group 16">
            <a:extLst>
              <a:ext uri="{FF2B5EF4-FFF2-40B4-BE49-F238E27FC236}">
                <a16:creationId xmlns:a16="http://schemas.microsoft.com/office/drawing/2014/main" id="{FD10F71B-17CF-4671-A115-0D77A2D6A147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2743200"/>
            <a:ext cx="381000" cy="1447800"/>
            <a:chOff x="1104" y="1728"/>
            <a:chExt cx="240" cy="912"/>
          </a:xfrm>
        </p:grpSpPr>
        <p:sp>
          <p:nvSpPr>
            <p:cNvPr id="419857" name="Rectangle 17">
              <a:extLst>
                <a:ext uri="{FF2B5EF4-FFF2-40B4-BE49-F238E27FC236}">
                  <a16:creationId xmlns:a16="http://schemas.microsoft.com/office/drawing/2014/main" id="{5A49FB00-0B2E-A86D-961E-7B49DBA1F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728"/>
              <a:ext cx="240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19858" name="Line 18">
              <a:extLst>
                <a:ext uri="{FF2B5EF4-FFF2-40B4-BE49-F238E27FC236}">
                  <a16:creationId xmlns:a16="http://schemas.microsoft.com/office/drawing/2014/main" id="{80C6C2D3-CF05-4326-D78F-E16CDBDAB1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728"/>
              <a:ext cx="0" cy="91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19859" name="Group 19">
            <a:extLst>
              <a:ext uri="{FF2B5EF4-FFF2-40B4-BE49-F238E27FC236}">
                <a16:creationId xmlns:a16="http://schemas.microsoft.com/office/drawing/2014/main" id="{9B46AA12-F7CA-2A50-F30C-2C5ADDCB7C57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4419600"/>
            <a:ext cx="7315200" cy="1447800"/>
            <a:chOff x="528" y="2784"/>
            <a:chExt cx="4608" cy="912"/>
          </a:xfrm>
        </p:grpSpPr>
        <p:grpSp>
          <p:nvGrpSpPr>
            <p:cNvPr id="419860" name="Group 20">
              <a:extLst>
                <a:ext uri="{FF2B5EF4-FFF2-40B4-BE49-F238E27FC236}">
                  <a16:creationId xmlns:a16="http://schemas.microsoft.com/office/drawing/2014/main" id="{818EC760-3414-668C-54EA-88DEC4CE1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" y="2880"/>
              <a:ext cx="4608" cy="720"/>
              <a:chOff x="528" y="1824"/>
              <a:chExt cx="4608" cy="720"/>
            </a:xfrm>
          </p:grpSpPr>
          <p:sp>
            <p:nvSpPr>
              <p:cNvPr id="419861" name="Rectangle 21">
                <a:extLst>
                  <a:ext uri="{FF2B5EF4-FFF2-40B4-BE49-F238E27FC236}">
                    <a16:creationId xmlns:a16="http://schemas.microsoft.com/office/drawing/2014/main" id="{7F109050-BE92-A994-4995-F2E6E44B3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824"/>
                <a:ext cx="4512" cy="72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grpSp>
            <p:nvGrpSpPr>
              <p:cNvPr id="419862" name="Group 22">
                <a:extLst>
                  <a:ext uri="{FF2B5EF4-FFF2-40B4-BE49-F238E27FC236}">
                    <a16:creationId xmlns:a16="http://schemas.microsoft.com/office/drawing/2014/main" id="{957D7C0A-4603-BBD2-99EC-F93A1C5A3A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" y="1920"/>
                <a:ext cx="4608" cy="471"/>
                <a:chOff x="528" y="1920"/>
                <a:chExt cx="4608" cy="471"/>
              </a:xfrm>
            </p:grpSpPr>
            <p:grpSp>
              <p:nvGrpSpPr>
                <p:cNvPr id="419863" name="Group 23">
                  <a:extLst>
                    <a:ext uri="{FF2B5EF4-FFF2-40B4-BE49-F238E27FC236}">
                      <a16:creationId xmlns:a16="http://schemas.microsoft.com/office/drawing/2014/main" id="{071FF05A-2F7F-945A-0D1B-6DE58656EC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56" y="1920"/>
                  <a:ext cx="3456" cy="240"/>
                  <a:chOff x="1056" y="1920"/>
                  <a:chExt cx="3456" cy="240"/>
                </a:xfrm>
              </p:grpSpPr>
              <p:sp>
                <p:nvSpPr>
                  <p:cNvPr id="419864" name="Line 24">
                    <a:extLst>
                      <a:ext uri="{FF2B5EF4-FFF2-40B4-BE49-F238E27FC236}">
                        <a16:creationId xmlns:a16="http://schemas.microsoft.com/office/drawing/2014/main" id="{B66FA83C-225B-79E5-3DD9-D1A5A4011E5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56" y="2064"/>
                    <a:ext cx="3456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s-MX"/>
                  </a:p>
                </p:txBody>
              </p:sp>
              <p:sp>
                <p:nvSpPr>
                  <p:cNvPr id="419865" name="Line 25">
                    <a:extLst>
                      <a:ext uri="{FF2B5EF4-FFF2-40B4-BE49-F238E27FC236}">
                        <a16:creationId xmlns:a16="http://schemas.microsoft.com/office/drawing/2014/main" id="{ACA129DD-5ECA-D344-31C7-FEB1B2524CC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56" y="1920"/>
                    <a:ext cx="0" cy="24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s-MX"/>
                  </a:p>
                </p:txBody>
              </p:sp>
              <p:sp>
                <p:nvSpPr>
                  <p:cNvPr id="419866" name="Line 26">
                    <a:extLst>
                      <a:ext uri="{FF2B5EF4-FFF2-40B4-BE49-F238E27FC236}">
                        <a16:creationId xmlns:a16="http://schemas.microsoft.com/office/drawing/2014/main" id="{88CBA448-6263-AF11-2A5D-D1CBED6FC7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12" y="1920"/>
                    <a:ext cx="0" cy="24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s-MX"/>
                  </a:p>
                </p:txBody>
              </p:sp>
            </p:grpSp>
            <p:sp>
              <p:nvSpPr>
                <p:cNvPr id="419867" name="Text Box 27">
                  <a:extLst>
                    <a:ext uri="{FF2B5EF4-FFF2-40B4-BE49-F238E27FC236}">
                      <a16:creationId xmlns:a16="http://schemas.microsoft.com/office/drawing/2014/main" id="{4FB1E6DA-FAED-5BF1-CC1C-4288F69190F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8" y="2160"/>
                  <a:ext cx="124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endParaRPr lang="es-MX" altLang="es-MX" b="1">
                    <a:latin typeface="Arial Narrow" panose="020B0604020202020204" pitchFamily="34" charset="0"/>
                  </a:endParaRPr>
                </a:p>
              </p:txBody>
            </p:sp>
            <p:sp>
              <p:nvSpPr>
                <p:cNvPr id="419868" name="Text Box 28">
                  <a:extLst>
                    <a:ext uri="{FF2B5EF4-FFF2-40B4-BE49-F238E27FC236}">
                      <a16:creationId xmlns:a16="http://schemas.microsoft.com/office/drawing/2014/main" id="{AD35316E-ABCA-E467-9B3C-29624A3CB6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8" y="2160"/>
                  <a:ext cx="124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endParaRPr lang="es-MX" altLang="es-MX" b="1">
                    <a:latin typeface="Arial Narrow" panose="020B0604020202020204" pitchFamily="34" charset="0"/>
                  </a:endParaRPr>
                </a:p>
              </p:txBody>
            </p:sp>
          </p:grpSp>
        </p:grpSp>
        <p:sp>
          <p:nvSpPr>
            <p:cNvPr id="419869" name="Text Box 29">
              <a:extLst>
                <a:ext uri="{FF2B5EF4-FFF2-40B4-BE49-F238E27FC236}">
                  <a16:creationId xmlns:a16="http://schemas.microsoft.com/office/drawing/2014/main" id="{568C9073-A74F-1B0A-9026-8DA7346C3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3264"/>
              <a:ext cx="3696" cy="23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_tradnl" altLang="es-MX" b="1">
                  <a:latin typeface="Times New Roman" panose="02020603050405020304" pitchFamily="18" charset="0"/>
                </a:rPr>
                <a:t>10     9     8     7     6     5     4     3     2     1    0</a:t>
              </a:r>
              <a:endParaRPr lang="es-ES" altLang="es-MX" b="1">
                <a:latin typeface="Times New Roman" panose="02020603050405020304" pitchFamily="18" charset="0"/>
              </a:endParaRPr>
            </a:p>
          </p:txBody>
        </p:sp>
        <p:grpSp>
          <p:nvGrpSpPr>
            <p:cNvPr id="419870" name="Group 30">
              <a:extLst>
                <a:ext uri="{FF2B5EF4-FFF2-40B4-BE49-F238E27FC236}">
                  <a16:creationId xmlns:a16="http://schemas.microsoft.com/office/drawing/2014/main" id="{D63301BD-5DDF-58FE-F715-D9622C4784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784"/>
              <a:ext cx="240" cy="912"/>
              <a:chOff x="1104" y="1728"/>
              <a:chExt cx="240" cy="912"/>
            </a:xfrm>
          </p:grpSpPr>
          <p:sp>
            <p:nvSpPr>
              <p:cNvPr id="419871" name="Rectangle 31">
                <a:extLst>
                  <a:ext uri="{FF2B5EF4-FFF2-40B4-BE49-F238E27FC236}">
                    <a16:creationId xmlns:a16="http://schemas.microsoft.com/office/drawing/2014/main" id="{0EBA5987-B796-7C87-5EE1-955A748F8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1728"/>
                <a:ext cx="240" cy="9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419872" name="Line 32">
                <a:extLst>
                  <a:ext uri="{FF2B5EF4-FFF2-40B4-BE49-F238E27FC236}">
                    <a16:creationId xmlns:a16="http://schemas.microsoft.com/office/drawing/2014/main" id="{3C1E80A2-E942-E26A-6F35-896EA9BBC1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1728"/>
                <a:ext cx="0" cy="912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9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>
            <a:extLst>
              <a:ext uri="{FF2B5EF4-FFF2-40B4-BE49-F238E27FC236}">
                <a16:creationId xmlns:a16="http://schemas.microsoft.com/office/drawing/2014/main" id="{706D3CD0-260C-3CDE-EC8C-4AF4494A5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667000"/>
            <a:ext cx="71628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grpSp>
        <p:nvGrpSpPr>
          <p:cNvPr id="421891" name="Group 3">
            <a:extLst>
              <a:ext uri="{FF2B5EF4-FFF2-40B4-BE49-F238E27FC236}">
                <a16:creationId xmlns:a16="http://schemas.microsoft.com/office/drawing/2014/main" id="{1B296E2B-B480-E7C4-9E07-1BB8CF38A3C5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048001"/>
            <a:ext cx="7315200" cy="747713"/>
            <a:chOff x="528" y="1920"/>
            <a:chExt cx="4608" cy="471"/>
          </a:xfrm>
        </p:grpSpPr>
        <p:grpSp>
          <p:nvGrpSpPr>
            <p:cNvPr id="421892" name="Group 4">
              <a:extLst>
                <a:ext uri="{FF2B5EF4-FFF2-40B4-BE49-F238E27FC236}">
                  <a16:creationId xmlns:a16="http://schemas.microsoft.com/office/drawing/2014/main" id="{6F68F74B-72B2-5984-99F9-4C221692B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1920"/>
              <a:ext cx="3456" cy="240"/>
              <a:chOff x="1056" y="1920"/>
              <a:chExt cx="3456" cy="240"/>
            </a:xfrm>
          </p:grpSpPr>
          <p:sp>
            <p:nvSpPr>
              <p:cNvPr id="421893" name="Line 5">
                <a:extLst>
                  <a:ext uri="{FF2B5EF4-FFF2-40B4-BE49-F238E27FC236}">
                    <a16:creationId xmlns:a16="http://schemas.microsoft.com/office/drawing/2014/main" id="{5ED8252C-FD40-4AE5-2516-E537B73B2F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064"/>
                <a:ext cx="3456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21894" name="Line 6">
                <a:extLst>
                  <a:ext uri="{FF2B5EF4-FFF2-40B4-BE49-F238E27FC236}">
                    <a16:creationId xmlns:a16="http://schemas.microsoft.com/office/drawing/2014/main" id="{CDE651DB-E2E3-ACF5-A205-D54931DFA0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1920"/>
                <a:ext cx="0" cy="24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21895" name="Line 7">
                <a:extLst>
                  <a:ext uri="{FF2B5EF4-FFF2-40B4-BE49-F238E27FC236}">
                    <a16:creationId xmlns:a16="http://schemas.microsoft.com/office/drawing/2014/main" id="{6E5BB3FA-4DA1-1EE7-6471-5B353A0649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2" y="1920"/>
                <a:ext cx="0" cy="24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</p:grpSp>
        <p:sp>
          <p:nvSpPr>
            <p:cNvPr id="421896" name="Text Box 8">
              <a:extLst>
                <a:ext uri="{FF2B5EF4-FFF2-40B4-BE49-F238E27FC236}">
                  <a16:creationId xmlns:a16="http://schemas.microsoft.com/office/drawing/2014/main" id="{4CD179D6-99AB-9313-0082-8D534F976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2160"/>
              <a:ext cx="124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s-MX" altLang="es-MX" sz="1400" b="1">
                <a:latin typeface="Arial Narrow" panose="020B0604020202020204" pitchFamily="34" charset="0"/>
              </a:endParaRPr>
            </a:p>
          </p:txBody>
        </p:sp>
        <p:sp>
          <p:nvSpPr>
            <p:cNvPr id="421897" name="Text Box 9">
              <a:extLst>
                <a:ext uri="{FF2B5EF4-FFF2-40B4-BE49-F238E27FC236}">
                  <a16:creationId xmlns:a16="http://schemas.microsoft.com/office/drawing/2014/main" id="{A5A9BC70-6028-93E1-68F0-7CB1B7BF6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160"/>
              <a:ext cx="1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s-MX" altLang="es-MX" b="1">
                <a:latin typeface="Arial Narrow" panose="020B0604020202020204" pitchFamily="34" charset="0"/>
              </a:endParaRPr>
            </a:p>
          </p:txBody>
        </p:sp>
      </p:grpSp>
      <p:sp>
        <p:nvSpPr>
          <p:cNvPr id="421898" name="Text Box 10">
            <a:extLst>
              <a:ext uri="{FF2B5EF4-FFF2-40B4-BE49-F238E27FC236}">
                <a16:creationId xmlns:a16="http://schemas.microsoft.com/office/drawing/2014/main" id="{FE930870-56D1-E93C-AC49-1DB206D91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1" y="1905000"/>
            <a:ext cx="47910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altLang="es-MX">
                <a:solidFill>
                  <a:srgbClr val="000000"/>
                </a:solidFill>
                <a:latin typeface="Arial Black" panose="020B0604020202020204" pitchFamily="34" charset="0"/>
              </a:rPr>
              <a:t>Escala Visual Analógica </a:t>
            </a:r>
          </a:p>
        </p:txBody>
      </p:sp>
      <p:sp>
        <p:nvSpPr>
          <p:cNvPr id="421899" name="Rectangle 11">
            <a:extLst>
              <a:ext uri="{FF2B5EF4-FFF2-40B4-BE49-F238E27FC236}">
                <a16:creationId xmlns:a16="http://schemas.microsoft.com/office/drawing/2014/main" id="{19085AB6-1BDA-681D-BF30-325B1386D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04800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577850" indent="-577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0350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4922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9494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406650" indent="-5778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80000"/>
              </a:lnSpc>
            </a:pPr>
            <a:br>
              <a:rPr lang="es-ES_tradnl" altLang="es-MX" sz="3600" b="1" i="1">
                <a:solidFill>
                  <a:srgbClr val="0000FF"/>
                </a:solidFill>
              </a:rPr>
            </a:br>
            <a:br>
              <a:rPr lang="es-ES_tradnl" altLang="es-MX" sz="3600" b="1" i="1">
                <a:solidFill>
                  <a:srgbClr val="0000FF"/>
                </a:solidFill>
              </a:rPr>
            </a:br>
            <a:r>
              <a:rPr lang="es-ES_tradnl" altLang="es-MX" sz="3600"/>
              <a:t>Instrumentos de Medida</a:t>
            </a:r>
            <a:endParaRPr lang="es-ES_tradnl" altLang="es-MX" sz="3600">
              <a:solidFill>
                <a:schemeClr val="tx2"/>
              </a:solidFill>
            </a:endParaRPr>
          </a:p>
        </p:txBody>
      </p:sp>
      <p:sp>
        <p:nvSpPr>
          <p:cNvPr id="421900" name="Text Box 12">
            <a:extLst>
              <a:ext uri="{FF2B5EF4-FFF2-40B4-BE49-F238E27FC236}">
                <a16:creationId xmlns:a16="http://schemas.microsoft.com/office/drawing/2014/main" id="{E03C1A54-33AA-561D-28B1-205943190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505201"/>
            <a:ext cx="594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altLang="es-MX" sz="2000" b="1">
              <a:latin typeface="Arial Narrow" panose="020B0604020202020204" pitchFamily="34" charset="0"/>
            </a:endParaRPr>
          </a:p>
        </p:txBody>
      </p:sp>
      <p:grpSp>
        <p:nvGrpSpPr>
          <p:cNvPr id="421901" name="Group 13">
            <a:extLst>
              <a:ext uri="{FF2B5EF4-FFF2-40B4-BE49-F238E27FC236}">
                <a16:creationId xmlns:a16="http://schemas.microsoft.com/office/drawing/2014/main" id="{3F8ED4B2-F081-27B5-E72B-9F4FCDABFAF2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3429001"/>
            <a:ext cx="6400800" cy="581025"/>
            <a:chOff x="816" y="2160"/>
            <a:chExt cx="4032" cy="366"/>
          </a:xfrm>
        </p:grpSpPr>
        <p:sp>
          <p:nvSpPr>
            <p:cNvPr id="421902" name="Text Box 14">
              <a:extLst>
                <a:ext uri="{FF2B5EF4-FFF2-40B4-BE49-F238E27FC236}">
                  <a16:creationId xmlns:a16="http://schemas.microsoft.com/office/drawing/2014/main" id="{FBD9D61D-F034-E33D-8EBB-FF2C6F9C6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2160"/>
              <a:ext cx="52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sz="1600">
                  <a:latin typeface="Arial Narrow" panose="020B0604020202020204" pitchFamily="34" charset="0"/>
                </a:rPr>
                <a:t>SIN DOLOR</a:t>
              </a:r>
              <a:endParaRPr lang="es-ES" altLang="es-MX" sz="1600">
                <a:latin typeface="Arial Narrow" panose="020B0604020202020204" pitchFamily="34" charset="0"/>
              </a:endParaRPr>
            </a:p>
          </p:txBody>
        </p:sp>
        <p:sp>
          <p:nvSpPr>
            <p:cNvPr id="421903" name="Text Box 15">
              <a:extLst>
                <a:ext uri="{FF2B5EF4-FFF2-40B4-BE49-F238E27FC236}">
                  <a16:creationId xmlns:a16="http://schemas.microsoft.com/office/drawing/2014/main" id="{5536BC83-F5DA-E024-38B3-3FCBE51E0A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2160"/>
              <a:ext cx="76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sz="1600">
                  <a:latin typeface="Arial Narrow" panose="020B0604020202020204" pitchFamily="34" charset="0"/>
                </a:rPr>
                <a:t>DOLOR MUY FUERTE</a:t>
              </a:r>
              <a:endParaRPr lang="es-ES" altLang="es-MX" sz="1600">
                <a:latin typeface="Arial Narrow" panose="020B0604020202020204" pitchFamily="34" charset="0"/>
              </a:endParaRPr>
            </a:p>
          </p:txBody>
        </p:sp>
        <p:sp>
          <p:nvSpPr>
            <p:cNvPr id="421904" name="Text Box 16">
              <a:extLst>
                <a:ext uri="{FF2B5EF4-FFF2-40B4-BE49-F238E27FC236}">
                  <a16:creationId xmlns:a16="http://schemas.microsoft.com/office/drawing/2014/main" id="{88086B70-42FC-1962-4809-B90346D875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160"/>
              <a:ext cx="5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sz="1600">
                  <a:latin typeface="Arial Narrow" panose="020B0604020202020204" pitchFamily="34" charset="0"/>
                </a:rPr>
                <a:t>MÁXIMO DOLOR</a:t>
              </a:r>
              <a:endParaRPr lang="es-ES" altLang="es-MX" sz="1600">
                <a:latin typeface="Arial Narrow" panose="020B0604020202020204" pitchFamily="34" charset="0"/>
              </a:endParaRPr>
            </a:p>
          </p:txBody>
        </p:sp>
        <p:sp>
          <p:nvSpPr>
            <p:cNvPr id="421905" name="Text Box 17">
              <a:extLst>
                <a:ext uri="{FF2B5EF4-FFF2-40B4-BE49-F238E27FC236}">
                  <a16:creationId xmlns:a16="http://schemas.microsoft.com/office/drawing/2014/main" id="{E920D511-5B59-1C8A-18DA-A20CCF01A3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2160"/>
              <a:ext cx="52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sz="1600">
                  <a:latin typeface="Arial Narrow" panose="020B0604020202020204" pitchFamily="34" charset="0"/>
                </a:rPr>
                <a:t>DOLOR SUAVE</a:t>
              </a:r>
              <a:endParaRPr lang="es-ES" altLang="es-MX" sz="1600">
                <a:latin typeface="Arial Narrow" panose="020B0604020202020204" pitchFamily="34" charset="0"/>
              </a:endParaRPr>
            </a:p>
          </p:txBody>
        </p:sp>
        <p:sp>
          <p:nvSpPr>
            <p:cNvPr id="421906" name="Text Box 18">
              <a:extLst>
                <a:ext uri="{FF2B5EF4-FFF2-40B4-BE49-F238E27FC236}">
                  <a16:creationId xmlns:a16="http://schemas.microsoft.com/office/drawing/2014/main" id="{50DF0033-55D9-2491-6176-B447BA3444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60"/>
              <a:ext cx="76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sz="1600">
                  <a:latin typeface="Arial Narrow" panose="020B0604020202020204" pitchFamily="34" charset="0"/>
                </a:rPr>
                <a:t>DOLOR MODERADO</a:t>
              </a:r>
              <a:endParaRPr lang="es-ES" altLang="es-MX" sz="1600">
                <a:latin typeface="Arial Narrow" panose="020B0604020202020204" pitchFamily="34" charset="0"/>
              </a:endParaRPr>
            </a:p>
          </p:txBody>
        </p:sp>
        <p:sp>
          <p:nvSpPr>
            <p:cNvPr id="421907" name="Text Box 19">
              <a:extLst>
                <a:ext uri="{FF2B5EF4-FFF2-40B4-BE49-F238E27FC236}">
                  <a16:creationId xmlns:a16="http://schemas.microsoft.com/office/drawing/2014/main" id="{92F6873D-FB13-327C-2056-B7B697E76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160"/>
              <a:ext cx="5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MX" sz="1600">
                  <a:latin typeface="Arial Narrow" panose="020B0604020202020204" pitchFamily="34" charset="0"/>
                </a:rPr>
                <a:t>DOLOR FUERTE</a:t>
              </a:r>
              <a:endParaRPr lang="es-ES" altLang="es-MX" sz="1600">
                <a:latin typeface="Arial Narrow" panose="020B0604020202020204" pitchFamily="34" charset="0"/>
              </a:endParaRPr>
            </a:p>
          </p:txBody>
        </p:sp>
      </p:grpSp>
      <p:grpSp>
        <p:nvGrpSpPr>
          <p:cNvPr id="421908" name="Group 20">
            <a:extLst>
              <a:ext uri="{FF2B5EF4-FFF2-40B4-BE49-F238E27FC236}">
                <a16:creationId xmlns:a16="http://schemas.microsoft.com/office/drawing/2014/main" id="{AC49C53C-0E46-6BB0-C8B4-D92D6F962E43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343400"/>
            <a:ext cx="5562600" cy="228600"/>
            <a:chOff x="1056" y="2640"/>
            <a:chExt cx="3024" cy="144"/>
          </a:xfrm>
        </p:grpSpPr>
        <p:sp>
          <p:nvSpPr>
            <p:cNvPr id="421909" name="Rectangle 21">
              <a:extLst>
                <a:ext uri="{FF2B5EF4-FFF2-40B4-BE49-F238E27FC236}">
                  <a16:creationId xmlns:a16="http://schemas.microsoft.com/office/drawing/2014/main" id="{F4F34EE4-D02C-EC10-7EA7-393F947D1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640"/>
              <a:ext cx="336" cy="144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FFFF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0" name="Rectangle 22">
              <a:extLst>
                <a:ext uri="{FF2B5EF4-FFF2-40B4-BE49-F238E27FC236}">
                  <a16:creationId xmlns:a16="http://schemas.microsoft.com/office/drawing/2014/main" id="{7D192CA2-9593-9147-D71F-620D86441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336" cy="14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1" name="Rectangle 23">
              <a:extLst>
                <a:ext uri="{FF2B5EF4-FFF2-40B4-BE49-F238E27FC236}">
                  <a16:creationId xmlns:a16="http://schemas.microsoft.com/office/drawing/2014/main" id="{B28C270D-7933-5BA9-CD9A-CB6D5A0F9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640"/>
              <a:ext cx="336" cy="144"/>
            </a:xfrm>
            <a:prstGeom prst="rect">
              <a:avLst/>
            </a:prstGeom>
            <a:solidFill>
              <a:srgbClr val="CCCC00"/>
            </a:solidFill>
            <a:ln w="9525">
              <a:solidFill>
                <a:srgbClr val="CCCC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2" name="Rectangle 24">
              <a:extLst>
                <a:ext uri="{FF2B5EF4-FFF2-40B4-BE49-F238E27FC236}">
                  <a16:creationId xmlns:a16="http://schemas.microsoft.com/office/drawing/2014/main" id="{625605A9-D4B8-9F39-4A1B-A6C6D2507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336" cy="144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99CC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3" name="Rectangle 25">
              <a:extLst>
                <a:ext uri="{FF2B5EF4-FFF2-40B4-BE49-F238E27FC236}">
                  <a16:creationId xmlns:a16="http://schemas.microsoft.com/office/drawing/2014/main" id="{3267DDAE-6181-F564-1B25-50D187368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640"/>
              <a:ext cx="336" cy="144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rgbClr val="FF7C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4" name="Rectangle 26">
              <a:extLst>
                <a:ext uri="{FF2B5EF4-FFF2-40B4-BE49-F238E27FC236}">
                  <a16:creationId xmlns:a16="http://schemas.microsoft.com/office/drawing/2014/main" id="{D91B3C34-4619-EA35-5865-C96F9C222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640"/>
              <a:ext cx="336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5" name="Rectangle 27">
              <a:extLst>
                <a:ext uri="{FF2B5EF4-FFF2-40B4-BE49-F238E27FC236}">
                  <a16:creationId xmlns:a16="http://schemas.microsoft.com/office/drawing/2014/main" id="{CB72EEB0-1A12-4C99-EB1A-373673687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640"/>
              <a:ext cx="336" cy="144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99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6" name="Rectangle 28">
              <a:extLst>
                <a:ext uri="{FF2B5EF4-FFF2-40B4-BE49-F238E27FC236}">
                  <a16:creationId xmlns:a16="http://schemas.microsoft.com/office/drawing/2014/main" id="{BB89CF41-0166-FF3E-7BF2-9EE1E4F4E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640"/>
              <a:ext cx="336" cy="144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17" name="Rectangle 29">
              <a:extLst>
                <a:ext uri="{FF2B5EF4-FFF2-40B4-BE49-F238E27FC236}">
                  <a16:creationId xmlns:a16="http://schemas.microsoft.com/office/drawing/2014/main" id="{053C5AE2-CEAB-A7F0-9413-FEF1A64EF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336" cy="144"/>
            </a:xfrm>
            <a:prstGeom prst="rect">
              <a:avLst/>
            </a:prstGeom>
            <a:solidFill>
              <a:srgbClr val="660033"/>
            </a:solidFill>
            <a:ln w="9525">
              <a:solidFill>
                <a:srgbClr val="66003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grpSp>
        <p:nvGrpSpPr>
          <p:cNvPr id="421918" name="Group 30">
            <a:extLst>
              <a:ext uri="{FF2B5EF4-FFF2-40B4-BE49-F238E27FC236}">
                <a16:creationId xmlns:a16="http://schemas.microsoft.com/office/drawing/2014/main" id="{8EDC4B58-F2D9-3B55-7F32-4B56DD385FAF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5029200"/>
            <a:ext cx="5791200" cy="838200"/>
            <a:chOff x="1008" y="3072"/>
            <a:chExt cx="3648" cy="528"/>
          </a:xfrm>
        </p:grpSpPr>
        <p:sp>
          <p:nvSpPr>
            <p:cNvPr id="421919" name="Oval 31">
              <a:extLst>
                <a:ext uri="{FF2B5EF4-FFF2-40B4-BE49-F238E27FC236}">
                  <a16:creationId xmlns:a16="http://schemas.microsoft.com/office/drawing/2014/main" id="{DD75ACDE-ADFE-E38E-A90A-572AF47DD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3072"/>
              <a:ext cx="528" cy="52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0" name="Oval 32">
              <a:extLst>
                <a:ext uri="{FF2B5EF4-FFF2-40B4-BE49-F238E27FC236}">
                  <a16:creationId xmlns:a16="http://schemas.microsoft.com/office/drawing/2014/main" id="{FA8698BF-C0DE-B019-E0CB-32C913B3D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16"/>
              <a:ext cx="96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1" name="Oval 33">
              <a:extLst>
                <a:ext uri="{FF2B5EF4-FFF2-40B4-BE49-F238E27FC236}">
                  <a16:creationId xmlns:a16="http://schemas.microsoft.com/office/drawing/2014/main" id="{0D49A58E-1AFF-A22C-1662-C7A2FA967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216"/>
              <a:ext cx="96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2" name="AutoShape 34">
              <a:extLst>
                <a:ext uri="{FF2B5EF4-FFF2-40B4-BE49-F238E27FC236}">
                  <a16:creationId xmlns:a16="http://schemas.microsoft.com/office/drawing/2014/main" id="{33D2EEEA-7B34-D1CB-9506-3C568A8C7E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77408">
              <a:off x="1200" y="3264"/>
              <a:ext cx="96" cy="288"/>
            </a:xfrm>
            <a:prstGeom prst="moon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3" name="Oval 35">
              <a:extLst>
                <a:ext uri="{FF2B5EF4-FFF2-40B4-BE49-F238E27FC236}">
                  <a16:creationId xmlns:a16="http://schemas.microsoft.com/office/drawing/2014/main" id="{55ED9DB2-8196-8949-B6BC-5D9C46974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072"/>
              <a:ext cx="528" cy="52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4" name="Oval 36">
              <a:extLst>
                <a:ext uri="{FF2B5EF4-FFF2-40B4-BE49-F238E27FC236}">
                  <a16:creationId xmlns:a16="http://schemas.microsoft.com/office/drawing/2014/main" id="{E4C015E1-8245-B002-08E9-C4B905931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3216"/>
              <a:ext cx="96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5" name="Oval 37">
              <a:extLst>
                <a:ext uri="{FF2B5EF4-FFF2-40B4-BE49-F238E27FC236}">
                  <a16:creationId xmlns:a16="http://schemas.microsoft.com/office/drawing/2014/main" id="{8B251D47-A580-82FF-4A94-3B68CCFB1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216"/>
              <a:ext cx="96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6" name="Oval 38">
              <a:extLst>
                <a:ext uri="{FF2B5EF4-FFF2-40B4-BE49-F238E27FC236}">
                  <a16:creationId xmlns:a16="http://schemas.microsoft.com/office/drawing/2014/main" id="{DE9AAB74-7FB0-7D9C-0FA8-B9034F961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3072"/>
              <a:ext cx="528" cy="52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7" name="Oval 39">
              <a:extLst>
                <a:ext uri="{FF2B5EF4-FFF2-40B4-BE49-F238E27FC236}">
                  <a16:creationId xmlns:a16="http://schemas.microsoft.com/office/drawing/2014/main" id="{5A0E2512-FCEB-B4F0-6054-ED31FCE25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216"/>
              <a:ext cx="96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8" name="Oval 40">
              <a:extLst>
                <a:ext uri="{FF2B5EF4-FFF2-40B4-BE49-F238E27FC236}">
                  <a16:creationId xmlns:a16="http://schemas.microsoft.com/office/drawing/2014/main" id="{59692B5C-D755-443E-D367-31BFFD332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3216"/>
              <a:ext cx="96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29" name="AutoShape 41">
              <a:extLst>
                <a:ext uri="{FF2B5EF4-FFF2-40B4-BE49-F238E27FC236}">
                  <a16:creationId xmlns:a16="http://schemas.microsoft.com/office/drawing/2014/main" id="{34102550-1577-4B61-C916-DFA25A290C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270564">
              <a:off x="4320" y="3264"/>
              <a:ext cx="96" cy="288"/>
            </a:xfrm>
            <a:prstGeom prst="moon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1930" name="Line 42">
              <a:extLst>
                <a:ext uri="{FF2B5EF4-FFF2-40B4-BE49-F238E27FC236}">
                  <a16:creationId xmlns:a16="http://schemas.microsoft.com/office/drawing/2014/main" id="{96C96E03-2FBA-B9BB-3C08-1F8DFD404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3408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1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1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1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1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1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1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>
            <a:extLst>
              <a:ext uri="{FF2B5EF4-FFF2-40B4-BE49-F238E27FC236}">
                <a16:creationId xmlns:a16="http://schemas.microsoft.com/office/drawing/2014/main" id="{12FFF7BB-441D-C0E6-62AA-5B05C180E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r>
              <a:rPr lang="es-ES_tradnl" altLang="es-MX" sz="4000" b="1" u="sng"/>
              <a:t>Cuestionarios</a:t>
            </a:r>
            <a:r>
              <a:rPr lang="es-ES_tradnl" altLang="es-MX" sz="4000"/>
              <a:t> de medición del dolor</a:t>
            </a:r>
            <a:endParaRPr lang="es-ES" altLang="es-MX" sz="4000"/>
          </a:p>
        </p:txBody>
      </p:sp>
      <p:sp>
        <p:nvSpPr>
          <p:cNvPr id="424963" name="Text Box 3">
            <a:extLst>
              <a:ext uri="{FF2B5EF4-FFF2-40B4-BE49-F238E27FC236}">
                <a16:creationId xmlns:a16="http://schemas.microsoft.com/office/drawing/2014/main" id="{8B6BD1F4-E386-4DBE-35E7-53C271028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1" y="990600"/>
            <a:ext cx="56546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(M U T I D I M E N S I O N A L E S) </a:t>
            </a:r>
            <a:endParaRPr lang="es-ES" altLang="es-MX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4964" name="Text Box 4">
            <a:extLst>
              <a:ext uri="{FF2B5EF4-FFF2-40B4-BE49-F238E27FC236}">
                <a16:creationId xmlns:a16="http://schemas.microsoft.com/office/drawing/2014/main" id="{70CC1F03-BF03-9CF3-068D-FAF6F3AC8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1" y="64008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24965" name="Text Box 5">
            <a:extLst>
              <a:ext uri="{FF2B5EF4-FFF2-40B4-BE49-F238E27FC236}">
                <a16:creationId xmlns:a16="http://schemas.microsoft.com/office/drawing/2014/main" id="{45C6E299-444D-C1DE-E978-ABE093A9D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1"/>
            <a:ext cx="236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</a:t>
            </a:r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24966" name="Text Box 6">
            <a:extLst>
              <a:ext uri="{FF2B5EF4-FFF2-40B4-BE49-F238E27FC236}">
                <a16:creationId xmlns:a16="http://schemas.microsoft.com/office/drawing/2014/main" id="{798BCBE4-6E86-7B0A-863F-36D99B2B8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1924050"/>
            <a:ext cx="5725414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3200" b="1" i="1">
                <a:latin typeface="Times New Roman" panose="02020603050405020304" pitchFamily="18" charset="0"/>
              </a:rPr>
              <a:t>Brief Pain Inventory</a:t>
            </a:r>
          </a:p>
          <a:p>
            <a:endParaRPr lang="es-ES_tradnl" altLang="es-MX" sz="3200" b="1" i="1">
              <a:latin typeface="Times New Roman" panose="02020603050405020304" pitchFamily="18" charset="0"/>
            </a:endParaRPr>
          </a:p>
          <a:p>
            <a:endParaRPr lang="es-ES_tradnl" altLang="es-MX" sz="3200" b="1" i="1">
              <a:latin typeface="Times New Roman" panose="02020603050405020304" pitchFamily="18" charset="0"/>
            </a:endParaRPr>
          </a:p>
          <a:p>
            <a:r>
              <a:rPr lang="es-ES_tradnl" altLang="es-MX" sz="3200" b="1" i="1">
                <a:latin typeface="Times New Roman" panose="02020603050405020304" pitchFamily="18" charset="0"/>
              </a:rPr>
              <a:t>Memorial Pain Assessment Card</a:t>
            </a:r>
          </a:p>
          <a:p>
            <a:endParaRPr lang="es-ES_tradnl" altLang="es-MX" sz="3200" b="1" i="1">
              <a:latin typeface="Times New Roman" panose="02020603050405020304" pitchFamily="18" charset="0"/>
            </a:endParaRPr>
          </a:p>
          <a:p>
            <a:endParaRPr lang="es-ES_tradnl" altLang="es-MX" sz="3200" b="1" i="1">
              <a:latin typeface="Times New Roman" panose="02020603050405020304" pitchFamily="18" charset="0"/>
            </a:endParaRPr>
          </a:p>
          <a:p>
            <a:r>
              <a:rPr lang="es-ES_tradnl" altLang="es-MX" sz="3200" b="1" i="1">
                <a:latin typeface="Times New Roman" panose="02020603050405020304" pitchFamily="18" charset="0"/>
              </a:rPr>
              <a:t>Mc Gill Pain Questionnaire</a:t>
            </a:r>
            <a:endParaRPr lang="es-ES" altLang="es-MX" sz="3200" b="1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859ED24F-175B-1F39-EE2B-8CBEC93C4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r>
              <a:rPr lang="es-ES_tradnl" altLang="es-MX" sz="4000"/>
              <a:t>Cuestionarios de medición del dolor</a:t>
            </a:r>
            <a:endParaRPr lang="es-ES" altLang="es-MX" sz="4000"/>
          </a:p>
        </p:txBody>
      </p:sp>
      <p:sp>
        <p:nvSpPr>
          <p:cNvPr id="427011" name="Text Box 3">
            <a:extLst>
              <a:ext uri="{FF2B5EF4-FFF2-40B4-BE49-F238E27FC236}">
                <a16:creationId xmlns:a16="http://schemas.microsoft.com/office/drawing/2014/main" id="{38F196FC-C8D5-3395-0C3F-F40C2BAA9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1" y="990600"/>
            <a:ext cx="56546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M U T I D I M E N S I O N A L E S </a:t>
            </a:r>
            <a:endParaRPr lang="es-ES" altLang="es-MX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7012" name="Text Box 4">
            <a:extLst>
              <a:ext uri="{FF2B5EF4-FFF2-40B4-BE49-F238E27FC236}">
                <a16:creationId xmlns:a16="http://schemas.microsoft.com/office/drawing/2014/main" id="{B476BD5B-057A-EC9D-6ECC-941B54C4A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1" y="64008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27013" name="Text Box 5">
            <a:extLst>
              <a:ext uri="{FF2B5EF4-FFF2-40B4-BE49-F238E27FC236}">
                <a16:creationId xmlns:a16="http://schemas.microsoft.com/office/drawing/2014/main" id="{FC6D235B-F334-5709-BE36-C63CE83A4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1"/>
            <a:ext cx="236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</a:t>
            </a:r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27014" name="Text Box 6">
            <a:extLst>
              <a:ext uri="{FF2B5EF4-FFF2-40B4-BE49-F238E27FC236}">
                <a16:creationId xmlns:a16="http://schemas.microsoft.com/office/drawing/2014/main" id="{770F20A3-8B20-C5E7-C3C5-488D76A2D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924050"/>
            <a:ext cx="4992688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sz="3200" b="1" i="1">
                <a:solidFill>
                  <a:srgbClr val="FF3300"/>
                </a:solidFill>
                <a:latin typeface="Times New Roman" panose="02020603050405020304" pitchFamily="18" charset="0"/>
              </a:rPr>
              <a:t>Brief Pain Inventory</a:t>
            </a:r>
          </a:p>
          <a:p>
            <a:endParaRPr lang="es-ES_tradnl" altLang="es-MX" sz="3200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Historia clínica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Intensidad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Características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Factores agravantes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Etiología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Localización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Pregunta sobre el momento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de la prueba y sobre la semana anterior </a:t>
            </a:r>
          </a:p>
        </p:txBody>
      </p:sp>
      <p:sp>
        <p:nvSpPr>
          <p:cNvPr id="427015" name="Text Box 7">
            <a:extLst>
              <a:ext uri="{FF2B5EF4-FFF2-40B4-BE49-F238E27FC236}">
                <a16:creationId xmlns:a16="http://schemas.microsoft.com/office/drawing/2014/main" id="{72DBB908-E923-7CE4-3426-AE3076A82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2590800"/>
            <a:ext cx="4240213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2800" b="1">
                <a:latin typeface="Times New Roman" panose="02020603050405020304" pitchFamily="18" charset="0"/>
              </a:rPr>
              <a:t>Interferencia del dolor con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actividad funcional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estado de ánimo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relaciones sociales</a:t>
            </a:r>
          </a:p>
          <a:p>
            <a:endParaRPr lang="es-ES_tradnl" altLang="es-MX" sz="2800" b="1">
              <a:latin typeface="Times New Roman" panose="02020603050405020304" pitchFamily="18" charset="0"/>
            </a:endParaRPr>
          </a:p>
          <a:p>
            <a:r>
              <a:rPr lang="es-ES_tradnl" altLang="es-MX" sz="2800" b="1" u="sng">
                <a:latin typeface="Times New Roman" panose="02020603050405020304" pitchFamily="18" charset="0"/>
              </a:rPr>
              <a:t>Emplea escalas numéricas</a:t>
            </a:r>
          </a:p>
          <a:p>
            <a:r>
              <a:rPr lang="es-ES_tradnl" altLang="es-MX" sz="2800" b="1" u="sng">
                <a:latin typeface="Times New Roman" panose="02020603050405020304" pitchFamily="18" charset="0"/>
              </a:rPr>
              <a:t>0-10</a:t>
            </a:r>
            <a:endParaRPr lang="es-ES" altLang="es-MX" sz="2800" b="1" u="sng">
              <a:latin typeface="Times New Roman" panose="02020603050405020304" pitchFamily="18" charset="0"/>
            </a:endParaRPr>
          </a:p>
        </p:txBody>
      </p:sp>
      <p:sp>
        <p:nvSpPr>
          <p:cNvPr id="427016" name="Rectangle 8">
            <a:extLst>
              <a:ext uri="{FF2B5EF4-FFF2-40B4-BE49-F238E27FC236}">
                <a16:creationId xmlns:a16="http://schemas.microsoft.com/office/drawing/2014/main" id="{181E48DC-3498-B526-3892-62256416C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14600"/>
            <a:ext cx="441960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27017" name="Text Box 9">
            <a:extLst>
              <a:ext uri="{FF2B5EF4-FFF2-40B4-BE49-F238E27FC236}">
                <a16:creationId xmlns:a16="http://schemas.microsoft.com/office/drawing/2014/main" id="{49AE4E7A-A97E-1D5B-8841-A981DF7B7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832476"/>
            <a:ext cx="15247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 u="sng">
                <a:latin typeface="Times New Roman" panose="02020603050405020304" pitchFamily="18" charset="0"/>
              </a:rPr>
              <a:t>Muy largo</a:t>
            </a:r>
          </a:p>
          <a:p>
            <a:r>
              <a:rPr lang="es-ES_tradnl" altLang="es-MX" b="1" u="sng">
                <a:latin typeface="Times New Roman" panose="02020603050405020304" pitchFamily="18" charset="0"/>
              </a:rPr>
              <a:t>Poco práctico</a:t>
            </a:r>
            <a:endParaRPr lang="es-ES" altLang="es-MX" b="1" u="sng">
              <a:latin typeface="Times New Roman" panose="02020603050405020304" pitchFamily="18" charset="0"/>
            </a:endParaRPr>
          </a:p>
        </p:txBody>
      </p:sp>
      <p:sp>
        <p:nvSpPr>
          <p:cNvPr id="427018" name="Text Box 10">
            <a:extLst>
              <a:ext uri="{FF2B5EF4-FFF2-40B4-BE49-F238E27FC236}">
                <a16:creationId xmlns:a16="http://schemas.microsoft.com/office/drawing/2014/main" id="{EF0F1970-F48E-6022-630D-5CA24971E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1" y="1371601"/>
            <a:ext cx="32924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     Daut RL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Pain 1983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27019" name="Rectangle 11">
            <a:extLst>
              <a:ext uri="{FF2B5EF4-FFF2-40B4-BE49-F238E27FC236}">
                <a16:creationId xmlns:a16="http://schemas.microsoft.com/office/drawing/2014/main" id="{613FAA6B-41F9-CF22-E6CA-FE97E6817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371600"/>
            <a:ext cx="19812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Text Box 2">
            <a:extLst>
              <a:ext uri="{FF2B5EF4-FFF2-40B4-BE49-F238E27FC236}">
                <a16:creationId xmlns:a16="http://schemas.microsoft.com/office/drawing/2014/main" id="{2A90552C-759C-A258-1E7F-BAA00546D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775" y="2079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>
              <a:latin typeface="Arial" panose="020B0604020202020204" pitchFamily="34" charset="0"/>
            </a:endParaRPr>
          </a:p>
        </p:txBody>
      </p:sp>
      <p:pic>
        <p:nvPicPr>
          <p:cNvPr id="429059" name="Picture 3">
            <a:extLst>
              <a:ext uri="{FF2B5EF4-FFF2-40B4-BE49-F238E27FC236}">
                <a16:creationId xmlns:a16="http://schemas.microsoft.com/office/drawing/2014/main" id="{0853C259-3C9D-C27F-0C87-31BBBA896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764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Text Box 2">
            <a:extLst>
              <a:ext uri="{FF2B5EF4-FFF2-40B4-BE49-F238E27FC236}">
                <a16:creationId xmlns:a16="http://schemas.microsoft.com/office/drawing/2014/main" id="{9942584F-571E-74E4-076B-402D99AE1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2079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>
              <a:latin typeface="Arial" panose="020B0604020202020204" pitchFamily="34" charset="0"/>
            </a:endParaRPr>
          </a:p>
        </p:txBody>
      </p:sp>
      <p:pic>
        <p:nvPicPr>
          <p:cNvPr id="430083" name="Picture 3">
            <a:extLst>
              <a:ext uri="{FF2B5EF4-FFF2-40B4-BE49-F238E27FC236}">
                <a16:creationId xmlns:a16="http://schemas.microsoft.com/office/drawing/2014/main" id="{13B0B581-F6D9-A172-5A6A-98B696C38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747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>
            <a:extLst>
              <a:ext uri="{FF2B5EF4-FFF2-40B4-BE49-F238E27FC236}">
                <a16:creationId xmlns:a16="http://schemas.microsoft.com/office/drawing/2014/main" id="{41705B4A-CFF0-E2E0-CE9C-1AACF0500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r>
              <a:rPr lang="es-ES_tradnl" altLang="es-MX" sz="4000"/>
              <a:t>Cuestionarios de medición del dolor</a:t>
            </a:r>
            <a:endParaRPr lang="es-ES" altLang="es-MX" sz="4000"/>
          </a:p>
        </p:txBody>
      </p:sp>
      <p:sp>
        <p:nvSpPr>
          <p:cNvPr id="431107" name="Text Box 3">
            <a:extLst>
              <a:ext uri="{FF2B5EF4-FFF2-40B4-BE49-F238E27FC236}">
                <a16:creationId xmlns:a16="http://schemas.microsoft.com/office/drawing/2014/main" id="{6E32562A-5E89-E1D1-3266-DC943C305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1" y="990600"/>
            <a:ext cx="56546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M U T I D I M E N S I O N A L E S </a:t>
            </a:r>
            <a:endParaRPr lang="es-ES" altLang="es-MX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1108" name="Text Box 4">
            <a:extLst>
              <a:ext uri="{FF2B5EF4-FFF2-40B4-BE49-F238E27FC236}">
                <a16:creationId xmlns:a16="http://schemas.microsoft.com/office/drawing/2014/main" id="{9D84B83C-F25C-9AB7-75DD-B513F9612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1" y="64008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31109" name="Text Box 5">
            <a:extLst>
              <a:ext uri="{FF2B5EF4-FFF2-40B4-BE49-F238E27FC236}">
                <a16:creationId xmlns:a16="http://schemas.microsoft.com/office/drawing/2014/main" id="{524203A6-20ED-2A42-0C08-E037C025B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1"/>
            <a:ext cx="236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</a:t>
            </a:r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31110" name="Text Box 6">
            <a:extLst>
              <a:ext uri="{FF2B5EF4-FFF2-40B4-BE49-F238E27FC236}">
                <a16:creationId xmlns:a16="http://schemas.microsoft.com/office/drawing/2014/main" id="{4FBC553C-407A-3D6A-4E20-37D24FF25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600201"/>
            <a:ext cx="4992688" cy="497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sz="3200" b="1" i="1">
                <a:solidFill>
                  <a:srgbClr val="FF3300"/>
                </a:solidFill>
                <a:latin typeface="Times New Roman" panose="02020603050405020304" pitchFamily="18" charset="0"/>
              </a:rPr>
              <a:t>Memorial Pain Assessment Card</a:t>
            </a:r>
          </a:p>
          <a:p>
            <a:endParaRPr lang="es-ES_tradnl" altLang="es-MX" sz="3200" b="1" i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Método rápido ( &lt; 1 minuto )</a:t>
            </a:r>
          </a:p>
          <a:p>
            <a:r>
              <a:rPr lang="es-ES_tradnl" altLang="es-MX" sz="2800" b="1" i="1">
                <a:solidFill>
                  <a:srgbClr val="000000"/>
                </a:solidFill>
                <a:latin typeface="Times New Roman" panose="02020603050405020304" pitchFamily="18" charset="0"/>
              </a:rPr>
              <a:t>4 secciones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 -1 lista desordenada de 8 adjetivos de  intensidad ( el paciente elige uno)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- 1 escala de intensidad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- 1 escala del grado de alivio y     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- 1 escala del estado de ánimo</a:t>
            </a:r>
          </a:p>
        </p:txBody>
      </p:sp>
      <p:sp>
        <p:nvSpPr>
          <p:cNvPr id="431111" name="Text Box 7">
            <a:extLst>
              <a:ext uri="{FF2B5EF4-FFF2-40B4-BE49-F238E27FC236}">
                <a16:creationId xmlns:a16="http://schemas.microsoft.com/office/drawing/2014/main" id="{A89C930C-6D61-BCFC-4729-F5782C9FF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6" y="58324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31112" name="Text Box 8">
            <a:extLst>
              <a:ext uri="{FF2B5EF4-FFF2-40B4-BE49-F238E27FC236}">
                <a16:creationId xmlns:a16="http://schemas.microsoft.com/office/drawing/2014/main" id="{E7CC52AC-FEE4-104D-4031-4065AA31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26" y="4232276"/>
            <a:ext cx="14180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solidFill>
                  <a:schemeClr val="accent1"/>
                </a:solidFill>
                <a:latin typeface="Times New Roman" panose="02020603050405020304" pitchFamily="18" charset="0"/>
              </a:rPr>
              <a:t>Fishman B</a:t>
            </a:r>
          </a:p>
          <a:p>
            <a:r>
              <a:rPr lang="es-ES_tradnl" altLang="es-MX" b="1">
                <a:solidFill>
                  <a:schemeClr val="accent1"/>
                </a:solidFill>
                <a:latin typeface="Times New Roman" panose="02020603050405020304" pitchFamily="18" charset="0"/>
              </a:rPr>
              <a:t>Cancer 1987</a:t>
            </a:r>
            <a:endParaRPr lang="es-ES" altLang="es-MX" b="1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1113" name="Rectangle 9">
            <a:extLst>
              <a:ext uri="{FF2B5EF4-FFF2-40B4-BE49-F238E27FC236}">
                <a16:creationId xmlns:a16="http://schemas.microsoft.com/office/drawing/2014/main" id="{BC0489A7-40B5-39CD-28D6-36FB426FD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114800"/>
            <a:ext cx="19812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ext Box 2">
            <a:extLst>
              <a:ext uri="{FF2B5EF4-FFF2-40B4-BE49-F238E27FC236}">
                <a16:creationId xmlns:a16="http://schemas.microsoft.com/office/drawing/2014/main" id="{E3DD0CF2-E13B-F753-6AA5-935FF70EC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1936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pic>
        <p:nvPicPr>
          <p:cNvPr id="433155" name="Picture 3">
            <a:extLst>
              <a:ext uri="{FF2B5EF4-FFF2-40B4-BE49-F238E27FC236}">
                <a16:creationId xmlns:a16="http://schemas.microsoft.com/office/drawing/2014/main" id="{2765BAFA-ED48-219A-9403-C486AA853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60350"/>
            <a:ext cx="8497888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Text Box 2">
            <a:extLst>
              <a:ext uri="{FF2B5EF4-FFF2-40B4-BE49-F238E27FC236}">
                <a16:creationId xmlns:a16="http://schemas.microsoft.com/office/drawing/2014/main" id="{65D0737E-3337-700B-8115-72312561D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273050"/>
            <a:ext cx="3272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 b="1"/>
              <a:t>ESCALA DE INTENSIDAD DEL DOLOR</a:t>
            </a:r>
            <a:r>
              <a:rPr lang="es-ES" altLang="es-MX"/>
              <a:t> </a:t>
            </a:r>
          </a:p>
        </p:txBody>
      </p:sp>
      <p:sp>
        <p:nvSpPr>
          <p:cNvPr id="434179" name="Line 3">
            <a:extLst>
              <a:ext uri="{FF2B5EF4-FFF2-40B4-BE49-F238E27FC236}">
                <a16:creationId xmlns:a16="http://schemas.microsoft.com/office/drawing/2014/main" id="{50C518A0-F3B6-DDDA-F0BC-9828FDC8C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5550" y="1268413"/>
            <a:ext cx="2376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180" name="Line 4">
            <a:extLst>
              <a:ext uri="{FF2B5EF4-FFF2-40B4-BE49-F238E27FC236}">
                <a16:creationId xmlns:a16="http://schemas.microsoft.com/office/drawing/2014/main" id="{B700381B-810E-DC9A-F857-91230BDF8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5550" y="105251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181" name="Line 5">
            <a:extLst>
              <a:ext uri="{FF2B5EF4-FFF2-40B4-BE49-F238E27FC236}">
                <a16:creationId xmlns:a16="http://schemas.microsoft.com/office/drawing/2014/main" id="{D82F5A65-3D55-0B38-DD18-7C7ADCAB9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2038" y="105251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182" name="Text Box 6">
            <a:extLst>
              <a:ext uri="{FF2B5EF4-FFF2-40B4-BE49-F238E27FC236}">
                <a16:creationId xmlns:a16="http://schemas.microsoft.com/office/drawing/2014/main" id="{93B75286-400B-89F4-9F06-216D2A44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652589"/>
            <a:ext cx="15359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 b="1"/>
              <a:t>El mínimo dolor</a:t>
            </a:r>
          </a:p>
          <a:p>
            <a:r>
              <a:rPr lang="es-ES" altLang="es-MX" sz="1600" b="1"/>
              <a:t>posible </a:t>
            </a:r>
          </a:p>
        </p:txBody>
      </p:sp>
      <p:sp>
        <p:nvSpPr>
          <p:cNvPr id="434183" name="Text Box 7">
            <a:extLst>
              <a:ext uri="{FF2B5EF4-FFF2-40B4-BE49-F238E27FC236}">
                <a16:creationId xmlns:a16="http://schemas.microsoft.com/office/drawing/2014/main" id="{B1F6FE09-AB00-E8BB-0FCF-7FBC646B0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263" y="1666875"/>
            <a:ext cx="132600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 b="1"/>
              <a:t>El peor dolor </a:t>
            </a:r>
          </a:p>
        </p:txBody>
      </p:sp>
      <p:sp>
        <p:nvSpPr>
          <p:cNvPr id="434184" name="Text Box 8">
            <a:extLst>
              <a:ext uri="{FF2B5EF4-FFF2-40B4-BE49-F238E27FC236}">
                <a16:creationId xmlns:a16="http://schemas.microsoft.com/office/drawing/2014/main" id="{4CAD4E6A-4FFA-DD17-8CDC-C01794967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765176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Moderado</a:t>
            </a:r>
          </a:p>
        </p:txBody>
      </p:sp>
      <p:sp>
        <p:nvSpPr>
          <p:cNvPr id="434185" name="Text Box 9">
            <a:extLst>
              <a:ext uri="{FF2B5EF4-FFF2-40B4-BE49-F238E27FC236}">
                <a16:creationId xmlns:a16="http://schemas.microsoft.com/office/drawing/2014/main" id="{47DCED0B-69E5-C120-2078-6A6E56D45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288" y="839788"/>
            <a:ext cx="8038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Fuerte</a:t>
            </a:r>
          </a:p>
        </p:txBody>
      </p:sp>
      <p:sp>
        <p:nvSpPr>
          <p:cNvPr id="434186" name="Text Box 10">
            <a:extLst>
              <a:ext uri="{FF2B5EF4-FFF2-40B4-BE49-F238E27FC236}">
                <a16:creationId xmlns:a16="http://schemas.microsoft.com/office/drawing/2014/main" id="{BD75BF2F-C1B2-C79B-DC1D-F276A5432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600" y="1484313"/>
            <a:ext cx="20271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Apenas perceptible</a:t>
            </a:r>
          </a:p>
        </p:txBody>
      </p:sp>
      <p:sp>
        <p:nvSpPr>
          <p:cNvPr id="434187" name="Text Box 11">
            <a:extLst>
              <a:ext uri="{FF2B5EF4-FFF2-40B4-BE49-F238E27FC236}">
                <a16:creationId xmlns:a16="http://schemas.microsoft.com/office/drawing/2014/main" id="{D2001198-91C4-F03E-0C44-89D286207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2133600"/>
            <a:ext cx="6190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Leve</a:t>
            </a:r>
          </a:p>
        </p:txBody>
      </p:sp>
      <p:sp>
        <p:nvSpPr>
          <p:cNvPr id="434188" name="Text Box 12">
            <a:extLst>
              <a:ext uri="{FF2B5EF4-FFF2-40B4-BE49-F238E27FC236}">
                <a16:creationId xmlns:a16="http://schemas.microsoft.com/office/drawing/2014/main" id="{40300ECA-232A-C224-53E8-99CFD279F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3" y="2060575"/>
            <a:ext cx="15404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Desesperante</a:t>
            </a:r>
            <a:r>
              <a:rPr lang="es-ES" altLang="es-MX"/>
              <a:t> </a:t>
            </a:r>
          </a:p>
        </p:txBody>
      </p:sp>
      <p:sp>
        <p:nvSpPr>
          <p:cNvPr id="434189" name="Text Box 13">
            <a:extLst>
              <a:ext uri="{FF2B5EF4-FFF2-40B4-BE49-F238E27FC236}">
                <a16:creationId xmlns:a16="http://schemas.microsoft.com/office/drawing/2014/main" id="{629EA99F-3662-E941-2B0C-82E4AD64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426" y="2708275"/>
            <a:ext cx="10342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Sin dolor</a:t>
            </a:r>
          </a:p>
        </p:txBody>
      </p:sp>
      <p:sp>
        <p:nvSpPr>
          <p:cNvPr id="434190" name="Text Box 14">
            <a:extLst>
              <a:ext uri="{FF2B5EF4-FFF2-40B4-BE49-F238E27FC236}">
                <a16:creationId xmlns:a16="http://schemas.microsoft.com/office/drawing/2014/main" id="{C28D2EC4-4CB6-0B8B-30B9-01E5B1886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3143250"/>
            <a:ext cx="832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Severo</a:t>
            </a:r>
          </a:p>
        </p:txBody>
      </p:sp>
      <p:sp>
        <p:nvSpPr>
          <p:cNvPr id="434191" name="Text Box 15">
            <a:extLst>
              <a:ext uri="{FF2B5EF4-FFF2-40B4-BE49-F238E27FC236}">
                <a16:creationId xmlns:a16="http://schemas.microsoft.com/office/drawing/2014/main" id="{8B93811B-E23B-17BA-33E7-9287D3910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651" y="3287713"/>
            <a:ext cx="6815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Débil</a:t>
            </a:r>
          </a:p>
        </p:txBody>
      </p:sp>
      <p:sp>
        <p:nvSpPr>
          <p:cNvPr id="434192" name="Text Box 16">
            <a:extLst>
              <a:ext uri="{FF2B5EF4-FFF2-40B4-BE49-F238E27FC236}">
                <a16:creationId xmlns:a16="http://schemas.microsoft.com/office/drawing/2014/main" id="{0F2059E5-422E-B91F-3049-C69E8F74B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4076700"/>
            <a:ext cx="274549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 b="1"/>
              <a:t>ESCALA DE ALIVIO DEL DOLOR</a:t>
            </a:r>
          </a:p>
        </p:txBody>
      </p:sp>
      <p:sp>
        <p:nvSpPr>
          <p:cNvPr id="434193" name="Text Box 17">
            <a:extLst>
              <a:ext uri="{FF2B5EF4-FFF2-40B4-BE49-F238E27FC236}">
                <a16:creationId xmlns:a16="http://schemas.microsoft.com/office/drawing/2014/main" id="{1B17C3B2-E608-C447-A648-57DF2F78B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38" y="4643439"/>
            <a:ext cx="11079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 b="1"/>
              <a:t>No </a:t>
            </a:r>
            <a:r>
              <a:rPr lang="es-ES" altLang="es-MX" sz="2000" b="1"/>
              <a:t>alivio </a:t>
            </a:r>
          </a:p>
          <a:p>
            <a:r>
              <a:rPr lang="es-ES" altLang="es-MX" sz="1600" b="1"/>
              <a:t>del dolor</a:t>
            </a:r>
          </a:p>
        </p:txBody>
      </p:sp>
      <p:sp>
        <p:nvSpPr>
          <p:cNvPr id="434194" name="Line 18">
            <a:extLst>
              <a:ext uri="{FF2B5EF4-FFF2-40B4-BE49-F238E27FC236}">
                <a16:creationId xmlns:a16="http://schemas.microsoft.com/office/drawing/2014/main" id="{3097B4F5-2230-B6A6-71E2-83691F6C17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6989" y="5589588"/>
            <a:ext cx="259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195" name="Line 19">
            <a:extLst>
              <a:ext uri="{FF2B5EF4-FFF2-40B4-BE49-F238E27FC236}">
                <a16:creationId xmlns:a16="http://schemas.microsoft.com/office/drawing/2014/main" id="{8A0A3404-967D-7D53-C7CC-0D65606D4D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6988" y="530066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196" name="Line 20">
            <a:extLst>
              <a:ext uri="{FF2B5EF4-FFF2-40B4-BE49-F238E27FC236}">
                <a16:creationId xmlns:a16="http://schemas.microsoft.com/office/drawing/2014/main" id="{7158BE00-41A9-ECDE-6966-9F3D8DDD80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9375" y="5300664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197" name="Text Box 21">
            <a:extLst>
              <a:ext uri="{FF2B5EF4-FFF2-40B4-BE49-F238E27FC236}">
                <a16:creationId xmlns:a16="http://schemas.microsoft.com/office/drawing/2014/main" id="{4D3294A9-B8FC-A040-D8C6-857554C46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6" y="4773613"/>
            <a:ext cx="16197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2000" b="1"/>
              <a:t>alivio </a:t>
            </a:r>
            <a:r>
              <a:rPr lang="es-ES" altLang="es-MX" sz="1600" b="1"/>
              <a:t>completo</a:t>
            </a:r>
          </a:p>
        </p:txBody>
      </p:sp>
      <p:sp>
        <p:nvSpPr>
          <p:cNvPr id="434198" name="Text Box 22">
            <a:extLst>
              <a:ext uri="{FF2B5EF4-FFF2-40B4-BE49-F238E27FC236}">
                <a16:creationId xmlns:a16="http://schemas.microsoft.com/office/drawing/2014/main" id="{F7296CA4-2B08-278F-1F5A-85B0C5295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801" y="4005263"/>
            <a:ext cx="30932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/>
              <a:t>ESCALA DE ESTADO DE ANIMO</a:t>
            </a:r>
          </a:p>
        </p:txBody>
      </p:sp>
      <p:sp>
        <p:nvSpPr>
          <p:cNvPr id="434199" name="Text Box 23">
            <a:extLst>
              <a:ext uri="{FF2B5EF4-FFF2-40B4-BE49-F238E27FC236}">
                <a16:creationId xmlns:a16="http://schemas.microsoft.com/office/drawing/2014/main" id="{F6368BE9-51D3-74DE-9641-0675C4F40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868864"/>
            <a:ext cx="16450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 b="1"/>
              <a:t>El peor estado </a:t>
            </a:r>
          </a:p>
          <a:p>
            <a:r>
              <a:rPr lang="es-ES" altLang="es-MX" sz="1600" b="1"/>
              <a:t>de ánimo posible</a:t>
            </a:r>
          </a:p>
        </p:txBody>
      </p:sp>
      <p:sp>
        <p:nvSpPr>
          <p:cNvPr id="434200" name="Line 24">
            <a:extLst>
              <a:ext uri="{FF2B5EF4-FFF2-40B4-BE49-F238E27FC236}">
                <a16:creationId xmlns:a16="http://schemas.microsoft.com/office/drawing/2014/main" id="{5F7B4AEF-9F81-10A7-BA54-436D0B0BED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8164" y="5876925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201" name="Line 25">
            <a:extLst>
              <a:ext uri="{FF2B5EF4-FFF2-40B4-BE49-F238E27FC236}">
                <a16:creationId xmlns:a16="http://schemas.microsoft.com/office/drawing/2014/main" id="{B4BD1BF2-D229-FD9E-23A7-2661102CB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8163" y="5661026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202" name="Line 26">
            <a:extLst>
              <a:ext uri="{FF2B5EF4-FFF2-40B4-BE49-F238E27FC236}">
                <a16:creationId xmlns:a16="http://schemas.microsoft.com/office/drawing/2014/main" id="{3CED9F1D-A0C8-098F-DAC0-B0D9E7D799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551988" y="558958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203" name="Text Box 27">
            <a:extLst>
              <a:ext uri="{FF2B5EF4-FFF2-40B4-BE49-F238E27FC236}">
                <a16:creationId xmlns:a16="http://schemas.microsoft.com/office/drawing/2014/main" id="{036C09D4-C831-46D5-5564-1BD4307CF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4868863"/>
            <a:ext cx="164500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sz="1600" b="1"/>
              <a:t>El mejor estado </a:t>
            </a:r>
          </a:p>
          <a:p>
            <a:r>
              <a:rPr lang="es-ES" altLang="es-MX" sz="1600" b="1"/>
              <a:t>de ánimo posible</a:t>
            </a:r>
          </a:p>
          <a:p>
            <a:endParaRPr lang="es-ES" altLang="es-MX"/>
          </a:p>
        </p:txBody>
      </p:sp>
      <p:sp>
        <p:nvSpPr>
          <p:cNvPr id="434204" name="Line 28">
            <a:extLst>
              <a:ext uri="{FF2B5EF4-FFF2-40B4-BE49-F238E27FC236}">
                <a16:creationId xmlns:a16="http://schemas.microsoft.com/office/drawing/2014/main" id="{D1D2E3B0-D061-3681-1AD6-EE6BA3333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378936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34205" name="Line 29">
            <a:extLst>
              <a:ext uri="{FF2B5EF4-FFF2-40B4-BE49-F238E27FC236}">
                <a16:creationId xmlns:a16="http://schemas.microsoft.com/office/drawing/2014/main" id="{F7CC93B1-6EFB-8B37-37E2-EFFCE0155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1538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>
            <a:extLst>
              <a:ext uri="{FF2B5EF4-FFF2-40B4-BE49-F238E27FC236}">
                <a16:creationId xmlns:a16="http://schemas.microsoft.com/office/drawing/2014/main" id="{7A8BEC49-A43A-8346-3570-E4C8C1ED8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r>
              <a:rPr lang="es-ES_tradnl" altLang="es-MX" sz="4000"/>
              <a:t>Cuestionarios de medición del dolor</a:t>
            </a:r>
            <a:endParaRPr lang="es-ES" altLang="es-MX" sz="4000"/>
          </a:p>
        </p:txBody>
      </p:sp>
      <p:sp>
        <p:nvSpPr>
          <p:cNvPr id="435203" name="Text Box 3">
            <a:extLst>
              <a:ext uri="{FF2B5EF4-FFF2-40B4-BE49-F238E27FC236}">
                <a16:creationId xmlns:a16="http://schemas.microsoft.com/office/drawing/2014/main" id="{502AC637-920A-D329-306B-153643B8B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1" y="990600"/>
            <a:ext cx="56546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M U T I D I M E N S I O N A L E S </a:t>
            </a:r>
            <a:endParaRPr lang="es-ES" altLang="es-MX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5204" name="Text Box 4">
            <a:extLst>
              <a:ext uri="{FF2B5EF4-FFF2-40B4-BE49-F238E27FC236}">
                <a16:creationId xmlns:a16="http://schemas.microsoft.com/office/drawing/2014/main" id="{1AFC6653-2EB9-DBAD-6496-4296C7A34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1" y="64008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35205" name="Text Box 5">
            <a:extLst>
              <a:ext uri="{FF2B5EF4-FFF2-40B4-BE49-F238E27FC236}">
                <a16:creationId xmlns:a16="http://schemas.microsoft.com/office/drawing/2014/main" id="{5B4582BA-E0A8-DCA4-0B63-92319561C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1"/>
            <a:ext cx="236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</a:t>
            </a:r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35206" name="Text Box 6">
            <a:extLst>
              <a:ext uri="{FF2B5EF4-FFF2-40B4-BE49-F238E27FC236}">
                <a16:creationId xmlns:a16="http://schemas.microsoft.com/office/drawing/2014/main" id="{312F94C1-77C0-69E5-BCB9-205504EF1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905000"/>
            <a:ext cx="49926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sz="3200" b="1" i="1">
                <a:solidFill>
                  <a:srgbClr val="FF3300"/>
                </a:solidFill>
                <a:latin typeface="Times New Roman" panose="02020603050405020304" pitchFamily="18" charset="0"/>
              </a:rPr>
              <a:t>Mc Gill Pain Questionnaire</a:t>
            </a:r>
            <a:endParaRPr lang="es-ES_tradnl" altLang="es-MX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5207" name="Text Box 7">
            <a:extLst>
              <a:ext uri="{FF2B5EF4-FFF2-40B4-BE49-F238E27FC236}">
                <a16:creationId xmlns:a16="http://schemas.microsoft.com/office/drawing/2014/main" id="{DCEA0E74-A8E8-C8CB-E88A-990A0476C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6" y="58324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35208" name="Text Box 8">
            <a:extLst>
              <a:ext uri="{FF2B5EF4-FFF2-40B4-BE49-F238E27FC236}">
                <a16:creationId xmlns:a16="http://schemas.microsoft.com/office/drawing/2014/main" id="{6401740E-D867-09C6-E66D-57B9C9E19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2438401"/>
            <a:ext cx="5981125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Complejo y más largo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Empleado mucho en pacientes no oncológicos</a:t>
            </a:r>
          </a:p>
          <a:p>
            <a:r>
              <a:rPr lang="es-ES_tradnl" altLang="es-MX" b="1" u="sng">
                <a:latin typeface="Times New Roman" panose="02020603050405020304" pitchFamily="18" charset="0"/>
              </a:rPr>
              <a:t>78 adjetivos en 20 categorías, colocados de &gt; a &lt; intensidad</a:t>
            </a:r>
          </a:p>
          <a:p>
            <a:endParaRPr lang="es-ES_tradnl" altLang="es-MX" b="1" u="sng">
              <a:latin typeface="Times New Roman" panose="02020603050405020304" pitchFamily="18" charset="0"/>
            </a:endParaRPr>
          </a:p>
          <a:p>
            <a:endParaRPr lang="es-ES_tradnl" altLang="es-MX" b="1" u="sng">
              <a:latin typeface="Times New Roman" panose="02020603050405020304" pitchFamily="18" charset="0"/>
            </a:endParaRPr>
          </a:p>
          <a:p>
            <a:endParaRPr lang="es-ES_tradnl" altLang="es-MX" b="1" u="sng">
              <a:latin typeface="Times New Roman" panose="02020603050405020304" pitchFamily="18" charset="0"/>
            </a:endParaRP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 i="1">
                <a:solidFill>
                  <a:srgbClr val="000000"/>
                </a:solidFill>
                <a:latin typeface="Times New Roman" panose="02020603050405020304" pitchFamily="18" charset="0"/>
              </a:rPr>
              <a:t>Problemas: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Se tarda 20 minutos en completar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Vocabulario difícil de entender, sujeto a interpretación</a:t>
            </a:r>
          </a:p>
          <a:p>
            <a:endParaRPr lang="es-ES" altLang="es-MX" sz="2800" b="1">
              <a:latin typeface="Times New Roman" panose="02020603050405020304" pitchFamily="18" charset="0"/>
            </a:endParaRPr>
          </a:p>
        </p:txBody>
      </p:sp>
      <p:sp>
        <p:nvSpPr>
          <p:cNvPr id="435209" name="Text Box 9">
            <a:extLst>
              <a:ext uri="{FF2B5EF4-FFF2-40B4-BE49-F238E27FC236}">
                <a16:creationId xmlns:a16="http://schemas.microsoft.com/office/drawing/2014/main" id="{8F3B7CAE-2A7E-FB60-958C-3704640FC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26" y="4537076"/>
            <a:ext cx="17171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Melzack R et al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Pain 1975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35210" name="Rectangle 10">
            <a:extLst>
              <a:ext uri="{FF2B5EF4-FFF2-40B4-BE49-F238E27FC236}">
                <a16:creationId xmlns:a16="http://schemas.microsoft.com/office/drawing/2014/main" id="{F0CE3399-943F-0A82-4D99-444812EE8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495800"/>
            <a:ext cx="24384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Text Box 2">
            <a:extLst>
              <a:ext uri="{FF2B5EF4-FFF2-40B4-BE49-F238E27FC236}">
                <a16:creationId xmlns:a16="http://schemas.microsoft.com/office/drawing/2014/main" id="{62B63BE6-069F-A612-B6EF-ED8CB2762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1" y="28956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37251" name="Text Box 3">
            <a:extLst>
              <a:ext uri="{FF2B5EF4-FFF2-40B4-BE49-F238E27FC236}">
                <a16:creationId xmlns:a16="http://schemas.microsoft.com/office/drawing/2014/main" id="{3866B759-32EB-D4F1-FCBC-182C0CCF5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1"/>
            <a:ext cx="236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</a:t>
            </a:r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37252" name="Text Box 4">
            <a:extLst>
              <a:ext uri="{FF2B5EF4-FFF2-40B4-BE49-F238E27FC236}">
                <a16:creationId xmlns:a16="http://schemas.microsoft.com/office/drawing/2014/main" id="{D233C909-C4DD-E4D7-3A3F-352785D83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6" y="58324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37253" name="Text Box 5">
            <a:extLst>
              <a:ext uri="{FF2B5EF4-FFF2-40B4-BE49-F238E27FC236}">
                <a16:creationId xmlns:a16="http://schemas.microsoft.com/office/drawing/2014/main" id="{6A6FB4C2-3F90-BF5D-34CB-D5FC44CC2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2962276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sz="2800" b="1">
              <a:latin typeface="Times New Roman" panose="02020603050405020304" pitchFamily="18" charset="0"/>
            </a:endParaRPr>
          </a:p>
        </p:txBody>
      </p:sp>
      <p:sp>
        <p:nvSpPr>
          <p:cNvPr id="437254" name="Text Box 6">
            <a:extLst>
              <a:ext uri="{FF2B5EF4-FFF2-40B4-BE49-F238E27FC236}">
                <a16:creationId xmlns:a16="http://schemas.microsoft.com/office/drawing/2014/main" id="{A4FC6A8D-A155-D181-778C-52507D845FB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  <a:noFill/>
          <a:ln/>
        </p:spPr>
        <p:txBody>
          <a:bodyPr/>
          <a:lstStyle/>
          <a:p>
            <a:pPr algn="l"/>
            <a:r>
              <a:rPr lang="es-ES_tradnl" altLang="es-MX" sz="3200" b="1" i="1">
                <a:solidFill>
                  <a:srgbClr val="FF3300"/>
                </a:solidFill>
              </a:rPr>
              <a:t>Mc Gill Pain Questionnaire</a:t>
            </a:r>
          </a:p>
        </p:txBody>
      </p:sp>
      <p:sp>
        <p:nvSpPr>
          <p:cNvPr id="437255" name="Text Box 7">
            <a:extLst>
              <a:ext uri="{FF2B5EF4-FFF2-40B4-BE49-F238E27FC236}">
                <a16:creationId xmlns:a16="http://schemas.microsoft.com/office/drawing/2014/main" id="{03F8C460-5EAF-D615-F2FC-150E2FEAB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362075"/>
            <a:ext cx="7500708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2800" b="1">
                <a:latin typeface="Times New Roman" panose="02020603050405020304" pitchFamily="18" charset="0"/>
              </a:rPr>
              <a:t>Parte I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Localización del dolor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( se señala en el gráfico )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Parte II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Descripción del dolor (</a:t>
            </a:r>
            <a:r>
              <a:rPr lang="es-ES_tradnl" altLang="es-MX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Pain Rating Index-PRI)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( se escoge una palabra de cada apartado que mejor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defina el dolor que se padece en ese momento )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( son </a:t>
            </a:r>
            <a:r>
              <a:rPr lang="es-ES_tradnl" altLang="es-MX" b="1" u="sng">
                <a:latin typeface="Times New Roman" panose="02020603050405020304" pitchFamily="18" charset="0"/>
              </a:rPr>
              <a:t>78 adjetivos</a:t>
            </a:r>
            <a:r>
              <a:rPr lang="es-ES_tradnl" altLang="es-MX" b="1">
                <a:latin typeface="Times New Roman" panose="02020603050405020304" pitchFamily="18" charset="0"/>
              </a:rPr>
              <a:t> distribuidos en </a:t>
            </a:r>
            <a:r>
              <a:rPr lang="es-ES_tradnl" altLang="es-MX" b="1" u="sng">
                <a:latin typeface="Times New Roman" panose="02020603050405020304" pitchFamily="18" charset="0"/>
              </a:rPr>
              <a:t>20 grupos de 2 a 6</a:t>
            </a:r>
            <a:r>
              <a:rPr lang="es-ES_tradnl" altLang="es-MX" b="1">
                <a:latin typeface="Times New Roman" panose="02020603050405020304" pitchFamily="18" charset="0"/>
              </a:rPr>
              <a:t>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 </a:t>
            </a:r>
            <a:r>
              <a:rPr lang="es-ES_tradnl" altLang="es-MX" b="1" u="sng">
                <a:latin typeface="Times New Roman" panose="02020603050405020304" pitchFamily="18" charset="0"/>
              </a:rPr>
              <a:t> adjetivos</a:t>
            </a:r>
            <a:r>
              <a:rPr lang="es-ES_tradnl" altLang="es-MX" b="1">
                <a:latin typeface="Times New Roman" panose="02020603050405020304" pitchFamily="18" charset="0"/>
              </a:rPr>
              <a:t>)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( cada grupo tiene asignado un número; con la puntuación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  obtenida se obtiene el </a:t>
            </a:r>
            <a:r>
              <a:rPr lang="es-ES_tradnl" altLang="es-MX" b="1" i="1">
                <a:latin typeface="Times New Roman" panose="02020603050405020304" pitchFamily="18" charset="0"/>
              </a:rPr>
              <a:t>Pain Rating Index-PRI</a:t>
            </a:r>
            <a:r>
              <a:rPr lang="es-ES_tradnl" altLang="es-MX" b="1">
                <a:latin typeface="Times New Roman" panose="02020603050405020304" pitchFamily="18" charset="0"/>
              </a:rPr>
              <a:t> o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  Índice de valoración del dolor )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Text Box 2">
            <a:extLst>
              <a:ext uri="{FF2B5EF4-FFF2-40B4-BE49-F238E27FC236}">
                <a16:creationId xmlns:a16="http://schemas.microsoft.com/office/drawing/2014/main" id="{41951F8D-D350-D999-CF97-1AA6A0A10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525463"/>
            <a:ext cx="1841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altLang="es-MX">
              <a:latin typeface="Times New Roman" panose="02020603050405020304" pitchFamily="18" charset="0"/>
            </a:endParaRPr>
          </a:p>
        </p:txBody>
      </p:sp>
      <p:pic>
        <p:nvPicPr>
          <p:cNvPr id="439299" name="Picture 3">
            <a:extLst>
              <a:ext uri="{FF2B5EF4-FFF2-40B4-BE49-F238E27FC236}">
                <a16:creationId xmlns:a16="http://schemas.microsoft.com/office/drawing/2014/main" id="{FC77B2F8-C557-9DA2-E453-726FBBB32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76251"/>
            <a:ext cx="914400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9300" name="Text Box 4">
            <a:extLst>
              <a:ext uri="{FF2B5EF4-FFF2-40B4-BE49-F238E27FC236}">
                <a16:creationId xmlns:a16="http://schemas.microsoft.com/office/drawing/2014/main" id="{A974BA8B-6AC4-D4F1-59E8-F7C1FF397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388" y="4305301"/>
            <a:ext cx="22034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/>
              <a:t>Parte I</a:t>
            </a:r>
          </a:p>
          <a:p>
            <a:r>
              <a:rPr lang="es-ES" altLang="es-MX"/>
              <a:t>Localización del dolor</a:t>
            </a:r>
          </a:p>
        </p:txBody>
      </p:sp>
      <p:sp>
        <p:nvSpPr>
          <p:cNvPr id="439301" name="Rectangle 5">
            <a:extLst>
              <a:ext uri="{FF2B5EF4-FFF2-40B4-BE49-F238E27FC236}">
                <a16:creationId xmlns:a16="http://schemas.microsoft.com/office/drawing/2014/main" id="{2E63EBF1-7CEF-9973-2197-792D6A5CE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101" y="4292600"/>
            <a:ext cx="4537075" cy="1512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Text Box 2">
            <a:extLst>
              <a:ext uri="{FF2B5EF4-FFF2-40B4-BE49-F238E27FC236}">
                <a16:creationId xmlns:a16="http://schemas.microsoft.com/office/drawing/2014/main" id="{7E7723EF-5808-F181-AE07-8F857F34B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6" y="3460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pic>
        <p:nvPicPr>
          <p:cNvPr id="440323" name="Picture 3">
            <a:extLst>
              <a:ext uri="{FF2B5EF4-FFF2-40B4-BE49-F238E27FC236}">
                <a16:creationId xmlns:a16="http://schemas.microsoft.com/office/drawing/2014/main" id="{7060EC24-9C8B-38D3-888A-E7D75EE01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"/>
            <a:ext cx="8153400" cy="710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24" name="Text Box 4">
            <a:extLst>
              <a:ext uri="{FF2B5EF4-FFF2-40B4-BE49-F238E27FC236}">
                <a16:creationId xmlns:a16="http://schemas.microsoft.com/office/drawing/2014/main" id="{E4A08086-7F0C-8EE4-2795-859B13F7D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1" y="849313"/>
            <a:ext cx="8472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/>
              <a:t>Parte II</a:t>
            </a:r>
          </a:p>
        </p:txBody>
      </p:sp>
      <p:sp>
        <p:nvSpPr>
          <p:cNvPr id="440325" name="Text Box 5">
            <a:extLst>
              <a:ext uri="{FF2B5EF4-FFF2-40B4-BE49-F238E27FC236}">
                <a16:creationId xmlns:a16="http://schemas.microsoft.com/office/drawing/2014/main" id="{F2FA3C95-660D-8588-0AA2-6B89D1B67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726" y="908050"/>
            <a:ext cx="21739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/>
              <a:t>Descripción del dolor</a:t>
            </a:r>
          </a:p>
        </p:txBody>
      </p:sp>
      <p:sp>
        <p:nvSpPr>
          <p:cNvPr id="440326" name="Rectangle 6">
            <a:extLst>
              <a:ext uri="{FF2B5EF4-FFF2-40B4-BE49-F238E27FC236}">
                <a16:creationId xmlns:a16="http://schemas.microsoft.com/office/drawing/2014/main" id="{1B5AF178-2FAB-0201-FBA9-97A40A0A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676" y="908050"/>
            <a:ext cx="1584325" cy="433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0327" name="Rectangle 7">
            <a:extLst>
              <a:ext uri="{FF2B5EF4-FFF2-40B4-BE49-F238E27FC236}">
                <a16:creationId xmlns:a16="http://schemas.microsoft.com/office/drawing/2014/main" id="{972D75A6-5005-2BD9-42AB-C7D83BB3A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6726" y="908050"/>
            <a:ext cx="3095625" cy="433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ext Box 2">
            <a:extLst>
              <a:ext uri="{FF2B5EF4-FFF2-40B4-BE49-F238E27FC236}">
                <a16:creationId xmlns:a16="http://schemas.microsoft.com/office/drawing/2014/main" id="{352F14F0-9B57-8AC7-9D1F-ABE31A799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1" y="28956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41347" name="Text Box 3">
            <a:extLst>
              <a:ext uri="{FF2B5EF4-FFF2-40B4-BE49-F238E27FC236}">
                <a16:creationId xmlns:a16="http://schemas.microsoft.com/office/drawing/2014/main" id="{D703648A-3AA1-C5EC-7B03-BA471EB72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371601"/>
            <a:ext cx="236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   </a:t>
            </a:r>
            <a:endParaRPr lang="es-ES" altLang="es-MX" b="1">
              <a:latin typeface="Times New Roman" panose="02020603050405020304" pitchFamily="18" charset="0"/>
            </a:endParaRPr>
          </a:p>
          <a:p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41348" name="Text Box 4">
            <a:extLst>
              <a:ext uri="{FF2B5EF4-FFF2-40B4-BE49-F238E27FC236}">
                <a16:creationId xmlns:a16="http://schemas.microsoft.com/office/drawing/2014/main" id="{85E469D7-BE43-A149-30D8-8D1F9DF0A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6" y="58324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b="1">
              <a:latin typeface="Times New Roman" panose="02020603050405020304" pitchFamily="18" charset="0"/>
            </a:endParaRPr>
          </a:p>
        </p:txBody>
      </p:sp>
      <p:sp>
        <p:nvSpPr>
          <p:cNvPr id="441349" name="Text Box 5">
            <a:extLst>
              <a:ext uri="{FF2B5EF4-FFF2-40B4-BE49-F238E27FC236}">
                <a16:creationId xmlns:a16="http://schemas.microsoft.com/office/drawing/2014/main" id="{D893E9CE-63F2-C5DF-8C20-DE8B19611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2962276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 sz="2800" b="1">
              <a:latin typeface="Times New Roman" panose="02020603050405020304" pitchFamily="18" charset="0"/>
            </a:endParaRPr>
          </a:p>
        </p:txBody>
      </p:sp>
      <p:sp>
        <p:nvSpPr>
          <p:cNvPr id="441350" name="Text Box 6">
            <a:extLst>
              <a:ext uri="{FF2B5EF4-FFF2-40B4-BE49-F238E27FC236}">
                <a16:creationId xmlns:a16="http://schemas.microsoft.com/office/drawing/2014/main" id="{19B5F447-0C20-7CD0-7CFC-854A48788B67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  <a:noFill/>
          <a:ln/>
        </p:spPr>
        <p:txBody>
          <a:bodyPr/>
          <a:lstStyle/>
          <a:p>
            <a:pPr algn="l"/>
            <a:r>
              <a:rPr lang="es-ES_tradnl" altLang="es-MX" sz="3200" b="1" i="1">
                <a:solidFill>
                  <a:srgbClr val="FF3300"/>
                </a:solidFill>
              </a:rPr>
              <a:t>Mc Gill Pain Questionnaire</a:t>
            </a:r>
          </a:p>
        </p:txBody>
      </p:sp>
      <p:sp>
        <p:nvSpPr>
          <p:cNvPr id="441351" name="Text Box 7">
            <a:extLst>
              <a:ext uri="{FF2B5EF4-FFF2-40B4-BE49-F238E27FC236}">
                <a16:creationId xmlns:a16="http://schemas.microsoft.com/office/drawing/2014/main" id="{5BA34849-7674-382E-26EA-EBBE7F2BE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6" y="1362076"/>
            <a:ext cx="7474995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2800" b="1">
                <a:latin typeface="Times New Roman" panose="02020603050405020304" pitchFamily="18" charset="0"/>
              </a:rPr>
              <a:t>Parte III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Cambios que experimenta el dolor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(Escoger la palabra que describa el modelo o patrón que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sigue el dolor, los factores que lo alivian y los que lo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agravan)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Parte IV </a:t>
            </a:r>
            <a:r>
              <a:rPr lang="es-ES_tradnl" altLang="es-MX" sz="2800" b="1">
                <a:solidFill>
                  <a:srgbClr val="000000"/>
                </a:solidFill>
                <a:latin typeface="Times New Roman" panose="02020603050405020304" pitchFamily="18" charset="0"/>
              </a:rPr>
              <a:t>Intensidad del dolor </a:t>
            </a:r>
            <a:r>
              <a:rPr lang="es-ES_tradnl" altLang="es-MX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(Pain Present Index-PPI)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(Elegir la palabra que mejor refleje la magnitud del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dolor en este momento)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Text Box 2">
            <a:extLst>
              <a:ext uri="{FF2B5EF4-FFF2-40B4-BE49-F238E27FC236}">
                <a16:creationId xmlns:a16="http://schemas.microsoft.com/office/drawing/2014/main" id="{876F9ACF-6F18-28C4-A8FE-3EFD3E561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2698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pic>
        <p:nvPicPr>
          <p:cNvPr id="443395" name="Picture 3">
            <a:extLst>
              <a:ext uri="{FF2B5EF4-FFF2-40B4-BE49-F238E27FC236}">
                <a16:creationId xmlns:a16="http://schemas.microsoft.com/office/drawing/2014/main" id="{E3847BBE-A4C1-5C60-4FF8-BBE3B747B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3396" name="Text Box 4">
            <a:extLst>
              <a:ext uri="{FF2B5EF4-FFF2-40B4-BE49-F238E27FC236}">
                <a16:creationId xmlns:a16="http://schemas.microsoft.com/office/drawing/2014/main" id="{2B419A65-017D-6834-3AF2-032A5A5AB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6" y="2576514"/>
            <a:ext cx="34127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/>
              <a:t>Parte III</a:t>
            </a:r>
          </a:p>
          <a:p>
            <a:r>
              <a:rPr lang="es-ES" altLang="es-MX"/>
              <a:t>Cambios que experimenta el dolor</a:t>
            </a:r>
          </a:p>
        </p:txBody>
      </p:sp>
      <p:sp>
        <p:nvSpPr>
          <p:cNvPr id="443397" name="Text Box 5">
            <a:extLst>
              <a:ext uri="{FF2B5EF4-FFF2-40B4-BE49-F238E27FC236}">
                <a16:creationId xmlns:a16="http://schemas.microsoft.com/office/drawing/2014/main" id="{D2FA74AA-AE4D-57C3-6644-63B99E11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157788"/>
            <a:ext cx="484346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MX"/>
              <a:t>Parte IV</a:t>
            </a:r>
          </a:p>
          <a:p>
            <a:r>
              <a:rPr lang="es-ES" altLang="es-MX"/>
              <a:t>Intensidad del dolor</a:t>
            </a:r>
          </a:p>
          <a:p>
            <a:endParaRPr lang="es-ES" altLang="es-MX"/>
          </a:p>
        </p:txBody>
      </p:sp>
      <p:sp>
        <p:nvSpPr>
          <p:cNvPr id="443398" name="Rectangle 6">
            <a:extLst>
              <a:ext uri="{FF2B5EF4-FFF2-40B4-BE49-F238E27FC236}">
                <a16:creationId xmlns:a16="http://schemas.microsoft.com/office/drawing/2014/main" id="{23E0275E-630F-35F2-2B6E-675924042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2636838"/>
            <a:ext cx="5329238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3399" name="Rectangle 7">
            <a:extLst>
              <a:ext uri="{FF2B5EF4-FFF2-40B4-BE49-F238E27FC236}">
                <a16:creationId xmlns:a16="http://schemas.microsoft.com/office/drawing/2014/main" id="{B33BB617-790C-1409-0DF1-E4D5CF376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464" y="5229226"/>
            <a:ext cx="4103687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>
            <a:extLst>
              <a:ext uri="{FF2B5EF4-FFF2-40B4-BE49-F238E27FC236}">
                <a16:creationId xmlns:a16="http://schemas.microsoft.com/office/drawing/2014/main" id="{A73D5AA5-CEB9-B109-D414-D6D9E10F5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524000"/>
          </a:xfrm>
        </p:spPr>
        <p:txBody>
          <a:bodyPr/>
          <a:lstStyle/>
          <a:p>
            <a:r>
              <a:rPr lang="es-ES_tradnl" altLang="es-MX"/>
              <a:t>¿Cómo evaluamos el dolor en la </a:t>
            </a:r>
            <a:r>
              <a:rPr lang="es-ES_tradnl" altLang="es-MX" b="1"/>
              <a:t>practica clínica cotidiana?</a:t>
            </a:r>
            <a:endParaRPr lang="es-ES" altLang="es-MX" b="1"/>
          </a:p>
        </p:txBody>
      </p:sp>
      <p:sp>
        <p:nvSpPr>
          <p:cNvPr id="444419" name="Text Box 3">
            <a:extLst>
              <a:ext uri="{FF2B5EF4-FFF2-40B4-BE49-F238E27FC236}">
                <a16:creationId xmlns:a16="http://schemas.microsoft.com/office/drawing/2014/main" id="{A8F0D16D-EB4D-1D39-8B25-E1F738AFC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1981201"/>
            <a:ext cx="6402907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Tres niveles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Primer nivel:    1 </a:t>
            </a:r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INTENSIDAD </a:t>
            </a:r>
            <a:r>
              <a:rPr lang="es-ES_tradnl" altLang="es-MX" b="1">
                <a:latin typeface="Times New Roman" panose="02020603050405020304" pitchFamily="18" charset="0"/>
              </a:rPr>
              <a:t>del dolor 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Segundo nivel:  2</a:t>
            </a:r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CARACTERÍSTICAS</a:t>
            </a:r>
            <a:r>
              <a:rPr lang="es-ES_tradnl" altLang="es-MX" b="1">
                <a:latin typeface="Times New Roman" panose="02020603050405020304" pitchFamily="18" charset="0"/>
              </a:rPr>
              <a:t> del dolor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Tercer nivel:    3</a:t>
            </a:r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IMPACTO</a:t>
            </a:r>
            <a:r>
              <a:rPr lang="es-ES_tradnl" altLang="es-MX" b="1">
                <a:latin typeface="Times New Roman" panose="02020603050405020304" pitchFamily="18" charset="0"/>
              </a:rPr>
              <a:t> del dolor sobre la vida del paciente 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44420" name="Text Box 4">
            <a:extLst>
              <a:ext uri="{FF2B5EF4-FFF2-40B4-BE49-F238E27FC236}">
                <a16:creationId xmlns:a16="http://schemas.microsoft.com/office/drawing/2014/main" id="{8A6110C2-DDBD-CC6A-4E29-495A3C925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1" y="5562600"/>
            <a:ext cx="26130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 i="1">
                <a:latin typeface="Times New Roman" panose="02020603050405020304" pitchFamily="18" charset="0"/>
              </a:rPr>
              <a:t>Cleeland &amp;Syrjala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Handbook of pain assessment, 1992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44421" name="Rectangle 5">
            <a:extLst>
              <a:ext uri="{FF2B5EF4-FFF2-40B4-BE49-F238E27FC236}">
                <a16:creationId xmlns:a16="http://schemas.microsoft.com/office/drawing/2014/main" id="{F4F46093-15D6-C5D8-E093-D10A3A2D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5486400"/>
            <a:ext cx="2819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>
            <a:extLst>
              <a:ext uri="{FF2B5EF4-FFF2-40B4-BE49-F238E27FC236}">
                <a16:creationId xmlns:a16="http://schemas.microsoft.com/office/drawing/2014/main" id="{07C9B8B9-D2B4-A6E1-AC14-CE9ADD41D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524000"/>
          </a:xfrm>
        </p:spPr>
        <p:txBody>
          <a:bodyPr/>
          <a:lstStyle/>
          <a:p>
            <a:r>
              <a:rPr lang="es-ES_tradnl" altLang="es-MX"/>
              <a:t>¿Cómo evaluamos el dolor en la </a:t>
            </a:r>
            <a:r>
              <a:rPr lang="es-ES_tradnl" altLang="es-MX" b="1"/>
              <a:t>práctica clínica cotidiana?</a:t>
            </a:r>
            <a:endParaRPr lang="es-ES" altLang="es-MX" b="1"/>
          </a:p>
        </p:txBody>
      </p:sp>
      <p:sp>
        <p:nvSpPr>
          <p:cNvPr id="446467" name="Text Box 3">
            <a:extLst>
              <a:ext uri="{FF2B5EF4-FFF2-40B4-BE49-F238E27FC236}">
                <a16:creationId xmlns:a16="http://schemas.microsoft.com/office/drawing/2014/main" id="{7A2385EF-2B85-E442-B7EC-321457DF8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1981201"/>
            <a:ext cx="4665701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ES_tradnl" altLang="es-MX" b="1">
              <a:latin typeface="Times New Roman" panose="02020603050405020304" pitchFamily="18" charset="0"/>
            </a:endParaRP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                     </a:t>
            </a:r>
            <a:r>
              <a:rPr lang="es-ES_tradnl" altLang="es-MX" sz="3200" b="1">
                <a:latin typeface="Times New Roman" panose="02020603050405020304" pitchFamily="18" charset="0"/>
              </a:rPr>
              <a:t>1  </a:t>
            </a:r>
            <a:r>
              <a:rPr lang="es-ES_tradnl" altLang="es-MX" sz="3200" b="1" u="sng">
                <a:solidFill>
                  <a:srgbClr val="000000"/>
                </a:solidFill>
                <a:latin typeface="Times New Roman" panose="02020603050405020304" pitchFamily="18" charset="0"/>
              </a:rPr>
              <a:t>Intensidad</a:t>
            </a:r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s-ES_tradnl" altLang="es-MX" b="1">
                <a:latin typeface="Times New Roman" panose="02020603050405020304" pitchFamily="18" charset="0"/>
              </a:rPr>
              <a:t>del dolor 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endParaRPr lang="es-ES_tradnl" altLang="es-MX" b="1">
              <a:latin typeface="Times New Roman" panose="02020603050405020304" pitchFamily="18" charset="0"/>
            </a:endParaRPr>
          </a:p>
        </p:txBody>
      </p:sp>
      <p:sp>
        <p:nvSpPr>
          <p:cNvPr id="446468" name="Text Box 4">
            <a:extLst>
              <a:ext uri="{FF2B5EF4-FFF2-40B4-BE49-F238E27FC236}">
                <a16:creationId xmlns:a16="http://schemas.microsoft.com/office/drawing/2014/main" id="{F8194266-4BFC-BC8F-7EF7-5653E9033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981201"/>
            <a:ext cx="3124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Escala verbal</a:t>
            </a:r>
          </a:p>
          <a:p>
            <a:r>
              <a:rPr lang="es-ES_tradnl" altLang="es-MX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EVA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Puntuación numérica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Método multidimensional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46469" name="Text Box 5">
            <a:extLst>
              <a:ext uri="{FF2B5EF4-FFF2-40B4-BE49-F238E27FC236}">
                <a16:creationId xmlns:a16="http://schemas.microsoft.com/office/drawing/2014/main" id="{0A56B4EC-A0C3-48B0-2DB2-D729EF63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4156075"/>
            <a:ext cx="453201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1----------3         4-----------6           </a:t>
            </a:r>
            <a:r>
              <a:rPr lang="es-ES_tradnl" altLang="es-MX" b="1">
                <a:solidFill>
                  <a:srgbClr val="FF3300"/>
                </a:solidFill>
                <a:latin typeface="Times New Roman" panose="02020603050405020304" pitchFamily="18" charset="0"/>
              </a:rPr>
              <a:t>7</a:t>
            </a:r>
            <a:r>
              <a:rPr lang="es-ES_tradnl" altLang="es-MX" b="1">
                <a:latin typeface="Times New Roman" panose="02020603050405020304" pitchFamily="18" charset="0"/>
              </a:rPr>
              <a:t>----------10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     leve                  moderado               intenso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46470" name="Text Box 6">
            <a:extLst>
              <a:ext uri="{FF2B5EF4-FFF2-40B4-BE49-F238E27FC236}">
                <a16:creationId xmlns:a16="http://schemas.microsoft.com/office/drawing/2014/main" id="{B0A71B5C-F02A-A207-D8EE-FD0EBC9EF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6" y="6137275"/>
            <a:ext cx="16616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Primer escalón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46471" name="AutoShape 7">
            <a:extLst>
              <a:ext uri="{FF2B5EF4-FFF2-40B4-BE49-F238E27FC236}">
                <a16:creationId xmlns:a16="http://schemas.microsoft.com/office/drawing/2014/main" id="{AC950A79-D2ED-AD1D-6150-500708926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1" y="5334001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tx1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6472" name="AutoShape 8">
            <a:extLst>
              <a:ext uri="{FF2B5EF4-FFF2-40B4-BE49-F238E27FC236}">
                <a16:creationId xmlns:a16="http://schemas.microsoft.com/office/drawing/2014/main" id="{6616A38F-0967-5585-1DC6-B3819A760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664" y="537368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MX" altLang="es-MX">
              <a:solidFill>
                <a:srgbClr val="FF3300"/>
              </a:solidFill>
            </a:endParaRPr>
          </a:p>
        </p:txBody>
      </p:sp>
      <p:sp>
        <p:nvSpPr>
          <p:cNvPr id="446473" name="Text Box 9">
            <a:extLst>
              <a:ext uri="{FF2B5EF4-FFF2-40B4-BE49-F238E27FC236}">
                <a16:creationId xmlns:a16="http://schemas.microsoft.com/office/drawing/2014/main" id="{E767FFF8-B5AF-C86F-B3CF-0134A5B67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6400800"/>
            <a:ext cx="19287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b="1">
                <a:latin typeface="Times New Roman" panose="02020603050405020304" pitchFamily="18" charset="0"/>
              </a:rPr>
              <a:t>2-3º escalón OMS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46474" name="Line 10">
            <a:extLst>
              <a:ext uri="{FF2B5EF4-FFF2-40B4-BE49-F238E27FC236}">
                <a16:creationId xmlns:a16="http://schemas.microsoft.com/office/drawing/2014/main" id="{24BC57A1-C30C-A54F-9873-F5596FBAF1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19050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46475" name="AutoShape 11">
            <a:extLst>
              <a:ext uri="{FF2B5EF4-FFF2-40B4-BE49-F238E27FC236}">
                <a16:creationId xmlns:a16="http://schemas.microsoft.com/office/drawing/2014/main" id="{66F293D4-832C-00E8-7191-439673558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5373688"/>
            <a:ext cx="433388" cy="863600"/>
          </a:xfrm>
          <a:prstGeom prst="downArrow">
            <a:avLst>
              <a:gd name="adj1" fmla="val 50000"/>
              <a:gd name="adj2" fmla="val 498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s-MX"/>
          </a:p>
        </p:txBody>
      </p:sp>
      <p:sp>
        <p:nvSpPr>
          <p:cNvPr id="446476" name="Text Box 12">
            <a:extLst>
              <a:ext uri="{FF2B5EF4-FFF2-40B4-BE49-F238E27FC236}">
                <a16:creationId xmlns:a16="http://schemas.microsoft.com/office/drawing/2014/main" id="{98AE8623-1060-FC5E-6482-346EF9EE0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3927475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 b="1">
                <a:solidFill>
                  <a:srgbClr val="FF3300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446477" name="Text Box 13">
            <a:extLst>
              <a:ext uri="{FF2B5EF4-FFF2-40B4-BE49-F238E27FC236}">
                <a16:creationId xmlns:a16="http://schemas.microsoft.com/office/drawing/2014/main" id="{C0697CDC-7D35-DA1C-FBE2-BAD8106EF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4648200"/>
            <a:ext cx="1260345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/>
              <a:t>&gt;5 </a:t>
            </a:r>
          </a:p>
          <a:p>
            <a:r>
              <a:rPr lang="es-ES" altLang="es-MX" sz="2000"/>
              <a:t>Limitación</a:t>
            </a:r>
          </a:p>
          <a:p>
            <a:r>
              <a:rPr lang="es-ES" altLang="es-MX" sz="2000"/>
              <a:t>funcional</a:t>
            </a:r>
          </a:p>
          <a:p>
            <a:r>
              <a:rPr lang="es-ES" altLang="es-MX"/>
              <a:t> </a:t>
            </a:r>
          </a:p>
        </p:txBody>
      </p:sp>
      <p:sp>
        <p:nvSpPr>
          <p:cNvPr id="446478" name="Oval 14">
            <a:extLst>
              <a:ext uri="{FF2B5EF4-FFF2-40B4-BE49-F238E27FC236}">
                <a16:creationId xmlns:a16="http://schemas.microsoft.com/office/drawing/2014/main" id="{CB18DA1A-597C-8BA6-4902-FD8EFC8AD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495800"/>
            <a:ext cx="1828800" cy="1524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6479" name="Text Box 15">
            <a:extLst>
              <a:ext uri="{FF2B5EF4-FFF2-40B4-BE49-F238E27FC236}">
                <a16:creationId xmlns:a16="http://schemas.microsoft.com/office/drawing/2014/main" id="{B855B24D-DBCF-C873-9717-14BD57A57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3325" y="5291139"/>
            <a:ext cx="128766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s-ES" altLang="es-MX"/>
              <a:t>&gt;7</a:t>
            </a:r>
          </a:p>
          <a:p>
            <a:pPr>
              <a:buFont typeface="Wingdings" pitchFamily="2" charset="2"/>
              <a:buNone/>
            </a:pPr>
            <a:r>
              <a:rPr lang="es-ES" altLang="es-MX" sz="2000"/>
              <a:t>paraliza al </a:t>
            </a:r>
          </a:p>
          <a:p>
            <a:pPr>
              <a:buFont typeface="Wingdings" pitchFamily="2" charset="2"/>
              <a:buNone/>
            </a:pPr>
            <a:r>
              <a:rPr lang="es-ES" altLang="es-MX" sz="2000"/>
              <a:t>paciente </a:t>
            </a:r>
          </a:p>
        </p:txBody>
      </p:sp>
      <p:sp>
        <p:nvSpPr>
          <p:cNvPr id="446480" name="Oval 16">
            <a:extLst>
              <a:ext uri="{FF2B5EF4-FFF2-40B4-BE49-F238E27FC236}">
                <a16:creationId xmlns:a16="http://schemas.microsoft.com/office/drawing/2014/main" id="{8E6A70C2-AE47-79B0-E6A1-5E823B5DA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5105400"/>
            <a:ext cx="1905000" cy="1752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46481" name="Rectangle 17">
            <a:extLst>
              <a:ext uri="{FF2B5EF4-FFF2-40B4-BE49-F238E27FC236}">
                <a16:creationId xmlns:a16="http://schemas.microsoft.com/office/drawing/2014/main" id="{ADFC99F3-8A69-6D70-85C4-40835B971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5864" y="2420938"/>
            <a:ext cx="936625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>
            <a:extLst>
              <a:ext uri="{FF2B5EF4-FFF2-40B4-BE49-F238E27FC236}">
                <a16:creationId xmlns:a16="http://schemas.microsoft.com/office/drawing/2014/main" id="{1C302111-572B-EFBC-4F28-5791805FF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524000"/>
          </a:xfrm>
        </p:spPr>
        <p:txBody>
          <a:bodyPr/>
          <a:lstStyle/>
          <a:p>
            <a:r>
              <a:rPr lang="es-ES_tradnl" altLang="es-MX"/>
              <a:t>¿Cómo evaluamos el dolor en la </a:t>
            </a:r>
            <a:r>
              <a:rPr lang="es-ES_tradnl" altLang="es-MX" b="1"/>
              <a:t>práctica clínica cotidiana</a:t>
            </a:r>
            <a:r>
              <a:rPr lang="es-ES_tradnl" altLang="es-MX"/>
              <a:t>?</a:t>
            </a:r>
            <a:endParaRPr lang="es-ES" altLang="es-MX"/>
          </a:p>
        </p:txBody>
      </p:sp>
      <p:sp>
        <p:nvSpPr>
          <p:cNvPr id="450563" name="Text Box 3">
            <a:extLst>
              <a:ext uri="{FF2B5EF4-FFF2-40B4-BE49-F238E27FC236}">
                <a16:creationId xmlns:a16="http://schemas.microsoft.com/office/drawing/2014/main" id="{F22E1720-EDA0-6598-12C2-13D846DF9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1924050"/>
            <a:ext cx="8648700" cy="490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3200" b="1">
                <a:solidFill>
                  <a:srgbClr val="000000"/>
                </a:solidFill>
                <a:latin typeface="Times New Roman" panose="02020603050405020304" pitchFamily="18" charset="0"/>
              </a:rPr>
              <a:t>2 </a:t>
            </a:r>
            <a:r>
              <a:rPr lang="es-ES_tradnl" altLang="es-MX" sz="3200" b="1" u="sng">
                <a:solidFill>
                  <a:srgbClr val="000000"/>
                </a:solidFill>
                <a:latin typeface="Times New Roman" panose="02020603050405020304" pitchFamily="18" charset="0"/>
              </a:rPr>
              <a:t>Características</a:t>
            </a:r>
            <a:r>
              <a:rPr lang="es-ES_tradnl" altLang="es-MX" sz="3200" b="1">
                <a:solidFill>
                  <a:srgbClr val="000000"/>
                </a:solidFill>
                <a:latin typeface="Times New Roman" panose="02020603050405020304" pitchFamily="18" charset="0"/>
              </a:rPr>
              <a:t> del dolor</a:t>
            </a:r>
          </a:p>
          <a:p>
            <a:r>
              <a:rPr lang="es-ES_tradnl" altLang="es-MX" sz="3200" b="1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es-ES_tradnl" altLang="es-MX" sz="3200" b="1">
                <a:solidFill>
                  <a:srgbClr val="FF3300"/>
                </a:solidFill>
                <a:latin typeface="Times New Roman" panose="02020603050405020304" pitchFamily="18" charset="0"/>
              </a:rPr>
              <a:t>tipo de dolor: nociceptivo (somático o visceral )</a:t>
            </a:r>
          </a:p>
          <a:p>
            <a:r>
              <a:rPr lang="es-ES_tradnl" altLang="es-MX" sz="3200" b="1">
                <a:solidFill>
                  <a:srgbClr val="FF3300"/>
                </a:solidFill>
                <a:latin typeface="Times New Roman" panose="02020603050405020304" pitchFamily="18" charset="0"/>
              </a:rPr>
              <a:t>  o neuropático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   </a:t>
            </a:r>
            <a:r>
              <a:rPr lang="es-ES_tradnl" altLang="es-MX" sz="2800" b="1" u="sng">
                <a:latin typeface="Times New Roman" panose="02020603050405020304" pitchFamily="18" charset="0"/>
              </a:rPr>
              <a:t>localización </a:t>
            </a:r>
            <a:r>
              <a:rPr lang="es-ES_tradnl" altLang="es-MX" sz="2800" b="1">
                <a:latin typeface="Times New Roman" panose="02020603050405020304" pitchFamily="18" charset="0"/>
              </a:rPr>
              <a:t>e irradiación ( dibujo )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  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 patrón </a:t>
            </a:r>
            <a:r>
              <a:rPr lang="es-ES_tradnl" altLang="es-MX" sz="2800" b="1" u="sng">
                <a:latin typeface="Times New Roman" panose="02020603050405020304" pitchFamily="18" charset="0"/>
              </a:rPr>
              <a:t>temporal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 </a:t>
            </a: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</a:t>
            </a:r>
            <a:r>
              <a:rPr lang="es-ES_tradnl" altLang="es-MX" sz="2800" b="1" u="sng">
                <a:latin typeface="Times New Roman" panose="02020603050405020304" pitchFamily="18" charset="0"/>
              </a:rPr>
              <a:t>cualidad</a:t>
            </a:r>
            <a:r>
              <a:rPr lang="es-ES_tradnl" altLang="es-MX" sz="2800" b="1">
                <a:latin typeface="Times New Roman" panose="02020603050405020304" pitchFamily="18" charset="0"/>
              </a:rPr>
              <a:t> del dolor ( adjetivos descriptores )</a:t>
            </a:r>
          </a:p>
          <a:p>
            <a:endParaRPr lang="es-ES_tradnl" altLang="es-MX" sz="2800" b="1">
              <a:latin typeface="Times New Roman" panose="02020603050405020304" pitchFamily="18" charset="0"/>
            </a:endParaRPr>
          </a:p>
          <a:p>
            <a:r>
              <a:rPr lang="es-ES_tradnl" altLang="es-MX" sz="2800" b="1">
                <a:latin typeface="Times New Roman" panose="02020603050405020304" pitchFamily="18" charset="0"/>
              </a:rPr>
              <a:t>  </a:t>
            </a:r>
            <a:r>
              <a:rPr lang="es-ES_tradnl" altLang="es-MX" sz="2800" b="1" u="sng">
                <a:latin typeface="Times New Roman" panose="02020603050405020304" pitchFamily="18" charset="0"/>
              </a:rPr>
              <a:t>respuesta </a:t>
            </a:r>
            <a:r>
              <a:rPr lang="es-ES_tradnl" altLang="es-MX" sz="2800" b="1">
                <a:latin typeface="Times New Roman" panose="02020603050405020304" pitchFamily="18" charset="0"/>
              </a:rPr>
              <a:t>al tratamiento analgésico previo</a:t>
            </a:r>
            <a:endParaRPr lang="es-ES" altLang="es-MX" sz="28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>
            <a:extLst>
              <a:ext uri="{FF2B5EF4-FFF2-40B4-BE49-F238E27FC236}">
                <a16:creationId xmlns:a16="http://schemas.microsoft.com/office/drawing/2014/main" id="{413A3F4E-18FE-2CBC-0BC5-73EE0DAF1E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524000"/>
          </a:xfrm>
        </p:spPr>
        <p:txBody>
          <a:bodyPr/>
          <a:lstStyle/>
          <a:p>
            <a:r>
              <a:rPr lang="es-ES_tradnl" altLang="es-MX"/>
              <a:t>¿Cómo evaluamos el dolor en la </a:t>
            </a:r>
            <a:r>
              <a:rPr lang="es-ES_tradnl" altLang="es-MX" b="1"/>
              <a:t>práctica clínica cotidiana?</a:t>
            </a:r>
            <a:endParaRPr lang="es-ES" altLang="es-MX" b="1"/>
          </a:p>
        </p:txBody>
      </p:sp>
      <p:sp>
        <p:nvSpPr>
          <p:cNvPr id="454659" name="Text Box 3">
            <a:extLst>
              <a:ext uri="{FF2B5EF4-FFF2-40B4-BE49-F238E27FC236}">
                <a16:creationId xmlns:a16="http://schemas.microsoft.com/office/drawing/2014/main" id="{56AB0B61-F5D7-07A5-00D5-62A3C7A06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1882775"/>
            <a:ext cx="6068969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MX" sz="3200" b="1">
                <a:solidFill>
                  <a:srgbClr val="000000"/>
                </a:solidFill>
                <a:latin typeface="Times New Roman" panose="02020603050405020304" pitchFamily="18" charset="0"/>
              </a:rPr>
              <a:t>3  </a:t>
            </a:r>
            <a:r>
              <a:rPr lang="es-ES_tradnl" altLang="es-MX" sz="3200" b="1" u="sng">
                <a:solidFill>
                  <a:srgbClr val="000000"/>
                </a:solidFill>
                <a:latin typeface="Times New Roman" panose="02020603050405020304" pitchFamily="18" charset="0"/>
              </a:rPr>
              <a:t>Impacto </a:t>
            </a:r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del dolor sobre la </a:t>
            </a:r>
            <a:r>
              <a:rPr lang="es-ES_tradnl" altLang="es-MX" b="1" i="1">
                <a:solidFill>
                  <a:srgbClr val="000000"/>
                </a:solidFill>
                <a:latin typeface="Times New Roman" panose="02020603050405020304" pitchFamily="18" charset="0"/>
              </a:rPr>
              <a:t>vida del paciente</a:t>
            </a:r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s-ES_tradnl" altLang="es-MX" b="1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Influencia de otros síntomas sobre </a:t>
            </a:r>
            <a:r>
              <a:rPr lang="es-ES_tradnl" altLang="es-MX" b="1" i="1">
                <a:solidFill>
                  <a:srgbClr val="000000"/>
                </a:solidFill>
                <a:latin typeface="Times New Roman" panose="02020603050405020304" pitchFamily="18" charset="0"/>
              </a:rPr>
              <a:t>limitación</a:t>
            </a:r>
          </a:p>
          <a:p>
            <a:r>
              <a:rPr lang="es-ES_tradnl" altLang="es-MX" b="1" i="1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funcional</a:t>
            </a:r>
          </a:p>
          <a:p>
            <a:r>
              <a:rPr lang="es-ES_tradnl" altLang="es-MX" b="1">
                <a:solidFill>
                  <a:schemeClr val="accent2"/>
                </a:solidFill>
                <a:latin typeface="Times New Roman" panose="02020603050405020304" pitchFamily="18" charset="0"/>
              </a:rPr>
              <a:t>  </a:t>
            </a:r>
            <a:r>
              <a:rPr lang="es-ES_tradnl" altLang="es-MX" b="1">
                <a:latin typeface="Times New Roman" panose="02020603050405020304" pitchFamily="18" charset="0"/>
              </a:rPr>
              <a:t>CALIDAD DE VIDA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  ESTADO DE ANIMO  ( aspectos afectivos )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  CAPACIDAD FUNCIONAL 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  INTERACCIÓN SOCIAL</a:t>
            </a:r>
          </a:p>
          <a:p>
            <a:endParaRPr lang="es-ES_tradnl" altLang="es-MX" b="1">
              <a:latin typeface="Times New Roman" panose="02020603050405020304" pitchFamily="18" charset="0"/>
            </a:endParaRPr>
          </a:p>
          <a:p>
            <a:r>
              <a:rPr lang="es-ES_tradnl" altLang="es-MX" b="1">
                <a:latin typeface="Times New Roman" panose="02020603050405020304" pitchFamily="18" charset="0"/>
              </a:rPr>
              <a:t> SÍNTOMAS CONCURRENTES</a:t>
            </a:r>
          </a:p>
          <a:p>
            <a:r>
              <a:rPr lang="es-ES_tradnl" altLang="es-MX" b="1">
                <a:latin typeface="Times New Roman" panose="02020603050405020304" pitchFamily="18" charset="0"/>
              </a:rPr>
              <a:t> </a:t>
            </a:r>
            <a:endParaRPr lang="es-ES" altLang="es-MX" b="1">
              <a:latin typeface="Times New Roman" panose="02020603050405020304" pitchFamily="18" charset="0"/>
            </a:endParaRPr>
          </a:p>
        </p:txBody>
      </p:sp>
      <p:sp>
        <p:nvSpPr>
          <p:cNvPr id="454660" name="AutoShape 4">
            <a:extLst>
              <a:ext uri="{FF2B5EF4-FFF2-40B4-BE49-F238E27FC236}">
                <a16:creationId xmlns:a16="http://schemas.microsoft.com/office/drawing/2014/main" id="{89E89E1C-B687-E56E-2789-BC4C4B3909B7}"/>
              </a:ext>
            </a:extLst>
          </p:cNvPr>
          <p:cNvSpPr>
            <a:spLocks/>
          </p:cNvSpPr>
          <p:nvPr/>
        </p:nvSpPr>
        <p:spPr bwMode="auto">
          <a:xfrm>
            <a:off x="6248400" y="4267200"/>
            <a:ext cx="381000" cy="1066800"/>
          </a:xfrm>
          <a:prstGeom prst="rightBrace">
            <a:avLst>
              <a:gd name="adj1" fmla="val 2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54661" name="Text Box 5">
            <a:extLst>
              <a:ext uri="{FF2B5EF4-FFF2-40B4-BE49-F238E27FC236}">
                <a16:creationId xmlns:a16="http://schemas.microsoft.com/office/drawing/2014/main" id="{C888D86D-B5E9-9626-B767-6F912680D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4343401"/>
            <a:ext cx="13083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MX"/>
              <a:t>ECOG</a:t>
            </a:r>
          </a:p>
          <a:p>
            <a:r>
              <a:rPr lang="es-ES" altLang="es-MX"/>
              <a:t>KARFNOSKY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>
            <a:extLst>
              <a:ext uri="{FF2B5EF4-FFF2-40B4-BE49-F238E27FC236}">
                <a16:creationId xmlns:a16="http://schemas.microsoft.com/office/drawing/2014/main" id="{3C5FC025-1375-EE8C-55F0-E8282A9996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750" y="260350"/>
            <a:ext cx="7772400" cy="1143000"/>
          </a:xfrm>
        </p:spPr>
        <p:txBody>
          <a:bodyPr>
            <a:normAutofit/>
          </a:bodyPr>
          <a:lstStyle/>
          <a:p>
            <a:r>
              <a:rPr lang="es-ES_tradnl" altLang="es-MX" sz="4000" dirty="0"/>
              <a:t>Valoración del dolor : </a:t>
            </a:r>
            <a:r>
              <a:rPr lang="es-ES_tradnl" altLang="es-MX" sz="4000" i="1" dirty="0"/>
              <a:t>conclusiones</a:t>
            </a:r>
            <a:r>
              <a:rPr lang="es-ES_tradnl" altLang="es-MX" sz="4000" dirty="0"/>
              <a:t> </a:t>
            </a:r>
            <a:endParaRPr lang="es-ES" altLang="es-MX" sz="4000" i="1" dirty="0"/>
          </a:p>
        </p:txBody>
      </p:sp>
      <p:sp>
        <p:nvSpPr>
          <p:cNvPr id="470019" name="Text Box 3">
            <a:extLst>
              <a:ext uri="{FF2B5EF4-FFF2-40B4-BE49-F238E27FC236}">
                <a16:creationId xmlns:a16="http://schemas.microsoft.com/office/drawing/2014/main" id="{0FA1FA64-A598-ED2E-DB2A-F3146B2D0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29" y="1628775"/>
            <a:ext cx="1065348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es-MX" b="1" i="1" dirty="0">
                <a:latin typeface="Arial" panose="020B0604020202020204" pitchFamily="34" charset="0"/>
              </a:rPr>
              <a:t>El dolor es un fenómeno clínico subjetivo y multidimensional y, por tanto, de difícil medida y valoración</a:t>
            </a:r>
          </a:p>
          <a:p>
            <a:endParaRPr lang="es-ES_tradnl" altLang="es-MX" b="1" i="1" dirty="0">
              <a:latin typeface="Arial" panose="020B0604020202020204" pitchFamily="34" charset="0"/>
            </a:endParaRPr>
          </a:p>
          <a:p>
            <a:endParaRPr lang="es-ES_tradnl" altLang="es-MX" b="1" i="1" dirty="0">
              <a:latin typeface="Arial" panose="020B0604020202020204" pitchFamily="34" charset="0"/>
            </a:endParaRPr>
          </a:p>
          <a:p>
            <a:r>
              <a:rPr lang="es-ES_tradnl" altLang="es-MX" b="1" i="1" dirty="0">
                <a:latin typeface="Arial" panose="020B0604020202020204" pitchFamily="34" charset="0"/>
              </a:rPr>
              <a:t>Pilares de valoración</a:t>
            </a:r>
            <a:r>
              <a:rPr lang="es-ES_tradnl" altLang="es-MX" b="1" i="1" dirty="0">
                <a:solidFill>
                  <a:srgbClr val="FF3300"/>
                </a:solidFill>
                <a:latin typeface="Arial" panose="020B0604020202020204" pitchFamily="34" charset="0"/>
              </a:rPr>
              <a:t>: características</a:t>
            </a:r>
            <a:r>
              <a:rPr lang="es-ES_tradnl" altLang="es-MX" b="1" i="1" dirty="0">
                <a:latin typeface="Arial" panose="020B0604020202020204" pitchFamily="34" charset="0"/>
              </a:rPr>
              <a:t>  (tipo, localización, cualidad, respuesta al tratamiento), </a:t>
            </a:r>
          </a:p>
          <a:p>
            <a:r>
              <a:rPr lang="es-ES_tradnl" altLang="es-MX" b="1" i="1" dirty="0">
                <a:solidFill>
                  <a:srgbClr val="FF3300"/>
                </a:solidFill>
                <a:latin typeface="Arial" panose="020B0604020202020204" pitchFamily="34" charset="0"/>
              </a:rPr>
              <a:t>intensidad </a:t>
            </a:r>
            <a:r>
              <a:rPr lang="es-ES_tradnl" altLang="es-MX" b="1" i="1" dirty="0">
                <a:latin typeface="Arial" panose="020B0604020202020204" pitchFamily="34" charset="0"/>
              </a:rPr>
              <a:t>(EVA), </a:t>
            </a:r>
            <a:r>
              <a:rPr lang="es-ES_tradnl" altLang="es-MX" b="1" i="1" dirty="0">
                <a:solidFill>
                  <a:srgbClr val="FF3300"/>
                </a:solidFill>
                <a:latin typeface="Arial" panose="020B0604020202020204" pitchFamily="34" charset="0"/>
              </a:rPr>
              <a:t>impacto </a:t>
            </a:r>
            <a:r>
              <a:rPr lang="es-ES_tradnl" altLang="es-MX" b="1" i="1" dirty="0">
                <a:latin typeface="Arial" panose="020B0604020202020204" pitchFamily="34" charset="0"/>
              </a:rPr>
              <a:t>(calidad de vida, ECOG/</a:t>
            </a:r>
            <a:r>
              <a:rPr lang="es-ES_tradnl" altLang="es-MX" b="1" i="1" dirty="0" err="1">
                <a:latin typeface="Arial" panose="020B0604020202020204" pitchFamily="34" charset="0"/>
              </a:rPr>
              <a:t>Karfnosky</a:t>
            </a:r>
            <a:r>
              <a:rPr lang="es-ES_tradnl" altLang="es-MX" b="1" i="1" dirty="0">
                <a:latin typeface="Arial" panose="020B0604020202020204" pitchFamily="34" charset="0"/>
              </a:rPr>
              <a:t>) </a:t>
            </a:r>
          </a:p>
          <a:p>
            <a:endParaRPr lang="es-ES_tradnl" altLang="es-MX" b="1" i="1" dirty="0">
              <a:latin typeface="Arial" panose="020B0604020202020204" pitchFamily="34" charset="0"/>
            </a:endParaRPr>
          </a:p>
          <a:p>
            <a:endParaRPr lang="es-ES_tradnl" altLang="es-MX" dirty="0">
              <a:latin typeface="Times New Roman" panose="02020603050405020304" pitchFamily="18" charset="0"/>
            </a:endParaRPr>
          </a:p>
          <a:p>
            <a:endParaRPr lang="es-ES" altLang="es-MX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0020" name="Text Box 4">
            <a:extLst>
              <a:ext uri="{FF2B5EF4-FFF2-40B4-BE49-F238E27FC236}">
                <a16:creationId xmlns:a16="http://schemas.microsoft.com/office/drawing/2014/main" id="{AEDBAE4A-CB05-252F-558C-1ED317807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5026025"/>
            <a:ext cx="70405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_tradnl" altLang="es-MX" b="1" i="1" u="sng" dirty="0">
                <a:solidFill>
                  <a:schemeClr val="tx2"/>
                </a:solidFill>
              </a:rPr>
              <a:t>Medir bien el dolor es paso imprescindible para tratar bien el dolor</a:t>
            </a:r>
          </a:p>
          <a:p>
            <a:pPr algn="ctr"/>
            <a:endParaRPr lang="es-ES" alt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2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2220</Words>
  <Application>Microsoft Office PowerPoint</Application>
  <PresentationFormat>Panorámica</PresentationFormat>
  <Paragraphs>406</Paragraphs>
  <Slides>34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OBJETIVACION  DEL  DOLOR</vt:lpstr>
      <vt:lpstr>Presentación de PowerPoint</vt:lpstr>
      <vt:lpstr>Introducción</vt:lpstr>
      <vt:lpstr>Índice</vt:lpstr>
      <vt:lpstr>Índice</vt:lpstr>
      <vt:lpstr>Preguntas básicas a responder ante un dolor oncológico</vt:lpstr>
      <vt:lpstr>Presentación de PowerPoint</vt:lpstr>
      <vt:lpstr>Presentación de PowerPoint</vt:lpstr>
      <vt:lpstr>Medir el dolor</vt:lpstr>
      <vt:lpstr>Presentación de PowerPoint</vt:lpstr>
      <vt:lpstr>Presentación de PowerPoint</vt:lpstr>
      <vt:lpstr>Medición del dolor</vt:lpstr>
      <vt:lpstr>Escalas de medición del dolor</vt:lpstr>
      <vt:lpstr>Presentación de PowerPoint</vt:lpstr>
      <vt:lpstr>Presentación de PowerPoint</vt:lpstr>
      <vt:lpstr>Presentación de PowerPoint</vt:lpstr>
      <vt:lpstr>Cuestionarios de medición del dolor</vt:lpstr>
      <vt:lpstr>Cuestionarios de medición del dolor</vt:lpstr>
      <vt:lpstr>Presentación de PowerPoint</vt:lpstr>
      <vt:lpstr>Presentación de PowerPoint</vt:lpstr>
      <vt:lpstr>Cuestionarios de medición del dolor</vt:lpstr>
      <vt:lpstr>Presentación de PowerPoint</vt:lpstr>
      <vt:lpstr>Presentación de PowerPoint</vt:lpstr>
      <vt:lpstr>Cuestionarios de medición del dolor</vt:lpstr>
      <vt:lpstr>Mc Gill Pain Questionnaire</vt:lpstr>
      <vt:lpstr>Presentación de PowerPoint</vt:lpstr>
      <vt:lpstr>Presentación de PowerPoint</vt:lpstr>
      <vt:lpstr>Mc Gill Pain Questionnaire</vt:lpstr>
      <vt:lpstr>Presentación de PowerPoint</vt:lpstr>
      <vt:lpstr>¿Cómo evaluamos el dolor en la practica clínica cotidiana?</vt:lpstr>
      <vt:lpstr>¿Cómo evaluamos el dolor en la práctica clínica cotidiana?</vt:lpstr>
      <vt:lpstr>¿Cómo evaluamos el dolor en la práctica clínica cotidiana?</vt:lpstr>
      <vt:lpstr>¿Cómo evaluamos el dolor en la práctica clínica cotidiana?</vt:lpstr>
      <vt:lpstr>Valoración del dolor : conclusiones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OBJETIVACION DEL DOLOR</dc:title>
  <dc:creator>Arturo Meza</dc:creator>
  <cp:lastModifiedBy>Arturo Meza</cp:lastModifiedBy>
  <cp:revision>4</cp:revision>
  <dcterms:created xsi:type="dcterms:W3CDTF">2023-02-10T21:49:59Z</dcterms:created>
  <dcterms:modified xsi:type="dcterms:W3CDTF">2025-09-02T23:46:33Z</dcterms:modified>
</cp:coreProperties>
</file>