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02"/>
  </p:notesMasterIdLst>
  <p:sldIdLst>
    <p:sldId id="256" r:id="rId2"/>
    <p:sldId id="257" r:id="rId3"/>
    <p:sldId id="259" r:id="rId4"/>
    <p:sldId id="264" r:id="rId5"/>
    <p:sldId id="260" r:id="rId6"/>
    <p:sldId id="263" r:id="rId7"/>
    <p:sldId id="272" r:id="rId8"/>
    <p:sldId id="258" r:id="rId9"/>
    <p:sldId id="273" r:id="rId10"/>
    <p:sldId id="274" r:id="rId11"/>
    <p:sldId id="265" r:id="rId12"/>
    <p:sldId id="267" r:id="rId13"/>
    <p:sldId id="275" r:id="rId14"/>
    <p:sldId id="276" r:id="rId15"/>
    <p:sldId id="277" r:id="rId16"/>
    <p:sldId id="278" r:id="rId17"/>
    <p:sldId id="279" r:id="rId18"/>
    <p:sldId id="281" r:id="rId19"/>
    <p:sldId id="280" r:id="rId20"/>
    <p:sldId id="282" r:id="rId21"/>
    <p:sldId id="296" r:id="rId22"/>
    <p:sldId id="285" r:id="rId23"/>
    <p:sldId id="298" r:id="rId24"/>
    <p:sldId id="287" r:id="rId25"/>
    <p:sldId id="299" r:id="rId26"/>
    <p:sldId id="362" r:id="rId27"/>
    <p:sldId id="284" r:id="rId28"/>
    <p:sldId id="289" r:id="rId29"/>
    <p:sldId id="297" r:id="rId30"/>
    <p:sldId id="295" r:id="rId31"/>
    <p:sldId id="290" r:id="rId32"/>
    <p:sldId id="291" r:id="rId33"/>
    <p:sldId id="292" r:id="rId34"/>
    <p:sldId id="293" r:id="rId35"/>
    <p:sldId id="300" r:id="rId36"/>
    <p:sldId id="303" r:id="rId37"/>
    <p:sldId id="321" r:id="rId38"/>
    <p:sldId id="322" r:id="rId39"/>
    <p:sldId id="323" r:id="rId40"/>
    <p:sldId id="305" r:id="rId41"/>
    <p:sldId id="317" r:id="rId42"/>
    <p:sldId id="313" r:id="rId43"/>
    <p:sldId id="318" r:id="rId44"/>
    <p:sldId id="314" r:id="rId45"/>
    <p:sldId id="306" r:id="rId46"/>
    <p:sldId id="312" r:id="rId47"/>
    <p:sldId id="329" r:id="rId48"/>
    <p:sldId id="331" r:id="rId49"/>
    <p:sldId id="330" r:id="rId50"/>
    <p:sldId id="334" r:id="rId51"/>
    <p:sldId id="324" r:id="rId52"/>
    <p:sldId id="325" r:id="rId53"/>
    <p:sldId id="319" r:id="rId54"/>
    <p:sldId id="307" r:id="rId55"/>
    <p:sldId id="308" r:id="rId56"/>
    <p:sldId id="315" r:id="rId57"/>
    <p:sldId id="309" r:id="rId58"/>
    <p:sldId id="326" r:id="rId59"/>
    <p:sldId id="316" r:id="rId60"/>
    <p:sldId id="327" r:id="rId61"/>
    <p:sldId id="328" r:id="rId62"/>
    <p:sldId id="332" r:id="rId63"/>
    <p:sldId id="333" r:id="rId64"/>
    <p:sldId id="266" r:id="rId65"/>
    <p:sldId id="335" r:id="rId66"/>
    <p:sldId id="336" r:id="rId67"/>
    <p:sldId id="339" r:id="rId68"/>
    <p:sldId id="337" r:id="rId69"/>
    <p:sldId id="338" r:id="rId70"/>
    <p:sldId id="343" r:id="rId71"/>
    <p:sldId id="340" r:id="rId72"/>
    <p:sldId id="341" r:id="rId73"/>
    <p:sldId id="344" r:id="rId74"/>
    <p:sldId id="342" r:id="rId75"/>
    <p:sldId id="345" r:id="rId76"/>
    <p:sldId id="350" r:id="rId77"/>
    <p:sldId id="346" r:id="rId78"/>
    <p:sldId id="351" r:id="rId79"/>
    <p:sldId id="352" r:id="rId80"/>
    <p:sldId id="353" r:id="rId81"/>
    <p:sldId id="355" r:id="rId82"/>
    <p:sldId id="354" r:id="rId83"/>
    <p:sldId id="356" r:id="rId84"/>
    <p:sldId id="357" r:id="rId85"/>
    <p:sldId id="358" r:id="rId86"/>
    <p:sldId id="359" r:id="rId87"/>
    <p:sldId id="360" r:id="rId88"/>
    <p:sldId id="361" r:id="rId89"/>
    <p:sldId id="363" r:id="rId90"/>
    <p:sldId id="366" r:id="rId91"/>
    <p:sldId id="367" r:id="rId92"/>
    <p:sldId id="369" r:id="rId93"/>
    <p:sldId id="370" r:id="rId94"/>
    <p:sldId id="371" r:id="rId95"/>
    <p:sldId id="372" r:id="rId96"/>
    <p:sldId id="374" r:id="rId97"/>
    <p:sldId id="375" r:id="rId98"/>
    <p:sldId id="373" r:id="rId99"/>
    <p:sldId id="377" r:id="rId100"/>
    <p:sldId id="376" r:id="rId10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987145F0-DF77-464B-91D5-E9BADAB8E84E}">
          <p14:sldIdLst>
            <p14:sldId id="256"/>
            <p14:sldId id="257"/>
            <p14:sldId id="259"/>
            <p14:sldId id="264"/>
            <p14:sldId id="260"/>
            <p14:sldId id="263"/>
            <p14:sldId id="272"/>
            <p14:sldId id="258"/>
            <p14:sldId id="273"/>
            <p14:sldId id="274"/>
            <p14:sldId id="265"/>
            <p14:sldId id="267"/>
            <p14:sldId id="275"/>
            <p14:sldId id="276"/>
            <p14:sldId id="277"/>
            <p14:sldId id="278"/>
            <p14:sldId id="279"/>
            <p14:sldId id="281"/>
            <p14:sldId id="280"/>
            <p14:sldId id="282"/>
            <p14:sldId id="296"/>
            <p14:sldId id="285"/>
            <p14:sldId id="298"/>
            <p14:sldId id="287"/>
            <p14:sldId id="299"/>
            <p14:sldId id="362"/>
            <p14:sldId id="284"/>
            <p14:sldId id="289"/>
            <p14:sldId id="297"/>
            <p14:sldId id="295"/>
            <p14:sldId id="290"/>
            <p14:sldId id="291"/>
            <p14:sldId id="292"/>
            <p14:sldId id="293"/>
            <p14:sldId id="300"/>
            <p14:sldId id="303"/>
            <p14:sldId id="321"/>
            <p14:sldId id="322"/>
            <p14:sldId id="323"/>
            <p14:sldId id="305"/>
            <p14:sldId id="317"/>
            <p14:sldId id="313"/>
            <p14:sldId id="318"/>
            <p14:sldId id="314"/>
            <p14:sldId id="306"/>
            <p14:sldId id="312"/>
            <p14:sldId id="329"/>
            <p14:sldId id="331"/>
            <p14:sldId id="330"/>
            <p14:sldId id="334"/>
            <p14:sldId id="324"/>
            <p14:sldId id="325"/>
            <p14:sldId id="319"/>
            <p14:sldId id="307"/>
            <p14:sldId id="308"/>
            <p14:sldId id="315"/>
            <p14:sldId id="309"/>
            <p14:sldId id="326"/>
            <p14:sldId id="316"/>
            <p14:sldId id="327"/>
            <p14:sldId id="328"/>
            <p14:sldId id="332"/>
            <p14:sldId id="333"/>
            <p14:sldId id="266"/>
            <p14:sldId id="335"/>
            <p14:sldId id="336"/>
            <p14:sldId id="339"/>
            <p14:sldId id="337"/>
            <p14:sldId id="338"/>
            <p14:sldId id="343"/>
            <p14:sldId id="340"/>
            <p14:sldId id="341"/>
            <p14:sldId id="344"/>
            <p14:sldId id="342"/>
            <p14:sldId id="345"/>
            <p14:sldId id="350"/>
            <p14:sldId id="346"/>
            <p14:sldId id="351"/>
            <p14:sldId id="352"/>
            <p14:sldId id="353"/>
            <p14:sldId id="355"/>
            <p14:sldId id="354"/>
            <p14:sldId id="356"/>
            <p14:sldId id="357"/>
            <p14:sldId id="358"/>
            <p14:sldId id="359"/>
            <p14:sldId id="360"/>
            <p14:sldId id="361"/>
            <p14:sldId id="363"/>
            <p14:sldId id="366"/>
            <p14:sldId id="367"/>
            <p14:sldId id="369"/>
            <p14:sldId id="370"/>
            <p14:sldId id="371"/>
            <p14:sldId id="372"/>
            <p14:sldId id="374"/>
            <p14:sldId id="375"/>
            <p14:sldId id="373"/>
            <p14:sldId id="377"/>
            <p14:sldId id="3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352064-C4F4-448B-9F9E-EDEB319CA0A5}" v="869" dt="2025-07-08T16:43:50.6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microsoft.com/office/2015/10/relationships/revisionInfo" Target="revisionInfo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F4A21B-D74F-48B0-B6ED-D00847DE6232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40862392-A386-465D-B60C-05BD59CF9FA3}">
      <dgm:prSet/>
      <dgm:spPr/>
      <dgm:t>
        <a:bodyPr/>
        <a:lstStyle/>
        <a:p>
          <a:r>
            <a:rPr lang="es-MX" dirty="0"/>
            <a:t>1.Anatomía y fisiología del recién nacido. </a:t>
          </a:r>
          <a:endParaRPr lang="en-US" dirty="0"/>
        </a:p>
      </dgm:t>
    </dgm:pt>
    <dgm:pt modelId="{1987BB18-7C22-4F41-89CE-16E0CB395A87}" type="parTrans" cxnId="{0161D2AB-047F-4982-8E29-F02369F86AF7}">
      <dgm:prSet/>
      <dgm:spPr/>
      <dgm:t>
        <a:bodyPr/>
        <a:lstStyle/>
        <a:p>
          <a:endParaRPr lang="en-US"/>
        </a:p>
      </dgm:t>
    </dgm:pt>
    <dgm:pt modelId="{06EC4215-0964-4987-A6D1-835CEE6E12E3}" type="sibTrans" cxnId="{0161D2AB-047F-4982-8E29-F02369F86AF7}">
      <dgm:prSet/>
      <dgm:spPr/>
      <dgm:t>
        <a:bodyPr/>
        <a:lstStyle/>
        <a:p>
          <a:endParaRPr lang="en-US"/>
        </a:p>
      </dgm:t>
    </dgm:pt>
    <dgm:pt modelId="{CF483E7D-0236-43A9-81B5-185CC7F12EE2}">
      <dgm:prSet/>
      <dgm:spPr/>
      <dgm:t>
        <a:bodyPr/>
        <a:lstStyle/>
        <a:p>
          <a:r>
            <a:rPr lang="es-MX"/>
            <a:t>2.Características fisiológicas y psicológicas del neonato. </a:t>
          </a:r>
          <a:endParaRPr lang="en-US"/>
        </a:p>
      </dgm:t>
    </dgm:pt>
    <dgm:pt modelId="{9702227B-0BE3-49BE-8BDE-3C23427EC037}" type="parTrans" cxnId="{DB783D48-25C8-41E3-9A41-75036DB3E7C0}">
      <dgm:prSet/>
      <dgm:spPr/>
      <dgm:t>
        <a:bodyPr/>
        <a:lstStyle/>
        <a:p>
          <a:endParaRPr lang="en-US"/>
        </a:p>
      </dgm:t>
    </dgm:pt>
    <dgm:pt modelId="{6A6ED2AE-AA0C-4E6A-AE16-581FE0753FCC}" type="sibTrans" cxnId="{DB783D48-25C8-41E3-9A41-75036DB3E7C0}">
      <dgm:prSet/>
      <dgm:spPr/>
      <dgm:t>
        <a:bodyPr/>
        <a:lstStyle/>
        <a:p>
          <a:endParaRPr lang="en-US"/>
        </a:p>
      </dgm:t>
    </dgm:pt>
    <dgm:pt modelId="{99C524CA-9D73-469B-9A1F-1F6065BECD5F}">
      <dgm:prSet/>
      <dgm:spPr/>
      <dgm:t>
        <a:bodyPr/>
        <a:lstStyle/>
        <a:p>
          <a:r>
            <a:rPr lang="es-MX"/>
            <a:t>3.Evaluación inicial del neonato: examen físico y valoración APGAR </a:t>
          </a:r>
          <a:endParaRPr lang="en-US"/>
        </a:p>
      </dgm:t>
    </dgm:pt>
    <dgm:pt modelId="{34F8B0B0-D002-4917-9963-2F8F90639323}" type="parTrans" cxnId="{6DC917CD-E989-45F1-89E3-2750A13A2546}">
      <dgm:prSet/>
      <dgm:spPr/>
      <dgm:t>
        <a:bodyPr/>
        <a:lstStyle/>
        <a:p>
          <a:endParaRPr lang="en-US"/>
        </a:p>
      </dgm:t>
    </dgm:pt>
    <dgm:pt modelId="{C234D2DD-5276-4C1B-A80D-40F84D0E6F4C}" type="sibTrans" cxnId="{6DC917CD-E989-45F1-89E3-2750A13A2546}">
      <dgm:prSet/>
      <dgm:spPr/>
      <dgm:t>
        <a:bodyPr/>
        <a:lstStyle/>
        <a:p>
          <a:endParaRPr lang="en-US"/>
        </a:p>
      </dgm:t>
    </dgm:pt>
    <dgm:pt modelId="{D4A1A2B0-A4D6-4E67-B72D-C4E1C23B4936}">
      <dgm:prSet/>
      <dgm:spPr/>
      <dgm:t>
        <a:bodyPr/>
        <a:lstStyle/>
        <a:p>
          <a:r>
            <a:rPr lang="es-MX"/>
            <a:t>3.1. Pruebas metabólicas</a:t>
          </a:r>
          <a:endParaRPr lang="en-US"/>
        </a:p>
      </dgm:t>
    </dgm:pt>
    <dgm:pt modelId="{AE20ADB6-1621-4FD1-AFEA-6343D0EAA840}" type="parTrans" cxnId="{2CA8CE83-FB3D-4C15-A987-0D453EEFDC76}">
      <dgm:prSet/>
      <dgm:spPr/>
      <dgm:t>
        <a:bodyPr/>
        <a:lstStyle/>
        <a:p>
          <a:endParaRPr lang="en-US"/>
        </a:p>
      </dgm:t>
    </dgm:pt>
    <dgm:pt modelId="{78115BE7-7C23-4B82-8A0C-CA29A233EF8D}" type="sibTrans" cxnId="{2CA8CE83-FB3D-4C15-A987-0D453EEFDC76}">
      <dgm:prSet/>
      <dgm:spPr/>
      <dgm:t>
        <a:bodyPr/>
        <a:lstStyle/>
        <a:p>
          <a:endParaRPr lang="en-US"/>
        </a:p>
      </dgm:t>
    </dgm:pt>
    <dgm:pt modelId="{E1E33183-6329-4B0A-9428-F0190D334814}">
      <dgm:prSet/>
      <dgm:spPr/>
      <dgm:t>
        <a:bodyPr/>
        <a:lstStyle/>
        <a:p>
          <a:r>
            <a:rPr lang="es-MX"/>
            <a:t>4.Asistencia inicial del neonato </a:t>
          </a:r>
          <a:endParaRPr lang="en-US"/>
        </a:p>
      </dgm:t>
    </dgm:pt>
    <dgm:pt modelId="{BC02846E-EFA8-4A62-934B-E8F21F848326}" type="parTrans" cxnId="{7A556FD6-EA05-4406-9800-335F4A761496}">
      <dgm:prSet/>
      <dgm:spPr/>
      <dgm:t>
        <a:bodyPr/>
        <a:lstStyle/>
        <a:p>
          <a:endParaRPr lang="en-US"/>
        </a:p>
      </dgm:t>
    </dgm:pt>
    <dgm:pt modelId="{A877739A-CD26-44BD-B277-51AFA4AF6CB8}" type="sibTrans" cxnId="{7A556FD6-EA05-4406-9800-335F4A761496}">
      <dgm:prSet/>
      <dgm:spPr/>
      <dgm:t>
        <a:bodyPr/>
        <a:lstStyle/>
        <a:p>
          <a:endParaRPr lang="en-US"/>
        </a:p>
      </dgm:t>
    </dgm:pt>
    <dgm:pt modelId="{509961D5-B5AE-4888-88E8-F38991A3242E}">
      <dgm:prSet/>
      <dgm:spPr/>
      <dgm:t>
        <a:bodyPr/>
        <a:lstStyle/>
        <a:p>
          <a:r>
            <a:rPr lang="es-MX"/>
            <a:t>4.1.Manejo y cuidado del cordón umbilical.</a:t>
          </a:r>
          <a:endParaRPr lang="en-US"/>
        </a:p>
      </dgm:t>
    </dgm:pt>
    <dgm:pt modelId="{436DCE48-D510-410F-97D7-386571BAA352}" type="parTrans" cxnId="{8ABD5137-5F3E-45F0-A839-38089F3D6BD0}">
      <dgm:prSet/>
      <dgm:spPr/>
      <dgm:t>
        <a:bodyPr/>
        <a:lstStyle/>
        <a:p>
          <a:endParaRPr lang="en-US"/>
        </a:p>
      </dgm:t>
    </dgm:pt>
    <dgm:pt modelId="{DDE69746-CF40-4EE3-B1AB-9AE7862B043D}" type="sibTrans" cxnId="{8ABD5137-5F3E-45F0-A839-38089F3D6BD0}">
      <dgm:prSet/>
      <dgm:spPr/>
      <dgm:t>
        <a:bodyPr/>
        <a:lstStyle/>
        <a:p>
          <a:endParaRPr lang="en-US"/>
        </a:p>
      </dgm:t>
    </dgm:pt>
    <dgm:pt modelId="{C2B9393F-18B0-4C7C-915D-83A3EE3A38A6}">
      <dgm:prSet/>
      <dgm:spPr/>
      <dgm:t>
        <a:bodyPr/>
        <a:lstStyle/>
        <a:p>
          <a:r>
            <a:rPr lang="es-MX"/>
            <a:t>4.2.Termorregulación </a:t>
          </a:r>
          <a:endParaRPr lang="en-US"/>
        </a:p>
      </dgm:t>
    </dgm:pt>
    <dgm:pt modelId="{FA3D396B-FED8-4870-AE18-292D253086A8}" type="parTrans" cxnId="{196CD4AC-90F9-4993-B072-78D7CDF54F15}">
      <dgm:prSet/>
      <dgm:spPr/>
      <dgm:t>
        <a:bodyPr/>
        <a:lstStyle/>
        <a:p>
          <a:endParaRPr lang="en-US"/>
        </a:p>
      </dgm:t>
    </dgm:pt>
    <dgm:pt modelId="{4A86F95E-794A-4AF6-8FCA-7CFEE3225904}" type="sibTrans" cxnId="{196CD4AC-90F9-4993-B072-78D7CDF54F15}">
      <dgm:prSet/>
      <dgm:spPr/>
      <dgm:t>
        <a:bodyPr/>
        <a:lstStyle/>
        <a:p>
          <a:endParaRPr lang="en-US"/>
        </a:p>
      </dgm:t>
    </dgm:pt>
    <dgm:pt modelId="{D48D2C3F-79A4-49EE-ABA9-1ED623921414}">
      <dgm:prSet/>
      <dgm:spPr/>
      <dgm:t>
        <a:bodyPr/>
        <a:lstStyle/>
        <a:p>
          <a:r>
            <a:rPr lang="es-MX"/>
            <a:t>4.3.Procedimientos de reanimación neonatal. </a:t>
          </a:r>
          <a:endParaRPr lang="en-US"/>
        </a:p>
      </dgm:t>
    </dgm:pt>
    <dgm:pt modelId="{0A57E43D-A947-4890-931A-F9F5A4C115AB}" type="parTrans" cxnId="{25E20B92-2D15-4DF0-AEAA-BF8E4BA8A3E1}">
      <dgm:prSet/>
      <dgm:spPr/>
      <dgm:t>
        <a:bodyPr/>
        <a:lstStyle/>
        <a:p>
          <a:endParaRPr lang="en-US"/>
        </a:p>
      </dgm:t>
    </dgm:pt>
    <dgm:pt modelId="{B325C571-1E16-4743-B001-FC2046EE7AB1}" type="sibTrans" cxnId="{25E20B92-2D15-4DF0-AEAA-BF8E4BA8A3E1}">
      <dgm:prSet/>
      <dgm:spPr/>
      <dgm:t>
        <a:bodyPr/>
        <a:lstStyle/>
        <a:p>
          <a:endParaRPr lang="en-US"/>
        </a:p>
      </dgm:t>
    </dgm:pt>
    <dgm:pt modelId="{8C66C1CA-4C23-494B-A3AD-19CD81A83249}">
      <dgm:prSet/>
      <dgm:spPr/>
      <dgm:t>
        <a:bodyPr/>
        <a:lstStyle/>
        <a:p>
          <a:r>
            <a:rPr lang="es-MX"/>
            <a:t>4.4.Prevención de infecciones en el neonato.</a:t>
          </a:r>
          <a:endParaRPr lang="en-US"/>
        </a:p>
      </dgm:t>
    </dgm:pt>
    <dgm:pt modelId="{BD906E49-6CA5-42C6-AB89-F4514253503E}" type="parTrans" cxnId="{54E4CC66-4215-466A-802F-8DC211140C92}">
      <dgm:prSet/>
      <dgm:spPr/>
      <dgm:t>
        <a:bodyPr/>
        <a:lstStyle/>
        <a:p>
          <a:endParaRPr lang="en-US"/>
        </a:p>
      </dgm:t>
    </dgm:pt>
    <dgm:pt modelId="{7C7E7FBE-88ED-4A6E-B872-3A0BC08E84D7}" type="sibTrans" cxnId="{54E4CC66-4215-466A-802F-8DC211140C92}">
      <dgm:prSet/>
      <dgm:spPr/>
      <dgm:t>
        <a:bodyPr/>
        <a:lstStyle/>
        <a:p>
          <a:endParaRPr lang="en-US"/>
        </a:p>
      </dgm:t>
    </dgm:pt>
    <dgm:pt modelId="{B6DDDE6C-9743-4F95-8C0F-802A1580E5F0}">
      <dgm:prSet/>
      <dgm:spPr/>
      <dgm:t>
        <a:bodyPr/>
        <a:lstStyle/>
        <a:p>
          <a:r>
            <a:rPr lang="es-MX"/>
            <a:t>4.5.Uso de tecnología en el monitoreo de signos vitales neonatales.</a:t>
          </a:r>
          <a:endParaRPr lang="en-US"/>
        </a:p>
      </dgm:t>
    </dgm:pt>
    <dgm:pt modelId="{F94E74CE-8DE0-44F9-9BF1-0CE4FFE3B4D9}" type="parTrans" cxnId="{6E940FC0-3622-4FE2-B709-6699707C6A17}">
      <dgm:prSet/>
      <dgm:spPr/>
      <dgm:t>
        <a:bodyPr/>
        <a:lstStyle/>
        <a:p>
          <a:endParaRPr lang="en-US"/>
        </a:p>
      </dgm:t>
    </dgm:pt>
    <dgm:pt modelId="{800BE6FE-3996-43FA-B597-9DE96CDE4141}" type="sibTrans" cxnId="{6E940FC0-3622-4FE2-B709-6699707C6A17}">
      <dgm:prSet/>
      <dgm:spPr/>
      <dgm:t>
        <a:bodyPr/>
        <a:lstStyle/>
        <a:p>
          <a:endParaRPr lang="en-US"/>
        </a:p>
      </dgm:t>
    </dgm:pt>
    <dgm:pt modelId="{19B96715-0436-455F-97E7-3D5B8CF4971B}" type="pres">
      <dgm:prSet presAssocID="{E4F4A21B-D74F-48B0-B6ED-D00847DE6232}" presName="linear" presStyleCnt="0">
        <dgm:presLayoutVars>
          <dgm:animLvl val="lvl"/>
          <dgm:resizeHandles val="exact"/>
        </dgm:presLayoutVars>
      </dgm:prSet>
      <dgm:spPr/>
    </dgm:pt>
    <dgm:pt modelId="{78C185FC-99AA-4AB0-B8E7-0DED38BD74F5}" type="pres">
      <dgm:prSet presAssocID="{40862392-A386-465D-B60C-05BD59CF9FA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3286226-0526-44C4-840C-8AB0372E42F9}" type="pres">
      <dgm:prSet presAssocID="{06EC4215-0964-4987-A6D1-835CEE6E12E3}" presName="spacer" presStyleCnt="0"/>
      <dgm:spPr/>
    </dgm:pt>
    <dgm:pt modelId="{2596D910-861E-4473-9990-228BD2F7C646}" type="pres">
      <dgm:prSet presAssocID="{CF483E7D-0236-43A9-81B5-185CC7F12E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3AF9121-9CDA-406E-905E-0CBAE686AE5C}" type="pres">
      <dgm:prSet presAssocID="{6A6ED2AE-AA0C-4E6A-AE16-581FE0753FCC}" presName="spacer" presStyleCnt="0"/>
      <dgm:spPr/>
    </dgm:pt>
    <dgm:pt modelId="{67C5B11C-CC0B-4052-A53C-5BFD5A784B29}" type="pres">
      <dgm:prSet presAssocID="{99C524CA-9D73-469B-9A1F-1F6065BECD5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7B7F853-655A-4B77-9DEA-1FC80C819269}" type="pres">
      <dgm:prSet presAssocID="{99C524CA-9D73-469B-9A1F-1F6065BECD5F}" presName="childText" presStyleLbl="revTx" presStyleIdx="0" presStyleCnt="2">
        <dgm:presLayoutVars>
          <dgm:bulletEnabled val="1"/>
        </dgm:presLayoutVars>
      </dgm:prSet>
      <dgm:spPr/>
    </dgm:pt>
    <dgm:pt modelId="{80352C81-BF99-449B-9BC8-B32922AC3AF0}" type="pres">
      <dgm:prSet presAssocID="{E1E33183-6329-4B0A-9428-F0190D33481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2C4C46B-A821-46C3-8EA1-4A215F1394BE}" type="pres">
      <dgm:prSet presAssocID="{E1E33183-6329-4B0A-9428-F0190D334814}" presName="childText" presStyleLbl="revTx" presStyleIdx="1" presStyleCnt="2">
        <dgm:presLayoutVars>
          <dgm:bulletEnabled val="1"/>
        </dgm:presLayoutVars>
      </dgm:prSet>
      <dgm:spPr/>
    </dgm:pt>
    <dgm:pt modelId="{F3A97C7F-ADD1-4716-A6BD-632974EDBB95}" type="pres">
      <dgm:prSet presAssocID="{B6DDDE6C-9743-4F95-8C0F-802A1580E5F0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67C131C-3E49-4B31-A4AA-A1C6D39F7D22}" type="presOf" srcId="{D48D2C3F-79A4-49EE-ABA9-1ED623921414}" destId="{E2C4C46B-A821-46C3-8EA1-4A215F1394BE}" srcOrd="0" destOrd="2" presId="urn:microsoft.com/office/officeart/2005/8/layout/vList2"/>
    <dgm:cxn modelId="{B246A626-2F2E-4A6A-AABC-BF8587B64729}" type="presOf" srcId="{E1E33183-6329-4B0A-9428-F0190D334814}" destId="{80352C81-BF99-449B-9BC8-B32922AC3AF0}" srcOrd="0" destOrd="0" presId="urn:microsoft.com/office/officeart/2005/8/layout/vList2"/>
    <dgm:cxn modelId="{1A411D29-2EBA-43D7-9F6A-F643A5B5E263}" type="presOf" srcId="{B6DDDE6C-9743-4F95-8C0F-802A1580E5F0}" destId="{F3A97C7F-ADD1-4716-A6BD-632974EDBB95}" srcOrd="0" destOrd="0" presId="urn:microsoft.com/office/officeart/2005/8/layout/vList2"/>
    <dgm:cxn modelId="{D7346437-5B52-4F7B-B218-5A69C501EF69}" type="presOf" srcId="{C2B9393F-18B0-4C7C-915D-83A3EE3A38A6}" destId="{E2C4C46B-A821-46C3-8EA1-4A215F1394BE}" srcOrd="0" destOrd="1" presId="urn:microsoft.com/office/officeart/2005/8/layout/vList2"/>
    <dgm:cxn modelId="{8ABD5137-5F3E-45F0-A839-38089F3D6BD0}" srcId="{E1E33183-6329-4B0A-9428-F0190D334814}" destId="{509961D5-B5AE-4888-88E8-F38991A3242E}" srcOrd="0" destOrd="0" parTransId="{436DCE48-D510-410F-97D7-386571BAA352}" sibTransId="{DDE69746-CF40-4EE3-B1AB-9AE7862B043D}"/>
    <dgm:cxn modelId="{3C8B3B39-0B2A-4368-A96F-52BA2E44528B}" type="presOf" srcId="{CF483E7D-0236-43A9-81B5-185CC7F12EE2}" destId="{2596D910-861E-4473-9990-228BD2F7C646}" srcOrd="0" destOrd="0" presId="urn:microsoft.com/office/officeart/2005/8/layout/vList2"/>
    <dgm:cxn modelId="{54E4CC66-4215-466A-802F-8DC211140C92}" srcId="{E1E33183-6329-4B0A-9428-F0190D334814}" destId="{8C66C1CA-4C23-494B-A3AD-19CD81A83249}" srcOrd="3" destOrd="0" parTransId="{BD906E49-6CA5-42C6-AB89-F4514253503E}" sibTransId="{7C7E7FBE-88ED-4A6E-B872-3A0BC08E84D7}"/>
    <dgm:cxn modelId="{DB783D48-25C8-41E3-9A41-75036DB3E7C0}" srcId="{E4F4A21B-D74F-48B0-B6ED-D00847DE6232}" destId="{CF483E7D-0236-43A9-81B5-185CC7F12EE2}" srcOrd="1" destOrd="0" parTransId="{9702227B-0BE3-49BE-8BDE-3C23427EC037}" sibTransId="{6A6ED2AE-AA0C-4E6A-AE16-581FE0753FCC}"/>
    <dgm:cxn modelId="{F4FA3E78-92D6-47CC-B64F-85283B6B2456}" type="presOf" srcId="{40862392-A386-465D-B60C-05BD59CF9FA3}" destId="{78C185FC-99AA-4AB0-B8E7-0DED38BD74F5}" srcOrd="0" destOrd="0" presId="urn:microsoft.com/office/officeart/2005/8/layout/vList2"/>
    <dgm:cxn modelId="{2CA8CE83-FB3D-4C15-A987-0D453EEFDC76}" srcId="{99C524CA-9D73-469B-9A1F-1F6065BECD5F}" destId="{D4A1A2B0-A4D6-4E67-B72D-C4E1C23B4936}" srcOrd="0" destOrd="0" parTransId="{AE20ADB6-1621-4FD1-AFEA-6343D0EAA840}" sibTransId="{78115BE7-7C23-4B82-8A0C-CA29A233EF8D}"/>
    <dgm:cxn modelId="{E63C938A-13D7-42ED-B8E6-E40CEB3518B7}" type="presOf" srcId="{99C524CA-9D73-469B-9A1F-1F6065BECD5F}" destId="{67C5B11C-CC0B-4052-A53C-5BFD5A784B29}" srcOrd="0" destOrd="0" presId="urn:microsoft.com/office/officeart/2005/8/layout/vList2"/>
    <dgm:cxn modelId="{1C65E58A-66A8-4A1F-8740-ED08807F1C6B}" type="presOf" srcId="{E4F4A21B-D74F-48B0-B6ED-D00847DE6232}" destId="{19B96715-0436-455F-97E7-3D5B8CF4971B}" srcOrd="0" destOrd="0" presId="urn:microsoft.com/office/officeart/2005/8/layout/vList2"/>
    <dgm:cxn modelId="{25E20B92-2D15-4DF0-AEAA-BF8E4BA8A3E1}" srcId="{E1E33183-6329-4B0A-9428-F0190D334814}" destId="{D48D2C3F-79A4-49EE-ABA9-1ED623921414}" srcOrd="2" destOrd="0" parTransId="{0A57E43D-A947-4890-931A-F9F5A4C115AB}" sibTransId="{B325C571-1E16-4743-B001-FC2046EE7AB1}"/>
    <dgm:cxn modelId="{0161D2AB-047F-4982-8E29-F02369F86AF7}" srcId="{E4F4A21B-D74F-48B0-B6ED-D00847DE6232}" destId="{40862392-A386-465D-B60C-05BD59CF9FA3}" srcOrd="0" destOrd="0" parTransId="{1987BB18-7C22-4F41-89CE-16E0CB395A87}" sibTransId="{06EC4215-0964-4987-A6D1-835CEE6E12E3}"/>
    <dgm:cxn modelId="{196CD4AC-90F9-4993-B072-78D7CDF54F15}" srcId="{E1E33183-6329-4B0A-9428-F0190D334814}" destId="{C2B9393F-18B0-4C7C-915D-83A3EE3A38A6}" srcOrd="1" destOrd="0" parTransId="{FA3D396B-FED8-4870-AE18-292D253086A8}" sibTransId="{4A86F95E-794A-4AF6-8FCA-7CFEE3225904}"/>
    <dgm:cxn modelId="{6E940FC0-3622-4FE2-B709-6699707C6A17}" srcId="{E4F4A21B-D74F-48B0-B6ED-D00847DE6232}" destId="{B6DDDE6C-9743-4F95-8C0F-802A1580E5F0}" srcOrd="4" destOrd="0" parTransId="{F94E74CE-8DE0-44F9-9BF1-0CE4FFE3B4D9}" sibTransId="{800BE6FE-3996-43FA-B597-9DE96CDE4141}"/>
    <dgm:cxn modelId="{F3AF3CC6-E16B-4570-9AC0-6A451D245B0A}" type="presOf" srcId="{8C66C1CA-4C23-494B-A3AD-19CD81A83249}" destId="{E2C4C46B-A821-46C3-8EA1-4A215F1394BE}" srcOrd="0" destOrd="3" presId="urn:microsoft.com/office/officeart/2005/8/layout/vList2"/>
    <dgm:cxn modelId="{6DC917CD-E989-45F1-89E3-2750A13A2546}" srcId="{E4F4A21B-D74F-48B0-B6ED-D00847DE6232}" destId="{99C524CA-9D73-469B-9A1F-1F6065BECD5F}" srcOrd="2" destOrd="0" parTransId="{34F8B0B0-D002-4917-9963-2F8F90639323}" sibTransId="{C234D2DD-5276-4C1B-A80D-40F84D0E6F4C}"/>
    <dgm:cxn modelId="{7A556FD6-EA05-4406-9800-335F4A761496}" srcId="{E4F4A21B-D74F-48B0-B6ED-D00847DE6232}" destId="{E1E33183-6329-4B0A-9428-F0190D334814}" srcOrd="3" destOrd="0" parTransId="{BC02846E-EFA8-4A62-934B-E8F21F848326}" sibTransId="{A877739A-CD26-44BD-B277-51AFA4AF6CB8}"/>
    <dgm:cxn modelId="{2B02E6D8-A246-44CB-9F12-963EAD93313A}" type="presOf" srcId="{D4A1A2B0-A4D6-4E67-B72D-C4E1C23B4936}" destId="{57B7F853-655A-4B77-9DEA-1FC80C819269}" srcOrd="0" destOrd="0" presId="urn:microsoft.com/office/officeart/2005/8/layout/vList2"/>
    <dgm:cxn modelId="{0EA0B9F5-FA93-40A4-B236-40B7E0E06336}" type="presOf" srcId="{509961D5-B5AE-4888-88E8-F38991A3242E}" destId="{E2C4C46B-A821-46C3-8EA1-4A215F1394BE}" srcOrd="0" destOrd="0" presId="urn:microsoft.com/office/officeart/2005/8/layout/vList2"/>
    <dgm:cxn modelId="{48FF362F-C6FC-44DC-BB26-DA302415C3E6}" type="presParOf" srcId="{19B96715-0436-455F-97E7-3D5B8CF4971B}" destId="{78C185FC-99AA-4AB0-B8E7-0DED38BD74F5}" srcOrd="0" destOrd="0" presId="urn:microsoft.com/office/officeart/2005/8/layout/vList2"/>
    <dgm:cxn modelId="{BBAE78F5-103E-4519-B2EA-F8F6D80C2871}" type="presParOf" srcId="{19B96715-0436-455F-97E7-3D5B8CF4971B}" destId="{93286226-0526-44C4-840C-8AB0372E42F9}" srcOrd="1" destOrd="0" presId="urn:microsoft.com/office/officeart/2005/8/layout/vList2"/>
    <dgm:cxn modelId="{F9F92D09-FF14-4B04-8977-C3117EC5EE15}" type="presParOf" srcId="{19B96715-0436-455F-97E7-3D5B8CF4971B}" destId="{2596D910-861E-4473-9990-228BD2F7C646}" srcOrd="2" destOrd="0" presId="urn:microsoft.com/office/officeart/2005/8/layout/vList2"/>
    <dgm:cxn modelId="{FD8E1406-F203-47C2-895E-5C3FEEF26068}" type="presParOf" srcId="{19B96715-0436-455F-97E7-3D5B8CF4971B}" destId="{63AF9121-9CDA-406E-905E-0CBAE686AE5C}" srcOrd="3" destOrd="0" presId="urn:microsoft.com/office/officeart/2005/8/layout/vList2"/>
    <dgm:cxn modelId="{54208F71-4E9F-4B17-9289-ADFE32F2E7ED}" type="presParOf" srcId="{19B96715-0436-455F-97E7-3D5B8CF4971B}" destId="{67C5B11C-CC0B-4052-A53C-5BFD5A784B29}" srcOrd="4" destOrd="0" presId="urn:microsoft.com/office/officeart/2005/8/layout/vList2"/>
    <dgm:cxn modelId="{47CA4ED5-7AB2-4746-8544-0C0406F3764D}" type="presParOf" srcId="{19B96715-0436-455F-97E7-3D5B8CF4971B}" destId="{57B7F853-655A-4B77-9DEA-1FC80C819269}" srcOrd="5" destOrd="0" presId="urn:microsoft.com/office/officeart/2005/8/layout/vList2"/>
    <dgm:cxn modelId="{EC7AEA00-EB2B-42D6-AC36-543FDCA741E5}" type="presParOf" srcId="{19B96715-0436-455F-97E7-3D5B8CF4971B}" destId="{80352C81-BF99-449B-9BC8-B32922AC3AF0}" srcOrd="6" destOrd="0" presId="urn:microsoft.com/office/officeart/2005/8/layout/vList2"/>
    <dgm:cxn modelId="{4DAB42D8-492D-48DC-9A44-876CAD3D3A78}" type="presParOf" srcId="{19B96715-0436-455F-97E7-3D5B8CF4971B}" destId="{E2C4C46B-A821-46C3-8EA1-4A215F1394BE}" srcOrd="7" destOrd="0" presId="urn:microsoft.com/office/officeart/2005/8/layout/vList2"/>
    <dgm:cxn modelId="{A468C190-0077-4132-B029-A7EFB05F0BF4}" type="presParOf" srcId="{19B96715-0436-455F-97E7-3D5B8CF4971B}" destId="{F3A97C7F-ADD1-4716-A6BD-632974EDBB9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82FC70-ED3B-40B7-B78F-5EC2DCD97E8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BFEFB95F-7CE4-4606-B740-458A615D27A1}">
      <dgm:prSet phldrT="[Texto]"/>
      <dgm:spPr/>
      <dgm:t>
        <a:bodyPr/>
        <a:lstStyle/>
        <a:p>
          <a:r>
            <a:rPr lang="es-MX" dirty="0"/>
            <a:t>NEONATOLOGÍA</a:t>
          </a:r>
        </a:p>
      </dgm:t>
    </dgm:pt>
    <dgm:pt modelId="{1718B9F8-A4A8-4B42-9499-86D12B0F42BE}" type="parTrans" cxnId="{9718DE9C-80C3-46EB-A9BF-834F1586BF5F}">
      <dgm:prSet/>
      <dgm:spPr/>
      <dgm:t>
        <a:bodyPr/>
        <a:lstStyle/>
        <a:p>
          <a:endParaRPr lang="es-MX"/>
        </a:p>
      </dgm:t>
    </dgm:pt>
    <dgm:pt modelId="{D4684B2E-A67D-4760-A467-62475AF5F772}" type="sibTrans" cxnId="{9718DE9C-80C3-46EB-A9BF-834F1586BF5F}">
      <dgm:prSet/>
      <dgm:spPr/>
      <dgm:t>
        <a:bodyPr/>
        <a:lstStyle/>
        <a:p>
          <a:endParaRPr lang="es-MX"/>
        </a:p>
      </dgm:t>
    </dgm:pt>
    <dgm:pt modelId="{F5060304-DF13-4156-8A80-31A4089B5FB4}">
      <dgm:prSet phldrT="[Texto]"/>
      <dgm:spPr/>
      <dgm:t>
        <a:bodyPr/>
        <a:lstStyle/>
        <a:p>
          <a:r>
            <a:rPr lang="es-MX" dirty="0"/>
            <a:t>PEDIATRÍA</a:t>
          </a:r>
        </a:p>
      </dgm:t>
    </dgm:pt>
    <dgm:pt modelId="{871CAA6A-78D5-49BC-AD9A-64F7C4669C80}" type="parTrans" cxnId="{86C38F19-AF7F-475C-BED8-6AF09E448B7A}">
      <dgm:prSet/>
      <dgm:spPr/>
      <dgm:t>
        <a:bodyPr/>
        <a:lstStyle/>
        <a:p>
          <a:endParaRPr lang="es-MX"/>
        </a:p>
      </dgm:t>
    </dgm:pt>
    <dgm:pt modelId="{2C8C55C5-7125-48D9-B669-A7205059857B}" type="sibTrans" cxnId="{86C38F19-AF7F-475C-BED8-6AF09E448B7A}">
      <dgm:prSet/>
      <dgm:spPr/>
      <dgm:t>
        <a:bodyPr/>
        <a:lstStyle/>
        <a:p>
          <a:endParaRPr lang="es-MX"/>
        </a:p>
      </dgm:t>
    </dgm:pt>
    <dgm:pt modelId="{18C1217C-BD56-4F24-967D-D999EC293A94}" type="pres">
      <dgm:prSet presAssocID="{0082FC70-ED3B-40B7-B78F-5EC2DCD97E8B}" presName="compositeShape" presStyleCnt="0">
        <dgm:presLayoutVars>
          <dgm:dir/>
          <dgm:resizeHandles/>
        </dgm:presLayoutVars>
      </dgm:prSet>
      <dgm:spPr/>
    </dgm:pt>
    <dgm:pt modelId="{414E64AC-1C38-4589-9359-3BA7058484BF}" type="pres">
      <dgm:prSet presAssocID="{0082FC70-ED3B-40B7-B78F-5EC2DCD97E8B}" presName="pyramid" presStyleLbl="node1" presStyleIdx="0" presStyleCnt="1"/>
      <dgm:spPr/>
    </dgm:pt>
    <dgm:pt modelId="{437699E4-1B49-4D8D-B5DA-02C7B82C6812}" type="pres">
      <dgm:prSet presAssocID="{0082FC70-ED3B-40B7-B78F-5EC2DCD97E8B}" presName="theList" presStyleCnt="0"/>
      <dgm:spPr/>
    </dgm:pt>
    <dgm:pt modelId="{D4A02403-4E95-48E0-A264-9D7F56DAFA5D}" type="pres">
      <dgm:prSet presAssocID="{BFEFB95F-7CE4-4606-B740-458A615D27A1}" presName="aNode" presStyleLbl="fgAcc1" presStyleIdx="0" presStyleCnt="2">
        <dgm:presLayoutVars>
          <dgm:bulletEnabled val="1"/>
        </dgm:presLayoutVars>
      </dgm:prSet>
      <dgm:spPr/>
    </dgm:pt>
    <dgm:pt modelId="{B118897D-D20A-441A-BFA6-F4D5931C112D}" type="pres">
      <dgm:prSet presAssocID="{BFEFB95F-7CE4-4606-B740-458A615D27A1}" presName="aSpace" presStyleCnt="0"/>
      <dgm:spPr/>
    </dgm:pt>
    <dgm:pt modelId="{D8DCF0E8-B74B-4579-AE89-44CCF6BD95AA}" type="pres">
      <dgm:prSet presAssocID="{F5060304-DF13-4156-8A80-31A4089B5FB4}" presName="aNode" presStyleLbl="fgAcc1" presStyleIdx="1" presStyleCnt="2">
        <dgm:presLayoutVars>
          <dgm:bulletEnabled val="1"/>
        </dgm:presLayoutVars>
      </dgm:prSet>
      <dgm:spPr/>
    </dgm:pt>
    <dgm:pt modelId="{D9679208-8F11-44B1-8122-3E0BBF7B1BD5}" type="pres">
      <dgm:prSet presAssocID="{F5060304-DF13-4156-8A80-31A4089B5FB4}" presName="aSpace" presStyleCnt="0"/>
      <dgm:spPr/>
    </dgm:pt>
  </dgm:ptLst>
  <dgm:cxnLst>
    <dgm:cxn modelId="{86C38F19-AF7F-475C-BED8-6AF09E448B7A}" srcId="{0082FC70-ED3B-40B7-B78F-5EC2DCD97E8B}" destId="{F5060304-DF13-4156-8A80-31A4089B5FB4}" srcOrd="1" destOrd="0" parTransId="{871CAA6A-78D5-49BC-AD9A-64F7C4669C80}" sibTransId="{2C8C55C5-7125-48D9-B669-A7205059857B}"/>
    <dgm:cxn modelId="{31BC1772-4D46-472C-8B12-FBDDFD2A4E9F}" type="presOf" srcId="{0082FC70-ED3B-40B7-B78F-5EC2DCD97E8B}" destId="{18C1217C-BD56-4F24-967D-D999EC293A94}" srcOrd="0" destOrd="0" presId="urn:microsoft.com/office/officeart/2005/8/layout/pyramid2"/>
    <dgm:cxn modelId="{7345FE8B-D722-475A-A066-AE8CCCD64018}" type="presOf" srcId="{BFEFB95F-7CE4-4606-B740-458A615D27A1}" destId="{D4A02403-4E95-48E0-A264-9D7F56DAFA5D}" srcOrd="0" destOrd="0" presId="urn:microsoft.com/office/officeart/2005/8/layout/pyramid2"/>
    <dgm:cxn modelId="{9718DE9C-80C3-46EB-A9BF-834F1586BF5F}" srcId="{0082FC70-ED3B-40B7-B78F-5EC2DCD97E8B}" destId="{BFEFB95F-7CE4-4606-B740-458A615D27A1}" srcOrd="0" destOrd="0" parTransId="{1718B9F8-A4A8-4B42-9499-86D12B0F42BE}" sibTransId="{D4684B2E-A67D-4760-A467-62475AF5F772}"/>
    <dgm:cxn modelId="{430C5EC4-00CE-451E-93D0-B11BC1D4CC78}" type="presOf" srcId="{F5060304-DF13-4156-8A80-31A4089B5FB4}" destId="{D8DCF0E8-B74B-4579-AE89-44CCF6BD95AA}" srcOrd="0" destOrd="0" presId="urn:microsoft.com/office/officeart/2005/8/layout/pyramid2"/>
    <dgm:cxn modelId="{ADFE1DBD-3339-4935-B5B7-451B6F00EA5F}" type="presParOf" srcId="{18C1217C-BD56-4F24-967D-D999EC293A94}" destId="{414E64AC-1C38-4589-9359-3BA7058484BF}" srcOrd="0" destOrd="0" presId="urn:microsoft.com/office/officeart/2005/8/layout/pyramid2"/>
    <dgm:cxn modelId="{9443B4C4-BDDA-48E4-9363-7120FA8966F9}" type="presParOf" srcId="{18C1217C-BD56-4F24-967D-D999EC293A94}" destId="{437699E4-1B49-4D8D-B5DA-02C7B82C6812}" srcOrd="1" destOrd="0" presId="urn:microsoft.com/office/officeart/2005/8/layout/pyramid2"/>
    <dgm:cxn modelId="{F8B5641B-6673-43CA-889F-A8E67558FCE7}" type="presParOf" srcId="{437699E4-1B49-4D8D-B5DA-02C7B82C6812}" destId="{D4A02403-4E95-48E0-A264-9D7F56DAFA5D}" srcOrd="0" destOrd="0" presId="urn:microsoft.com/office/officeart/2005/8/layout/pyramid2"/>
    <dgm:cxn modelId="{FF5553D3-F486-42F6-85C5-ED9C93822169}" type="presParOf" srcId="{437699E4-1B49-4D8D-B5DA-02C7B82C6812}" destId="{B118897D-D20A-441A-BFA6-F4D5931C112D}" srcOrd="1" destOrd="0" presId="urn:microsoft.com/office/officeart/2005/8/layout/pyramid2"/>
    <dgm:cxn modelId="{1FE9F13E-E6E2-484E-872E-4EFE2BDB0576}" type="presParOf" srcId="{437699E4-1B49-4D8D-B5DA-02C7B82C6812}" destId="{D8DCF0E8-B74B-4579-AE89-44CCF6BD95AA}" srcOrd="2" destOrd="0" presId="urn:microsoft.com/office/officeart/2005/8/layout/pyramid2"/>
    <dgm:cxn modelId="{1BFF274C-34F0-4B21-8573-190C2192D038}" type="presParOf" srcId="{437699E4-1B49-4D8D-B5DA-02C7B82C6812}" destId="{D9679208-8F11-44B1-8122-3E0BBF7B1BD5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56120E-DDA5-44A0-95C1-865734293B71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D1AE73D-D6CE-4631-A9D8-46D96571F312}">
      <dgm:prSet/>
      <dgm:spPr/>
      <dgm:t>
        <a:bodyPr/>
        <a:lstStyle/>
        <a:p>
          <a:r>
            <a:rPr lang="es-MX"/>
            <a:t>Frecuencia cardiaca </a:t>
          </a:r>
          <a:endParaRPr lang="en-US"/>
        </a:p>
      </dgm:t>
    </dgm:pt>
    <dgm:pt modelId="{1404E5AD-91DF-4A63-90F5-30EDA3FAA15C}" type="parTrans" cxnId="{9F728325-0927-453F-9122-0F4E8337BA02}">
      <dgm:prSet/>
      <dgm:spPr/>
      <dgm:t>
        <a:bodyPr/>
        <a:lstStyle/>
        <a:p>
          <a:endParaRPr lang="en-US"/>
        </a:p>
      </dgm:t>
    </dgm:pt>
    <dgm:pt modelId="{0C365614-02D9-44F9-A315-A051E8ECCAFB}" type="sibTrans" cxnId="{9F728325-0927-453F-9122-0F4E8337BA02}">
      <dgm:prSet/>
      <dgm:spPr/>
      <dgm:t>
        <a:bodyPr/>
        <a:lstStyle/>
        <a:p>
          <a:endParaRPr lang="en-US"/>
        </a:p>
      </dgm:t>
    </dgm:pt>
    <dgm:pt modelId="{B873E314-3FBC-4188-8846-E470609C3A21}">
      <dgm:prSet/>
      <dgm:spPr/>
      <dgm:t>
        <a:bodyPr/>
        <a:lstStyle/>
        <a:p>
          <a:r>
            <a:rPr lang="es-MX"/>
            <a:t>Nacer mayor 100x</a:t>
          </a:r>
          <a:endParaRPr lang="en-US"/>
        </a:p>
      </dgm:t>
    </dgm:pt>
    <dgm:pt modelId="{FA88ADD1-088E-429E-BE96-C8B1293963D0}" type="parTrans" cxnId="{39A8E5DB-4B65-44B3-8594-41E94DB16466}">
      <dgm:prSet/>
      <dgm:spPr/>
      <dgm:t>
        <a:bodyPr/>
        <a:lstStyle/>
        <a:p>
          <a:endParaRPr lang="en-US"/>
        </a:p>
      </dgm:t>
    </dgm:pt>
    <dgm:pt modelId="{7F58244B-8A34-42D5-982E-27269DB50D84}" type="sibTrans" cxnId="{39A8E5DB-4B65-44B3-8594-41E94DB16466}">
      <dgm:prSet/>
      <dgm:spPr/>
      <dgm:t>
        <a:bodyPr/>
        <a:lstStyle/>
        <a:p>
          <a:endParaRPr lang="en-US"/>
        </a:p>
      </dgm:t>
    </dgm:pt>
    <dgm:pt modelId="{A5B05A03-E4A8-47AC-9111-F461CA80E784}">
      <dgm:prSet/>
      <dgm:spPr/>
      <dgm:t>
        <a:bodyPr/>
        <a:lstStyle/>
        <a:p>
          <a:r>
            <a:rPr lang="es-MX"/>
            <a:t>NORMAL 120-160</a:t>
          </a:r>
          <a:endParaRPr lang="en-US"/>
        </a:p>
      </dgm:t>
    </dgm:pt>
    <dgm:pt modelId="{AFC17FCC-8C6C-4C3A-B73F-02AEEBB85877}" type="parTrans" cxnId="{51D36871-CD31-43AE-9FE9-49542ABD7329}">
      <dgm:prSet/>
      <dgm:spPr/>
      <dgm:t>
        <a:bodyPr/>
        <a:lstStyle/>
        <a:p>
          <a:endParaRPr lang="en-US"/>
        </a:p>
      </dgm:t>
    </dgm:pt>
    <dgm:pt modelId="{942825EF-0052-461E-9637-C8401DC3F04D}" type="sibTrans" cxnId="{51D36871-CD31-43AE-9FE9-49542ABD7329}">
      <dgm:prSet/>
      <dgm:spPr/>
      <dgm:t>
        <a:bodyPr/>
        <a:lstStyle/>
        <a:p>
          <a:endParaRPr lang="en-US"/>
        </a:p>
      </dgm:t>
    </dgm:pt>
    <dgm:pt modelId="{CEDEBE5B-590A-461E-91B0-F4EDDDE190C2}">
      <dgm:prSet/>
      <dgm:spPr/>
      <dgm:t>
        <a:bodyPr/>
        <a:lstStyle/>
        <a:p>
          <a:r>
            <a:rPr lang="es-MX"/>
            <a:t>TAQUICARDIA 180- 200 X</a:t>
          </a:r>
          <a:endParaRPr lang="en-US"/>
        </a:p>
      </dgm:t>
    </dgm:pt>
    <dgm:pt modelId="{E7B85F75-4BFB-442D-93F8-94546BA2B315}" type="parTrans" cxnId="{25CFEE69-2DBE-4161-B761-6F7547F206B5}">
      <dgm:prSet/>
      <dgm:spPr/>
      <dgm:t>
        <a:bodyPr/>
        <a:lstStyle/>
        <a:p>
          <a:endParaRPr lang="en-US"/>
        </a:p>
      </dgm:t>
    </dgm:pt>
    <dgm:pt modelId="{973E49AC-F517-40A2-9DE6-C81EE47ABF06}" type="sibTrans" cxnId="{25CFEE69-2DBE-4161-B761-6F7547F206B5}">
      <dgm:prSet/>
      <dgm:spPr/>
      <dgm:t>
        <a:bodyPr/>
        <a:lstStyle/>
        <a:p>
          <a:endParaRPr lang="en-US"/>
        </a:p>
      </dgm:t>
    </dgm:pt>
    <dgm:pt modelId="{750A105C-01A8-46AC-A0FC-8D11D4CA5686}">
      <dgm:prSet/>
      <dgm:spPr/>
      <dgm:t>
        <a:bodyPr/>
        <a:lstStyle/>
        <a:p>
          <a:r>
            <a:rPr lang="en-US" dirty="0"/>
            <a:t>BRADICARDIA 60X’</a:t>
          </a:r>
        </a:p>
      </dgm:t>
    </dgm:pt>
    <dgm:pt modelId="{5D663262-7F23-4BB3-91ED-5E1C54CDD198}" type="parTrans" cxnId="{86B2D98E-13C4-46DF-B4DB-A01CA23D0640}">
      <dgm:prSet/>
      <dgm:spPr/>
      <dgm:t>
        <a:bodyPr/>
        <a:lstStyle/>
        <a:p>
          <a:endParaRPr lang="es-MX"/>
        </a:p>
      </dgm:t>
    </dgm:pt>
    <dgm:pt modelId="{C688FE20-87D3-4CE9-B7E3-0A126D18221F}" type="sibTrans" cxnId="{86B2D98E-13C4-46DF-B4DB-A01CA23D0640}">
      <dgm:prSet/>
      <dgm:spPr/>
      <dgm:t>
        <a:bodyPr/>
        <a:lstStyle/>
        <a:p>
          <a:endParaRPr lang="es-MX"/>
        </a:p>
      </dgm:t>
    </dgm:pt>
    <dgm:pt modelId="{BDB89D8A-57FF-49C4-9746-DE8016DE0063}" type="pres">
      <dgm:prSet presAssocID="{5C56120E-DDA5-44A0-95C1-865734293B71}" presName="linear" presStyleCnt="0">
        <dgm:presLayoutVars>
          <dgm:animLvl val="lvl"/>
          <dgm:resizeHandles val="exact"/>
        </dgm:presLayoutVars>
      </dgm:prSet>
      <dgm:spPr/>
    </dgm:pt>
    <dgm:pt modelId="{088D299C-A207-4EB1-8A07-0C813F4CD955}" type="pres">
      <dgm:prSet presAssocID="{FD1AE73D-D6CE-4631-A9D8-46D96571F31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EBB5EFC-EB7F-4A5E-A1E6-2FB5118A5801}" type="pres">
      <dgm:prSet presAssocID="{0C365614-02D9-44F9-A315-A051E8ECCAFB}" presName="spacer" presStyleCnt="0"/>
      <dgm:spPr/>
    </dgm:pt>
    <dgm:pt modelId="{D2AC8C72-BDF2-4E1C-B9BA-4872A7287093}" type="pres">
      <dgm:prSet presAssocID="{B873E314-3FBC-4188-8846-E470609C3A2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93AAF9F-13D9-4183-99FB-7AB9396598CF}" type="pres">
      <dgm:prSet presAssocID="{7F58244B-8A34-42D5-982E-27269DB50D84}" presName="spacer" presStyleCnt="0"/>
      <dgm:spPr/>
    </dgm:pt>
    <dgm:pt modelId="{118B6A26-119A-4D1A-B674-C7BFF0D3072C}" type="pres">
      <dgm:prSet presAssocID="{A5B05A03-E4A8-47AC-9111-F461CA80E78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9544EBA-2D3C-4E87-B73D-A7842AC721D4}" type="pres">
      <dgm:prSet presAssocID="{942825EF-0052-461E-9637-C8401DC3F04D}" presName="spacer" presStyleCnt="0"/>
      <dgm:spPr/>
    </dgm:pt>
    <dgm:pt modelId="{A3D46125-A9E0-410F-92B5-ECEE7BA82CA0}" type="pres">
      <dgm:prSet presAssocID="{CEDEBE5B-590A-461E-91B0-F4EDDDE190C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A111A3D-FC02-4211-B18D-366E6D600DC1}" type="pres">
      <dgm:prSet presAssocID="{973E49AC-F517-40A2-9DE6-C81EE47ABF06}" presName="spacer" presStyleCnt="0"/>
      <dgm:spPr/>
    </dgm:pt>
    <dgm:pt modelId="{0F827B3A-A14A-480E-A9B9-80D03E0C4B44}" type="pres">
      <dgm:prSet presAssocID="{750A105C-01A8-46AC-A0FC-8D11D4CA568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54FF907-EFDB-45DA-86C4-604880363EE4}" type="presOf" srcId="{750A105C-01A8-46AC-A0FC-8D11D4CA5686}" destId="{0F827B3A-A14A-480E-A9B9-80D03E0C4B44}" srcOrd="0" destOrd="0" presId="urn:microsoft.com/office/officeart/2005/8/layout/vList2"/>
    <dgm:cxn modelId="{C68F8F14-9039-4232-A9AA-8B58D8008008}" type="presOf" srcId="{5C56120E-DDA5-44A0-95C1-865734293B71}" destId="{BDB89D8A-57FF-49C4-9746-DE8016DE0063}" srcOrd="0" destOrd="0" presId="urn:microsoft.com/office/officeart/2005/8/layout/vList2"/>
    <dgm:cxn modelId="{9F728325-0927-453F-9122-0F4E8337BA02}" srcId="{5C56120E-DDA5-44A0-95C1-865734293B71}" destId="{FD1AE73D-D6CE-4631-A9D8-46D96571F312}" srcOrd="0" destOrd="0" parTransId="{1404E5AD-91DF-4A63-90F5-30EDA3FAA15C}" sibTransId="{0C365614-02D9-44F9-A315-A051E8ECCAFB}"/>
    <dgm:cxn modelId="{91F46534-3C1C-4D02-8F80-2386E1F7E289}" type="presOf" srcId="{CEDEBE5B-590A-461E-91B0-F4EDDDE190C2}" destId="{A3D46125-A9E0-410F-92B5-ECEE7BA82CA0}" srcOrd="0" destOrd="0" presId="urn:microsoft.com/office/officeart/2005/8/layout/vList2"/>
    <dgm:cxn modelId="{25CFEE69-2DBE-4161-B761-6F7547F206B5}" srcId="{5C56120E-DDA5-44A0-95C1-865734293B71}" destId="{CEDEBE5B-590A-461E-91B0-F4EDDDE190C2}" srcOrd="3" destOrd="0" parTransId="{E7B85F75-4BFB-442D-93F8-94546BA2B315}" sibTransId="{973E49AC-F517-40A2-9DE6-C81EE47ABF06}"/>
    <dgm:cxn modelId="{51D36871-CD31-43AE-9FE9-49542ABD7329}" srcId="{5C56120E-DDA5-44A0-95C1-865734293B71}" destId="{A5B05A03-E4A8-47AC-9111-F461CA80E784}" srcOrd="2" destOrd="0" parTransId="{AFC17FCC-8C6C-4C3A-B73F-02AEEBB85877}" sibTransId="{942825EF-0052-461E-9637-C8401DC3F04D}"/>
    <dgm:cxn modelId="{073EB071-C919-412B-BA0B-179B5C6BAB1B}" type="presOf" srcId="{FD1AE73D-D6CE-4631-A9D8-46D96571F312}" destId="{088D299C-A207-4EB1-8A07-0C813F4CD955}" srcOrd="0" destOrd="0" presId="urn:microsoft.com/office/officeart/2005/8/layout/vList2"/>
    <dgm:cxn modelId="{BDA18A59-421E-4C6D-993C-CF05A6D639A9}" type="presOf" srcId="{A5B05A03-E4A8-47AC-9111-F461CA80E784}" destId="{118B6A26-119A-4D1A-B674-C7BFF0D3072C}" srcOrd="0" destOrd="0" presId="urn:microsoft.com/office/officeart/2005/8/layout/vList2"/>
    <dgm:cxn modelId="{E159DC89-FEC1-495B-BDD1-1EBB6318A81A}" type="presOf" srcId="{B873E314-3FBC-4188-8846-E470609C3A21}" destId="{D2AC8C72-BDF2-4E1C-B9BA-4872A7287093}" srcOrd="0" destOrd="0" presId="urn:microsoft.com/office/officeart/2005/8/layout/vList2"/>
    <dgm:cxn modelId="{86B2D98E-13C4-46DF-B4DB-A01CA23D0640}" srcId="{5C56120E-DDA5-44A0-95C1-865734293B71}" destId="{750A105C-01A8-46AC-A0FC-8D11D4CA5686}" srcOrd="4" destOrd="0" parTransId="{5D663262-7F23-4BB3-91ED-5E1C54CDD198}" sibTransId="{C688FE20-87D3-4CE9-B7E3-0A126D18221F}"/>
    <dgm:cxn modelId="{39A8E5DB-4B65-44B3-8594-41E94DB16466}" srcId="{5C56120E-DDA5-44A0-95C1-865734293B71}" destId="{B873E314-3FBC-4188-8846-E470609C3A21}" srcOrd="1" destOrd="0" parTransId="{FA88ADD1-088E-429E-BE96-C8B1293963D0}" sibTransId="{7F58244B-8A34-42D5-982E-27269DB50D84}"/>
    <dgm:cxn modelId="{EC781791-F421-4DC2-AD91-23DEE827F69A}" type="presParOf" srcId="{BDB89D8A-57FF-49C4-9746-DE8016DE0063}" destId="{088D299C-A207-4EB1-8A07-0C813F4CD955}" srcOrd="0" destOrd="0" presId="urn:microsoft.com/office/officeart/2005/8/layout/vList2"/>
    <dgm:cxn modelId="{9230681A-8088-4024-9740-A12C6D6376A2}" type="presParOf" srcId="{BDB89D8A-57FF-49C4-9746-DE8016DE0063}" destId="{2EBB5EFC-EB7F-4A5E-A1E6-2FB5118A5801}" srcOrd="1" destOrd="0" presId="urn:microsoft.com/office/officeart/2005/8/layout/vList2"/>
    <dgm:cxn modelId="{15D8116A-23C0-42A0-A53F-09513C73DAD0}" type="presParOf" srcId="{BDB89D8A-57FF-49C4-9746-DE8016DE0063}" destId="{D2AC8C72-BDF2-4E1C-B9BA-4872A7287093}" srcOrd="2" destOrd="0" presId="urn:microsoft.com/office/officeart/2005/8/layout/vList2"/>
    <dgm:cxn modelId="{96102AE4-3D3F-4E24-AF0B-7847058E6EAC}" type="presParOf" srcId="{BDB89D8A-57FF-49C4-9746-DE8016DE0063}" destId="{A93AAF9F-13D9-4183-99FB-7AB9396598CF}" srcOrd="3" destOrd="0" presId="urn:microsoft.com/office/officeart/2005/8/layout/vList2"/>
    <dgm:cxn modelId="{5EB40CEE-58A4-4B06-AD5D-A5906A78AA62}" type="presParOf" srcId="{BDB89D8A-57FF-49C4-9746-DE8016DE0063}" destId="{118B6A26-119A-4D1A-B674-C7BFF0D3072C}" srcOrd="4" destOrd="0" presId="urn:microsoft.com/office/officeart/2005/8/layout/vList2"/>
    <dgm:cxn modelId="{BE859667-ED56-47C5-BBC9-ADA111A3990E}" type="presParOf" srcId="{BDB89D8A-57FF-49C4-9746-DE8016DE0063}" destId="{B9544EBA-2D3C-4E87-B73D-A7842AC721D4}" srcOrd="5" destOrd="0" presId="urn:microsoft.com/office/officeart/2005/8/layout/vList2"/>
    <dgm:cxn modelId="{E7E9BBEE-B52C-40FA-92B4-418E3C84037F}" type="presParOf" srcId="{BDB89D8A-57FF-49C4-9746-DE8016DE0063}" destId="{A3D46125-A9E0-410F-92B5-ECEE7BA82CA0}" srcOrd="6" destOrd="0" presId="urn:microsoft.com/office/officeart/2005/8/layout/vList2"/>
    <dgm:cxn modelId="{9C940C03-ED43-4C7D-8A9F-BBFF9702D7FF}" type="presParOf" srcId="{BDB89D8A-57FF-49C4-9746-DE8016DE0063}" destId="{6A111A3D-FC02-4211-B18D-366E6D600DC1}" srcOrd="7" destOrd="0" presId="urn:microsoft.com/office/officeart/2005/8/layout/vList2"/>
    <dgm:cxn modelId="{1F7FEF26-DD19-4BBB-8875-525103555812}" type="presParOf" srcId="{BDB89D8A-57FF-49C4-9746-DE8016DE0063}" destId="{0F827B3A-A14A-480E-A9B9-80D03E0C4B4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41C77D-4EA8-4650-AF6E-988800FCFA92}" type="doc">
      <dgm:prSet loTypeId="urn:microsoft.com/office/officeart/2005/8/layout/vList2" loCatId="list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98BB2D9-B949-4113-A261-8B3903DA9107}">
      <dgm:prSet/>
      <dgm:spPr/>
      <dgm:t>
        <a:bodyPr/>
        <a:lstStyle/>
        <a:p>
          <a:r>
            <a:rPr lang="es-MX" b="0" i="0" dirty="0"/>
            <a:t>Frecuencia respiratoria </a:t>
          </a:r>
          <a:endParaRPr lang="en-US" dirty="0"/>
        </a:p>
      </dgm:t>
    </dgm:pt>
    <dgm:pt modelId="{D440BF64-99D3-423D-9EFF-4F336F286F91}" type="parTrans" cxnId="{FB3E589E-11C8-4DB3-B09A-9983C66330FE}">
      <dgm:prSet/>
      <dgm:spPr/>
      <dgm:t>
        <a:bodyPr/>
        <a:lstStyle/>
        <a:p>
          <a:endParaRPr lang="en-US"/>
        </a:p>
      </dgm:t>
    </dgm:pt>
    <dgm:pt modelId="{6D4782D1-B8E2-469F-9DE5-28FD78CB1698}" type="sibTrans" cxnId="{FB3E589E-11C8-4DB3-B09A-9983C66330FE}">
      <dgm:prSet/>
      <dgm:spPr/>
      <dgm:t>
        <a:bodyPr/>
        <a:lstStyle/>
        <a:p>
          <a:endParaRPr lang="en-US"/>
        </a:p>
      </dgm:t>
    </dgm:pt>
    <dgm:pt modelId="{099CE454-731F-45FB-A060-A3341AE80849}">
      <dgm:prSet/>
      <dgm:spPr/>
      <dgm:t>
        <a:bodyPr/>
        <a:lstStyle/>
        <a:p>
          <a:r>
            <a:rPr lang="es-MX" b="0" i="0"/>
            <a:t>Normal 40-60 respiraciones por minuto</a:t>
          </a:r>
          <a:endParaRPr lang="en-US"/>
        </a:p>
      </dgm:t>
    </dgm:pt>
    <dgm:pt modelId="{621C0351-0E6E-4796-8E50-4562C3FE52AD}" type="parTrans" cxnId="{70F2ACF0-F09F-479E-B94D-DBF87060D23E}">
      <dgm:prSet/>
      <dgm:spPr/>
      <dgm:t>
        <a:bodyPr/>
        <a:lstStyle/>
        <a:p>
          <a:endParaRPr lang="en-US"/>
        </a:p>
      </dgm:t>
    </dgm:pt>
    <dgm:pt modelId="{61AA49A2-A2DF-4227-AB92-AD0D96A2E8BE}" type="sibTrans" cxnId="{70F2ACF0-F09F-479E-B94D-DBF87060D23E}">
      <dgm:prSet/>
      <dgm:spPr/>
      <dgm:t>
        <a:bodyPr/>
        <a:lstStyle/>
        <a:p>
          <a:endParaRPr lang="en-US"/>
        </a:p>
      </dgm:t>
    </dgm:pt>
    <dgm:pt modelId="{D4BB5570-BF2B-41A9-83D5-68FF9465F185}">
      <dgm:prSet/>
      <dgm:spPr/>
      <dgm:t>
        <a:bodyPr/>
        <a:lstStyle/>
        <a:p>
          <a:r>
            <a:rPr lang="es-MX" b="0" i="0"/>
            <a:t>Apnea. Ausencia de respiración 20 seg. Cianosis. Bradicardia.</a:t>
          </a:r>
          <a:endParaRPr lang="en-US"/>
        </a:p>
      </dgm:t>
    </dgm:pt>
    <dgm:pt modelId="{B7499963-66E2-40C3-A1A3-D1C34C56B37D}" type="parTrans" cxnId="{A84BDB63-3326-44C0-AD9A-C7A1DE448408}">
      <dgm:prSet/>
      <dgm:spPr/>
      <dgm:t>
        <a:bodyPr/>
        <a:lstStyle/>
        <a:p>
          <a:endParaRPr lang="en-US"/>
        </a:p>
      </dgm:t>
    </dgm:pt>
    <dgm:pt modelId="{F7FA8AF0-249D-4B2C-8C6A-CB774F295445}" type="sibTrans" cxnId="{A84BDB63-3326-44C0-AD9A-C7A1DE448408}">
      <dgm:prSet/>
      <dgm:spPr/>
      <dgm:t>
        <a:bodyPr/>
        <a:lstStyle/>
        <a:p>
          <a:endParaRPr lang="en-US"/>
        </a:p>
      </dgm:t>
    </dgm:pt>
    <dgm:pt modelId="{603D00C1-FCB5-479E-B7CF-AA2CFFC2D814}">
      <dgm:prSet/>
      <dgm:spPr/>
      <dgm:t>
        <a:bodyPr/>
        <a:lstStyle/>
        <a:p>
          <a:r>
            <a:rPr lang="es-MX" b="0" i="0"/>
            <a:t>Taquipnea más 60 resp por minuto</a:t>
          </a:r>
          <a:endParaRPr lang="en-US"/>
        </a:p>
      </dgm:t>
    </dgm:pt>
    <dgm:pt modelId="{25B05477-43F6-4296-A55B-74AF126ADA0C}" type="parTrans" cxnId="{6A7A44EF-FB1E-47F1-A271-BD370F15EBD7}">
      <dgm:prSet/>
      <dgm:spPr/>
      <dgm:t>
        <a:bodyPr/>
        <a:lstStyle/>
        <a:p>
          <a:endParaRPr lang="en-US"/>
        </a:p>
      </dgm:t>
    </dgm:pt>
    <dgm:pt modelId="{E38887F8-7DA0-40C8-8754-0B9D79525F21}" type="sibTrans" cxnId="{6A7A44EF-FB1E-47F1-A271-BD370F15EBD7}">
      <dgm:prSet/>
      <dgm:spPr/>
      <dgm:t>
        <a:bodyPr/>
        <a:lstStyle/>
        <a:p>
          <a:endParaRPr lang="en-US"/>
        </a:p>
      </dgm:t>
    </dgm:pt>
    <dgm:pt modelId="{FE03131A-A92C-42C5-9CF0-E8EDD4C60771}">
      <dgm:prSet/>
      <dgm:spPr/>
      <dgm:t>
        <a:bodyPr/>
        <a:lstStyle/>
        <a:p>
          <a:r>
            <a:rPr lang="es-MX" b="0" i="0"/>
            <a:t>Polipnea  80 resp por minuto</a:t>
          </a:r>
          <a:endParaRPr lang="en-US"/>
        </a:p>
      </dgm:t>
    </dgm:pt>
    <dgm:pt modelId="{89D843C2-49AC-4C01-A2A5-E9177237347F}" type="parTrans" cxnId="{2F3AFCD4-D118-4FD1-BC7B-937E068A45AA}">
      <dgm:prSet/>
      <dgm:spPr/>
      <dgm:t>
        <a:bodyPr/>
        <a:lstStyle/>
        <a:p>
          <a:endParaRPr lang="en-US"/>
        </a:p>
      </dgm:t>
    </dgm:pt>
    <dgm:pt modelId="{6950E149-FEB5-46A6-87DF-03D46FFD08AF}" type="sibTrans" cxnId="{2F3AFCD4-D118-4FD1-BC7B-937E068A45AA}">
      <dgm:prSet/>
      <dgm:spPr/>
      <dgm:t>
        <a:bodyPr/>
        <a:lstStyle/>
        <a:p>
          <a:endParaRPr lang="en-US"/>
        </a:p>
      </dgm:t>
    </dgm:pt>
    <dgm:pt modelId="{3213690E-9133-4E09-828B-526F1A191519}" type="pres">
      <dgm:prSet presAssocID="{FB41C77D-4EA8-4650-AF6E-988800FCFA92}" presName="linear" presStyleCnt="0">
        <dgm:presLayoutVars>
          <dgm:animLvl val="lvl"/>
          <dgm:resizeHandles val="exact"/>
        </dgm:presLayoutVars>
      </dgm:prSet>
      <dgm:spPr/>
    </dgm:pt>
    <dgm:pt modelId="{C552D413-6268-41BB-B420-A603B5BA1234}" type="pres">
      <dgm:prSet presAssocID="{598BB2D9-B949-4113-A261-8B3903DA910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E761962-F966-457A-B67F-06862957B3A8}" type="pres">
      <dgm:prSet presAssocID="{6D4782D1-B8E2-469F-9DE5-28FD78CB1698}" presName="spacer" presStyleCnt="0"/>
      <dgm:spPr/>
    </dgm:pt>
    <dgm:pt modelId="{DB8C6AD7-A380-48FC-887E-ACD9A6C2350B}" type="pres">
      <dgm:prSet presAssocID="{099CE454-731F-45FB-A060-A3341AE8084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CEE4D43-1AFF-4C4F-A3A9-73145D0E6908}" type="pres">
      <dgm:prSet presAssocID="{61AA49A2-A2DF-4227-AB92-AD0D96A2E8BE}" presName="spacer" presStyleCnt="0"/>
      <dgm:spPr/>
    </dgm:pt>
    <dgm:pt modelId="{AA034977-6942-4784-8251-5174C982A1C5}" type="pres">
      <dgm:prSet presAssocID="{D4BB5570-BF2B-41A9-83D5-68FF9465F18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C4B8E7E-743F-4825-8CA8-E869F4957FAC}" type="pres">
      <dgm:prSet presAssocID="{F7FA8AF0-249D-4B2C-8C6A-CB774F295445}" presName="spacer" presStyleCnt="0"/>
      <dgm:spPr/>
    </dgm:pt>
    <dgm:pt modelId="{75785C51-8D54-4076-A4CF-A97C2D663583}" type="pres">
      <dgm:prSet presAssocID="{603D00C1-FCB5-479E-B7CF-AA2CFFC2D81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15E33B0-B907-430E-BB75-014F96452A72}" type="pres">
      <dgm:prSet presAssocID="{E38887F8-7DA0-40C8-8754-0B9D79525F21}" presName="spacer" presStyleCnt="0"/>
      <dgm:spPr/>
    </dgm:pt>
    <dgm:pt modelId="{6483EDDB-9034-4C92-BD12-84FD5072A116}" type="pres">
      <dgm:prSet presAssocID="{FE03131A-A92C-42C5-9CF0-E8EDD4C6077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DCD0A61-0690-4C59-B607-87E7C723E2E0}" type="presOf" srcId="{FE03131A-A92C-42C5-9CF0-E8EDD4C60771}" destId="{6483EDDB-9034-4C92-BD12-84FD5072A116}" srcOrd="0" destOrd="0" presId="urn:microsoft.com/office/officeart/2005/8/layout/vList2"/>
    <dgm:cxn modelId="{A84BDB63-3326-44C0-AD9A-C7A1DE448408}" srcId="{FB41C77D-4EA8-4650-AF6E-988800FCFA92}" destId="{D4BB5570-BF2B-41A9-83D5-68FF9465F185}" srcOrd="2" destOrd="0" parTransId="{B7499963-66E2-40C3-A1A3-D1C34C56B37D}" sibTransId="{F7FA8AF0-249D-4B2C-8C6A-CB774F295445}"/>
    <dgm:cxn modelId="{6988754F-9BEA-4D3E-8FB0-38FE9CFB52A0}" type="presOf" srcId="{603D00C1-FCB5-479E-B7CF-AA2CFFC2D814}" destId="{75785C51-8D54-4076-A4CF-A97C2D663583}" srcOrd="0" destOrd="0" presId="urn:microsoft.com/office/officeart/2005/8/layout/vList2"/>
    <dgm:cxn modelId="{9142727F-6362-464C-AD0D-B7D9F1F84115}" type="presOf" srcId="{598BB2D9-B949-4113-A261-8B3903DA9107}" destId="{C552D413-6268-41BB-B420-A603B5BA1234}" srcOrd="0" destOrd="0" presId="urn:microsoft.com/office/officeart/2005/8/layout/vList2"/>
    <dgm:cxn modelId="{62AED985-BB63-40FE-9F31-E42D0964E635}" type="presOf" srcId="{099CE454-731F-45FB-A060-A3341AE80849}" destId="{DB8C6AD7-A380-48FC-887E-ACD9A6C2350B}" srcOrd="0" destOrd="0" presId="urn:microsoft.com/office/officeart/2005/8/layout/vList2"/>
    <dgm:cxn modelId="{FB3E589E-11C8-4DB3-B09A-9983C66330FE}" srcId="{FB41C77D-4EA8-4650-AF6E-988800FCFA92}" destId="{598BB2D9-B949-4113-A261-8B3903DA9107}" srcOrd="0" destOrd="0" parTransId="{D440BF64-99D3-423D-9EFF-4F336F286F91}" sibTransId="{6D4782D1-B8E2-469F-9DE5-28FD78CB1698}"/>
    <dgm:cxn modelId="{70F0B4BB-9B4B-4611-B71E-E03BC5C409E7}" type="presOf" srcId="{D4BB5570-BF2B-41A9-83D5-68FF9465F185}" destId="{AA034977-6942-4784-8251-5174C982A1C5}" srcOrd="0" destOrd="0" presId="urn:microsoft.com/office/officeart/2005/8/layout/vList2"/>
    <dgm:cxn modelId="{2F3AFCD4-D118-4FD1-BC7B-937E068A45AA}" srcId="{FB41C77D-4EA8-4650-AF6E-988800FCFA92}" destId="{FE03131A-A92C-42C5-9CF0-E8EDD4C60771}" srcOrd="4" destOrd="0" parTransId="{89D843C2-49AC-4C01-A2A5-E9177237347F}" sibTransId="{6950E149-FEB5-46A6-87DF-03D46FFD08AF}"/>
    <dgm:cxn modelId="{CBC6B3DA-5D8C-4379-8D91-BB37B9DFE0EC}" type="presOf" srcId="{FB41C77D-4EA8-4650-AF6E-988800FCFA92}" destId="{3213690E-9133-4E09-828B-526F1A191519}" srcOrd="0" destOrd="0" presId="urn:microsoft.com/office/officeart/2005/8/layout/vList2"/>
    <dgm:cxn modelId="{6A7A44EF-FB1E-47F1-A271-BD370F15EBD7}" srcId="{FB41C77D-4EA8-4650-AF6E-988800FCFA92}" destId="{603D00C1-FCB5-479E-B7CF-AA2CFFC2D814}" srcOrd="3" destOrd="0" parTransId="{25B05477-43F6-4296-A55B-74AF126ADA0C}" sibTransId="{E38887F8-7DA0-40C8-8754-0B9D79525F21}"/>
    <dgm:cxn modelId="{70F2ACF0-F09F-479E-B94D-DBF87060D23E}" srcId="{FB41C77D-4EA8-4650-AF6E-988800FCFA92}" destId="{099CE454-731F-45FB-A060-A3341AE80849}" srcOrd="1" destOrd="0" parTransId="{621C0351-0E6E-4796-8E50-4562C3FE52AD}" sibTransId="{61AA49A2-A2DF-4227-AB92-AD0D96A2E8BE}"/>
    <dgm:cxn modelId="{5A2EF903-0E01-40AD-AC54-648E355FD105}" type="presParOf" srcId="{3213690E-9133-4E09-828B-526F1A191519}" destId="{C552D413-6268-41BB-B420-A603B5BA1234}" srcOrd="0" destOrd="0" presId="urn:microsoft.com/office/officeart/2005/8/layout/vList2"/>
    <dgm:cxn modelId="{B63022D5-D04B-4436-BFAC-260E5F058A01}" type="presParOf" srcId="{3213690E-9133-4E09-828B-526F1A191519}" destId="{BE761962-F966-457A-B67F-06862957B3A8}" srcOrd="1" destOrd="0" presId="urn:microsoft.com/office/officeart/2005/8/layout/vList2"/>
    <dgm:cxn modelId="{86CD0727-E6CF-43F5-936A-F40D52E003C3}" type="presParOf" srcId="{3213690E-9133-4E09-828B-526F1A191519}" destId="{DB8C6AD7-A380-48FC-887E-ACD9A6C2350B}" srcOrd="2" destOrd="0" presId="urn:microsoft.com/office/officeart/2005/8/layout/vList2"/>
    <dgm:cxn modelId="{2A511E01-65BA-49A7-84EC-D14ED282417F}" type="presParOf" srcId="{3213690E-9133-4E09-828B-526F1A191519}" destId="{9CEE4D43-1AFF-4C4F-A3A9-73145D0E6908}" srcOrd="3" destOrd="0" presId="urn:microsoft.com/office/officeart/2005/8/layout/vList2"/>
    <dgm:cxn modelId="{FC878F44-ED21-468A-A81D-DAF6F1F709E1}" type="presParOf" srcId="{3213690E-9133-4E09-828B-526F1A191519}" destId="{AA034977-6942-4784-8251-5174C982A1C5}" srcOrd="4" destOrd="0" presId="urn:microsoft.com/office/officeart/2005/8/layout/vList2"/>
    <dgm:cxn modelId="{0CC62EAE-D42C-4AEA-B607-4AD64DAD82E4}" type="presParOf" srcId="{3213690E-9133-4E09-828B-526F1A191519}" destId="{3C4B8E7E-743F-4825-8CA8-E869F4957FAC}" srcOrd="5" destOrd="0" presId="urn:microsoft.com/office/officeart/2005/8/layout/vList2"/>
    <dgm:cxn modelId="{C437AEF3-2D5A-4D78-A0B6-45A77DEC4C56}" type="presParOf" srcId="{3213690E-9133-4E09-828B-526F1A191519}" destId="{75785C51-8D54-4076-A4CF-A97C2D663583}" srcOrd="6" destOrd="0" presId="urn:microsoft.com/office/officeart/2005/8/layout/vList2"/>
    <dgm:cxn modelId="{5F1FBFF2-4A03-4EE6-8347-0D0EE785D694}" type="presParOf" srcId="{3213690E-9133-4E09-828B-526F1A191519}" destId="{215E33B0-B907-430E-BB75-014F96452A72}" srcOrd="7" destOrd="0" presId="urn:microsoft.com/office/officeart/2005/8/layout/vList2"/>
    <dgm:cxn modelId="{6C71066F-5A4D-42E9-A7C8-CB1479A8B31E}" type="presParOf" srcId="{3213690E-9133-4E09-828B-526F1A191519}" destId="{6483EDDB-9034-4C92-BD12-84FD5072A11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6EB584-197D-470E-8512-A19123955C4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61D1F5F-6054-4715-9932-39B4131225D7}">
      <dgm:prSet/>
      <dgm:spPr/>
      <dgm:t>
        <a:bodyPr/>
        <a:lstStyle/>
        <a:p>
          <a:r>
            <a:rPr lang="es-MX" dirty="0"/>
            <a:t>Primero 30 min extrema actividad , ojos abiertos, llanto vigoroso, reflejo de succión enérgico</a:t>
          </a:r>
          <a:endParaRPr lang="en-US" dirty="0"/>
        </a:p>
      </dgm:t>
    </dgm:pt>
    <dgm:pt modelId="{3EE21411-A009-4314-830C-8BEACD65B2EA}" type="parTrans" cxnId="{371702CA-BB70-48C4-84E8-2DA11E9F0D70}">
      <dgm:prSet/>
      <dgm:spPr/>
      <dgm:t>
        <a:bodyPr/>
        <a:lstStyle/>
        <a:p>
          <a:endParaRPr lang="en-US"/>
        </a:p>
      </dgm:t>
    </dgm:pt>
    <dgm:pt modelId="{50CEF6BD-323D-4BF2-AE59-BBABCD2F1D20}" type="sibTrans" cxnId="{371702CA-BB70-48C4-84E8-2DA11E9F0D70}">
      <dgm:prSet/>
      <dgm:spPr/>
      <dgm:t>
        <a:bodyPr/>
        <a:lstStyle/>
        <a:p>
          <a:endParaRPr lang="en-US"/>
        </a:p>
      </dgm:t>
    </dgm:pt>
    <dgm:pt modelId="{7F6B9F51-6829-43A8-AC47-2916833D974A}">
      <dgm:prSet/>
      <dgm:spPr/>
      <dgm:t>
        <a:bodyPr/>
        <a:lstStyle/>
        <a:p>
          <a:r>
            <a:rPr lang="es-MX"/>
            <a:t>Intervalo de reposo 1-4 hrs disminuye FC, FR, inicia peristaltismo, duerme</a:t>
          </a:r>
          <a:endParaRPr lang="en-US"/>
        </a:p>
      </dgm:t>
    </dgm:pt>
    <dgm:pt modelId="{C3D4E330-891A-427A-BE5E-714E655B615C}" type="parTrans" cxnId="{B3EB16B6-2557-4703-811A-DF78664F73C0}">
      <dgm:prSet/>
      <dgm:spPr/>
      <dgm:t>
        <a:bodyPr/>
        <a:lstStyle/>
        <a:p>
          <a:endParaRPr lang="en-US"/>
        </a:p>
      </dgm:t>
    </dgm:pt>
    <dgm:pt modelId="{BEF97C3D-D409-41DC-B092-65794FA6B7C0}" type="sibTrans" cxnId="{B3EB16B6-2557-4703-811A-DF78664F73C0}">
      <dgm:prSet/>
      <dgm:spPr/>
      <dgm:t>
        <a:bodyPr/>
        <a:lstStyle/>
        <a:p>
          <a:endParaRPr lang="en-US"/>
        </a:p>
      </dgm:t>
    </dgm:pt>
    <dgm:pt modelId="{05ED7660-89E7-4D5C-A06A-5F718672A133}">
      <dgm:prSet/>
      <dgm:spPr/>
      <dgm:t>
        <a:bodyPr/>
        <a:lstStyle/>
        <a:p>
          <a:r>
            <a:rPr lang="es-MX" dirty="0"/>
            <a:t>2o periodo de reactividad despierta, 2-5 </a:t>
          </a:r>
          <a:r>
            <a:rPr lang="es-MX" dirty="0" err="1"/>
            <a:t>hrs</a:t>
          </a:r>
          <a:r>
            <a:rPr lang="es-MX" dirty="0"/>
            <a:t>, menos marcado que el primero, meconio.</a:t>
          </a:r>
          <a:endParaRPr lang="en-US" dirty="0"/>
        </a:p>
      </dgm:t>
    </dgm:pt>
    <dgm:pt modelId="{867DA15D-5978-4B7C-A53C-DC79C2890D3B}" type="parTrans" cxnId="{BC5B35DA-AF27-4EED-86F5-DF1309AEEA39}">
      <dgm:prSet/>
      <dgm:spPr/>
      <dgm:t>
        <a:bodyPr/>
        <a:lstStyle/>
        <a:p>
          <a:endParaRPr lang="en-US"/>
        </a:p>
      </dgm:t>
    </dgm:pt>
    <dgm:pt modelId="{14BB561D-CFC7-4E4F-AC63-2DEE80A2BF4E}" type="sibTrans" cxnId="{BC5B35DA-AF27-4EED-86F5-DF1309AEEA39}">
      <dgm:prSet/>
      <dgm:spPr/>
      <dgm:t>
        <a:bodyPr/>
        <a:lstStyle/>
        <a:p>
          <a:endParaRPr lang="en-US"/>
        </a:p>
      </dgm:t>
    </dgm:pt>
    <dgm:pt modelId="{3DD9BC4C-7DA9-4170-8F8C-A5CEE96A126B}" type="pres">
      <dgm:prSet presAssocID="{136EB584-197D-470E-8512-A19123955C4F}" presName="root" presStyleCnt="0">
        <dgm:presLayoutVars>
          <dgm:dir/>
          <dgm:resizeHandles val="exact"/>
        </dgm:presLayoutVars>
      </dgm:prSet>
      <dgm:spPr/>
    </dgm:pt>
    <dgm:pt modelId="{C90791E3-E901-474C-A0B8-EEE0B7469C9C}" type="pres">
      <dgm:prSet presAssocID="{361D1F5F-6054-4715-9932-39B4131225D7}" presName="compNode" presStyleCnt="0"/>
      <dgm:spPr/>
    </dgm:pt>
    <dgm:pt modelId="{F2031BB6-0CE2-494B-87E3-B6F2EE253D91}" type="pres">
      <dgm:prSet presAssocID="{361D1F5F-6054-4715-9932-39B4131225D7}" presName="bgRect" presStyleLbl="bgShp" presStyleIdx="0" presStyleCnt="3"/>
      <dgm:spPr/>
    </dgm:pt>
    <dgm:pt modelId="{4129E4C0-8A34-4A3C-8059-BF4E3B8D90B1}" type="pres">
      <dgm:prSet presAssocID="{361D1F5F-6054-4715-9932-39B4131225D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 con relleno sólido"/>
        </a:ext>
      </dgm:extLst>
    </dgm:pt>
    <dgm:pt modelId="{CD07259B-783A-48BD-B5C5-646EE620D90A}" type="pres">
      <dgm:prSet presAssocID="{361D1F5F-6054-4715-9932-39B4131225D7}" presName="spaceRect" presStyleCnt="0"/>
      <dgm:spPr/>
    </dgm:pt>
    <dgm:pt modelId="{01854F40-F750-482F-86BE-8FA1C668B5EE}" type="pres">
      <dgm:prSet presAssocID="{361D1F5F-6054-4715-9932-39B4131225D7}" presName="parTx" presStyleLbl="revTx" presStyleIdx="0" presStyleCnt="3">
        <dgm:presLayoutVars>
          <dgm:chMax val="0"/>
          <dgm:chPref val="0"/>
        </dgm:presLayoutVars>
      </dgm:prSet>
      <dgm:spPr/>
    </dgm:pt>
    <dgm:pt modelId="{73126547-C01A-4EC8-84EE-37BC245C6DD2}" type="pres">
      <dgm:prSet presAssocID="{50CEF6BD-323D-4BF2-AE59-BBABCD2F1D20}" presName="sibTrans" presStyleCnt="0"/>
      <dgm:spPr/>
    </dgm:pt>
    <dgm:pt modelId="{85AE98AB-9DEC-4A8A-962A-0E12286C2A37}" type="pres">
      <dgm:prSet presAssocID="{7F6B9F51-6829-43A8-AC47-2916833D974A}" presName="compNode" presStyleCnt="0"/>
      <dgm:spPr/>
    </dgm:pt>
    <dgm:pt modelId="{B499CAB5-0055-4E7D-8961-CC7385BBB5E2}" type="pres">
      <dgm:prSet presAssocID="{7F6B9F51-6829-43A8-AC47-2916833D974A}" presName="bgRect" presStyleLbl="bgShp" presStyleIdx="1" presStyleCnt="3"/>
      <dgm:spPr/>
    </dgm:pt>
    <dgm:pt modelId="{000932A1-F8BA-4A56-9444-3E2C688CE68C}" type="pres">
      <dgm:prSet presAssocID="{7F6B9F51-6829-43A8-AC47-2916833D974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nooze contorno"/>
        </a:ext>
      </dgm:extLst>
    </dgm:pt>
    <dgm:pt modelId="{EB753C94-9F11-4D67-892E-90E7E8F64F03}" type="pres">
      <dgm:prSet presAssocID="{7F6B9F51-6829-43A8-AC47-2916833D974A}" presName="spaceRect" presStyleCnt="0"/>
      <dgm:spPr/>
    </dgm:pt>
    <dgm:pt modelId="{3A50EAEA-D787-448F-B1DD-C740EC26B769}" type="pres">
      <dgm:prSet presAssocID="{7F6B9F51-6829-43A8-AC47-2916833D974A}" presName="parTx" presStyleLbl="revTx" presStyleIdx="1" presStyleCnt="3">
        <dgm:presLayoutVars>
          <dgm:chMax val="0"/>
          <dgm:chPref val="0"/>
        </dgm:presLayoutVars>
      </dgm:prSet>
      <dgm:spPr/>
    </dgm:pt>
    <dgm:pt modelId="{17E03EA2-9992-4E12-B5BA-796F3C99E8B5}" type="pres">
      <dgm:prSet presAssocID="{BEF97C3D-D409-41DC-B092-65794FA6B7C0}" presName="sibTrans" presStyleCnt="0"/>
      <dgm:spPr/>
    </dgm:pt>
    <dgm:pt modelId="{D957696A-B5C1-4263-A710-E5194532D53B}" type="pres">
      <dgm:prSet presAssocID="{05ED7660-89E7-4D5C-A06A-5F718672A133}" presName="compNode" presStyleCnt="0"/>
      <dgm:spPr/>
    </dgm:pt>
    <dgm:pt modelId="{11AD249D-7B81-4EEB-ABAA-357F9494BF3F}" type="pres">
      <dgm:prSet presAssocID="{05ED7660-89E7-4D5C-A06A-5F718672A133}" presName="bgRect" presStyleLbl="bgShp" presStyleIdx="2" presStyleCnt="3"/>
      <dgm:spPr/>
    </dgm:pt>
    <dgm:pt modelId="{6DDB9B7A-63E7-4867-B550-2334F714E8ED}" type="pres">
      <dgm:prSet presAssocID="{05ED7660-89E7-4D5C-A06A-5F718672A133}" presName="iconRect" presStyleLbl="node1" presStyleIdx="2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 con relleno sólido"/>
        </a:ext>
      </dgm:extLst>
    </dgm:pt>
    <dgm:pt modelId="{6DE21E43-FBF2-4349-81B9-7FFB2B2712D0}" type="pres">
      <dgm:prSet presAssocID="{05ED7660-89E7-4D5C-A06A-5F718672A133}" presName="spaceRect" presStyleCnt="0"/>
      <dgm:spPr/>
    </dgm:pt>
    <dgm:pt modelId="{E66E1FEB-A402-4C06-8AD5-649370CCEB7A}" type="pres">
      <dgm:prSet presAssocID="{05ED7660-89E7-4D5C-A06A-5F718672A13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6510018-84BA-48EF-AC73-1BCF148B1BB3}" type="presOf" srcId="{05ED7660-89E7-4D5C-A06A-5F718672A133}" destId="{E66E1FEB-A402-4C06-8AD5-649370CCEB7A}" srcOrd="0" destOrd="0" presId="urn:microsoft.com/office/officeart/2018/2/layout/IconVerticalSolidList"/>
    <dgm:cxn modelId="{8AB30136-86B9-4AD7-8A91-E2DD2612BDB6}" type="presOf" srcId="{136EB584-197D-470E-8512-A19123955C4F}" destId="{3DD9BC4C-7DA9-4170-8F8C-A5CEE96A126B}" srcOrd="0" destOrd="0" presId="urn:microsoft.com/office/officeart/2018/2/layout/IconVerticalSolidList"/>
    <dgm:cxn modelId="{1181C990-D110-4AB6-A3E7-3EC582780749}" type="presOf" srcId="{361D1F5F-6054-4715-9932-39B4131225D7}" destId="{01854F40-F750-482F-86BE-8FA1C668B5EE}" srcOrd="0" destOrd="0" presId="urn:microsoft.com/office/officeart/2018/2/layout/IconVerticalSolidList"/>
    <dgm:cxn modelId="{B3EB16B6-2557-4703-811A-DF78664F73C0}" srcId="{136EB584-197D-470E-8512-A19123955C4F}" destId="{7F6B9F51-6829-43A8-AC47-2916833D974A}" srcOrd="1" destOrd="0" parTransId="{C3D4E330-891A-427A-BE5E-714E655B615C}" sibTransId="{BEF97C3D-D409-41DC-B092-65794FA6B7C0}"/>
    <dgm:cxn modelId="{371702CA-BB70-48C4-84E8-2DA11E9F0D70}" srcId="{136EB584-197D-470E-8512-A19123955C4F}" destId="{361D1F5F-6054-4715-9932-39B4131225D7}" srcOrd="0" destOrd="0" parTransId="{3EE21411-A009-4314-830C-8BEACD65B2EA}" sibTransId="{50CEF6BD-323D-4BF2-AE59-BBABCD2F1D20}"/>
    <dgm:cxn modelId="{BC5B35DA-AF27-4EED-86F5-DF1309AEEA39}" srcId="{136EB584-197D-470E-8512-A19123955C4F}" destId="{05ED7660-89E7-4D5C-A06A-5F718672A133}" srcOrd="2" destOrd="0" parTransId="{867DA15D-5978-4B7C-A53C-DC79C2890D3B}" sibTransId="{14BB561D-CFC7-4E4F-AC63-2DEE80A2BF4E}"/>
    <dgm:cxn modelId="{209A78FE-CDE7-4C47-8D2B-C184B7E9FD22}" type="presOf" srcId="{7F6B9F51-6829-43A8-AC47-2916833D974A}" destId="{3A50EAEA-D787-448F-B1DD-C740EC26B769}" srcOrd="0" destOrd="0" presId="urn:microsoft.com/office/officeart/2018/2/layout/IconVerticalSolidList"/>
    <dgm:cxn modelId="{976789DD-0E49-44DF-AE40-F79DFE46FEB3}" type="presParOf" srcId="{3DD9BC4C-7DA9-4170-8F8C-A5CEE96A126B}" destId="{C90791E3-E901-474C-A0B8-EEE0B7469C9C}" srcOrd="0" destOrd="0" presId="urn:microsoft.com/office/officeart/2018/2/layout/IconVerticalSolidList"/>
    <dgm:cxn modelId="{81397323-8573-4A01-ADB9-8CA1823B149C}" type="presParOf" srcId="{C90791E3-E901-474C-A0B8-EEE0B7469C9C}" destId="{F2031BB6-0CE2-494B-87E3-B6F2EE253D91}" srcOrd="0" destOrd="0" presId="urn:microsoft.com/office/officeart/2018/2/layout/IconVerticalSolidList"/>
    <dgm:cxn modelId="{89B93584-EDD0-4F0C-B023-5934EBE30FAE}" type="presParOf" srcId="{C90791E3-E901-474C-A0B8-EEE0B7469C9C}" destId="{4129E4C0-8A34-4A3C-8059-BF4E3B8D90B1}" srcOrd="1" destOrd="0" presId="urn:microsoft.com/office/officeart/2018/2/layout/IconVerticalSolidList"/>
    <dgm:cxn modelId="{90D4C999-1447-44E2-9762-C113933A5D43}" type="presParOf" srcId="{C90791E3-E901-474C-A0B8-EEE0B7469C9C}" destId="{CD07259B-783A-48BD-B5C5-646EE620D90A}" srcOrd="2" destOrd="0" presId="urn:microsoft.com/office/officeart/2018/2/layout/IconVerticalSolidList"/>
    <dgm:cxn modelId="{9D4865FC-102C-47CE-A907-DB7B02E4441A}" type="presParOf" srcId="{C90791E3-E901-474C-A0B8-EEE0B7469C9C}" destId="{01854F40-F750-482F-86BE-8FA1C668B5EE}" srcOrd="3" destOrd="0" presId="urn:microsoft.com/office/officeart/2018/2/layout/IconVerticalSolidList"/>
    <dgm:cxn modelId="{C6DDF798-DDED-4C79-A2D0-08EC49D76B40}" type="presParOf" srcId="{3DD9BC4C-7DA9-4170-8F8C-A5CEE96A126B}" destId="{73126547-C01A-4EC8-84EE-37BC245C6DD2}" srcOrd="1" destOrd="0" presId="urn:microsoft.com/office/officeart/2018/2/layout/IconVerticalSolidList"/>
    <dgm:cxn modelId="{E200B0A2-29ED-4E15-A63E-D536FF1B3B6E}" type="presParOf" srcId="{3DD9BC4C-7DA9-4170-8F8C-A5CEE96A126B}" destId="{85AE98AB-9DEC-4A8A-962A-0E12286C2A37}" srcOrd="2" destOrd="0" presId="urn:microsoft.com/office/officeart/2018/2/layout/IconVerticalSolidList"/>
    <dgm:cxn modelId="{595DB67C-052B-4EB0-9BDF-AF78048B2327}" type="presParOf" srcId="{85AE98AB-9DEC-4A8A-962A-0E12286C2A37}" destId="{B499CAB5-0055-4E7D-8961-CC7385BBB5E2}" srcOrd="0" destOrd="0" presId="urn:microsoft.com/office/officeart/2018/2/layout/IconVerticalSolidList"/>
    <dgm:cxn modelId="{A44C0A1C-8C85-487A-87A4-50D2425FA448}" type="presParOf" srcId="{85AE98AB-9DEC-4A8A-962A-0E12286C2A37}" destId="{000932A1-F8BA-4A56-9444-3E2C688CE68C}" srcOrd="1" destOrd="0" presId="urn:microsoft.com/office/officeart/2018/2/layout/IconVerticalSolidList"/>
    <dgm:cxn modelId="{9BD0202A-AE73-4FB2-966F-C4DAAF226B43}" type="presParOf" srcId="{85AE98AB-9DEC-4A8A-962A-0E12286C2A37}" destId="{EB753C94-9F11-4D67-892E-90E7E8F64F03}" srcOrd="2" destOrd="0" presId="urn:microsoft.com/office/officeart/2018/2/layout/IconVerticalSolidList"/>
    <dgm:cxn modelId="{0DE5F53C-8D87-45BE-8600-B68A7219DA8E}" type="presParOf" srcId="{85AE98AB-9DEC-4A8A-962A-0E12286C2A37}" destId="{3A50EAEA-D787-448F-B1DD-C740EC26B769}" srcOrd="3" destOrd="0" presId="urn:microsoft.com/office/officeart/2018/2/layout/IconVerticalSolidList"/>
    <dgm:cxn modelId="{74265D10-A748-4A53-9328-8406A49940A9}" type="presParOf" srcId="{3DD9BC4C-7DA9-4170-8F8C-A5CEE96A126B}" destId="{17E03EA2-9992-4E12-B5BA-796F3C99E8B5}" srcOrd="3" destOrd="0" presId="urn:microsoft.com/office/officeart/2018/2/layout/IconVerticalSolidList"/>
    <dgm:cxn modelId="{3FF884D7-F464-42B6-A652-93BF6560BE20}" type="presParOf" srcId="{3DD9BC4C-7DA9-4170-8F8C-A5CEE96A126B}" destId="{D957696A-B5C1-4263-A710-E5194532D53B}" srcOrd="4" destOrd="0" presId="urn:microsoft.com/office/officeart/2018/2/layout/IconVerticalSolidList"/>
    <dgm:cxn modelId="{B52C7D69-5B55-4025-9872-777DB18D0A90}" type="presParOf" srcId="{D957696A-B5C1-4263-A710-E5194532D53B}" destId="{11AD249D-7B81-4EEB-ABAA-357F9494BF3F}" srcOrd="0" destOrd="0" presId="urn:microsoft.com/office/officeart/2018/2/layout/IconVerticalSolidList"/>
    <dgm:cxn modelId="{6425C984-7E12-4091-A191-C515B3480525}" type="presParOf" srcId="{D957696A-B5C1-4263-A710-E5194532D53B}" destId="{6DDB9B7A-63E7-4867-B550-2334F714E8ED}" srcOrd="1" destOrd="0" presId="urn:microsoft.com/office/officeart/2018/2/layout/IconVerticalSolidList"/>
    <dgm:cxn modelId="{07260FB3-8597-4FA3-A3B7-1F339BF6BAC1}" type="presParOf" srcId="{D957696A-B5C1-4263-A710-E5194532D53B}" destId="{6DE21E43-FBF2-4349-81B9-7FFB2B2712D0}" srcOrd="2" destOrd="0" presId="urn:microsoft.com/office/officeart/2018/2/layout/IconVerticalSolidList"/>
    <dgm:cxn modelId="{9F2F2524-3508-45C0-B460-5E1DE6730860}" type="presParOf" srcId="{D957696A-B5C1-4263-A710-E5194532D53B}" destId="{E66E1FEB-A402-4C06-8AD5-649370CCEB7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BCA09AF-EE14-4AA9-9049-B5DF560ED35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B1CE1AF-6AB1-42DC-8307-C46CBA8844FE}">
      <dgm:prSet/>
      <dgm:spPr/>
      <dgm:t>
        <a:bodyPr/>
        <a:lstStyle/>
        <a:p>
          <a:r>
            <a:rPr lang="es-MX" b="0" i="0" baseline="0"/>
            <a:t>Realicen una valoración completa del neonato (con base en el caso) y contesten a las siguientes preguntas:</a:t>
          </a:r>
          <a:endParaRPr lang="en-US"/>
        </a:p>
      </dgm:t>
    </dgm:pt>
    <dgm:pt modelId="{C01A8ACB-86C3-42D9-8920-9D785799C2E8}" type="parTrans" cxnId="{9BA9E96E-6ED5-4193-A303-28E3F8BA0078}">
      <dgm:prSet/>
      <dgm:spPr/>
      <dgm:t>
        <a:bodyPr/>
        <a:lstStyle/>
        <a:p>
          <a:endParaRPr lang="en-US"/>
        </a:p>
      </dgm:t>
    </dgm:pt>
    <dgm:pt modelId="{93C4FAD0-4C34-4EE6-BCE0-1DF3A858DBCD}" type="sibTrans" cxnId="{9BA9E96E-6ED5-4193-A303-28E3F8BA0078}">
      <dgm:prSet/>
      <dgm:spPr/>
      <dgm:t>
        <a:bodyPr/>
        <a:lstStyle/>
        <a:p>
          <a:endParaRPr lang="en-US"/>
        </a:p>
      </dgm:t>
    </dgm:pt>
    <dgm:pt modelId="{C18505B4-9F0E-4BBF-9909-AA65C0DA01CA}">
      <dgm:prSet/>
      <dgm:spPr/>
      <dgm:t>
        <a:bodyPr/>
        <a:lstStyle/>
        <a:p>
          <a:r>
            <a:rPr lang="es-MX" b="0" i="0" baseline="0"/>
            <a:t>¿Con los datos que tenemos de este recién nacido, anatómica y fisiológicamente se ha adaptado bien a la nueva vida?</a:t>
          </a:r>
          <a:endParaRPr lang="en-US"/>
        </a:p>
      </dgm:t>
    </dgm:pt>
    <dgm:pt modelId="{A47C6973-F221-4053-AE69-6196D9849E82}" type="parTrans" cxnId="{E80F3F7C-B985-42E8-8F02-2296ADDCDCC6}">
      <dgm:prSet/>
      <dgm:spPr/>
      <dgm:t>
        <a:bodyPr/>
        <a:lstStyle/>
        <a:p>
          <a:endParaRPr lang="en-US"/>
        </a:p>
      </dgm:t>
    </dgm:pt>
    <dgm:pt modelId="{EB99FD1C-5E4F-4F0E-8243-D2C5F000B3C9}" type="sibTrans" cxnId="{E80F3F7C-B985-42E8-8F02-2296ADDCDCC6}">
      <dgm:prSet/>
      <dgm:spPr/>
      <dgm:t>
        <a:bodyPr/>
        <a:lstStyle/>
        <a:p>
          <a:endParaRPr lang="en-US"/>
        </a:p>
      </dgm:t>
    </dgm:pt>
    <dgm:pt modelId="{5425B147-A003-4AFE-9B52-B9E6FDF8BD17}">
      <dgm:prSet/>
      <dgm:spPr/>
      <dgm:t>
        <a:bodyPr/>
        <a:lstStyle/>
        <a:p>
          <a:r>
            <a:rPr lang="es-MX" b="0" i="0" baseline="0"/>
            <a:t>Si o no y por qué piensas eso.</a:t>
          </a:r>
          <a:endParaRPr lang="en-US"/>
        </a:p>
      </dgm:t>
    </dgm:pt>
    <dgm:pt modelId="{B3C0990E-FFBC-497F-A8DE-98944EAA95D0}" type="parTrans" cxnId="{18F5C969-C696-4920-8893-DB7F002CC68B}">
      <dgm:prSet/>
      <dgm:spPr/>
      <dgm:t>
        <a:bodyPr/>
        <a:lstStyle/>
        <a:p>
          <a:endParaRPr lang="en-US"/>
        </a:p>
      </dgm:t>
    </dgm:pt>
    <dgm:pt modelId="{D3BBB996-EA81-4469-BE47-27BAF9694B60}" type="sibTrans" cxnId="{18F5C969-C696-4920-8893-DB7F002CC68B}">
      <dgm:prSet/>
      <dgm:spPr/>
      <dgm:t>
        <a:bodyPr/>
        <a:lstStyle/>
        <a:p>
          <a:endParaRPr lang="en-US"/>
        </a:p>
      </dgm:t>
    </dgm:pt>
    <dgm:pt modelId="{61E0FD30-BAD9-4EE0-B3C2-D3BE688E169B}">
      <dgm:prSet/>
      <dgm:spPr/>
      <dgm:t>
        <a:bodyPr/>
        <a:lstStyle/>
        <a:p>
          <a:r>
            <a:rPr lang="es-MX" b="0" i="0" baseline="0"/>
            <a:t>¿Se requiere reanimación o solo vigilancia?</a:t>
          </a:r>
          <a:endParaRPr lang="en-US"/>
        </a:p>
      </dgm:t>
    </dgm:pt>
    <dgm:pt modelId="{2F528D2A-4D27-4836-B7E8-15090E77797D}" type="parTrans" cxnId="{2EB41E23-4F53-494F-A76C-FFBD1ECF025F}">
      <dgm:prSet/>
      <dgm:spPr/>
      <dgm:t>
        <a:bodyPr/>
        <a:lstStyle/>
        <a:p>
          <a:endParaRPr lang="en-US"/>
        </a:p>
      </dgm:t>
    </dgm:pt>
    <dgm:pt modelId="{8A91C80E-97AB-424B-A231-2132CEE4EB94}" type="sibTrans" cxnId="{2EB41E23-4F53-494F-A76C-FFBD1ECF025F}">
      <dgm:prSet/>
      <dgm:spPr/>
      <dgm:t>
        <a:bodyPr/>
        <a:lstStyle/>
        <a:p>
          <a:endParaRPr lang="en-US"/>
        </a:p>
      </dgm:t>
    </dgm:pt>
    <dgm:pt modelId="{F37DD006-BC51-4EA8-A084-D27069A38C0E}">
      <dgm:prSet/>
      <dgm:spPr/>
      <dgm:t>
        <a:bodyPr/>
        <a:lstStyle/>
        <a:p>
          <a:r>
            <a:rPr lang="es-MX" b="0" i="0" baseline="0"/>
            <a:t>¿Qué puntaje APGAR obtuvo?</a:t>
          </a:r>
          <a:endParaRPr lang="en-US"/>
        </a:p>
      </dgm:t>
    </dgm:pt>
    <dgm:pt modelId="{C23B1100-96E1-4A55-B88A-FB2F4C24ACA1}" type="parTrans" cxnId="{2E2CBF8E-1874-40C5-A2B7-17EB30099512}">
      <dgm:prSet/>
      <dgm:spPr/>
      <dgm:t>
        <a:bodyPr/>
        <a:lstStyle/>
        <a:p>
          <a:endParaRPr lang="en-US"/>
        </a:p>
      </dgm:t>
    </dgm:pt>
    <dgm:pt modelId="{BEC6E746-A9C7-4EF4-A468-627A93494278}" type="sibTrans" cxnId="{2E2CBF8E-1874-40C5-A2B7-17EB30099512}">
      <dgm:prSet/>
      <dgm:spPr/>
      <dgm:t>
        <a:bodyPr/>
        <a:lstStyle/>
        <a:p>
          <a:endParaRPr lang="en-US"/>
        </a:p>
      </dgm:t>
    </dgm:pt>
    <dgm:pt modelId="{F089D3F6-B4FA-4BDC-ABBF-A1631EC29874}">
      <dgm:prSet/>
      <dgm:spPr/>
      <dgm:t>
        <a:bodyPr/>
        <a:lstStyle/>
        <a:p>
          <a:r>
            <a:rPr lang="es-MX" b="0" i="0" baseline="0"/>
            <a:t>¿La evaluación del examen físico general (coloración, tono, signos vitales), es normal?</a:t>
          </a:r>
          <a:endParaRPr lang="en-US"/>
        </a:p>
      </dgm:t>
    </dgm:pt>
    <dgm:pt modelId="{1FDE6934-379E-44D2-A59F-D267CABBF3F2}" type="parTrans" cxnId="{5AFBFC61-CF7C-4DE8-A88A-3E46ECE137D2}">
      <dgm:prSet/>
      <dgm:spPr/>
      <dgm:t>
        <a:bodyPr/>
        <a:lstStyle/>
        <a:p>
          <a:endParaRPr lang="en-US"/>
        </a:p>
      </dgm:t>
    </dgm:pt>
    <dgm:pt modelId="{EE34949A-9DCA-415A-944C-636218EA3E8A}" type="sibTrans" cxnId="{5AFBFC61-CF7C-4DE8-A88A-3E46ECE137D2}">
      <dgm:prSet/>
      <dgm:spPr/>
      <dgm:t>
        <a:bodyPr/>
        <a:lstStyle/>
        <a:p>
          <a:endParaRPr lang="en-US"/>
        </a:p>
      </dgm:t>
    </dgm:pt>
    <dgm:pt modelId="{D45AA935-359A-4202-8060-FF267416B54A}">
      <dgm:prSet/>
      <dgm:spPr/>
      <dgm:t>
        <a:bodyPr/>
        <a:lstStyle/>
        <a:p>
          <a:r>
            <a:rPr lang="es-MX" b="0" i="0" baseline="0"/>
            <a:t>¿Identificaron alguna alteración o riesgo inmediato?</a:t>
          </a:r>
          <a:endParaRPr lang="en-US"/>
        </a:p>
      </dgm:t>
    </dgm:pt>
    <dgm:pt modelId="{F1D6AD36-1FCA-44DB-8173-DB8BF727CF24}" type="parTrans" cxnId="{EDAD88C4-9C8A-4142-94FC-A47AD183CAEC}">
      <dgm:prSet/>
      <dgm:spPr/>
      <dgm:t>
        <a:bodyPr/>
        <a:lstStyle/>
        <a:p>
          <a:endParaRPr lang="en-US"/>
        </a:p>
      </dgm:t>
    </dgm:pt>
    <dgm:pt modelId="{0BE49175-4430-4670-940F-E87E4F6C091E}" type="sibTrans" cxnId="{EDAD88C4-9C8A-4142-94FC-A47AD183CAEC}">
      <dgm:prSet/>
      <dgm:spPr/>
      <dgm:t>
        <a:bodyPr/>
        <a:lstStyle/>
        <a:p>
          <a:endParaRPr lang="en-US"/>
        </a:p>
      </dgm:t>
    </dgm:pt>
    <dgm:pt modelId="{40C302B1-C418-42D5-A061-395B5E6B631D}">
      <dgm:prSet/>
      <dgm:spPr/>
      <dgm:t>
        <a:bodyPr/>
        <a:lstStyle/>
        <a:p>
          <a:r>
            <a:rPr lang="es-MX" b="0" i="0" baseline="0"/>
            <a:t>Diseñen un plan de intervención inicial de enfermería</a:t>
          </a:r>
          <a:endParaRPr lang="en-US"/>
        </a:p>
      </dgm:t>
    </dgm:pt>
    <dgm:pt modelId="{0D8F5C2A-65CB-486E-A1C8-43A8036E45E3}" type="parTrans" cxnId="{2E391EAF-78D0-4A5E-B7EB-D8E4098CD63F}">
      <dgm:prSet/>
      <dgm:spPr/>
      <dgm:t>
        <a:bodyPr/>
        <a:lstStyle/>
        <a:p>
          <a:endParaRPr lang="en-US"/>
        </a:p>
      </dgm:t>
    </dgm:pt>
    <dgm:pt modelId="{373EBDEB-13C0-4D2A-B3D0-1065170D4FCE}" type="sibTrans" cxnId="{2E391EAF-78D0-4A5E-B7EB-D8E4098CD63F}">
      <dgm:prSet/>
      <dgm:spPr/>
      <dgm:t>
        <a:bodyPr/>
        <a:lstStyle/>
        <a:p>
          <a:endParaRPr lang="en-US"/>
        </a:p>
      </dgm:t>
    </dgm:pt>
    <dgm:pt modelId="{0BD2D600-7356-4E00-BB19-14E7101D1536}">
      <dgm:prSet/>
      <dgm:spPr/>
      <dgm:t>
        <a:bodyPr/>
        <a:lstStyle/>
        <a:p>
          <a:r>
            <a:rPr lang="es-MX" b="0" i="0" baseline="0"/>
            <a:t>Sinteticen sus respuestas en una diapositiva o infografía para presentarla al grupo.</a:t>
          </a:r>
          <a:endParaRPr lang="en-US"/>
        </a:p>
      </dgm:t>
    </dgm:pt>
    <dgm:pt modelId="{926D076B-F5DA-444D-BC00-77CD6A8692DA}" type="parTrans" cxnId="{1A3B8FBB-828D-4DD7-BC60-2BAA7E79FA6F}">
      <dgm:prSet/>
      <dgm:spPr/>
      <dgm:t>
        <a:bodyPr/>
        <a:lstStyle/>
        <a:p>
          <a:endParaRPr lang="en-US"/>
        </a:p>
      </dgm:t>
    </dgm:pt>
    <dgm:pt modelId="{0AF34CBC-4BAC-47DC-9297-52476E1E933B}" type="sibTrans" cxnId="{1A3B8FBB-828D-4DD7-BC60-2BAA7E79FA6F}">
      <dgm:prSet/>
      <dgm:spPr/>
      <dgm:t>
        <a:bodyPr/>
        <a:lstStyle/>
        <a:p>
          <a:endParaRPr lang="en-US"/>
        </a:p>
      </dgm:t>
    </dgm:pt>
    <dgm:pt modelId="{3346AFEF-FCAD-4121-84C1-5943E307FB69}" type="pres">
      <dgm:prSet presAssocID="{6BCA09AF-EE14-4AA9-9049-B5DF560ED35F}" presName="linear" presStyleCnt="0">
        <dgm:presLayoutVars>
          <dgm:animLvl val="lvl"/>
          <dgm:resizeHandles val="exact"/>
        </dgm:presLayoutVars>
      </dgm:prSet>
      <dgm:spPr/>
    </dgm:pt>
    <dgm:pt modelId="{E0F50DE5-C4C7-4E25-A942-62216D26B29E}" type="pres">
      <dgm:prSet presAssocID="{DB1CE1AF-6AB1-42DC-8307-C46CBA8844F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768C2E3-CA6E-4544-97E1-BB4D7FF24376}" type="pres">
      <dgm:prSet presAssocID="{DB1CE1AF-6AB1-42DC-8307-C46CBA8844FE}" presName="childText" presStyleLbl="revTx" presStyleIdx="0" presStyleCnt="2">
        <dgm:presLayoutVars>
          <dgm:bulletEnabled val="1"/>
        </dgm:presLayoutVars>
      </dgm:prSet>
      <dgm:spPr/>
    </dgm:pt>
    <dgm:pt modelId="{97CF61A6-5C55-4405-8E7E-87BADE3CE6F8}" type="pres">
      <dgm:prSet presAssocID="{5425B147-A003-4AFE-9B52-B9E6FDF8BD1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5015776-7CBC-41CD-93B5-56C2EF910F1B}" type="pres">
      <dgm:prSet presAssocID="{5425B147-A003-4AFE-9B52-B9E6FDF8BD17}" presName="childText" presStyleLbl="revTx" presStyleIdx="1" presStyleCnt="2">
        <dgm:presLayoutVars>
          <dgm:bulletEnabled val="1"/>
        </dgm:presLayoutVars>
      </dgm:prSet>
      <dgm:spPr/>
    </dgm:pt>
    <dgm:pt modelId="{865DA474-6BE1-4005-8C04-013A88DBA7DA}" type="pres">
      <dgm:prSet presAssocID="{40C302B1-C418-42D5-A061-395B5E6B631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55B2200-1235-4CB3-861B-FE15D9F4242C}" type="pres">
      <dgm:prSet presAssocID="{373EBDEB-13C0-4D2A-B3D0-1065170D4FCE}" presName="spacer" presStyleCnt="0"/>
      <dgm:spPr/>
    </dgm:pt>
    <dgm:pt modelId="{115DB6DD-7ED2-4234-9E10-9D634387BD18}" type="pres">
      <dgm:prSet presAssocID="{0BD2D600-7356-4E00-BB19-14E7101D153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ADB7B11-CF00-49FF-B96C-E8A4820C4F95}" type="presOf" srcId="{0BD2D600-7356-4E00-BB19-14E7101D1536}" destId="{115DB6DD-7ED2-4234-9E10-9D634387BD18}" srcOrd="0" destOrd="0" presId="urn:microsoft.com/office/officeart/2005/8/layout/vList2"/>
    <dgm:cxn modelId="{AAA2DA16-DF11-49AB-9C66-9507ACEFEF3F}" type="presOf" srcId="{61E0FD30-BAD9-4EE0-B3C2-D3BE688E169B}" destId="{25015776-7CBC-41CD-93B5-56C2EF910F1B}" srcOrd="0" destOrd="0" presId="urn:microsoft.com/office/officeart/2005/8/layout/vList2"/>
    <dgm:cxn modelId="{2EB41E23-4F53-494F-A76C-FFBD1ECF025F}" srcId="{5425B147-A003-4AFE-9B52-B9E6FDF8BD17}" destId="{61E0FD30-BAD9-4EE0-B3C2-D3BE688E169B}" srcOrd="0" destOrd="0" parTransId="{2F528D2A-4D27-4836-B7E8-15090E77797D}" sibTransId="{8A91C80E-97AB-424B-A231-2132CEE4EB94}"/>
    <dgm:cxn modelId="{6E919926-1C53-42B6-BE47-6EA493C09D10}" type="presOf" srcId="{5425B147-A003-4AFE-9B52-B9E6FDF8BD17}" destId="{97CF61A6-5C55-4405-8E7E-87BADE3CE6F8}" srcOrd="0" destOrd="0" presId="urn:microsoft.com/office/officeart/2005/8/layout/vList2"/>
    <dgm:cxn modelId="{D88CB933-B8C8-48E5-AAE2-24DE0E84BA31}" type="presOf" srcId="{D45AA935-359A-4202-8060-FF267416B54A}" destId="{25015776-7CBC-41CD-93B5-56C2EF910F1B}" srcOrd="0" destOrd="3" presId="urn:microsoft.com/office/officeart/2005/8/layout/vList2"/>
    <dgm:cxn modelId="{5A401F36-618C-41A8-823A-86AF63833E3A}" type="presOf" srcId="{F089D3F6-B4FA-4BDC-ABBF-A1631EC29874}" destId="{25015776-7CBC-41CD-93B5-56C2EF910F1B}" srcOrd="0" destOrd="2" presId="urn:microsoft.com/office/officeart/2005/8/layout/vList2"/>
    <dgm:cxn modelId="{5AFBFC61-CF7C-4DE8-A88A-3E46ECE137D2}" srcId="{5425B147-A003-4AFE-9B52-B9E6FDF8BD17}" destId="{F089D3F6-B4FA-4BDC-ABBF-A1631EC29874}" srcOrd="2" destOrd="0" parTransId="{1FDE6934-379E-44D2-A59F-D267CABBF3F2}" sibTransId="{EE34949A-9DCA-415A-944C-636218EA3E8A}"/>
    <dgm:cxn modelId="{18F5C969-C696-4920-8893-DB7F002CC68B}" srcId="{6BCA09AF-EE14-4AA9-9049-B5DF560ED35F}" destId="{5425B147-A003-4AFE-9B52-B9E6FDF8BD17}" srcOrd="1" destOrd="0" parTransId="{B3C0990E-FFBC-497F-A8DE-98944EAA95D0}" sibTransId="{D3BBB996-EA81-4469-BE47-27BAF9694B60}"/>
    <dgm:cxn modelId="{9BA9E96E-6ED5-4193-A303-28E3F8BA0078}" srcId="{6BCA09AF-EE14-4AA9-9049-B5DF560ED35F}" destId="{DB1CE1AF-6AB1-42DC-8307-C46CBA8844FE}" srcOrd="0" destOrd="0" parTransId="{C01A8ACB-86C3-42D9-8920-9D785799C2E8}" sibTransId="{93C4FAD0-4C34-4EE6-BCE0-1DF3A858DBCD}"/>
    <dgm:cxn modelId="{F0D89B6F-DCDB-4086-8940-9241CB4D0160}" type="presOf" srcId="{C18505B4-9F0E-4BBF-9909-AA65C0DA01CA}" destId="{4768C2E3-CA6E-4544-97E1-BB4D7FF24376}" srcOrd="0" destOrd="0" presId="urn:microsoft.com/office/officeart/2005/8/layout/vList2"/>
    <dgm:cxn modelId="{7C6EB654-6648-4BAB-A54C-47F30967D165}" type="presOf" srcId="{F37DD006-BC51-4EA8-A084-D27069A38C0E}" destId="{25015776-7CBC-41CD-93B5-56C2EF910F1B}" srcOrd="0" destOrd="1" presId="urn:microsoft.com/office/officeart/2005/8/layout/vList2"/>
    <dgm:cxn modelId="{E80F3F7C-B985-42E8-8F02-2296ADDCDCC6}" srcId="{DB1CE1AF-6AB1-42DC-8307-C46CBA8844FE}" destId="{C18505B4-9F0E-4BBF-9909-AA65C0DA01CA}" srcOrd="0" destOrd="0" parTransId="{A47C6973-F221-4053-AE69-6196D9849E82}" sibTransId="{EB99FD1C-5E4F-4F0E-8243-D2C5F000B3C9}"/>
    <dgm:cxn modelId="{2E2CBF8E-1874-40C5-A2B7-17EB30099512}" srcId="{5425B147-A003-4AFE-9B52-B9E6FDF8BD17}" destId="{F37DD006-BC51-4EA8-A084-D27069A38C0E}" srcOrd="1" destOrd="0" parTransId="{C23B1100-96E1-4A55-B88A-FB2F4C24ACA1}" sibTransId="{BEC6E746-A9C7-4EF4-A468-627A93494278}"/>
    <dgm:cxn modelId="{7873CA92-AE73-4CE4-B729-B981F5A0096D}" type="presOf" srcId="{6BCA09AF-EE14-4AA9-9049-B5DF560ED35F}" destId="{3346AFEF-FCAD-4121-84C1-5943E307FB69}" srcOrd="0" destOrd="0" presId="urn:microsoft.com/office/officeart/2005/8/layout/vList2"/>
    <dgm:cxn modelId="{2E391EAF-78D0-4A5E-B7EB-D8E4098CD63F}" srcId="{6BCA09AF-EE14-4AA9-9049-B5DF560ED35F}" destId="{40C302B1-C418-42D5-A061-395B5E6B631D}" srcOrd="2" destOrd="0" parTransId="{0D8F5C2A-65CB-486E-A1C8-43A8036E45E3}" sibTransId="{373EBDEB-13C0-4D2A-B3D0-1065170D4FCE}"/>
    <dgm:cxn modelId="{1A3B8FBB-828D-4DD7-BC60-2BAA7E79FA6F}" srcId="{6BCA09AF-EE14-4AA9-9049-B5DF560ED35F}" destId="{0BD2D600-7356-4E00-BB19-14E7101D1536}" srcOrd="3" destOrd="0" parTransId="{926D076B-F5DA-444D-BC00-77CD6A8692DA}" sibTransId="{0AF34CBC-4BAC-47DC-9297-52476E1E933B}"/>
    <dgm:cxn modelId="{EDAD88C4-9C8A-4142-94FC-A47AD183CAEC}" srcId="{5425B147-A003-4AFE-9B52-B9E6FDF8BD17}" destId="{D45AA935-359A-4202-8060-FF267416B54A}" srcOrd="3" destOrd="0" parTransId="{F1D6AD36-1FCA-44DB-8173-DB8BF727CF24}" sibTransId="{0BE49175-4430-4670-940F-E87E4F6C091E}"/>
    <dgm:cxn modelId="{1E2485CC-8B91-4104-8566-B044FAC3B1B1}" type="presOf" srcId="{40C302B1-C418-42D5-A061-395B5E6B631D}" destId="{865DA474-6BE1-4005-8C04-013A88DBA7DA}" srcOrd="0" destOrd="0" presId="urn:microsoft.com/office/officeart/2005/8/layout/vList2"/>
    <dgm:cxn modelId="{47F243E8-C70B-4EA7-BE03-BCC896D9D901}" type="presOf" srcId="{DB1CE1AF-6AB1-42DC-8307-C46CBA8844FE}" destId="{E0F50DE5-C4C7-4E25-A942-62216D26B29E}" srcOrd="0" destOrd="0" presId="urn:microsoft.com/office/officeart/2005/8/layout/vList2"/>
    <dgm:cxn modelId="{AB1023E7-7BEE-4783-93D9-57AA405E2394}" type="presParOf" srcId="{3346AFEF-FCAD-4121-84C1-5943E307FB69}" destId="{E0F50DE5-C4C7-4E25-A942-62216D26B29E}" srcOrd="0" destOrd="0" presId="urn:microsoft.com/office/officeart/2005/8/layout/vList2"/>
    <dgm:cxn modelId="{AC428D50-0CEA-4477-93DF-77DC52EE4F25}" type="presParOf" srcId="{3346AFEF-FCAD-4121-84C1-5943E307FB69}" destId="{4768C2E3-CA6E-4544-97E1-BB4D7FF24376}" srcOrd="1" destOrd="0" presId="urn:microsoft.com/office/officeart/2005/8/layout/vList2"/>
    <dgm:cxn modelId="{63735D19-901D-407C-A3D3-B5640B4ADFD2}" type="presParOf" srcId="{3346AFEF-FCAD-4121-84C1-5943E307FB69}" destId="{97CF61A6-5C55-4405-8E7E-87BADE3CE6F8}" srcOrd="2" destOrd="0" presId="urn:microsoft.com/office/officeart/2005/8/layout/vList2"/>
    <dgm:cxn modelId="{B9F122BA-5E47-423A-BDD0-AB2E31031A20}" type="presParOf" srcId="{3346AFEF-FCAD-4121-84C1-5943E307FB69}" destId="{25015776-7CBC-41CD-93B5-56C2EF910F1B}" srcOrd="3" destOrd="0" presId="urn:microsoft.com/office/officeart/2005/8/layout/vList2"/>
    <dgm:cxn modelId="{40148D71-A5B1-4700-9A1E-CD788C64D129}" type="presParOf" srcId="{3346AFEF-FCAD-4121-84C1-5943E307FB69}" destId="{865DA474-6BE1-4005-8C04-013A88DBA7DA}" srcOrd="4" destOrd="0" presId="urn:microsoft.com/office/officeart/2005/8/layout/vList2"/>
    <dgm:cxn modelId="{53C06B03-A854-4EC7-B50B-8567B33CE5ED}" type="presParOf" srcId="{3346AFEF-FCAD-4121-84C1-5943E307FB69}" destId="{D55B2200-1235-4CB3-861B-FE15D9F4242C}" srcOrd="5" destOrd="0" presId="urn:microsoft.com/office/officeart/2005/8/layout/vList2"/>
    <dgm:cxn modelId="{C0D3E3DA-578E-4E07-BC54-D762D5F5C1C8}" type="presParOf" srcId="{3346AFEF-FCAD-4121-84C1-5943E307FB69}" destId="{115DB6DD-7ED2-4234-9E10-9D634387BD1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C185FC-99AA-4AB0-B8E7-0DED38BD74F5}">
      <dsp:nvSpPr>
        <dsp:cNvPr id="0" name=""/>
        <dsp:cNvSpPr/>
      </dsp:nvSpPr>
      <dsp:spPr>
        <a:xfrm>
          <a:off x="0" y="526169"/>
          <a:ext cx="6072775" cy="3357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1.Anatomía y fisiología del recién nacido. </a:t>
          </a:r>
          <a:endParaRPr lang="en-US" sz="1400" kern="1200" dirty="0"/>
        </a:p>
      </dsp:txBody>
      <dsp:txXfrm>
        <a:off x="16392" y="542561"/>
        <a:ext cx="6039991" cy="303006"/>
      </dsp:txXfrm>
    </dsp:sp>
    <dsp:sp modelId="{2596D910-861E-4473-9990-228BD2F7C646}">
      <dsp:nvSpPr>
        <dsp:cNvPr id="0" name=""/>
        <dsp:cNvSpPr/>
      </dsp:nvSpPr>
      <dsp:spPr>
        <a:xfrm>
          <a:off x="0" y="902279"/>
          <a:ext cx="6072775" cy="3357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2.Características fisiológicas y psicológicas del neonato. </a:t>
          </a:r>
          <a:endParaRPr lang="en-US" sz="1400" kern="1200"/>
        </a:p>
      </dsp:txBody>
      <dsp:txXfrm>
        <a:off x="16392" y="918671"/>
        <a:ext cx="6039991" cy="303006"/>
      </dsp:txXfrm>
    </dsp:sp>
    <dsp:sp modelId="{67C5B11C-CC0B-4052-A53C-5BFD5A784B29}">
      <dsp:nvSpPr>
        <dsp:cNvPr id="0" name=""/>
        <dsp:cNvSpPr/>
      </dsp:nvSpPr>
      <dsp:spPr>
        <a:xfrm>
          <a:off x="0" y="1278389"/>
          <a:ext cx="6072775" cy="3357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3.Evaluación inicial del neonato: examen físico y valoración APGAR </a:t>
          </a:r>
          <a:endParaRPr lang="en-US" sz="1400" kern="1200"/>
        </a:p>
      </dsp:txBody>
      <dsp:txXfrm>
        <a:off x="16392" y="1294781"/>
        <a:ext cx="6039991" cy="303006"/>
      </dsp:txXfrm>
    </dsp:sp>
    <dsp:sp modelId="{57B7F853-655A-4B77-9DEA-1FC80C819269}">
      <dsp:nvSpPr>
        <dsp:cNvPr id="0" name=""/>
        <dsp:cNvSpPr/>
      </dsp:nvSpPr>
      <dsp:spPr>
        <a:xfrm>
          <a:off x="0" y="1614180"/>
          <a:ext cx="6072775" cy="231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811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1100" kern="1200"/>
            <a:t>3.1. Pruebas metabólicas</a:t>
          </a:r>
          <a:endParaRPr lang="en-US" sz="1100" kern="1200"/>
        </a:p>
      </dsp:txBody>
      <dsp:txXfrm>
        <a:off x="0" y="1614180"/>
        <a:ext cx="6072775" cy="231840"/>
      </dsp:txXfrm>
    </dsp:sp>
    <dsp:sp modelId="{80352C81-BF99-449B-9BC8-B32922AC3AF0}">
      <dsp:nvSpPr>
        <dsp:cNvPr id="0" name=""/>
        <dsp:cNvSpPr/>
      </dsp:nvSpPr>
      <dsp:spPr>
        <a:xfrm>
          <a:off x="0" y="1846020"/>
          <a:ext cx="6072775" cy="3357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4.Asistencia inicial del neonato </a:t>
          </a:r>
          <a:endParaRPr lang="en-US" sz="1400" kern="1200"/>
        </a:p>
      </dsp:txBody>
      <dsp:txXfrm>
        <a:off x="16392" y="1862412"/>
        <a:ext cx="6039991" cy="303006"/>
      </dsp:txXfrm>
    </dsp:sp>
    <dsp:sp modelId="{E2C4C46B-A821-46C3-8EA1-4A215F1394BE}">
      <dsp:nvSpPr>
        <dsp:cNvPr id="0" name=""/>
        <dsp:cNvSpPr/>
      </dsp:nvSpPr>
      <dsp:spPr>
        <a:xfrm>
          <a:off x="0" y="2181810"/>
          <a:ext cx="6072775" cy="767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811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1100" kern="1200"/>
            <a:t>4.1.Manejo y cuidado del cordón umbilical.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1100" kern="1200"/>
            <a:t>4.2.Termorregulación 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1100" kern="1200"/>
            <a:t>4.3.Procedimientos de reanimación neonatal. 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1100" kern="1200"/>
            <a:t>4.4.Prevención de infecciones en el neonato.</a:t>
          </a:r>
          <a:endParaRPr lang="en-US" sz="1100" kern="1200"/>
        </a:p>
      </dsp:txBody>
      <dsp:txXfrm>
        <a:off x="0" y="2181810"/>
        <a:ext cx="6072775" cy="767970"/>
      </dsp:txXfrm>
    </dsp:sp>
    <dsp:sp modelId="{F3A97C7F-ADD1-4716-A6BD-632974EDBB95}">
      <dsp:nvSpPr>
        <dsp:cNvPr id="0" name=""/>
        <dsp:cNvSpPr/>
      </dsp:nvSpPr>
      <dsp:spPr>
        <a:xfrm>
          <a:off x="0" y="2949780"/>
          <a:ext cx="6072775" cy="3357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4.5.Uso de tecnología en el monitoreo de signos vitales neonatales.</a:t>
          </a:r>
          <a:endParaRPr lang="en-US" sz="1400" kern="1200"/>
        </a:p>
      </dsp:txBody>
      <dsp:txXfrm>
        <a:off x="16392" y="2966172"/>
        <a:ext cx="6039991" cy="303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4E64AC-1C38-4589-9359-3BA7058484BF}">
      <dsp:nvSpPr>
        <dsp:cNvPr id="0" name=""/>
        <dsp:cNvSpPr/>
      </dsp:nvSpPr>
      <dsp:spPr>
        <a:xfrm>
          <a:off x="1084004" y="0"/>
          <a:ext cx="6334277" cy="633427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A02403-4E95-48E0-A264-9D7F56DAFA5D}">
      <dsp:nvSpPr>
        <dsp:cNvPr id="0" name=""/>
        <dsp:cNvSpPr/>
      </dsp:nvSpPr>
      <dsp:spPr>
        <a:xfrm>
          <a:off x="4251143" y="634046"/>
          <a:ext cx="4117280" cy="22516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kern="1200" dirty="0"/>
            <a:t>NEONATOLOGÍA</a:t>
          </a:r>
        </a:p>
      </dsp:txBody>
      <dsp:txXfrm>
        <a:off x="4361059" y="743962"/>
        <a:ext cx="3897448" cy="2031805"/>
      </dsp:txXfrm>
    </dsp:sp>
    <dsp:sp modelId="{D8DCF0E8-B74B-4579-AE89-44CCF6BD95AA}">
      <dsp:nvSpPr>
        <dsp:cNvPr id="0" name=""/>
        <dsp:cNvSpPr/>
      </dsp:nvSpPr>
      <dsp:spPr>
        <a:xfrm>
          <a:off x="4251143" y="3167138"/>
          <a:ext cx="4117280" cy="22516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kern="1200" dirty="0"/>
            <a:t>PEDIATRÍA</a:t>
          </a:r>
        </a:p>
      </dsp:txBody>
      <dsp:txXfrm>
        <a:off x="4361059" y="3277054"/>
        <a:ext cx="3897448" cy="20318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D299C-A207-4EB1-8A07-0C813F4CD955}">
      <dsp:nvSpPr>
        <dsp:cNvPr id="0" name=""/>
        <dsp:cNvSpPr/>
      </dsp:nvSpPr>
      <dsp:spPr>
        <a:xfrm>
          <a:off x="0" y="65087"/>
          <a:ext cx="6397313" cy="5996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/>
            <a:t>Frecuencia cardiaca </a:t>
          </a:r>
          <a:endParaRPr lang="en-US" sz="2500" kern="1200"/>
        </a:p>
      </dsp:txBody>
      <dsp:txXfrm>
        <a:off x="29271" y="94358"/>
        <a:ext cx="6338771" cy="541083"/>
      </dsp:txXfrm>
    </dsp:sp>
    <dsp:sp modelId="{D2AC8C72-BDF2-4E1C-B9BA-4872A7287093}">
      <dsp:nvSpPr>
        <dsp:cNvPr id="0" name=""/>
        <dsp:cNvSpPr/>
      </dsp:nvSpPr>
      <dsp:spPr>
        <a:xfrm>
          <a:off x="0" y="736712"/>
          <a:ext cx="6397313" cy="5996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/>
            <a:t>Nacer mayor 100x</a:t>
          </a:r>
          <a:endParaRPr lang="en-US" sz="2500" kern="1200"/>
        </a:p>
      </dsp:txBody>
      <dsp:txXfrm>
        <a:off x="29271" y="765983"/>
        <a:ext cx="6338771" cy="541083"/>
      </dsp:txXfrm>
    </dsp:sp>
    <dsp:sp modelId="{118B6A26-119A-4D1A-B674-C7BFF0D3072C}">
      <dsp:nvSpPr>
        <dsp:cNvPr id="0" name=""/>
        <dsp:cNvSpPr/>
      </dsp:nvSpPr>
      <dsp:spPr>
        <a:xfrm>
          <a:off x="0" y="1408337"/>
          <a:ext cx="6397313" cy="5996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/>
            <a:t>NORMAL 120-160</a:t>
          </a:r>
          <a:endParaRPr lang="en-US" sz="2500" kern="1200"/>
        </a:p>
      </dsp:txBody>
      <dsp:txXfrm>
        <a:off x="29271" y="1437608"/>
        <a:ext cx="6338771" cy="541083"/>
      </dsp:txXfrm>
    </dsp:sp>
    <dsp:sp modelId="{A3D46125-A9E0-410F-92B5-ECEE7BA82CA0}">
      <dsp:nvSpPr>
        <dsp:cNvPr id="0" name=""/>
        <dsp:cNvSpPr/>
      </dsp:nvSpPr>
      <dsp:spPr>
        <a:xfrm>
          <a:off x="0" y="2079962"/>
          <a:ext cx="6397313" cy="5996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/>
            <a:t>TAQUICARDIA 180- 200 X</a:t>
          </a:r>
          <a:endParaRPr lang="en-US" sz="2500" kern="1200"/>
        </a:p>
      </dsp:txBody>
      <dsp:txXfrm>
        <a:off x="29271" y="2109233"/>
        <a:ext cx="6338771" cy="541083"/>
      </dsp:txXfrm>
    </dsp:sp>
    <dsp:sp modelId="{0F827B3A-A14A-480E-A9B9-80D03E0C4B44}">
      <dsp:nvSpPr>
        <dsp:cNvPr id="0" name=""/>
        <dsp:cNvSpPr/>
      </dsp:nvSpPr>
      <dsp:spPr>
        <a:xfrm>
          <a:off x="0" y="2751587"/>
          <a:ext cx="6397313" cy="5996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BRADICARDIA 60X’</a:t>
          </a:r>
        </a:p>
      </dsp:txBody>
      <dsp:txXfrm>
        <a:off x="29271" y="2780858"/>
        <a:ext cx="6338771" cy="5410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52D413-6268-41BB-B420-A603B5BA1234}">
      <dsp:nvSpPr>
        <dsp:cNvPr id="0" name=""/>
        <dsp:cNvSpPr/>
      </dsp:nvSpPr>
      <dsp:spPr>
        <a:xfrm>
          <a:off x="0" y="656589"/>
          <a:ext cx="6397313" cy="3837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0" i="0" kern="1200" dirty="0"/>
            <a:t>Frecuencia respiratoria </a:t>
          </a:r>
          <a:endParaRPr lang="en-US" sz="1600" kern="1200" dirty="0"/>
        </a:p>
      </dsp:txBody>
      <dsp:txXfrm>
        <a:off x="18734" y="675323"/>
        <a:ext cx="6359845" cy="346292"/>
      </dsp:txXfrm>
    </dsp:sp>
    <dsp:sp modelId="{DB8C6AD7-A380-48FC-887E-ACD9A6C2350B}">
      <dsp:nvSpPr>
        <dsp:cNvPr id="0" name=""/>
        <dsp:cNvSpPr/>
      </dsp:nvSpPr>
      <dsp:spPr>
        <a:xfrm>
          <a:off x="0" y="1086429"/>
          <a:ext cx="6397313" cy="3837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0" i="0" kern="1200"/>
            <a:t>Normal 40-60 respiraciones por minuto</a:t>
          </a:r>
          <a:endParaRPr lang="en-US" sz="1600" kern="1200"/>
        </a:p>
      </dsp:txBody>
      <dsp:txXfrm>
        <a:off x="18734" y="1105163"/>
        <a:ext cx="6359845" cy="346292"/>
      </dsp:txXfrm>
    </dsp:sp>
    <dsp:sp modelId="{AA034977-6942-4784-8251-5174C982A1C5}">
      <dsp:nvSpPr>
        <dsp:cNvPr id="0" name=""/>
        <dsp:cNvSpPr/>
      </dsp:nvSpPr>
      <dsp:spPr>
        <a:xfrm>
          <a:off x="0" y="1516269"/>
          <a:ext cx="6397313" cy="3837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0" i="0" kern="1200"/>
            <a:t>Apnea. Ausencia de respiración 20 seg. Cianosis. Bradicardia.</a:t>
          </a:r>
          <a:endParaRPr lang="en-US" sz="1600" kern="1200"/>
        </a:p>
      </dsp:txBody>
      <dsp:txXfrm>
        <a:off x="18734" y="1535003"/>
        <a:ext cx="6359845" cy="346292"/>
      </dsp:txXfrm>
    </dsp:sp>
    <dsp:sp modelId="{75785C51-8D54-4076-A4CF-A97C2D663583}">
      <dsp:nvSpPr>
        <dsp:cNvPr id="0" name=""/>
        <dsp:cNvSpPr/>
      </dsp:nvSpPr>
      <dsp:spPr>
        <a:xfrm>
          <a:off x="0" y="1946110"/>
          <a:ext cx="6397313" cy="3837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0" i="0" kern="1200"/>
            <a:t>Taquipnea más 60 resp por minuto</a:t>
          </a:r>
          <a:endParaRPr lang="en-US" sz="1600" kern="1200"/>
        </a:p>
      </dsp:txBody>
      <dsp:txXfrm>
        <a:off x="18734" y="1964844"/>
        <a:ext cx="6359845" cy="346292"/>
      </dsp:txXfrm>
    </dsp:sp>
    <dsp:sp modelId="{6483EDDB-9034-4C92-BD12-84FD5072A116}">
      <dsp:nvSpPr>
        <dsp:cNvPr id="0" name=""/>
        <dsp:cNvSpPr/>
      </dsp:nvSpPr>
      <dsp:spPr>
        <a:xfrm>
          <a:off x="0" y="2375950"/>
          <a:ext cx="6397313" cy="3837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0" i="0" kern="1200"/>
            <a:t>Polipnea  80 resp por minuto</a:t>
          </a:r>
          <a:endParaRPr lang="en-US" sz="1600" kern="1200"/>
        </a:p>
      </dsp:txBody>
      <dsp:txXfrm>
        <a:off x="18734" y="2394684"/>
        <a:ext cx="6359845" cy="3462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031BB6-0CE2-494B-87E3-B6F2EE253D91}">
      <dsp:nvSpPr>
        <dsp:cNvPr id="0" name=""/>
        <dsp:cNvSpPr/>
      </dsp:nvSpPr>
      <dsp:spPr>
        <a:xfrm>
          <a:off x="0" y="640"/>
          <a:ext cx="6391275" cy="149868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29E4C0-8A34-4A3C-8059-BF4E3B8D90B1}">
      <dsp:nvSpPr>
        <dsp:cNvPr id="0" name=""/>
        <dsp:cNvSpPr/>
      </dsp:nvSpPr>
      <dsp:spPr>
        <a:xfrm>
          <a:off x="453352" y="337845"/>
          <a:ext cx="824278" cy="824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54F40-F750-482F-86BE-8FA1C668B5EE}">
      <dsp:nvSpPr>
        <dsp:cNvPr id="0" name=""/>
        <dsp:cNvSpPr/>
      </dsp:nvSpPr>
      <dsp:spPr>
        <a:xfrm>
          <a:off x="1730984" y="640"/>
          <a:ext cx="4660290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Primero 30 min extrema actividad , ojos abiertos, llanto vigoroso, reflejo de succión enérgico</a:t>
          </a:r>
          <a:endParaRPr lang="en-US" sz="2100" kern="1200" dirty="0"/>
        </a:p>
      </dsp:txBody>
      <dsp:txXfrm>
        <a:off x="1730984" y="640"/>
        <a:ext cx="4660290" cy="1498687"/>
      </dsp:txXfrm>
    </dsp:sp>
    <dsp:sp modelId="{B499CAB5-0055-4E7D-8961-CC7385BBB5E2}">
      <dsp:nvSpPr>
        <dsp:cNvPr id="0" name=""/>
        <dsp:cNvSpPr/>
      </dsp:nvSpPr>
      <dsp:spPr>
        <a:xfrm>
          <a:off x="0" y="1873999"/>
          <a:ext cx="6391275" cy="14986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0932A1-F8BA-4A56-9444-3E2C688CE68C}">
      <dsp:nvSpPr>
        <dsp:cNvPr id="0" name=""/>
        <dsp:cNvSpPr/>
      </dsp:nvSpPr>
      <dsp:spPr>
        <a:xfrm>
          <a:off x="453352" y="2211204"/>
          <a:ext cx="824278" cy="824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0EAEA-D787-448F-B1DD-C740EC26B769}">
      <dsp:nvSpPr>
        <dsp:cNvPr id="0" name=""/>
        <dsp:cNvSpPr/>
      </dsp:nvSpPr>
      <dsp:spPr>
        <a:xfrm>
          <a:off x="1730984" y="1873999"/>
          <a:ext cx="4660290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/>
            <a:t>Intervalo de reposo 1-4 hrs disminuye FC, FR, inicia peristaltismo, duerme</a:t>
          </a:r>
          <a:endParaRPr lang="en-US" sz="2100" kern="1200"/>
        </a:p>
      </dsp:txBody>
      <dsp:txXfrm>
        <a:off x="1730984" y="1873999"/>
        <a:ext cx="4660290" cy="1498687"/>
      </dsp:txXfrm>
    </dsp:sp>
    <dsp:sp modelId="{11AD249D-7B81-4EEB-ABAA-357F9494BF3F}">
      <dsp:nvSpPr>
        <dsp:cNvPr id="0" name=""/>
        <dsp:cNvSpPr/>
      </dsp:nvSpPr>
      <dsp:spPr>
        <a:xfrm>
          <a:off x="0" y="3747359"/>
          <a:ext cx="6391275" cy="149868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DB9B7A-63E7-4867-B550-2334F714E8ED}">
      <dsp:nvSpPr>
        <dsp:cNvPr id="0" name=""/>
        <dsp:cNvSpPr/>
      </dsp:nvSpPr>
      <dsp:spPr>
        <a:xfrm>
          <a:off x="453352" y="4084563"/>
          <a:ext cx="824278" cy="824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E1FEB-A402-4C06-8AD5-649370CCEB7A}">
      <dsp:nvSpPr>
        <dsp:cNvPr id="0" name=""/>
        <dsp:cNvSpPr/>
      </dsp:nvSpPr>
      <dsp:spPr>
        <a:xfrm>
          <a:off x="1730984" y="3747359"/>
          <a:ext cx="4660290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2o periodo de reactividad despierta, 2-5 </a:t>
          </a:r>
          <a:r>
            <a:rPr lang="es-MX" sz="2100" kern="1200" dirty="0" err="1"/>
            <a:t>hrs</a:t>
          </a:r>
          <a:r>
            <a:rPr lang="es-MX" sz="2100" kern="1200" dirty="0"/>
            <a:t>, menos marcado que el primero, meconio.</a:t>
          </a:r>
          <a:endParaRPr lang="en-US" sz="2100" kern="1200" dirty="0"/>
        </a:p>
      </dsp:txBody>
      <dsp:txXfrm>
        <a:off x="1730984" y="3747359"/>
        <a:ext cx="4660290" cy="14986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50DE5-C4C7-4E25-A942-62216D26B29E}">
      <dsp:nvSpPr>
        <dsp:cNvPr id="0" name=""/>
        <dsp:cNvSpPr/>
      </dsp:nvSpPr>
      <dsp:spPr>
        <a:xfrm>
          <a:off x="0" y="494157"/>
          <a:ext cx="6391275" cy="6762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0" i="0" kern="1200" baseline="0"/>
            <a:t>Realicen una valoración completa del neonato (con base en el caso) y contesten a las siguientes preguntas:</a:t>
          </a:r>
          <a:endParaRPr lang="en-US" sz="1700" kern="1200"/>
        </a:p>
      </dsp:txBody>
      <dsp:txXfrm>
        <a:off x="33012" y="527169"/>
        <a:ext cx="6325251" cy="610236"/>
      </dsp:txXfrm>
    </dsp:sp>
    <dsp:sp modelId="{4768C2E3-CA6E-4544-97E1-BB4D7FF24376}">
      <dsp:nvSpPr>
        <dsp:cNvPr id="0" name=""/>
        <dsp:cNvSpPr/>
      </dsp:nvSpPr>
      <dsp:spPr>
        <a:xfrm>
          <a:off x="0" y="1170417"/>
          <a:ext cx="6391275" cy="413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92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1300" b="0" i="0" kern="1200" baseline="0"/>
            <a:t>¿Con los datos que tenemos de este recién nacido, anatómica y fisiológicamente se ha adaptado bien a la nueva vida?</a:t>
          </a:r>
          <a:endParaRPr lang="en-US" sz="1300" kern="1200"/>
        </a:p>
      </dsp:txBody>
      <dsp:txXfrm>
        <a:off x="0" y="1170417"/>
        <a:ext cx="6391275" cy="413482"/>
      </dsp:txXfrm>
    </dsp:sp>
    <dsp:sp modelId="{97CF61A6-5C55-4405-8E7E-87BADE3CE6F8}">
      <dsp:nvSpPr>
        <dsp:cNvPr id="0" name=""/>
        <dsp:cNvSpPr/>
      </dsp:nvSpPr>
      <dsp:spPr>
        <a:xfrm>
          <a:off x="0" y="1583899"/>
          <a:ext cx="6391275" cy="676260"/>
        </a:xfrm>
        <a:prstGeom prst="roundRect">
          <a:avLst/>
        </a:prstGeom>
        <a:solidFill>
          <a:schemeClr val="accent2">
            <a:hueOff val="-6588574"/>
            <a:satOff val="30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0" i="0" kern="1200" baseline="0"/>
            <a:t>Si o no y por qué piensas eso.</a:t>
          </a:r>
          <a:endParaRPr lang="en-US" sz="1700" kern="1200"/>
        </a:p>
      </dsp:txBody>
      <dsp:txXfrm>
        <a:off x="33012" y="1616911"/>
        <a:ext cx="6325251" cy="610236"/>
      </dsp:txXfrm>
    </dsp:sp>
    <dsp:sp modelId="{25015776-7CBC-41CD-93B5-56C2EF910F1B}">
      <dsp:nvSpPr>
        <dsp:cNvPr id="0" name=""/>
        <dsp:cNvSpPr/>
      </dsp:nvSpPr>
      <dsp:spPr>
        <a:xfrm>
          <a:off x="0" y="2260159"/>
          <a:ext cx="6391275" cy="1090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92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1300" b="0" i="0" kern="1200" baseline="0"/>
            <a:t>¿Se requiere reanimación o solo vigilancia?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1300" b="0" i="0" kern="1200" baseline="0"/>
            <a:t>¿Qué puntaje APGAR obtuvo?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1300" b="0" i="0" kern="1200" baseline="0"/>
            <a:t>¿La evaluación del examen físico general (coloración, tono, signos vitales), es normal?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1300" b="0" i="0" kern="1200" baseline="0"/>
            <a:t>¿Identificaron alguna alteración o riesgo inmediato?</a:t>
          </a:r>
          <a:endParaRPr lang="en-US" sz="1300" kern="1200"/>
        </a:p>
      </dsp:txBody>
      <dsp:txXfrm>
        <a:off x="0" y="2260159"/>
        <a:ext cx="6391275" cy="1090890"/>
      </dsp:txXfrm>
    </dsp:sp>
    <dsp:sp modelId="{865DA474-6BE1-4005-8C04-013A88DBA7DA}">
      <dsp:nvSpPr>
        <dsp:cNvPr id="0" name=""/>
        <dsp:cNvSpPr/>
      </dsp:nvSpPr>
      <dsp:spPr>
        <a:xfrm>
          <a:off x="0" y="3351049"/>
          <a:ext cx="6391275" cy="676260"/>
        </a:xfrm>
        <a:prstGeom prst="roundRect">
          <a:avLst/>
        </a:prstGeom>
        <a:solidFill>
          <a:schemeClr val="accent2">
            <a:hueOff val="-13177148"/>
            <a:satOff val="6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0" i="0" kern="1200" baseline="0"/>
            <a:t>Diseñen un plan de intervención inicial de enfermería</a:t>
          </a:r>
          <a:endParaRPr lang="en-US" sz="1700" kern="1200"/>
        </a:p>
      </dsp:txBody>
      <dsp:txXfrm>
        <a:off x="33012" y="3384061"/>
        <a:ext cx="6325251" cy="610236"/>
      </dsp:txXfrm>
    </dsp:sp>
    <dsp:sp modelId="{115DB6DD-7ED2-4234-9E10-9D634387BD18}">
      <dsp:nvSpPr>
        <dsp:cNvPr id="0" name=""/>
        <dsp:cNvSpPr/>
      </dsp:nvSpPr>
      <dsp:spPr>
        <a:xfrm>
          <a:off x="0" y="4076269"/>
          <a:ext cx="6391275" cy="676260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0" i="0" kern="1200" baseline="0"/>
            <a:t>Sinteticen sus respuestas en una diapositiva o infografía para presentarla al grupo.</a:t>
          </a:r>
          <a:endParaRPr lang="en-US" sz="1700" kern="1200"/>
        </a:p>
      </dsp:txBody>
      <dsp:txXfrm>
        <a:off x="33012" y="4109281"/>
        <a:ext cx="6325251" cy="610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1:45:16.873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1 968 24508,'1876'-967'0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1:45:31.602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728F8-93ED-4E0C-813C-55366A5916A9}" type="datetimeFigureOut">
              <a:rPr lang="es-MX" smtClean="0"/>
              <a:t>08/07/2025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96BA1-D7A4-405A-9E0E-2E023A571A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4628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La enfermería es una profesión dedicada al cuidado integral de los individuos, familias y comunidades. Implica la promoción de la salud, prevención de enfermedades y atención de personas enfermas. Los enfermeros juegan un papel crucial en el sistema de salud, proporcionando apoyo físico y emocional, y colaborando con otros profesionales médicos para garantizar una atención de calidad.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2477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FORMA/FUNCION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274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Peso para edad gestacional gráficas de </a:t>
            </a:r>
            <a:r>
              <a:rPr lang="es-MX" dirty="0" err="1"/>
              <a:t>Lubchenco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1247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Anterior, </a:t>
            </a:r>
            <a:r>
              <a:rPr lang="es-MX" dirty="0" err="1"/>
              <a:t>bregmatica,rombo</a:t>
            </a:r>
            <a:r>
              <a:rPr lang="es-MX" dirty="0"/>
              <a:t> 4, 2.5, c2a (18m), posterior lambdoidea triangulo, (3m), (3m), (</a:t>
            </a:r>
            <a:r>
              <a:rPr lang="es-MX"/>
              <a:t>1ª)…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3396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FA, bregma 2 a, 4-2.5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0386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dolicocefalia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871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Aplanamiento posterior, más ancho el diámetro de oreja a oreja que de frente a nuca.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4046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Plagiocefalia = plana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8243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 </a:t>
            </a:r>
            <a:r>
              <a:rPr lang="es-MX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sacro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el sacro infantil no está aún soldado y se compone de </a:t>
            </a:r>
            <a:r>
              <a:rPr lang="es-MX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cuatro vértebras independientes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(+3)</a:t>
            </a:r>
          </a:p>
          <a:p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 </a:t>
            </a:r>
            <a:r>
              <a:rPr lang="es-MX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coxis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el cóccix² infantil tampoco está fusionado y se compone de </a:t>
            </a:r>
            <a:r>
              <a:rPr lang="es-MX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cinco vértebras independientes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(+4)</a:t>
            </a:r>
          </a:p>
          <a:p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 </a:t>
            </a:r>
            <a:r>
              <a:rPr lang="es-MX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coxal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el coxal infantil se encuentra dividido en </a:t>
            </a:r>
            <a:r>
              <a:rPr lang="es-MX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tres huesos independientes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</a:t>
            </a:r>
            <a:r>
              <a:rPr lang="es-MX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illion</a:t>
            </a:r>
            <a:r>
              <a:rPr lang="es-MX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isquion y pubis). (+4)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3498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ANQUILOGLOSIA, SIALORREA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46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1696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CATARATA CONGÉNITA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47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0323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PECTUS EXCAVATUM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53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3846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DIACTASIS DE RECTOS</a:t>
            </a:r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57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9825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59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8790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INTEGRIDAD, CONTINUIDAD (FOSITAS) MANCHAS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62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2823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BARLOW Y ORTOLANI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63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5921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El Dextrostix neonatal es una herramienta rápida para medir glucosa en sangre de recién nacidos. Permite la detección temprana de hipoglucemia, ayudando a prevenir complicaciones neurológicas. Su empleo es sencillo y requiere solo una gota de sangre capilar, lo que facilita un monitoreo eficaz en unidades neonatales.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68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8898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Menor a 45mg/dl TAMIZ </a:t>
            </a:r>
            <a:r>
              <a:rPr lang="es-MX" dirty="0" err="1"/>
              <a:t>BASICO:Tamiz</a:t>
            </a:r>
            <a:r>
              <a:rPr lang="es-MX" dirty="0"/>
              <a:t> Neonatal Básico fenilcetonuria, hipotiroidismo congénito, galactosemia e hiperplasia </a:t>
            </a:r>
            <a:r>
              <a:rPr lang="es-MX" dirty="0" err="1"/>
              <a:t>suprarenal</a:t>
            </a:r>
            <a:r>
              <a:rPr lang="es-MX" dirty="0"/>
              <a:t> congénita</a:t>
            </a:r>
          </a:p>
          <a:p>
            <a:r>
              <a:rPr lang="es-MX" dirty="0"/>
              <a:t>AMPLIADO 67 ENF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69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7514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A por corrientes de aire B de piel a superficies alejadas C contacto con superficies frías D piel mojada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77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765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96BA1-D7A4-405A-9E0E-2E023A571A41}" type="slidenum">
              <a:rPr lang="es-MX" smtClean="0"/>
              <a:t>93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2504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4F83420-0338-44E2-9C47-D7368EE3A4D8}" type="datetime1">
              <a:rPr lang="es-MX" smtClean="0"/>
              <a:t>08/07/2025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1116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83B0-8713-437C-88F7-2F938BD1E4D6}" type="datetime1">
              <a:rPr lang="es-MX" smtClean="0"/>
              <a:t>08/07/2025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009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51C5-5546-4B8F-AD63-B4B2BDA5E001}" type="datetime1">
              <a:rPr lang="es-MX" smtClean="0"/>
              <a:t>08/07/2025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9943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B28-08CE-4CC1-B3D9-23C6AF9849B5}" type="datetime1">
              <a:rPr lang="es-MX" smtClean="0"/>
              <a:t>08/07/2025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066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04AC0-2144-42CD-873E-D2AAB01CEA69}" type="datetime1">
              <a:rPr lang="es-MX" smtClean="0"/>
              <a:t>08/07/2025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598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1CDB9-A1E8-43A4-91BF-955398C94AE4}" type="datetime1">
              <a:rPr lang="es-MX" smtClean="0"/>
              <a:t>08/07/2025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947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FD65-62FF-4276-90E0-890FD68CA27C}" type="datetime1">
              <a:rPr lang="es-MX" smtClean="0"/>
              <a:t>08/07/2025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31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BB81A-995F-4690-A0DF-85ACFBD1F433}" type="datetime1">
              <a:rPr lang="es-MX" smtClean="0"/>
              <a:t>08/07/2025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445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0E8A-6C5E-4B15-AC66-27C40ACE8FFA}" type="datetime1">
              <a:rPr lang="es-MX" smtClean="0"/>
              <a:t>08/07/2025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378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FD2E0-83F6-44A8-85E3-6B323561BB08}" type="datetime1">
              <a:rPr lang="es-MX" smtClean="0"/>
              <a:t>08/07/2025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5396962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FD2E0-83F6-44A8-85E3-6B323561BB08}" type="datetime1">
              <a:rPr lang="es-MX" smtClean="0"/>
              <a:t>08/07/2025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3937215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FD2E0-83F6-44A8-85E3-6B323561BB08}" type="datetime1">
              <a:rPr lang="es-MX" smtClean="0"/>
              <a:t>08/07/2025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5126584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FD2E0-83F6-44A8-85E3-6B323561BB08}" type="datetime1">
              <a:rPr lang="es-MX" smtClean="0"/>
              <a:t>08/07/2025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0652789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FD2E0-83F6-44A8-85E3-6B323561BB08}" type="datetime1">
              <a:rPr lang="es-MX" smtClean="0"/>
              <a:t>08/07/2025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0080097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FD2E0-83F6-44A8-85E3-6B323561BB08}" type="datetime1">
              <a:rPr lang="es-MX" smtClean="0"/>
              <a:t>08/07/2025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7287248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32DCE97-2965-41D9-AF65-21E4E0827744}" type="datetime1">
              <a:rPr lang="es-MX" smtClean="0"/>
              <a:t>08/07/2025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6891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EB81E6-3840-46BC-ACFF-586CBD81ED46}" type="datetime1">
              <a:rPr lang="es-MX" smtClean="0"/>
              <a:t>08/07/2025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5719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25FD2E0-83F6-44A8-85E3-6B323561BB08}" type="datetime1">
              <a:rPr lang="es-MX" smtClean="0"/>
              <a:t>08/07/2025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43828CF-87F4-44B3-88D8-D87199545F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8018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s/photo/1208147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.xml"/><Relationship Id="rId5" Type="http://schemas.openxmlformats.org/officeDocument/2006/relationships/image" Target="../media/image16.png"/><Relationship Id="rId4" Type="http://schemas.openxmlformats.org/officeDocument/2006/relationships/customXml" Target="../ink/ink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youtu.be/Z_r3Qa-BPus?si=l1SXfA1tmKCuqovt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5.svg"/><Relationship Id="rId7" Type="http://schemas.openxmlformats.org/officeDocument/2006/relationships/diagramColors" Target="../diagrams/colors3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0.svg"/><Relationship Id="rId7" Type="http://schemas.openxmlformats.org/officeDocument/2006/relationships/diagramColors" Target="../diagrams/colors4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neopeds.academy/bp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youtu.be/bSd3TF-wAM0?si=kz3WJkexQQmrk03i" TargetMode="External"/><Relationship Id="rId4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youtu.be/K8JpypHNHO8?si=EjGFe0oiWLON1eB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mj5HeHs2IgI?si=q1t6-ahjxSJS_9D-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3246-024-00511-6?utm_source=chatgpt.com" TargetMode="External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nature.com/articles/s43246-024-00511-6?utm_source=chatgpt.com" TargetMode="External"/><Relationship Id="rId4" Type="http://schemas.openxmlformats.org/officeDocument/2006/relationships/image" Target="../media/image10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fermera Neonatal: Funciones e importancia en la UCIN | Estudiar ...">
            <a:extLst>
              <a:ext uri="{FF2B5EF4-FFF2-40B4-BE49-F238E27FC236}">
                <a16:creationId xmlns:a16="http://schemas.microsoft.com/office/drawing/2014/main" id="{9E6EB3F9-602C-C9AD-21D4-B575E56C6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1" r="11720" b="-1"/>
          <a:stretch>
            <a:fillRect/>
          </a:stretch>
        </p:blipFill>
        <p:spPr bwMode="auto"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C33811-F4BA-0CE5-A9CB-C072F69EC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3322" y="451055"/>
            <a:ext cx="5428551" cy="31537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MX" dirty="0"/>
              <a:t>DIPLOMADO EN ENFERMERÍA NEONATAL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C44CFE-0C95-D194-4E75-173AB81287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3322" y="4286985"/>
            <a:ext cx="3371151" cy="1622322"/>
          </a:xfrm>
        </p:spPr>
        <p:txBody>
          <a:bodyPr>
            <a:normAutofit/>
          </a:bodyPr>
          <a:lstStyle/>
          <a:p>
            <a:r>
              <a:rPr lang="es-MX" dirty="0"/>
              <a:t>Sesión1. Fundamentos de la enfermería neonatal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3F30EF-B999-1B83-EB5E-44EEC0944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56288" y="5146827"/>
            <a:ext cx="3859795" cy="304801"/>
          </a:xfrm>
        </p:spPr>
        <p:txBody>
          <a:bodyPr/>
          <a:lstStyle/>
          <a:p>
            <a:r>
              <a:rPr lang="es-MX" sz="1200" dirty="0"/>
              <a:t>.    DRA. OLGUIN HERNANDEZ ROSA MARIA</a:t>
            </a:r>
          </a:p>
        </p:txBody>
      </p:sp>
      <p:pic>
        <p:nvPicPr>
          <p:cNvPr id="5" name="Cámara 4">
            <a:extLst>
              <a:ext uri="{FF2B5EF4-FFF2-40B4-BE49-F238E27FC236}">
                <a16:creationId xmlns:a16="http://schemas.microsoft.com/office/drawing/2014/main" id="{FCADD4C3-6614-E34F-0091-E759B4883567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4473" y="4054276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3157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7ACC3E-F035-D966-9511-CFBD47729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FFFFFF"/>
                </a:solidFill>
              </a:rPr>
              <a:t>¿De qué hablaremos hoy?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986872C-75D7-1824-E48D-2B25F81A6F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0870607"/>
              </p:ext>
            </p:extLst>
          </p:nvPr>
        </p:nvGraphicFramePr>
        <p:xfrm>
          <a:off x="639098" y="2418735"/>
          <a:ext cx="6072776" cy="3811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E5EA5897-7359-19DC-D80D-FDC242FB0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DB09684-80E1-E08A-9067-01C4ADB59D09}"/>
              </a:ext>
            </a:extLst>
          </p:cNvPr>
          <p:cNvSpPr txBox="1"/>
          <p:nvPr/>
        </p:nvSpPr>
        <p:spPr>
          <a:xfrm>
            <a:off x="9383486" y="838200"/>
            <a:ext cx="547458" cy="51054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s-MX" sz="2000" b="1" dirty="0"/>
              <a:t>INTRODUCCION</a:t>
            </a:r>
          </a:p>
        </p:txBody>
      </p:sp>
    </p:spTree>
    <p:extLst>
      <p:ext uri="{BB962C8B-B14F-4D97-AF65-F5344CB8AC3E}">
        <p14:creationId xmlns:p14="http://schemas.microsoft.com/office/powerpoint/2010/main" val="4213684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5">
                                            <p:graphicEl>
                                              <a:dgm id="{78C185FC-99AA-4AB0-B8E7-0DED38BD7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>
                                            <p:graphicEl>
                                              <a:dgm id="{78C185FC-99AA-4AB0-B8E7-0DED38BD7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5">
                                            <p:graphicEl>
                                              <a:dgm id="{2596D910-861E-4473-9990-228BD2F7C6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5">
                                            <p:graphicEl>
                                              <a:dgm id="{2596D910-861E-4473-9990-228BD2F7C6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5">
                                            <p:graphicEl>
                                              <a:dgm id="{67C5B11C-CC0B-4052-A53C-5BFD5A784B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5">
                                            <p:graphicEl>
                                              <a:dgm id="{67C5B11C-CC0B-4052-A53C-5BFD5A784B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5">
                                            <p:graphicEl>
                                              <a:dgm id="{57B7F853-655A-4B77-9DEA-1FC80C8192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5">
                                            <p:graphicEl>
                                              <a:dgm id="{57B7F853-655A-4B77-9DEA-1FC80C8192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5">
                                            <p:graphicEl>
                                              <a:dgm id="{80352C81-BF99-449B-9BC8-B32922AC3A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5">
                                            <p:graphicEl>
                                              <a:dgm id="{80352C81-BF99-449B-9BC8-B32922AC3A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5">
                                            <p:graphicEl>
                                              <a:dgm id="{E2C4C46B-A821-46C3-8EA1-4A215F1394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5">
                                            <p:graphicEl>
                                              <a:dgm id="{E2C4C46B-A821-46C3-8EA1-4A215F1394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5">
                                            <p:graphicEl>
                                              <a:dgm id="{F3A97C7F-ADD1-4716-A6BD-632974EDB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5">
                                            <p:graphicEl>
                                              <a:dgm id="{F3A97C7F-ADD1-4716-A6BD-632974EDB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BE12-9013-0D7F-73AE-3BC7596A3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3504"/>
            <a:ext cx="5862396" cy="1051125"/>
          </a:xfrm>
        </p:spPr>
        <p:txBody>
          <a:bodyPr anchor="b">
            <a:normAutofit/>
          </a:bodyPr>
          <a:lstStyle/>
          <a:p>
            <a:r>
              <a:rPr lang="es-MX" dirty="0"/>
              <a:t>Neonatología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E1AE71-2BC1-2021-3EE4-A274EE5B8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212848"/>
            <a:ext cx="5862396" cy="4096512"/>
          </a:xfrm>
        </p:spPr>
        <p:txBody>
          <a:bodyPr>
            <a:normAutofit/>
          </a:bodyPr>
          <a:lstStyle/>
          <a:p>
            <a:r>
              <a:rPr lang="es-MX" dirty="0" err="1"/>
              <a:t>N</a:t>
            </a:r>
            <a:r>
              <a:rPr lang="es-MX" sz="1800" dirty="0" err="1"/>
              <a:t>éo</a:t>
            </a:r>
            <a:r>
              <a:rPr lang="es-MX" sz="1800" dirty="0"/>
              <a:t> “nuevo”; </a:t>
            </a:r>
          </a:p>
          <a:p>
            <a:r>
              <a:rPr lang="es-MX" dirty="0"/>
              <a:t>N</a:t>
            </a:r>
            <a:r>
              <a:rPr lang="es-MX" sz="1800" dirty="0"/>
              <a:t>atos, “acto de nacer” </a:t>
            </a:r>
          </a:p>
          <a:p>
            <a:r>
              <a:rPr lang="es-MX" dirty="0"/>
              <a:t>Logos </a:t>
            </a:r>
            <a:r>
              <a:rPr lang="es-MX" sz="1800" dirty="0"/>
              <a:t>“tratado o estudio”. </a:t>
            </a:r>
          </a:p>
          <a:p>
            <a:endParaRPr lang="es-MX" sz="180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C5B98A-2113-FC6F-A861-C95D8EF43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8D163E-E93A-6171-771B-72D5397AD264}"/>
              </a:ext>
            </a:extLst>
          </p:cNvPr>
          <p:cNvSpPr txBox="1"/>
          <p:nvPr/>
        </p:nvSpPr>
        <p:spPr>
          <a:xfrm>
            <a:off x="419099" y="387164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Rama de la pediatría que se dedica al estudio y manejo integral del ser humano desde su nacimiento hasta los 28 días de vida extrauterina. </a:t>
            </a:r>
          </a:p>
        </p:txBody>
      </p:sp>
      <p:pic>
        <p:nvPicPr>
          <p:cNvPr id="7" name="Cámara 6">
            <a:extLst>
              <a:ext uri="{FF2B5EF4-FFF2-40B4-BE49-F238E27FC236}">
                <a16:creationId xmlns:a16="http://schemas.microsoft.com/office/drawing/2014/main" id="{0FA4A0EB-2F88-9935-6C6B-EA71F4A1617A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49968" y="484632"/>
            <a:ext cx="2057400" cy="2057400"/>
          </a:xfrm>
          <a:prstGeom prst="ellipse">
            <a:avLst/>
          </a:prstGeom>
        </p:spPr>
      </p:pic>
      <p:pic>
        <p:nvPicPr>
          <p:cNvPr id="2052" name="Picture 4" descr="Qué es el latín? | Schola Latina">
            <a:extLst>
              <a:ext uri="{FF2B5EF4-FFF2-40B4-BE49-F238E27FC236}">
                <a16:creationId xmlns:a16="http://schemas.microsoft.com/office/drawing/2014/main" id="{35CE5B8C-3FE7-69DD-5E67-1CB6878F0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815" y="3167742"/>
            <a:ext cx="51435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32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677408-9280-43E1-AD52-8BB97FFA5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Definición del recién nacido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48F95B-CC7F-A50B-B972-9A4883DC0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NOM-007-SSA2-2016</a:t>
            </a:r>
          </a:p>
          <a:p>
            <a:r>
              <a:rPr lang="es-MX" dirty="0">
                <a:solidFill>
                  <a:srgbClr val="FFFFFF"/>
                </a:solidFill>
              </a:rPr>
              <a:t>Nacido Vivo </a:t>
            </a:r>
          </a:p>
          <a:p>
            <a:r>
              <a:rPr lang="es-MX" u="sng" dirty="0">
                <a:solidFill>
                  <a:srgbClr val="FFFFFF"/>
                </a:solidFill>
              </a:rPr>
              <a:t>expulsión o extracción</a:t>
            </a:r>
            <a:r>
              <a:rPr lang="es-MX" dirty="0">
                <a:solidFill>
                  <a:srgbClr val="FFFFFF"/>
                </a:solidFill>
              </a:rPr>
              <a:t>  </a:t>
            </a:r>
          </a:p>
          <a:p>
            <a:r>
              <a:rPr lang="es-MX" dirty="0">
                <a:solidFill>
                  <a:srgbClr val="FFFFFF"/>
                </a:solidFill>
              </a:rPr>
              <a:t>duración del embarazo, </a:t>
            </a:r>
          </a:p>
          <a:p>
            <a:r>
              <a:rPr lang="es-MX" u="sng" dirty="0">
                <a:solidFill>
                  <a:srgbClr val="FFFFFF"/>
                </a:solidFill>
              </a:rPr>
              <a:t>respire </a:t>
            </a:r>
            <a:r>
              <a:rPr lang="es-MX" dirty="0">
                <a:solidFill>
                  <a:srgbClr val="FFFFFF"/>
                </a:solidFill>
              </a:rPr>
              <a:t>o dé cualquier otra señal de vida, </a:t>
            </a:r>
          </a:p>
          <a:p>
            <a:r>
              <a:rPr lang="es-MX" u="sng" dirty="0">
                <a:solidFill>
                  <a:srgbClr val="FFFFFF"/>
                </a:solidFill>
              </a:rPr>
              <a:t>cordón umbilical</a:t>
            </a:r>
          </a:p>
          <a:p>
            <a:r>
              <a:rPr lang="es-MX" dirty="0">
                <a:solidFill>
                  <a:srgbClr val="FFFFFF"/>
                </a:solidFill>
              </a:rPr>
              <a:t> </a:t>
            </a:r>
            <a:r>
              <a:rPr lang="es-MX" u="sng" dirty="0">
                <a:solidFill>
                  <a:srgbClr val="FFFFFF"/>
                </a:solidFill>
              </a:rPr>
              <a:t>placenta</a:t>
            </a:r>
          </a:p>
          <a:p>
            <a:r>
              <a:rPr lang="es-MX" dirty="0">
                <a:solidFill>
                  <a:srgbClr val="FFFFFF"/>
                </a:solidFill>
              </a:rPr>
              <a:t>La Organización Mundial de la Salud (3) indica “Un recién nacido es un niño que tiene menos de 28 días”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83A627-05D6-2840-7F6E-3FCDDF937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4746541-9B6A-55B8-C7F9-E5E79A5AE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378" r="23827" b="-2"/>
          <a:stretch>
            <a:fillRect/>
          </a:stretch>
        </p:blipFill>
        <p:spPr>
          <a:xfrm>
            <a:off x="6774511" y="480060"/>
            <a:ext cx="4929808" cy="5897880"/>
          </a:xfrm>
          <a:custGeom>
            <a:avLst/>
            <a:gdLst/>
            <a:ahLst/>
            <a:cxnLst/>
            <a:rect l="l" t="t" r="r" b="b"/>
            <a:pathLst>
              <a:path w="4929808" h="5897880">
                <a:moveTo>
                  <a:pt x="104535" y="0"/>
                </a:moveTo>
                <a:lnTo>
                  <a:pt x="2751151" y="0"/>
                </a:lnTo>
                <a:lnTo>
                  <a:pt x="4769032" y="0"/>
                </a:lnTo>
                <a:lnTo>
                  <a:pt x="4929808" y="0"/>
                </a:lnTo>
                <a:lnTo>
                  <a:pt x="4929808" y="5897880"/>
                </a:lnTo>
                <a:lnTo>
                  <a:pt x="4769032" y="5897880"/>
                </a:lnTo>
                <a:lnTo>
                  <a:pt x="2751151" y="5897880"/>
                </a:lnTo>
                <a:lnTo>
                  <a:pt x="0" y="5897880"/>
                </a:lnTo>
                <a:lnTo>
                  <a:pt x="0" y="5896985"/>
                </a:lnTo>
                <a:lnTo>
                  <a:pt x="103291" y="5896985"/>
                </a:lnTo>
                <a:lnTo>
                  <a:pt x="112340" y="5838313"/>
                </a:lnTo>
                <a:lnTo>
                  <a:pt x="123631" y="5762037"/>
                </a:lnTo>
                <a:lnTo>
                  <a:pt x="135550" y="5671232"/>
                </a:lnTo>
                <a:lnTo>
                  <a:pt x="149820" y="5563476"/>
                </a:lnTo>
                <a:lnTo>
                  <a:pt x="164875" y="5444219"/>
                </a:lnTo>
                <a:lnTo>
                  <a:pt x="180714" y="5309828"/>
                </a:lnTo>
                <a:lnTo>
                  <a:pt x="197494" y="5163329"/>
                </a:lnTo>
                <a:lnTo>
                  <a:pt x="214273" y="5004117"/>
                </a:lnTo>
                <a:lnTo>
                  <a:pt x="231367" y="4834615"/>
                </a:lnTo>
                <a:lnTo>
                  <a:pt x="247205" y="4651794"/>
                </a:lnTo>
                <a:lnTo>
                  <a:pt x="262417" y="4460498"/>
                </a:lnTo>
                <a:lnTo>
                  <a:pt x="276217" y="4258305"/>
                </a:lnTo>
                <a:lnTo>
                  <a:pt x="289390" y="4047637"/>
                </a:lnTo>
                <a:lnTo>
                  <a:pt x="301779" y="3827889"/>
                </a:lnTo>
                <a:lnTo>
                  <a:pt x="306170" y="3715291"/>
                </a:lnTo>
                <a:lnTo>
                  <a:pt x="311031" y="3600271"/>
                </a:lnTo>
                <a:lnTo>
                  <a:pt x="315579" y="3483435"/>
                </a:lnTo>
                <a:lnTo>
                  <a:pt x="318558" y="3365994"/>
                </a:lnTo>
                <a:lnTo>
                  <a:pt x="321224" y="3246131"/>
                </a:lnTo>
                <a:lnTo>
                  <a:pt x="324047" y="3125058"/>
                </a:lnTo>
                <a:lnTo>
                  <a:pt x="325929" y="3001563"/>
                </a:lnTo>
                <a:lnTo>
                  <a:pt x="325929" y="2876858"/>
                </a:lnTo>
                <a:lnTo>
                  <a:pt x="326870" y="2750941"/>
                </a:lnTo>
                <a:lnTo>
                  <a:pt x="325929" y="2623814"/>
                </a:lnTo>
                <a:lnTo>
                  <a:pt x="324047" y="2494871"/>
                </a:lnTo>
                <a:lnTo>
                  <a:pt x="322322" y="2365928"/>
                </a:lnTo>
                <a:lnTo>
                  <a:pt x="318558" y="2235169"/>
                </a:lnTo>
                <a:lnTo>
                  <a:pt x="314638" y="2103199"/>
                </a:lnTo>
                <a:lnTo>
                  <a:pt x="310090" y="1971229"/>
                </a:lnTo>
                <a:lnTo>
                  <a:pt x="303660" y="1838048"/>
                </a:lnTo>
                <a:lnTo>
                  <a:pt x="295976" y="1703656"/>
                </a:lnTo>
                <a:lnTo>
                  <a:pt x="288606" y="1568660"/>
                </a:lnTo>
                <a:lnTo>
                  <a:pt x="279197" y="1433663"/>
                </a:lnTo>
                <a:lnTo>
                  <a:pt x="267906" y="1296850"/>
                </a:lnTo>
                <a:lnTo>
                  <a:pt x="256615" y="1161853"/>
                </a:lnTo>
                <a:lnTo>
                  <a:pt x="243598" y="1024435"/>
                </a:lnTo>
                <a:lnTo>
                  <a:pt x="229328" y="886411"/>
                </a:lnTo>
                <a:lnTo>
                  <a:pt x="214273" y="750203"/>
                </a:lnTo>
                <a:lnTo>
                  <a:pt x="196709" y="612180"/>
                </a:lnTo>
                <a:lnTo>
                  <a:pt x="177891" y="474761"/>
                </a:lnTo>
                <a:lnTo>
                  <a:pt x="159229" y="336738"/>
                </a:lnTo>
                <a:lnTo>
                  <a:pt x="137432" y="199320"/>
                </a:lnTo>
                <a:lnTo>
                  <a:pt x="115163" y="62507"/>
                </a:lnTo>
                <a:close/>
              </a:path>
            </a:pathLst>
          </a:custGeom>
        </p:spPr>
      </p:pic>
      <p:pic>
        <p:nvPicPr>
          <p:cNvPr id="7" name="Cámara 6">
            <a:extLst>
              <a:ext uri="{FF2B5EF4-FFF2-40B4-BE49-F238E27FC236}">
                <a16:creationId xmlns:a16="http://schemas.microsoft.com/office/drawing/2014/main" id="{EA22EF6E-D156-C63F-0E40-CC648E82A25A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346152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F542308-1EC8-5C26-A70D-27802F338A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803455"/>
              </p:ext>
            </p:extLst>
          </p:nvPr>
        </p:nvGraphicFramePr>
        <p:xfrm>
          <a:off x="1705429" y="153609"/>
          <a:ext cx="9452428" cy="633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AC654-9675-68F3-E584-5954D17B5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6854" y="6172200"/>
            <a:ext cx="3859795" cy="304801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6" name="Cámara 5">
            <a:extLst>
              <a:ext uri="{FF2B5EF4-FFF2-40B4-BE49-F238E27FC236}">
                <a16:creationId xmlns:a16="http://schemas.microsoft.com/office/drawing/2014/main" id="{9DDCA405-342F-95AF-0DE5-6CF208505145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4632" y="484632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7729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75E927-D839-B315-5CEA-0387D4B28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b="1" dirty="0" err="1">
                <a:solidFill>
                  <a:schemeClr val="tx1"/>
                </a:solidFill>
              </a:rPr>
              <a:t>Enfermería</a:t>
            </a:r>
            <a:endParaRPr lang="en-US" sz="4400" b="1" dirty="0">
              <a:solidFill>
                <a:schemeClr val="tx1"/>
              </a:solidFill>
            </a:endParaRPr>
          </a:p>
        </p:txBody>
      </p:sp>
      <p:pic>
        <p:nvPicPr>
          <p:cNvPr id="5" name="Marcador de contenido 4" descr="Dos médicos profesionales mirando a la cámara, fondo amarillo. La escena está situada en un entorno de estudio controlado frente a un fondo amarillo. La foto está tomada con una cámara SONY A7III.">
            <a:extLst>
              <a:ext uri="{FF2B5EF4-FFF2-40B4-BE49-F238E27FC236}">
                <a16:creationId xmlns:a16="http://schemas.microsoft.com/office/drawing/2014/main" id="{D4F9C950-B8AA-4CAA-8F24-D5FC12FEB0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alphaModFix amt="40000"/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47184B1-FA0D-BCC5-52AE-B899C7643799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154954" y="2603500"/>
            <a:ext cx="8825659" cy="34163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buNone/>
            </a:pPr>
            <a:r>
              <a:rPr lang="es-MX" sz="3200" b="1" dirty="0">
                <a:solidFill>
                  <a:schemeClr val="tx1"/>
                </a:solidFill>
              </a:rPr>
              <a:t>Cuidado Integral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None/>
            </a:pPr>
            <a:r>
              <a:rPr lang="es-MX" sz="3200" b="1" dirty="0">
                <a:solidFill>
                  <a:schemeClr val="tx1"/>
                </a:solidFill>
              </a:rPr>
              <a:t>Promoción de la Salud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None/>
            </a:pPr>
            <a:r>
              <a:rPr lang="es-MX" sz="3200" b="1" dirty="0">
                <a:solidFill>
                  <a:schemeClr val="tx1"/>
                </a:solidFill>
              </a:rPr>
              <a:t>Apoyo Físico y Emocional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None/>
            </a:pPr>
            <a:r>
              <a:rPr lang="es-MX" sz="3200" b="1" dirty="0">
                <a:solidFill>
                  <a:schemeClr val="tx1"/>
                </a:solidFill>
              </a:rPr>
              <a:t>Colaboración Médica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47D9CB8-94C7-BEA2-D873-30E44E071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6" name="Cámara 5">
            <a:extLst>
              <a:ext uri="{FF2B5EF4-FFF2-40B4-BE49-F238E27FC236}">
                <a16:creationId xmlns:a16="http://schemas.microsoft.com/office/drawing/2014/main" id="{EEF9A588-FEB0-9A62-EDE4-9EF7011338D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5915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7C0654-DEF6-DDC0-A5F9-602F9079B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8"/>
            <a:ext cx="2942210" cy="10202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Historia.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E8F5CF-F210-0526-404A-428604E6FB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4955" y="2120900"/>
            <a:ext cx="3133726" cy="38989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1892</a:t>
            </a:r>
          </a:p>
          <a:p>
            <a:r>
              <a:rPr lang="en-US">
                <a:solidFill>
                  <a:srgbClr val="FFFFFF"/>
                </a:solidFill>
              </a:rPr>
              <a:t>Médico francés Pierre Budin</a:t>
            </a:r>
          </a:p>
        </p:txBody>
      </p:sp>
      <p:pic>
        <p:nvPicPr>
          <p:cNvPr id="5122" name="Picture 2" descr="El Doctor Incubadora - Jot Down Cultural Magazine">
            <a:extLst>
              <a:ext uri="{FF2B5EF4-FFF2-40B4-BE49-F238E27FC236}">
                <a16:creationId xmlns:a16="http://schemas.microsoft.com/office/drawing/2014/main" id="{A524E3F1-0894-8863-807B-C5540247156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4607" y="864397"/>
            <a:ext cx="6391533" cy="512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7B119D-1A7C-C75B-3B46-58E1459E3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1" i="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DIPLOMADO EN ENFERMERÍA NEONATAL.                         DRA. OLGUIN HERNANDEZ R.M.</a:t>
            </a:r>
          </a:p>
        </p:txBody>
      </p:sp>
      <p:pic>
        <p:nvPicPr>
          <p:cNvPr id="5124" name="Picture 4" descr="📜Historia de la Neonatologia Por Esp. Jhonny Marquez ✔️La primera vez que  se acuño la palabra neonatología fue en 1960 a pesar que han transcurrido  60años desde aquel entonces seguimos aprendiendo de">
            <a:extLst>
              <a:ext uri="{FF2B5EF4-FFF2-40B4-BE49-F238E27FC236}">
                <a16:creationId xmlns:a16="http://schemas.microsoft.com/office/drawing/2014/main" id="{80A73A90-1733-2844-754C-762846A65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965" y="345814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022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BACA1-849D-FFCB-95BA-E8C7041A2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901" y="1203512"/>
            <a:ext cx="3196707" cy="19210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s-MX" b="1" noProof="0" dirty="0">
                <a:solidFill>
                  <a:schemeClr val="accent1">
                    <a:lumMod val="75000"/>
                  </a:schemeClr>
                </a:solidFill>
              </a:rPr>
              <a:t>1.Anatomía del recién nacido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25047A-2464-0D6B-9DC9-609DD9855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90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9218" name="Picture 2" descr="Plagiocefalia y otras deformidades craneales en bebés - Ecus Kids">
            <a:extLst>
              <a:ext uri="{FF2B5EF4-FFF2-40B4-BE49-F238E27FC236}">
                <a16:creationId xmlns:a16="http://schemas.microsoft.com/office/drawing/2014/main" id="{7B5C54CF-1530-F9D5-B8A5-CD03A63ED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63" r="2791" b="1"/>
          <a:stretch>
            <a:fillRect/>
          </a:stretch>
        </p:blipFill>
        <p:spPr bwMode="auto">
          <a:xfrm>
            <a:off x="1" y="-7623"/>
            <a:ext cx="7760508" cy="68723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ámara 5">
            <a:extLst>
              <a:ext uri="{FF2B5EF4-FFF2-40B4-BE49-F238E27FC236}">
                <a16:creationId xmlns:a16="http://schemas.microsoft.com/office/drawing/2014/main" id="{F5155D1F-9EF0-F6E7-04B1-58A795B3612F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198722" y="3497261"/>
            <a:ext cx="1555064" cy="15550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396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aaaa_evolucion-cabeza | Cómo cubrir un cuerpo">
            <a:extLst>
              <a:ext uri="{FF2B5EF4-FFF2-40B4-BE49-F238E27FC236}">
                <a16:creationId xmlns:a16="http://schemas.microsoft.com/office/drawing/2014/main" id="{C1E617F0-5C29-B106-CE67-A0AB5EE39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4607" y="1375720"/>
            <a:ext cx="6391533" cy="410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E8B587DB-F513-9B32-B284-013683764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120900"/>
            <a:ext cx="3133726" cy="3898900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Macrocéfalo </a:t>
            </a:r>
          </a:p>
          <a:p>
            <a:r>
              <a:rPr lang="es-MX" dirty="0">
                <a:solidFill>
                  <a:srgbClr val="FFFFFF"/>
                </a:solidFill>
              </a:rPr>
              <a:t>¼ de la parte total de la talla</a:t>
            </a:r>
          </a:p>
          <a:p>
            <a:endParaRPr lang="es-MX" dirty="0">
              <a:solidFill>
                <a:srgbClr val="FFFFFF"/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F69358-74A8-C7C1-ECAB-DF1CE183E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2292745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8A5EC5-892F-974D-F6AE-F16B59E52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773" y="1113062"/>
            <a:ext cx="3382297" cy="32819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Braquitipo</a:t>
            </a:r>
            <a:br>
              <a:rPr lang="en-US" sz="28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28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Macroescplénico</a:t>
            </a:r>
            <a:endParaRPr lang="en-US" sz="28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DEE66119-E173-A1FC-D467-79158B894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378" y="1113063"/>
            <a:ext cx="6171677" cy="46287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82176DE-E557-2DA9-67F8-BA5E7ED8F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3A82F1CE-F956-7033-3099-63880033D6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13172" y="4159250"/>
            <a:ext cx="827314" cy="82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55159D72-BC66-A918-EB2C-C5A554383C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3398A805-4DA4-1858-ED8F-E808B345DC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2830286" cy="283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905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13C9D-FFBA-8F6F-CBED-941CA18E4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CLASIFICACIÓN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6DE27A2E-4FE3-DFCA-982A-C0B92A206D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9515864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Table"/>
                  </p202:designTagLst>
                </p202:designPr>
              </p:ext>
            </p:extLst>
          </p:nvPr>
        </p:nvGraphicFramePr>
        <p:xfrm>
          <a:off x="2960008" y="2302328"/>
          <a:ext cx="6271984" cy="2712176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567996">
                  <a:extLst>
                    <a:ext uri="{9D8B030D-6E8A-4147-A177-3AD203B41FA5}">
                      <a16:colId xmlns:a16="http://schemas.microsoft.com/office/drawing/2014/main" val="1412098962"/>
                    </a:ext>
                  </a:extLst>
                </a:gridCol>
                <a:gridCol w="1567996">
                  <a:extLst>
                    <a:ext uri="{9D8B030D-6E8A-4147-A177-3AD203B41FA5}">
                      <a16:colId xmlns:a16="http://schemas.microsoft.com/office/drawing/2014/main" val="121919087"/>
                    </a:ext>
                  </a:extLst>
                </a:gridCol>
                <a:gridCol w="1567996">
                  <a:extLst>
                    <a:ext uri="{9D8B030D-6E8A-4147-A177-3AD203B41FA5}">
                      <a16:colId xmlns:a16="http://schemas.microsoft.com/office/drawing/2014/main" val="2308846773"/>
                    </a:ext>
                  </a:extLst>
                </a:gridCol>
                <a:gridCol w="1567996">
                  <a:extLst>
                    <a:ext uri="{9D8B030D-6E8A-4147-A177-3AD203B41FA5}">
                      <a16:colId xmlns:a16="http://schemas.microsoft.com/office/drawing/2014/main" val="2938630339"/>
                    </a:ext>
                  </a:extLst>
                </a:gridCol>
              </a:tblGrid>
              <a:tr h="709449">
                <a:tc>
                  <a:txBody>
                    <a:bodyPr/>
                    <a:lstStyle/>
                    <a:p>
                      <a:endParaRPr lang="es-MX" sz="1400" b="1" cap="all" spc="150" dirty="0">
                        <a:solidFill>
                          <a:schemeClr val="tx1"/>
                        </a:solidFill>
                      </a:endParaRPr>
                    </a:p>
                  </a:txBody>
                  <a:tcPr marL="121852" marR="121852" marT="121852" marB="12185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1" cap="all" spc="150" dirty="0">
                          <a:solidFill>
                            <a:schemeClr val="tx1"/>
                          </a:solidFill>
                        </a:rPr>
                        <a:t>EDAD GESTACIONAL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1" cap="all" spc="150" dirty="0">
                          <a:solidFill>
                            <a:schemeClr val="tx1"/>
                          </a:solidFill>
                        </a:rPr>
                        <a:t>PESO/edad </a:t>
                      </a:r>
                    </a:p>
                    <a:p>
                      <a:r>
                        <a:rPr lang="es-MX" sz="1400" b="1" cap="all" spc="150" dirty="0">
                          <a:solidFill>
                            <a:schemeClr val="tx1"/>
                          </a:solidFill>
                        </a:rPr>
                        <a:t>percentil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400" b="1" cap="all" spc="150" dirty="0">
                          <a:solidFill>
                            <a:schemeClr val="tx1"/>
                          </a:solidFill>
                        </a:rPr>
                        <a:t>peso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8902794"/>
                  </a:ext>
                </a:extLst>
              </a:tr>
              <a:tr h="452206">
                <a:tc>
                  <a:txBody>
                    <a:bodyPr/>
                    <a:lstStyle/>
                    <a:p>
                      <a:r>
                        <a:rPr lang="es-MX" sz="1200" b="1" cap="none" spc="0" dirty="0">
                          <a:solidFill>
                            <a:schemeClr val="tx1"/>
                          </a:solidFill>
                        </a:rPr>
                        <a:t>PREMATURO O PRETÉRMINO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cap="none" spc="0" dirty="0">
                          <a:solidFill>
                            <a:schemeClr val="tx1"/>
                          </a:solidFill>
                        </a:rPr>
                        <a:t>Menor de 37 SDG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cap="none" spc="0" dirty="0">
                          <a:solidFill>
                            <a:schemeClr val="tx1"/>
                          </a:solidFill>
                        </a:rPr>
                        <a:t>Pequeño    10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cap="none" spc="0" dirty="0">
                          <a:solidFill>
                            <a:schemeClr val="tx1"/>
                          </a:solidFill>
                        </a:rPr>
                        <a:t>Bajo (menor de 2.5kg)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390096"/>
                  </a:ext>
                </a:extLst>
              </a:tr>
              <a:tr h="452206">
                <a:tc>
                  <a:txBody>
                    <a:bodyPr/>
                    <a:lstStyle/>
                    <a:p>
                      <a:r>
                        <a:rPr lang="es-MX" sz="1200" b="1" cap="none" spc="0" dirty="0">
                          <a:solidFill>
                            <a:schemeClr val="tx1"/>
                          </a:solidFill>
                        </a:rPr>
                        <a:t>TÉRMINO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cap="none" spc="0" dirty="0">
                          <a:solidFill>
                            <a:schemeClr val="tx1"/>
                          </a:solidFill>
                        </a:rPr>
                        <a:t>37-42 SDG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cap="none" spc="0" dirty="0">
                          <a:solidFill>
                            <a:schemeClr val="tx1"/>
                          </a:solidFill>
                        </a:rPr>
                        <a:t>Adecuado 10-90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cap="none" spc="0" dirty="0">
                          <a:solidFill>
                            <a:schemeClr val="tx1"/>
                          </a:solidFill>
                        </a:rPr>
                        <a:t>Adecuado (2.5 a 3.5kg)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962095"/>
                  </a:ext>
                </a:extLst>
              </a:tr>
              <a:tr h="452206">
                <a:tc>
                  <a:txBody>
                    <a:bodyPr/>
                    <a:lstStyle/>
                    <a:p>
                      <a:r>
                        <a:rPr lang="es-MX" sz="1200" b="1" cap="none" spc="0" dirty="0">
                          <a:solidFill>
                            <a:schemeClr val="tx1"/>
                          </a:solidFill>
                        </a:rPr>
                        <a:t>POSTÉRMINO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cap="none" spc="0" dirty="0">
                          <a:solidFill>
                            <a:schemeClr val="tx1"/>
                          </a:solidFill>
                        </a:rPr>
                        <a:t>Más de 42 SDG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cap="none" spc="0" dirty="0">
                          <a:solidFill>
                            <a:schemeClr val="tx1"/>
                          </a:solidFill>
                        </a:rPr>
                        <a:t>Grande   +90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1200" cap="none" spc="0" dirty="0">
                          <a:solidFill>
                            <a:schemeClr val="tx1"/>
                          </a:solidFill>
                        </a:rPr>
                        <a:t>Macrosómico (+4kg)</a:t>
                      </a:r>
                    </a:p>
                  </a:txBody>
                  <a:tcPr marL="121852" marR="121852" marT="121852" marB="12185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8897655"/>
                  </a:ext>
                </a:extLst>
              </a:tr>
            </a:tbl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70D21C-7AF0-F04F-5B1C-A26904D00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6" name="Cámara 5">
            <a:extLst>
              <a:ext uri="{FF2B5EF4-FFF2-40B4-BE49-F238E27FC236}">
                <a16:creationId xmlns:a16="http://schemas.microsoft.com/office/drawing/2014/main" id="{55168E47-740A-B8B3-997A-CAF433B3D2DF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254" y="3826932"/>
            <a:ext cx="2057400" cy="2057400"/>
          </a:xfrm>
          <a:prstGeom prst="ellipse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3531007B-CBDF-3D8E-BA67-DA9E04FF324A}"/>
              </a:ext>
            </a:extLst>
          </p:cNvPr>
          <p:cNvSpPr/>
          <p:nvPr/>
        </p:nvSpPr>
        <p:spPr>
          <a:xfrm>
            <a:off x="2786743" y="3733800"/>
            <a:ext cx="6618514" cy="800096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4789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Content Placeholder 3082">
            <a:extLst>
              <a:ext uri="{FF2B5EF4-FFF2-40B4-BE49-F238E27FC236}">
                <a16:creationId xmlns:a16="http://schemas.microsoft.com/office/drawing/2014/main" id="{BF5F9957-AA5C-1A5E-0008-C8602844B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120900"/>
            <a:ext cx="3857127" cy="3898900"/>
          </a:xfrm>
        </p:spPr>
        <p:txBody>
          <a:bodyPr>
            <a:normAutofit/>
          </a:bodyPr>
          <a:lstStyle/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CLASIFICACIÓN</a:t>
            </a:r>
          </a:p>
        </p:txBody>
      </p:sp>
      <p:sp>
        <p:nvSpPr>
          <p:cNvPr id="14" name="Marcador de pie de página 13">
            <a:extLst>
              <a:ext uri="{FF2B5EF4-FFF2-40B4-BE49-F238E27FC236}">
                <a16:creationId xmlns:a16="http://schemas.microsoft.com/office/drawing/2014/main" id="{8457A770-3CFD-1925-A027-CB8B242D5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AD9ACC9-B9A6-30B4-158A-09812E4E67F9}"/>
              </a:ext>
            </a:extLst>
          </p:cNvPr>
          <p:cNvSpPr/>
          <p:nvPr/>
        </p:nvSpPr>
        <p:spPr>
          <a:xfrm>
            <a:off x="8806543" y="5627914"/>
            <a:ext cx="45719" cy="21771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D447452C-9E40-638E-5E4D-36BB70EB7371}"/>
              </a:ext>
            </a:extLst>
          </p:cNvPr>
          <p:cNvCxnSpPr/>
          <p:nvPr/>
        </p:nvCxnSpPr>
        <p:spPr>
          <a:xfrm>
            <a:off x="8643257" y="5540829"/>
            <a:ext cx="0" cy="304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id="{CED1466C-AD16-58CC-45A4-5138A6C4E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362" y="290512"/>
            <a:ext cx="1020127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1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l perímetro craneal del bebé y sus medidas - EMBARAZOYMAS">
            <a:extLst>
              <a:ext uri="{FF2B5EF4-FFF2-40B4-BE49-F238E27FC236}">
                <a16:creationId xmlns:a16="http://schemas.microsoft.com/office/drawing/2014/main" id="{7C49152B-4594-A09B-0635-575B547BD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0" r="7891" b="2"/>
          <a:stretch>
            <a:fillRect/>
          </a:stretch>
        </p:blipFill>
        <p:spPr bwMode="auto">
          <a:xfrm>
            <a:off x="5194607" y="803751"/>
            <a:ext cx="6391533" cy="525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969AB7-E180-FD02-2973-AE6F5EC9A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120900"/>
            <a:ext cx="3133726" cy="3898900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chemeClr val="tx1"/>
                </a:solidFill>
              </a:rPr>
              <a:t>TALLA 50cm </a:t>
            </a:r>
          </a:p>
          <a:p>
            <a:r>
              <a:rPr lang="es-MX" dirty="0">
                <a:solidFill>
                  <a:schemeClr val="tx1"/>
                </a:solidFill>
              </a:rPr>
              <a:t>PERÍMETRO CEFÁLICO 34 cm </a:t>
            </a:r>
          </a:p>
          <a:p>
            <a:pPr lvl="1"/>
            <a:r>
              <a:rPr lang="es-MX" dirty="0">
                <a:solidFill>
                  <a:schemeClr val="tx1"/>
                </a:solidFill>
              </a:rPr>
              <a:t>Hidrocefalia</a:t>
            </a:r>
          </a:p>
          <a:p>
            <a:pPr lvl="1"/>
            <a:r>
              <a:rPr lang="es-MX" dirty="0" err="1">
                <a:solidFill>
                  <a:schemeClr val="tx1"/>
                </a:solidFill>
              </a:rPr>
              <a:t>Microcefalea</a:t>
            </a:r>
            <a:endParaRPr lang="es-MX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PERÍMETRO TORÁCICO 33 cm, 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AA9ECEC-57FF-477D-0547-A29889B63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598533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C1183D-29C8-3E78-236B-24DBF6B4C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cráneo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77168E-493B-C10E-486F-BF10B18B6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86CD54-08EB-9191-AD1B-DDB45F79D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455598B-9DC4-2D30-FFE5-720DB1587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559" y="57150"/>
            <a:ext cx="4572000" cy="6743700"/>
          </a:xfrm>
          <a:prstGeom prst="rect">
            <a:avLst/>
          </a:prstGeom>
        </p:spPr>
      </p:pic>
      <p:sp>
        <p:nvSpPr>
          <p:cNvPr id="6" name="Rombo 5">
            <a:extLst>
              <a:ext uri="{FF2B5EF4-FFF2-40B4-BE49-F238E27FC236}">
                <a16:creationId xmlns:a16="http://schemas.microsoft.com/office/drawing/2014/main" id="{C2E4E28C-9FB1-B7C8-2592-DC9D3A29AD47}"/>
              </a:ext>
            </a:extLst>
          </p:cNvPr>
          <p:cNvSpPr/>
          <p:nvPr/>
        </p:nvSpPr>
        <p:spPr>
          <a:xfrm>
            <a:off x="9361714" y="391886"/>
            <a:ext cx="478972" cy="544285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1F88C36-6005-9346-D695-D94178C61C9A}"/>
              </a:ext>
            </a:extLst>
          </p:cNvPr>
          <p:cNvSpPr/>
          <p:nvPr/>
        </p:nvSpPr>
        <p:spPr>
          <a:xfrm>
            <a:off x="9481456" y="4961467"/>
            <a:ext cx="609601" cy="40518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EDD51B7-0135-8592-5F07-22297055049E}"/>
              </a:ext>
            </a:extLst>
          </p:cNvPr>
          <p:cNvSpPr/>
          <p:nvPr/>
        </p:nvSpPr>
        <p:spPr>
          <a:xfrm>
            <a:off x="9416142" y="2264229"/>
            <a:ext cx="370115" cy="293914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50BC25A-06E3-2FC0-2C54-FF5E66A9F0C1}"/>
              </a:ext>
            </a:extLst>
          </p:cNvPr>
          <p:cNvSpPr/>
          <p:nvPr/>
        </p:nvSpPr>
        <p:spPr>
          <a:xfrm>
            <a:off x="8255379" y="5366656"/>
            <a:ext cx="609601" cy="40518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8873C238-6C87-B4A6-0D84-EB843BF602EB}"/>
                  </a:ext>
                </a:extLst>
              </p14:cNvPr>
              <p14:cNvContentPartPr/>
              <p14:nvPr/>
            </p14:nvContentPartPr>
            <p14:xfrm>
              <a:off x="8806011" y="5116029"/>
              <a:ext cx="675720" cy="34848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8873C238-6C87-B4A6-0D84-EB843BF602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43371" y="5053389"/>
                <a:ext cx="801360" cy="47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128471E2-B0B2-2064-F8FA-5ED09E1DBA69}"/>
                  </a:ext>
                </a:extLst>
              </p14:cNvPr>
              <p14:cNvContentPartPr/>
              <p14:nvPr/>
            </p14:nvContentPartPr>
            <p14:xfrm>
              <a:off x="13704891" y="3265629"/>
              <a:ext cx="360" cy="360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128471E2-B0B2-2064-F8FA-5ED09E1DBA6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641891" y="3202989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389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68DEAD7-1801-1830-314C-124A5650B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b="5506"/>
          <a:stretch>
            <a:fillRect/>
          </a:stretch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CF567C5-DBA7-633B-F337-6569FC5B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061" y="1241266"/>
            <a:ext cx="5428551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Suturas</a:t>
            </a:r>
            <a:r>
              <a:rPr lang="en-US" sz="5400" dirty="0"/>
              <a:t> </a:t>
            </a:r>
            <a:r>
              <a:rPr lang="en-US" sz="5400" dirty="0" err="1"/>
              <a:t>craneales</a:t>
            </a:r>
            <a:endParaRPr lang="en-US" sz="5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728D32-0CB0-04C4-C98C-1366E7A97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3" name="Cámara 2">
            <a:extLst>
              <a:ext uri="{FF2B5EF4-FFF2-40B4-BE49-F238E27FC236}">
                <a16:creationId xmlns:a16="http://schemas.microsoft.com/office/drawing/2014/main" id="{C582A0BE-EC41-3C63-E022-BAAF8BCBE66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8513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5F279D6-ED25-4D3F-9479-8ABB21867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8D0B1B4-C487-47EF-B7D0-421066454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275" y="643466"/>
            <a:ext cx="1970939" cy="5571067"/>
          </a:xfrm>
          <a:custGeom>
            <a:avLst/>
            <a:gdLst>
              <a:gd name="connsiteX0" fmla="*/ 0 w 1970939"/>
              <a:gd name="connsiteY0" fmla="*/ 0 h 5571067"/>
              <a:gd name="connsiteX1" fmla="*/ 1774861 w 1970939"/>
              <a:gd name="connsiteY1" fmla="*/ 0 h 5571067"/>
              <a:gd name="connsiteX2" fmla="*/ 1780256 w 1970939"/>
              <a:gd name="connsiteY2" fmla="*/ 32931 h 5571067"/>
              <a:gd name="connsiteX3" fmla="*/ 1802197 w 1970939"/>
              <a:gd name="connsiteY3" fmla="*/ 170349 h 5571067"/>
              <a:gd name="connsiteX4" fmla="*/ 1820981 w 1970939"/>
              <a:gd name="connsiteY4" fmla="*/ 308372 h 5571067"/>
              <a:gd name="connsiteX5" fmla="*/ 1839923 w 1970939"/>
              <a:gd name="connsiteY5" fmla="*/ 445791 h 5571067"/>
              <a:gd name="connsiteX6" fmla="*/ 1857602 w 1970939"/>
              <a:gd name="connsiteY6" fmla="*/ 583814 h 5571067"/>
              <a:gd name="connsiteX7" fmla="*/ 1872756 w 1970939"/>
              <a:gd name="connsiteY7" fmla="*/ 720022 h 5571067"/>
              <a:gd name="connsiteX8" fmla="*/ 1887120 w 1970939"/>
              <a:gd name="connsiteY8" fmla="*/ 858046 h 5571067"/>
              <a:gd name="connsiteX9" fmla="*/ 1900223 w 1970939"/>
              <a:gd name="connsiteY9" fmla="*/ 995464 h 5571067"/>
              <a:gd name="connsiteX10" fmla="*/ 1911588 w 1970939"/>
              <a:gd name="connsiteY10" fmla="*/ 1130461 h 5571067"/>
              <a:gd name="connsiteX11" fmla="*/ 1922953 w 1970939"/>
              <a:gd name="connsiteY11" fmla="*/ 1267274 h 5571067"/>
              <a:gd name="connsiteX12" fmla="*/ 1932424 w 1970939"/>
              <a:gd name="connsiteY12" fmla="*/ 1402271 h 5571067"/>
              <a:gd name="connsiteX13" fmla="*/ 1939842 w 1970939"/>
              <a:gd name="connsiteY13" fmla="*/ 1537267 h 5571067"/>
              <a:gd name="connsiteX14" fmla="*/ 1947577 w 1970939"/>
              <a:gd name="connsiteY14" fmla="*/ 1671659 h 5571067"/>
              <a:gd name="connsiteX15" fmla="*/ 1954049 w 1970939"/>
              <a:gd name="connsiteY15" fmla="*/ 1804840 h 5571067"/>
              <a:gd name="connsiteX16" fmla="*/ 1958627 w 1970939"/>
              <a:gd name="connsiteY16" fmla="*/ 1936810 h 5571067"/>
              <a:gd name="connsiteX17" fmla="*/ 1962573 w 1970939"/>
              <a:gd name="connsiteY17" fmla="*/ 2068780 h 5571067"/>
              <a:gd name="connsiteX18" fmla="*/ 1966361 w 1970939"/>
              <a:gd name="connsiteY18" fmla="*/ 2199539 h 5571067"/>
              <a:gd name="connsiteX19" fmla="*/ 1968098 w 1970939"/>
              <a:gd name="connsiteY19" fmla="*/ 2328482 h 5571067"/>
              <a:gd name="connsiteX20" fmla="*/ 1969992 w 1970939"/>
              <a:gd name="connsiteY20" fmla="*/ 2457425 h 5571067"/>
              <a:gd name="connsiteX21" fmla="*/ 1970939 w 1970939"/>
              <a:gd name="connsiteY21" fmla="*/ 2584552 h 5571067"/>
              <a:gd name="connsiteX22" fmla="*/ 1969992 w 1970939"/>
              <a:gd name="connsiteY22" fmla="*/ 2710469 h 5571067"/>
              <a:gd name="connsiteX23" fmla="*/ 1969992 w 1970939"/>
              <a:gd name="connsiteY23" fmla="*/ 2835174 h 5571067"/>
              <a:gd name="connsiteX24" fmla="*/ 1968098 w 1970939"/>
              <a:gd name="connsiteY24" fmla="*/ 2958669 h 5571067"/>
              <a:gd name="connsiteX25" fmla="*/ 1965256 w 1970939"/>
              <a:gd name="connsiteY25" fmla="*/ 3079742 h 5571067"/>
              <a:gd name="connsiteX26" fmla="*/ 1962573 w 1970939"/>
              <a:gd name="connsiteY26" fmla="*/ 3199605 h 5571067"/>
              <a:gd name="connsiteX27" fmla="*/ 1959574 w 1970939"/>
              <a:gd name="connsiteY27" fmla="*/ 3317046 h 5571067"/>
              <a:gd name="connsiteX28" fmla="*/ 1954996 w 1970939"/>
              <a:gd name="connsiteY28" fmla="*/ 3433882 h 5571067"/>
              <a:gd name="connsiteX29" fmla="*/ 1950103 w 1970939"/>
              <a:gd name="connsiteY29" fmla="*/ 3548902 h 5571067"/>
              <a:gd name="connsiteX30" fmla="*/ 1945683 w 1970939"/>
              <a:gd name="connsiteY30" fmla="*/ 3661500 h 5571067"/>
              <a:gd name="connsiteX31" fmla="*/ 1933213 w 1970939"/>
              <a:gd name="connsiteY31" fmla="*/ 3881248 h 5571067"/>
              <a:gd name="connsiteX32" fmla="*/ 1919953 w 1970939"/>
              <a:gd name="connsiteY32" fmla="*/ 4091916 h 5571067"/>
              <a:gd name="connsiteX33" fmla="*/ 1906063 w 1970939"/>
              <a:gd name="connsiteY33" fmla="*/ 4294109 h 5571067"/>
              <a:gd name="connsiteX34" fmla="*/ 1890751 w 1970939"/>
              <a:gd name="connsiteY34" fmla="*/ 4485405 h 5571067"/>
              <a:gd name="connsiteX35" fmla="*/ 1874809 w 1970939"/>
              <a:gd name="connsiteY35" fmla="*/ 4668226 h 5571067"/>
              <a:gd name="connsiteX36" fmla="*/ 1857602 w 1970939"/>
              <a:gd name="connsiteY36" fmla="*/ 4837728 h 5571067"/>
              <a:gd name="connsiteX37" fmla="*/ 1840713 w 1970939"/>
              <a:gd name="connsiteY37" fmla="*/ 4996940 h 5571067"/>
              <a:gd name="connsiteX38" fmla="*/ 1823823 w 1970939"/>
              <a:gd name="connsiteY38" fmla="*/ 5143439 h 5571067"/>
              <a:gd name="connsiteX39" fmla="*/ 1807880 w 1970939"/>
              <a:gd name="connsiteY39" fmla="*/ 5277830 h 5571067"/>
              <a:gd name="connsiteX40" fmla="*/ 1792726 w 1970939"/>
              <a:gd name="connsiteY40" fmla="*/ 5397087 h 5571067"/>
              <a:gd name="connsiteX41" fmla="*/ 1778362 w 1970939"/>
              <a:gd name="connsiteY41" fmla="*/ 5504843 h 5571067"/>
              <a:gd name="connsiteX42" fmla="*/ 1769613 w 1970939"/>
              <a:gd name="connsiteY42" fmla="*/ 5571067 h 5571067"/>
              <a:gd name="connsiteX43" fmla="*/ 0 w 1970939"/>
              <a:gd name="connsiteY43" fmla="*/ 5571067 h 557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970939" h="5571067">
                <a:moveTo>
                  <a:pt x="0" y="0"/>
                </a:moveTo>
                <a:lnTo>
                  <a:pt x="1774861" y="0"/>
                </a:lnTo>
                <a:lnTo>
                  <a:pt x="1780256" y="32931"/>
                </a:lnTo>
                <a:lnTo>
                  <a:pt x="1802197" y="170349"/>
                </a:lnTo>
                <a:lnTo>
                  <a:pt x="1820981" y="308372"/>
                </a:lnTo>
                <a:lnTo>
                  <a:pt x="1839923" y="445791"/>
                </a:lnTo>
                <a:lnTo>
                  <a:pt x="1857602" y="583814"/>
                </a:lnTo>
                <a:lnTo>
                  <a:pt x="1872756" y="720022"/>
                </a:lnTo>
                <a:lnTo>
                  <a:pt x="1887120" y="858046"/>
                </a:lnTo>
                <a:lnTo>
                  <a:pt x="1900223" y="995464"/>
                </a:lnTo>
                <a:lnTo>
                  <a:pt x="1911588" y="1130461"/>
                </a:lnTo>
                <a:lnTo>
                  <a:pt x="1922953" y="1267274"/>
                </a:lnTo>
                <a:lnTo>
                  <a:pt x="1932424" y="1402271"/>
                </a:lnTo>
                <a:lnTo>
                  <a:pt x="1939842" y="1537267"/>
                </a:lnTo>
                <a:lnTo>
                  <a:pt x="1947577" y="1671659"/>
                </a:lnTo>
                <a:lnTo>
                  <a:pt x="1954049" y="1804840"/>
                </a:lnTo>
                <a:lnTo>
                  <a:pt x="1958627" y="1936810"/>
                </a:lnTo>
                <a:lnTo>
                  <a:pt x="1962573" y="2068780"/>
                </a:lnTo>
                <a:lnTo>
                  <a:pt x="1966361" y="2199539"/>
                </a:lnTo>
                <a:lnTo>
                  <a:pt x="1968098" y="2328482"/>
                </a:lnTo>
                <a:lnTo>
                  <a:pt x="1969992" y="2457425"/>
                </a:lnTo>
                <a:lnTo>
                  <a:pt x="1970939" y="2584552"/>
                </a:lnTo>
                <a:lnTo>
                  <a:pt x="1969992" y="2710469"/>
                </a:lnTo>
                <a:lnTo>
                  <a:pt x="1969992" y="2835174"/>
                </a:lnTo>
                <a:lnTo>
                  <a:pt x="1968098" y="2958669"/>
                </a:lnTo>
                <a:lnTo>
                  <a:pt x="1965256" y="3079742"/>
                </a:lnTo>
                <a:lnTo>
                  <a:pt x="1962573" y="3199605"/>
                </a:lnTo>
                <a:lnTo>
                  <a:pt x="1959574" y="3317046"/>
                </a:lnTo>
                <a:lnTo>
                  <a:pt x="1954996" y="3433882"/>
                </a:lnTo>
                <a:lnTo>
                  <a:pt x="1950103" y="3548902"/>
                </a:lnTo>
                <a:lnTo>
                  <a:pt x="1945683" y="3661500"/>
                </a:lnTo>
                <a:lnTo>
                  <a:pt x="1933213" y="3881248"/>
                </a:lnTo>
                <a:lnTo>
                  <a:pt x="1919953" y="4091916"/>
                </a:lnTo>
                <a:lnTo>
                  <a:pt x="1906063" y="4294109"/>
                </a:lnTo>
                <a:lnTo>
                  <a:pt x="1890751" y="4485405"/>
                </a:lnTo>
                <a:lnTo>
                  <a:pt x="1874809" y="4668226"/>
                </a:lnTo>
                <a:lnTo>
                  <a:pt x="1857602" y="4837728"/>
                </a:lnTo>
                <a:lnTo>
                  <a:pt x="1840713" y="4996940"/>
                </a:lnTo>
                <a:lnTo>
                  <a:pt x="1823823" y="5143439"/>
                </a:lnTo>
                <a:lnTo>
                  <a:pt x="1807880" y="5277830"/>
                </a:lnTo>
                <a:lnTo>
                  <a:pt x="1792726" y="5397087"/>
                </a:lnTo>
                <a:lnTo>
                  <a:pt x="1778362" y="5504843"/>
                </a:lnTo>
                <a:lnTo>
                  <a:pt x="1769613" y="5571067"/>
                </a:lnTo>
                <a:lnTo>
                  <a:pt x="0" y="557106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214736A-03B2-4B91-B0AF-B21213F3B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969335" y="1702087"/>
            <a:ext cx="3209207" cy="612850"/>
          </a:xfrm>
          <a:custGeom>
            <a:avLst/>
            <a:gdLst>
              <a:gd name="connsiteX0" fmla="*/ 3195151 w 3209207"/>
              <a:gd name="connsiteY0" fmla="*/ 612847 h 612850"/>
              <a:gd name="connsiteX1" fmla="*/ 3029871 w 3209207"/>
              <a:gd name="connsiteY1" fmla="*/ 611146 h 612850"/>
              <a:gd name="connsiteX2" fmla="*/ 2949639 w 3209207"/>
              <a:gd name="connsiteY2" fmla="*/ 608906 h 612850"/>
              <a:gd name="connsiteX3" fmla="*/ 2978018 w 3209207"/>
              <a:gd name="connsiteY3" fmla="*/ 258115 h 612850"/>
              <a:gd name="connsiteX4" fmla="*/ 2944764 w 3209207"/>
              <a:gd name="connsiteY4" fmla="*/ 260801 h 612850"/>
              <a:gd name="connsiteX5" fmla="*/ 2806036 w 3209207"/>
              <a:gd name="connsiteY5" fmla="*/ 271446 h 612850"/>
              <a:gd name="connsiteX6" fmla="*/ 2666958 w 3209207"/>
              <a:gd name="connsiteY6" fmla="*/ 278917 h 612850"/>
              <a:gd name="connsiteX7" fmla="*/ 2528469 w 3209207"/>
              <a:gd name="connsiteY7" fmla="*/ 286593 h 612850"/>
              <a:gd name="connsiteX8" fmla="*/ 2389479 w 3209207"/>
              <a:gd name="connsiteY8" fmla="*/ 292970 h 612850"/>
              <a:gd name="connsiteX9" fmla="*/ 2252501 w 3209207"/>
              <a:gd name="connsiteY9" fmla="*/ 296993 h 612850"/>
              <a:gd name="connsiteX10" fmla="*/ 2113775 w 3209207"/>
              <a:gd name="connsiteY10" fmla="*/ 300086 h 612850"/>
              <a:gd name="connsiteX11" fmla="*/ 1975755 w 3209207"/>
              <a:gd name="connsiteY11" fmla="*/ 301980 h 612850"/>
              <a:gd name="connsiteX12" fmla="*/ 1840287 w 3209207"/>
              <a:gd name="connsiteY12" fmla="*/ 302348 h 612850"/>
              <a:gd name="connsiteX13" fmla="*/ 1703009 w 3209207"/>
              <a:gd name="connsiteY13" fmla="*/ 302570 h 612850"/>
              <a:gd name="connsiteX14" fmla="*/ 1567693 w 3209207"/>
              <a:gd name="connsiteY14" fmla="*/ 301063 h 612850"/>
              <a:gd name="connsiteX15" fmla="*/ 1432543 w 3209207"/>
              <a:gd name="connsiteY15" fmla="*/ 297523 h 612850"/>
              <a:gd name="connsiteX16" fmla="*/ 1297969 w 3209207"/>
              <a:gd name="connsiteY16" fmla="*/ 294345 h 612850"/>
              <a:gd name="connsiteX17" fmla="*/ 1164703 w 3209207"/>
              <a:gd name="connsiteY17" fmla="*/ 290015 h 612850"/>
              <a:gd name="connsiteX18" fmla="*/ 1032796 w 3209207"/>
              <a:gd name="connsiteY18" fmla="*/ 283907 h 612850"/>
              <a:gd name="connsiteX19" fmla="*/ 900940 w 3209207"/>
              <a:gd name="connsiteY19" fmla="*/ 277172 h 612850"/>
              <a:gd name="connsiteX20" fmla="*/ 770303 w 3209207"/>
              <a:gd name="connsiteY20" fmla="*/ 270380 h 612850"/>
              <a:gd name="connsiteX21" fmla="*/ 641641 w 3209207"/>
              <a:gd name="connsiteY21" fmla="*/ 261702 h 612850"/>
              <a:gd name="connsiteX22" fmla="*/ 512966 w 3209207"/>
              <a:gd name="connsiteY22" fmla="*/ 253180 h 612850"/>
              <a:gd name="connsiteX23" fmla="*/ 386177 w 3209207"/>
              <a:gd name="connsiteY23" fmla="*/ 243867 h 612850"/>
              <a:gd name="connsiteX24" fmla="*/ 260746 w 3209207"/>
              <a:gd name="connsiteY24" fmla="*/ 232775 h 612850"/>
              <a:gd name="connsiteX25" fmla="*/ 136447 w 3209207"/>
              <a:gd name="connsiteY25" fmla="*/ 222719 h 612850"/>
              <a:gd name="connsiteX26" fmla="*/ 13506 w 3209207"/>
              <a:gd name="connsiteY26" fmla="*/ 210885 h 612850"/>
              <a:gd name="connsiteX27" fmla="*/ 0 w 3209207"/>
              <a:gd name="connsiteY27" fmla="*/ 209475 h 612850"/>
              <a:gd name="connsiteX28" fmla="*/ 40844 w 3209207"/>
              <a:gd name="connsiteY28" fmla="*/ 212313 h 612850"/>
              <a:gd name="connsiteX29" fmla="*/ 132211 w 3209207"/>
              <a:gd name="connsiteY29" fmla="*/ 216946 h 612850"/>
              <a:gd name="connsiteX30" fmla="*/ 225585 w 3209207"/>
              <a:gd name="connsiteY30" fmla="*/ 221811 h 612850"/>
              <a:gd name="connsiteX31" fmla="*/ 320298 w 3209207"/>
              <a:gd name="connsiteY31" fmla="*/ 226444 h 612850"/>
              <a:gd name="connsiteX32" fmla="*/ 415680 w 3209207"/>
              <a:gd name="connsiteY32" fmla="*/ 229340 h 612850"/>
              <a:gd name="connsiteX33" fmla="*/ 512735 w 3209207"/>
              <a:gd name="connsiteY33" fmla="*/ 232120 h 612850"/>
              <a:gd name="connsiteX34" fmla="*/ 611464 w 3209207"/>
              <a:gd name="connsiteY34" fmla="*/ 235015 h 612850"/>
              <a:gd name="connsiteX35" fmla="*/ 711532 w 3209207"/>
              <a:gd name="connsiteY35" fmla="*/ 236985 h 612850"/>
              <a:gd name="connsiteX36" fmla="*/ 812604 w 3209207"/>
              <a:gd name="connsiteY36" fmla="*/ 236985 h 612850"/>
              <a:gd name="connsiteX37" fmla="*/ 915014 w 3209207"/>
              <a:gd name="connsiteY37" fmla="*/ 237795 h 612850"/>
              <a:gd name="connsiteX38" fmla="*/ 1018428 w 3209207"/>
              <a:gd name="connsiteY38" fmla="*/ 236985 h 612850"/>
              <a:gd name="connsiteX39" fmla="*/ 1122847 w 3209207"/>
              <a:gd name="connsiteY39" fmla="*/ 235015 h 612850"/>
              <a:gd name="connsiteX40" fmla="*/ 1227600 w 3209207"/>
              <a:gd name="connsiteY40" fmla="*/ 233162 h 612850"/>
              <a:gd name="connsiteX41" fmla="*/ 1333692 w 3209207"/>
              <a:gd name="connsiteY41" fmla="*/ 229340 h 612850"/>
              <a:gd name="connsiteX42" fmla="*/ 1441122 w 3209207"/>
              <a:gd name="connsiteY42" fmla="*/ 225634 h 612850"/>
              <a:gd name="connsiteX43" fmla="*/ 1547883 w 3209207"/>
              <a:gd name="connsiteY43" fmla="*/ 220769 h 612850"/>
              <a:gd name="connsiteX44" fmla="*/ 1655983 w 3209207"/>
              <a:gd name="connsiteY44" fmla="*/ 214282 h 612850"/>
              <a:gd name="connsiteX45" fmla="*/ 1765421 w 3209207"/>
              <a:gd name="connsiteY45" fmla="*/ 206638 h 612850"/>
              <a:gd name="connsiteX46" fmla="*/ 1874860 w 3209207"/>
              <a:gd name="connsiteY46" fmla="*/ 199108 h 612850"/>
              <a:gd name="connsiteX47" fmla="*/ 1984299 w 3209207"/>
              <a:gd name="connsiteY47" fmla="*/ 189495 h 612850"/>
              <a:gd name="connsiteX48" fmla="*/ 2095745 w 3209207"/>
              <a:gd name="connsiteY48" fmla="*/ 178144 h 612850"/>
              <a:gd name="connsiteX49" fmla="*/ 2205184 w 3209207"/>
              <a:gd name="connsiteY49" fmla="*/ 166793 h 612850"/>
              <a:gd name="connsiteX50" fmla="*/ 2316631 w 3209207"/>
              <a:gd name="connsiteY50" fmla="*/ 153472 h 612850"/>
              <a:gd name="connsiteX51" fmla="*/ 2429081 w 3209207"/>
              <a:gd name="connsiteY51" fmla="*/ 139226 h 612850"/>
              <a:gd name="connsiteX52" fmla="*/ 2539523 w 3209207"/>
              <a:gd name="connsiteY52" fmla="*/ 124052 h 612850"/>
              <a:gd name="connsiteX53" fmla="*/ 2651305 w 3209207"/>
              <a:gd name="connsiteY53" fmla="*/ 106215 h 612850"/>
              <a:gd name="connsiteX54" fmla="*/ 2763086 w 3209207"/>
              <a:gd name="connsiteY54" fmla="*/ 87219 h 612850"/>
              <a:gd name="connsiteX55" fmla="*/ 2874867 w 3209207"/>
              <a:gd name="connsiteY55" fmla="*/ 68339 h 612850"/>
              <a:gd name="connsiteX56" fmla="*/ 2986314 w 3209207"/>
              <a:gd name="connsiteY56" fmla="*/ 46331 h 612850"/>
              <a:gd name="connsiteX57" fmla="*/ 3097760 w 3209207"/>
              <a:gd name="connsiteY57" fmla="*/ 23629 h 612850"/>
              <a:gd name="connsiteX58" fmla="*/ 3209207 w 3209207"/>
              <a:gd name="connsiteY58" fmla="*/ 0 h 612850"/>
              <a:gd name="connsiteX59" fmla="*/ 3195151 w 3209207"/>
              <a:gd name="connsiteY59" fmla="*/ 612847 h 61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209207" h="612850">
                <a:moveTo>
                  <a:pt x="3195151" y="612847"/>
                </a:moveTo>
                <a:cubicBezTo>
                  <a:pt x="3144238" y="612898"/>
                  <a:pt x="3088941" y="612318"/>
                  <a:pt x="3029871" y="611146"/>
                </a:cubicBezTo>
                <a:lnTo>
                  <a:pt x="2949639" y="608906"/>
                </a:lnTo>
                <a:lnTo>
                  <a:pt x="2978018" y="258115"/>
                </a:lnTo>
                <a:lnTo>
                  <a:pt x="2944764" y="260801"/>
                </a:lnTo>
                <a:lnTo>
                  <a:pt x="2806036" y="271446"/>
                </a:lnTo>
                <a:lnTo>
                  <a:pt x="2666958" y="278917"/>
                </a:lnTo>
                <a:lnTo>
                  <a:pt x="2528469" y="286593"/>
                </a:lnTo>
                <a:lnTo>
                  <a:pt x="2389479" y="292970"/>
                </a:lnTo>
                <a:lnTo>
                  <a:pt x="2252501" y="296993"/>
                </a:lnTo>
                <a:lnTo>
                  <a:pt x="2113775" y="300086"/>
                </a:lnTo>
                <a:lnTo>
                  <a:pt x="1975755" y="301980"/>
                </a:lnTo>
                <a:lnTo>
                  <a:pt x="1840287" y="302348"/>
                </a:lnTo>
                <a:lnTo>
                  <a:pt x="1703009" y="302570"/>
                </a:lnTo>
                <a:lnTo>
                  <a:pt x="1567693" y="301063"/>
                </a:lnTo>
                <a:lnTo>
                  <a:pt x="1432543" y="297523"/>
                </a:lnTo>
                <a:lnTo>
                  <a:pt x="1297969" y="294345"/>
                </a:lnTo>
                <a:lnTo>
                  <a:pt x="1164703" y="290015"/>
                </a:lnTo>
                <a:lnTo>
                  <a:pt x="1032796" y="283907"/>
                </a:lnTo>
                <a:lnTo>
                  <a:pt x="900940" y="277172"/>
                </a:lnTo>
                <a:lnTo>
                  <a:pt x="770303" y="270380"/>
                </a:lnTo>
                <a:lnTo>
                  <a:pt x="641641" y="261702"/>
                </a:lnTo>
                <a:lnTo>
                  <a:pt x="512966" y="253180"/>
                </a:lnTo>
                <a:lnTo>
                  <a:pt x="386177" y="243867"/>
                </a:lnTo>
                <a:lnTo>
                  <a:pt x="260746" y="232775"/>
                </a:lnTo>
                <a:lnTo>
                  <a:pt x="136447" y="222719"/>
                </a:lnTo>
                <a:lnTo>
                  <a:pt x="13506" y="210885"/>
                </a:lnTo>
                <a:lnTo>
                  <a:pt x="0" y="209475"/>
                </a:lnTo>
                <a:lnTo>
                  <a:pt x="40844" y="212313"/>
                </a:lnTo>
                <a:lnTo>
                  <a:pt x="132211" y="216946"/>
                </a:lnTo>
                <a:lnTo>
                  <a:pt x="225585" y="221811"/>
                </a:lnTo>
                <a:lnTo>
                  <a:pt x="320298" y="226444"/>
                </a:lnTo>
                <a:lnTo>
                  <a:pt x="415680" y="229340"/>
                </a:lnTo>
                <a:lnTo>
                  <a:pt x="512735" y="232120"/>
                </a:lnTo>
                <a:lnTo>
                  <a:pt x="611464" y="235015"/>
                </a:lnTo>
                <a:lnTo>
                  <a:pt x="711532" y="236985"/>
                </a:lnTo>
                <a:lnTo>
                  <a:pt x="812604" y="236985"/>
                </a:lnTo>
                <a:lnTo>
                  <a:pt x="915014" y="237795"/>
                </a:lnTo>
                <a:lnTo>
                  <a:pt x="1018428" y="236985"/>
                </a:lnTo>
                <a:lnTo>
                  <a:pt x="1122847" y="235015"/>
                </a:lnTo>
                <a:lnTo>
                  <a:pt x="1227600" y="233162"/>
                </a:lnTo>
                <a:lnTo>
                  <a:pt x="1333692" y="229340"/>
                </a:lnTo>
                <a:lnTo>
                  <a:pt x="1441122" y="225634"/>
                </a:lnTo>
                <a:lnTo>
                  <a:pt x="1547883" y="220769"/>
                </a:lnTo>
                <a:lnTo>
                  <a:pt x="1655983" y="214282"/>
                </a:lnTo>
                <a:lnTo>
                  <a:pt x="1765421" y="206638"/>
                </a:lnTo>
                <a:lnTo>
                  <a:pt x="1874860" y="199108"/>
                </a:lnTo>
                <a:lnTo>
                  <a:pt x="1984299" y="189495"/>
                </a:lnTo>
                <a:lnTo>
                  <a:pt x="2095745" y="178144"/>
                </a:lnTo>
                <a:lnTo>
                  <a:pt x="2205184" y="166793"/>
                </a:lnTo>
                <a:lnTo>
                  <a:pt x="2316631" y="153472"/>
                </a:lnTo>
                <a:lnTo>
                  <a:pt x="2429081" y="139226"/>
                </a:lnTo>
                <a:lnTo>
                  <a:pt x="2539523" y="124052"/>
                </a:lnTo>
                <a:lnTo>
                  <a:pt x="2651305" y="106215"/>
                </a:lnTo>
                <a:lnTo>
                  <a:pt x="2763086" y="87219"/>
                </a:lnTo>
                <a:lnTo>
                  <a:pt x="2874867" y="68339"/>
                </a:lnTo>
                <a:lnTo>
                  <a:pt x="2986314" y="46331"/>
                </a:lnTo>
                <a:lnTo>
                  <a:pt x="3097760" y="23629"/>
                </a:lnTo>
                <a:lnTo>
                  <a:pt x="3209207" y="0"/>
                </a:lnTo>
                <a:cubicBezTo>
                  <a:pt x="3198832" y="386055"/>
                  <a:pt x="3205525" y="226792"/>
                  <a:pt x="3195151" y="61284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0064BF7-388C-2FC4-98A9-196E207AB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5699841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28CDD34-CB1D-B4BB-8061-5071BA4EDBA7}"/>
              </a:ext>
            </a:extLst>
          </p:cNvPr>
          <p:cNvSpPr/>
          <p:nvPr/>
        </p:nvSpPr>
        <p:spPr>
          <a:xfrm>
            <a:off x="7674429" y="4669971"/>
            <a:ext cx="1284514" cy="2503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9FE414F-D9C4-8C17-031B-0541D7B214D1}"/>
              </a:ext>
            </a:extLst>
          </p:cNvPr>
          <p:cNvSpPr/>
          <p:nvPr/>
        </p:nvSpPr>
        <p:spPr>
          <a:xfrm>
            <a:off x="6260951" y="5160611"/>
            <a:ext cx="150056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6C65CC5-2549-95C1-157C-0E151BC81BDB}"/>
              </a:ext>
            </a:extLst>
          </p:cNvPr>
          <p:cNvSpPr/>
          <p:nvPr/>
        </p:nvSpPr>
        <p:spPr>
          <a:xfrm>
            <a:off x="9209314" y="5442857"/>
            <a:ext cx="1228498" cy="2177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77A303F-12A0-68CF-9A49-FB96D3A85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145" y="792592"/>
            <a:ext cx="6891338" cy="5000673"/>
          </a:xfrm>
          <a:prstGeom prst="rect">
            <a:avLst/>
          </a:prstGeom>
        </p:spPr>
      </p:pic>
      <p:pic>
        <p:nvPicPr>
          <p:cNvPr id="2" name="Cámara 1">
            <a:extLst>
              <a:ext uri="{FF2B5EF4-FFF2-40B4-BE49-F238E27FC236}">
                <a16:creationId xmlns:a16="http://schemas.microsoft.com/office/drawing/2014/main" id="{95C17752-3561-2466-C5C6-6E5E6A902B94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13112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0F10095-9765-E32A-77A8-1FFCBC6F1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401C337-2FC4-8CC5-CA0C-24A545904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823" y="0"/>
            <a:ext cx="5244353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2C84765-B18B-0DD3-6E3F-0C65883173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569" t="24085" r="793" b="42473"/>
          <a:stretch>
            <a:fillRect/>
          </a:stretch>
        </p:blipFill>
        <p:spPr>
          <a:xfrm>
            <a:off x="8952069" y="1432197"/>
            <a:ext cx="3152846" cy="399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74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26CD6DF-E40F-4D39-BA46-5D099AC4C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DA238FF-B3CC-0D1D-B285-76E764C5F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669" y="643467"/>
            <a:ext cx="10750661" cy="4085251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848A24A-E17D-464F-99FB-EF7B8EC07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4928325"/>
            <a:ext cx="10905067" cy="1286209"/>
          </a:xfrm>
          <a:custGeom>
            <a:avLst/>
            <a:gdLst>
              <a:gd name="connsiteX0" fmla="*/ 5080191 w 10905067"/>
              <a:gd name="connsiteY0" fmla="*/ 0 h 1286209"/>
              <a:gd name="connsiteX1" fmla="*/ 5315140 w 10905067"/>
              <a:gd name="connsiteY1" fmla="*/ 1588 h 1286209"/>
              <a:gd name="connsiteX2" fmla="*/ 5546915 w 10905067"/>
              <a:gd name="connsiteY2" fmla="*/ 1588 h 1286209"/>
              <a:gd name="connsiteX3" fmla="*/ 5777103 w 10905067"/>
              <a:gd name="connsiteY3" fmla="*/ 4763 h 1286209"/>
              <a:gd name="connsiteX4" fmla="*/ 6002528 w 10905067"/>
              <a:gd name="connsiteY4" fmla="*/ 9525 h 1286209"/>
              <a:gd name="connsiteX5" fmla="*/ 6226365 w 10905067"/>
              <a:gd name="connsiteY5" fmla="*/ 14288 h 1286209"/>
              <a:gd name="connsiteX6" fmla="*/ 6445440 w 10905067"/>
              <a:gd name="connsiteY6" fmla="*/ 19050 h 1286209"/>
              <a:gd name="connsiteX7" fmla="*/ 6662928 w 10905067"/>
              <a:gd name="connsiteY7" fmla="*/ 26988 h 1286209"/>
              <a:gd name="connsiteX8" fmla="*/ 6877240 w 10905067"/>
              <a:gd name="connsiteY8" fmla="*/ 34925 h 1286209"/>
              <a:gd name="connsiteX9" fmla="*/ 7086790 w 10905067"/>
              <a:gd name="connsiteY9" fmla="*/ 42863 h 1286209"/>
              <a:gd name="connsiteX10" fmla="*/ 7496365 w 10905067"/>
              <a:gd name="connsiteY10" fmla="*/ 63500 h 1286209"/>
              <a:gd name="connsiteX11" fmla="*/ 7888478 w 10905067"/>
              <a:gd name="connsiteY11" fmla="*/ 85725 h 1286209"/>
              <a:gd name="connsiteX12" fmla="*/ 8264715 w 10905067"/>
              <a:gd name="connsiteY12" fmla="*/ 109538 h 1286209"/>
              <a:gd name="connsiteX13" fmla="*/ 8621902 w 10905067"/>
              <a:gd name="connsiteY13" fmla="*/ 134938 h 1286209"/>
              <a:gd name="connsiteX14" fmla="*/ 8961628 w 10905067"/>
              <a:gd name="connsiteY14" fmla="*/ 161925 h 1286209"/>
              <a:gd name="connsiteX15" fmla="*/ 9277540 w 10905067"/>
              <a:gd name="connsiteY15" fmla="*/ 190500 h 1286209"/>
              <a:gd name="connsiteX16" fmla="*/ 9574402 w 10905067"/>
              <a:gd name="connsiteY16" fmla="*/ 219075 h 1286209"/>
              <a:gd name="connsiteX17" fmla="*/ 9847452 w 10905067"/>
              <a:gd name="connsiteY17" fmla="*/ 247650 h 1286209"/>
              <a:gd name="connsiteX18" fmla="*/ 10098278 w 10905067"/>
              <a:gd name="connsiteY18" fmla="*/ 274638 h 1286209"/>
              <a:gd name="connsiteX19" fmla="*/ 10320528 w 10905067"/>
              <a:gd name="connsiteY19" fmla="*/ 300038 h 1286209"/>
              <a:gd name="connsiteX20" fmla="*/ 10520552 w 10905067"/>
              <a:gd name="connsiteY20" fmla="*/ 323850 h 1286209"/>
              <a:gd name="connsiteX21" fmla="*/ 10690415 w 10905067"/>
              <a:gd name="connsiteY21" fmla="*/ 344488 h 1286209"/>
              <a:gd name="connsiteX22" fmla="*/ 10831702 w 10905067"/>
              <a:gd name="connsiteY22" fmla="*/ 363538 h 1286209"/>
              <a:gd name="connsiteX23" fmla="*/ 10905067 w 10905067"/>
              <a:gd name="connsiteY23" fmla="*/ 373678 h 1286209"/>
              <a:gd name="connsiteX24" fmla="*/ 10905067 w 10905067"/>
              <a:gd name="connsiteY24" fmla="*/ 1286209 h 1286209"/>
              <a:gd name="connsiteX25" fmla="*/ 0 w 10905067"/>
              <a:gd name="connsiteY25" fmla="*/ 1286209 h 1286209"/>
              <a:gd name="connsiteX26" fmla="*/ 0 w 10905067"/>
              <a:gd name="connsiteY26" fmla="*/ 369898 h 1286209"/>
              <a:gd name="connsiteX27" fmla="*/ 71628 w 10905067"/>
              <a:gd name="connsiteY27" fmla="*/ 358775 h 1286209"/>
              <a:gd name="connsiteX28" fmla="*/ 327215 w 10905067"/>
              <a:gd name="connsiteY28" fmla="*/ 320675 h 1286209"/>
              <a:gd name="connsiteX29" fmla="*/ 582802 w 10905067"/>
              <a:gd name="connsiteY29" fmla="*/ 284163 h 1286209"/>
              <a:gd name="connsiteX30" fmla="*/ 839978 w 10905067"/>
              <a:gd name="connsiteY30" fmla="*/ 252413 h 1286209"/>
              <a:gd name="connsiteX31" fmla="*/ 1095565 w 10905067"/>
              <a:gd name="connsiteY31" fmla="*/ 220663 h 1286209"/>
              <a:gd name="connsiteX32" fmla="*/ 1352740 w 10905067"/>
              <a:gd name="connsiteY32" fmla="*/ 190500 h 1286209"/>
              <a:gd name="connsiteX33" fmla="*/ 1606740 w 10905067"/>
              <a:gd name="connsiteY33" fmla="*/ 165100 h 1286209"/>
              <a:gd name="connsiteX34" fmla="*/ 1863915 w 10905067"/>
              <a:gd name="connsiteY34" fmla="*/ 141288 h 1286209"/>
              <a:gd name="connsiteX35" fmla="*/ 2119502 w 10905067"/>
              <a:gd name="connsiteY35" fmla="*/ 119063 h 1286209"/>
              <a:gd name="connsiteX36" fmla="*/ 2371915 w 10905067"/>
              <a:gd name="connsiteY36" fmla="*/ 100013 h 1286209"/>
              <a:gd name="connsiteX37" fmla="*/ 2625915 w 10905067"/>
              <a:gd name="connsiteY37" fmla="*/ 80963 h 1286209"/>
              <a:gd name="connsiteX38" fmla="*/ 2878328 w 10905067"/>
              <a:gd name="connsiteY38" fmla="*/ 65088 h 1286209"/>
              <a:gd name="connsiteX39" fmla="*/ 3129153 w 10905067"/>
              <a:gd name="connsiteY39" fmla="*/ 52388 h 1286209"/>
              <a:gd name="connsiteX40" fmla="*/ 3379978 w 10905067"/>
              <a:gd name="connsiteY40" fmla="*/ 39688 h 1286209"/>
              <a:gd name="connsiteX41" fmla="*/ 3627628 w 10905067"/>
              <a:gd name="connsiteY41" fmla="*/ 28575 h 1286209"/>
              <a:gd name="connsiteX42" fmla="*/ 3873690 w 10905067"/>
              <a:gd name="connsiteY42" fmla="*/ 20638 h 1286209"/>
              <a:gd name="connsiteX43" fmla="*/ 4119754 w 10905067"/>
              <a:gd name="connsiteY43" fmla="*/ 14288 h 1286209"/>
              <a:gd name="connsiteX44" fmla="*/ 4362640 w 10905067"/>
              <a:gd name="connsiteY44" fmla="*/ 7938 h 1286209"/>
              <a:gd name="connsiteX45" fmla="*/ 4603941 w 10905067"/>
              <a:gd name="connsiteY45" fmla="*/ 4763 h 1286209"/>
              <a:gd name="connsiteX46" fmla="*/ 4843653 w 10905067"/>
              <a:gd name="connsiteY46" fmla="*/ 1588 h 128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05067" h="1286209">
                <a:moveTo>
                  <a:pt x="5080191" y="0"/>
                </a:moveTo>
                <a:lnTo>
                  <a:pt x="5315140" y="1588"/>
                </a:lnTo>
                <a:lnTo>
                  <a:pt x="5546915" y="1588"/>
                </a:lnTo>
                <a:lnTo>
                  <a:pt x="5777103" y="4763"/>
                </a:lnTo>
                <a:lnTo>
                  <a:pt x="6002528" y="9525"/>
                </a:lnTo>
                <a:lnTo>
                  <a:pt x="6226365" y="14288"/>
                </a:lnTo>
                <a:lnTo>
                  <a:pt x="6445440" y="19050"/>
                </a:lnTo>
                <a:lnTo>
                  <a:pt x="6662928" y="26988"/>
                </a:lnTo>
                <a:lnTo>
                  <a:pt x="6877240" y="34925"/>
                </a:lnTo>
                <a:lnTo>
                  <a:pt x="7086790" y="42863"/>
                </a:lnTo>
                <a:lnTo>
                  <a:pt x="7496365" y="63500"/>
                </a:lnTo>
                <a:lnTo>
                  <a:pt x="7888478" y="85725"/>
                </a:lnTo>
                <a:lnTo>
                  <a:pt x="8264715" y="109538"/>
                </a:lnTo>
                <a:lnTo>
                  <a:pt x="8621902" y="134938"/>
                </a:lnTo>
                <a:lnTo>
                  <a:pt x="8961628" y="161925"/>
                </a:lnTo>
                <a:lnTo>
                  <a:pt x="9277540" y="190500"/>
                </a:lnTo>
                <a:lnTo>
                  <a:pt x="9574402" y="219075"/>
                </a:lnTo>
                <a:lnTo>
                  <a:pt x="9847452" y="247650"/>
                </a:lnTo>
                <a:lnTo>
                  <a:pt x="10098278" y="274638"/>
                </a:lnTo>
                <a:lnTo>
                  <a:pt x="10320528" y="300038"/>
                </a:lnTo>
                <a:lnTo>
                  <a:pt x="10520552" y="323850"/>
                </a:lnTo>
                <a:lnTo>
                  <a:pt x="10690415" y="344488"/>
                </a:lnTo>
                <a:lnTo>
                  <a:pt x="10831702" y="363538"/>
                </a:lnTo>
                <a:lnTo>
                  <a:pt x="10905067" y="373678"/>
                </a:lnTo>
                <a:lnTo>
                  <a:pt x="10905067" y="1286209"/>
                </a:lnTo>
                <a:lnTo>
                  <a:pt x="0" y="1286209"/>
                </a:lnTo>
                <a:lnTo>
                  <a:pt x="0" y="369898"/>
                </a:lnTo>
                <a:lnTo>
                  <a:pt x="71628" y="358775"/>
                </a:lnTo>
                <a:lnTo>
                  <a:pt x="327215" y="320675"/>
                </a:lnTo>
                <a:lnTo>
                  <a:pt x="582802" y="284163"/>
                </a:lnTo>
                <a:lnTo>
                  <a:pt x="839978" y="252413"/>
                </a:lnTo>
                <a:lnTo>
                  <a:pt x="1095565" y="220663"/>
                </a:lnTo>
                <a:lnTo>
                  <a:pt x="1352740" y="190500"/>
                </a:lnTo>
                <a:lnTo>
                  <a:pt x="1606740" y="165100"/>
                </a:lnTo>
                <a:lnTo>
                  <a:pt x="1863915" y="141288"/>
                </a:lnTo>
                <a:lnTo>
                  <a:pt x="2119502" y="119063"/>
                </a:lnTo>
                <a:lnTo>
                  <a:pt x="2371915" y="100013"/>
                </a:lnTo>
                <a:lnTo>
                  <a:pt x="2625915" y="80963"/>
                </a:lnTo>
                <a:lnTo>
                  <a:pt x="2878328" y="65088"/>
                </a:lnTo>
                <a:lnTo>
                  <a:pt x="3129153" y="52388"/>
                </a:lnTo>
                <a:lnTo>
                  <a:pt x="3379978" y="39688"/>
                </a:lnTo>
                <a:lnTo>
                  <a:pt x="3627628" y="28575"/>
                </a:lnTo>
                <a:lnTo>
                  <a:pt x="3873690" y="20638"/>
                </a:lnTo>
                <a:lnTo>
                  <a:pt x="4119754" y="14288"/>
                </a:lnTo>
                <a:lnTo>
                  <a:pt x="4362640" y="7938"/>
                </a:lnTo>
                <a:lnTo>
                  <a:pt x="4603941" y="4763"/>
                </a:lnTo>
                <a:lnTo>
                  <a:pt x="4843653" y="158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D3DDA28-7B69-422D-9888-25C7BC97B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0371525">
            <a:off x="264773" y="4915968"/>
            <a:ext cx="3039999" cy="440926"/>
          </a:xfrm>
          <a:custGeom>
            <a:avLst/>
            <a:gdLst>
              <a:gd name="connsiteX0" fmla="*/ 0 w 3039999"/>
              <a:gd name="connsiteY0" fmla="*/ 155844 h 440926"/>
              <a:gd name="connsiteX1" fmla="*/ 6524 w 3039999"/>
              <a:gd name="connsiteY1" fmla="*/ 156086 h 440926"/>
              <a:gd name="connsiteX2" fmla="*/ 98577 w 3039999"/>
              <a:gd name="connsiteY2" fmla="*/ 159586 h 440926"/>
              <a:gd name="connsiteX3" fmla="*/ 191951 w 3039999"/>
              <a:gd name="connsiteY3" fmla="*/ 162919 h 440926"/>
              <a:gd name="connsiteX4" fmla="*/ 285984 w 3039999"/>
              <a:gd name="connsiteY4" fmla="*/ 165003 h 440926"/>
              <a:gd name="connsiteX5" fmla="*/ 381667 w 3039999"/>
              <a:gd name="connsiteY5" fmla="*/ 167003 h 440926"/>
              <a:gd name="connsiteX6" fmla="*/ 478999 w 3039999"/>
              <a:gd name="connsiteY6" fmla="*/ 169086 h 440926"/>
              <a:gd name="connsiteX7" fmla="*/ 577652 w 3039999"/>
              <a:gd name="connsiteY7" fmla="*/ 170503 h 440926"/>
              <a:gd name="connsiteX8" fmla="*/ 677293 w 3039999"/>
              <a:gd name="connsiteY8" fmla="*/ 170503 h 440926"/>
              <a:gd name="connsiteX9" fmla="*/ 778255 w 3039999"/>
              <a:gd name="connsiteY9" fmla="*/ 171086 h 440926"/>
              <a:gd name="connsiteX10" fmla="*/ 880207 w 3039999"/>
              <a:gd name="connsiteY10" fmla="*/ 170503 h 440926"/>
              <a:gd name="connsiteX11" fmla="*/ 983149 w 3039999"/>
              <a:gd name="connsiteY11" fmla="*/ 169086 h 440926"/>
              <a:gd name="connsiteX12" fmla="*/ 1086420 w 3039999"/>
              <a:gd name="connsiteY12" fmla="*/ 167753 h 440926"/>
              <a:gd name="connsiteX13" fmla="*/ 1191011 w 3039999"/>
              <a:gd name="connsiteY13" fmla="*/ 165003 h 440926"/>
              <a:gd name="connsiteX14" fmla="*/ 1296922 w 3039999"/>
              <a:gd name="connsiteY14" fmla="*/ 162336 h 440926"/>
              <a:gd name="connsiteX15" fmla="*/ 1402173 w 3039999"/>
              <a:gd name="connsiteY15" fmla="*/ 158836 h 440926"/>
              <a:gd name="connsiteX16" fmla="*/ 1508744 w 3039999"/>
              <a:gd name="connsiteY16" fmla="*/ 154169 h 440926"/>
              <a:gd name="connsiteX17" fmla="*/ 1616635 w 3039999"/>
              <a:gd name="connsiteY17" fmla="*/ 148669 h 440926"/>
              <a:gd name="connsiteX18" fmla="*/ 1724525 w 3039999"/>
              <a:gd name="connsiteY18" fmla="*/ 143252 h 440926"/>
              <a:gd name="connsiteX19" fmla="*/ 1832416 w 3039999"/>
              <a:gd name="connsiteY19" fmla="*/ 136335 h 440926"/>
              <a:gd name="connsiteX20" fmla="*/ 1942286 w 3039999"/>
              <a:gd name="connsiteY20" fmla="*/ 128169 h 440926"/>
              <a:gd name="connsiteX21" fmla="*/ 2050177 w 3039999"/>
              <a:gd name="connsiteY21" fmla="*/ 120002 h 440926"/>
              <a:gd name="connsiteX22" fmla="*/ 2160047 w 3039999"/>
              <a:gd name="connsiteY22" fmla="*/ 110419 h 440926"/>
              <a:gd name="connsiteX23" fmla="*/ 2270907 w 3039999"/>
              <a:gd name="connsiteY23" fmla="*/ 100168 h 440926"/>
              <a:gd name="connsiteX24" fmla="*/ 2379788 w 3039999"/>
              <a:gd name="connsiteY24" fmla="*/ 89251 h 440926"/>
              <a:gd name="connsiteX25" fmla="*/ 2489988 w 3039999"/>
              <a:gd name="connsiteY25" fmla="*/ 76418 h 440926"/>
              <a:gd name="connsiteX26" fmla="*/ 2600188 w 3039999"/>
              <a:gd name="connsiteY26" fmla="*/ 62751 h 440926"/>
              <a:gd name="connsiteX27" fmla="*/ 2710388 w 3039999"/>
              <a:gd name="connsiteY27" fmla="*/ 49168 h 440926"/>
              <a:gd name="connsiteX28" fmla="*/ 2820258 w 3039999"/>
              <a:gd name="connsiteY28" fmla="*/ 33334 h 440926"/>
              <a:gd name="connsiteX29" fmla="*/ 2930129 w 3039999"/>
              <a:gd name="connsiteY29" fmla="*/ 17000 h 440926"/>
              <a:gd name="connsiteX30" fmla="*/ 3039999 w 3039999"/>
              <a:gd name="connsiteY30" fmla="*/ 0 h 440926"/>
              <a:gd name="connsiteX31" fmla="*/ 3026141 w 3039999"/>
              <a:gd name="connsiteY31" fmla="*/ 440924 h 440926"/>
              <a:gd name="connsiteX32" fmla="*/ 2677942 w 3039999"/>
              <a:gd name="connsiteY32" fmla="*/ 435925 h 440926"/>
              <a:gd name="connsiteX33" fmla="*/ 2643381 w 3039999"/>
              <a:gd name="connsiteY33" fmla="*/ 434739 h 440926"/>
              <a:gd name="connsiteX34" fmla="*/ 2673098 w 3039999"/>
              <a:gd name="connsiteY34" fmla="*/ 197552 h 440926"/>
              <a:gd name="connsiteX35" fmla="*/ 2600644 w 3039999"/>
              <a:gd name="connsiteY35" fmla="*/ 199684 h 440926"/>
              <a:gd name="connsiteX36" fmla="*/ 2342303 w 3039999"/>
              <a:gd name="connsiteY36" fmla="*/ 205715 h 440926"/>
              <a:gd name="connsiteX37" fmla="*/ 2084160 w 3039999"/>
              <a:gd name="connsiteY37" fmla="*/ 210171 h 440926"/>
              <a:gd name="connsiteX38" fmla="*/ 1825032 w 3039999"/>
              <a:gd name="connsiteY38" fmla="*/ 209703 h 440926"/>
              <a:gd name="connsiteX39" fmla="*/ 1567480 w 3039999"/>
              <a:gd name="connsiteY39" fmla="*/ 209433 h 440926"/>
              <a:gd name="connsiteX40" fmla="*/ 1308551 w 3039999"/>
              <a:gd name="connsiteY40" fmla="*/ 207391 h 440926"/>
              <a:gd name="connsiteX41" fmla="*/ 1053363 w 3039999"/>
              <a:gd name="connsiteY41" fmla="*/ 201018 h 440926"/>
              <a:gd name="connsiteX42" fmla="*/ 795223 w 3039999"/>
              <a:gd name="connsiteY42" fmla="*/ 192674 h 440926"/>
              <a:gd name="connsiteX43" fmla="*/ 538856 w 3039999"/>
              <a:gd name="connsiteY43" fmla="*/ 182954 h 440926"/>
              <a:gd name="connsiteX44" fmla="*/ 286033 w 3039999"/>
              <a:gd name="connsiteY44" fmla="*/ 170477 h 440926"/>
              <a:gd name="connsiteX45" fmla="*/ 31635 w 3039999"/>
              <a:gd name="connsiteY45" fmla="*/ 157803 h 44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039999" h="440926">
                <a:moveTo>
                  <a:pt x="0" y="155844"/>
                </a:moveTo>
                <a:lnTo>
                  <a:pt x="6524" y="156086"/>
                </a:lnTo>
                <a:lnTo>
                  <a:pt x="98577" y="159586"/>
                </a:lnTo>
                <a:lnTo>
                  <a:pt x="191951" y="162919"/>
                </a:lnTo>
                <a:lnTo>
                  <a:pt x="285984" y="165003"/>
                </a:lnTo>
                <a:lnTo>
                  <a:pt x="381667" y="167003"/>
                </a:lnTo>
                <a:lnTo>
                  <a:pt x="478999" y="169086"/>
                </a:lnTo>
                <a:lnTo>
                  <a:pt x="577652" y="170503"/>
                </a:lnTo>
                <a:lnTo>
                  <a:pt x="677293" y="170503"/>
                </a:lnTo>
                <a:lnTo>
                  <a:pt x="778255" y="171086"/>
                </a:lnTo>
                <a:lnTo>
                  <a:pt x="880207" y="170503"/>
                </a:lnTo>
                <a:lnTo>
                  <a:pt x="983149" y="169086"/>
                </a:lnTo>
                <a:lnTo>
                  <a:pt x="1086420" y="167753"/>
                </a:lnTo>
                <a:lnTo>
                  <a:pt x="1191011" y="165003"/>
                </a:lnTo>
                <a:lnTo>
                  <a:pt x="1296922" y="162336"/>
                </a:lnTo>
                <a:lnTo>
                  <a:pt x="1402173" y="158836"/>
                </a:lnTo>
                <a:lnTo>
                  <a:pt x="1508744" y="154169"/>
                </a:lnTo>
                <a:lnTo>
                  <a:pt x="1616635" y="148669"/>
                </a:lnTo>
                <a:lnTo>
                  <a:pt x="1724525" y="143252"/>
                </a:lnTo>
                <a:lnTo>
                  <a:pt x="1832416" y="136335"/>
                </a:lnTo>
                <a:lnTo>
                  <a:pt x="1942286" y="128169"/>
                </a:lnTo>
                <a:lnTo>
                  <a:pt x="2050177" y="120002"/>
                </a:lnTo>
                <a:lnTo>
                  <a:pt x="2160047" y="110419"/>
                </a:lnTo>
                <a:lnTo>
                  <a:pt x="2270907" y="100168"/>
                </a:lnTo>
                <a:lnTo>
                  <a:pt x="2379788" y="89251"/>
                </a:lnTo>
                <a:lnTo>
                  <a:pt x="2489988" y="76418"/>
                </a:lnTo>
                <a:lnTo>
                  <a:pt x="2600188" y="62751"/>
                </a:lnTo>
                <a:lnTo>
                  <a:pt x="2710388" y="49168"/>
                </a:lnTo>
                <a:lnTo>
                  <a:pt x="2820258" y="33334"/>
                </a:lnTo>
                <a:lnTo>
                  <a:pt x="2930129" y="17000"/>
                </a:lnTo>
                <a:lnTo>
                  <a:pt x="3039999" y="0"/>
                </a:lnTo>
                <a:cubicBezTo>
                  <a:pt x="3029771" y="277755"/>
                  <a:pt x="3036370" y="163169"/>
                  <a:pt x="3026141" y="440924"/>
                </a:cubicBezTo>
                <a:cubicBezTo>
                  <a:pt x="2925757" y="440997"/>
                  <a:pt x="2808081" y="439255"/>
                  <a:pt x="2677942" y="435925"/>
                </a:cubicBezTo>
                <a:lnTo>
                  <a:pt x="2643381" y="434739"/>
                </a:lnTo>
                <a:lnTo>
                  <a:pt x="2673098" y="197552"/>
                </a:lnTo>
                <a:lnTo>
                  <a:pt x="2600644" y="199684"/>
                </a:lnTo>
                <a:lnTo>
                  <a:pt x="2342303" y="205715"/>
                </a:lnTo>
                <a:lnTo>
                  <a:pt x="2084160" y="210171"/>
                </a:lnTo>
                <a:lnTo>
                  <a:pt x="1825032" y="209703"/>
                </a:lnTo>
                <a:lnTo>
                  <a:pt x="1567480" y="209433"/>
                </a:lnTo>
                <a:lnTo>
                  <a:pt x="1308551" y="207391"/>
                </a:lnTo>
                <a:lnTo>
                  <a:pt x="1053363" y="201018"/>
                </a:lnTo>
                <a:lnTo>
                  <a:pt x="795223" y="192674"/>
                </a:lnTo>
                <a:lnTo>
                  <a:pt x="538856" y="182954"/>
                </a:lnTo>
                <a:lnTo>
                  <a:pt x="286033" y="170477"/>
                </a:lnTo>
                <a:lnTo>
                  <a:pt x="31635" y="157803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BC3DD04-9961-C055-F64D-63651D9E0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5699841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MX" sz="9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2245419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EEF770F-BD25-FD43-EF12-C1860935F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018B1C-6F71-2D8B-6E31-D0DD03CE5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00025"/>
            <a:ext cx="11239500" cy="6457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CD3D613-1628-732E-13F0-8A7FFCB24555}"/>
              </a:ext>
            </a:extLst>
          </p:cNvPr>
          <p:cNvSpPr txBox="1"/>
          <p:nvPr/>
        </p:nvSpPr>
        <p:spPr>
          <a:xfrm>
            <a:off x="740229" y="5606143"/>
            <a:ext cx="5072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/>
              <a:t>Plagiocefalia</a:t>
            </a:r>
          </a:p>
        </p:txBody>
      </p:sp>
    </p:spTree>
    <p:extLst>
      <p:ext uri="{BB962C8B-B14F-4D97-AF65-F5344CB8AC3E}">
        <p14:creationId xmlns:p14="http://schemas.microsoft.com/office/powerpoint/2010/main" val="127273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A59786-364F-85C6-E937-661C9F34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CEC62CC-A8CF-FE34-7104-3AB8664A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/>
              <a:t>DIPLOMADO EN ENFERMERÍA NEONATAL.                                                  DRA. OLGUIN HERNANDEZ R.M.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6F82B76-26BB-F5A2-9149-5301BAAA2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064"/>
            <a:ext cx="12192000" cy="659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46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3DB0ED7D-0741-41C8-9BCD-85B80680F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4E3F06B-21E9-3B11-D3AC-C1F8F36D3E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904" b="7170"/>
          <a:stretch>
            <a:fillRect/>
          </a:stretch>
        </p:blipFill>
        <p:spPr>
          <a:xfrm>
            <a:off x="3261701" y="161361"/>
            <a:ext cx="5131185" cy="6488224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C65D85-CD1D-A323-4D93-CC6B9B667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5699841" cy="304801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8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2" name="Cámara 1">
            <a:extLst>
              <a:ext uri="{FF2B5EF4-FFF2-40B4-BE49-F238E27FC236}">
                <a16:creationId xmlns:a16="http://schemas.microsoft.com/office/drawing/2014/main" id="{2C8B43AB-402C-3CEA-58BE-71DD893CD936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0387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23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 noProof="0" dirty="0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 noProof="0" dirty="0"/>
            </a:p>
          </p:txBody>
        </p:sp>
      </p:grpSp>
      <p:sp>
        <p:nvSpPr>
          <p:cNvPr id="44" name="Rectangle 27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 noProof="0" dirty="0"/>
          </a:p>
        </p:txBody>
      </p:sp>
      <p:sp>
        <p:nvSpPr>
          <p:cNvPr id="45" name="Freeform 5">
            <a:extLst>
              <a:ext uri="{FF2B5EF4-FFF2-40B4-BE49-F238E27FC236}">
                <a16:creationId xmlns:a16="http://schemas.microsoft.com/office/drawing/2014/main" id="{31D248D0-90D8-4EAF-84EE-DA38685188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1FBA44-C16F-810B-2281-BA4D7177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6" y="3739568"/>
            <a:ext cx="10893094" cy="19159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s-MX" sz="6600" b="0" i="0" kern="1200" noProof="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1.Fisiología del recién nacido.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025FA5-FE48-1E2E-8F96-E4B050EDE9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620" r="37261" b="21175"/>
          <a:stretch>
            <a:fillRect/>
          </a:stretch>
        </p:blipFill>
        <p:spPr>
          <a:xfrm>
            <a:off x="3034725" y="934065"/>
            <a:ext cx="6112718" cy="25170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6" name="Rectangle 31">
            <a:extLst>
              <a:ext uri="{FF2B5EF4-FFF2-40B4-BE49-F238E27FC236}">
                <a16:creationId xmlns:a16="http://schemas.microsoft.com/office/drawing/2014/main" id="{0775805F-9E56-4330-9EA3-04D38DCEC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492505A-E4D9-64A6-D472-AFBAC6D31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s-MX" sz="700" b="0" i="0" kern="1200" noProof="0" dirty="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768631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989319-CAFA-4635-BB81-E0B40EC08B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Adaptación a la vida extrauterina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F17F05-F5CD-C53B-DC2C-50B8AE878A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Adaptación cardiopulmonar</a:t>
            </a:r>
          </a:p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0A1057-8DB0-FAE1-8E44-AEE0FF296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5" name="Cámara 4">
            <a:extLst>
              <a:ext uri="{FF2B5EF4-FFF2-40B4-BE49-F238E27FC236}">
                <a16:creationId xmlns:a16="http://schemas.microsoft.com/office/drawing/2014/main" id="{322E1A50-5ED9-B128-F49E-F288B5BE747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3793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0ABC09-D94C-C06F-8FDC-73DC7CE5D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Circulación fetal y neonatal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45B317B-B0B5-1112-83E9-3A37C1FE8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37DD29D-6536-C07F-A7FD-E800321EC85D}"/>
              </a:ext>
            </a:extLst>
          </p:cNvPr>
          <p:cNvSpPr txBox="1"/>
          <p:nvPr/>
        </p:nvSpPr>
        <p:spPr>
          <a:xfrm>
            <a:off x="3048000" y="2969979"/>
            <a:ext cx="6096000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ES" sz="18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https://youtu.be/Z_r3Qa-BPus?si=l1SXfA1tmKCuqovt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Cámara 3">
            <a:extLst>
              <a:ext uri="{FF2B5EF4-FFF2-40B4-BE49-F238E27FC236}">
                <a16:creationId xmlns:a16="http://schemas.microsoft.com/office/drawing/2014/main" id="{F76A3567-C62D-C559-6AD3-3D6757C55FD8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84538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7578FDB-F7B2-58D0-F857-0FB751224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3 dificultades de adaptación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2296EF0-075D-35DD-17DC-AC3B81FB1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Dificultad para respirar y mantenerla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Control de temperatura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Control de la glucosa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4975739-2DB1-8404-94C5-2FD66B439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7" name="Gráfico 6" descr="Thermometer con relleno sólido">
            <a:extLst>
              <a:ext uri="{FF2B5EF4-FFF2-40B4-BE49-F238E27FC236}">
                <a16:creationId xmlns:a16="http://schemas.microsoft.com/office/drawing/2014/main" id="{8DBDC5BD-2465-9784-8854-2EF89C543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24849" y="3744686"/>
            <a:ext cx="914400" cy="914400"/>
          </a:xfrm>
          <a:prstGeom prst="rect">
            <a:avLst/>
          </a:prstGeom>
        </p:spPr>
      </p:pic>
      <p:pic>
        <p:nvPicPr>
          <p:cNvPr id="9" name="Gráfico 8" descr="Lungs con relleno sólido">
            <a:extLst>
              <a:ext uri="{FF2B5EF4-FFF2-40B4-BE49-F238E27FC236}">
                <a16:creationId xmlns:a16="http://schemas.microsoft.com/office/drawing/2014/main" id="{1B0DF6BF-E204-9BFA-47ED-8432B4A8CD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09706" y="2231462"/>
            <a:ext cx="914400" cy="914400"/>
          </a:xfrm>
          <a:prstGeom prst="rect">
            <a:avLst/>
          </a:prstGeom>
        </p:spPr>
      </p:pic>
      <p:pic>
        <p:nvPicPr>
          <p:cNvPr id="11" name="Gráfico 10" descr="Water con relleno sólido">
            <a:extLst>
              <a:ext uri="{FF2B5EF4-FFF2-40B4-BE49-F238E27FC236}">
                <a16:creationId xmlns:a16="http://schemas.microsoft.com/office/drawing/2014/main" id="{276210DF-0460-D167-FC9A-36F38F5F5D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79846" y="51380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40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B90FC-9D9B-D987-B954-87610819F9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2. Características fisiológicas y psicológicas del recién nacido.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A4CABC-AD9D-95D2-2803-D95B4E82A4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4F0BE1-8B35-42F4-942F-0961B462C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338550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E6810-99B6-9019-46C3-4C3B27F4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Características fisiológicas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FB3E7A-B646-820C-D636-7DCA6CFE2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Termorregulación.</a:t>
            </a:r>
          </a:p>
          <a:p>
            <a:r>
              <a:rPr lang="es-MX" dirty="0"/>
              <a:t>36.5 -37.5</a:t>
            </a:r>
          </a:p>
          <a:p>
            <a:r>
              <a:rPr lang="es-MX" dirty="0"/>
              <a:t>Rectal (1º más) </a:t>
            </a:r>
          </a:p>
          <a:p>
            <a:endParaRPr lang="es-MX" dirty="0"/>
          </a:p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E4E4054-6F6C-AC6F-49CE-3D90D8DF6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10242" name="Picture 2" descr="Chp 23 - Adaptations of Newborn Flashcards | Quizlet">
            <a:extLst>
              <a:ext uri="{FF2B5EF4-FFF2-40B4-BE49-F238E27FC236}">
                <a16:creationId xmlns:a16="http://schemas.microsoft.com/office/drawing/2014/main" id="{9BA54B1E-505D-708C-696B-576CF5438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693" y="1724588"/>
            <a:ext cx="47625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747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1E9D1D-57C6-9110-9155-E785BF23A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EBEBEB"/>
                </a:solidFill>
              </a:rPr>
              <a:t>Función cardiaca.</a:t>
            </a:r>
          </a:p>
        </p:txBody>
      </p:sp>
      <p:pic>
        <p:nvPicPr>
          <p:cNvPr id="9" name="Gráfico 8" descr="Heart with pulse con relleno sólido">
            <a:extLst>
              <a:ext uri="{FF2B5EF4-FFF2-40B4-BE49-F238E27FC236}">
                <a16:creationId xmlns:a16="http://schemas.microsoft.com/office/drawing/2014/main" id="{66CFCCB7-A5EC-05FF-2762-218A78E0A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27013" y="2775951"/>
            <a:ext cx="3067163" cy="306716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182B77E-B22B-81B7-49AD-5DD67AE11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43976FB3-36D2-980B-A6AD-9D304888AF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831896"/>
              </p:ext>
            </p:extLst>
          </p:nvPr>
        </p:nvGraphicFramePr>
        <p:xfrm>
          <a:off x="1154954" y="2603500"/>
          <a:ext cx="63973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35641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C37AD8-7BC8-7584-1D89-BF4ED56DE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EBEBEB"/>
                </a:solidFill>
              </a:rPr>
              <a:t>Función respiratoria</a:t>
            </a:r>
            <a:endParaRPr lang="es-MX">
              <a:solidFill>
                <a:srgbClr val="EBEBEB"/>
              </a:solidFill>
            </a:endParaRPr>
          </a:p>
        </p:txBody>
      </p:sp>
      <p:pic>
        <p:nvPicPr>
          <p:cNvPr id="8" name="Gráfico 7" descr="Lungs con relleno sólido">
            <a:extLst>
              <a:ext uri="{FF2B5EF4-FFF2-40B4-BE49-F238E27FC236}">
                <a16:creationId xmlns:a16="http://schemas.microsoft.com/office/drawing/2014/main" id="{9835D140-3E4F-BEC4-789B-8AA4096C9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27013" y="2775951"/>
            <a:ext cx="3067163" cy="306716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A44F66-D7D3-1BD3-0FAA-8F3CD970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  <p:graphicFrame>
        <p:nvGraphicFramePr>
          <p:cNvPr id="7" name="Marcador de contenido 4">
            <a:extLst>
              <a:ext uri="{FF2B5EF4-FFF2-40B4-BE49-F238E27FC236}">
                <a16:creationId xmlns:a16="http://schemas.microsoft.com/office/drawing/2014/main" id="{FA710565-49D4-F8D0-F9AC-3FF925991F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4951875"/>
              </p:ext>
            </p:extLst>
          </p:nvPr>
        </p:nvGraphicFramePr>
        <p:xfrm>
          <a:off x="1154954" y="2603500"/>
          <a:ext cx="63973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32962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48B65-A175-0524-FDFB-5C0B924F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Presión arterial    </a:t>
            </a:r>
            <a:r>
              <a:rPr lang="es-MX" sz="3200" dirty="0"/>
              <a:t>Saturación de oxigeno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AFB468-74A2-C222-5AF5-9F2137BA6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Blanqueamiento</a:t>
            </a:r>
          </a:p>
          <a:p>
            <a:r>
              <a:rPr lang="es-MX" dirty="0"/>
              <a:t>De acuerdo a edad gestacional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>https://neopeds.academy/bp/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3B68B0-2C84-30D5-4AA2-280EFF5F5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/>
              <a:t>DIPLOMADO EN ENFERMERÍA NEONATAL.                                                  DRA. OLGUIN HERNANDEZ R.M.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5ABC4372-7853-0890-5BDE-EF65158F8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653592"/>
              </p:ext>
            </p:extLst>
          </p:nvPr>
        </p:nvGraphicFramePr>
        <p:xfrm>
          <a:off x="3207657" y="3876523"/>
          <a:ext cx="8128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86202741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61333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tiempo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saturación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72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1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60-65%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34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2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65-70%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6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3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70-75%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9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4min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75-80%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19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5min</a:t>
                      </a:r>
                    </a:p>
                    <a:p>
                      <a:r>
                        <a:rPr lang="es-MX" dirty="0"/>
                        <a:t>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80-85</a:t>
                      </a:r>
                    </a:p>
                    <a:p>
                      <a:r>
                        <a:rPr lang="es-MX" dirty="0"/>
                        <a:t>85-95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531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851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10C9632-BB6F-48EE-AB65-501878BA5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5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EC8AAB6-953B-4D29-9967-3C44D06BB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C89ED458-2326-40DC-9C7B-1A717B655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663C61-8779-1D76-44F7-9DA24791F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8"/>
            <a:ext cx="2942210" cy="10202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MX" sz="2300">
                <a:solidFill>
                  <a:schemeClr val="tx1"/>
                </a:solidFill>
              </a:rPr>
              <a:t>Función digestiva.</a:t>
            </a:r>
            <a:br>
              <a:rPr lang="es-MX" sz="2300">
                <a:solidFill>
                  <a:schemeClr val="tx1"/>
                </a:solidFill>
              </a:rPr>
            </a:br>
            <a:endParaRPr lang="es-MX" sz="2300">
              <a:solidFill>
                <a:schemeClr val="tx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37777BA-6E82-8109-8BD6-48B640DFF3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15"/>
          <a:stretch>
            <a:fillRect/>
          </a:stretch>
        </p:blipFill>
        <p:spPr>
          <a:xfrm>
            <a:off x="5194607" y="803751"/>
            <a:ext cx="6391533" cy="525049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F9D1DE6-E368-4F07-85F9-D5B767477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63B1F66-4ACE-4A01-8ADF-F175A9C35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F8448ED-9332-4A9B-8CAB-B1985E596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293463-4B97-E4EC-8339-627C0B721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120900"/>
            <a:ext cx="3133726" cy="3898900"/>
          </a:xfrm>
        </p:spPr>
        <p:txBody>
          <a:bodyPr>
            <a:normAutofit/>
          </a:bodyPr>
          <a:lstStyle/>
          <a:p>
            <a:r>
              <a:rPr lang="es-MX">
                <a:solidFill>
                  <a:schemeClr val="tx1"/>
                </a:solidFill>
              </a:rPr>
              <a:t>Lengua grande</a:t>
            </a:r>
          </a:p>
          <a:p>
            <a:r>
              <a:rPr lang="es-MX">
                <a:solidFill>
                  <a:schemeClr val="tx1"/>
                </a:solidFill>
              </a:rPr>
              <a:t>Abdomen prominente</a:t>
            </a:r>
          </a:p>
          <a:p>
            <a:r>
              <a:rPr lang="es-MX">
                <a:solidFill>
                  <a:schemeClr val="tx1"/>
                </a:solidFill>
              </a:rPr>
              <a:t>Capacidad 30 -35 ml</a:t>
            </a:r>
          </a:p>
          <a:p>
            <a:r>
              <a:rPr lang="es-MX">
                <a:solidFill>
                  <a:schemeClr val="tx1"/>
                </a:solidFill>
              </a:rPr>
              <a:t>Poca producción ácida,</a:t>
            </a:r>
          </a:p>
          <a:p>
            <a:r>
              <a:rPr lang="es-MX">
                <a:solidFill>
                  <a:schemeClr val="tx1"/>
                </a:solidFill>
              </a:rPr>
              <a:t>musculatura moderadamente desarrollada</a:t>
            </a:r>
          </a:p>
          <a:p>
            <a:r>
              <a:rPr lang="es-MX">
                <a:solidFill>
                  <a:schemeClr val="tx1"/>
                </a:solidFill>
              </a:rPr>
              <a:t>Píloro</a:t>
            </a:r>
          </a:p>
          <a:p>
            <a:r>
              <a:rPr lang="es-MX">
                <a:solidFill>
                  <a:schemeClr val="tx1"/>
                </a:solidFill>
              </a:rPr>
              <a:t>Meconio en las primeras 48 hrs</a:t>
            </a:r>
          </a:p>
          <a:p>
            <a:endParaRPr lang="es-MX">
              <a:solidFill>
                <a:schemeClr val="tx1"/>
              </a:solidFill>
            </a:endParaRPr>
          </a:p>
          <a:p>
            <a:endParaRPr lang="es-MX">
              <a:solidFill>
                <a:schemeClr val="tx1"/>
              </a:solidFill>
            </a:endParaRPr>
          </a:p>
          <a:p>
            <a:endParaRPr lang="es-MX">
              <a:solidFill>
                <a:schemeClr val="tx1"/>
              </a:solidFill>
            </a:endParaRPr>
          </a:p>
          <a:p>
            <a:endParaRPr lang="es-MX">
              <a:solidFill>
                <a:schemeClr val="tx1"/>
              </a:solidFill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ED3A2261-1C75-40FF-8CD6-18C5900C1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D7C9EA1-13DA-E797-A4A6-0AE6702E7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618168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43780CE-2BE5-46F6-97B2-60DF30217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1A87A49-68E6-459E-A5A6-46229FF42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F6ACD5FC-CAFE-48EB-B765-60EED2E0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6CC7F1C-CDAF-F56E-3089-7FBEAE570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8"/>
            <a:ext cx="2942210" cy="10202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MX" sz="3300">
                <a:solidFill>
                  <a:srgbClr val="EBEBEB"/>
                </a:solidFill>
              </a:rPr>
              <a:t>Función urinaria. </a:t>
            </a:r>
          </a:p>
        </p:txBody>
      </p:sp>
      <p:pic>
        <p:nvPicPr>
          <p:cNvPr id="5" name="Cámara 4">
            <a:extLst>
              <a:ext uri="{FF2B5EF4-FFF2-40B4-BE49-F238E27FC236}">
                <a16:creationId xmlns:a16="http://schemas.microsoft.com/office/drawing/2014/main" id="{C51F9F6B-C76E-4482-CA98-13B3FD33235A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4607" y="1631381"/>
            <a:ext cx="6391533" cy="359523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33B405-D785-4738-B1C0-6A0AA5E98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233DC0E-DE6C-4FB6-A529-51B162641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870477F-E451-4BC3-863F-0E2FC5728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AFD2AB-13C6-4350-D972-E26E97961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120900"/>
            <a:ext cx="3133726" cy="3898900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FFFFFF"/>
                </a:solidFill>
              </a:rPr>
              <a:t>12-24 horas de vida. </a:t>
            </a:r>
          </a:p>
          <a:p>
            <a:r>
              <a:rPr lang="es-MX">
                <a:solidFill>
                  <a:srgbClr val="FFFFFF"/>
                </a:solidFill>
              </a:rPr>
              <a:t> color amarillo claro e inodora. </a:t>
            </a: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B4A81DE1-E2BC-4A31-99EE-71350421B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4CDE802-EA0A-012B-2916-E031329C3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755680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43780CE-2BE5-46F6-97B2-60DF30217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1A87A49-68E6-459E-A5A6-46229FF42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F6ACD5FC-CAFE-48EB-B765-60EED2E0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C0212D-F923-63A7-9817-34549C18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8"/>
            <a:ext cx="2942210" cy="10202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MX" sz="3100">
                <a:solidFill>
                  <a:srgbClr val="EBEBEB"/>
                </a:solidFill>
              </a:rPr>
              <a:t>Función inmunológica</a:t>
            </a:r>
          </a:p>
        </p:txBody>
      </p:sp>
      <p:pic>
        <p:nvPicPr>
          <p:cNvPr id="5" name="Cámara 4">
            <a:extLst>
              <a:ext uri="{FF2B5EF4-FFF2-40B4-BE49-F238E27FC236}">
                <a16:creationId xmlns:a16="http://schemas.microsoft.com/office/drawing/2014/main" id="{9A344E14-CF73-5676-7EB1-4B4CAE66029B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4607" y="1631381"/>
            <a:ext cx="6391533" cy="359523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33B405-D785-4738-B1C0-6A0AA5E98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233DC0E-DE6C-4FB6-A529-51B162641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870477F-E451-4BC3-863F-0E2FC5728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9C3392-02EF-FB4C-E536-7C6AE8420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120900"/>
            <a:ext cx="3133726" cy="3898900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FFFFFF"/>
                </a:solidFill>
              </a:rPr>
              <a:t>inmaduro y durante l</a:t>
            </a:r>
          </a:p>
          <a:p>
            <a:r>
              <a:rPr lang="es-MX">
                <a:solidFill>
                  <a:srgbClr val="FFFFFF"/>
                </a:solidFill>
              </a:rPr>
              <a:t>alimentación con leche materna</a:t>
            </a: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B4A81DE1-E2BC-4A31-99EE-71350421B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EC39C2-9DB8-71D7-9ACE-7F1CA88A8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967066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0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061EBE6-4CF9-416C-BC23-122AA780D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es-MX">
                <a:solidFill>
                  <a:schemeClr val="tx1"/>
                </a:solidFill>
              </a:rPr>
              <a:t>Función neurológica</a:t>
            </a:r>
          </a:p>
        </p:txBody>
      </p:sp>
      <p:cxnSp>
        <p:nvCxnSpPr>
          <p:cNvPr id="22" name="Straight Connector 14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59A834-0ECE-17C2-525A-3777AA3FB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es-MX" dirty="0">
                <a:solidFill>
                  <a:schemeClr val="tx1"/>
                </a:solidFill>
              </a:rPr>
              <a:t>Es inmaduro y presenta insuficiente mielinización. </a:t>
            </a:r>
          </a:p>
          <a:p>
            <a:r>
              <a:rPr lang="es-MX" dirty="0">
                <a:solidFill>
                  <a:schemeClr val="tx1"/>
                </a:solidFill>
              </a:rPr>
              <a:t>Experimenta grandes cambios bioquímicos e histológicos.</a:t>
            </a:r>
          </a:p>
          <a:p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9440673-FA74-B5E2-BFF0-0AC702E8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>
                <a:solidFill>
                  <a:schemeClr val="bg1">
                    <a:lumMod val="85000"/>
                    <a:lumOff val="15000"/>
                  </a:schemeClr>
                </a:solidFill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627989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11010EC-33CC-C63E-950B-7C497A622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3422638" cy="4833745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EBEBEB"/>
                </a:solidFill>
              </a:rPr>
              <a:t>2.Psicológicas (periodos de reactividad)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2A7A7D-017D-251D-7E09-1597F9885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7B1832C1-3009-ED97-71DE-FA1D6F5758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635098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8799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F2C622B7-505D-1DE7-DCE9-EDCB7CBEDA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3.Evaluación inicial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2D44ADE4-EA5D-2FBD-59C0-E032BBF160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Examen Físico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E4369BC-BD26-542C-B8C6-22558314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2" name="Cámara 1">
            <a:extLst>
              <a:ext uri="{FF2B5EF4-FFF2-40B4-BE49-F238E27FC236}">
                <a16:creationId xmlns:a16="http://schemas.microsoft.com/office/drawing/2014/main" id="{9794C048-7DA2-D045-F5BC-2488C74862AA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49613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3CF247-AA54-02B4-03EB-97A4658F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Evaluación inicial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AD9E81-4452-7068-5887-5BE939439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👶 evaluación sistemática y </a:t>
            </a:r>
          </a:p>
          <a:p>
            <a:r>
              <a:rPr lang="es-MX" dirty="0"/>
              <a:t>completa que busca identificar signos vitales, </a:t>
            </a:r>
          </a:p>
          <a:p>
            <a:r>
              <a:rPr lang="es-MX" dirty="0"/>
              <a:t>anomalías congénitas,</a:t>
            </a:r>
          </a:p>
          <a:p>
            <a:r>
              <a:rPr lang="es-MX" dirty="0"/>
              <a:t> el estado general de salud del neonato. </a:t>
            </a:r>
          </a:p>
          <a:p>
            <a:r>
              <a:rPr lang="es-MX" dirty="0"/>
              <a:t>Primeras horas tras el nacimiento </a:t>
            </a:r>
          </a:p>
          <a:p>
            <a:r>
              <a:rPr lang="es-MX" dirty="0"/>
              <a:t>un enfoque céfalo-caudal.</a:t>
            </a:r>
          </a:p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60A2C23-2723-444E-36B5-0EEDA094C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1992887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2F0118-B9DD-8241-A791-7788028F0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Objetivos principales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CC12BC-89A8-9772-004E-992170BB9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- Detectar signos de alarma o anomalías</a:t>
            </a:r>
          </a:p>
          <a:p>
            <a:r>
              <a:rPr lang="es-MX" dirty="0"/>
              <a:t>- Evaluar la adaptación del recién nacido al entorno extrauterino</a:t>
            </a:r>
          </a:p>
          <a:p>
            <a:r>
              <a:rPr lang="es-MX" dirty="0"/>
              <a:t>- Registrar parámetros antropométricos y signos vitales</a:t>
            </a:r>
          </a:p>
          <a:p>
            <a:r>
              <a:rPr lang="es-MX" dirty="0"/>
              <a:t>- Proporcionar cuidados oportunos y educación a la familia</a:t>
            </a:r>
          </a:p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39C85E-D063-A513-B7A8-F79B62E77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26726029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C47A32-92A4-E758-03F4-BC0CCAD75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📋 Pasos del examen físico (enfermería)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C4F4A8-38C1-B081-A24D-5197EF42A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- Preparación</a:t>
            </a:r>
          </a:p>
          <a:p>
            <a:r>
              <a:rPr lang="es-MX" dirty="0"/>
              <a:t>- Lavado de manos y uso de guantes</a:t>
            </a:r>
          </a:p>
          <a:p>
            <a:r>
              <a:rPr lang="es-MX" dirty="0"/>
              <a:t>- Reunir equipo: balanza, tallímetro, termómetro, estetoscopio, linterna, cinta métrica</a:t>
            </a:r>
          </a:p>
          <a:p>
            <a:r>
              <a:rPr lang="es-MX" dirty="0"/>
              <a:t>- Ambiente cálido y tranquilo para evitar hipotermia</a:t>
            </a:r>
          </a:p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5A541F-80FC-6A90-27B5-B1E076DF3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751971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4335F11-74A2-4711-AC50-CBE410949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1CB9A032-7D2A-4CEC-8222-E350EEBFE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59735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00D0616-B405-4CE3-8A73-14F11603E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00399" y="587569"/>
            <a:ext cx="6053670" cy="5682862"/>
          </a:xfrm>
          <a:custGeom>
            <a:avLst/>
            <a:gdLst>
              <a:gd name="connsiteX0" fmla="*/ 6053670 w 6053670"/>
              <a:gd name="connsiteY0" fmla="*/ 1098 h 5682862"/>
              <a:gd name="connsiteX1" fmla="*/ 6053670 w 6053670"/>
              <a:gd name="connsiteY1" fmla="*/ 1014925 h 5682862"/>
              <a:gd name="connsiteX2" fmla="*/ 6053670 w 6053670"/>
              <a:gd name="connsiteY2" fmla="*/ 1254558 h 5682862"/>
              <a:gd name="connsiteX3" fmla="*/ 6053670 w 6053670"/>
              <a:gd name="connsiteY3" fmla="*/ 5682862 h 5682862"/>
              <a:gd name="connsiteX4" fmla="*/ 0 w 6053670"/>
              <a:gd name="connsiteY4" fmla="*/ 5682862 h 5682862"/>
              <a:gd name="connsiteX5" fmla="*/ 0 w 6053670"/>
              <a:gd name="connsiteY5" fmla="*/ 1249853 h 5682862"/>
              <a:gd name="connsiteX6" fmla="*/ 0 w 6053670"/>
              <a:gd name="connsiteY6" fmla="*/ 1014925 h 5682862"/>
              <a:gd name="connsiteX7" fmla="*/ 0 w 6053670"/>
              <a:gd name="connsiteY7" fmla="*/ 0 h 5682862"/>
              <a:gd name="connsiteX8" fmla="*/ 35717 w 6053670"/>
              <a:gd name="connsiteY8" fmla="*/ 5488 h 5682862"/>
              <a:gd name="connsiteX9" fmla="*/ 140445 w 6053670"/>
              <a:gd name="connsiteY9" fmla="*/ 21641 h 5682862"/>
              <a:gd name="connsiteX10" fmla="*/ 216722 w 6053670"/>
              <a:gd name="connsiteY10" fmla="*/ 32932 h 5682862"/>
              <a:gd name="connsiteX11" fmla="*/ 307527 w 6053670"/>
              <a:gd name="connsiteY11" fmla="*/ 44850 h 5682862"/>
              <a:gd name="connsiteX12" fmla="*/ 415282 w 6053670"/>
              <a:gd name="connsiteY12" fmla="*/ 59121 h 5682862"/>
              <a:gd name="connsiteX13" fmla="*/ 534539 w 6053670"/>
              <a:gd name="connsiteY13" fmla="*/ 74175 h 5682862"/>
              <a:gd name="connsiteX14" fmla="*/ 668931 w 6053670"/>
              <a:gd name="connsiteY14" fmla="*/ 90014 h 5682862"/>
              <a:gd name="connsiteX15" fmla="*/ 815430 w 6053670"/>
              <a:gd name="connsiteY15" fmla="*/ 106794 h 5682862"/>
              <a:gd name="connsiteX16" fmla="*/ 974641 w 6053670"/>
              <a:gd name="connsiteY16" fmla="*/ 123574 h 5682862"/>
              <a:gd name="connsiteX17" fmla="*/ 1144144 w 6053670"/>
              <a:gd name="connsiteY17" fmla="*/ 140667 h 5682862"/>
              <a:gd name="connsiteX18" fmla="*/ 1326965 w 6053670"/>
              <a:gd name="connsiteY18" fmla="*/ 156506 h 5682862"/>
              <a:gd name="connsiteX19" fmla="*/ 1518261 w 6053670"/>
              <a:gd name="connsiteY19" fmla="*/ 171717 h 5682862"/>
              <a:gd name="connsiteX20" fmla="*/ 1720453 w 6053670"/>
              <a:gd name="connsiteY20" fmla="*/ 185518 h 5682862"/>
              <a:gd name="connsiteX21" fmla="*/ 1931121 w 6053670"/>
              <a:gd name="connsiteY21" fmla="*/ 198690 h 5682862"/>
              <a:gd name="connsiteX22" fmla="*/ 2150869 w 6053670"/>
              <a:gd name="connsiteY22" fmla="*/ 211079 h 5682862"/>
              <a:gd name="connsiteX23" fmla="*/ 2263467 w 6053670"/>
              <a:gd name="connsiteY23" fmla="*/ 215470 h 5682862"/>
              <a:gd name="connsiteX24" fmla="*/ 2378487 w 6053670"/>
              <a:gd name="connsiteY24" fmla="*/ 220332 h 5682862"/>
              <a:gd name="connsiteX25" fmla="*/ 2495323 w 6053670"/>
              <a:gd name="connsiteY25" fmla="*/ 224879 h 5682862"/>
              <a:gd name="connsiteX26" fmla="*/ 2612764 w 6053670"/>
              <a:gd name="connsiteY26" fmla="*/ 227859 h 5682862"/>
              <a:gd name="connsiteX27" fmla="*/ 2732627 w 6053670"/>
              <a:gd name="connsiteY27" fmla="*/ 230525 h 5682862"/>
              <a:gd name="connsiteX28" fmla="*/ 2853700 w 6053670"/>
              <a:gd name="connsiteY28" fmla="*/ 233348 h 5682862"/>
              <a:gd name="connsiteX29" fmla="*/ 2977195 w 6053670"/>
              <a:gd name="connsiteY29" fmla="*/ 235229 h 5682862"/>
              <a:gd name="connsiteX30" fmla="*/ 3101901 w 6053670"/>
              <a:gd name="connsiteY30" fmla="*/ 235229 h 5682862"/>
              <a:gd name="connsiteX31" fmla="*/ 3227817 w 6053670"/>
              <a:gd name="connsiteY31" fmla="*/ 236170 h 5682862"/>
              <a:gd name="connsiteX32" fmla="*/ 3354944 w 6053670"/>
              <a:gd name="connsiteY32" fmla="*/ 235229 h 5682862"/>
              <a:gd name="connsiteX33" fmla="*/ 3483887 w 6053670"/>
              <a:gd name="connsiteY33" fmla="*/ 233348 h 5682862"/>
              <a:gd name="connsiteX34" fmla="*/ 3612830 w 6053670"/>
              <a:gd name="connsiteY34" fmla="*/ 231623 h 5682862"/>
              <a:gd name="connsiteX35" fmla="*/ 3743590 w 6053670"/>
              <a:gd name="connsiteY35" fmla="*/ 227859 h 5682862"/>
              <a:gd name="connsiteX36" fmla="*/ 3875560 w 6053670"/>
              <a:gd name="connsiteY36" fmla="*/ 223938 h 5682862"/>
              <a:gd name="connsiteX37" fmla="*/ 4007530 w 6053670"/>
              <a:gd name="connsiteY37" fmla="*/ 219391 h 5682862"/>
              <a:gd name="connsiteX38" fmla="*/ 4140710 w 6053670"/>
              <a:gd name="connsiteY38" fmla="*/ 212961 h 5682862"/>
              <a:gd name="connsiteX39" fmla="*/ 4275102 w 6053670"/>
              <a:gd name="connsiteY39" fmla="*/ 205277 h 5682862"/>
              <a:gd name="connsiteX40" fmla="*/ 4410098 w 6053670"/>
              <a:gd name="connsiteY40" fmla="*/ 197907 h 5682862"/>
              <a:gd name="connsiteX41" fmla="*/ 4545096 w 6053670"/>
              <a:gd name="connsiteY41" fmla="*/ 188498 h 5682862"/>
              <a:gd name="connsiteX42" fmla="*/ 4681909 w 6053670"/>
              <a:gd name="connsiteY42" fmla="*/ 177207 h 5682862"/>
              <a:gd name="connsiteX43" fmla="*/ 4816905 w 6053670"/>
              <a:gd name="connsiteY43" fmla="*/ 165916 h 5682862"/>
              <a:gd name="connsiteX44" fmla="*/ 4954323 w 6053670"/>
              <a:gd name="connsiteY44" fmla="*/ 152899 h 5682862"/>
              <a:gd name="connsiteX45" fmla="*/ 5092347 w 6053670"/>
              <a:gd name="connsiteY45" fmla="*/ 138629 h 5682862"/>
              <a:gd name="connsiteX46" fmla="*/ 5228555 w 6053670"/>
              <a:gd name="connsiteY46" fmla="*/ 123574 h 5682862"/>
              <a:gd name="connsiteX47" fmla="*/ 5366578 w 6053670"/>
              <a:gd name="connsiteY47" fmla="*/ 106010 h 5682862"/>
              <a:gd name="connsiteX48" fmla="*/ 5503997 w 6053670"/>
              <a:gd name="connsiteY48" fmla="*/ 87192 h 5682862"/>
              <a:gd name="connsiteX49" fmla="*/ 5642020 w 6053670"/>
              <a:gd name="connsiteY49" fmla="*/ 68530 h 5682862"/>
              <a:gd name="connsiteX50" fmla="*/ 5779438 w 6053670"/>
              <a:gd name="connsiteY50" fmla="*/ 46733 h 5682862"/>
              <a:gd name="connsiteX51" fmla="*/ 5916251 w 6053670"/>
              <a:gd name="connsiteY51" fmla="*/ 24464 h 568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682862">
                <a:moveTo>
                  <a:pt x="6053670" y="1098"/>
                </a:moveTo>
                <a:lnTo>
                  <a:pt x="6053670" y="1014925"/>
                </a:lnTo>
                <a:lnTo>
                  <a:pt x="6053670" y="1254558"/>
                </a:lnTo>
                <a:lnTo>
                  <a:pt x="6053670" y="5682862"/>
                </a:lnTo>
                <a:lnTo>
                  <a:pt x="0" y="5682862"/>
                </a:lnTo>
                <a:lnTo>
                  <a:pt x="0" y="1249853"/>
                </a:lnTo>
                <a:lnTo>
                  <a:pt x="0" y="1014925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6E2FE09B-7419-43C3-85D2-C804F1BE3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5649C9-C9C2-070A-AC16-9F99F574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283359" cy="1622322"/>
          </a:xfrm>
        </p:spPr>
        <p:txBody>
          <a:bodyPr>
            <a:normAutofit/>
          </a:bodyPr>
          <a:lstStyle/>
          <a:p>
            <a:r>
              <a:rPr lang="es-MX">
                <a:solidFill>
                  <a:schemeClr val="tx1"/>
                </a:solidFill>
              </a:rPr>
              <a:t>Examen general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CDD2921-DE0D-4418-8566-F7F18DCB7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1B9C3A-7241-CB86-365C-68F35BF37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283359" cy="3811740"/>
          </a:xfrm>
        </p:spPr>
        <p:txBody>
          <a:bodyPr anchor="ctr">
            <a:normAutofit/>
          </a:bodyPr>
          <a:lstStyle/>
          <a:p>
            <a:r>
              <a:rPr lang="es-MX" dirty="0">
                <a:solidFill>
                  <a:schemeClr val="tx1"/>
                </a:solidFill>
              </a:rPr>
              <a:t>Color de piel</a:t>
            </a:r>
          </a:p>
          <a:p>
            <a:r>
              <a:rPr lang="es-MX" dirty="0">
                <a:solidFill>
                  <a:schemeClr val="tx1"/>
                </a:solidFill>
              </a:rPr>
              <a:t>Postura - Tono</a:t>
            </a:r>
          </a:p>
          <a:p>
            <a:r>
              <a:rPr lang="es-MX" dirty="0">
                <a:solidFill>
                  <a:schemeClr val="tx1"/>
                </a:solidFill>
              </a:rPr>
              <a:t>Actividad</a:t>
            </a:r>
          </a:p>
          <a:p>
            <a:r>
              <a:rPr lang="es-MX" dirty="0">
                <a:solidFill>
                  <a:schemeClr val="tx1"/>
                </a:solidFill>
              </a:rPr>
              <a:t>Nivel de conciencia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9CB68C-52C7-526F-4747-0658F683B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523" y="645106"/>
            <a:ext cx="4760378" cy="32859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24EB38E-FA84-6175-97E3-2BCBCEB25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3931" y="4191314"/>
            <a:ext cx="2138080" cy="21380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0CA738B-0D64-3CC1-5842-0B4C46B4C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425" y="4191314"/>
            <a:ext cx="2337171" cy="2079460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14B2CCF-AAE9-F251-3E60-27FFB2F9F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448062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C4BE87-3A1C-3E1C-4509-AF7E77933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773" y="1113062"/>
            <a:ext cx="3382297" cy="32819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MASCARA EQUIMOTICA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25844F6-1A67-4FCB-6F36-A2FE68E3F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0139AC6-4D79-1CC3-538C-B496A9CA1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9378" y="1113063"/>
            <a:ext cx="6171677" cy="46287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8986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276E39B-EE3F-4D17-BF9B-B38B05FD5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6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A17553-1E5F-8F88-167B-D80F3A594D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44" r="5368" b="-2"/>
          <a:stretch>
            <a:fillRect/>
          </a:stretch>
        </p:blipFill>
        <p:spPr>
          <a:xfrm>
            <a:off x="467934" y="469953"/>
            <a:ext cx="3749040" cy="42675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783BC9-C822-42CA-D029-A88BBC9996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733" r="9944"/>
          <a:stretch>
            <a:fillRect/>
          </a:stretch>
        </p:blipFill>
        <p:spPr>
          <a:xfrm>
            <a:off x="4276179" y="469951"/>
            <a:ext cx="3639642" cy="419516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8F948C-FE20-2BE3-83E9-BF2E48BD8A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724" r="16769" b="-1"/>
          <a:stretch>
            <a:fillRect/>
          </a:stretch>
        </p:blipFill>
        <p:spPr>
          <a:xfrm>
            <a:off x="7975026" y="469951"/>
            <a:ext cx="3739890" cy="4195163"/>
          </a:xfrm>
          <a:prstGeom prst="rect">
            <a:avLst/>
          </a:prstGeom>
        </p:spPr>
      </p:pic>
      <p:sp>
        <p:nvSpPr>
          <p:cNvPr id="14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128074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58392"/>
            <a:ext cx="12192000" cy="3033446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739502-C379-1713-B358-6DC6FAC62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4110824"/>
            <a:ext cx="5015258" cy="1908975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chemeClr val="tx1"/>
                </a:solidFill>
              </a:rPr>
              <a:t>piel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FA645F-7C3C-6E92-5D5C-DD2654149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894" y="4110824"/>
            <a:ext cx="4772509" cy="1908976"/>
          </a:xfrm>
        </p:spPr>
        <p:txBody>
          <a:bodyPr anchor="ctr">
            <a:normAutofit/>
          </a:bodyPr>
          <a:lstStyle/>
          <a:p>
            <a:r>
              <a:rPr lang="es-MX" dirty="0" err="1">
                <a:solidFill>
                  <a:schemeClr val="tx1"/>
                </a:solidFill>
              </a:rPr>
              <a:t>Milia</a:t>
            </a:r>
            <a:endParaRPr lang="es-MX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Hemangiomas</a:t>
            </a:r>
          </a:p>
          <a:p>
            <a:r>
              <a:rPr lang="es-MX" dirty="0">
                <a:solidFill>
                  <a:schemeClr val="tx1"/>
                </a:solidFill>
              </a:rPr>
              <a:t>Eritema toxico</a:t>
            </a:r>
          </a:p>
          <a:p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81CB39-E9F9-B405-A5AF-9C08B0E3A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8778"/>
            <a:ext cx="5814784" cy="3048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s-MX" sz="9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17561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78DAAE-B0C3-49A3-8AB1-AD2FF0E36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A8A81D-3338-4B0F-A26F-A3D259D2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801794"/>
            <a:ext cx="11000237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155665-7CE2-4939-AE5E-020DC1D2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4C36563-021A-A2ED-0156-3A4A539F6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6415" y="1284394"/>
            <a:ext cx="7614339" cy="4283066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7BEBEBE-2933-C421-3CCC-BDE09A0F0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b="1" i="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9816527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EED2E2BB-3846-41EB-9F1E-92C33C4A8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73D5773-5AC9-444A-A47A-EB6656ACDC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81EB4475-C020-4325-AF59-31FCBFB7C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F7689D68-C339-4D5B-9DAA-E13F6BD4D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ADF7C41-0580-1DC0-FAD2-C510C512E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6" y="3739568"/>
            <a:ext cx="10893094" cy="19159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lanugo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6BF550-C4AB-4CEB-8C45-54B294761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529" y="5656301"/>
            <a:ext cx="9684774" cy="5353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b="0" i="0" kern="1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Vernix  caseosa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3602A8A-9E3D-8467-9782-0E8AD9BD1E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669" b="1"/>
          <a:stretch>
            <a:fillRect/>
          </a:stretch>
        </p:blipFill>
        <p:spPr>
          <a:xfrm>
            <a:off x="2326374" y="934065"/>
            <a:ext cx="3589968" cy="25170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9CEE2C3-6A01-1477-EBF4-1F1AE5FCA0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197" t="2" r="-1" b="-3"/>
          <a:stretch>
            <a:fillRect/>
          </a:stretch>
        </p:blipFill>
        <p:spPr>
          <a:xfrm>
            <a:off x="6505181" y="934065"/>
            <a:ext cx="3111254" cy="25170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77E373-65E7-C0F4-A409-DF1F29763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454324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3" name="Group 11272">
            <a:extLst>
              <a:ext uri="{FF2B5EF4-FFF2-40B4-BE49-F238E27FC236}">
                <a16:creationId xmlns:a16="http://schemas.microsoft.com/office/drawing/2014/main" id="{EED2E2BB-3846-41EB-9F1E-92C33C4A8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274" name="Rectangle 11273">
              <a:extLst>
                <a:ext uri="{FF2B5EF4-FFF2-40B4-BE49-F238E27FC236}">
                  <a16:creationId xmlns:a16="http://schemas.microsoft.com/office/drawing/2014/main" id="{C73D5773-5AC9-444A-A47A-EB6656ACDC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1275" name="Freeform 5">
              <a:extLst>
                <a:ext uri="{FF2B5EF4-FFF2-40B4-BE49-F238E27FC236}">
                  <a16:creationId xmlns:a16="http://schemas.microsoft.com/office/drawing/2014/main" id="{81EB4475-C020-4325-AF59-31FCBFB7C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1277" name="Rectangle 11276">
            <a:extLst>
              <a:ext uri="{FF2B5EF4-FFF2-40B4-BE49-F238E27FC236}">
                <a16:creationId xmlns:a16="http://schemas.microsoft.com/office/drawing/2014/main" id="{F7689D68-C339-4D5B-9DAA-E13F6BD4D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1279" name="Rectangle 11278">
            <a:extLst>
              <a:ext uri="{FF2B5EF4-FFF2-40B4-BE49-F238E27FC236}">
                <a16:creationId xmlns:a16="http://schemas.microsoft.com/office/drawing/2014/main" id="{1B9CC3E5-EA42-4393-A2C0-5192B91BD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Cefalohematoma Neonatal">
            <a:extLst>
              <a:ext uri="{FF2B5EF4-FFF2-40B4-BE49-F238E27FC236}">
                <a16:creationId xmlns:a16="http://schemas.microsoft.com/office/drawing/2014/main" id="{BC0ACEC3-0885-56E2-825A-47CB6C099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721" y="474132"/>
            <a:ext cx="4878889" cy="3439617"/>
          </a:xfrm>
          <a:prstGeom prst="roundRect">
            <a:avLst>
              <a:gd name="adj" fmla="val 0"/>
            </a:avLst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81" name="Rectangle 11280">
            <a:extLst>
              <a:ext uri="{FF2B5EF4-FFF2-40B4-BE49-F238E27FC236}">
                <a16:creationId xmlns:a16="http://schemas.microsoft.com/office/drawing/2014/main" id="{FB8DBC8E-FBA7-466C-8D97-75B15FBE9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11268" name="Picture 4" descr="Caput succedaneum causes, resolution &amp; caput succedaneum treatment">
            <a:extLst>
              <a:ext uri="{FF2B5EF4-FFF2-40B4-BE49-F238E27FC236}">
                <a16:creationId xmlns:a16="http://schemas.microsoft.com/office/drawing/2014/main" id="{39FB5413-4B96-D060-F2E0-AA8A1C7BC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3755" y="473338"/>
            <a:ext cx="2648505" cy="3439617"/>
          </a:xfrm>
          <a:prstGeom prst="roundRect">
            <a:avLst>
              <a:gd name="adj" fmla="val 0"/>
            </a:avLst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83" name="Freeform: Shape 11282">
            <a:extLst>
              <a:ext uri="{FF2B5EF4-FFF2-40B4-BE49-F238E27FC236}">
                <a16:creationId xmlns:a16="http://schemas.microsoft.com/office/drawing/2014/main" id="{E6FFF64E-1FE4-4AE0-9D62-567AA183C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133850"/>
            <a:ext cx="11277600" cy="2250018"/>
          </a:xfrm>
          <a:custGeom>
            <a:avLst/>
            <a:gdLst>
              <a:gd name="connsiteX0" fmla="*/ 5264150 w 11277600"/>
              <a:gd name="connsiteY0" fmla="*/ 0 h 2250018"/>
              <a:gd name="connsiteX1" fmla="*/ 5499100 w 11277600"/>
              <a:gd name="connsiteY1" fmla="*/ 1588 h 2250018"/>
              <a:gd name="connsiteX2" fmla="*/ 5730875 w 11277600"/>
              <a:gd name="connsiteY2" fmla="*/ 1588 h 2250018"/>
              <a:gd name="connsiteX3" fmla="*/ 5961063 w 11277600"/>
              <a:gd name="connsiteY3" fmla="*/ 4763 h 2250018"/>
              <a:gd name="connsiteX4" fmla="*/ 6186488 w 11277600"/>
              <a:gd name="connsiteY4" fmla="*/ 9525 h 2250018"/>
              <a:gd name="connsiteX5" fmla="*/ 6410325 w 11277600"/>
              <a:gd name="connsiteY5" fmla="*/ 14288 h 2250018"/>
              <a:gd name="connsiteX6" fmla="*/ 6629400 w 11277600"/>
              <a:gd name="connsiteY6" fmla="*/ 19050 h 2250018"/>
              <a:gd name="connsiteX7" fmla="*/ 6846888 w 11277600"/>
              <a:gd name="connsiteY7" fmla="*/ 26988 h 2250018"/>
              <a:gd name="connsiteX8" fmla="*/ 7061200 w 11277600"/>
              <a:gd name="connsiteY8" fmla="*/ 34925 h 2250018"/>
              <a:gd name="connsiteX9" fmla="*/ 7270750 w 11277600"/>
              <a:gd name="connsiteY9" fmla="*/ 42863 h 2250018"/>
              <a:gd name="connsiteX10" fmla="*/ 7680325 w 11277600"/>
              <a:gd name="connsiteY10" fmla="*/ 63500 h 2250018"/>
              <a:gd name="connsiteX11" fmla="*/ 8072438 w 11277600"/>
              <a:gd name="connsiteY11" fmla="*/ 85725 h 2250018"/>
              <a:gd name="connsiteX12" fmla="*/ 8448675 w 11277600"/>
              <a:gd name="connsiteY12" fmla="*/ 109538 h 2250018"/>
              <a:gd name="connsiteX13" fmla="*/ 8805862 w 11277600"/>
              <a:gd name="connsiteY13" fmla="*/ 134938 h 2250018"/>
              <a:gd name="connsiteX14" fmla="*/ 9145588 w 11277600"/>
              <a:gd name="connsiteY14" fmla="*/ 161925 h 2250018"/>
              <a:gd name="connsiteX15" fmla="*/ 9461500 w 11277600"/>
              <a:gd name="connsiteY15" fmla="*/ 190500 h 2250018"/>
              <a:gd name="connsiteX16" fmla="*/ 9758362 w 11277600"/>
              <a:gd name="connsiteY16" fmla="*/ 219075 h 2250018"/>
              <a:gd name="connsiteX17" fmla="*/ 10031412 w 11277600"/>
              <a:gd name="connsiteY17" fmla="*/ 247650 h 2250018"/>
              <a:gd name="connsiteX18" fmla="*/ 10282238 w 11277600"/>
              <a:gd name="connsiteY18" fmla="*/ 274638 h 2250018"/>
              <a:gd name="connsiteX19" fmla="*/ 10504488 w 11277600"/>
              <a:gd name="connsiteY19" fmla="*/ 300038 h 2250018"/>
              <a:gd name="connsiteX20" fmla="*/ 10704512 w 11277600"/>
              <a:gd name="connsiteY20" fmla="*/ 323850 h 2250018"/>
              <a:gd name="connsiteX21" fmla="*/ 10874375 w 11277600"/>
              <a:gd name="connsiteY21" fmla="*/ 344488 h 2250018"/>
              <a:gd name="connsiteX22" fmla="*/ 11015662 w 11277600"/>
              <a:gd name="connsiteY22" fmla="*/ 363538 h 2250018"/>
              <a:gd name="connsiteX23" fmla="*/ 11210925 w 11277600"/>
              <a:gd name="connsiteY23" fmla="*/ 390525 h 2250018"/>
              <a:gd name="connsiteX24" fmla="*/ 11277600 w 11277600"/>
              <a:gd name="connsiteY24" fmla="*/ 400050 h 2250018"/>
              <a:gd name="connsiteX25" fmla="*/ 11277600 w 11277600"/>
              <a:gd name="connsiteY25" fmla="*/ 2250018 h 2250018"/>
              <a:gd name="connsiteX26" fmla="*/ 0 w 11277600"/>
              <a:gd name="connsiteY26" fmla="*/ 2250018 h 2250018"/>
              <a:gd name="connsiteX27" fmla="*/ 0 w 11277600"/>
              <a:gd name="connsiteY27" fmla="*/ 398463 h 2250018"/>
              <a:gd name="connsiteX28" fmla="*/ 255588 w 11277600"/>
              <a:gd name="connsiteY28" fmla="*/ 358775 h 2250018"/>
              <a:gd name="connsiteX29" fmla="*/ 511175 w 11277600"/>
              <a:gd name="connsiteY29" fmla="*/ 320675 h 2250018"/>
              <a:gd name="connsiteX30" fmla="*/ 766762 w 11277600"/>
              <a:gd name="connsiteY30" fmla="*/ 284163 h 2250018"/>
              <a:gd name="connsiteX31" fmla="*/ 1023938 w 11277600"/>
              <a:gd name="connsiteY31" fmla="*/ 252413 h 2250018"/>
              <a:gd name="connsiteX32" fmla="*/ 1279525 w 11277600"/>
              <a:gd name="connsiteY32" fmla="*/ 220663 h 2250018"/>
              <a:gd name="connsiteX33" fmla="*/ 1536700 w 11277600"/>
              <a:gd name="connsiteY33" fmla="*/ 190500 h 2250018"/>
              <a:gd name="connsiteX34" fmla="*/ 1790700 w 11277600"/>
              <a:gd name="connsiteY34" fmla="*/ 165100 h 2250018"/>
              <a:gd name="connsiteX35" fmla="*/ 2047875 w 11277600"/>
              <a:gd name="connsiteY35" fmla="*/ 141288 h 2250018"/>
              <a:gd name="connsiteX36" fmla="*/ 2303462 w 11277600"/>
              <a:gd name="connsiteY36" fmla="*/ 119063 h 2250018"/>
              <a:gd name="connsiteX37" fmla="*/ 2555875 w 11277600"/>
              <a:gd name="connsiteY37" fmla="*/ 100013 h 2250018"/>
              <a:gd name="connsiteX38" fmla="*/ 2809875 w 11277600"/>
              <a:gd name="connsiteY38" fmla="*/ 80963 h 2250018"/>
              <a:gd name="connsiteX39" fmla="*/ 3062288 w 11277600"/>
              <a:gd name="connsiteY39" fmla="*/ 65088 h 2250018"/>
              <a:gd name="connsiteX40" fmla="*/ 3313113 w 11277600"/>
              <a:gd name="connsiteY40" fmla="*/ 52388 h 2250018"/>
              <a:gd name="connsiteX41" fmla="*/ 3563938 w 11277600"/>
              <a:gd name="connsiteY41" fmla="*/ 39688 h 2250018"/>
              <a:gd name="connsiteX42" fmla="*/ 3811588 w 11277600"/>
              <a:gd name="connsiteY42" fmla="*/ 28575 h 2250018"/>
              <a:gd name="connsiteX43" fmla="*/ 4057650 w 11277600"/>
              <a:gd name="connsiteY43" fmla="*/ 20638 h 2250018"/>
              <a:gd name="connsiteX44" fmla="*/ 4303713 w 11277600"/>
              <a:gd name="connsiteY44" fmla="*/ 14288 h 2250018"/>
              <a:gd name="connsiteX45" fmla="*/ 4546600 w 11277600"/>
              <a:gd name="connsiteY45" fmla="*/ 7938 h 2250018"/>
              <a:gd name="connsiteX46" fmla="*/ 4787900 w 11277600"/>
              <a:gd name="connsiteY46" fmla="*/ 4763 h 2250018"/>
              <a:gd name="connsiteX47" fmla="*/ 5027613 w 11277600"/>
              <a:gd name="connsiteY47" fmla="*/ 1588 h 225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277600" h="2250018">
                <a:moveTo>
                  <a:pt x="5264150" y="0"/>
                </a:moveTo>
                <a:lnTo>
                  <a:pt x="5499100" y="1588"/>
                </a:lnTo>
                <a:lnTo>
                  <a:pt x="5730875" y="1588"/>
                </a:lnTo>
                <a:lnTo>
                  <a:pt x="5961063" y="4763"/>
                </a:lnTo>
                <a:lnTo>
                  <a:pt x="6186488" y="9525"/>
                </a:lnTo>
                <a:lnTo>
                  <a:pt x="6410325" y="14288"/>
                </a:lnTo>
                <a:lnTo>
                  <a:pt x="6629400" y="19050"/>
                </a:lnTo>
                <a:lnTo>
                  <a:pt x="6846888" y="26988"/>
                </a:lnTo>
                <a:lnTo>
                  <a:pt x="7061200" y="34925"/>
                </a:lnTo>
                <a:lnTo>
                  <a:pt x="7270750" y="42863"/>
                </a:lnTo>
                <a:lnTo>
                  <a:pt x="7680325" y="63500"/>
                </a:lnTo>
                <a:lnTo>
                  <a:pt x="8072438" y="85725"/>
                </a:lnTo>
                <a:lnTo>
                  <a:pt x="8448675" y="109538"/>
                </a:lnTo>
                <a:lnTo>
                  <a:pt x="8805862" y="134938"/>
                </a:lnTo>
                <a:lnTo>
                  <a:pt x="9145588" y="161925"/>
                </a:lnTo>
                <a:lnTo>
                  <a:pt x="9461500" y="190500"/>
                </a:lnTo>
                <a:lnTo>
                  <a:pt x="9758362" y="219075"/>
                </a:lnTo>
                <a:lnTo>
                  <a:pt x="10031412" y="247650"/>
                </a:lnTo>
                <a:lnTo>
                  <a:pt x="10282238" y="274638"/>
                </a:lnTo>
                <a:lnTo>
                  <a:pt x="10504488" y="300038"/>
                </a:lnTo>
                <a:lnTo>
                  <a:pt x="10704512" y="323850"/>
                </a:lnTo>
                <a:lnTo>
                  <a:pt x="10874375" y="344488"/>
                </a:lnTo>
                <a:lnTo>
                  <a:pt x="11015662" y="363538"/>
                </a:lnTo>
                <a:lnTo>
                  <a:pt x="11210925" y="390525"/>
                </a:lnTo>
                <a:lnTo>
                  <a:pt x="11277600" y="400050"/>
                </a:lnTo>
                <a:lnTo>
                  <a:pt x="11277600" y="2250018"/>
                </a:lnTo>
                <a:lnTo>
                  <a:pt x="0" y="2250018"/>
                </a:lnTo>
                <a:lnTo>
                  <a:pt x="0" y="398463"/>
                </a:lnTo>
                <a:lnTo>
                  <a:pt x="255588" y="358775"/>
                </a:lnTo>
                <a:lnTo>
                  <a:pt x="511175" y="320675"/>
                </a:lnTo>
                <a:lnTo>
                  <a:pt x="766762" y="284163"/>
                </a:lnTo>
                <a:lnTo>
                  <a:pt x="1023938" y="252413"/>
                </a:lnTo>
                <a:lnTo>
                  <a:pt x="1279525" y="220663"/>
                </a:lnTo>
                <a:lnTo>
                  <a:pt x="1536700" y="190500"/>
                </a:lnTo>
                <a:lnTo>
                  <a:pt x="1790700" y="165100"/>
                </a:lnTo>
                <a:lnTo>
                  <a:pt x="2047875" y="141288"/>
                </a:lnTo>
                <a:lnTo>
                  <a:pt x="2303462" y="119063"/>
                </a:lnTo>
                <a:lnTo>
                  <a:pt x="2555875" y="100013"/>
                </a:lnTo>
                <a:lnTo>
                  <a:pt x="2809875" y="80963"/>
                </a:lnTo>
                <a:lnTo>
                  <a:pt x="3062288" y="65088"/>
                </a:lnTo>
                <a:lnTo>
                  <a:pt x="3313113" y="52388"/>
                </a:lnTo>
                <a:lnTo>
                  <a:pt x="3563938" y="39688"/>
                </a:lnTo>
                <a:lnTo>
                  <a:pt x="3811588" y="28575"/>
                </a:lnTo>
                <a:lnTo>
                  <a:pt x="4057650" y="20638"/>
                </a:lnTo>
                <a:lnTo>
                  <a:pt x="4303713" y="14288"/>
                </a:lnTo>
                <a:lnTo>
                  <a:pt x="4546600" y="7938"/>
                </a:lnTo>
                <a:lnTo>
                  <a:pt x="4787900" y="4763"/>
                </a:lnTo>
                <a:lnTo>
                  <a:pt x="5027613" y="158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85" name="Freeform 5">
            <a:extLst>
              <a:ext uri="{FF2B5EF4-FFF2-40B4-BE49-F238E27FC236}">
                <a16:creationId xmlns:a16="http://schemas.microsoft.com/office/drawing/2014/main" id="{9C80E52D-DE5C-4267-9C99-8741F2E42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0371525">
            <a:off x="263767" y="4117124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AC1678-BE70-3799-4742-8F9C20AB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386A48-E77E-050E-1CB7-6B7CABA04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76" y="5692877"/>
            <a:ext cx="10893095" cy="5353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0" i="0" kern="1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Cráneo, fontanelas, </a:t>
            </a:r>
            <a:r>
              <a:rPr lang="en-US" b="0" i="0" kern="1200" cap="all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suturas</a:t>
            </a:r>
            <a:endParaRPr lang="en-US" b="0" i="0" kern="1200" cap="all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94A38BB-D7B6-450B-3972-3452D3C1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5" y="4517136"/>
            <a:ext cx="10893095" cy="117494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b="0" i="0" kern="120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Evaluación</a:t>
            </a:r>
            <a:r>
              <a:rPr lang="en-US" sz="5100" b="0" i="0" kern="12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de cabeza</a:t>
            </a:r>
          </a:p>
        </p:txBody>
      </p:sp>
    </p:spTree>
    <p:extLst>
      <p:ext uri="{BB962C8B-B14F-4D97-AF65-F5344CB8AC3E}">
        <p14:creationId xmlns:p14="http://schemas.microsoft.com/office/powerpoint/2010/main" val="856631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68E3F04-E02E-45AA-9A52-E2524D8DF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C8734F5-D089-48B6-AC85-851F8E5FE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2612EB3-C133-4F13-985D-5A2325957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689CAE2-C8F8-4865-B47F-373309AA2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617D88-5236-7E91-37A3-21981066D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258" y="571500"/>
            <a:ext cx="4446354" cy="313403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cap="all" dirty="0"/>
              <a:t>ojos </a:t>
            </a:r>
            <a:r>
              <a:rPr lang="en-US" sz="5100" cap="all" dirty="0" err="1"/>
              <a:t>nariz</a:t>
            </a:r>
            <a:r>
              <a:rPr lang="en-US" sz="5100" cap="all" dirty="0"/>
              <a:t>, boca, </a:t>
            </a:r>
            <a:r>
              <a:rPr lang="en-US" sz="5100" cap="all" dirty="0" err="1"/>
              <a:t>oidos</a:t>
            </a:r>
            <a:endParaRPr lang="en-US" sz="51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90AC052-2A4E-A3F8-1161-A00ACA489B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22" r="-1" b="-1"/>
          <a:stretch>
            <a:fillRect/>
          </a:stretch>
        </p:blipFill>
        <p:spPr>
          <a:xfrm>
            <a:off x="1109762" y="1113062"/>
            <a:ext cx="2412728" cy="223364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69D502-63EA-B65A-D89E-BA5489DBFBD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49" r="-5" b="-5"/>
          <a:stretch>
            <a:fillRect/>
          </a:stretch>
        </p:blipFill>
        <p:spPr>
          <a:xfrm>
            <a:off x="3685046" y="1113063"/>
            <a:ext cx="2412728" cy="223364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5836CC-C66A-42CA-1FA7-0AE74CDE8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A65FCA5-7AC9-1010-11E6-1E0273B3AD1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607" r="3575" b="-4"/>
          <a:stretch>
            <a:fillRect/>
          </a:stretch>
        </p:blipFill>
        <p:spPr>
          <a:xfrm>
            <a:off x="1109765" y="3511295"/>
            <a:ext cx="2406003" cy="223052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22567A3-31CE-2E63-27FF-269C9D95757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334" r="4540" b="-2"/>
          <a:stretch>
            <a:fillRect/>
          </a:stretch>
        </p:blipFill>
        <p:spPr>
          <a:xfrm>
            <a:off x="3685049" y="3511295"/>
            <a:ext cx="2406003" cy="223052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FB0D506-994D-86AA-1420-74C3A43E6E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2925" y="4034518"/>
            <a:ext cx="31813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1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75696D-1490-A7A7-F618-2CA29918E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73A1871-CD77-F631-CFED-E65AB92B4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976234-CBD4-638A-3488-470CCC118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874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ED2E2BB-3846-41EB-9F1E-92C33C4A8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3D5773-5AC9-444A-A47A-EB6656ACDC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81EB4475-C020-4325-AF59-31FCBFB7C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7689D68-C339-4D5B-9DAA-E13F6BD4D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9CC3E5-EA42-4393-A2C0-5192B91BD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1C7D748-F5FC-7010-3BD1-028358990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502" y="474132"/>
            <a:ext cx="5115327" cy="3439617"/>
          </a:xfrm>
          <a:prstGeom prst="roundRect">
            <a:avLst>
              <a:gd name="adj" fmla="val 0"/>
            </a:avLst>
          </a:prstGeom>
          <a:effectLst/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B8DBC8E-FBA7-466C-8D97-75B15FBE9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8C39A0F-CECC-3813-02AF-D77026FBA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344" y="473338"/>
            <a:ext cx="5115327" cy="3439617"/>
          </a:xfrm>
          <a:prstGeom prst="roundRect">
            <a:avLst>
              <a:gd name="adj" fmla="val 0"/>
            </a:avLst>
          </a:prstGeom>
          <a:effectLst/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FFF64E-1FE4-4AE0-9D62-567AA183C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133850"/>
            <a:ext cx="11277600" cy="2250018"/>
          </a:xfrm>
          <a:custGeom>
            <a:avLst/>
            <a:gdLst>
              <a:gd name="connsiteX0" fmla="*/ 5264150 w 11277600"/>
              <a:gd name="connsiteY0" fmla="*/ 0 h 2250018"/>
              <a:gd name="connsiteX1" fmla="*/ 5499100 w 11277600"/>
              <a:gd name="connsiteY1" fmla="*/ 1588 h 2250018"/>
              <a:gd name="connsiteX2" fmla="*/ 5730875 w 11277600"/>
              <a:gd name="connsiteY2" fmla="*/ 1588 h 2250018"/>
              <a:gd name="connsiteX3" fmla="*/ 5961063 w 11277600"/>
              <a:gd name="connsiteY3" fmla="*/ 4763 h 2250018"/>
              <a:gd name="connsiteX4" fmla="*/ 6186488 w 11277600"/>
              <a:gd name="connsiteY4" fmla="*/ 9525 h 2250018"/>
              <a:gd name="connsiteX5" fmla="*/ 6410325 w 11277600"/>
              <a:gd name="connsiteY5" fmla="*/ 14288 h 2250018"/>
              <a:gd name="connsiteX6" fmla="*/ 6629400 w 11277600"/>
              <a:gd name="connsiteY6" fmla="*/ 19050 h 2250018"/>
              <a:gd name="connsiteX7" fmla="*/ 6846888 w 11277600"/>
              <a:gd name="connsiteY7" fmla="*/ 26988 h 2250018"/>
              <a:gd name="connsiteX8" fmla="*/ 7061200 w 11277600"/>
              <a:gd name="connsiteY8" fmla="*/ 34925 h 2250018"/>
              <a:gd name="connsiteX9" fmla="*/ 7270750 w 11277600"/>
              <a:gd name="connsiteY9" fmla="*/ 42863 h 2250018"/>
              <a:gd name="connsiteX10" fmla="*/ 7680325 w 11277600"/>
              <a:gd name="connsiteY10" fmla="*/ 63500 h 2250018"/>
              <a:gd name="connsiteX11" fmla="*/ 8072438 w 11277600"/>
              <a:gd name="connsiteY11" fmla="*/ 85725 h 2250018"/>
              <a:gd name="connsiteX12" fmla="*/ 8448675 w 11277600"/>
              <a:gd name="connsiteY12" fmla="*/ 109538 h 2250018"/>
              <a:gd name="connsiteX13" fmla="*/ 8805862 w 11277600"/>
              <a:gd name="connsiteY13" fmla="*/ 134938 h 2250018"/>
              <a:gd name="connsiteX14" fmla="*/ 9145588 w 11277600"/>
              <a:gd name="connsiteY14" fmla="*/ 161925 h 2250018"/>
              <a:gd name="connsiteX15" fmla="*/ 9461500 w 11277600"/>
              <a:gd name="connsiteY15" fmla="*/ 190500 h 2250018"/>
              <a:gd name="connsiteX16" fmla="*/ 9758362 w 11277600"/>
              <a:gd name="connsiteY16" fmla="*/ 219075 h 2250018"/>
              <a:gd name="connsiteX17" fmla="*/ 10031412 w 11277600"/>
              <a:gd name="connsiteY17" fmla="*/ 247650 h 2250018"/>
              <a:gd name="connsiteX18" fmla="*/ 10282238 w 11277600"/>
              <a:gd name="connsiteY18" fmla="*/ 274638 h 2250018"/>
              <a:gd name="connsiteX19" fmla="*/ 10504488 w 11277600"/>
              <a:gd name="connsiteY19" fmla="*/ 300038 h 2250018"/>
              <a:gd name="connsiteX20" fmla="*/ 10704512 w 11277600"/>
              <a:gd name="connsiteY20" fmla="*/ 323850 h 2250018"/>
              <a:gd name="connsiteX21" fmla="*/ 10874375 w 11277600"/>
              <a:gd name="connsiteY21" fmla="*/ 344488 h 2250018"/>
              <a:gd name="connsiteX22" fmla="*/ 11015662 w 11277600"/>
              <a:gd name="connsiteY22" fmla="*/ 363538 h 2250018"/>
              <a:gd name="connsiteX23" fmla="*/ 11210925 w 11277600"/>
              <a:gd name="connsiteY23" fmla="*/ 390525 h 2250018"/>
              <a:gd name="connsiteX24" fmla="*/ 11277600 w 11277600"/>
              <a:gd name="connsiteY24" fmla="*/ 400050 h 2250018"/>
              <a:gd name="connsiteX25" fmla="*/ 11277600 w 11277600"/>
              <a:gd name="connsiteY25" fmla="*/ 2250018 h 2250018"/>
              <a:gd name="connsiteX26" fmla="*/ 0 w 11277600"/>
              <a:gd name="connsiteY26" fmla="*/ 2250018 h 2250018"/>
              <a:gd name="connsiteX27" fmla="*/ 0 w 11277600"/>
              <a:gd name="connsiteY27" fmla="*/ 398463 h 2250018"/>
              <a:gd name="connsiteX28" fmla="*/ 255588 w 11277600"/>
              <a:gd name="connsiteY28" fmla="*/ 358775 h 2250018"/>
              <a:gd name="connsiteX29" fmla="*/ 511175 w 11277600"/>
              <a:gd name="connsiteY29" fmla="*/ 320675 h 2250018"/>
              <a:gd name="connsiteX30" fmla="*/ 766762 w 11277600"/>
              <a:gd name="connsiteY30" fmla="*/ 284163 h 2250018"/>
              <a:gd name="connsiteX31" fmla="*/ 1023938 w 11277600"/>
              <a:gd name="connsiteY31" fmla="*/ 252413 h 2250018"/>
              <a:gd name="connsiteX32" fmla="*/ 1279525 w 11277600"/>
              <a:gd name="connsiteY32" fmla="*/ 220663 h 2250018"/>
              <a:gd name="connsiteX33" fmla="*/ 1536700 w 11277600"/>
              <a:gd name="connsiteY33" fmla="*/ 190500 h 2250018"/>
              <a:gd name="connsiteX34" fmla="*/ 1790700 w 11277600"/>
              <a:gd name="connsiteY34" fmla="*/ 165100 h 2250018"/>
              <a:gd name="connsiteX35" fmla="*/ 2047875 w 11277600"/>
              <a:gd name="connsiteY35" fmla="*/ 141288 h 2250018"/>
              <a:gd name="connsiteX36" fmla="*/ 2303462 w 11277600"/>
              <a:gd name="connsiteY36" fmla="*/ 119063 h 2250018"/>
              <a:gd name="connsiteX37" fmla="*/ 2555875 w 11277600"/>
              <a:gd name="connsiteY37" fmla="*/ 100013 h 2250018"/>
              <a:gd name="connsiteX38" fmla="*/ 2809875 w 11277600"/>
              <a:gd name="connsiteY38" fmla="*/ 80963 h 2250018"/>
              <a:gd name="connsiteX39" fmla="*/ 3062288 w 11277600"/>
              <a:gd name="connsiteY39" fmla="*/ 65088 h 2250018"/>
              <a:gd name="connsiteX40" fmla="*/ 3313113 w 11277600"/>
              <a:gd name="connsiteY40" fmla="*/ 52388 h 2250018"/>
              <a:gd name="connsiteX41" fmla="*/ 3563938 w 11277600"/>
              <a:gd name="connsiteY41" fmla="*/ 39688 h 2250018"/>
              <a:gd name="connsiteX42" fmla="*/ 3811588 w 11277600"/>
              <a:gd name="connsiteY42" fmla="*/ 28575 h 2250018"/>
              <a:gd name="connsiteX43" fmla="*/ 4057650 w 11277600"/>
              <a:gd name="connsiteY43" fmla="*/ 20638 h 2250018"/>
              <a:gd name="connsiteX44" fmla="*/ 4303713 w 11277600"/>
              <a:gd name="connsiteY44" fmla="*/ 14288 h 2250018"/>
              <a:gd name="connsiteX45" fmla="*/ 4546600 w 11277600"/>
              <a:gd name="connsiteY45" fmla="*/ 7938 h 2250018"/>
              <a:gd name="connsiteX46" fmla="*/ 4787900 w 11277600"/>
              <a:gd name="connsiteY46" fmla="*/ 4763 h 2250018"/>
              <a:gd name="connsiteX47" fmla="*/ 5027613 w 11277600"/>
              <a:gd name="connsiteY47" fmla="*/ 1588 h 225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277600" h="2250018">
                <a:moveTo>
                  <a:pt x="5264150" y="0"/>
                </a:moveTo>
                <a:lnTo>
                  <a:pt x="5499100" y="1588"/>
                </a:lnTo>
                <a:lnTo>
                  <a:pt x="5730875" y="1588"/>
                </a:lnTo>
                <a:lnTo>
                  <a:pt x="5961063" y="4763"/>
                </a:lnTo>
                <a:lnTo>
                  <a:pt x="6186488" y="9525"/>
                </a:lnTo>
                <a:lnTo>
                  <a:pt x="6410325" y="14288"/>
                </a:lnTo>
                <a:lnTo>
                  <a:pt x="6629400" y="19050"/>
                </a:lnTo>
                <a:lnTo>
                  <a:pt x="6846888" y="26988"/>
                </a:lnTo>
                <a:lnTo>
                  <a:pt x="7061200" y="34925"/>
                </a:lnTo>
                <a:lnTo>
                  <a:pt x="7270750" y="42863"/>
                </a:lnTo>
                <a:lnTo>
                  <a:pt x="7680325" y="63500"/>
                </a:lnTo>
                <a:lnTo>
                  <a:pt x="8072438" y="85725"/>
                </a:lnTo>
                <a:lnTo>
                  <a:pt x="8448675" y="109538"/>
                </a:lnTo>
                <a:lnTo>
                  <a:pt x="8805862" y="134938"/>
                </a:lnTo>
                <a:lnTo>
                  <a:pt x="9145588" y="161925"/>
                </a:lnTo>
                <a:lnTo>
                  <a:pt x="9461500" y="190500"/>
                </a:lnTo>
                <a:lnTo>
                  <a:pt x="9758362" y="219075"/>
                </a:lnTo>
                <a:lnTo>
                  <a:pt x="10031412" y="247650"/>
                </a:lnTo>
                <a:lnTo>
                  <a:pt x="10282238" y="274638"/>
                </a:lnTo>
                <a:lnTo>
                  <a:pt x="10504488" y="300038"/>
                </a:lnTo>
                <a:lnTo>
                  <a:pt x="10704512" y="323850"/>
                </a:lnTo>
                <a:lnTo>
                  <a:pt x="10874375" y="344488"/>
                </a:lnTo>
                <a:lnTo>
                  <a:pt x="11015662" y="363538"/>
                </a:lnTo>
                <a:lnTo>
                  <a:pt x="11210925" y="390525"/>
                </a:lnTo>
                <a:lnTo>
                  <a:pt x="11277600" y="400050"/>
                </a:lnTo>
                <a:lnTo>
                  <a:pt x="11277600" y="2250018"/>
                </a:lnTo>
                <a:lnTo>
                  <a:pt x="0" y="2250018"/>
                </a:lnTo>
                <a:lnTo>
                  <a:pt x="0" y="398463"/>
                </a:lnTo>
                <a:lnTo>
                  <a:pt x="255588" y="358775"/>
                </a:lnTo>
                <a:lnTo>
                  <a:pt x="511175" y="320675"/>
                </a:lnTo>
                <a:lnTo>
                  <a:pt x="766762" y="284163"/>
                </a:lnTo>
                <a:lnTo>
                  <a:pt x="1023938" y="252413"/>
                </a:lnTo>
                <a:lnTo>
                  <a:pt x="1279525" y="220663"/>
                </a:lnTo>
                <a:lnTo>
                  <a:pt x="1536700" y="190500"/>
                </a:lnTo>
                <a:lnTo>
                  <a:pt x="1790700" y="165100"/>
                </a:lnTo>
                <a:lnTo>
                  <a:pt x="2047875" y="141288"/>
                </a:lnTo>
                <a:lnTo>
                  <a:pt x="2303462" y="119063"/>
                </a:lnTo>
                <a:lnTo>
                  <a:pt x="2555875" y="100013"/>
                </a:lnTo>
                <a:lnTo>
                  <a:pt x="2809875" y="80963"/>
                </a:lnTo>
                <a:lnTo>
                  <a:pt x="3062288" y="65088"/>
                </a:lnTo>
                <a:lnTo>
                  <a:pt x="3313113" y="52388"/>
                </a:lnTo>
                <a:lnTo>
                  <a:pt x="3563938" y="39688"/>
                </a:lnTo>
                <a:lnTo>
                  <a:pt x="3811588" y="28575"/>
                </a:lnTo>
                <a:lnTo>
                  <a:pt x="4057650" y="20638"/>
                </a:lnTo>
                <a:lnTo>
                  <a:pt x="4303713" y="14288"/>
                </a:lnTo>
                <a:lnTo>
                  <a:pt x="4546600" y="7938"/>
                </a:lnTo>
                <a:lnTo>
                  <a:pt x="4787900" y="4763"/>
                </a:lnTo>
                <a:lnTo>
                  <a:pt x="5027613" y="158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9C80E52D-DE5C-4267-9C99-8741F2E42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0371525">
            <a:off x="263767" y="4117124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9987619-6012-570B-086B-80BEC0D6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E8BFCFB-D3B0-B01C-67BB-51A125D77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5" y="4517136"/>
            <a:ext cx="10893095" cy="11749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SECRECIÓN CONJUNTIVAL</a:t>
            </a:r>
          </a:p>
        </p:txBody>
      </p:sp>
    </p:spTree>
    <p:extLst>
      <p:ext uri="{BB962C8B-B14F-4D97-AF65-F5344CB8AC3E}">
        <p14:creationId xmlns:p14="http://schemas.microsoft.com/office/powerpoint/2010/main" val="11272576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8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" name="Rectangle 9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4" name="Rectangle 12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 useBgFill="1">
        <p:nvSpPr>
          <p:cNvPr id="25" name="Rectangle 14">
            <a:extLst>
              <a:ext uri="{FF2B5EF4-FFF2-40B4-BE49-F238E27FC236}">
                <a16:creationId xmlns:a16="http://schemas.microsoft.com/office/drawing/2014/main" id="{56981798-4550-46DA-9172-4846E2FB6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82EB7D3-3AD8-4ED1-9E1A-2906E1463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flipH="1">
            <a:off x="423335" y="404829"/>
            <a:ext cx="44788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29AD19-566F-A1E4-A735-020681B3B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10" y="1241266"/>
            <a:ext cx="4089633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APÉNDICE PREAURICULAR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BAC4760-6213-5ED3-1173-2BA24E36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49A205-9F6B-575B-899B-F16792C4F5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4494"/>
          <a:stretch>
            <a:fillRect/>
          </a:stretch>
        </p:blipFill>
        <p:spPr>
          <a:xfrm>
            <a:off x="5120117" y="461681"/>
            <a:ext cx="6585549" cy="5934638"/>
          </a:xfrm>
          <a:custGeom>
            <a:avLst/>
            <a:gdLst/>
            <a:ahLst/>
            <a:cxnLst/>
            <a:rect l="l" t="t" r="r" b="b"/>
            <a:pathLst>
              <a:path w="6585549" h="5934638">
                <a:moveTo>
                  <a:pt x="225406" y="0"/>
                </a:moveTo>
                <a:lnTo>
                  <a:pt x="6585549" y="0"/>
                </a:lnTo>
                <a:lnTo>
                  <a:pt x="6585549" y="5934638"/>
                </a:lnTo>
                <a:lnTo>
                  <a:pt x="226600" y="5934638"/>
                </a:lnTo>
                <a:lnTo>
                  <a:pt x="214529" y="5856373"/>
                </a:lnTo>
                <a:lnTo>
                  <a:pt x="203238" y="5780097"/>
                </a:lnTo>
                <a:lnTo>
                  <a:pt x="191320" y="5689292"/>
                </a:lnTo>
                <a:lnTo>
                  <a:pt x="177049" y="5581536"/>
                </a:lnTo>
                <a:lnTo>
                  <a:pt x="161995" y="5462279"/>
                </a:lnTo>
                <a:lnTo>
                  <a:pt x="146156" y="5327888"/>
                </a:lnTo>
                <a:lnTo>
                  <a:pt x="129376" y="5181389"/>
                </a:lnTo>
                <a:lnTo>
                  <a:pt x="112596" y="5022177"/>
                </a:lnTo>
                <a:lnTo>
                  <a:pt x="95503" y="4852675"/>
                </a:lnTo>
                <a:lnTo>
                  <a:pt x="79664" y="4669854"/>
                </a:lnTo>
                <a:lnTo>
                  <a:pt x="64453" y="4478558"/>
                </a:lnTo>
                <a:lnTo>
                  <a:pt x="50652" y="4276365"/>
                </a:lnTo>
                <a:lnTo>
                  <a:pt x="37480" y="4065697"/>
                </a:lnTo>
                <a:lnTo>
                  <a:pt x="25091" y="3845949"/>
                </a:lnTo>
                <a:lnTo>
                  <a:pt x="20700" y="3733351"/>
                </a:lnTo>
                <a:lnTo>
                  <a:pt x="15838" y="3618331"/>
                </a:lnTo>
                <a:lnTo>
                  <a:pt x="11291" y="3501495"/>
                </a:lnTo>
                <a:lnTo>
                  <a:pt x="8311" y="3384054"/>
                </a:lnTo>
                <a:lnTo>
                  <a:pt x="5645" y="3264191"/>
                </a:lnTo>
                <a:lnTo>
                  <a:pt x="2822" y="3143118"/>
                </a:lnTo>
                <a:lnTo>
                  <a:pt x="941" y="3019623"/>
                </a:lnTo>
                <a:lnTo>
                  <a:pt x="941" y="2894918"/>
                </a:lnTo>
                <a:lnTo>
                  <a:pt x="0" y="2769001"/>
                </a:lnTo>
                <a:lnTo>
                  <a:pt x="941" y="2641874"/>
                </a:lnTo>
                <a:lnTo>
                  <a:pt x="2822" y="2512931"/>
                </a:lnTo>
                <a:lnTo>
                  <a:pt x="4547" y="2383988"/>
                </a:lnTo>
                <a:lnTo>
                  <a:pt x="8311" y="2253229"/>
                </a:lnTo>
                <a:lnTo>
                  <a:pt x="12232" y="2121259"/>
                </a:lnTo>
                <a:lnTo>
                  <a:pt x="16779" y="1989289"/>
                </a:lnTo>
                <a:lnTo>
                  <a:pt x="23209" y="1856108"/>
                </a:lnTo>
                <a:lnTo>
                  <a:pt x="30893" y="1721716"/>
                </a:lnTo>
                <a:lnTo>
                  <a:pt x="38264" y="1586720"/>
                </a:lnTo>
                <a:lnTo>
                  <a:pt x="47673" y="1451723"/>
                </a:lnTo>
                <a:lnTo>
                  <a:pt x="58964" y="1314910"/>
                </a:lnTo>
                <a:lnTo>
                  <a:pt x="70255" y="1179913"/>
                </a:lnTo>
                <a:lnTo>
                  <a:pt x="83271" y="1042495"/>
                </a:lnTo>
                <a:lnTo>
                  <a:pt x="97542" y="904471"/>
                </a:lnTo>
                <a:lnTo>
                  <a:pt x="112596" y="768263"/>
                </a:lnTo>
                <a:lnTo>
                  <a:pt x="130160" y="630240"/>
                </a:lnTo>
                <a:lnTo>
                  <a:pt x="148978" y="492821"/>
                </a:lnTo>
                <a:lnTo>
                  <a:pt x="167640" y="354798"/>
                </a:lnTo>
                <a:lnTo>
                  <a:pt x="189438" y="217380"/>
                </a:lnTo>
                <a:lnTo>
                  <a:pt x="211706" y="80567"/>
                </a:lnTo>
                <a:close/>
              </a:path>
            </a:pathLst>
          </a:custGeom>
        </p:spPr>
      </p:pic>
      <p:sp>
        <p:nvSpPr>
          <p:cNvPr id="27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45327" y="190332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81621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BBED35-50CB-7E4B-3EA3-090F2E1EF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55" y="1241266"/>
            <a:ext cx="3161016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PARÁLISIS FACIAL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D84B09E-6EFA-5483-2E23-4206415EE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DECBE96-7159-6508-E4F0-B9BDCD0B5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538" y="1114621"/>
            <a:ext cx="6179630" cy="462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533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B9302F4-ED72-7461-2A32-60BDA8E725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51" r="29415" b="-1"/>
          <a:stretch>
            <a:fillRect/>
          </a:stretch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FDF2CC-1209-84D5-D756-0BA2C6F33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061" y="1241266"/>
            <a:ext cx="5428551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CUELLO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4300968-96A6-3324-B1E6-BD0330965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59058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CCC08F4-6649-4752-A49D-EC2C8E965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CCBFAE1-A7B8-4741-A1BD-1D22BE1B9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8DFBA0E-2986-4121-92BD-9ADBE9F79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6B514A6-1440-4614-B316-443C485A1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7C4B390-CACA-4CE0-A179-19E2CAADF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9330A14-E127-4084-BA51-D86B9568B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47AD4CB-E128-49E9-A8C2-AC0CEA98F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D76D76C3-9DFE-4C5F-8F74-D65651A74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FC72400-C794-438B-90D7-5F6E03028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AD24BDB9-26CF-4AAC-B31C-95E190D55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4947D45-3E3A-4249-A3DB-5B907C17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775A74-900D-ECB6-EE17-12E9DD31C8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503" r="2" b="13478"/>
          <a:stretch>
            <a:fillRect/>
          </a:stretch>
        </p:blipFill>
        <p:spPr>
          <a:xfrm>
            <a:off x="477086" y="466162"/>
            <a:ext cx="5615867" cy="3937502"/>
          </a:xfrm>
          <a:custGeom>
            <a:avLst/>
            <a:gdLst/>
            <a:ahLst/>
            <a:cxnLst/>
            <a:rect l="l" t="t" r="r" b="b"/>
            <a:pathLst>
              <a:path w="5615867" h="3937502">
                <a:moveTo>
                  <a:pt x="0" y="0"/>
                </a:moveTo>
                <a:lnTo>
                  <a:pt x="5615867" y="0"/>
                </a:lnTo>
                <a:lnTo>
                  <a:pt x="5615867" y="3592995"/>
                </a:lnTo>
                <a:lnTo>
                  <a:pt x="5526768" y="3592995"/>
                </a:lnTo>
                <a:lnTo>
                  <a:pt x="5297516" y="3589699"/>
                </a:lnTo>
                <a:lnTo>
                  <a:pt x="5072759" y="3584753"/>
                </a:lnTo>
                <a:lnTo>
                  <a:pt x="4850251" y="3580082"/>
                </a:lnTo>
                <a:lnTo>
                  <a:pt x="4632236" y="3574861"/>
                </a:lnTo>
                <a:lnTo>
                  <a:pt x="4415345" y="3566894"/>
                </a:lnTo>
                <a:lnTo>
                  <a:pt x="4201828" y="3558376"/>
                </a:lnTo>
                <a:lnTo>
                  <a:pt x="3992803" y="3550683"/>
                </a:lnTo>
                <a:lnTo>
                  <a:pt x="3584870" y="3528977"/>
                </a:lnTo>
                <a:lnTo>
                  <a:pt x="3193793" y="3505898"/>
                </a:lnTo>
                <a:lnTo>
                  <a:pt x="2818449" y="3481719"/>
                </a:lnTo>
                <a:lnTo>
                  <a:pt x="2463334" y="3455068"/>
                </a:lnTo>
                <a:lnTo>
                  <a:pt x="2123952" y="3427317"/>
                </a:lnTo>
                <a:lnTo>
                  <a:pt x="1809292" y="3397369"/>
                </a:lnTo>
                <a:lnTo>
                  <a:pt x="1513738" y="3367971"/>
                </a:lnTo>
                <a:lnTo>
                  <a:pt x="1241781" y="3338572"/>
                </a:lnTo>
                <a:lnTo>
                  <a:pt x="992302" y="3310822"/>
                </a:lnTo>
                <a:lnTo>
                  <a:pt x="770916" y="3284445"/>
                </a:lnTo>
                <a:lnTo>
                  <a:pt x="570883" y="3259442"/>
                </a:lnTo>
                <a:lnTo>
                  <a:pt x="402316" y="3238561"/>
                </a:lnTo>
                <a:lnTo>
                  <a:pt x="260719" y="3218778"/>
                </a:lnTo>
                <a:lnTo>
                  <a:pt x="66304" y="3190479"/>
                </a:lnTo>
                <a:lnTo>
                  <a:pt x="1" y="3180862"/>
                </a:lnTo>
                <a:lnTo>
                  <a:pt x="1" y="3937502"/>
                </a:lnTo>
                <a:lnTo>
                  <a:pt x="0" y="3937502"/>
                </a:lnTo>
                <a:close/>
              </a:path>
            </a:pathLst>
          </a:cu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3C98D72-2DEE-045F-5573-60CBD9628B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" b="21076"/>
          <a:stretch>
            <a:fillRect/>
          </a:stretch>
        </p:blipFill>
        <p:spPr>
          <a:xfrm>
            <a:off x="6089905" y="454911"/>
            <a:ext cx="5625013" cy="3594644"/>
          </a:xfrm>
          <a:custGeom>
            <a:avLst/>
            <a:gdLst/>
            <a:ahLst/>
            <a:cxnLst/>
            <a:rect l="l" t="t" r="r" b="b"/>
            <a:pathLst>
              <a:path w="5625013" h="3594644">
                <a:moveTo>
                  <a:pt x="0" y="0"/>
                </a:moveTo>
                <a:lnTo>
                  <a:pt x="5625013" y="0"/>
                </a:lnTo>
                <a:lnTo>
                  <a:pt x="5625013" y="3182785"/>
                </a:lnTo>
                <a:lnTo>
                  <a:pt x="5369916" y="3223724"/>
                </a:lnTo>
                <a:lnTo>
                  <a:pt x="5115940" y="3262739"/>
                </a:lnTo>
                <a:lnTo>
                  <a:pt x="4860842" y="3300930"/>
                </a:lnTo>
                <a:lnTo>
                  <a:pt x="4604619" y="3333626"/>
                </a:lnTo>
                <a:lnTo>
                  <a:pt x="4349520" y="3366596"/>
                </a:lnTo>
                <a:lnTo>
                  <a:pt x="4093297" y="3397369"/>
                </a:lnTo>
                <a:lnTo>
                  <a:pt x="3840446" y="3423746"/>
                </a:lnTo>
                <a:lnTo>
                  <a:pt x="3584223" y="3448748"/>
                </a:lnTo>
                <a:lnTo>
                  <a:pt x="3329125" y="3471553"/>
                </a:lnTo>
                <a:lnTo>
                  <a:pt x="3078521" y="3491336"/>
                </a:lnTo>
                <a:lnTo>
                  <a:pt x="2824547" y="3511118"/>
                </a:lnTo>
                <a:lnTo>
                  <a:pt x="2573942" y="3527604"/>
                </a:lnTo>
                <a:lnTo>
                  <a:pt x="2323339" y="3540517"/>
                </a:lnTo>
                <a:lnTo>
                  <a:pt x="2073860" y="3553980"/>
                </a:lnTo>
                <a:lnTo>
                  <a:pt x="1826627" y="3565245"/>
                </a:lnTo>
                <a:lnTo>
                  <a:pt x="1581642" y="3573213"/>
                </a:lnTo>
                <a:lnTo>
                  <a:pt x="1336657" y="3580082"/>
                </a:lnTo>
                <a:lnTo>
                  <a:pt x="1093921" y="3586676"/>
                </a:lnTo>
                <a:lnTo>
                  <a:pt x="854555" y="3589699"/>
                </a:lnTo>
                <a:lnTo>
                  <a:pt x="615189" y="3592995"/>
                </a:lnTo>
                <a:lnTo>
                  <a:pt x="379194" y="3594644"/>
                </a:lnTo>
                <a:lnTo>
                  <a:pt x="145448" y="3592995"/>
                </a:lnTo>
                <a:lnTo>
                  <a:pt x="0" y="3592995"/>
                </a:lnTo>
                <a:close/>
              </a:path>
            </a:pathLst>
          </a:custGeom>
        </p:spPr>
      </p:pic>
      <p:sp>
        <p:nvSpPr>
          <p:cNvPr id="25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128074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58392"/>
            <a:ext cx="12192000" cy="3033446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34EF63-5930-6324-8D48-D7C09046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4110824"/>
            <a:ext cx="5015258" cy="1908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Clavículas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CuadroTexto 4">
            <a:hlinkClick r:id="rId5"/>
            <a:extLst>
              <a:ext uri="{FF2B5EF4-FFF2-40B4-BE49-F238E27FC236}">
                <a16:creationId xmlns:a16="http://schemas.microsoft.com/office/drawing/2014/main" id="{036957E2-CB82-36A4-7858-359D56AD7B07}"/>
              </a:ext>
            </a:extLst>
          </p:cNvPr>
          <p:cNvSpPr txBox="1"/>
          <p:nvPr/>
        </p:nvSpPr>
        <p:spPr>
          <a:xfrm>
            <a:off x="6375894" y="4110824"/>
            <a:ext cx="4772509" cy="1908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/>
              <a:t>https://youtu.be/bSd3TF-wAM0?si=kz3WJkexQQmrk03i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C3B18C7-B304-78FF-C45B-FBC5941F2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8778"/>
            <a:ext cx="5218103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297234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2E2BB-3846-41EB-9F1E-92C33C4A8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3D5773-5AC9-444A-A47A-EB6656ACDC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1EB4475-C020-4325-AF59-31FCBFB7C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7689D68-C339-4D5B-9DAA-E13F6BD4D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9CC3E5-EA42-4393-A2C0-5192B91BD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9BE367-6C8B-F508-6434-5B09DC620F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506" r="13483"/>
          <a:stretch>
            <a:fillRect/>
          </a:stretch>
        </p:blipFill>
        <p:spPr>
          <a:xfrm>
            <a:off x="561110" y="856884"/>
            <a:ext cx="5448111" cy="2674112"/>
          </a:xfrm>
          <a:prstGeom prst="roundRect">
            <a:avLst>
              <a:gd name="adj" fmla="val 0"/>
            </a:avLst>
          </a:prstGeom>
          <a:effectLst/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B8DBC8E-FBA7-466C-8D97-75B15FBE9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F30AA2-833A-715F-3242-4E4338EF02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1122" y="473338"/>
            <a:ext cx="3453771" cy="3439617"/>
          </a:xfrm>
          <a:prstGeom prst="roundRect">
            <a:avLst>
              <a:gd name="adj" fmla="val 0"/>
            </a:avLst>
          </a:prstGeom>
          <a:effectLst/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6FFF64E-1FE4-4AE0-9D62-567AA183C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133850"/>
            <a:ext cx="11277600" cy="2250018"/>
          </a:xfrm>
          <a:custGeom>
            <a:avLst/>
            <a:gdLst>
              <a:gd name="connsiteX0" fmla="*/ 5264150 w 11277600"/>
              <a:gd name="connsiteY0" fmla="*/ 0 h 2250018"/>
              <a:gd name="connsiteX1" fmla="*/ 5499100 w 11277600"/>
              <a:gd name="connsiteY1" fmla="*/ 1588 h 2250018"/>
              <a:gd name="connsiteX2" fmla="*/ 5730875 w 11277600"/>
              <a:gd name="connsiteY2" fmla="*/ 1588 h 2250018"/>
              <a:gd name="connsiteX3" fmla="*/ 5961063 w 11277600"/>
              <a:gd name="connsiteY3" fmla="*/ 4763 h 2250018"/>
              <a:gd name="connsiteX4" fmla="*/ 6186488 w 11277600"/>
              <a:gd name="connsiteY4" fmla="*/ 9525 h 2250018"/>
              <a:gd name="connsiteX5" fmla="*/ 6410325 w 11277600"/>
              <a:gd name="connsiteY5" fmla="*/ 14288 h 2250018"/>
              <a:gd name="connsiteX6" fmla="*/ 6629400 w 11277600"/>
              <a:gd name="connsiteY6" fmla="*/ 19050 h 2250018"/>
              <a:gd name="connsiteX7" fmla="*/ 6846888 w 11277600"/>
              <a:gd name="connsiteY7" fmla="*/ 26988 h 2250018"/>
              <a:gd name="connsiteX8" fmla="*/ 7061200 w 11277600"/>
              <a:gd name="connsiteY8" fmla="*/ 34925 h 2250018"/>
              <a:gd name="connsiteX9" fmla="*/ 7270750 w 11277600"/>
              <a:gd name="connsiteY9" fmla="*/ 42863 h 2250018"/>
              <a:gd name="connsiteX10" fmla="*/ 7680325 w 11277600"/>
              <a:gd name="connsiteY10" fmla="*/ 63500 h 2250018"/>
              <a:gd name="connsiteX11" fmla="*/ 8072438 w 11277600"/>
              <a:gd name="connsiteY11" fmla="*/ 85725 h 2250018"/>
              <a:gd name="connsiteX12" fmla="*/ 8448675 w 11277600"/>
              <a:gd name="connsiteY12" fmla="*/ 109538 h 2250018"/>
              <a:gd name="connsiteX13" fmla="*/ 8805862 w 11277600"/>
              <a:gd name="connsiteY13" fmla="*/ 134938 h 2250018"/>
              <a:gd name="connsiteX14" fmla="*/ 9145588 w 11277600"/>
              <a:gd name="connsiteY14" fmla="*/ 161925 h 2250018"/>
              <a:gd name="connsiteX15" fmla="*/ 9461500 w 11277600"/>
              <a:gd name="connsiteY15" fmla="*/ 190500 h 2250018"/>
              <a:gd name="connsiteX16" fmla="*/ 9758362 w 11277600"/>
              <a:gd name="connsiteY16" fmla="*/ 219075 h 2250018"/>
              <a:gd name="connsiteX17" fmla="*/ 10031412 w 11277600"/>
              <a:gd name="connsiteY17" fmla="*/ 247650 h 2250018"/>
              <a:gd name="connsiteX18" fmla="*/ 10282238 w 11277600"/>
              <a:gd name="connsiteY18" fmla="*/ 274638 h 2250018"/>
              <a:gd name="connsiteX19" fmla="*/ 10504488 w 11277600"/>
              <a:gd name="connsiteY19" fmla="*/ 300038 h 2250018"/>
              <a:gd name="connsiteX20" fmla="*/ 10704512 w 11277600"/>
              <a:gd name="connsiteY20" fmla="*/ 323850 h 2250018"/>
              <a:gd name="connsiteX21" fmla="*/ 10874375 w 11277600"/>
              <a:gd name="connsiteY21" fmla="*/ 344488 h 2250018"/>
              <a:gd name="connsiteX22" fmla="*/ 11015662 w 11277600"/>
              <a:gd name="connsiteY22" fmla="*/ 363538 h 2250018"/>
              <a:gd name="connsiteX23" fmla="*/ 11210925 w 11277600"/>
              <a:gd name="connsiteY23" fmla="*/ 390525 h 2250018"/>
              <a:gd name="connsiteX24" fmla="*/ 11277600 w 11277600"/>
              <a:gd name="connsiteY24" fmla="*/ 400050 h 2250018"/>
              <a:gd name="connsiteX25" fmla="*/ 11277600 w 11277600"/>
              <a:gd name="connsiteY25" fmla="*/ 2250018 h 2250018"/>
              <a:gd name="connsiteX26" fmla="*/ 0 w 11277600"/>
              <a:gd name="connsiteY26" fmla="*/ 2250018 h 2250018"/>
              <a:gd name="connsiteX27" fmla="*/ 0 w 11277600"/>
              <a:gd name="connsiteY27" fmla="*/ 398463 h 2250018"/>
              <a:gd name="connsiteX28" fmla="*/ 255588 w 11277600"/>
              <a:gd name="connsiteY28" fmla="*/ 358775 h 2250018"/>
              <a:gd name="connsiteX29" fmla="*/ 511175 w 11277600"/>
              <a:gd name="connsiteY29" fmla="*/ 320675 h 2250018"/>
              <a:gd name="connsiteX30" fmla="*/ 766762 w 11277600"/>
              <a:gd name="connsiteY30" fmla="*/ 284163 h 2250018"/>
              <a:gd name="connsiteX31" fmla="*/ 1023938 w 11277600"/>
              <a:gd name="connsiteY31" fmla="*/ 252413 h 2250018"/>
              <a:gd name="connsiteX32" fmla="*/ 1279525 w 11277600"/>
              <a:gd name="connsiteY32" fmla="*/ 220663 h 2250018"/>
              <a:gd name="connsiteX33" fmla="*/ 1536700 w 11277600"/>
              <a:gd name="connsiteY33" fmla="*/ 190500 h 2250018"/>
              <a:gd name="connsiteX34" fmla="*/ 1790700 w 11277600"/>
              <a:gd name="connsiteY34" fmla="*/ 165100 h 2250018"/>
              <a:gd name="connsiteX35" fmla="*/ 2047875 w 11277600"/>
              <a:gd name="connsiteY35" fmla="*/ 141288 h 2250018"/>
              <a:gd name="connsiteX36" fmla="*/ 2303462 w 11277600"/>
              <a:gd name="connsiteY36" fmla="*/ 119063 h 2250018"/>
              <a:gd name="connsiteX37" fmla="*/ 2555875 w 11277600"/>
              <a:gd name="connsiteY37" fmla="*/ 100013 h 2250018"/>
              <a:gd name="connsiteX38" fmla="*/ 2809875 w 11277600"/>
              <a:gd name="connsiteY38" fmla="*/ 80963 h 2250018"/>
              <a:gd name="connsiteX39" fmla="*/ 3062288 w 11277600"/>
              <a:gd name="connsiteY39" fmla="*/ 65088 h 2250018"/>
              <a:gd name="connsiteX40" fmla="*/ 3313113 w 11277600"/>
              <a:gd name="connsiteY40" fmla="*/ 52388 h 2250018"/>
              <a:gd name="connsiteX41" fmla="*/ 3563938 w 11277600"/>
              <a:gd name="connsiteY41" fmla="*/ 39688 h 2250018"/>
              <a:gd name="connsiteX42" fmla="*/ 3811588 w 11277600"/>
              <a:gd name="connsiteY42" fmla="*/ 28575 h 2250018"/>
              <a:gd name="connsiteX43" fmla="*/ 4057650 w 11277600"/>
              <a:gd name="connsiteY43" fmla="*/ 20638 h 2250018"/>
              <a:gd name="connsiteX44" fmla="*/ 4303713 w 11277600"/>
              <a:gd name="connsiteY44" fmla="*/ 14288 h 2250018"/>
              <a:gd name="connsiteX45" fmla="*/ 4546600 w 11277600"/>
              <a:gd name="connsiteY45" fmla="*/ 7938 h 2250018"/>
              <a:gd name="connsiteX46" fmla="*/ 4787900 w 11277600"/>
              <a:gd name="connsiteY46" fmla="*/ 4763 h 2250018"/>
              <a:gd name="connsiteX47" fmla="*/ 5027613 w 11277600"/>
              <a:gd name="connsiteY47" fmla="*/ 1588 h 225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277600" h="2250018">
                <a:moveTo>
                  <a:pt x="5264150" y="0"/>
                </a:moveTo>
                <a:lnTo>
                  <a:pt x="5499100" y="1588"/>
                </a:lnTo>
                <a:lnTo>
                  <a:pt x="5730875" y="1588"/>
                </a:lnTo>
                <a:lnTo>
                  <a:pt x="5961063" y="4763"/>
                </a:lnTo>
                <a:lnTo>
                  <a:pt x="6186488" y="9525"/>
                </a:lnTo>
                <a:lnTo>
                  <a:pt x="6410325" y="14288"/>
                </a:lnTo>
                <a:lnTo>
                  <a:pt x="6629400" y="19050"/>
                </a:lnTo>
                <a:lnTo>
                  <a:pt x="6846888" y="26988"/>
                </a:lnTo>
                <a:lnTo>
                  <a:pt x="7061200" y="34925"/>
                </a:lnTo>
                <a:lnTo>
                  <a:pt x="7270750" y="42863"/>
                </a:lnTo>
                <a:lnTo>
                  <a:pt x="7680325" y="63500"/>
                </a:lnTo>
                <a:lnTo>
                  <a:pt x="8072438" y="85725"/>
                </a:lnTo>
                <a:lnTo>
                  <a:pt x="8448675" y="109538"/>
                </a:lnTo>
                <a:lnTo>
                  <a:pt x="8805862" y="134938"/>
                </a:lnTo>
                <a:lnTo>
                  <a:pt x="9145588" y="161925"/>
                </a:lnTo>
                <a:lnTo>
                  <a:pt x="9461500" y="190500"/>
                </a:lnTo>
                <a:lnTo>
                  <a:pt x="9758362" y="219075"/>
                </a:lnTo>
                <a:lnTo>
                  <a:pt x="10031412" y="247650"/>
                </a:lnTo>
                <a:lnTo>
                  <a:pt x="10282238" y="274638"/>
                </a:lnTo>
                <a:lnTo>
                  <a:pt x="10504488" y="300038"/>
                </a:lnTo>
                <a:lnTo>
                  <a:pt x="10704512" y="323850"/>
                </a:lnTo>
                <a:lnTo>
                  <a:pt x="10874375" y="344488"/>
                </a:lnTo>
                <a:lnTo>
                  <a:pt x="11015662" y="363538"/>
                </a:lnTo>
                <a:lnTo>
                  <a:pt x="11210925" y="390525"/>
                </a:lnTo>
                <a:lnTo>
                  <a:pt x="11277600" y="400050"/>
                </a:lnTo>
                <a:lnTo>
                  <a:pt x="11277600" y="2250018"/>
                </a:lnTo>
                <a:lnTo>
                  <a:pt x="0" y="2250018"/>
                </a:lnTo>
                <a:lnTo>
                  <a:pt x="0" y="398463"/>
                </a:lnTo>
                <a:lnTo>
                  <a:pt x="255588" y="358775"/>
                </a:lnTo>
                <a:lnTo>
                  <a:pt x="511175" y="320675"/>
                </a:lnTo>
                <a:lnTo>
                  <a:pt x="766762" y="284163"/>
                </a:lnTo>
                <a:lnTo>
                  <a:pt x="1023938" y="252413"/>
                </a:lnTo>
                <a:lnTo>
                  <a:pt x="1279525" y="220663"/>
                </a:lnTo>
                <a:lnTo>
                  <a:pt x="1536700" y="190500"/>
                </a:lnTo>
                <a:lnTo>
                  <a:pt x="1790700" y="165100"/>
                </a:lnTo>
                <a:lnTo>
                  <a:pt x="2047875" y="141288"/>
                </a:lnTo>
                <a:lnTo>
                  <a:pt x="2303462" y="119063"/>
                </a:lnTo>
                <a:lnTo>
                  <a:pt x="2555875" y="100013"/>
                </a:lnTo>
                <a:lnTo>
                  <a:pt x="2809875" y="80963"/>
                </a:lnTo>
                <a:lnTo>
                  <a:pt x="3062288" y="65088"/>
                </a:lnTo>
                <a:lnTo>
                  <a:pt x="3313113" y="52388"/>
                </a:lnTo>
                <a:lnTo>
                  <a:pt x="3563938" y="39688"/>
                </a:lnTo>
                <a:lnTo>
                  <a:pt x="3811588" y="28575"/>
                </a:lnTo>
                <a:lnTo>
                  <a:pt x="4057650" y="20638"/>
                </a:lnTo>
                <a:lnTo>
                  <a:pt x="4303713" y="14288"/>
                </a:lnTo>
                <a:lnTo>
                  <a:pt x="4546600" y="7938"/>
                </a:lnTo>
                <a:lnTo>
                  <a:pt x="4787900" y="4763"/>
                </a:lnTo>
                <a:lnTo>
                  <a:pt x="5027613" y="158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9C80E52D-DE5C-4267-9C99-8741F2E42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0371525">
            <a:off x="263767" y="4117124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D8D54A-61E4-9E14-638C-2D22B42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1C7169D-A80F-ECC5-078C-B85E3B1B7262}"/>
              </a:ext>
            </a:extLst>
          </p:cNvPr>
          <p:cNvSpPr txBox="1"/>
          <p:nvPr/>
        </p:nvSpPr>
        <p:spPr>
          <a:xfrm>
            <a:off x="649976" y="5692877"/>
            <a:ext cx="10893095" cy="5353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3200" b="0" i="0" kern="1200" cap="all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Prominencia</a:t>
            </a:r>
            <a:r>
              <a:rPr lang="en-US" sz="3200" b="0" i="0" kern="1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b="0" i="0" kern="1200" cap="all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xifoidea</a:t>
            </a:r>
            <a:r>
              <a:rPr lang="en-US" sz="3200" b="0" i="0" kern="1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/PECTUS EXCAVATUM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004977-3A65-2B68-47D5-ACC3BCAB6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5" y="4517136"/>
            <a:ext cx="10893095" cy="11749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i="0" kern="12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TÓRAX</a:t>
            </a:r>
          </a:p>
        </p:txBody>
      </p:sp>
    </p:spTree>
    <p:extLst>
      <p:ext uri="{BB962C8B-B14F-4D97-AF65-F5344CB8AC3E}">
        <p14:creationId xmlns:p14="http://schemas.microsoft.com/office/powerpoint/2010/main" val="14938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B3C578-2324-4D73-A83B-D264B661C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EBEBEB"/>
                </a:solidFill>
              </a:rPr>
              <a:t>Sistema cardiovascular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10FDDD-D30E-B42E-C398-37125E84F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4836" y="1023437"/>
            <a:ext cx="4828707" cy="482870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79655F-DA90-9D88-F1C1-E1420DE1F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Ruidos Cardiacos FC 120-140</a:t>
            </a:r>
          </a:p>
          <a:p>
            <a:r>
              <a:rPr lang="es-MX" dirty="0">
                <a:solidFill>
                  <a:srgbClr val="FFFFFF"/>
                </a:solidFill>
              </a:rPr>
              <a:t>Soplos</a:t>
            </a:r>
          </a:p>
          <a:p>
            <a:r>
              <a:rPr lang="es-MX" dirty="0">
                <a:solidFill>
                  <a:srgbClr val="FFFFFF"/>
                </a:solidFill>
              </a:rPr>
              <a:t>Ritmos anormales</a:t>
            </a:r>
          </a:p>
          <a:p>
            <a:r>
              <a:rPr lang="es-MX" dirty="0">
                <a:solidFill>
                  <a:srgbClr val="FFFFFF"/>
                </a:solidFill>
              </a:rPr>
              <a:t>Pulsos</a:t>
            </a:r>
          </a:p>
          <a:p>
            <a:r>
              <a:rPr lang="es-MX" dirty="0">
                <a:solidFill>
                  <a:srgbClr val="FFFFFF"/>
                </a:solidFill>
              </a:rPr>
              <a:t>Coloración (cianosis)</a:t>
            </a:r>
          </a:p>
          <a:p>
            <a:r>
              <a:rPr lang="es-MX" dirty="0" err="1">
                <a:solidFill>
                  <a:srgbClr val="FFFFFF"/>
                </a:solidFill>
              </a:rPr>
              <a:t>Ekg</a:t>
            </a:r>
            <a:endParaRPr lang="es-MX" dirty="0">
              <a:solidFill>
                <a:srgbClr val="FFFFFF"/>
              </a:solidFill>
            </a:endParaRPr>
          </a:p>
          <a:p>
            <a:r>
              <a:rPr lang="es-MX" dirty="0">
                <a:solidFill>
                  <a:srgbClr val="FFFFFF"/>
                </a:solidFill>
              </a:rPr>
              <a:t>Ecocardiograma</a:t>
            </a:r>
          </a:p>
          <a:p>
            <a:r>
              <a:rPr lang="es-MX" dirty="0">
                <a:solidFill>
                  <a:srgbClr val="FFFFFF"/>
                </a:solidFill>
              </a:rPr>
              <a:t>saturación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AE8B96-712A-1EE3-6EA7-1F771D1C7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9376226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CBCC32-852B-1D5D-BB5D-DEE2E3E08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Sistema respiratorio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B1FC32-DFF3-5F5E-E818-E0BF24B7A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Fr</a:t>
            </a:r>
          </a:p>
          <a:p>
            <a:r>
              <a:rPr lang="es-MX" dirty="0"/>
              <a:t>Patrón respiratorio.. Signos de dificultad, superficial, rápida irregular</a:t>
            </a:r>
          </a:p>
          <a:p>
            <a:r>
              <a:rPr lang="es-MX" dirty="0"/>
              <a:t>Movimientos torácicos</a:t>
            </a:r>
          </a:p>
          <a:p>
            <a:r>
              <a:rPr lang="es-MX" dirty="0"/>
              <a:t>Sibilancias, crepitaciones</a:t>
            </a:r>
          </a:p>
          <a:p>
            <a:r>
              <a:rPr lang="es-MX" dirty="0"/>
              <a:t>Color de piel</a:t>
            </a:r>
          </a:p>
          <a:p>
            <a:r>
              <a:rPr lang="es-MX" dirty="0"/>
              <a:t>Retracciones</a:t>
            </a:r>
            <a:r>
              <a:rPr lang="es-MX" dirty="0">
                <a:hlinkClick r:id="rId2"/>
              </a:rPr>
              <a:t>https://youtu.be/K8JpypHNHO8?si=EjGFe0oiWLON1eBW</a:t>
            </a:r>
            <a:endParaRPr lang="es-MX" dirty="0"/>
          </a:p>
          <a:p>
            <a:r>
              <a:rPr lang="es-MX" dirty="0"/>
              <a:t>Quejidos</a:t>
            </a:r>
          </a:p>
          <a:p>
            <a:r>
              <a:rPr lang="es-MX" dirty="0"/>
              <a:t>Silverman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EAE06D-AEA6-C6C6-A370-212947171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5" name="Cámara 4">
            <a:extLst>
              <a:ext uri="{FF2B5EF4-FFF2-40B4-BE49-F238E27FC236}">
                <a16:creationId xmlns:a16="http://schemas.microsoft.com/office/drawing/2014/main" id="{EB6976A8-E215-8142-E44F-78813B04750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746790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5F279D6-ED25-4D3F-9479-8ABB21867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8D0B1B4-C487-47EF-B7D0-421066454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275" y="643466"/>
            <a:ext cx="1970939" cy="5571067"/>
          </a:xfrm>
          <a:custGeom>
            <a:avLst/>
            <a:gdLst>
              <a:gd name="connsiteX0" fmla="*/ 0 w 1970939"/>
              <a:gd name="connsiteY0" fmla="*/ 0 h 5571067"/>
              <a:gd name="connsiteX1" fmla="*/ 1774861 w 1970939"/>
              <a:gd name="connsiteY1" fmla="*/ 0 h 5571067"/>
              <a:gd name="connsiteX2" fmla="*/ 1780256 w 1970939"/>
              <a:gd name="connsiteY2" fmla="*/ 32931 h 5571067"/>
              <a:gd name="connsiteX3" fmla="*/ 1802197 w 1970939"/>
              <a:gd name="connsiteY3" fmla="*/ 170349 h 5571067"/>
              <a:gd name="connsiteX4" fmla="*/ 1820981 w 1970939"/>
              <a:gd name="connsiteY4" fmla="*/ 308372 h 5571067"/>
              <a:gd name="connsiteX5" fmla="*/ 1839923 w 1970939"/>
              <a:gd name="connsiteY5" fmla="*/ 445791 h 5571067"/>
              <a:gd name="connsiteX6" fmla="*/ 1857602 w 1970939"/>
              <a:gd name="connsiteY6" fmla="*/ 583814 h 5571067"/>
              <a:gd name="connsiteX7" fmla="*/ 1872756 w 1970939"/>
              <a:gd name="connsiteY7" fmla="*/ 720022 h 5571067"/>
              <a:gd name="connsiteX8" fmla="*/ 1887120 w 1970939"/>
              <a:gd name="connsiteY8" fmla="*/ 858046 h 5571067"/>
              <a:gd name="connsiteX9" fmla="*/ 1900223 w 1970939"/>
              <a:gd name="connsiteY9" fmla="*/ 995464 h 5571067"/>
              <a:gd name="connsiteX10" fmla="*/ 1911588 w 1970939"/>
              <a:gd name="connsiteY10" fmla="*/ 1130461 h 5571067"/>
              <a:gd name="connsiteX11" fmla="*/ 1922953 w 1970939"/>
              <a:gd name="connsiteY11" fmla="*/ 1267274 h 5571067"/>
              <a:gd name="connsiteX12" fmla="*/ 1932424 w 1970939"/>
              <a:gd name="connsiteY12" fmla="*/ 1402271 h 5571067"/>
              <a:gd name="connsiteX13" fmla="*/ 1939842 w 1970939"/>
              <a:gd name="connsiteY13" fmla="*/ 1537267 h 5571067"/>
              <a:gd name="connsiteX14" fmla="*/ 1947577 w 1970939"/>
              <a:gd name="connsiteY14" fmla="*/ 1671659 h 5571067"/>
              <a:gd name="connsiteX15" fmla="*/ 1954049 w 1970939"/>
              <a:gd name="connsiteY15" fmla="*/ 1804840 h 5571067"/>
              <a:gd name="connsiteX16" fmla="*/ 1958627 w 1970939"/>
              <a:gd name="connsiteY16" fmla="*/ 1936810 h 5571067"/>
              <a:gd name="connsiteX17" fmla="*/ 1962573 w 1970939"/>
              <a:gd name="connsiteY17" fmla="*/ 2068780 h 5571067"/>
              <a:gd name="connsiteX18" fmla="*/ 1966361 w 1970939"/>
              <a:gd name="connsiteY18" fmla="*/ 2199539 h 5571067"/>
              <a:gd name="connsiteX19" fmla="*/ 1968098 w 1970939"/>
              <a:gd name="connsiteY19" fmla="*/ 2328482 h 5571067"/>
              <a:gd name="connsiteX20" fmla="*/ 1969992 w 1970939"/>
              <a:gd name="connsiteY20" fmla="*/ 2457425 h 5571067"/>
              <a:gd name="connsiteX21" fmla="*/ 1970939 w 1970939"/>
              <a:gd name="connsiteY21" fmla="*/ 2584552 h 5571067"/>
              <a:gd name="connsiteX22" fmla="*/ 1969992 w 1970939"/>
              <a:gd name="connsiteY22" fmla="*/ 2710469 h 5571067"/>
              <a:gd name="connsiteX23" fmla="*/ 1969992 w 1970939"/>
              <a:gd name="connsiteY23" fmla="*/ 2835174 h 5571067"/>
              <a:gd name="connsiteX24" fmla="*/ 1968098 w 1970939"/>
              <a:gd name="connsiteY24" fmla="*/ 2958669 h 5571067"/>
              <a:gd name="connsiteX25" fmla="*/ 1965256 w 1970939"/>
              <a:gd name="connsiteY25" fmla="*/ 3079742 h 5571067"/>
              <a:gd name="connsiteX26" fmla="*/ 1962573 w 1970939"/>
              <a:gd name="connsiteY26" fmla="*/ 3199605 h 5571067"/>
              <a:gd name="connsiteX27" fmla="*/ 1959574 w 1970939"/>
              <a:gd name="connsiteY27" fmla="*/ 3317046 h 5571067"/>
              <a:gd name="connsiteX28" fmla="*/ 1954996 w 1970939"/>
              <a:gd name="connsiteY28" fmla="*/ 3433882 h 5571067"/>
              <a:gd name="connsiteX29" fmla="*/ 1950103 w 1970939"/>
              <a:gd name="connsiteY29" fmla="*/ 3548902 h 5571067"/>
              <a:gd name="connsiteX30" fmla="*/ 1945683 w 1970939"/>
              <a:gd name="connsiteY30" fmla="*/ 3661500 h 5571067"/>
              <a:gd name="connsiteX31" fmla="*/ 1933213 w 1970939"/>
              <a:gd name="connsiteY31" fmla="*/ 3881248 h 5571067"/>
              <a:gd name="connsiteX32" fmla="*/ 1919953 w 1970939"/>
              <a:gd name="connsiteY32" fmla="*/ 4091916 h 5571067"/>
              <a:gd name="connsiteX33" fmla="*/ 1906063 w 1970939"/>
              <a:gd name="connsiteY33" fmla="*/ 4294109 h 5571067"/>
              <a:gd name="connsiteX34" fmla="*/ 1890751 w 1970939"/>
              <a:gd name="connsiteY34" fmla="*/ 4485405 h 5571067"/>
              <a:gd name="connsiteX35" fmla="*/ 1874809 w 1970939"/>
              <a:gd name="connsiteY35" fmla="*/ 4668226 h 5571067"/>
              <a:gd name="connsiteX36" fmla="*/ 1857602 w 1970939"/>
              <a:gd name="connsiteY36" fmla="*/ 4837728 h 5571067"/>
              <a:gd name="connsiteX37" fmla="*/ 1840713 w 1970939"/>
              <a:gd name="connsiteY37" fmla="*/ 4996940 h 5571067"/>
              <a:gd name="connsiteX38" fmla="*/ 1823823 w 1970939"/>
              <a:gd name="connsiteY38" fmla="*/ 5143439 h 5571067"/>
              <a:gd name="connsiteX39" fmla="*/ 1807880 w 1970939"/>
              <a:gd name="connsiteY39" fmla="*/ 5277830 h 5571067"/>
              <a:gd name="connsiteX40" fmla="*/ 1792726 w 1970939"/>
              <a:gd name="connsiteY40" fmla="*/ 5397087 h 5571067"/>
              <a:gd name="connsiteX41" fmla="*/ 1778362 w 1970939"/>
              <a:gd name="connsiteY41" fmla="*/ 5504843 h 5571067"/>
              <a:gd name="connsiteX42" fmla="*/ 1769613 w 1970939"/>
              <a:gd name="connsiteY42" fmla="*/ 5571067 h 5571067"/>
              <a:gd name="connsiteX43" fmla="*/ 0 w 1970939"/>
              <a:gd name="connsiteY43" fmla="*/ 5571067 h 557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970939" h="5571067">
                <a:moveTo>
                  <a:pt x="0" y="0"/>
                </a:moveTo>
                <a:lnTo>
                  <a:pt x="1774861" y="0"/>
                </a:lnTo>
                <a:lnTo>
                  <a:pt x="1780256" y="32931"/>
                </a:lnTo>
                <a:lnTo>
                  <a:pt x="1802197" y="170349"/>
                </a:lnTo>
                <a:lnTo>
                  <a:pt x="1820981" y="308372"/>
                </a:lnTo>
                <a:lnTo>
                  <a:pt x="1839923" y="445791"/>
                </a:lnTo>
                <a:lnTo>
                  <a:pt x="1857602" y="583814"/>
                </a:lnTo>
                <a:lnTo>
                  <a:pt x="1872756" y="720022"/>
                </a:lnTo>
                <a:lnTo>
                  <a:pt x="1887120" y="858046"/>
                </a:lnTo>
                <a:lnTo>
                  <a:pt x="1900223" y="995464"/>
                </a:lnTo>
                <a:lnTo>
                  <a:pt x="1911588" y="1130461"/>
                </a:lnTo>
                <a:lnTo>
                  <a:pt x="1922953" y="1267274"/>
                </a:lnTo>
                <a:lnTo>
                  <a:pt x="1932424" y="1402271"/>
                </a:lnTo>
                <a:lnTo>
                  <a:pt x="1939842" y="1537267"/>
                </a:lnTo>
                <a:lnTo>
                  <a:pt x="1947577" y="1671659"/>
                </a:lnTo>
                <a:lnTo>
                  <a:pt x="1954049" y="1804840"/>
                </a:lnTo>
                <a:lnTo>
                  <a:pt x="1958627" y="1936810"/>
                </a:lnTo>
                <a:lnTo>
                  <a:pt x="1962573" y="2068780"/>
                </a:lnTo>
                <a:lnTo>
                  <a:pt x="1966361" y="2199539"/>
                </a:lnTo>
                <a:lnTo>
                  <a:pt x="1968098" y="2328482"/>
                </a:lnTo>
                <a:lnTo>
                  <a:pt x="1969992" y="2457425"/>
                </a:lnTo>
                <a:lnTo>
                  <a:pt x="1970939" y="2584552"/>
                </a:lnTo>
                <a:lnTo>
                  <a:pt x="1969992" y="2710469"/>
                </a:lnTo>
                <a:lnTo>
                  <a:pt x="1969992" y="2835174"/>
                </a:lnTo>
                <a:lnTo>
                  <a:pt x="1968098" y="2958669"/>
                </a:lnTo>
                <a:lnTo>
                  <a:pt x="1965256" y="3079742"/>
                </a:lnTo>
                <a:lnTo>
                  <a:pt x="1962573" y="3199605"/>
                </a:lnTo>
                <a:lnTo>
                  <a:pt x="1959574" y="3317046"/>
                </a:lnTo>
                <a:lnTo>
                  <a:pt x="1954996" y="3433882"/>
                </a:lnTo>
                <a:lnTo>
                  <a:pt x="1950103" y="3548902"/>
                </a:lnTo>
                <a:lnTo>
                  <a:pt x="1945683" y="3661500"/>
                </a:lnTo>
                <a:lnTo>
                  <a:pt x="1933213" y="3881248"/>
                </a:lnTo>
                <a:lnTo>
                  <a:pt x="1919953" y="4091916"/>
                </a:lnTo>
                <a:lnTo>
                  <a:pt x="1906063" y="4294109"/>
                </a:lnTo>
                <a:lnTo>
                  <a:pt x="1890751" y="4485405"/>
                </a:lnTo>
                <a:lnTo>
                  <a:pt x="1874809" y="4668226"/>
                </a:lnTo>
                <a:lnTo>
                  <a:pt x="1857602" y="4837728"/>
                </a:lnTo>
                <a:lnTo>
                  <a:pt x="1840713" y="4996940"/>
                </a:lnTo>
                <a:lnTo>
                  <a:pt x="1823823" y="5143439"/>
                </a:lnTo>
                <a:lnTo>
                  <a:pt x="1807880" y="5277830"/>
                </a:lnTo>
                <a:lnTo>
                  <a:pt x="1792726" y="5397087"/>
                </a:lnTo>
                <a:lnTo>
                  <a:pt x="1778362" y="5504843"/>
                </a:lnTo>
                <a:lnTo>
                  <a:pt x="1769613" y="5571067"/>
                </a:lnTo>
                <a:lnTo>
                  <a:pt x="0" y="557106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214736A-03B2-4B91-B0AF-B21213F3B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969335" y="1702087"/>
            <a:ext cx="3209207" cy="612850"/>
          </a:xfrm>
          <a:custGeom>
            <a:avLst/>
            <a:gdLst>
              <a:gd name="connsiteX0" fmla="*/ 3195151 w 3209207"/>
              <a:gd name="connsiteY0" fmla="*/ 612847 h 612850"/>
              <a:gd name="connsiteX1" fmla="*/ 3029871 w 3209207"/>
              <a:gd name="connsiteY1" fmla="*/ 611146 h 612850"/>
              <a:gd name="connsiteX2" fmla="*/ 2949639 w 3209207"/>
              <a:gd name="connsiteY2" fmla="*/ 608906 h 612850"/>
              <a:gd name="connsiteX3" fmla="*/ 2978018 w 3209207"/>
              <a:gd name="connsiteY3" fmla="*/ 258115 h 612850"/>
              <a:gd name="connsiteX4" fmla="*/ 2944764 w 3209207"/>
              <a:gd name="connsiteY4" fmla="*/ 260801 h 612850"/>
              <a:gd name="connsiteX5" fmla="*/ 2806036 w 3209207"/>
              <a:gd name="connsiteY5" fmla="*/ 271446 h 612850"/>
              <a:gd name="connsiteX6" fmla="*/ 2666958 w 3209207"/>
              <a:gd name="connsiteY6" fmla="*/ 278917 h 612850"/>
              <a:gd name="connsiteX7" fmla="*/ 2528469 w 3209207"/>
              <a:gd name="connsiteY7" fmla="*/ 286593 h 612850"/>
              <a:gd name="connsiteX8" fmla="*/ 2389479 w 3209207"/>
              <a:gd name="connsiteY8" fmla="*/ 292970 h 612850"/>
              <a:gd name="connsiteX9" fmla="*/ 2252501 w 3209207"/>
              <a:gd name="connsiteY9" fmla="*/ 296993 h 612850"/>
              <a:gd name="connsiteX10" fmla="*/ 2113775 w 3209207"/>
              <a:gd name="connsiteY10" fmla="*/ 300086 h 612850"/>
              <a:gd name="connsiteX11" fmla="*/ 1975755 w 3209207"/>
              <a:gd name="connsiteY11" fmla="*/ 301980 h 612850"/>
              <a:gd name="connsiteX12" fmla="*/ 1840287 w 3209207"/>
              <a:gd name="connsiteY12" fmla="*/ 302348 h 612850"/>
              <a:gd name="connsiteX13" fmla="*/ 1703009 w 3209207"/>
              <a:gd name="connsiteY13" fmla="*/ 302570 h 612850"/>
              <a:gd name="connsiteX14" fmla="*/ 1567693 w 3209207"/>
              <a:gd name="connsiteY14" fmla="*/ 301063 h 612850"/>
              <a:gd name="connsiteX15" fmla="*/ 1432543 w 3209207"/>
              <a:gd name="connsiteY15" fmla="*/ 297523 h 612850"/>
              <a:gd name="connsiteX16" fmla="*/ 1297969 w 3209207"/>
              <a:gd name="connsiteY16" fmla="*/ 294345 h 612850"/>
              <a:gd name="connsiteX17" fmla="*/ 1164703 w 3209207"/>
              <a:gd name="connsiteY17" fmla="*/ 290015 h 612850"/>
              <a:gd name="connsiteX18" fmla="*/ 1032796 w 3209207"/>
              <a:gd name="connsiteY18" fmla="*/ 283907 h 612850"/>
              <a:gd name="connsiteX19" fmla="*/ 900940 w 3209207"/>
              <a:gd name="connsiteY19" fmla="*/ 277172 h 612850"/>
              <a:gd name="connsiteX20" fmla="*/ 770303 w 3209207"/>
              <a:gd name="connsiteY20" fmla="*/ 270380 h 612850"/>
              <a:gd name="connsiteX21" fmla="*/ 641641 w 3209207"/>
              <a:gd name="connsiteY21" fmla="*/ 261702 h 612850"/>
              <a:gd name="connsiteX22" fmla="*/ 512966 w 3209207"/>
              <a:gd name="connsiteY22" fmla="*/ 253180 h 612850"/>
              <a:gd name="connsiteX23" fmla="*/ 386177 w 3209207"/>
              <a:gd name="connsiteY23" fmla="*/ 243867 h 612850"/>
              <a:gd name="connsiteX24" fmla="*/ 260746 w 3209207"/>
              <a:gd name="connsiteY24" fmla="*/ 232775 h 612850"/>
              <a:gd name="connsiteX25" fmla="*/ 136447 w 3209207"/>
              <a:gd name="connsiteY25" fmla="*/ 222719 h 612850"/>
              <a:gd name="connsiteX26" fmla="*/ 13506 w 3209207"/>
              <a:gd name="connsiteY26" fmla="*/ 210885 h 612850"/>
              <a:gd name="connsiteX27" fmla="*/ 0 w 3209207"/>
              <a:gd name="connsiteY27" fmla="*/ 209475 h 612850"/>
              <a:gd name="connsiteX28" fmla="*/ 40844 w 3209207"/>
              <a:gd name="connsiteY28" fmla="*/ 212313 h 612850"/>
              <a:gd name="connsiteX29" fmla="*/ 132211 w 3209207"/>
              <a:gd name="connsiteY29" fmla="*/ 216946 h 612850"/>
              <a:gd name="connsiteX30" fmla="*/ 225585 w 3209207"/>
              <a:gd name="connsiteY30" fmla="*/ 221811 h 612850"/>
              <a:gd name="connsiteX31" fmla="*/ 320298 w 3209207"/>
              <a:gd name="connsiteY31" fmla="*/ 226444 h 612850"/>
              <a:gd name="connsiteX32" fmla="*/ 415680 w 3209207"/>
              <a:gd name="connsiteY32" fmla="*/ 229340 h 612850"/>
              <a:gd name="connsiteX33" fmla="*/ 512735 w 3209207"/>
              <a:gd name="connsiteY33" fmla="*/ 232120 h 612850"/>
              <a:gd name="connsiteX34" fmla="*/ 611464 w 3209207"/>
              <a:gd name="connsiteY34" fmla="*/ 235015 h 612850"/>
              <a:gd name="connsiteX35" fmla="*/ 711532 w 3209207"/>
              <a:gd name="connsiteY35" fmla="*/ 236985 h 612850"/>
              <a:gd name="connsiteX36" fmla="*/ 812604 w 3209207"/>
              <a:gd name="connsiteY36" fmla="*/ 236985 h 612850"/>
              <a:gd name="connsiteX37" fmla="*/ 915014 w 3209207"/>
              <a:gd name="connsiteY37" fmla="*/ 237795 h 612850"/>
              <a:gd name="connsiteX38" fmla="*/ 1018428 w 3209207"/>
              <a:gd name="connsiteY38" fmla="*/ 236985 h 612850"/>
              <a:gd name="connsiteX39" fmla="*/ 1122847 w 3209207"/>
              <a:gd name="connsiteY39" fmla="*/ 235015 h 612850"/>
              <a:gd name="connsiteX40" fmla="*/ 1227600 w 3209207"/>
              <a:gd name="connsiteY40" fmla="*/ 233162 h 612850"/>
              <a:gd name="connsiteX41" fmla="*/ 1333692 w 3209207"/>
              <a:gd name="connsiteY41" fmla="*/ 229340 h 612850"/>
              <a:gd name="connsiteX42" fmla="*/ 1441122 w 3209207"/>
              <a:gd name="connsiteY42" fmla="*/ 225634 h 612850"/>
              <a:gd name="connsiteX43" fmla="*/ 1547883 w 3209207"/>
              <a:gd name="connsiteY43" fmla="*/ 220769 h 612850"/>
              <a:gd name="connsiteX44" fmla="*/ 1655983 w 3209207"/>
              <a:gd name="connsiteY44" fmla="*/ 214282 h 612850"/>
              <a:gd name="connsiteX45" fmla="*/ 1765421 w 3209207"/>
              <a:gd name="connsiteY45" fmla="*/ 206638 h 612850"/>
              <a:gd name="connsiteX46" fmla="*/ 1874860 w 3209207"/>
              <a:gd name="connsiteY46" fmla="*/ 199108 h 612850"/>
              <a:gd name="connsiteX47" fmla="*/ 1984299 w 3209207"/>
              <a:gd name="connsiteY47" fmla="*/ 189495 h 612850"/>
              <a:gd name="connsiteX48" fmla="*/ 2095745 w 3209207"/>
              <a:gd name="connsiteY48" fmla="*/ 178144 h 612850"/>
              <a:gd name="connsiteX49" fmla="*/ 2205184 w 3209207"/>
              <a:gd name="connsiteY49" fmla="*/ 166793 h 612850"/>
              <a:gd name="connsiteX50" fmla="*/ 2316631 w 3209207"/>
              <a:gd name="connsiteY50" fmla="*/ 153472 h 612850"/>
              <a:gd name="connsiteX51" fmla="*/ 2429081 w 3209207"/>
              <a:gd name="connsiteY51" fmla="*/ 139226 h 612850"/>
              <a:gd name="connsiteX52" fmla="*/ 2539523 w 3209207"/>
              <a:gd name="connsiteY52" fmla="*/ 124052 h 612850"/>
              <a:gd name="connsiteX53" fmla="*/ 2651305 w 3209207"/>
              <a:gd name="connsiteY53" fmla="*/ 106215 h 612850"/>
              <a:gd name="connsiteX54" fmla="*/ 2763086 w 3209207"/>
              <a:gd name="connsiteY54" fmla="*/ 87219 h 612850"/>
              <a:gd name="connsiteX55" fmla="*/ 2874867 w 3209207"/>
              <a:gd name="connsiteY55" fmla="*/ 68339 h 612850"/>
              <a:gd name="connsiteX56" fmla="*/ 2986314 w 3209207"/>
              <a:gd name="connsiteY56" fmla="*/ 46331 h 612850"/>
              <a:gd name="connsiteX57" fmla="*/ 3097760 w 3209207"/>
              <a:gd name="connsiteY57" fmla="*/ 23629 h 612850"/>
              <a:gd name="connsiteX58" fmla="*/ 3209207 w 3209207"/>
              <a:gd name="connsiteY58" fmla="*/ 0 h 612850"/>
              <a:gd name="connsiteX59" fmla="*/ 3195151 w 3209207"/>
              <a:gd name="connsiteY59" fmla="*/ 612847 h 61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209207" h="612850">
                <a:moveTo>
                  <a:pt x="3195151" y="612847"/>
                </a:moveTo>
                <a:cubicBezTo>
                  <a:pt x="3144238" y="612898"/>
                  <a:pt x="3088941" y="612318"/>
                  <a:pt x="3029871" y="611146"/>
                </a:cubicBezTo>
                <a:lnTo>
                  <a:pt x="2949639" y="608906"/>
                </a:lnTo>
                <a:lnTo>
                  <a:pt x="2978018" y="258115"/>
                </a:lnTo>
                <a:lnTo>
                  <a:pt x="2944764" y="260801"/>
                </a:lnTo>
                <a:lnTo>
                  <a:pt x="2806036" y="271446"/>
                </a:lnTo>
                <a:lnTo>
                  <a:pt x="2666958" y="278917"/>
                </a:lnTo>
                <a:lnTo>
                  <a:pt x="2528469" y="286593"/>
                </a:lnTo>
                <a:lnTo>
                  <a:pt x="2389479" y="292970"/>
                </a:lnTo>
                <a:lnTo>
                  <a:pt x="2252501" y="296993"/>
                </a:lnTo>
                <a:lnTo>
                  <a:pt x="2113775" y="300086"/>
                </a:lnTo>
                <a:lnTo>
                  <a:pt x="1975755" y="301980"/>
                </a:lnTo>
                <a:lnTo>
                  <a:pt x="1840287" y="302348"/>
                </a:lnTo>
                <a:lnTo>
                  <a:pt x="1703009" y="302570"/>
                </a:lnTo>
                <a:lnTo>
                  <a:pt x="1567693" y="301063"/>
                </a:lnTo>
                <a:lnTo>
                  <a:pt x="1432543" y="297523"/>
                </a:lnTo>
                <a:lnTo>
                  <a:pt x="1297969" y="294345"/>
                </a:lnTo>
                <a:lnTo>
                  <a:pt x="1164703" y="290015"/>
                </a:lnTo>
                <a:lnTo>
                  <a:pt x="1032796" y="283907"/>
                </a:lnTo>
                <a:lnTo>
                  <a:pt x="900940" y="277172"/>
                </a:lnTo>
                <a:lnTo>
                  <a:pt x="770303" y="270380"/>
                </a:lnTo>
                <a:lnTo>
                  <a:pt x="641641" y="261702"/>
                </a:lnTo>
                <a:lnTo>
                  <a:pt x="512966" y="253180"/>
                </a:lnTo>
                <a:lnTo>
                  <a:pt x="386177" y="243867"/>
                </a:lnTo>
                <a:lnTo>
                  <a:pt x="260746" y="232775"/>
                </a:lnTo>
                <a:lnTo>
                  <a:pt x="136447" y="222719"/>
                </a:lnTo>
                <a:lnTo>
                  <a:pt x="13506" y="210885"/>
                </a:lnTo>
                <a:lnTo>
                  <a:pt x="0" y="209475"/>
                </a:lnTo>
                <a:lnTo>
                  <a:pt x="40844" y="212313"/>
                </a:lnTo>
                <a:lnTo>
                  <a:pt x="132211" y="216946"/>
                </a:lnTo>
                <a:lnTo>
                  <a:pt x="225585" y="221811"/>
                </a:lnTo>
                <a:lnTo>
                  <a:pt x="320298" y="226444"/>
                </a:lnTo>
                <a:lnTo>
                  <a:pt x="415680" y="229340"/>
                </a:lnTo>
                <a:lnTo>
                  <a:pt x="512735" y="232120"/>
                </a:lnTo>
                <a:lnTo>
                  <a:pt x="611464" y="235015"/>
                </a:lnTo>
                <a:lnTo>
                  <a:pt x="711532" y="236985"/>
                </a:lnTo>
                <a:lnTo>
                  <a:pt x="812604" y="236985"/>
                </a:lnTo>
                <a:lnTo>
                  <a:pt x="915014" y="237795"/>
                </a:lnTo>
                <a:lnTo>
                  <a:pt x="1018428" y="236985"/>
                </a:lnTo>
                <a:lnTo>
                  <a:pt x="1122847" y="235015"/>
                </a:lnTo>
                <a:lnTo>
                  <a:pt x="1227600" y="233162"/>
                </a:lnTo>
                <a:lnTo>
                  <a:pt x="1333692" y="229340"/>
                </a:lnTo>
                <a:lnTo>
                  <a:pt x="1441122" y="225634"/>
                </a:lnTo>
                <a:lnTo>
                  <a:pt x="1547883" y="220769"/>
                </a:lnTo>
                <a:lnTo>
                  <a:pt x="1655983" y="214282"/>
                </a:lnTo>
                <a:lnTo>
                  <a:pt x="1765421" y="206638"/>
                </a:lnTo>
                <a:lnTo>
                  <a:pt x="1874860" y="199108"/>
                </a:lnTo>
                <a:lnTo>
                  <a:pt x="1984299" y="189495"/>
                </a:lnTo>
                <a:lnTo>
                  <a:pt x="2095745" y="178144"/>
                </a:lnTo>
                <a:lnTo>
                  <a:pt x="2205184" y="166793"/>
                </a:lnTo>
                <a:lnTo>
                  <a:pt x="2316631" y="153472"/>
                </a:lnTo>
                <a:lnTo>
                  <a:pt x="2429081" y="139226"/>
                </a:lnTo>
                <a:lnTo>
                  <a:pt x="2539523" y="124052"/>
                </a:lnTo>
                <a:lnTo>
                  <a:pt x="2651305" y="106215"/>
                </a:lnTo>
                <a:lnTo>
                  <a:pt x="2763086" y="87219"/>
                </a:lnTo>
                <a:lnTo>
                  <a:pt x="2874867" y="68339"/>
                </a:lnTo>
                <a:lnTo>
                  <a:pt x="2986314" y="46331"/>
                </a:lnTo>
                <a:lnTo>
                  <a:pt x="3097760" y="23629"/>
                </a:lnTo>
                <a:lnTo>
                  <a:pt x="3209207" y="0"/>
                </a:lnTo>
                <a:cubicBezTo>
                  <a:pt x="3198832" y="386055"/>
                  <a:pt x="3205525" y="226792"/>
                  <a:pt x="3195151" y="61284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2875D53-176A-204E-7919-A677AADFA3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355286" cy="6214534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55DBF2-BC4D-0F6C-96EB-73E87A692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5699841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2882111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056674-3168-16BC-FE1D-58A32C46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EBEBEB"/>
                </a:solidFill>
              </a:rPr>
              <a:t>Evaluación de abdomen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2CFFAF9-B070-9AAE-760B-EA6C3B2520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67" b="75494"/>
          <a:stretch>
            <a:fillRect/>
          </a:stretch>
        </p:blipFill>
        <p:spPr>
          <a:xfrm>
            <a:off x="6714836" y="1616336"/>
            <a:ext cx="4828707" cy="364290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ADF479-63B7-271A-0B31-FEFF4BE21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r>
              <a:rPr lang="es-MX">
                <a:solidFill>
                  <a:srgbClr val="FFFFFF"/>
                </a:solidFill>
              </a:rPr>
              <a:t>Masas</a:t>
            </a:r>
          </a:p>
          <a:p>
            <a:r>
              <a:rPr lang="es-MX">
                <a:solidFill>
                  <a:srgbClr val="FFFFFF"/>
                </a:solidFill>
              </a:rPr>
              <a:t>Distensión</a:t>
            </a:r>
          </a:p>
          <a:p>
            <a:r>
              <a:rPr lang="es-MX">
                <a:solidFill>
                  <a:srgbClr val="FFFFFF"/>
                </a:solidFill>
              </a:rPr>
              <a:t>Sensibilidad</a:t>
            </a:r>
          </a:p>
          <a:p>
            <a:r>
              <a:rPr lang="es-MX">
                <a:solidFill>
                  <a:srgbClr val="FFFFFF"/>
                </a:solidFill>
              </a:rPr>
              <a:t>Ruidos</a:t>
            </a:r>
          </a:p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3C5A879-77F4-7C46-5A75-EFC7B717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445844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616407-3E4D-4469-BDAF-3837EBF9F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69ADEDE-0C65-0624-CAB2-1DC481B465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F91D05-2637-7119-3613-7611CDF44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5699841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 b="1" i="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6910799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276E39B-EE3F-4D17-BF9B-B38B05FD5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6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853471A-5220-0221-0F5F-D084CBAB67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75" r="6180" b="-2"/>
          <a:stretch>
            <a:fillRect/>
          </a:stretch>
        </p:blipFill>
        <p:spPr>
          <a:xfrm>
            <a:off x="467934" y="469953"/>
            <a:ext cx="3749040" cy="42675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9C4308B-8A00-7A27-DE2D-5D85EDB36A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116" r="15119"/>
          <a:stretch>
            <a:fillRect/>
          </a:stretch>
        </p:blipFill>
        <p:spPr>
          <a:xfrm>
            <a:off x="4276179" y="469951"/>
            <a:ext cx="3639642" cy="419516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1C322C1-7FD2-284A-882C-4F8AB766E0A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950" r="3903" b="1"/>
          <a:stretch>
            <a:fillRect/>
          </a:stretch>
        </p:blipFill>
        <p:spPr>
          <a:xfrm>
            <a:off x="7975026" y="469951"/>
            <a:ext cx="3739890" cy="4195163"/>
          </a:xfrm>
          <a:prstGeom prst="rect">
            <a:avLst/>
          </a:prstGeom>
        </p:spPr>
      </p:pic>
      <p:sp>
        <p:nvSpPr>
          <p:cNvPr id="22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128074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58392"/>
            <a:ext cx="12192000" cy="3033446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3B0352-BA14-D265-0BCC-B8AB1C6EF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4110824"/>
            <a:ext cx="5015258" cy="1908975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chemeClr val="tx1"/>
                </a:solidFill>
              </a:rPr>
              <a:t>ABDOMEN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AFC222-CECB-5903-4AB8-383B8E96F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894" y="4110824"/>
            <a:ext cx="4772509" cy="1908976"/>
          </a:xfrm>
        </p:spPr>
        <p:txBody>
          <a:bodyPr anchor="ctr">
            <a:normAutofit/>
          </a:bodyPr>
          <a:lstStyle/>
          <a:p>
            <a:r>
              <a:rPr lang="es-MX" dirty="0">
                <a:solidFill>
                  <a:schemeClr val="tx1"/>
                </a:solidFill>
              </a:rPr>
              <a:t>CORDON UMBILICAL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D4B2088-C586-1252-D42D-55A4C8F2F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8778"/>
            <a:ext cx="5814784" cy="3048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s-MX" sz="9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2244386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75C621-A00D-DD44-83DF-878B7F387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Genitales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C21D2F0-0B44-8381-EA7B-03E1EE98C3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MASCULINO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EC1EB-ACD2-A389-BC6C-9DB2D8F98B7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/>
              <a:t>IMPLANTACIÓN DE MEATO URINARIO</a:t>
            </a:r>
          </a:p>
          <a:p>
            <a:r>
              <a:rPr lang="es-MX" dirty="0"/>
              <a:t>TESTICULOS presencia, tamaño y localización testicular, coloración</a:t>
            </a:r>
          </a:p>
          <a:p>
            <a:r>
              <a:rPr lang="es-MX" dirty="0"/>
              <a:t>HIPOSPADIAS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2F690FC-65B0-A29B-F576-BDE13991B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MX" dirty="0"/>
              <a:t>FEMENINO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44281C5F-5293-A8F6-AAAB-B3E4BA861DC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MX" dirty="0"/>
              <a:t>LABIOS MAYORES</a:t>
            </a:r>
          </a:p>
          <a:p>
            <a:r>
              <a:rPr lang="es-MX" dirty="0"/>
              <a:t>LABIOS MENORES</a:t>
            </a:r>
          </a:p>
          <a:p>
            <a:r>
              <a:rPr lang="es-MX" dirty="0"/>
              <a:t>INTROITO</a:t>
            </a:r>
          </a:p>
          <a:p>
            <a:r>
              <a:rPr lang="es-MX" dirty="0"/>
              <a:t>CRITORIS</a:t>
            </a:r>
          </a:p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56DEEA1-5C8B-EFC6-1BE7-BABBC9E47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/>
              <a:t>DIPLOMADO EN ENFERMERÍA NEONATAL.                                                  DRA. OLGUIN HERNANDEZ R.M.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271598D-B976-75B1-257F-1A7D806FB9F8}"/>
              </a:ext>
            </a:extLst>
          </p:cNvPr>
          <p:cNvSpPr txBox="1"/>
          <p:nvPr/>
        </p:nvSpPr>
        <p:spPr>
          <a:xfrm>
            <a:off x="4549140" y="5170714"/>
            <a:ext cx="3093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AMBIGUOS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5C8F237-1273-AB4B-9A31-313C99CFD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922" y="3738844"/>
            <a:ext cx="1847850" cy="24669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FF26653-0F6E-F398-B431-38CB9A61C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746" y="4265839"/>
            <a:ext cx="2524125" cy="18097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541E8B8-5297-F544-DAAD-38A724E60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6067" y="4757738"/>
            <a:ext cx="24860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2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7D07551-0A5C-E84B-924B-70A975283F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613" r="1" b="4327"/>
          <a:stretch>
            <a:fillRect/>
          </a:stretch>
        </p:blipFill>
        <p:spPr>
          <a:xfrm>
            <a:off x="477085" y="466162"/>
            <a:ext cx="11237832" cy="3937502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10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128074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58392"/>
            <a:ext cx="12192000" cy="3033446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7FFEBF-0620-4669-2EC2-B8D2915CE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4110824"/>
            <a:ext cx="5015258" cy="1908975"/>
          </a:xfrm>
        </p:spPr>
        <p:txBody>
          <a:bodyPr>
            <a:normAutofit/>
          </a:bodyPr>
          <a:lstStyle/>
          <a:p>
            <a:r>
              <a:rPr lang="es-MX">
                <a:solidFill>
                  <a:schemeClr val="tx1"/>
                </a:solidFill>
              </a:rPr>
              <a:t>ANO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5389A-9B89-BCFA-4036-44F946E75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894" y="4110824"/>
            <a:ext cx="4772509" cy="1908976"/>
          </a:xfrm>
        </p:spPr>
        <p:txBody>
          <a:bodyPr anchor="ctr">
            <a:normAutofit/>
          </a:bodyPr>
          <a:lstStyle/>
          <a:p>
            <a:r>
              <a:rPr lang="es-MX">
                <a:solidFill>
                  <a:schemeClr val="tx1"/>
                </a:solidFill>
              </a:rPr>
              <a:t>PERMEABILIDAD DE ANO</a:t>
            </a:r>
          </a:p>
          <a:p>
            <a:r>
              <a:rPr lang="es-MX">
                <a:solidFill>
                  <a:schemeClr val="tx1"/>
                </a:solidFill>
              </a:rPr>
              <a:t>LOCALIZACION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3D61444-7944-F6B0-1B51-8F2BC5275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8778"/>
            <a:ext cx="3859795" cy="304801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>
                <a:solidFill>
                  <a:schemeClr val="accent1">
                    <a:alpha val="60000"/>
                  </a:schemeClr>
                </a:solidFill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211946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3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EA42A3-0AA2-859B-0B1A-F7F3CC581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55" y="1241266"/>
            <a:ext cx="3161016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COLUMNA VERTEBRAL</a:t>
            </a:r>
          </a:p>
        </p:txBody>
      </p:sp>
      <p:grpSp>
        <p:nvGrpSpPr>
          <p:cNvPr id="24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7303511-0B52-4604-D537-A9E925FEC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F80DA9E-D19E-3743-469B-0B35396628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09763" y="1686173"/>
            <a:ext cx="6443180" cy="348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666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DD6F29-6588-D146-6EC6-9C0927ADE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EXTREMIDADES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467E39-BE88-512C-0FF8-C7DE576F7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64A898-6CCC-04C9-7940-14B74039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B1BEFB9-7BC2-F0E0-FE05-8C2DF46CA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230" y="576262"/>
            <a:ext cx="2409825" cy="18954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65ED035-9A5D-CDBC-5384-B0A2661D9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6904" y="2535722"/>
            <a:ext cx="1847850" cy="24669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A2816B5-6AE6-C56A-8883-B4AECB99C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779" y="4629713"/>
            <a:ext cx="23907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795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2191B6-9F7D-FA59-CBD6-EE3EDC0B3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Estado neuromuscular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F2701E-2C84-F22A-42D0-B8737949E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MX" dirty="0"/>
          </a:p>
          <a:p>
            <a:pPr marL="0" indent="0">
              <a:buNone/>
            </a:pPr>
            <a:r>
              <a:rPr lang="es-MX" dirty="0"/>
              <a:t>reflejo de Moro</a:t>
            </a:r>
          </a:p>
          <a:p>
            <a:pPr marL="0" indent="0">
              <a:buNone/>
            </a:pPr>
            <a:r>
              <a:rPr lang="es-MX" dirty="0"/>
              <a:t>Búsqueda</a:t>
            </a:r>
          </a:p>
          <a:p>
            <a:pPr marL="0" indent="0">
              <a:buNone/>
            </a:pPr>
            <a:r>
              <a:rPr lang="es-MX" dirty="0"/>
              <a:t>Succión</a:t>
            </a:r>
          </a:p>
          <a:p>
            <a:pPr marL="0" indent="0">
              <a:buNone/>
            </a:pPr>
            <a:r>
              <a:rPr lang="es-MX" dirty="0"/>
              <a:t>deglución</a:t>
            </a:r>
          </a:p>
          <a:p>
            <a:pPr marL="0" indent="0">
              <a:buNone/>
            </a:pPr>
            <a:r>
              <a:rPr lang="es-MX" dirty="0"/>
              <a:t>prensión palmar y plantar</a:t>
            </a:r>
          </a:p>
          <a:p>
            <a:pPr marL="0" indent="0">
              <a:buNone/>
            </a:pPr>
            <a:r>
              <a:rPr lang="es-MX" dirty="0"/>
              <a:t>marcha automática</a:t>
            </a:r>
          </a:p>
          <a:p>
            <a:pPr marL="0" indent="0">
              <a:buNone/>
            </a:pPr>
            <a:r>
              <a:rPr lang="es-MX" dirty="0"/>
              <a:t>Tono</a:t>
            </a:r>
          </a:p>
          <a:p>
            <a:pPr marL="0" indent="0">
              <a:buNone/>
            </a:pPr>
            <a:r>
              <a:rPr lang="es-MX" dirty="0"/>
              <a:t> reflejos osteotendinosos </a:t>
            </a:r>
          </a:p>
          <a:p>
            <a:pPr marL="0" indent="0">
              <a:buNone/>
            </a:pPr>
            <a:r>
              <a:rPr lang="es-MX" dirty="0"/>
              <a:t>movimientos anormales. 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5ADE15-AD1A-F842-CD18-0996CB0C4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5" name="Cámara 4">
            <a:extLst>
              <a:ext uri="{FF2B5EF4-FFF2-40B4-BE49-F238E27FC236}">
                <a16:creationId xmlns:a16="http://schemas.microsoft.com/office/drawing/2014/main" id="{E68E08FD-7EB1-BA9F-1E9F-7990CBFC3C04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3F1B1C9-F2EE-9542-6E04-5BBE1FAEFDD1}"/>
              </a:ext>
            </a:extLst>
          </p:cNvPr>
          <p:cNvSpPr txBox="1"/>
          <p:nvPr/>
        </p:nvSpPr>
        <p:spPr>
          <a:xfrm>
            <a:off x="4071257" y="366690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hlinkClick r:id="rId4"/>
              </a:rPr>
              <a:t>https</a:t>
            </a:r>
            <a:r>
              <a:rPr lang="es-MX" dirty="0"/>
              <a:t>://youtu.be/mj5HeHs2IgI?si=q1t6-ahjxSJS_9D-</a:t>
            </a:r>
          </a:p>
        </p:txBody>
      </p:sp>
    </p:spTree>
    <p:extLst>
      <p:ext uri="{BB962C8B-B14F-4D97-AF65-F5344CB8AC3E}">
        <p14:creationId xmlns:p14="http://schemas.microsoft.com/office/powerpoint/2010/main" val="33083190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1E3C2A-D998-1B92-62AA-D322AF94E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VALORACIÓN DE APGAR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FB20E4-E272-8F63-B09B-79E103FD46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B5BF286-A0DA-AF20-9DB4-47CA63A0C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C4C903B-2BED-C73D-B041-91F74B27E07B}"/>
              </a:ext>
            </a:extLst>
          </p:cNvPr>
          <p:cNvSpPr txBox="1"/>
          <p:nvPr/>
        </p:nvSpPr>
        <p:spPr>
          <a:xfrm>
            <a:off x="3048000" y="29721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https://youtu.be/4X7uZrNkMXQ?si=TCs6leJZgcXf7U02</a:t>
            </a:r>
          </a:p>
        </p:txBody>
      </p:sp>
      <p:pic>
        <p:nvPicPr>
          <p:cNvPr id="7" name="Cámara 6">
            <a:extLst>
              <a:ext uri="{FF2B5EF4-FFF2-40B4-BE49-F238E27FC236}">
                <a16:creationId xmlns:a16="http://schemas.microsoft.com/office/drawing/2014/main" id="{A6F3030A-FE73-5656-9CB4-8CECE2C95597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416169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28152-3042-CD81-7219-039F69E26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1F27FE-3501-ABE0-2C15-D691D9A2E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6624339-BE43-2ACC-47BE-6FC787715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01AF347-7F8C-9864-F7C3-5013E035A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12028714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076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CE9CB-C738-5DE6-5C09-3751227F5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A58D41C-8850-F90E-A345-8B37198F7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3 dificultades de adaptación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4044010-6A05-C2C4-3ADD-611B2678A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Dificultad para respirar y mantenerla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Control de temperatura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Control de la glucosa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CD83542-C102-C584-C9D5-A6FFE6E8B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7" name="Gráfico 6" descr="Thermometer con relleno sólido">
            <a:extLst>
              <a:ext uri="{FF2B5EF4-FFF2-40B4-BE49-F238E27FC236}">
                <a16:creationId xmlns:a16="http://schemas.microsoft.com/office/drawing/2014/main" id="{B89C9242-23B1-D87E-5D42-0E56F57C7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24849" y="3744686"/>
            <a:ext cx="914400" cy="914400"/>
          </a:xfrm>
          <a:prstGeom prst="rect">
            <a:avLst/>
          </a:prstGeom>
        </p:spPr>
      </p:pic>
      <p:pic>
        <p:nvPicPr>
          <p:cNvPr id="9" name="Gráfico 8" descr="Lungs con relleno sólido">
            <a:extLst>
              <a:ext uri="{FF2B5EF4-FFF2-40B4-BE49-F238E27FC236}">
                <a16:creationId xmlns:a16="http://schemas.microsoft.com/office/drawing/2014/main" id="{C30914FE-95A1-73F8-CDFA-33DB04A00C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09706" y="2231462"/>
            <a:ext cx="914400" cy="914400"/>
          </a:xfrm>
          <a:prstGeom prst="rect">
            <a:avLst/>
          </a:prstGeom>
        </p:spPr>
      </p:pic>
      <p:pic>
        <p:nvPicPr>
          <p:cNvPr id="11" name="Gráfico 10" descr="Water con relleno sólido">
            <a:extLst>
              <a:ext uri="{FF2B5EF4-FFF2-40B4-BE49-F238E27FC236}">
                <a16:creationId xmlns:a16="http://schemas.microsoft.com/office/drawing/2014/main" id="{3B8E42F4-A1D2-8836-C756-EAA0C7B724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79846" y="51380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046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052F6DBF-1805-4FD9-AFA3-C8642175F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6" name="Marcador de contenido 5" descr="primer plano de la prueba de detección temprana del embarazo">
            <a:extLst>
              <a:ext uri="{FF2B5EF4-FFF2-40B4-BE49-F238E27FC236}">
                <a16:creationId xmlns:a16="http://schemas.microsoft.com/office/drawing/2014/main" id="{A7A4B909-A735-49A1-8A51-D3F4605926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alphaModFix/>
          </a:blip>
          <a:srcRect t="20802" r="-1" b="-1"/>
          <a:stretch>
            <a:fillRect/>
          </a:stretch>
        </p:blipFill>
        <p:spPr>
          <a:xfrm>
            <a:off x="474132" y="462116"/>
            <a:ext cx="11243735" cy="5921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C79B2C4-EF9C-492F-BC64-5300A7A2F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99BEDA-CEC9-4E6C-B05D-1353D0F165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143000" y="1295400"/>
            <a:ext cx="9982200" cy="4267200"/>
          </a:xfrm>
          <a:prstGeom prst="rect">
            <a:avLst/>
          </a:prstGeom>
          <a:solidFill>
            <a:srgbClr val="000001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B453F7F-90B4-D8E2-1515-B25C2ED2C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447801"/>
            <a:ext cx="8620967" cy="8551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Uso de Dextrostix Neonatal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04891F-1E05-63FE-EBB9-8C6C2450DCA7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727200" y="2446868"/>
            <a:ext cx="8254999" cy="29718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buNone/>
            </a:pPr>
            <a:r>
              <a:rPr lang="es-MX" sz="1400" b="1">
                <a:solidFill>
                  <a:srgbClr val="FFFFFF"/>
                </a:solidFill>
              </a:rPr>
              <a:t>Medición rápida de glucosa</a:t>
            </a:r>
          </a:p>
          <a:p>
            <a:pPr marL="0" lvl="1" indent="0">
              <a:lnSpc>
                <a:spcPct val="90000"/>
              </a:lnSpc>
              <a:buNone/>
            </a:pPr>
            <a:r>
              <a:rPr lang="es-MX" sz="1400">
                <a:solidFill>
                  <a:srgbClr val="FFFFFF"/>
                </a:solidFill>
              </a:rPr>
              <a:t>El Dextrostix neonatal permite una medición inmediata de glucosa en sangre, esencial en recién nacidos vulnerables.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None/>
            </a:pPr>
            <a:r>
              <a:rPr lang="es-MX" sz="1400" b="1">
                <a:solidFill>
                  <a:srgbClr val="FFFFFF"/>
                </a:solidFill>
              </a:rPr>
              <a:t>Detección temprana de hipoglucemia</a:t>
            </a:r>
          </a:p>
          <a:p>
            <a:pPr marL="0" lvl="1" indent="0">
              <a:lnSpc>
                <a:spcPct val="90000"/>
              </a:lnSpc>
              <a:buNone/>
            </a:pPr>
            <a:r>
              <a:rPr lang="es-MX" sz="1400">
                <a:solidFill>
                  <a:srgbClr val="FFFFFF"/>
                </a:solidFill>
              </a:rPr>
              <a:t>Facilita la identificación oportuna de hipoglucemia, previniendo complicaciones neurológicas en los recién nacidos.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None/>
            </a:pPr>
            <a:r>
              <a:rPr lang="es-MX" sz="1400" b="1">
                <a:solidFill>
                  <a:srgbClr val="FFFFFF"/>
                </a:solidFill>
              </a:rPr>
              <a:t>Fácil uso y monitoreo eficaz</a:t>
            </a:r>
          </a:p>
          <a:p>
            <a:pPr marL="0" lvl="1" indent="0">
              <a:lnSpc>
                <a:spcPct val="90000"/>
              </a:lnSpc>
              <a:buNone/>
            </a:pPr>
            <a:r>
              <a:rPr lang="es-MX" sz="1400">
                <a:solidFill>
                  <a:srgbClr val="FFFFFF"/>
                </a:solidFill>
              </a:rPr>
              <a:t>El uso del Dextrostix es sencillo, requiere solo una gota de sangre, y permite un monitoreo continuo y eficiente.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0A6EAC-1CE6-64DE-1C36-E608F55D8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8943110" y="3225304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784511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4CD37-BB3B-9022-BD26-141E084A2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Detección oportuna de hipoglicemia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4E184A-755A-E2A8-44E3-901EC7A2B3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C3CD9A-B1E2-A0FB-22D5-AFACD445F0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8E241F-6837-2712-156B-CC32243E6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F16B427-DC4F-BD8C-2F0B-301593DF3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619" y="2921810"/>
            <a:ext cx="3343275" cy="22288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F01CB82-C069-F5B1-77A7-742E0F7FD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116" y="2401887"/>
            <a:ext cx="3562350" cy="381952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E1C018B-9E32-8F73-DB99-2E58352E48C7}"/>
              </a:ext>
            </a:extLst>
          </p:cNvPr>
          <p:cNvSpPr txBox="1"/>
          <p:nvPr/>
        </p:nvSpPr>
        <p:spPr>
          <a:xfrm>
            <a:off x="11179629" y="2732314"/>
            <a:ext cx="714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/>
              <a:t>fhgh</a:t>
            </a:r>
            <a:endParaRPr lang="es-MX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D98956A-5784-9EC4-3B20-3B8F3312CBBE}"/>
              </a:ext>
            </a:extLst>
          </p:cNvPr>
          <p:cNvSpPr txBox="1"/>
          <p:nvPr/>
        </p:nvSpPr>
        <p:spPr>
          <a:xfrm>
            <a:off x="10402466" y="4082143"/>
            <a:ext cx="1582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3º 5 DIA DE VIDA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587D30F-55D7-BDD7-F631-93AC17124035}"/>
              </a:ext>
            </a:extLst>
          </p:cNvPr>
          <p:cNvSpPr txBox="1"/>
          <p:nvPr/>
        </p:nvSpPr>
        <p:spPr>
          <a:xfrm>
            <a:off x="402771" y="4844750"/>
            <a:ext cx="150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45 MG/DL</a:t>
            </a:r>
          </a:p>
        </p:txBody>
      </p:sp>
    </p:spTree>
    <p:extLst>
      <p:ext uri="{BB962C8B-B14F-4D97-AF65-F5344CB8AC3E}">
        <p14:creationId xmlns:p14="http://schemas.microsoft.com/office/powerpoint/2010/main" val="23704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B985937-7D06-CD87-FEF4-632FA3D77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29C255E-414E-7F45-4B04-5C893467D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71" y="116382"/>
            <a:ext cx="10450286" cy="64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483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062FAA-3201-1943-6642-EEEB15024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S.T.A.B.L.E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9A07CC-52E3-80AD-189E-F39030F89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ATENCIÓN DE LA ESTABILIZACION POSTERIOR A LA REANIMACIÓN NEONATAL Y TRASPORTE DE LOS NEONATOS ENFERMOS</a:t>
            </a:r>
          </a:p>
          <a:p>
            <a:r>
              <a:rPr lang="es-MX" dirty="0"/>
              <a:t>6 MÓDULOS DE EVALUACIÓN Y ATENCIÓN</a:t>
            </a:r>
          </a:p>
          <a:p>
            <a:r>
              <a:rPr lang="es-MX" dirty="0"/>
              <a:t>AZÚCAR</a:t>
            </a:r>
          </a:p>
          <a:p>
            <a:r>
              <a:rPr lang="es-MX" dirty="0"/>
              <a:t>TEMPERATURA</a:t>
            </a:r>
          </a:p>
          <a:p>
            <a:r>
              <a:rPr lang="es-MX" dirty="0"/>
              <a:t>VIAS RESPIRATORIAS</a:t>
            </a:r>
          </a:p>
          <a:p>
            <a:r>
              <a:rPr lang="es-MX" dirty="0"/>
              <a:t>ORESION ARTERIAL</a:t>
            </a:r>
          </a:p>
          <a:p>
            <a:r>
              <a:rPr lang="es-MX" dirty="0"/>
              <a:t>PRUEBAS DE LABORATORIO</a:t>
            </a:r>
          </a:p>
          <a:p>
            <a:r>
              <a:rPr lang="es-MX" dirty="0"/>
              <a:t>APOYO EMOCIONAL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0DB425C-39B0-24F2-523B-B20FB64F8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5050215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8DC313-B37C-02C8-B2A8-E2745EB38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07868" y="993319"/>
            <a:ext cx="4674184" cy="3281957"/>
          </a:xfrm>
        </p:spPr>
        <p:txBody>
          <a:bodyPr>
            <a:normAutofit/>
          </a:bodyPr>
          <a:lstStyle/>
          <a:p>
            <a:r>
              <a:rPr lang="es-MX" sz="4600" dirty="0">
                <a:solidFill>
                  <a:srgbClr val="EBEBEB"/>
                </a:solidFill>
              </a:rPr>
              <a:t>4.ASISTENCIA INICIAL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753972-54F3-F333-EE57-A51A0F019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0773" y="4591665"/>
            <a:ext cx="3382298" cy="1150156"/>
          </a:xfrm>
        </p:spPr>
        <p:txBody>
          <a:bodyPr>
            <a:normAutofit/>
          </a:bodyPr>
          <a:lstStyle/>
          <a:p>
            <a:r>
              <a:rPr lang="es-MX" dirty="0"/>
              <a:t>4.1-Manejo y cuidado del Cordón umbilical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195072F-4DC3-725A-AAF3-77F3770BD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>
                <a:solidFill>
                  <a:schemeClr val="accent1"/>
                </a:solidFill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420A9B-C889-30A7-17B7-6BDAE101D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763" y="1138359"/>
            <a:ext cx="6470907" cy="45781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0079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A09696-9AFC-2FE2-E390-9D49961B1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CORDÓN UMBILICAL AL NACER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433D20-27A9-9BD4-B79D-04093EBA1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Al nivel de cadera materna</a:t>
            </a:r>
          </a:p>
          <a:p>
            <a:r>
              <a:rPr lang="es-MX" dirty="0"/>
              <a:t>Pinzamiento tardío 1 min (EXCEPTO EN MADRE RH NEGATIVO)</a:t>
            </a:r>
          </a:p>
          <a:p>
            <a:r>
              <a:rPr lang="es-MX" dirty="0"/>
              <a:t>Pinza el cordón umbilical con dos pinzas colocadas más o menos a 5 cm. del abdomen del bebé y después corta el cordón entre ellas.</a:t>
            </a:r>
          </a:p>
          <a:p>
            <a:r>
              <a:rPr lang="es-MX" dirty="0"/>
              <a:t>Antes de la ligadura se obtiene sangre para determinar el grupo y factor RH, así como para realizar el test de Coombs em mujeres con RH negativo)</a:t>
            </a:r>
          </a:p>
          <a:p>
            <a:r>
              <a:rPr lang="es-MX" dirty="0"/>
              <a:t>La ligadura se hace, generalmente, con cinta de algodón o lino esterilizado y a 2 o 3 cm. O </a:t>
            </a:r>
            <a:r>
              <a:rPr lang="es-MX" dirty="0" err="1"/>
              <a:t>clamp</a:t>
            </a:r>
            <a:r>
              <a:rPr lang="es-MX" dirty="0"/>
              <a:t>.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A435C4-4858-DAEE-1ABF-A6702E02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4439254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5932F7-F9A8-561F-1BC0-D74C427C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FFFFFF"/>
                </a:solidFill>
              </a:rPr>
              <a:t>MANEJO Y CUIDADO DEL CORDON UMBILICAL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04D98F5-0171-A056-3BFE-C2B75B3EB2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701" r="-1" b="4604"/>
          <a:stretch>
            <a:fillRect/>
          </a:stretch>
        </p:blipFill>
        <p:spPr>
          <a:xfrm>
            <a:off x="6879049" y="480060"/>
            <a:ext cx="4825273" cy="2948940"/>
          </a:xfrm>
          <a:custGeom>
            <a:avLst/>
            <a:gdLst/>
            <a:ahLst/>
            <a:cxnLst/>
            <a:rect l="l" t="t" r="r" b="b"/>
            <a:pathLst>
              <a:path w="4825273" h="2948940">
                <a:moveTo>
                  <a:pt x="0" y="0"/>
                </a:moveTo>
                <a:lnTo>
                  <a:pt x="2646616" y="0"/>
                </a:lnTo>
                <a:lnTo>
                  <a:pt x="4664497" y="0"/>
                </a:lnTo>
                <a:lnTo>
                  <a:pt x="4825273" y="0"/>
                </a:lnTo>
                <a:lnTo>
                  <a:pt x="4825273" y="2948940"/>
                </a:lnTo>
                <a:lnTo>
                  <a:pt x="221394" y="2948940"/>
                </a:lnTo>
                <a:lnTo>
                  <a:pt x="221394" y="2876858"/>
                </a:lnTo>
                <a:lnTo>
                  <a:pt x="222335" y="2750941"/>
                </a:lnTo>
                <a:lnTo>
                  <a:pt x="221394" y="2623814"/>
                </a:lnTo>
                <a:lnTo>
                  <a:pt x="219512" y="2494871"/>
                </a:lnTo>
                <a:lnTo>
                  <a:pt x="217787" y="2365928"/>
                </a:lnTo>
                <a:lnTo>
                  <a:pt x="214023" y="2235169"/>
                </a:lnTo>
                <a:lnTo>
                  <a:pt x="210103" y="2103199"/>
                </a:lnTo>
                <a:lnTo>
                  <a:pt x="205555" y="1971229"/>
                </a:lnTo>
                <a:lnTo>
                  <a:pt x="199125" y="1838048"/>
                </a:lnTo>
                <a:lnTo>
                  <a:pt x="191441" y="1703656"/>
                </a:lnTo>
                <a:lnTo>
                  <a:pt x="184071" y="1568660"/>
                </a:lnTo>
                <a:lnTo>
                  <a:pt x="174662" y="1433663"/>
                </a:lnTo>
                <a:lnTo>
                  <a:pt x="163371" y="1296850"/>
                </a:lnTo>
                <a:lnTo>
                  <a:pt x="152080" y="1161853"/>
                </a:lnTo>
                <a:lnTo>
                  <a:pt x="139063" y="1024435"/>
                </a:lnTo>
                <a:lnTo>
                  <a:pt x="124793" y="886411"/>
                </a:lnTo>
                <a:lnTo>
                  <a:pt x="109738" y="750203"/>
                </a:lnTo>
                <a:lnTo>
                  <a:pt x="92174" y="612180"/>
                </a:lnTo>
                <a:lnTo>
                  <a:pt x="73356" y="474761"/>
                </a:lnTo>
                <a:lnTo>
                  <a:pt x="54694" y="336738"/>
                </a:lnTo>
                <a:lnTo>
                  <a:pt x="32897" y="199320"/>
                </a:lnTo>
                <a:lnTo>
                  <a:pt x="10628" y="62507"/>
                </a:lnTo>
                <a:close/>
              </a:path>
            </a:pathLst>
          </a:cu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C984D1-CBDB-05B6-0AB9-C6EBC6F65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MX">
                <a:solidFill>
                  <a:srgbClr val="FFFFFF"/>
                </a:solidFill>
                <a:latin typeface="Montserrat" panose="00000500000000000000" pitchFamily="2" charset="0"/>
              </a:rPr>
              <a:t>Baño después de la estabilización (24hrs)</a:t>
            </a:r>
          </a:p>
          <a:p>
            <a:pPr>
              <a:lnSpc>
                <a:spcPct val="90000"/>
              </a:lnSpc>
            </a:pPr>
            <a:r>
              <a:rPr lang="es-MX">
                <a:solidFill>
                  <a:srgbClr val="FFFFFF"/>
                </a:solidFill>
                <a:latin typeface="Montserrat" panose="00000500000000000000" pitchFamily="2" charset="0"/>
              </a:rPr>
              <a:t>Vigilar sangrado</a:t>
            </a:r>
          </a:p>
          <a:p>
            <a:pPr>
              <a:lnSpc>
                <a:spcPct val="90000"/>
              </a:lnSpc>
            </a:pPr>
            <a:r>
              <a:rPr lang="es-MX">
                <a:solidFill>
                  <a:srgbClr val="FFFFFF"/>
                </a:solidFill>
                <a:latin typeface="Montserrat" panose="00000500000000000000" pitchFamily="2" charset="0"/>
              </a:rPr>
              <a:t>No cubrir</a:t>
            </a:r>
          </a:p>
          <a:p>
            <a:pPr>
              <a:lnSpc>
                <a:spcPct val="90000"/>
              </a:lnSpc>
            </a:pPr>
            <a:r>
              <a:rPr lang="es-MX">
                <a:solidFill>
                  <a:srgbClr val="FFFFFF"/>
                </a:solidFill>
                <a:latin typeface="Montserrat" panose="00000500000000000000" pitchFamily="2" charset="0"/>
              </a:rPr>
              <a:t>1er día de baño agua de 36-38ºC. </a:t>
            </a:r>
          </a:p>
          <a:p>
            <a:pPr>
              <a:lnSpc>
                <a:spcPct val="90000"/>
              </a:lnSpc>
            </a:pPr>
            <a:r>
              <a:rPr lang="es-MX">
                <a:solidFill>
                  <a:srgbClr val="FFFFFF"/>
                </a:solidFill>
                <a:latin typeface="Montserrat" panose="00000500000000000000" pitchFamily="2" charset="0"/>
              </a:rPr>
              <a:t>Se realizará la limpieza con agua y jabón</a:t>
            </a:r>
          </a:p>
          <a:p>
            <a:pPr>
              <a:lnSpc>
                <a:spcPct val="90000"/>
              </a:lnSpc>
            </a:pPr>
            <a:r>
              <a:rPr lang="es-MX">
                <a:solidFill>
                  <a:srgbClr val="FFFFFF"/>
                </a:solidFill>
                <a:latin typeface="Montserrat" panose="00000500000000000000" pitchFamily="2" charset="0"/>
              </a:rPr>
              <a:t>Jabones suaves con pH &lt;7 en poca cantidad</a:t>
            </a:r>
          </a:p>
          <a:p>
            <a:pPr>
              <a:lnSpc>
                <a:spcPct val="90000"/>
              </a:lnSpc>
            </a:pPr>
            <a:r>
              <a:rPr lang="es-MX">
                <a:solidFill>
                  <a:srgbClr val="FFFFFF"/>
                </a:solidFill>
                <a:latin typeface="Montserrat" panose="00000500000000000000" pitchFamily="2" charset="0"/>
              </a:rPr>
              <a:t>En cuanto al cuidado del cordón umbilical, este deberá mantenerse siempre limpio y seco</a:t>
            </a:r>
          </a:p>
          <a:p>
            <a:pPr>
              <a:lnSpc>
                <a:spcPct val="90000"/>
              </a:lnSpc>
            </a:pPr>
            <a:r>
              <a:rPr lang="es-MX">
                <a:solidFill>
                  <a:srgbClr val="FFFFFF"/>
                </a:solidFill>
                <a:latin typeface="Montserrat" panose="00000500000000000000" pitchFamily="2" charset="0"/>
              </a:rPr>
              <a:t>No  gasas alrededor del cordón</a:t>
            </a:r>
          </a:p>
          <a:p>
            <a:pPr>
              <a:lnSpc>
                <a:spcPct val="90000"/>
              </a:lnSpc>
            </a:pPr>
            <a:r>
              <a:rPr lang="es-MX">
                <a:solidFill>
                  <a:srgbClr val="FFFFFF"/>
                </a:solidFill>
                <a:latin typeface="Montserrat" panose="00000500000000000000" pitchFamily="2" charset="0"/>
              </a:rPr>
              <a:t>Debe evitar cubrir esta zona con el pañal. </a:t>
            </a:r>
          </a:p>
          <a:p>
            <a:pPr>
              <a:lnSpc>
                <a:spcPct val="90000"/>
              </a:lnSpc>
            </a:pPr>
            <a:endParaRPr lang="es-MX">
              <a:solidFill>
                <a:srgbClr val="FFFFFF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0543875-05CF-728E-5A69-F63A4CED47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47" r="4" b="4"/>
          <a:stretch>
            <a:fillRect/>
          </a:stretch>
        </p:blipFill>
        <p:spPr>
          <a:xfrm>
            <a:off x="6774510" y="3429000"/>
            <a:ext cx="4929808" cy="2948940"/>
          </a:xfrm>
          <a:custGeom>
            <a:avLst/>
            <a:gdLst/>
            <a:ahLst/>
            <a:cxnLst/>
            <a:rect l="l" t="t" r="r" b="b"/>
            <a:pathLst>
              <a:path w="4929808" h="2948940">
                <a:moveTo>
                  <a:pt x="325929" y="0"/>
                </a:moveTo>
                <a:lnTo>
                  <a:pt x="4929808" y="0"/>
                </a:lnTo>
                <a:lnTo>
                  <a:pt x="4929808" y="2948940"/>
                </a:lnTo>
                <a:lnTo>
                  <a:pt x="4769032" y="2948940"/>
                </a:lnTo>
                <a:lnTo>
                  <a:pt x="2751151" y="2948940"/>
                </a:lnTo>
                <a:lnTo>
                  <a:pt x="0" y="2948940"/>
                </a:lnTo>
                <a:lnTo>
                  <a:pt x="0" y="2948045"/>
                </a:lnTo>
                <a:lnTo>
                  <a:pt x="103291" y="2948045"/>
                </a:lnTo>
                <a:lnTo>
                  <a:pt x="112340" y="2889373"/>
                </a:lnTo>
                <a:lnTo>
                  <a:pt x="123631" y="2813097"/>
                </a:lnTo>
                <a:lnTo>
                  <a:pt x="135550" y="2722292"/>
                </a:lnTo>
                <a:lnTo>
                  <a:pt x="149820" y="2614536"/>
                </a:lnTo>
                <a:lnTo>
                  <a:pt x="164875" y="2495279"/>
                </a:lnTo>
                <a:lnTo>
                  <a:pt x="180714" y="2360888"/>
                </a:lnTo>
                <a:lnTo>
                  <a:pt x="197494" y="2214389"/>
                </a:lnTo>
                <a:lnTo>
                  <a:pt x="214273" y="2055177"/>
                </a:lnTo>
                <a:lnTo>
                  <a:pt x="231367" y="1885675"/>
                </a:lnTo>
                <a:lnTo>
                  <a:pt x="247205" y="1702854"/>
                </a:lnTo>
                <a:lnTo>
                  <a:pt x="262417" y="1511558"/>
                </a:lnTo>
                <a:lnTo>
                  <a:pt x="276217" y="1309365"/>
                </a:lnTo>
                <a:lnTo>
                  <a:pt x="289390" y="1098697"/>
                </a:lnTo>
                <a:lnTo>
                  <a:pt x="301779" y="878949"/>
                </a:lnTo>
                <a:lnTo>
                  <a:pt x="306170" y="766351"/>
                </a:lnTo>
                <a:lnTo>
                  <a:pt x="311031" y="651331"/>
                </a:lnTo>
                <a:lnTo>
                  <a:pt x="315579" y="534495"/>
                </a:lnTo>
                <a:lnTo>
                  <a:pt x="318558" y="417054"/>
                </a:lnTo>
                <a:lnTo>
                  <a:pt x="321224" y="297191"/>
                </a:lnTo>
                <a:lnTo>
                  <a:pt x="324047" y="176118"/>
                </a:lnTo>
                <a:lnTo>
                  <a:pt x="325929" y="52623"/>
                </a:lnTo>
                <a:close/>
              </a:path>
            </a:pathLst>
          </a:cu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FA89AB9-E288-8151-A201-2310B8BB2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9958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A0B716-1564-EF76-9502-EFA353584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0773" y="1113062"/>
            <a:ext cx="3382297" cy="3281957"/>
          </a:xfrm>
        </p:spPr>
        <p:txBody>
          <a:bodyPr>
            <a:normAutofit/>
          </a:bodyPr>
          <a:lstStyle/>
          <a:p>
            <a:r>
              <a:rPr lang="es-MX" sz="2200">
                <a:solidFill>
                  <a:srgbClr val="EBEBEB"/>
                </a:solidFill>
              </a:rPr>
              <a:t>4.2.Termorregulación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3631F5-3F1F-8D66-561A-A5330D587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0773" y="4591665"/>
            <a:ext cx="3382298" cy="1150156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D5A88C-C142-134C-E1F7-D0067736C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>
                <a:solidFill>
                  <a:schemeClr val="accent1"/>
                </a:solidFill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5" name="Cámara 4">
            <a:extLst>
              <a:ext uri="{FF2B5EF4-FFF2-40B4-BE49-F238E27FC236}">
                <a16:creationId xmlns:a16="http://schemas.microsoft.com/office/drawing/2014/main" id="{B1834F14-74F0-CE87-C66B-07DAE2E4F4E8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763" y="1607499"/>
            <a:ext cx="6470907" cy="363988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3172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51FDA-FC4F-3C76-AEFC-5EBEC149C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🔬 Fisiología básica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10A0FA-044D-A6A8-AF68-CF11C19B7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Temperatura normal axilar: </a:t>
            </a:r>
            <a:r>
              <a:rPr lang="es-MX" b="1" dirty="0"/>
              <a:t>36.5–37.5 °C</a:t>
            </a:r>
            <a:endParaRPr lang="es-MX" dirty="0"/>
          </a:p>
          <a:p>
            <a:r>
              <a:rPr lang="es-MX" dirty="0"/>
              <a:t>No tienen capacidad para tiritar</a:t>
            </a:r>
          </a:p>
          <a:p>
            <a:r>
              <a:rPr lang="es-MX" dirty="0"/>
              <a:t>Generan calor principalmente por </a:t>
            </a:r>
            <a:r>
              <a:rPr lang="es-MX" b="1" dirty="0"/>
              <a:t>termogénesis química</a:t>
            </a:r>
            <a:r>
              <a:rPr lang="es-MX" dirty="0"/>
              <a:t> (grasa parda)</a:t>
            </a:r>
          </a:p>
          <a:p>
            <a:r>
              <a:rPr lang="es-MX" dirty="0"/>
              <a:t>Mecanismos hormonales: catecolaminas, tiroxina, glucagón</a:t>
            </a:r>
          </a:p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7CD7996-F31E-5AC0-2E1A-1C1367FAD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23857336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6E5A5-4E48-5A92-664D-D12DF3404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</a:rPr>
              <a:t>❄️ </a:t>
            </a:r>
            <a:r>
              <a:rPr lang="es-MX" altLang="es-MX" dirty="0">
                <a:solidFill>
                  <a:schemeClr val="bg1"/>
                </a:solidFill>
                <a:latin typeface="Arial" panose="020B0604020202020204" pitchFamily="34" charset="0"/>
              </a:rPr>
              <a:t>Mecanismos de pérdida de calor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2A0CCDA-D4C9-BC08-0DD6-A4ACC49C1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26557" y="2603500"/>
            <a:ext cx="3483198" cy="3416300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45646EA-A93C-CC08-81A6-67F65E070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2209DF-1340-31BC-6EE3-E6B6701E3AE3}"/>
              </a:ext>
            </a:extLst>
          </p:cNvPr>
          <p:cNvSpPr txBox="1"/>
          <p:nvPr/>
        </p:nvSpPr>
        <p:spPr>
          <a:xfrm>
            <a:off x="1415143" y="2603500"/>
            <a:ext cx="253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Convección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A943D3-AD7B-C102-E498-E87B09FC08CC}"/>
              </a:ext>
            </a:extLst>
          </p:cNvPr>
          <p:cNvSpPr txBox="1"/>
          <p:nvPr/>
        </p:nvSpPr>
        <p:spPr>
          <a:xfrm>
            <a:off x="7826829" y="3429000"/>
            <a:ext cx="2089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Radiación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72AA0A6-769A-022F-A4A7-87C4ECC4BEA7}"/>
              </a:ext>
            </a:extLst>
          </p:cNvPr>
          <p:cNvSpPr txBox="1"/>
          <p:nvPr/>
        </p:nvSpPr>
        <p:spPr>
          <a:xfrm>
            <a:off x="1638559" y="4794838"/>
            <a:ext cx="2089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Conducción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70658F-280C-9CE3-D01B-733EA2499D83}"/>
              </a:ext>
            </a:extLst>
          </p:cNvPr>
          <p:cNvSpPr txBox="1"/>
          <p:nvPr/>
        </p:nvSpPr>
        <p:spPr>
          <a:xfrm>
            <a:off x="7717972" y="5362034"/>
            <a:ext cx="2089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Evaporación</a:t>
            </a:r>
          </a:p>
        </p:txBody>
      </p:sp>
    </p:spTree>
    <p:extLst>
      <p:ext uri="{BB962C8B-B14F-4D97-AF65-F5344CB8AC3E}">
        <p14:creationId xmlns:p14="http://schemas.microsoft.com/office/powerpoint/2010/main" val="24201860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C33EE5-87CE-53DA-2C14-7730DBD27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</a:rPr>
              <a:t>❄️ </a:t>
            </a:r>
            <a:r>
              <a:rPr lang="es-MX" altLang="es-MX" dirty="0">
                <a:solidFill>
                  <a:schemeClr val="bg1"/>
                </a:solidFill>
                <a:latin typeface="Arial" panose="020B0604020202020204" pitchFamily="34" charset="0"/>
              </a:rPr>
              <a:t>Mecanismos de pérdida de calor</a:t>
            </a:r>
            <a:b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es-MX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18FBA90C-68CC-329B-7E13-B2B80F40FF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3333476"/>
              </p:ext>
            </p:extLst>
          </p:nvPr>
        </p:nvGraphicFramePr>
        <p:xfrm>
          <a:off x="1187450" y="3097530"/>
          <a:ext cx="8761413" cy="2926080"/>
        </p:xfrm>
        <a:graphic>
          <a:graphicData uri="http://schemas.openxmlformats.org/drawingml/2006/table">
            <a:tbl>
              <a:tblPr/>
              <a:tblGrid>
                <a:gridCol w="2920471">
                  <a:extLst>
                    <a:ext uri="{9D8B030D-6E8A-4147-A177-3AD203B41FA5}">
                      <a16:colId xmlns:a16="http://schemas.microsoft.com/office/drawing/2014/main" val="4172533860"/>
                    </a:ext>
                  </a:extLst>
                </a:gridCol>
                <a:gridCol w="2920471">
                  <a:extLst>
                    <a:ext uri="{9D8B030D-6E8A-4147-A177-3AD203B41FA5}">
                      <a16:colId xmlns:a16="http://schemas.microsoft.com/office/drawing/2014/main" val="934636308"/>
                    </a:ext>
                  </a:extLst>
                </a:gridCol>
                <a:gridCol w="2920471">
                  <a:extLst>
                    <a:ext uri="{9D8B030D-6E8A-4147-A177-3AD203B41FA5}">
                      <a16:colId xmlns:a16="http://schemas.microsoft.com/office/drawing/2014/main" val="17514814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/>
                        <a:t>Mecanismo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/>
                        <a:t>Ejemplo clínico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/>
                        <a:t>Prevención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7277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 b="1"/>
                        <a:t>Conducción</a:t>
                      </a:r>
                      <a:endParaRPr lang="es-MX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/>
                        <a:t>Contacto con superficies frías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/>
                        <a:t>Calentar balanza, colchón, paños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886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 b="1"/>
                        <a:t>Convección</a:t>
                      </a:r>
                      <a:endParaRPr lang="es-MX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/>
                        <a:t>Corrientes de aire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/>
                        <a:t>Evitar puertas abiertas, usar cunas radiantes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3642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 b="1"/>
                        <a:t>Evaporación</a:t>
                      </a:r>
                      <a:endParaRPr lang="es-MX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/>
                        <a:t>Pérdida por piel húmeda o respiración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/>
                        <a:t>Secado inmediato, control de humedad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6200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 b="1"/>
                        <a:t>Radiación</a:t>
                      </a:r>
                      <a:endParaRPr lang="es-MX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/>
                        <a:t>Cercanía a objetos fríos sin contacto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MX" dirty="0"/>
                        <a:t>Alejar incubadoras de ventanas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905609"/>
                  </a:ext>
                </a:extLst>
              </a:tr>
            </a:tbl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7A45DD2-7032-3BAF-C4AE-FC87B836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23BA1D17-49EF-55AA-A0A9-34483BD8B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28919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111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B84468F2-F6AE-4F60-95FB-AEF4ECB31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A32504-D897-43E6-93AD-6DD6AB14C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5C4ABB57-196D-4F36-9C3F-C5B1C76F75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3972666-584E-4CDC-9B20-13CDAD501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E8D6545-7169-34EE-7CD3-DFF2ABF542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720" r="1925"/>
          <a:stretch>
            <a:fillRect/>
          </a:stretch>
        </p:blipFill>
        <p:spPr>
          <a:xfrm>
            <a:off x="6240350" y="449777"/>
            <a:ext cx="2752344" cy="46489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69A226F-D2B0-77BF-8684-00D9935AA4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113" r="13052" b="4"/>
          <a:stretch>
            <a:fillRect/>
          </a:stretch>
        </p:blipFill>
        <p:spPr>
          <a:xfrm>
            <a:off x="8992694" y="386393"/>
            <a:ext cx="2752344" cy="43786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6DC75A5-7AC0-1C2B-D6CF-E5DB7B807A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513" t="24080" r="22460" b="8513"/>
          <a:stretch>
            <a:fillRect/>
          </a:stretch>
        </p:blipFill>
        <p:spPr>
          <a:xfrm>
            <a:off x="29919" y="1236522"/>
            <a:ext cx="3458290" cy="2961943"/>
          </a:xfrm>
          <a:prstGeom prst="rect">
            <a:avLst/>
          </a:prstGeom>
        </p:spPr>
      </p:pic>
      <p:sp>
        <p:nvSpPr>
          <p:cNvPr id="20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55FE9EE-0859-DBDD-547E-868C20E43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19455" r="40851" b="1"/>
          <a:stretch>
            <a:fillRect/>
          </a:stretch>
        </p:blipFill>
        <p:spPr>
          <a:xfrm>
            <a:off x="3518128" y="449777"/>
            <a:ext cx="2764648" cy="46489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443D230-C202-D1EB-ECE0-83486934E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199" y="4854346"/>
            <a:ext cx="10407602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MX" sz="4400" noProof="0" dirty="0">
                <a:solidFill>
                  <a:srgbClr val="EBEBEB"/>
                </a:solidFill>
              </a:rPr>
              <a:t>Medidas de pérdida de calor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0FAAEA-2910-C89A-14CB-2F76B2205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934" y="6443875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1128004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650C980-D1B3-8B8F-426D-41C02282F9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66"/>
          <a:stretch>
            <a:fillRect/>
          </a:stretch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A959EA-D0DD-6970-CBBF-4C09EA38D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MX" dirty="0"/>
              <a:t>4.3. Procedimiento de reanimación neonatal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60BA9D-18B2-563C-0315-000CA5A5A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F15408A-C26C-3B63-F8F0-A29F36B0D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>
                <a:solidFill>
                  <a:schemeClr val="accent1"/>
                </a:solidFill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421223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2F0571D-0660-11C4-0A01-B07FB2C8C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675" r="-2" b="4524"/>
          <a:stretch>
            <a:fillRect/>
          </a:stretch>
        </p:blipFill>
        <p:spPr>
          <a:xfrm>
            <a:off x="455994" y="416238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BF579B7-21CB-4C0D-722D-2C0185A29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7" name="Cámara 6">
            <a:extLst>
              <a:ext uri="{FF2B5EF4-FFF2-40B4-BE49-F238E27FC236}">
                <a16:creationId xmlns:a16="http://schemas.microsoft.com/office/drawing/2014/main" id="{F7F780E7-5C3A-0821-3CF8-19C2BF04E237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499470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28449-8B54-FC0A-90EC-15932B2B3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Pasos Iniciales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D8B807-D4D6-CA4B-6725-AB8D483B6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8D5219-9060-1E7C-6F21-C05329ACF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/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719E8A4-B539-F6D3-5D87-5F68656441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4965"/>
          <a:stretch>
            <a:fillRect/>
          </a:stretch>
        </p:blipFill>
        <p:spPr>
          <a:xfrm>
            <a:off x="391886" y="402073"/>
            <a:ext cx="11731478" cy="573747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94E239EA-1FD2-74FF-28EC-F1BD0D5617C1}"/>
              </a:ext>
            </a:extLst>
          </p:cNvPr>
          <p:cNvSpPr/>
          <p:nvPr/>
        </p:nvSpPr>
        <p:spPr>
          <a:xfrm>
            <a:off x="3156857" y="4147457"/>
            <a:ext cx="2939143" cy="102325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3186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A96405-6EFC-D57B-F746-948AD7A9A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C6D909-B8F7-613E-C183-97BD0211F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9160D5-DD9B-78CF-8C50-6535059F7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/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41A9C71-7EDB-AACD-E86E-8A27A3A7B8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315"/>
          <a:stretch>
            <a:fillRect/>
          </a:stretch>
        </p:blipFill>
        <p:spPr>
          <a:xfrm>
            <a:off x="969790" y="838200"/>
            <a:ext cx="9912546" cy="5558458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7953BA0B-14E9-1AFD-FB57-AF70557E81BD}"/>
              </a:ext>
            </a:extLst>
          </p:cNvPr>
          <p:cNvSpPr/>
          <p:nvPr/>
        </p:nvSpPr>
        <p:spPr>
          <a:xfrm>
            <a:off x="4223658" y="2569385"/>
            <a:ext cx="1872342" cy="9779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5773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7408D2-9021-61C5-8BB4-2E0E288DD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2C93F-7B7A-3E27-8874-FFE2371CF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https://youtu.be/BNKt4BpzR_o?si=x88Qe0FHEdqqQmf1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E6E144-81F9-DF82-617E-8DE28CB10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/>
              <a:t>DIPLOMADO EN ENFERMERÍA NEONATAL.                                                  DRA. OLGUIN HERNANDEZ R.M.</a:t>
            </a:r>
          </a:p>
        </p:txBody>
      </p:sp>
      <p:pic>
        <p:nvPicPr>
          <p:cNvPr id="5" name="Cámara 4">
            <a:extLst>
              <a:ext uri="{FF2B5EF4-FFF2-40B4-BE49-F238E27FC236}">
                <a16:creationId xmlns:a16="http://schemas.microsoft.com/office/drawing/2014/main" id="{68F82BCC-1FAA-5A43-BEFD-DA1B407D4F7F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803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EF46E4-B3D1-6F8B-A634-40E1A54592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4.4.Prevención de infecciones en el neonato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D860C2-5CC7-4117-05A2-EC3C5EA4D8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Prevención del síndrome hemorrágico del recién nacido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BFC8C5-7374-7ED3-66E9-EA0D8E7F5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98695396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0">
            <a:extLst>
              <a:ext uri="{FF2B5EF4-FFF2-40B4-BE49-F238E27FC236}">
                <a16:creationId xmlns:a16="http://schemas.microsoft.com/office/drawing/2014/main" id="{4D742E62-D0CA-4DEC-815B-5ED27845B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4" name="Oval 12">
            <a:extLst>
              <a:ext uri="{FF2B5EF4-FFF2-40B4-BE49-F238E27FC236}">
                <a16:creationId xmlns:a16="http://schemas.microsoft.com/office/drawing/2014/main" id="{6ADD3D29-FB68-4A1C-B0DE-CAF42F284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5" name="Oval 14">
            <a:extLst>
              <a:ext uri="{FF2B5EF4-FFF2-40B4-BE49-F238E27FC236}">
                <a16:creationId xmlns:a16="http://schemas.microsoft.com/office/drawing/2014/main" id="{24822E8D-300D-45E7-9F98-BDEC7436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6" name="Freeform: Shape 16">
            <a:extLst>
              <a:ext uri="{FF2B5EF4-FFF2-40B4-BE49-F238E27FC236}">
                <a16:creationId xmlns:a16="http://schemas.microsoft.com/office/drawing/2014/main" id="{07C953DC-E764-4B76-B359-52546F4CA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C187CEFC-9032-481B-B8CA-A323593DD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4CB87468-9225-4E6A-A5B7-B47F08B34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89E5F0-9402-6B04-56EE-2EB4AA3282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159" r="1" b="31006"/>
          <a:stretch>
            <a:fillRect/>
          </a:stretch>
        </p:blipFill>
        <p:spPr>
          <a:xfrm>
            <a:off x="7418225" y="645107"/>
            <a:ext cx="4125318" cy="271038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296B8E7-1A3F-4C7F-A120-29E90E593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A87328-B8F7-E113-2325-715972110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957943"/>
            <a:ext cx="6072776" cy="527253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MX" sz="1500" b="1" dirty="0">
                <a:solidFill>
                  <a:schemeClr val="tx1"/>
                </a:solidFill>
              </a:rPr>
              <a:t>Prevención de la conjuntivitis neonatal</a:t>
            </a:r>
          </a:p>
          <a:p>
            <a:pPr marL="0" indent="0">
              <a:lnSpc>
                <a:spcPct val="90000"/>
              </a:lnSpc>
              <a:buNone/>
            </a:pPr>
            <a:endParaRPr lang="es-MX" sz="15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s-MX" sz="1500" b="1" dirty="0">
                <a:solidFill>
                  <a:schemeClr val="tx1"/>
                </a:solidFill>
              </a:rPr>
              <a:t>Prevención del síndrome hemorrágico del recién nacido.</a:t>
            </a:r>
          </a:p>
          <a:p>
            <a:pPr>
              <a:lnSpc>
                <a:spcPct val="90000"/>
              </a:lnSpc>
            </a:pPr>
            <a:endParaRPr lang="es-MX" sz="1500" dirty="0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A0F8572-9E09-8D69-9C3A-ACF97E4D0C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18" r="1117" b="1"/>
          <a:stretch>
            <a:fillRect/>
          </a:stretch>
        </p:blipFill>
        <p:spPr>
          <a:xfrm>
            <a:off x="7418226" y="3520086"/>
            <a:ext cx="4125316" cy="2710389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C7A6002-874A-BCBF-9482-5C8CE847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997516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B2F7C-86EC-980C-B5FA-2404FA1D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CDBDE62-2D1D-F918-A719-FB6194C52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9B9B42F-49F7-CC5E-B437-A79234A65B13}"/>
              </a:ext>
            </a:extLst>
          </p:cNvPr>
          <p:cNvSpPr txBox="1"/>
          <p:nvPr/>
        </p:nvSpPr>
        <p:spPr>
          <a:xfrm>
            <a:off x="3048000" y="283369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https://youtu.be/OLTQBEKZ42w?si=6A4BJPqhQJ0F-3Du</a:t>
            </a:r>
          </a:p>
        </p:txBody>
      </p:sp>
      <p:pic>
        <p:nvPicPr>
          <p:cNvPr id="7" name="Cámara 6">
            <a:extLst>
              <a:ext uri="{FF2B5EF4-FFF2-40B4-BE49-F238E27FC236}">
                <a16:creationId xmlns:a16="http://schemas.microsoft.com/office/drawing/2014/main" id="{F69FA8A0-58D1-0728-35B1-5428069F97C6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8235616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B29C50-207B-C19F-C026-3CB4444F39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4.5. Uso de tecnología en el monitoreo de signos vitales neonatales.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D44C1A-D8BB-0914-ECA1-B12805FFB3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FC7FA07-45CD-B3D4-805B-B6232DC4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78553559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D8B8F1-9510-FB79-DFB8-84A0E4CE9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55" y="1241266"/>
            <a:ext cx="3161016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🩺 Tecnologías clave en el monitoreo neonatal</a:t>
            </a:r>
            <a:br>
              <a:rPr lang="en-US" sz="3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4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D77AD5-5B72-AE38-19B7-BE5D1D547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55" y="4591665"/>
            <a:ext cx="3161016" cy="16223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0" i="0" kern="1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Monitores multiparámetro: Registran en tiempo real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6150CCC-CA1F-6C96-93A6-795729141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F2AC12A-ADDC-768E-2D0D-F6FAAE2A74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482" b="-2"/>
          <a:stretch>
            <a:fillRect/>
          </a:stretch>
        </p:blipFill>
        <p:spPr>
          <a:xfrm>
            <a:off x="1573796" y="1114621"/>
            <a:ext cx="5634669" cy="462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689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6360E5-B12B-25ED-FA31-8E44B98C0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endParaRPr lang="es-MX">
              <a:solidFill>
                <a:srgbClr val="EBEBE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A5A27E-905B-AAAB-D062-3E9181C6C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6397313" cy="3416300"/>
          </a:xfrm>
        </p:spPr>
        <p:txBody>
          <a:bodyPr anchor="ctr">
            <a:normAutofit/>
          </a:bodyPr>
          <a:lstStyle/>
          <a:p>
            <a:r>
              <a:rPr lang="es-MX" b="1" dirty="0"/>
              <a:t>Medidores de bilirrubina transcutáneos</a:t>
            </a:r>
            <a:r>
              <a:rPr lang="es-MX" dirty="0"/>
              <a:t>: Permiten detectar ictericia sin necesidad de extracción sanguínea, facilitando intervenciones tempranas.</a:t>
            </a:r>
          </a:p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CE819C-626E-1AF9-D9CC-C8E90A6A1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013" y="2775951"/>
            <a:ext cx="3067163" cy="306716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79F8E2E-BA11-4503-F5AF-FA1AB26A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24024314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455DF4-276B-B8EE-FCD3-7765B7B33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4836" y="662672"/>
            <a:ext cx="4828707" cy="555023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6D29DE-A865-B257-2292-B6A876922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751114"/>
            <a:ext cx="5132439" cy="5479363"/>
          </a:xfrm>
        </p:spPr>
        <p:txBody>
          <a:bodyPr anchor="ctr">
            <a:normAutofit/>
          </a:bodyPr>
          <a:lstStyle/>
          <a:p>
            <a:r>
              <a:rPr lang="es-MX" b="1" dirty="0">
                <a:solidFill>
                  <a:srgbClr val="FFFFFF"/>
                </a:solidFill>
              </a:rPr>
              <a:t>Monitoreo de </a:t>
            </a:r>
            <a:r>
              <a:rPr lang="es-MX" b="1" dirty="0" err="1">
                <a:solidFill>
                  <a:srgbClr val="FFFFFF"/>
                </a:solidFill>
              </a:rPr>
              <a:t>autorescate</a:t>
            </a:r>
            <a:r>
              <a:rPr lang="es-MX" b="1" dirty="0">
                <a:solidFill>
                  <a:srgbClr val="FFFFFF"/>
                </a:solidFill>
              </a:rPr>
              <a:t> de apnea</a:t>
            </a:r>
            <a:r>
              <a:rPr lang="es-MX" dirty="0">
                <a:solidFill>
                  <a:srgbClr val="FFFFFF"/>
                </a:solidFill>
              </a:rPr>
              <a:t>: Detectan pausas respiratorias y estimulan al neonato para reanudar la respiración, reduciendo riesgos neurológicos.</a:t>
            </a:r>
          </a:p>
          <a:p>
            <a:r>
              <a:rPr lang="es-MX" b="1" dirty="0">
                <a:solidFill>
                  <a:srgbClr val="FFFFFF"/>
                </a:solidFill>
              </a:rPr>
              <a:t>Tecnología portátil y conectividad remota</a:t>
            </a:r>
            <a:r>
              <a:rPr lang="es-MX" dirty="0">
                <a:solidFill>
                  <a:srgbClr val="FFFFFF"/>
                </a:solidFill>
              </a:rPr>
              <a:t>: Algunos dispositivos permiten monitoreo continuo incluso durante traslados, y ofrecen acceso remoto a datos para equipos multidisciplinarios.</a:t>
            </a:r>
          </a:p>
          <a:p>
            <a:endParaRPr lang="es-MX" dirty="0">
              <a:solidFill>
                <a:srgbClr val="FFFFFF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FFB0E3A-96D5-5558-C1DA-0A9D51CD3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1549274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7BA106C-A5D7-FC36-DDF0-E292776DE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339" y="0"/>
            <a:ext cx="6801322" cy="6858000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BEB22CA1-B807-152D-9638-A63E0E163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s-MX" b="1" dirty="0">
                <a:solidFill>
                  <a:schemeClr val="tx1"/>
                </a:solidFill>
                <a:latin typeface="Arial" panose="020B0604020202020204" pitchFamily="34" charset="0"/>
              </a:rPr>
              <a:t>Sensores epidérmicos blandos</a:t>
            </a:r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5923A5A-C56C-CC0A-6DDF-9BD27909D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FB2258-184E-AEC2-CE0F-4F4550A2D25D}"/>
              </a:ext>
            </a:extLst>
          </p:cNvPr>
          <p:cNvSpPr txBox="1"/>
          <p:nvPr/>
        </p:nvSpPr>
        <p:spPr>
          <a:xfrm>
            <a:off x="7522029" y="632730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nature.com+6nature.com+6nature.com+6</a:t>
            </a:r>
            <a:r>
              <a: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84912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272749-171F-B23D-B637-E1DFA4C2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773" y="1113062"/>
            <a:ext cx="3382297" cy="3281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MX" sz="30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Plataformas electroquímicas vestibles</a:t>
            </a:r>
            <a:br>
              <a:rPr lang="en-US" altLang="es-MX" sz="30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0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32D015-CB0B-47CE-8BFA-9E6D1AF0D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60773" y="4591665"/>
            <a:ext cx="3382298" cy="115015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 b="0" i="0" kern="1200" cap="all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A3C428-68CC-0C74-AF67-CB8A7D9E6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AF10C6A-A357-BB8F-08B7-FB6559620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112" y="1113063"/>
            <a:ext cx="5732208" cy="46287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DF4A87F-16C2-DC4A-B7A9-F2F255CA4487}"/>
              </a:ext>
            </a:extLst>
          </p:cNvPr>
          <p:cNvSpPr txBox="1"/>
          <p:nvPr/>
        </p:nvSpPr>
        <p:spPr>
          <a:xfrm>
            <a:off x="4341812" y="58370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/>
              </a:rPr>
              <a:t>nature.com+6nature.com+6nature.com+6</a:t>
            </a:r>
            <a:r>
              <a:rPr kumimoji="0" lang="es-MX" altLang="es-MX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4720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9157BE-D9CC-5072-D6DD-206EE88C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773" y="1113062"/>
            <a:ext cx="3382297" cy="3281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MX" sz="38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Sensores de oximetría de pulso especial para neonatos</a:t>
            </a:r>
            <a:endParaRPr lang="en-US" sz="38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3B3BBC-A550-FB1D-46E1-FF2FAB7B2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60773" y="4591665"/>
            <a:ext cx="3382298" cy="115015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 b="0" i="0" kern="1200" cap="all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EFDA60-B5B3-2E4C-2B0C-46B84F34F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4CBEA7B-70A5-5C05-6EC1-DD4763C66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763" y="1453815"/>
            <a:ext cx="6470907" cy="394725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5734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0F59BB-9C67-7C95-4350-37DE4B4ED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Caso clínico</a:t>
            </a:r>
            <a:br>
              <a:rPr lang="es-MX" dirty="0"/>
            </a:br>
            <a:r>
              <a:rPr lang="es-MX" dirty="0"/>
              <a:t>“Llegando al mundo”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005AAD-918A-D8AE-DD7A-501BC587F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469901"/>
            <a:ext cx="5089612" cy="6115956"/>
          </a:xfrm>
        </p:spPr>
        <p:txBody>
          <a:bodyPr>
            <a:normAutofit/>
          </a:bodyPr>
          <a:lstStyle/>
          <a:p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Nombre del paciente: RN masculino sin nombre asignado</a:t>
            </a:r>
            <a:b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Edad gestacional: 39 semanas</a:t>
            </a:r>
            <a:b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Peso al nacer: 3,250 g</a:t>
            </a:r>
            <a:b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Talla: 50 cm</a:t>
            </a:r>
            <a:b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Tipo de parto: Parto v</a:t>
            </a:r>
            <a:r>
              <a:rPr lang="es-MX" altLang="es-MX" cap="none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abdominal (ces</a:t>
            </a:r>
            <a:r>
              <a:rPr lang="es-MX" altLang="es-MX" cap="none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 sin complicaciones)</a:t>
            </a:r>
            <a:b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Apgar: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1minuto: (frecuencia card</a:t>
            </a:r>
            <a:r>
              <a:rPr lang="es-MX" altLang="es-MX" cap="none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aca &gt;100, llanto d</a:t>
            </a:r>
            <a:r>
              <a:rPr lang="es-MX" altLang="es-MX" cap="none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</a:t>
            </a: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bil, flexi</a:t>
            </a:r>
            <a:r>
              <a:rPr lang="es-MX" altLang="es-MX" cap="none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de extremidades, estornudo ante est</a:t>
            </a:r>
            <a:r>
              <a:rPr lang="es-MX" altLang="es-MX" cap="none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mulo, algo cian</a:t>
            </a:r>
            <a:r>
              <a:rPr lang="es-MX" altLang="es-MX" cap="none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tico en extremidades)</a:t>
            </a:r>
            <a:endParaRPr lang="es-ES" altLang="es-MX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 minutos: (todas las variables normales excepto leve cianosis distal)</a:t>
            </a:r>
            <a:endParaRPr lang="es-MX" altLang="es-MX" sz="1200" cap="none" dirty="0">
              <a:solidFill>
                <a:schemeClr val="tx1"/>
              </a:solidFill>
            </a:endParaRPr>
          </a:p>
          <a:p>
            <a:endParaRPr lang="es-MX" altLang="es-MX" sz="1200" cap="none" dirty="0">
              <a:solidFill>
                <a:schemeClr val="tx1"/>
              </a:solidFill>
            </a:endParaRPr>
          </a:p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C0C47DB-D094-265E-1297-6A733756E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DIPLOMADO EN ENFERMERÍA NEONATAL.                                                  DRA. OLGUIN HERNANDEZ R.M.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8138F3D-622F-F8B9-5B51-530575BF4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127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331740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8BC1D95-E1E4-98D3-93FD-532117B9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A0AC31B-DB21-35DD-8408-B1568C2B2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s-MX" altLang="es-MX" sz="1100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Respiraci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espont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nea, algo superficial al inicio.</a:t>
            </a:r>
            <a:endParaRPr lang="es-ES" altLang="es-MX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Llanto d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bil pero continuo.</a:t>
            </a:r>
            <a:endParaRPr lang="es-ES" altLang="es-MX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Tono muscular normal.</a:t>
            </a:r>
            <a:endParaRPr lang="es-ES" altLang="es-MX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Temperatura axilar a los 10 minutos de vida: 35.9°C.</a:t>
            </a:r>
            <a:endParaRPr lang="es-ES" altLang="es-MX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Cord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umbilical sin sangrado, sin signos de infecci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n, pinzado correcto.</a:t>
            </a:r>
            <a:endParaRPr lang="es-ES" altLang="es-MX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Colocaci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inmediata piel a piel no se realiz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porque el anestesi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logo no lo permiti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Se coloc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en cuna abierta, que se encendi</a:t>
            </a:r>
            <a:r>
              <a:rPr lang="es-MX" altLang="es-MX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MX" altLang="es-MX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hasta ese momento</a:t>
            </a:r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ED9B52E-FD68-2012-66A9-41D1E78AC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dirty="0"/>
              <a:t>DIPLOMADO EN ENFERMERÍA NEONATAL.                                                  DRA. OLGUIN HERNANDEZ R.M.</a:t>
            </a:r>
          </a:p>
        </p:txBody>
      </p:sp>
      <p:pic>
        <p:nvPicPr>
          <p:cNvPr id="7" name="Cámara 6">
            <a:extLst>
              <a:ext uri="{FF2B5EF4-FFF2-40B4-BE49-F238E27FC236}">
                <a16:creationId xmlns:a16="http://schemas.microsoft.com/office/drawing/2014/main" id="{72B393B4-FCEA-CDF9-8D99-A4D6351BFE8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2669555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43780CE-2BE5-46F6-97B2-60DF30217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1A87A49-68E6-459E-A5A6-46229FF42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F6ACD5FC-CAFE-48EB-B765-60EED2E0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2FC2EA-1FFF-222D-6FE9-0D879826F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8"/>
            <a:ext cx="2942210" cy="1020232"/>
          </a:xfrm>
        </p:spPr>
        <p:txBody>
          <a:bodyPr>
            <a:normAutofit/>
          </a:bodyPr>
          <a:lstStyle/>
          <a:p>
            <a:endParaRPr lang="es-MX">
              <a:solidFill>
                <a:srgbClr val="EBEBEB"/>
              </a:solidFill>
            </a:endParaRPr>
          </a:p>
        </p:txBody>
      </p:sp>
      <p:pic>
        <p:nvPicPr>
          <p:cNvPr id="5" name="Cámara 4">
            <a:extLst>
              <a:ext uri="{FF2B5EF4-FFF2-40B4-BE49-F238E27FC236}">
                <a16:creationId xmlns:a16="http://schemas.microsoft.com/office/drawing/2014/main" id="{73928615-5841-803C-0F11-0C37D69FD3CD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4607" y="1631381"/>
            <a:ext cx="6391533" cy="359523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F33B405-D785-4738-B1C0-6A0AA5E98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233DC0E-DE6C-4FB6-A529-51B162641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870477F-E451-4BC3-863F-0E2FC5728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196B75-C349-F66B-BABA-23522626E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120900"/>
            <a:ext cx="3133726" cy="3898900"/>
          </a:xfrm>
        </p:spPr>
        <p:txBody>
          <a:bodyPr>
            <a:norm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MX" altLang="es-MX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MX" altLang="es-MX">
              <a:solidFill>
                <a:srgbClr val="FFFFFF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MX" altLang="es-MX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Monitoreo:</a:t>
            </a:r>
            <a:endParaRPr lang="es-MX" altLang="es-MX">
              <a:solidFill>
                <a:srgbClr val="FFFFFF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Frecuencia card</a:t>
            </a:r>
            <a:r>
              <a:rPr lang="es-MX" altLang="es-MX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MX" altLang="es-MX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aca: 142 lpm</a:t>
            </a:r>
            <a:endParaRPr lang="es-ES" altLang="es-MX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Frecuencia respiratoria: 56 rpm</a:t>
            </a:r>
            <a:endParaRPr lang="es-ES" altLang="es-MX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SatO</a:t>
            </a:r>
            <a:r>
              <a:rPr lang="es-MX" altLang="es-MX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mbria Math" panose="02040503050406030204" pitchFamily="18" charset="0"/>
              </a:rPr>
              <a:t>₂</a:t>
            </a:r>
            <a:r>
              <a:rPr lang="es-MX" altLang="es-MX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94%</a:t>
            </a:r>
            <a:endParaRPr lang="es-ES" altLang="es-MX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MX" altLang="es-MX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Glucosa capilar: 59 mg/dL</a:t>
            </a:r>
            <a:endParaRPr lang="es-MX" altLang="es-MX">
              <a:solidFill>
                <a:srgbClr val="FFFFFF"/>
              </a:solidFill>
            </a:endParaRPr>
          </a:p>
          <a:p>
            <a:endParaRPr lang="es-MX">
              <a:solidFill>
                <a:srgbClr val="FFFFFF"/>
              </a:solidFill>
            </a:endParaRPr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B4A81DE1-E2BC-4A31-99EE-71350421B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1F0DABC-0BE1-64A9-D90A-CC729A0E6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23567260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0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1" name="Rectangle 11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2" name="Oval 12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23" name="Rectangle 14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0ED46E9-F1E6-A7E5-1CFC-729E2B6F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es-MX" altLang="es-MX" sz="2800">
                <a:solidFill>
                  <a:srgbClr val="EBEBE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🧩</a:t>
            </a:r>
            <a:r>
              <a:rPr lang="es-MX" altLang="es-MX" sz="2800">
                <a:solidFill>
                  <a:srgbClr val="EBEBE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Instrucciones para los estudiantes</a:t>
            </a:r>
            <a:endParaRPr lang="es-MX" sz="2800">
              <a:solidFill>
                <a:srgbClr val="EBEBEB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97DDD18-3CD4-D52D-F499-EAD3F8742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  <p:graphicFrame>
        <p:nvGraphicFramePr>
          <p:cNvPr id="24" name="Rectangle 3">
            <a:extLst>
              <a:ext uri="{FF2B5EF4-FFF2-40B4-BE49-F238E27FC236}">
                <a16:creationId xmlns:a16="http://schemas.microsoft.com/office/drawing/2014/main" id="{E73A300D-3DE2-7331-2C83-80C96F767D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9742973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5752701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8" name="Rectangle 13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17" name="Picture 5" descr="Wood human figure">
            <a:extLst>
              <a:ext uri="{FF2B5EF4-FFF2-40B4-BE49-F238E27FC236}">
                <a16:creationId xmlns:a16="http://schemas.microsoft.com/office/drawing/2014/main" id="{1B1E6B98-EF33-37CE-EF99-431F1D491E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38310"/>
          <a:stretch>
            <a:fillRect/>
          </a:stretch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19" name="Freeform: Shape 15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1AE648-EB56-3BE9-E892-6C555B7833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2199" y="4854346"/>
            <a:ext cx="10407602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en-US" sz="2800" dirty="0">
                <a:solidFill>
                  <a:srgbClr val="EBEBEB"/>
                </a:solidFill>
              </a:rPr>
            </a:br>
            <a:endParaRPr lang="en-US" sz="2800" dirty="0">
              <a:solidFill>
                <a:srgbClr val="EBEBEB"/>
              </a:solidFill>
            </a:endParaRPr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4F2A9F-51CD-446E-9C81-DE1939034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934" y="6443875"/>
            <a:ext cx="3859795" cy="30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b="0" i="0" kern="1200">
                <a:solidFill>
                  <a:schemeClr val="accent1">
                    <a:alpha val="60000"/>
                  </a:schemeClr>
                </a:solidFill>
                <a:latin typeface="+mn-lt"/>
                <a:ea typeface="+mn-ea"/>
                <a:cs typeface="+mn-cs"/>
              </a:rPr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363352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0C9632-BB6F-48EE-AB65-501878BA5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5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EC8AAB6-953B-4D29-9967-3C44D06BB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C89ED458-2326-40DC-9C7B-1A717B655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ADC328-0365-BACF-8DCE-611581DF3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8"/>
            <a:ext cx="2942210" cy="1020232"/>
          </a:xfrm>
        </p:spPr>
        <p:txBody>
          <a:bodyPr>
            <a:normAutofit fontScale="90000"/>
          </a:bodyPr>
          <a:lstStyle/>
          <a:p>
            <a:r>
              <a:rPr lang="es-MX" sz="12800" dirty="0">
                <a:solidFill>
                  <a:schemeClr val="tx1"/>
                </a:solidFill>
              </a:rPr>
              <a:t>FIN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5FF70A-5962-34D5-72C1-484B04AF8D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526"/>
          <a:stretch>
            <a:fillRect/>
          </a:stretch>
        </p:blipFill>
        <p:spPr>
          <a:xfrm>
            <a:off x="5194607" y="803751"/>
            <a:ext cx="6391533" cy="52504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F9D1DE6-E368-4F07-85F9-D5B767477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63B1F66-4ACE-4A01-8ADF-F175A9C35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F8448ED-9332-4A9B-8CAB-B1985E596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E2FBCE-F7F4-F283-B5D2-40BDABD64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120900"/>
            <a:ext cx="3133726" cy="3898900"/>
          </a:xfrm>
        </p:spPr>
        <p:txBody>
          <a:bodyPr>
            <a:normAutofit lnSpcReduction="10000"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NOS VEMOS EL PRÓXIMO DOMINGO</a:t>
            </a:r>
          </a:p>
          <a:p>
            <a:endParaRPr lang="es-MX" sz="3600" dirty="0">
              <a:solidFill>
                <a:schemeClr val="tx1"/>
              </a:solidFill>
            </a:endParaRPr>
          </a:p>
          <a:p>
            <a:r>
              <a:rPr lang="es-MX" sz="3600" dirty="0">
                <a:solidFill>
                  <a:schemeClr val="tx1"/>
                </a:solidFill>
              </a:rPr>
              <a:t> ¡MUCHAS GRACIAS!</a:t>
            </a:r>
          </a:p>
          <a:p>
            <a:endParaRPr lang="es-MX" dirty="0">
              <a:solidFill>
                <a:schemeClr val="tx1"/>
              </a:solidFill>
            </a:endParaRPr>
          </a:p>
          <a:p>
            <a:endParaRPr lang="es-MX" dirty="0">
              <a:solidFill>
                <a:schemeClr val="tx1"/>
              </a:solidFill>
            </a:endParaRPr>
          </a:p>
          <a:p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ED3A2261-1C75-40FF-8CD6-18C5900C1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3D09AF5-E451-1C39-8EB5-6AAFEE1CD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sz="700"/>
              <a:t>DIPLOMADO EN ENFERMERÍA NEONATAL.                                                  DRA. OLGUIN HERNANDEZ R.M.</a:t>
            </a:r>
          </a:p>
        </p:txBody>
      </p:sp>
    </p:spTree>
    <p:extLst>
      <p:ext uri="{BB962C8B-B14F-4D97-AF65-F5344CB8AC3E}">
        <p14:creationId xmlns:p14="http://schemas.microsoft.com/office/powerpoint/2010/main" val="4129097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Sala de reuniones Ion</Template>
  <TotalTime>12131</TotalTime>
  <Words>3469</Words>
  <Application>Microsoft Office PowerPoint</Application>
  <PresentationFormat>Panorámica</PresentationFormat>
  <Paragraphs>508</Paragraphs>
  <Slides>100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100</vt:i4>
      </vt:variant>
    </vt:vector>
  </HeadingPairs>
  <TitlesOfParts>
    <vt:vector size="107" baseType="lpstr">
      <vt:lpstr>Aptos</vt:lpstr>
      <vt:lpstr>Arial</vt:lpstr>
      <vt:lpstr>Calibri</vt:lpstr>
      <vt:lpstr>Century Gothic</vt:lpstr>
      <vt:lpstr>Montserrat</vt:lpstr>
      <vt:lpstr>Wingdings 3</vt:lpstr>
      <vt:lpstr>Sala de reuniones Ion</vt:lpstr>
      <vt:lpstr>DIPLOMADO EN ENFERMERÍA NEONATAL </vt:lpstr>
      <vt:lpstr>¿De qué hablaremos hoy?</vt:lpstr>
      <vt:lpstr>Neonatología</vt:lpstr>
      <vt:lpstr>Definición del recién nacido</vt:lpstr>
      <vt:lpstr>Presentación de PowerPoint</vt:lpstr>
      <vt:lpstr>Enfermería</vt:lpstr>
      <vt:lpstr>Historia.</vt:lpstr>
      <vt:lpstr>1.Anatomía del recién nacido</vt:lpstr>
      <vt:lpstr>Presentación de PowerPoint</vt:lpstr>
      <vt:lpstr>Braquitipo Macroescplénico</vt:lpstr>
      <vt:lpstr>CLASIFICACIÓN</vt:lpstr>
      <vt:lpstr>Presentación de PowerPoint</vt:lpstr>
      <vt:lpstr>Presentación de PowerPoint</vt:lpstr>
      <vt:lpstr>cráneo</vt:lpstr>
      <vt:lpstr>Suturas craneales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1.Fisiología del recién nacido.</vt:lpstr>
      <vt:lpstr>Adaptación a la vida extrauterina</vt:lpstr>
      <vt:lpstr>Circulación fetal y neonatal</vt:lpstr>
      <vt:lpstr>3 dificultades de adaptación</vt:lpstr>
      <vt:lpstr>2. Características fisiológicas y psicológicas del recién nacido.</vt:lpstr>
      <vt:lpstr>Características fisiológicas </vt:lpstr>
      <vt:lpstr>Función cardiaca.</vt:lpstr>
      <vt:lpstr>Función respiratoria</vt:lpstr>
      <vt:lpstr>Presión arterial    Saturación de oxigeno</vt:lpstr>
      <vt:lpstr>Función digestiva. </vt:lpstr>
      <vt:lpstr>Función urinaria. </vt:lpstr>
      <vt:lpstr>Función inmunológica</vt:lpstr>
      <vt:lpstr>Función neurológica</vt:lpstr>
      <vt:lpstr>2.Psicológicas (periodos de reactividad)</vt:lpstr>
      <vt:lpstr>3.Evaluación inicial</vt:lpstr>
      <vt:lpstr>Evaluación inicial</vt:lpstr>
      <vt:lpstr> Objetivos principales </vt:lpstr>
      <vt:lpstr>📋 Pasos del examen físico (enfermería) </vt:lpstr>
      <vt:lpstr>Examen general</vt:lpstr>
      <vt:lpstr>MASCARA EQUIMOTICA</vt:lpstr>
      <vt:lpstr>piel</vt:lpstr>
      <vt:lpstr>Presentación de PowerPoint</vt:lpstr>
      <vt:lpstr>lanugo</vt:lpstr>
      <vt:lpstr>Evaluación de cabeza</vt:lpstr>
      <vt:lpstr>ojos nariz, boca, oidos</vt:lpstr>
      <vt:lpstr>Presentación de PowerPoint</vt:lpstr>
      <vt:lpstr>SECRECIÓN CONJUNTIVAL</vt:lpstr>
      <vt:lpstr>APÉNDICE PREAURICULAR</vt:lpstr>
      <vt:lpstr>PARÁLISIS FACIAL</vt:lpstr>
      <vt:lpstr>CUELLO</vt:lpstr>
      <vt:lpstr>Clavículas </vt:lpstr>
      <vt:lpstr>TÓRAX</vt:lpstr>
      <vt:lpstr>Sistema cardiovascular</vt:lpstr>
      <vt:lpstr>Sistema respiratorio</vt:lpstr>
      <vt:lpstr>Presentación de PowerPoint</vt:lpstr>
      <vt:lpstr>Evaluación de abdomen</vt:lpstr>
      <vt:lpstr>Presentación de PowerPoint</vt:lpstr>
      <vt:lpstr>ABDOMEN</vt:lpstr>
      <vt:lpstr>Genitales</vt:lpstr>
      <vt:lpstr>ANO</vt:lpstr>
      <vt:lpstr>COLUMNA VERTEBRAL</vt:lpstr>
      <vt:lpstr>EXTREMIDADES</vt:lpstr>
      <vt:lpstr>Estado neuromuscular</vt:lpstr>
      <vt:lpstr>VALORACIÓN DE APGAR</vt:lpstr>
      <vt:lpstr>Presentación de PowerPoint</vt:lpstr>
      <vt:lpstr>3 dificultades de adaptación</vt:lpstr>
      <vt:lpstr>Uso de Dextrostix Neonatal</vt:lpstr>
      <vt:lpstr>Detección oportuna de hipoglicemia</vt:lpstr>
      <vt:lpstr>Presentación de PowerPoint</vt:lpstr>
      <vt:lpstr>S.T.A.B.L.E</vt:lpstr>
      <vt:lpstr>4.ASISTENCIA INICIAL</vt:lpstr>
      <vt:lpstr>CORDÓN UMBILICAL AL NACER</vt:lpstr>
      <vt:lpstr>MANEJO Y CUIDADO DEL CORDON UMBILICAL</vt:lpstr>
      <vt:lpstr>4.2.Termorregulación</vt:lpstr>
      <vt:lpstr>🔬 Fisiología básica </vt:lpstr>
      <vt:lpstr>❄️ Mecanismos de pérdida de calor</vt:lpstr>
      <vt:lpstr>❄️ Mecanismos de pérdida de calor </vt:lpstr>
      <vt:lpstr>Medidas de pérdida de calor</vt:lpstr>
      <vt:lpstr>4.3. Procedimiento de reanimación neonatal</vt:lpstr>
      <vt:lpstr>Presentación de PowerPoint</vt:lpstr>
      <vt:lpstr>Pasos Iniciales</vt:lpstr>
      <vt:lpstr>Presentación de PowerPoint</vt:lpstr>
      <vt:lpstr>Presentación de PowerPoint</vt:lpstr>
      <vt:lpstr>4.4.Prevención de infecciones en el neonato</vt:lpstr>
      <vt:lpstr>Presentación de PowerPoint</vt:lpstr>
      <vt:lpstr>Presentación de PowerPoint</vt:lpstr>
      <vt:lpstr>4.5. Uso de tecnología en el monitoreo de signos vitales neonatales.</vt:lpstr>
      <vt:lpstr>🩺 Tecnologías clave en el monitoreo neonatal </vt:lpstr>
      <vt:lpstr>Presentación de PowerPoint</vt:lpstr>
      <vt:lpstr>Presentación de PowerPoint</vt:lpstr>
      <vt:lpstr>Sensores epidérmicos blandos</vt:lpstr>
      <vt:lpstr>Plataformas electroquímicas vestibles </vt:lpstr>
      <vt:lpstr>Sensores de oximetría de pulso especial para neonatos</vt:lpstr>
      <vt:lpstr>Caso clínico “Llegando al mundo”</vt:lpstr>
      <vt:lpstr>Presentación de PowerPoint</vt:lpstr>
      <vt:lpstr>Presentación de PowerPoint</vt:lpstr>
      <vt:lpstr>🧩Instrucciones para los estudiantes</vt:lpstr>
      <vt:lpstr> </vt:lpstr>
      <vt:lpstr>FIN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Dra. Tsuru O</dc:creator>
  <cp:lastModifiedBy>Dra. Tsuru O</cp:lastModifiedBy>
  <cp:revision>2</cp:revision>
  <dcterms:created xsi:type="dcterms:W3CDTF">2025-06-30T02:41:16Z</dcterms:created>
  <dcterms:modified xsi:type="dcterms:W3CDTF">2025-07-08T23:00:19Z</dcterms:modified>
</cp:coreProperties>
</file>