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7"/>
  </p:notesMasterIdLst>
  <p:sldIdLst>
    <p:sldId id="256" r:id="rId2"/>
    <p:sldId id="282" r:id="rId3"/>
    <p:sldId id="284" r:id="rId4"/>
    <p:sldId id="302" r:id="rId5"/>
    <p:sldId id="285" r:id="rId6"/>
    <p:sldId id="286" r:id="rId7"/>
    <p:sldId id="303" r:id="rId8"/>
    <p:sldId id="287" r:id="rId9"/>
    <p:sldId id="288" r:id="rId10"/>
    <p:sldId id="291" r:id="rId11"/>
    <p:sldId id="290" r:id="rId12"/>
    <p:sldId id="292" r:id="rId13"/>
    <p:sldId id="294" r:id="rId14"/>
    <p:sldId id="297" r:id="rId15"/>
    <p:sldId id="293" r:id="rId16"/>
    <p:sldId id="295" r:id="rId17"/>
    <p:sldId id="296" r:id="rId18"/>
    <p:sldId id="304" r:id="rId19"/>
    <p:sldId id="305" r:id="rId20"/>
    <p:sldId id="306" r:id="rId21"/>
    <p:sldId id="298" r:id="rId22"/>
    <p:sldId id="299" r:id="rId23"/>
    <p:sldId id="300" r:id="rId24"/>
    <p:sldId id="301" r:id="rId25"/>
    <p:sldId id="283" r:id="rId26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3" d="100"/>
          <a:sy n="33" d="100"/>
        </p:scale>
        <p:origin x="69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 Manuel Herrera Barrera" userId="b94eb69b-44e0-4058-9ac8-653e0d998181" providerId="ADAL" clId="{CC5BEF5D-C7FF-42D4-B7B0-902902122A48}"/>
    <pc:docChg chg="modSld">
      <pc:chgData name="Jose Manuel Herrera Barrera" userId="b94eb69b-44e0-4058-9ac8-653e0d998181" providerId="ADAL" clId="{CC5BEF5D-C7FF-42D4-B7B0-902902122A48}" dt="2025-09-20T20:19:51.932" v="19" actId="20577"/>
      <pc:docMkLst>
        <pc:docMk/>
      </pc:docMkLst>
      <pc:sldChg chg="modSp mod">
        <pc:chgData name="Jose Manuel Herrera Barrera" userId="b94eb69b-44e0-4058-9ac8-653e0d998181" providerId="ADAL" clId="{CC5BEF5D-C7FF-42D4-B7B0-902902122A48}" dt="2025-09-20T20:19:51.932" v="19" actId="20577"/>
        <pc:sldMkLst>
          <pc:docMk/>
          <pc:sldMk cId="0" sldId="256"/>
        </pc:sldMkLst>
        <pc:spChg chg="mod">
          <ac:chgData name="Jose Manuel Herrera Barrera" userId="b94eb69b-44e0-4058-9ac8-653e0d998181" providerId="ADAL" clId="{CC5BEF5D-C7FF-42D4-B7B0-902902122A48}" dt="2025-09-20T20:19:51.932" v="19" actId="20577"/>
          <ac:spMkLst>
            <pc:docMk/>
            <pc:sldMk cId="0" sldId="256"/>
            <ac:spMk id="14" creationId="{29636BDE-CCEE-3E0A-D2CB-16EFA5E20EF1}"/>
          </ac:spMkLst>
        </pc:spChg>
      </pc:sldChg>
      <pc:sldChg chg="modSp mod">
        <pc:chgData name="Jose Manuel Herrera Barrera" userId="b94eb69b-44e0-4058-9ac8-653e0d998181" providerId="ADAL" clId="{CC5BEF5D-C7FF-42D4-B7B0-902902122A48}" dt="2025-08-31T19:13:27.972" v="0" actId="1076"/>
        <pc:sldMkLst>
          <pc:docMk/>
          <pc:sldMk cId="805188018" sldId="285"/>
        </pc:sldMkLst>
        <pc:grpChg chg="mod">
          <ac:chgData name="Jose Manuel Herrera Barrera" userId="b94eb69b-44e0-4058-9ac8-653e0d998181" providerId="ADAL" clId="{CC5BEF5D-C7FF-42D4-B7B0-902902122A48}" dt="2025-08-31T19:13:27.972" v="0" actId="1076"/>
          <ac:grpSpMkLst>
            <pc:docMk/>
            <pc:sldMk cId="805188018" sldId="285"/>
            <ac:grpSpMk id="4" creationId="{0B721A07-0D57-0644-4B99-6291D0054D0D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DB59EA-6126-4D14-AEA3-EE03B5C79586}" type="datetimeFigureOut">
              <a:rPr lang="es-CO" smtClean="0"/>
              <a:t>20/09/2025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08B10F-413C-4559-837C-F8FCA91D543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22469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08B10F-413C-4559-837C-F8FCA91D5432}" type="slidenum">
              <a:rPr lang="es-CO" smtClean="0"/>
              <a:t>11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51528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doi.org/10.1007/s10803-009-0845-5" TargetMode="Externa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4.png"/><Relationship Id="rId7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Relationship Id="rId9" Type="http://schemas.openxmlformats.org/officeDocument/2006/relationships/hyperlink" Target="https://www.youtube.com/watch?v=5Bl_GRBd_UI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hyperlink" Target="https://forms.office.com/r/MwpJKpSwT3?origin=QRCode&amp;qrcodeorigin=presentatio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/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/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37AD190-EC8E-017E-BE19-50C1ACE016CD}"/>
              </a:ext>
            </a:extLst>
          </p:cNvPr>
          <p:cNvSpPr txBox="1"/>
          <p:nvPr/>
        </p:nvSpPr>
        <p:spPr>
          <a:xfrm>
            <a:off x="381000" y="7463188"/>
            <a:ext cx="1003958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/>
              <a:t>Jose Manuel Herrera Barrera</a:t>
            </a:r>
          </a:p>
          <a:p>
            <a:r>
              <a:rPr lang="es-ES" sz="2800"/>
              <a:t>Fisioterapeuta de la Universidad de La Sabana</a:t>
            </a:r>
          </a:p>
          <a:p>
            <a:r>
              <a:rPr lang="es-ES" sz="2800"/>
              <a:t>Mg. Educación Médica Universidad de La Sabana</a:t>
            </a:r>
          </a:p>
          <a:p>
            <a:r>
              <a:rPr lang="es-ES" sz="2800"/>
              <a:t>Aspirante a estudios doctorales</a:t>
            </a:r>
            <a:endParaRPr lang="es-CO" sz="280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9636BDE-CCEE-3E0A-D2CB-16EFA5E20EF1}"/>
              </a:ext>
            </a:extLst>
          </p:cNvPr>
          <p:cNvSpPr txBox="1"/>
          <p:nvPr/>
        </p:nvSpPr>
        <p:spPr>
          <a:xfrm>
            <a:off x="13239750" y="8109519"/>
            <a:ext cx="4572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/>
              <a:t>9 de Noviembre del 2025</a:t>
            </a:r>
            <a:endParaRPr lang="es-CO" sz="320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2465879-F9AD-2DCF-515B-88098EB421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1690" y="2369661"/>
            <a:ext cx="15485667" cy="491218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DE1AC9-A27E-BC3E-8EE8-EBEA658E4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0D7A5E8-0095-916B-A7E6-5AFEC86FCD70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018CF8D-289E-99E5-36AA-F72DFFB69DA3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1606F91C-C5CF-5B7E-0289-E1ED6A90CEE5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D1BC7F30-A974-19E3-C339-9048D98D8289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0F17F9E0-3B62-7424-FA1B-6A6DA9B8B841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AB5BB83C-0947-72CA-D019-159D6A3C16DB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E83CA898-424F-8BD7-275A-8176D6F2551D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6831B48-7776-8DB2-5CCB-EE327A03E1DC}"/>
              </a:ext>
            </a:extLst>
          </p:cNvPr>
          <p:cNvSpPr txBox="1"/>
          <p:nvPr/>
        </p:nvSpPr>
        <p:spPr>
          <a:xfrm>
            <a:off x="1075701" y="4481490"/>
            <a:ext cx="1966856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/>
              <a:t>¿Cuáles son los 5 sentidos?</a:t>
            </a:r>
            <a:endParaRPr lang="es-CO" sz="11500"/>
          </a:p>
        </p:txBody>
      </p:sp>
    </p:spTree>
    <p:extLst>
      <p:ext uri="{BB962C8B-B14F-4D97-AF65-F5344CB8AC3E}">
        <p14:creationId xmlns:p14="http://schemas.microsoft.com/office/powerpoint/2010/main" val="3330699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27C94-78EB-118F-898F-3497A7375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CBE0997-87AC-9786-3E3C-D8A430A6CED9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CD162CE-8A35-0F63-2B3B-E620FB57E067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4B04A2A7-19B3-F49C-7FE0-9DD636882247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AD4EE80-5492-C304-C1EA-AA2BCC1B4C47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A2F9D5BD-78E1-064D-3405-53DABC250AA1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CBD68262-55AC-30CE-C308-1AE1C6F0A551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377EE4A-B9CA-BE96-7271-2F3855DF164C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194AD1B-B3E0-845D-A0BD-2336560BA80A}"/>
              </a:ext>
            </a:extLst>
          </p:cNvPr>
          <p:cNvSpPr txBox="1"/>
          <p:nvPr/>
        </p:nvSpPr>
        <p:spPr>
          <a:xfrm>
            <a:off x="2672646" y="1767555"/>
            <a:ext cx="19668564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err="1"/>
              <a:t>Exterocepción</a:t>
            </a:r>
            <a:r>
              <a:rPr lang="es-ES" sz="11500"/>
              <a:t>: 5</a:t>
            </a:r>
          </a:p>
          <a:p>
            <a:r>
              <a:rPr lang="es-ES" sz="11500"/>
              <a:t>Propiocepción: 3</a:t>
            </a:r>
          </a:p>
          <a:p>
            <a:r>
              <a:rPr lang="es-ES" sz="11500"/>
              <a:t>Vestibular: 1</a:t>
            </a:r>
          </a:p>
          <a:p>
            <a:r>
              <a:rPr lang="es-ES" sz="11500" err="1"/>
              <a:t>Interocepción</a:t>
            </a:r>
            <a:r>
              <a:rPr lang="es-ES" sz="11500"/>
              <a:t>: ¿Cuántos?</a:t>
            </a:r>
          </a:p>
        </p:txBody>
      </p:sp>
    </p:spTree>
    <p:extLst>
      <p:ext uri="{BB962C8B-B14F-4D97-AF65-F5344CB8AC3E}">
        <p14:creationId xmlns:p14="http://schemas.microsoft.com/office/powerpoint/2010/main" val="3542057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B3FAD-86B8-83C6-B737-D1A9982C5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A070506-3E32-39E6-08F4-7F162599CA60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DC94D80-FA06-C32D-F906-71C0112E527F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B143A9F4-3FB2-E4EA-01D9-EA964437350C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D69D3F3A-3B9C-95BB-FC6F-90E5B4347A7C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42ADB505-8684-E036-9B0C-448CDF157DE8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CDBB34CC-E725-C20B-3E25-CEF9AD341214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0978D618-8DC1-8D24-57CE-E0133E82F832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559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6BB97-B445-6EDA-5A8D-FA57FB8DF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2823EBA-626A-C88A-8D82-51CD55A4ED98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E547C96-C182-8FD0-3DE1-99AC66FC5985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0B721A07-0D57-0644-4B99-6291D0054D0D}"/>
              </a:ext>
            </a:extLst>
          </p:cNvPr>
          <p:cNvGrpSpPr/>
          <p:nvPr/>
        </p:nvGrpSpPr>
        <p:grpSpPr>
          <a:xfrm rot="-10800000">
            <a:off x="-3264506" y="9267298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FB2F934-8AD2-E8C7-E8C4-839BC36090A1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0396C16E-862D-94CE-229E-64A2D534CAD5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669BB285-7BF4-155A-A0F4-532B5FA50B7A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C9EE983-6EAC-A7BC-B964-77CA0D161D7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415" t="24759" r="14744" b="67211"/>
          <a:stretch>
            <a:fillRect/>
          </a:stretch>
        </p:blipFill>
        <p:spPr>
          <a:xfrm>
            <a:off x="300419" y="366690"/>
            <a:ext cx="13758735" cy="566704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98E69CFA-878C-49DA-4F8A-3599701BC3C7}"/>
              </a:ext>
            </a:extLst>
          </p:cNvPr>
          <p:cNvSpPr txBox="1"/>
          <p:nvPr/>
        </p:nvSpPr>
        <p:spPr>
          <a:xfrm>
            <a:off x="0" y="9267298"/>
            <a:ext cx="1752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>
                <a:solidFill>
                  <a:schemeClr val="bg1"/>
                </a:solidFill>
              </a:rPr>
              <a:t>Miller, L. J., </a:t>
            </a:r>
            <a:r>
              <a:rPr lang="es-CO" sz="2800" dirty="0" err="1">
                <a:solidFill>
                  <a:schemeClr val="bg1"/>
                </a:solidFill>
              </a:rPr>
              <a:t>Anzalone</a:t>
            </a:r>
            <a:r>
              <a:rPr lang="es-CO" sz="2800" dirty="0">
                <a:solidFill>
                  <a:schemeClr val="bg1"/>
                </a:solidFill>
              </a:rPr>
              <a:t>, M. E., Lane, S. J., </a:t>
            </a:r>
            <a:r>
              <a:rPr lang="es-CO" sz="2800" dirty="0" err="1">
                <a:solidFill>
                  <a:schemeClr val="bg1"/>
                </a:solidFill>
              </a:rPr>
              <a:t>Cermak</a:t>
            </a:r>
            <a:r>
              <a:rPr lang="es-CO" sz="2800" dirty="0">
                <a:solidFill>
                  <a:schemeClr val="bg1"/>
                </a:solidFill>
              </a:rPr>
              <a:t>, S. A., &amp; </a:t>
            </a:r>
            <a:r>
              <a:rPr lang="es-CO" sz="2800" dirty="0" err="1">
                <a:solidFill>
                  <a:schemeClr val="bg1"/>
                </a:solidFill>
              </a:rPr>
              <a:t>Osten</a:t>
            </a:r>
            <a:r>
              <a:rPr lang="es-CO" sz="2800" dirty="0">
                <a:solidFill>
                  <a:schemeClr val="bg1"/>
                </a:solidFill>
              </a:rPr>
              <a:t>, E. T. (2007). </a:t>
            </a:r>
            <a:r>
              <a:rPr lang="es-CO" sz="2800" b="1" dirty="0">
                <a:solidFill>
                  <a:schemeClr val="bg1"/>
                </a:solidFill>
              </a:rPr>
              <a:t>Concept </a:t>
            </a:r>
            <a:r>
              <a:rPr lang="es-CO" sz="2800" b="1" dirty="0" err="1">
                <a:solidFill>
                  <a:schemeClr val="bg1"/>
                </a:solidFill>
              </a:rPr>
              <a:t>evolution</a:t>
            </a:r>
            <a:r>
              <a:rPr lang="es-CO" sz="2800" b="1" dirty="0">
                <a:solidFill>
                  <a:schemeClr val="bg1"/>
                </a:solidFill>
              </a:rPr>
              <a:t> in </a:t>
            </a:r>
            <a:r>
              <a:rPr lang="es-CO" sz="2800" b="1" dirty="0" err="1">
                <a:solidFill>
                  <a:schemeClr val="bg1"/>
                </a:solidFill>
              </a:rPr>
              <a:t>sensory</a:t>
            </a:r>
            <a:r>
              <a:rPr lang="es-CO" sz="2800" b="1" dirty="0">
                <a:solidFill>
                  <a:schemeClr val="bg1"/>
                </a:solidFill>
              </a:rPr>
              <a:t> </a:t>
            </a:r>
            <a:r>
              <a:rPr lang="es-CO" sz="2800" b="1" dirty="0" err="1">
                <a:solidFill>
                  <a:schemeClr val="bg1"/>
                </a:solidFill>
              </a:rPr>
              <a:t>integration</a:t>
            </a:r>
            <a:r>
              <a:rPr lang="es-CO" sz="2800" b="1" dirty="0">
                <a:solidFill>
                  <a:schemeClr val="bg1"/>
                </a:solidFill>
              </a:rPr>
              <a:t>: A </a:t>
            </a:r>
            <a:r>
              <a:rPr lang="es-CO" sz="2800" b="1" dirty="0" err="1">
                <a:solidFill>
                  <a:schemeClr val="bg1"/>
                </a:solidFill>
              </a:rPr>
              <a:t>proposed</a:t>
            </a:r>
            <a:r>
              <a:rPr lang="es-CO" sz="2800" b="1" dirty="0">
                <a:solidFill>
                  <a:schemeClr val="bg1"/>
                </a:solidFill>
              </a:rPr>
              <a:t> </a:t>
            </a:r>
            <a:r>
              <a:rPr lang="es-CO" sz="2800" b="1" dirty="0" err="1">
                <a:solidFill>
                  <a:schemeClr val="bg1"/>
                </a:solidFill>
              </a:rPr>
              <a:t>nosology</a:t>
            </a:r>
            <a:r>
              <a:rPr lang="es-CO" sz="2800" b="1" dirty="0">
                <a:solidFill>
                  <a:schemeClr val="bg1"/>
                </a:solidFill>
              </a:rPr>
              <a:t> </a:t>
            </a:r>
            <a:r>
              <a:rPr lang="es-CO" sz="2800" b="1" dirty="0" err="1">
                <a:solidFill>
                  <a:schemeClr val="bg1"/>
                </a:solidFill>
              </a:rPr>
              <a:t>for</a:t>
            </a:r>
            <a:r>
              <a:rPr lang="es-CO" sz="2800" b="1" dirty="0">
                <a:solidFill>
                  <a:schemeClr val="bg1"/>
                </a:solidFill>
              </a:rPr>
              <a:t> diagnosis.</a:t>
            </a:r>
            <a:r>
              <a:rPr lang="es-CO" sz="2800" dirty="0">
                <a:solidFill>
                  <a:schemeClr val="bg1"/>
                </a:solidFill>
              </a:rPr>
              <a:t> </a:t>
            </a:r>
            <a:r>
              <a:rPr lang="es-CO" sz="2800" i="1" dirty="0">
                <a:solidFill>
                  <a:schemeClr val="bg1"/>
                </a:solidFill>
              </a:rPr>
              <a:t>American </a:t>
            </a:r>
            <a:r>
              <a:rPr lang="es-CO" sz="2800" i="1" dirty="0" err="1">
                <a:solidFill>
                  <a:schemeClr val="bg1"/>
                </a:solidFill>
              </a:rPr>
              <a:t>Journal</a:t>
            </a:r>
            <a:r>
              <a:rPr lang="es-CO" sz="2800" i="1" dirty="0">
                <a:solidFill>
                  <a:schemeClr val="bg1"/>
                </a:solidFill>
              </a:rPr>
              <a:t> </a:t>
            </a:r>
            <a:r>
              <a:rPr lang="es-CO" sz="2800" i="1" dirty="0" err="1">
                <a:solidFill>
                  <a:schemeClr val="bg1"/>
                </a:solidFill>
              </a:rPr>
              <a:t>of</a:t>
            </a:r>
            <a:r>
              <a:rPr lang="es-CO" sz="2800" i="1" dirty="0">
                <a:solidFill>
                  <a:schemeClr val="bg1"/>
                </a:solidFill>
              </a:rPr>
              <a:t> </a:t>
            </a:r>
            <a:r>
              <a:rPr lang="es-CO" sz="2800" i="1" dirty="0" err="1">
                <a:solidFill>
                  <a:schemeClr val="bg1"/>
                </a:solidFill>
              </a:rPr>
              <a:t>Occupational</a:t>
            </a:r>
            <a:r>
              <a:rPr lang="es-CO" sz="2800" i="1" dirty="0">
                <a:solidFill>
                  <a:schemeClr val="bg1"/>
                </a:solidFill>
              </a:rPr>
              <a:t> </a:t>
            </a:r>
            <a:r>
              <a:rPr lang="es-CO" sz="2800" i="1" dirty="0" err="1">
                <a:solidFill>
                  <a:schemeClr val="bg1"/>
                </a:solidFill>
              </a:rPr>
              <a:t>Therapy</a:t>
            </a:r>
            <a:r>
              <a:rPr lang="es-CO" sz="2800" dirty="0">
                <a:solidFill>
                  <a:schemeClr val="bg1"/>
                </a:solidFill>
              </a:rPr>
              <a:t>, 61(2), 135-140.</a:t>
            </a:r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F68B773-C24E-87AF-DEAF-3196BB8FB707}"/>
              </a:ext>
            </a:extLst>
          </p:cNvPr>
          <p:cNvSpPr txBox="1"/>
          <p:nvPr/>
        </p:nvSpPr>
        <p:spPr>
          <a:xfrm>
            <a:off x="710874" y="1241214"/>
            <a:ext cx="17005626" cy="9833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dirty="0"/>
              <a:t>Trastornos por:</a:t>
            </a:r>
          </a:p>
          <a:p>
            <a:endParaRPr lang="es-ES" sz="9600" dirty="0"/>
          </a:p>
          <a:p>
            <a:r>
              <a:rPr lang="es-ES" sz="7200" dirty="0"/>
              <a:t>-Modulación Sensorial (SPD)</a:t>
            </a:r>
          </a:p>
          <a:p>
            <a:r>
              <a:rPr lang="es-ES" sz="7200" dirty="0"/>
              <a:t>-Discriminación Sensorial (SDD)</a:t>
            </a:r>
          </a:p>
          <a:p>
            <a:r>
              <a:rPr lang="es-ES" sz="7200" dirty="0"/>
              <a:t>-Motor relacionado con procesamiento sensorial (SMI)</a:t>
            </a:r>
          </a:p>
          <a:p>
            <a:endParaRPr lang="es-ES" sz="11500" dirty="0"/>
          </a:p>
        </p:txBody>
      </p:sp>
    </p:spTree>
    <p:extLst>
      <p:ext uri="{BB962C8B-B14F-4D97-AF65-F5344CB8AC3E}">
        <p14:creationId xmlns:p14="http://schemas.microsoft.com/office/powerpoint/2010/main" val="805188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1D67E-79B0-3B93-C4E2-A5A6DCF9F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F363641-B896-9192-D4AD-3FB971D9E793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C0FEA8E-A77A-C125-FD0C-14D607F00AC7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01474CAD-834C-8421-97EF-4DA3D00E4C3B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E5104FF-E8BB-376C-9A37-CF240C144017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01CA49F3-0286-3E87-2370-3F5C9D817A10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0901BD89-DEA4-B8B8-BB01-EC960B8C0A45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448C5E0C-6847-A5D7-6B03-924B69C0793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415" t="24759" r="14744" b="67211"/>
          <a:stretch>
            <a:fillRect/>
          </a:stretch>
        </p:blipFill>
        <p:spPr>
          <a:xfrm>
            <a:off x="300419" y="366690"/>
            <a:ext cx="13758735" cy="566704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AFBB210E-4050-AB04-463D-00D559E12C60}"/>
              </a:ext>
            </a:extLst>
          </p:cNvPr>
          <p:cNvSpPr txBox="1"/>
          <p:nvPr/>
        </p:nvSpPr>
        <p:spPr>
          <a:xfrm>
            <a:off x="0" y="9267298"/>
            <a:ext cx="1752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>
                <a:solidFill>
                  <a:schemeClr val="bg1"/>
                </a:solidFill>
              </a:rPr>
              <a:t>Miller, L. J., </a:t>
            </a:r>
            <a:r>
              <a:rPr lang="es-CO" sz="2800" err="1">
                <a:solidFill>
                  <a:schemeClr val="bg1"/>
                </a:solidFill>
              </a:rPr>
              <a:t>Anzalone</a:t>
            </a:r>
            <a:r>
              <a:rPr lang="es-CO" sz="2800">
                <a:solidFill>
                  <a:schemeClr val="bg1"/>
                </a:solidFill>
              </a:rPr>
              <a:t>, M. E., Lane, S. J., </a:t>
            </a:r>
            <a:r>
              <a:rPr lang="es-CO" sz="2800" err="1">
                <a:solidFill>
                  <a:schemeClr val="bg1"/>
                </a:solidFill>
              </a:rPr>
              <a:t>Cermak</a:t>
            </a:r>
            <a:r>
              <a:rPr lang="es-CO" sz="2800">
                <a:solidFill>
                  <a:schemeClr val="bg1"/>
                </a:solidFill>
              </a:rPr>
              <a:t>, S. A., &amp; </a:t>
            </a:r>
            <a:r>
              <a:rPr lang="es-CO" sz="2800" err="1">
                <a:solidFill>
                  <a:schemeClr val="bg1"/>
                </a:solidFill>
              </a:rPr>
              <a:t>Osten</a:t>
            </a:r>
            <a:r>
              <a:rPr lang="es-CO" sz="2800">
                <a:solidFill>
                  <a:schemeClr val="bg1"/>
                </a:solidFill>
              </a:rPr>
              <a:t>, E. T. (2007). </a:t>
            </a:r>
            <a:r>
              <a:rPr lang="es-CO" sz="2800" b="1">
                <a:solidFill>
                  <a:schemeClr val="bg1"/>
                </a:solidFill>
              </a:rPr>
              <a:t>Concept </a:t>
            </a:r>
            <a:r>
              <a:rPr lang="es-CO" sz="2800" b="1" err="1">
                <a:solidFill>
                  <a:schemeClr val="bg1"/>
                </a:solidFill>
              </a:rPr>
              <a:t>evolution</a:t>
            </a:r>
            <a:r>
              <a:rPr lang="es-CO" sz="2800" b="1">
                <a:solidFill>
                  <a:schemeClr val="bg1"/>
                </a:solidFill>
              </a:rPr>
              <a:t> in </a:t>
            </a:r>
            <a:r>
              <a:rPr lang="es-CO" sz="2800" b="1" err="1">
                <a:solidFill>
                  <a:schemeClr val="bg1"/>
                </a:solidFill>
              </a:rPr>
              <a:t>sensory</a:t>
            </a:r>
            <a:r>
              <a:rPr lang="es-CO" sz="2800" b="1">
                <a:solidFill>
                  <a:schemeClr val="bg1"/>
                </a:solidFill>
              </a:rPr>
              <a:t> </a:t>
            </a:r>
            <a:r>
              <a:rPr lang="es-CO" sz="2800" b="1" err="1">
                <a:solidFill>
                  <a:schemeClr val="bg1"/>
                </a:solidFill>
              </a:rPr>
              <a:t>integration</a:t>
            </a:r>
            <a:r>
              <a:rPr lang="es-CO" sz="2800" b="1">
                <a:solidFill>
                  <a:schemeClr val="bg1"/>
                </a:solidFill>
              </a:rPr>
              <a:t>: A </a:t>
            </a:r>
            <a:r>
              <a:rPr lang="es-CO" sz="2800" b="1" err="1">
                <a:solidFill>
                  <a:schemeClr val="bg1"/>
                </a:solidFill>
              </a:rPr>
              <a:t>proposed</a:t>
            </a:r>
            <a:r>
              <a:rPr lang="es-CO" sz="2800" b="1">
                <a:solidFill>
                  <a:schemeClr val="bg1"/>
                </a:solidFill>
              </a:rPr>
              <a:t> </a:t>
            </a:r>
            <a:r>
              <a:rPr lang="es-CO" sz="2800" b="1" err="1">
                <a:solidFill>
                  <a:schemeClr val="bg1"/>
                </a:solidFill>
              </a:rPr>
              <a:t>nosology</a:t>
            </a:r>
            <a:r>
              <a:rPr lang="es-CO" sz="2800" b="1">
                <a:solidFill>
                  <a:schemeClr val="bg1"/>
                </a:solidFill>
              </a:rPr>
              <a:t> </a:t>
            </a:r>
            <a:r>
              <a:rPr lang="es-CO" sz="2800" b="1" err="1">
                <a:solidFill>
                  <a:schemeClr val="bg1"/>
                </a:solidFill>
              </a:rPr>
              <a:t>for</a:t>
            </a:r>
            <a:r>
              <a:rPr lang="es-CO" sz="2800" b="1">
                <a:solidFill>
                  <a:schemeClr val="bg1"/>
                </a:solidFill>
              </a:rPr>
              <a:t> diagnosis.</a:t>
            </a:r>
            <a:r>
              <a:rPr lang="es-CO" sz="2800">
                <a:solidFill>
                  <a:schemeClr val="bg1"/>
                </a:solidFill>
              </a:rPr>
              <a:t> </a:t>
            </a:r>
            <a:r>
              <a:rPr lang="es-CO" sz="2800" i="1">
                <a:solidFill>
                  <a:schemeClr val="bg1"/>
                </a:solidFill>
              </a:rPr>
              <a:t>American </a:t>
            </a:r>
            <a:r>
              <a:rPr lang="es-CO" sz="2800" i="1" err="1">
                <a:solidFill>
                  <a:schemeClr val="bg1"/>
                </a:solidFill>
              </a:rPr>
              <a:t>Journal</a:t>
            </a:r>
            <a:r>
              <a:rPr lang="es-CO" sz="2800" i="1">
                <a:solidFill>
                  <a:schemeClr val="bg1"/>
                </a:solidFill>
              </a:rPr>
              <a:t> </a:t>
            </a:r>
            <a:r>
              <a:rPr lang="es-CO" sz="2800" i="1" err="1">
                <a:solidFill>
                  <a:schemeClr val="bg1"/>
                </a:solidFill>
              </a:rPr>
              <a:t>of</a:t>
            </a:r>
            <a:r>
              <a:rPr lang="es-CO" sz="2800" i="1">
                <a:solidFill>
                  <a:schemeClr val="bg1"/>
                </a:solidFill>
              </a:rPr>
              <a:t> </a:t>
            </a:r>
            <a:r>
              <a:rPr lang="es-CO" sz="2800" i="1" err="1">
                <a:solidFill>
                  <a:schemeClr val="bg1"/>
                </a:solidFill>
              </a:rPr>
              <a:t>Occupational</a:t>
            </a:r>
            <a:r>
              <a:rPr lang="es-CO" sz="2800" i="1">
                <a:solidFill>
                  <a:schemeClr val="bg1"/>
                </a:solidFill>
              </a:rPr>
              <a:t> </a:t>
            </a:r>
            <a:r>
              <a:rPr lang="es-CO" sz="2800" i="1" err="1">
                <a:solidFill>
                  <a:schemeClr val="bg1"/>
                </a:solidFill>
              </a:rPr>
              <a:t>Therapy</a:t>
            </a:r>
            <a:r>
              <a:rPr lang="es-CO" sz="2800">
                <a:solidFill>
                  <a:schemeClr val="bg1"/>
                </a:solidFill>
              </a:rPr>
              <a:t>, 61(2), 135-140.</a:t>
            </a:r>
            <a:endParaRPr lang="es-ES" sz="2800">
              <a:solidFill>
                <a:schemeClr val="bg1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B8F7769-A52D-4D7B-C4C9-9E601450B57D}"/>
              </a:ext>
            </a:extLst>
          </p:cNvPr>
          <p:cNvSpPr txBox="1"/>
          <p:nvPr/>
        </p:nvSpPr>
        <p:spPr>
          <a:xfrm>
            <a:off x="641187" y="1844115"/>
            <a:ext cx="17005626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/>
              <a:t>Trastornos por Modulación Sensorial</a:t>
            </a:r>
            <a:endParaRPr lang="es-ES" sz="6600"/>
          </a:p>
          <a:p>
            <a:endParaRPr lang="es-ES" sz="7200"/>
          </a:p>
          <a:p>
            <a:r>
              <a:rPr lang="es-ES" sz="7200"/>
              <a:t>-Hiperreactividad (Hipersensibilidad)</a:t>
            </a:r>
          </a:p>
          <a:p>
            <a:r>
              <a:rPr lang="es-ES" sz="7200"/>
              <a:t>-Hipoactividad (Hiposensibilidad)</a:t>
            </a:r>
          </a:p>
          <a:p>
            <a:r>
              <a:rPr lang="es-ES" sz="7200"/>
              <a:t>-</a:t>
            </a:r>
            <a:r>
              <a:rPr lang="es-ES" sz="7200" err="1"/>
              <a:t>Craving</a:t>
            </a:r>
            <a:endParaRPr lang="es-ES" sz="720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B4903F4-DCE5-8859-4661-03BB994D2A19}"/>
              </a:ext>
            </a:extLst>
          </p:cNvPr>
          <p:cNvSpPr txBox="1"/>
          <p:nvPr/>
        </p:nvSpPr>
        <p:spPr>
          <a:xfrm>
            <a:off x="7765887" y="2918656"/>
            <a:ext cx="170056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/>
              <a:t>SPD</a:t>
            </a:r>
            <a:endParaRPr lang="es-ES" sz="720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301BAA8-364C-8117-1146-586CF1C01E1A}"/>
              </a:ext>
            </a:extLst>
          </p:cNvPr>
          <p:cNvSpPr txBox="1"/>
          <p:nvPr/>
        </p:nvSpPr>
        <p:spPr>
          <a:xfrm>
            <a:off x="8835944" y="6487598"/>
            <a:ext cx="94362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000"/>
              <a:t>5 a 16% neurotípicos</a:t>
            </a:r>
          </a:p>
          <a:p>
            <a:pPr algn="r"/>
            <a:r>
              <a:rPr lang="es-ES" sz="6000"/>
              <a:t>80% T. neurodesarrollo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7E1EFB3-E602-D638-77CE-F9827961BB85}"/>
              </a:ext>
            </a:extLst>
          </p:cNvPr>
          <p:cNvSpPr txBox="1"/>
          <p:nvPr/>
        </p:nvSpPr>
        <p:spPr>
          <a:xfrm>
            <a:off x="9706229" y="8251635"/>
            <a:ext cx="87058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Ben-Sasson, A., et al. (2009). </a:t>
            </a:r>
            <a:r>
              <a:rPr lang="en-US" sz="2000" i="1"/>
              <a:t>A meta-analysis of sensory modulation symptoms in individuals with autism spectrum disorders.</a:t>
            </a:r>
            <a:r>
              <a:rPr lang="en-US" sz="2000"/>
              <a:t> J Autism Dev </a:t>
            </a:r>
            <a:r>
              <a:rPr lang="en-US" sz="2000" err="1"/>
              <a:t>Disord</a:t>
            </a:r>
            <a:r>
              <a:rPr lang="en-US" sz="2000"/>
              <a:t>.</a:t>
            </a:r>
            <a:br>
              <a:rPr lang="en-US" sz="2000"/>
            </a:br>
            <a:r>
              <a:rPr lang="en-US" sz="2000">
                <a:hlinkClick r:id="rId5"/>
              </a:rPr>
              <a:t>https://doi.org/10.1007/s10803-009-0845-5</a:t>
            </a:r>
            <a:endParaRPr lang="es-ES" sz="2000"/>
          </a:p>
        </p:txBody>
      </p:sp>
    </p:spTree>
    <p:extLst>
      <p:ext uri="{BB962C8B-B14F-4D97-AF65-F5344CB8AC3E}">
        <p14:creationId xmlns:p14="http://schemas.microsoft.com/office/powerpoint/2010/main" val="2567431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92DC1-A67E-1B1C-0277-5561D8F8A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3B0A9A5-DE33-47B5-3872-3AD258666476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75CB238-DB6F-B8CC-E03F-798B1302805A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2A5B0FB7-B245-B31F-6197-5E30F4184558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CB1E6492-F2C5-FB6E-AF80-4A15D48B905C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C5D38FD6-690F-1E9A-3395-AB9405098C70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616CAB7E-872E-5A40-4C4C-DCFBB7A3512B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EFFDC38D-6F2F-44EE-204C-4D3C5EC7F8F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415" t="24759" r="14744" b="67211"/>
          <a:stretch>
            <a:fillRect/>
          </a:stretch>
        </p:blipFill>
        <p:spPr>
          <a:xfrm>
            <a:off x="300419" y="366690"/>
            <a:ext cx="13758735" cy="566704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FFC9A941-770B-D05D-FCC5-C047B9B8DB3E}"/>
              </a:ext>
            </a:extLst>
          </p:cNvPr>
          <p:cNvSpPr txBox="1"/>
          <p:nvPr/>
        </p:nvSpPr>
        <p:spPr>
          <a:xfrm>
            <a:off x="0" y="9267298"/>
            <a:ext cx="1752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>
                <a:solidFill>
                  <a:schemeClr val="bg1"/>
                </a:solidFill>
              </a:rPr>
              <a:t>Miller, L. J., </a:t>
            </a:r>
            <a:r>
              <a:rPr lang="es-CO" sz="2800" err="1">
                <a:solidFill>
                  <a:schemeClr val="bg1"/>
                </a:solidFill>
              </a:rPr>
              <a:t>Anzalone</a:t>
            </a:r>
            <a:r>
              <a:rPr lang="es-CO" sz="2800">
                <a:solidFill>
                  <a:schemeClr val="bg1"/>
                </a:solidFill>
              </a:rPr>
              <a:t>, M. E., Lane, S. J., </a:t>
            </a:r>
            <a:r>
              <a:rPr lang="es-CO" sz="2800" err="1">
                <a:solidFill>
                  <a:schemeClr val="bg1"/>
                </a:solidFill>
              </a:rPr>
              <a:t>Cermak</a:t>
            </a:r>
            <a:r>
              <a:rPr lang="es-CO" sz="2800">
                <a:solidFill>
                  <a:schemeClr val="bg1"/>
                </a:solidFill>
              </a:rPr>
              <a:t>, S. A., &amp; </a:t>
            </a:r>
            <a:r>
              <a:rPr lang="es-CO" sz="2800" err="1">
                <a:solidFill>
                  <a:schemeClr val="bg1"/>
                </a:solidFill>
              </a:rPr>
              <a:t>Osten</a:t>
            </a:r>
            <a:r>
              <a:rPr lang="es-CO" sz="2800">
                <a:solidFill>
                  <a:schemeClr val="bg1"/>
                </a:solidFill>
              </a:rPr>
              <a:t>, E. T. (2007). </a:t>
            </a:r>
            <a:r>
              <a:rPr lang="es-CO" sz="2800" b="1">
                <a:solidFill>
                  <a:schemeClr val="bg1"/>
                </a:solidFill>
              </a:rPr>
              <a:t>Concept </a:t>
            </a:r>
            <a:r>
              <a:rPr lang="es-CO" sz="2800" b="1" err="1">
                <a:solidFill>
                  <a:schemeClr val="bg1"/>
                </a:solidFill>
              </a:rPr>
              <a:t>evolution</a:t>
            </a:r>
            <a:r>
              <a:rPr lang="es-CO" sz="2800" b="1">
                <a:solidFill>
                  <a:schemeClr val="bg1"/>
                </a:solidFill>
              </a:rPr>
              <a:t> in </a:t>
            </a:r>
            <a:r>
              <a:rPr lang="es-CO" sz="2800" b="1" err="1">
                <a:solidFill>
                  <a:schemeClr val="bg1"/>
                </a:solidFill>
              </a:rPr>
              <a:t>sensory</a:t>
            </a:r>
            <a:r>
              <a:rPr lang="es-CO" sz="2800" b="1">
                <a:solidFill>
                  <a:schemeClr val="bg1"/>
                </a:solidFill>
              </a:rPr>
              <a:t> </a:t>
            </a:r>
            <a:r>
              <a:rPr lang="es-CO" sz="2800" b="1" err="1">
                <a:solidFill>
                  <a:schemeClr val="bg1"/>
                </a:solidFill>
              </a:rPr>
              <a:t>integration</a:t>
            </a:r>
            <a:r>
              <a:rPr lang="es-CO" sz="2800" b="1">
                <a:solidFill>
                  <a:schemeClr val="bg1"/>
                </a:solidFill>
              </a:rPr>
              <a:t>: A </a:t>
            </a:r>
            <a:r>
              <a:rPr lang="es-CO" sz="2800" b="1" err="1">
                <a:solidFill>
                  <a:schemeClr val="bg1"/>
                </a:solidFill>
              </a:rPr>
              <a:t>proposed</a:t>
            </a:r>
            <a:r>
              <a:rPr lang="es-CO" sz="2800" b="1">
                <a:solidFill>
                  <a:schemeClr val="bg1"/>
                </a:solidFill>
              </a:rPr>
              <a:t> </a:t>
            </a:r>
            <a:r>
              <a:rPr lang="es-CO" sz="2800" b="1" err="1">
                <a:solidFill>
                  <a:schemeClr val="bg1"/>
                </a:solidFill>
              </a:rPr>
              <a:t>nosology</a:t>
            </a:r>
            <a:r>
              <a:rPr lang="es-CO" sz="2800" b="1">
                <a:solidFill>
                  <a:schemeClr val="bg1"/>
                </a:solidFill>
              </a:rPr>
              <a:t> </a:t>
            </a:r>
            <a:r>
              <a:rPr lang="es-CO" sz="2800" b="1" err="1">
                <a:solidFill>
                  <a:schemeClr val="bg1"/>
                </a:solidFill>
              </a:rPr>
              <a:t>for</a:t>
            </a:r>
            <a:r>
              <a:rPr lang="es-CO" sz="2800" b="1">
                <a:solidFill>
                  <a:schemeClr val="bg1"/>
                </a:solidFill>
              </a:rPr>
              <a:t> diagnosis.</a:t>
            </a:r>
            <a:r>
              <a:rPr lang="es-CO" sz="2800">
                <a:solidFill>
                  <a:schemeClr val="bg1"/>
                </a:solidFill>
              </a:rPr>
              <a:t> </a:t>
            </a:r>
            <a:r>
              <a:rPr lang="es-CO" sz="2800" i="1">
                <a:solidFill>
                  <a:schemeClr val="bg1"/>
                </a:solidFill>
              </a:rPr>
              <a:t>American </a:t>
            </a:r>
            <a:r>
              <a:rPr lang="es-CO" sz="2800" i="1" err="1">
                <a:solidFill>
                  <a:schemeClr val="bg1"/>
                </a:solidFill>
              </a:rPr>
              <a:t>Journal</a:t>
            </a:r>
            <a:r>
              <a:rPr lang="es-CO" sz="2800" i="1">
                <a:solidFill>
                  <a:schemeClr val="bg1"/>
                </a:solidFill>
              </a:rPr>
              <a:t> </a:t>
            </a:r>
            <a:r>
              <a:rPr lang="es-CO" sz="2800" i="1" err="1">
                <a:solidFill>
                  <a:schemeClr val="bg1"/>
                </a:solidFill>
              </a:rPr>
              <a:t>of</a:t>
            </a:r>
            <a:r>
              <a:rPr lang="es-CO" sz="2800" i="1">
                <a:solidFill>
                  <a:schemeClr val="bg1"/>
                </a:solidFill>
              </a:rPr>
              <a:t> </a:t>
            </a:r>
            <a:r>
              <a:rPr lang="es-CO" sz="2800" i="1" err="1">
                <a:solidFill>
                  <a:schemeClr val="bg1"/>
                </a:solidFill>
              </a:rPr>
              <a:t>Occupational</a:t>
            </a:r>
            <a:r>
              <a:rPr lang="es-CO" sz="2800" i="1">
                <a:solidFill>
                  <a:schemeClr val="bg1"/>
                </a:solidFill>
              </a:rPr>
              <a:t> </a:t>
            </a:r>
            <a:r>
              <a:rPr lang="es-CO" sz="2800" i="1" err="1">
                <a:solidFill>
                  <a:schemeClr val="bg1"/>
                </a:solidFill>
              </a:rPr>
              <a:t>Therapy</a:t>
            </a:r>
            <a:r>
              <a:rPr lang="es-CO" sz="2800">
                <a:solidFill>
                  <a:schemeClr val="bg1"/>
                </a:solidFill>
              </a:rPr>
              <a:t>, 61(2), 135-140.</a:t>
            </a:r>
            <a:endParaRPr lang="es-ES" sz="2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662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05E43-4AD2-17A0-1A90-9B13555B7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DC64D14-860F-1612-A1F1-0A66E3F6592F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B64AA6E-D532-DD01-6317-67232D9FECC4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D8DE1A0D-F5D0-FE4B-FF94-B74636197BB4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9DB94A3-EC9B-44FC-B52B-CBA19B5D4C65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D6F824FE-2FF6-483C-6C0D-01F7D83152F5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3898406D-5440-253A-2486-19FDADDF98A0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EB8D538E-233E-6474-A306-B27B59C6D25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415" t="24759" r="14744" b="67211"/>
          <a:stretch>
            <a:fillRect/>
          </a:stretch>
        </p:blipFill>
        <p:spPr>
          <a:xfrm>
            <a:off x="300419" y="366690"/>
            <a:ext cx="13758735" cy="566704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A4A37D3B-1DC1-735D-146D-E9D928C710BF}"/>
              </a:ext>
            </a:extLst>
          </p:cNvPr>
          <p:cNvSpPr txBox="1"/>
          <p:nvPr/>
        </p:nvSpPr>
        <p:spPr>
          <a:xfrm>
            <a:off x="0" y="9267298"/>
            <a:ext cx="1752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>
                <a:solidFill>
                  <a:schemeClr val="bg1"/>
                </a:solidFill>
              </a:rPr>
              <a:t>Miller, L. J., </a:t>
            </a:r>
            <a:r>
              <a:rPr lang="es-CO" sz="2800" err="1">
                <a:solidFill>
                  <a:schemeClr val="bg1"/>
                </a:solidFill>
              </a:rPr>
              <a:t>Anzalone</a:t>
            </a:r>
            <a:r>
              <a:rPr lang="es-CO" sz="2800">
                <a:solidFill>
                  <a:schemeClr val="bg1"/>
                </a:solidFill>
              </a:rPr>
              <a:t>, M. E., Lane, S. J., </a:t>
            </a:r>
            <a:r>
              <a:rPr lang="es-CO" sz="2800" err="1">
                <a:solidFill>
                  <a:schemeClr val="bg1"/>
                </a:solidFill>
              </a:rPr>
              <a:t>Cermak</a:t>
            </a:r>
            <a:r>
              <a:rPr lang="es-CO" sz="2800">
                <a:solidFill>
                  <a:schemeClr val="bg1"/>
                </a:solidFill>
              </a:rPr>
              <a:t>, S. A., &amp; </a:t>
            </a:r>
            <a:r>
              <a:rPr lang="es-CO" sz="2800" err="1">
                <a:solidFill>
                  <a:schemeClr val="bg1"/>
                </a:solidFill>
              </a:rPr>
              <a:t>Osten</a:t>
            </a:r>
            <a:r>
              <a:rPr lang="es-CO" sz="2800">
                <a:solidFill>
                  <a:schemeClr val="bg1"/>
                </a:solidFill>
              </a:rPr>
              <a:t>, E. T. (2007). </a:t>
            </a:r>
            <a:r>
              <a:rPr lang="es-CO" sz="2800" b="1">
                <a:solidFill>
                  <a:schemeClr val="bg1"/>
                </a:solidFill>
              </a:rPr>
              <a:t>Concept </a:t>
            </a:r>
            <a:r>
              <a:rPr lang="es-CO" sz="2800" b="1" err="1">
                <a:solidFill>
                  <a:schemeClr val="bg1"/>
                </a:solidFill>
              </a:rPr>
              <a:t>evolution</a:t>
            </a:r>
            <a:r>
              <a:rPr lang="es-CO" sz="2800" b="1">
                <a:solidFill>
                  <a:schemeClr val="bg1"/>
                </a:solidFill>
              </a:rPr>
              <a:t> in </a:t>
            </a:r>
            <a:r>
              <a:rPr lang="es-CO" sz="2800" b="1" err="1">
                <a:solidFill>
                  <a:schemeClr val="bg1"/>
                </a:solidFill>
              </a:rPr>
              <a:t>sensory</a:t>
            </a:r>
            <a:r>
              <a:rPr lang="es-CO" sz="2800" b="1">
                <a:solidFill>
                  <a:schemeClr val="bg1"/>
                </a:solidFill>
              </a:rPr>
              <a:t> </a:t>
            </a:r>
            <a:r>
              <a:rPr lang="es-CO" sz="2800" b="1" err="1">
                <a:solidFill>
                  <a:schemeClr val="bg1"/>
                </a:solidFill>
              </a:rPr>
              <a:t>integration</a:t>
            </a:r>
            <a:r>
              <a:rPr lang="es-CO" sz="2800" b="1">
                <a:solidFill>
                  <a:schemeClr val="bg1"/>
                </a:solidFill>
              </a:rPr>
              <a:t>: A </a:t>
            </a:r>
            <a:r>
              <a:rPr lang="es-CO" sz="2800" b="1" err="1">
                <a:solidFill>
                  <a:schemeClr val="bg1"/>
                </a:solidFill>
              </a:rPr>
              <a:t>proposed</a:t>
            </a:r>
            <a:r>
              <a:rPr lang="es-CO" sz="2800" b="1">
                <a:solidFill>
                  <a:schemeClr val="bg1"/>
                </a:solidFill>
              </a:rPr>
              <a:t> </a:t>
            </a:r>
            <a:r>
              <a:rPr lang="es-CO" sz="2800" b="1" err="1">
                <a:solidFill>
                  <a:schemeClr val="bg1"/>
                </a:solidFill>
              </a:rPr>
              <a:t>nosology</a:t>
            </a:r>
            <a:r>
              <a:rPr lang="es-CO" sz="2800" b="1">
                <a:solidFill>
                  <a:schemeClr val="bg1"/>
                </a:solidFill>
              </a:rPr>
              <a:t> </a:t>
            </a:r>
            <a:r>
              <a:rPr lang="es-CO" sz="2800" b="1" err="1">
                <a:solidFill>
                  <a:schemeClr val="bg1"/>
                </a:solidFill>
              </a:rPr>
              <a:t>for</a:t>
            </a:r>
            <a:r>
              <a:rPr lang="es-CO" sz="2800" b="1">
                <a:solidFill>
                  <a:schemeClr val="bg1"/>
                </a:solidFill>
              </a:rPr>
              <a:t> diagnosis.</a:t>
            </a:r>
            <a:r>
              <a:rPr lang="es-CO" sz="2800">
                <a:solidFill>
                  <a:schemeClr val="bg1"/>
                </a:solidFill>
              </a:rPr>
              <a:t> </a:t>
            </a:r>
            <a:r>
              <a:rPr lang="es-CO" sz="2800" i="1">
                <a:solidFill>
                  <a:schemeClr val="bg1"/>
                </a:solidFill>
              </a:rPr>
              <a:t>American </a:t>
            </a:r>
            <a:r>
              <a:rPr lang="es-CO" sz="2800" i="1" err="1">
                <a:solidFill>
                  <a:schemeClr val="bg1"/>
                </a:solidFill>
              </a:rPr>
              <a:t>Journal</a:t>
            </a:r>
            <a:r>
              <a:rPr lang="es-CO" sz="2800" i="1">
                <a:solidFill>
                  <a:schemeClr val="bg1"/>
                </a:solidFill>
              </a:rPr>
              <a:t> </a:t>
            </a:r>
            <a:r>
              <a:rPr lang="es-CO" sz="2800" i="1" err="1">
                <a:solidFill>
                  <a:schemeClr val="bg1"/>
                </a:solidFill>
              </a:rPr>
              <a:t>of</a:t>
            </a:r>
            <a:r>
              <a:rPr lang="es-CO" sz="2800" i="1">
                <a:solidFill>
                  <a:schemeClr val="bg1"/>
                </a:solidFill>
              </a:rPr>
              <a:t> </a:t>
            </a:r>
            <a:r>
              <a:rPr lang="es-CO" sz="2800" i="1" err="1">
                <a:solidFill>
                  <a:schemeClr val="bg1"/>
                </a:solidFill>
              </a:rPr>
              <a:t>Occupational</a:t>
            </a:r>
            <a:r>
              <a:rPr lang="es-CO" sz="2800" i="1">
                <a:solidFill>
                  <a:schemeClr val="bg1"/>
                </a:solidFill>
              </a:rPr>
              <a:t> </a:t>
            </a:r>
            <a:r>
              <a:rPr lang="es-CO" sz="2800" i="1" err="1">
                <a:solidFill>
                  <a:schemeClr val="bg1"/>
                </a:solidFill>
              </a:rPr>
              <a:t>Therapy</a:t>
            </a:r>
            <a:r>
              <a:rPr lang="es-CO" sz="2800">
                <a:solidFill>
                  <a:schemeClr val="bg1"/>
                </a:solidFill>
              </a:rPr>
              <a:t>, 61(2), 135-140.</a:t>
            </a:r>
            <a:endParaRPr lang="es-ES" sz="2800">
              <a:solidFill>
                <a:schemeClr val="bg1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2694C71-E238-FAF0-8CFE-0685E4837490}"/>
              </a:ext>
            </a:extLst>
          </p:cNvPr>
          <p:cNvSpPr txBox="1"/>
          <p:nvPr/>
        </p:nvSpPr>
        <p:spPr>
          <a:xfrm>
            <a:off x="641187" y="1844115"/>
            <a:ext cx="1700562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dirty="0"/>
              <a:t>Trastornos por Discriminación Sensoria</a:t>
            </a:r>
            <a:endParaRPr lang="es-ES" sz="6600" dirty="0"/>
          </a:p>
          <a:p>
            <a:endParaRPr lang="es-ES" sz="7200" dirty="0"/>
          </a:p>
          <a:p>
            <a:endParaRPr lang="es-ES" sz="72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11CD9E5-3359-7094-4CB5-79BF659A24A5}"/>
              </a:ext>
            </a:extLst>
          </p:cNvPr>
          <p:cNvSpPr txBox="1"/>
          <p:nvPr/>
        </p:nvSpPr>
        <p:spPr>
          <a:xfrm>
            <a:off x="7305389" y="5362841"/>
            <a:ext cx="170056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200"/>
              <a:t>SDD</a:t>
            </a:r>
          </a:p>
        </p:txBody>
      </p:sp>
    </p:spTree>
    <p:extLst>
      <p:ext uri="{BB962C8B-B14F-4D97-AF65-F5344CB8AC3E}">
        <p14:creationId xmlns:p14="http://schemas.microsoft.com/office/powerpoint/2010/main" val="2563460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A26505-41F7-976D-50DD-DF8861533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4414CF7-F56F-AD9E-D4D8-E8D65EE34113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57E83F2-2459-625F-3675-571E21D240C9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4FFC469D-7C59-D27E-5E18-170E788CEE13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C0C28BF1-52E6-11BB-3C74-1E5CDDB41415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1B082C86-48E5-921F-662F-3FB0577F5D2D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B8ACEA1E-5B41-6DB9-77A3-31EE3DEEED26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55AD0C98-3FA4-2BC2-458B-07FEDCFF2F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415" t="24759" r="14744" b="67211"/>
          <a:stretch>
            <a:fillRect/>
          </a:stretch>
        </p:blipFill>
        <p:spPr>
          <a:xfrm>
            <a:off x="300419" y="366690"/>
            <a:ext cx="13758735" cy="566704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93E449A1-518D-E4A2-9FF2-BE28E1FF43AB}"/>
              </a:ext>
            </a:extLst>
          </p:cNvPr>
          <p:cNvSpPr txBox="1"/>
          <p:nvPr/>
        </p:nvSpPr>
        <p:spPr>
          <a:xfrm>
            <a:off x="0" y="9267298"/>
            <a:ext cx="1752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>
                <a:solidFill>
                  <a:schemeClr val="bg1"/>
                </a:solidFill>
              </a:rPr>
              <a:t>Miller, L. J., </a:t>
            </a:r>
            <a:r>
              <a:rPr lang="es-CO" sz="2800" err="1">
                <a:solidFill>
                  <a:schemeClr val="bg1"/>
                </a:solidFill>
              </a:rPr>
              <a:t>Anzalone</a:t>
            </a:r>
            <a:r>
              <a:rPr lang="es-CO" sz="2800">
                <a:solidFill>
                  <a:schemeClr val="bg1"/>
                </a:solidFill>
              </a:rPr>
              <a:t>, M. E., Lane, S. J., </a:t>
            </a:r>
            <a:r>
              <a:rPr lang="es-CO" sz="2800" err="1">
                <a:solidFill>
                  <a:schemeClr val="bg1"/>
                </a:solidFill>
              </a:rPr>
              <a:t>Cermak</a:t>
            </a:r>
            <a:r>
              <a:rPr lang="es-CO" sz="2800">
                <a:solidFill>
                  <a:schemeClr val="bg1"/>
                </a:solidFill>
              </a:rPr>
              <a:t>, S. A., &amp; </a:t>
            </a:r>
            <a:r>
              <a:rPr lang="es-CO" sz="2800" err="1">
                <a:solidFill>
                  <a:schemeClr val="bg1"/>
                </a:solidFill>
              </a:rPr>
              <a:t>Osten</a:t>
            </a:r>
            <a:r>
              <a:rPr lang="es-CO" sz="2800">
                <a:solidFill>
                  <a:schemeClr val="bg1"/>
                </a:solidFill>
              </a:rPr>
              <a:t>, E. T. (2007). </a:t>
            </a:r>
            <a:r>
              <a:rPr lang="es-CO" sz="2800" b="1">
                <a:solidFill>
                  <a:schemeClr val="bg1"/>
                </a:solidFill>
              </a:rPr>
              <a:t>Concept </a:t>
            </a:r>
            <a:r>
              <a:rPr lang="es-CO" sz="2800" b="1" err="1">
                <a:solidFill>
                  <a:schemeClr val="bg1"/>
                </a:solidFill>
              </a:rPr>
              <a:t>evolution</a:t>
            </a:r>
            <a:r>
              <a:rPr lang="es-CO" sz="2800" b="1">
                <a:solidFill>
                  <a:schemeClr val="bg1"/>
                </a:solidFill>
              </a:rPr>
              <a:t> in </a:t>
            </a:r>
            <a:r>
              <a:rPr lang="es-CO" sz="2800" b="1" err="1">
                <a:solidFill>
                  <a:schemeClr val="bg1"/>
                </a:solidFill>
              </a:rPr>
              <a:t>sensory</a:t>
            </a:r>
            <a:r>
              <a:rPr lang="es-CO" sz="2800" b="1">
                <a:solidFill>
                  <a:schemeClr val="bg1"/>
                </a:solidFill>
              </a:rPr>
              <a:t> </a:t>
            </a:r>
            <a:r>
              <a:rPr lang="es-CO" sz="2800" b="1" err="1">
                <a:solidFill>
                  <a:schemeClr val="bg1"/>
                </a:solidFill>
              </a:rPr>
              <a:t>integration</a:t>
            </a:r>
            <a:r>
              <a:rPr lang="es-CO" sz="2800" b="1">
                <a:solidFill>
                  <a:schemeClr val="bg1"/>
                </a:solidFill>
              </a:rPr>
              <a:t>: A </a:t>
            </a:r>
            <a:r>
              <a:rPr lang="es-CO" sz="2800" b="1" err="1">
                <a:solidFill>
                  <a:schemeClr val="bg1"/>
                </a:solidFill>
              </a:rPr>
              <a:t>proposed</a:t>
            </a:r>
            <a:r>
              <a:rPr lang="es-CO" sz="2800" b="1">
                <a:solidFill>
                  <a:schemeClr val="bg1"/>
                </a:solidFill>
              </a:rPr>
              <a:t> </a:t>
            </a:r>
            <a:r>
              <a:rPr lang="es-CO" sz="2800" b="1" err="1">
                <a:solidFill>
                  <a:schemeClr val="bg1"/>
                </a:solidFill>
              </a:rPr>
              <a:t>nosology</a:t>
            </a:r>
            <a:r>
              <a:rPr lang="es-CO" sz="2800" b="1">
                <a:solidFill>
                  <a:schemeClr val="bg1"/>
                </a:solidFill>
              </a:rPr>
              <a:t> </a:t>
            </a:r>
            <a:r>
              <a:rPr lang="es-CO" sz="2800" b="1" err="1">
                <a:solidFill>
                  <a:schemeClr val="bg1"/>
                </a:solidFill>
              </a:rPr>
              <a:t>for</a:t>
            </a:r>
            <a:r>
              <a:rPr lang="es-CO" sz="2800" b="1">
                <a:solidFill>
                  <a:schemeClr val="bg1"/>
                </a:solidFill>
              </a:rPr>
              <a:t> diagnosis.</a:t>
            </a:r>
            <a:r>
              <a:rPr lang="es-CO" sz="2800">
                <a:solidFill>
                  <a:schemeClr val="bg1"/>
                </a:solidFill>
              </a:rPr>
              <a:t> </a:t>
            </a:r>
            <a:r>
              <a:rPr lang="es-CO" sz="2800" i="1">
                <a:solidFill>
                  <a:schemeClr val="bg1"/>
                </a:solidFill>
              </a:rPr>
              <a:t>American </a:t>
            </a:r>
            <a:r>
              <a:rPr lang="es-CO" sz="2800" i="1" err="1">
                <a:solidFill>
                  <a:schemeClr val="bg1"/>
                </a:solidFill>
              </a:rPr>
              <a:t>Journal</a:t>
            </a:r>
            <a:r>
              <a:rPr lang="es-CO" sz="2800" i="1">
                <a:solidFill>
                  <a:schemeClr val="bg1"/>
                </a:solidFill>
              </a:rPr>
              <a:t> </a:t>
            </a:r>
            <a:r>
              <a:rPr lang="es-CO" sz="2800" i="1" err="1">
                <a:solidFill>
                  <a:schemeClr val="bg1"/>
                </a:solidFill>
              </a:rPr>
              <a:t>of</a:t>
            </a:r>
            <a:r>
              <a:rPr lang="es-CO" sz="2800" i="1">
                <a:solidFill>
                  <a:schemeClr val="bg1"/>
                </a:solidFill>
              </a:rPr>
              <a:t> </a:t>
            </a:r>
            <a:r>
              <a:rPr lang="es-CO" sz="2800" i="1" err="1">
                <a:solidFill>
                  <a:schemeClr val="bg1"/>
                </a:solidFill>
              </a:rPr>
              <a:t>Occupational</a:t>
            </a:r>
            <a:r>
              <a:rPr lang="es-CO" sz="2800" i="1">
                <a:solidFill>
                  <a:schemeClr val="bg1"/>
                </a:solidFill>
              </a:rPr>
              <a:t> </a:t>
            </a:r>
            <a:r>
              <a:rPr lang="es-CO" sz="2800" i="1" err="1">
                <a:solidFill>
                  <a:schemeClr val="bg1"/>
                </a:solidFill>
              </a:rPr>
              <a:t>Therapy</a:t>
            </a:r>
            <a:r>
              <a:rPr lang="es-CO" sz="2800">
                <a:solidFill>
                  <a:schemeClr val="bg1"/>
                </a:solidFill>
              </a:rPr>
              <a:t>, 61(2), 135-140.</a:t>
            </a:r>
            <a:endParaRPr lang="es-ES" sz="2800">
              <a:solidFill>
                <a:schemeClr val="bg1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27B2E3E-84C6-CC8E-612B-B332F88ADC0A}"/>
              </a:ext>
            </a:extLst>
          </p:cNvPr>
          <p:cNvSpPr txBox="1"/>
          <p:nvPr/>
        </p:nvSpPr>
        <p:spPr>
          <a:xfrm>
            <a:off x="641187" y="1844115"/>
            <a:ext cx="1700562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/>
              <a:t>Trastornos Motor relacionado con el procesamiento sensorial</a:t>
            </a:r>
            <a:endParaRPr lang="es-ES" sz="6600"/>
          </a:p>
          <a:p>
            <a:endParaRPr lang="es-ES" sz="7200"/>
          </a:p>
          <a:p>
            <a:endParaRPr lang="es-ES" sz="720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37B1825-FE4A-2166-2368-734013C8563E}"/>
              </a:ext>
            </a:extLst>
          </p:cNvPr>
          <p:cNvSpPr txBox="1"/>
          <p:nvPr/>
        </p:nvSpPr>
        <p:spPr>
          <a:xfrm>
            <a:off x="7479900" y="4510246"/>
            <a:ext cx="170056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200"/>
              <a:t>SMI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B6AFFD0-626B-F63D-22C7-EB28D1767EE0}"/>
              </a:ext>
            </a:extLst>
          </p:cNvPr>
          <p:cNvSpPr txBox="1"/>
          <p:nvPr/>
        </p:nvSpPr>
        <p:spPr>
          <a:xfrm>
            <a:off x="882560" y="6328264"/>
            <a:ext cx="170056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200"/>
              <a:t>Atarse zapatos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D528AA1-101D-3097-F954-E68D8DB3D4E3}"/>
              </a:ext>
            </a:extLst>
          </p:cNvPr>
          <p:cNvSpPr txBox="1"/>
          <p:nvPr/>
        </p:nvSpPr>
        <p:spPr>
          <a:xfrm>
            <a:off x="882560" y="7600908"/>
            <a:ext cx="170056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200"/>
              <a:t>Imitar movimientos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A4B19F3-E3AE-833D-A51B-928F1BF6A98C}"/>
              </a:ext>
            </a:extLst>
          </p:cNvPr>
          <p:cNvSpPr txBox="1"/>
          <p:nvPr/>
        </p:nvSpPr>
        <p:spPr>
          <a:xfrm>
            <a:off x="10085071" y="6328264"/>
            <a:ext cx="170056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200"/>
              <a:t>-Movimientos Pobres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0D90B7F-F320-B4A0-F711-87877078FBB2}"/>
              </a:ext>
            </a:extLst>
          </p:cNvPr>
          <p:cNvSpPr txBox="1"/>
          <p:nvPr/>
        </p:nvSpPr>
        <p:spPr>
          <a:xfrm>
            <a:off x="300418" y="5369224"/>
            <a:ext cx="79025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200"/>
              <a:t>-Dispraxia sensorial</a:t>
            </a:r>
          </a:p>
        </p:txBody>
      </p:sp>
    </p:spTree>
    <p:extLst>
      <p:ext uri="{BB962C8B-B14F-4D97-AF65-F5344CB8AC3E}">
        <p14:creationId xmlns:p14="http://schemas.microsoft.com/office/powerpoint/2010/main" val="216497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22827-B91E-F04D-40F3-6F9F5273E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1794D1E-3E52-152A-E351-5CF6F6A04D66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F45FF65-C894-CFAF-ADA8-409DD2C3E9C7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7332BF27-663E-22DF-95A9-084FCD8E8EB1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5ED1B3F2-BCF3-9308-DA22-FC98F5AF5104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D37EF79D-1FC4-DC4F-C8C3-CA5FF3436974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70C0BF9C-FE58-E505-3BCC-0B94AFF13192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439CCAD4-5E7F-252A-D7B5-0AE8674D0E4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415" t="24759" r="14744" b="67211"/>
          <a:stretch>
            <a:fillRect/>
          </a:stretch>
        </p:blipFill>
        <p:spPr>
          <a:xfrm>
            <a:off x="300419" y="366690"/>
            <a:ext cx="13758735" cy="566704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6CF3416-0B0C-16BA-B642-97BEED745B4F}"/>
              </a:ext>
            </a:extLst>
          </p:cNvPr>
          <p:cNvSpPr txBox="1"/>
          <p:nvPr/>
        </p:nvSpPr>
        <p:spPr>
          <a:xfrm>
            <a:off x="641187" y="1844115"/>
            <a:ext cx="17005626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dirty="0" err="1"/>
              <a:t>Sensory</a:t>
            </a:r>
            <a:r>
              <a:rPr lang="es-ES" sz="4400" dirty="0"/>
              <a:t> </a:t>
            </a:r>
            <a:r>
              <a:rPr lang="es-ES" sz="4400" dirty="0" err="1"/>
              <a:t>Profile</a:t>
            </a:r>
            <a:r>
              <a:rPr lang="es-ES" sz="4400" dirty="0"/>
              <a:t> 2 (SP-2). 1-14a. Cuestionario. S-</a:t>
            </a:r>
          </a:p>
          <a:p>
            <a:endParaRPr lang="es-ES" sz="4400" dirty="0"/>
          </a:p>
          <a:p>
            <a:r>
              <a:rPr lang="es-ES" sz="4400" dirty="0" err="1"/>
              <a:t>Sensory</a:t>
            </a:r>
            <a:r>
              <a:rPr lang="es-ES" sz="4400" dirty="0"/>
              <a:t> Processing </a:t>
            </a:r>
            <a:r>
              <a:rPr lang="es-ES" sz="4400" dirty="0" err="1"/>
              <a:t>measure</a:t>
            </a:r>
            <a:r>
              <a:rPr lang="es-ES" sz="4400" dirty="0"/>
              <a:t> (SPM-2). 2-12a. Cuestionario. S+</a:t>
            </a:r>
          </a:p>
          <a:p>
            <a:endParaRPr lang="es-ES" sz="4400" dirty="0"/>
          </a:p>
          <a:p>
            <a:r>
              <a:rPr lang="es-ES" sz="4400" dirty="0"/>
              <a:t>Test </a:t>
            </a:r>
            <a:r>
              <a:rPr lang="es-ES" sz="4400" dirty="0" err="1"/>
              <a:t>of</a:t>
            </a:r>
            <a:r>
              <a:rPr lang="es-ES" sz="4400" dirty="0"/>
              <a:t> </a:t>
            </a:r>
            <a:r>
              <a:rPr lang="es-ES" sz="4400" dirty="0" err="1"/>
              <a:t>sensory</a:t>
            </a:r>
            <a:r>
              <a:rPr lang="es-ES" sz="4400" dirty="0"/>
              <a:t> </a:t>
            </a:r>
            <a:r>
              <a:rPr lang="es-ES" sz="4400" dirty="0" err="1"/>
              <a:t>functions</a:t>
            </a:r>
            <a:r>
              <a:rPr lang="es-ES" sz="4400" dirty="0"/>
              <a:t> in </a:t>
            </a:r>
            <a:r>
              <a:rPr lang="es-ES" sz="4400" dirty="0" err="1"/>
              <a:t>Infants</a:t>
            </a:r>
            <a:r>
              <a:rPr lang="es-ES" sz="4400" dirty="0"/>
              <a:t> (TSFI). 4-18m. M++</a:t>
            </a:r>
          </a:p>
          <a:p>
            <a:br>
              <a:rPr lang="es-ES" sz="4400" dirty="0"/>
            </a:br>
            <a:r>
              <a:rPr lang="es-ES" sz="4400" dirty="0" err="1"/>
              <a:t>Sensory</a:t>
            </a:r>
            <a:r>
              <a:rPr lang="es-ES" sz="4400" dirty="0"/>
              <a:t> </a:t>
            </a:r>
            <a:r>
              <a:rPr lang="es-ES" sz="4400" dirty="0" err="1"/>
              <a:t>Intergation</a:t>
            </a:r>
            <a:r>
              <a:rPr lang="es-ES" sz="4400" dirty="0"/>
              <a:t> and Praxis Test (SIPT). 4-8a. CC+</a:t>
            </a:r>
          </a:p>
          <a:p>
            <a:endParaRPr lang="es-ES" sz="4400" dirty="0"/>
          </a:p>
          <a:p>
            <a:r>
              <a:rPr lang="es-ES" sz="4400" dirty="0" err="1"/>
              <a:t>Clinical</a:t>
            </a:r>
            <a:r>
              <a:rPr lang="es-ES" sz="4400" dirty="0"/>
              <a:t> </a:t>
            </a:r>
            <a:r>
              <a:rPr lang="es-ES" sz="4400" dirty="0" err="1"/>
              <a:t>Observation</a:t>
            </a:r>
            <a:r>
              <a:rPr lang="es-ES" sz="4400" dirty="0"/>
              <a:t> </a:t>
            </a:r>
            <a:r>
              <a:rPr lang="es-ES" sz="4400" dirty="0" err="1"/>
              <a:t>of</a:t>
            </a:r>
            <a:r>
              <a:rPr lang="es-ES" sz="4400" dirty="0"/>
              <a:t> Motor and Postural </a:t>
            </a:r>
            <a:r>
              <a:rPr lang="es-ES" sz="4400" dirty="0" err="1"/>
              <a:t>Skills</a:t>
            </a:r>
            <a:r>
              <a:rPr lang="es-ES" sz="4400" dirty="0"/>
              <a:t> (COMPS) 5-15a. C++</a:t>
            </a:r>
          </a:p>
          <a:p>
            <a:endParaRPr lang="es-ES" sz="4400" dirty="0"/>
          </a:p>
        </p:txBody>
      </p:sp>
    </p:spTree>
    <p:extLst>
      <p:ext uri="{BB962C8B-B14F-4D97-AF65-F5344CB8AC3E}">
        <p14:creationId xmlns:p14="http://schemas.microsoft.com/office/powerpoint/2010/main" val="1136391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ADDD8-CEB1-4E6D-0B4D-123C63D35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110A2D4-FBB6-13AB-27B5-AED9E6724C6E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DC2477B-C193-51B2-8DA4-B189C99C3AE9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D61F81BF-57F4-0617-C7CA-2445D7614AFA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CBBB2B29-7541-D87A-DFA3-46F2A8CE172F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CAEDFF6-4685-CEBA-9033-6F26C297C650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8B061CD6-646E-BFF5-CD22-173E09AF31A2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4677895-4639-520D-F9F1-1B009DF42B1D}"/>
              </a:ext>
            </a:extLst>
          </p:cNvPr>
          <p:cNvSpPr txBox="1"/>
          <p:nvPr/>
        </p:nvSpPr>
        <p:spPr>
          <a:xfrm>
            <a:off x="1100973" y="1392419"/>
            <a:ext cx="142994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800" dirty="0" err="1"/>
              <a:t>Sensory</a:t>
            </a:r>
            <a:r>
              <a:rPr lang="es-ES" sz="4800" dirty="0"/>
              <a:t> Processing </a:t>
            </a:r>
            <a:r>
              <a:rPr lang="es-ES" sz="4800" dirty="0" err="1"/>
              <a:t>measure</a:t>
            </a:r>
            <a:r>
              <a:rPr lang="es-ES" sz="4800" dirty="0"/>
              <a:t> (SPM-2). T&lt;60M70&lt;DD </a:t>
            </a:r>
            <a:endParaRPr lang="es-CO" sz="48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17F59F4-D724-1B01-4F29-94C775163172}"/>
              </a:ext>
            </a:extLst>
          </p:cNvPr>
          <p:cNvSpPr txBox="1"/>
          <p:nvPr/>
        </p:nvSpPr>
        <p:spPr>
          <a:xfrm>
            <a:off x="296256" y="2119296"/>
            <a:ext cx="17005626" cy="7166321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4400"/>
              <a:t>Audición</a:t>
            </a:r>
          </a:p>
          <a:p>
            <a:pPr algn="ctr">
              <a:lnSpc>
                <a:spcPct val="150000"/>
              </a:lnSpc>
            </a:pPr>
            <a:r>
              <a:rPr lang="es-ES" sz="4400"/>
              <a:t>Visión</a:t>
            </a:r>
          </a:p>
          <a:p>
            <a:pPr algn="ctr">
              <a:lnSpc>
                <a:spcPct val="150000"/>
              </a:lnSpc>
            </a:pPr>
            <a:r>
              <a:rPr lang="es-ES" sz="4400"/>
              <a:t>Tacto</a:t>
            </a:r>
          </a:p>
          <a:p>
            <a:pPr algn="ctr">
              <a:lnSpc>
                <a:spcPct val="150000"/>
              </a:lnSpc>
            </a:pPr>
            <a:r>
              <a:rPr lang="es-ES" sz="4400"/>
              <a:t>Propiocepción</a:t>
            </a:r>
          </a:p>
          <a:p>
            <a:pPr algn="ctr">
              <a:lnSpc>
                <a:spcPct val="150000"/>
              </a:lnSpc>
            </a:pPr>
            <a:r>
              <a:rPr lang="es-ES" sz="4400"/>
              <a:t>Vestibular</a:t>
            </a:r>
          </a:p>
          <a:p>
            <a:pPr algn="ctr">
              <a:lnSpc>
                <a:spcPct val="150000"/>
              </a:lnSpc>
            </a:pPr>
            <a:r>
              <a:rPr lang="es-ES" sz="4400"/>
              <a:t>Praxis</a:t>
            </a:r>
          </a:p>
          <a:p>
            <a:pPr algn="ctr">
              <a:lnSpc>
                <a:spcPct val="150000"/>
              </a:lnSpc>
            </a:pPr>
            <a:r>
              <a:rPr lang="es-ES" sz="4400"/>
              <a:t>Conducta social</a:t>
            </a:r>
          </a:p>
          <a:p>
            <a:pPr algn="ctr">
              <a:lnSpc>
                <a:spcPct val="150000"/>
              </a:lnSpc>
            </a:pPr>
            <a:r>
              <a:rPr lang="es-ES" sz="4400"/>
              <a:t>Hiper/Hipo</a:t>
            </a:r>
          </a:p>
          <a:p>
            <a:pPr algn="ctr">
              <a:lnSpc>
                <a:spcPct val="150000"/>
              </a:lnSpc>
            </a:pPr>
            <a:r>
              <a:rPr lang="es-ES" sz="4400"/>
              <a:t>Hiper/Hipo</a:t>
            </a:r>
          </a:p>
          <a:p>
            <a:pPr algn="ctr">
              <a:lnSpc>
                <a:spcPct val="150000"/>
              </a:lnSpc>
            </a:pPr>
            <a:r>
              <a:rPr lang="es-ES" sz="4400"/>
              <a:t>Hiper/Hipo</a:t>
            </a:r>
          </a:p>
          <a:p>
            <a:pPr algn="ctr">
              <a:lnSpc>
                <a:spcPct val="150000"/>
              </a:lnSpc>
            </a:pPr>
            <a:r>
              <a:rPr lang="es-ES" sz="4400"/>
              <a:t>Búsqueda o evasión</a:t>
            </a:r>
          </a:p>
          <a:p>
            <a:pPr algn="ctr">
              <a:lnSpc>
                <a:spcPct val="150000"/>
              </a:lnSpc>
            </a:pPr>
            <a:r>
              <a:rPr lang="es-ES" sz="4400"/>
              <a:t>Hiper/Hipo</a:t>
            </a:r>
          </a:p>
          <a:p>
            <a:pPr algn="ctr">
              <a:lnSpc>
                <a:spcPct val="150000"/>
              </a:lnSpc>
            </a:pPr>
            <a:r>
              <a:rPr lang="es-ES" sz="4400"/>
              <a:t>Apraxia, torpeza</a:t>
            </a:r>
          </a:p>
          <a:p>
            <a:pPr algn="ctr">
              <a:lnSpc>
                <a:spcPct val="150000"/>
              </a:lnSpc>
            </a:pPr>
            <a:r>
              <a:rPr lang="es-ES" sz="4400"/>
              <a:t>Impulsividad, evitación</a:t>
            </a:r>
          </a:p>
          <a:p>
            <a:pPr algn="ctr">
              <a:lnSpc>
                <a:spcPct val="150000"/>
              </a:lnSpc>
            </a:pPr>
            <a:r>
              <a:rPr lang="es-ES" sz="4400"/>
              <a:t>Puntaje/interpretación</a:t>
            </a:r>
          </a:p>
          <a:p>
            <a:pPr algn="ctr">
              <a:lnSpc>
                <a:spcPct val="150000"/>
              </a:lnSpc>
            </a:pPr>
            <a:r>
              <a:rPr lang="es-ES" sz="4400"/>
              <a:t>Puntaje/interpretación</a:t>
            </a:r>
          </a:p>
          <a:p>
            <a:pPr algn="ctr">
              <a:lnSpc>
                <a:spcPct val="150000"/>
              </a:lnSpc>
            </a:pPr>
            <a:r>
              <a:rPr lang="es-ES" sz="4400"/>
              <a:t>Puntaje/interpretación</a:t>
            </a:r>
          </a:p>
          <a:p>
            <a:pPr algn="ctr">
              <a:lnSpc>
                <a:spcPct val="150000"/>
              </a:lnSpc>
            </a:pPr>
            <a:r>
              <a:rPr lang="es-ES" sz="4400"/>
              <a:t>Puntaje/interpretación</a:t>
            </a:r>
          </a:p>
          <a:p>
            <a:pPr algn="ctr">
              <a:lnSpc>
                <a:spcPct val="150000"/>
              </a:lnSpc>
            </a:pPr>
            <a:r>
              <a:rPr lang="es-ES" sz="4400"/>
              <a:t>Puntaje/interpretación</a:t>
            </a:r>
          </a:p>
          <a:p>
            <a:pPr algn="ctr">
              <a:lnSpc>
                <a:spcPct val="150000"/>
              </a:lnSpc>
            </a:pPr>
            <a:r>
              <a:rPr lang="es-ES" sz="4400"/>
              <a:t>Puntaje/interpretación</a:t>
            </a:r>
          </a:p>
          <a:p>
            <a:pPr algn="ctr">
              <a:lnSpc>
                <a:spcPct val="150000"/>
              </a:lnSpc>
            </a:pPr>
            <a:r>
              <a:rPr lang="es-ES" sz="4400"/>
              <a:t>Puntaje/interpretación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D052F3A2-AC9E-38E5-1384-0934397E11B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415" t="24759" r="14744" b="67211"/>
          <a:stretch>
            <a:fillRect/>
          </a:stretch>
        </p:blipFill>
        <p:spPr>
          <a:xfrm>
            <a:off x="300419" y="366690"/>
            <a:ext cx="13758735" cy="566704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B88E2BE0-FD8C-D469-3BA2-30C9B65F176B}"/>
              </a:ext>
            </a:extLst>
          </p:cNvPr>
          <p:cNvSpPr txBox="1"/>
          <p:nvPr/>
        </p:nvSpPr>
        <p:spPr>
          <a:xfrm>
            <a:off x="0" y="9267298"/>
            <a:ext cx="1752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err="1">
                <a:solidFill>
                  <a:schemeClr val="bg1"/>
                </a:solidFill>
              </a:rPr>
              <a:t>Parham</a:t>
            </a:r>
            <a:r>
              <a:rPr lang="es-CO" sz="2800">
                <a:solidFill>
                  <a:schemeClr val="bg1"/>
                </a:solidFill>
              </a:rPr>
              <a:t>, L. D., &amp; Ecker, C. (2007). </a:t>
            </a:r>
            <a:r>
              <a:rPr lang="es-CO" sz="2800" i="1" err="1">
                <a:solidFill>
                  <a:schemeClr val="bg1"/>
                </a:solidFill>
              </a:rPr>
              <a:t>Sensory</a:t>
            </a:r>
            <a:r>
              <a:rPr lang="es-CO" sz="2800" i="1">
                <a:solidFill>
                  <a:schemeClr val="bg1"/>
                </a:solidFill>
              </a:rPr>
              <a:t> Processing </a:t>
            </a:r>
            <a:r>
              <a:rPr lang="es-CO" sz="2800" i="1" err="1">
                <a:solidFill>
                  <a:schemeClr val="bg1"/>
                </a:solidFill>
              </a:rPr>
              <a:t>Measure</a:t>
            </a:r>
            <a:r>
              <a:rPr lang="es-CO" sz="2800" i="1">
                <a:solidFill>
                  <a:schemeClr val="bg1"/>
                </a:solidFill>
              </a:rPr>
              <a:t> (SPM)</a:t>
            </a:r>
            <a:r>
              <a:rPr lang="es-CO" sz="2800">
                <a:solidFill>
                  <a:schemeClr val="bg1"/>
                </a:solidFill>
              </a:rPr>
              <a:t>. Los </a:t>
            </a:r>
            <a:r>
              <a:rPr lang="es-CO" sz="2800" err="1">
                <a:solidFill>
                  <a:schemeClr val="bg1"/>
                </a:solidFill>
              </a:rPr>
              <a:t>Angeles</a:t>
            </a:r>
            <a:r>
              <a:rPr lang="es-CO" sz="2800">
                <a:solidFill>
                  <a:schemeClr val="bg1"/>
                </a:solidFill>
              </a:rPr>
              <a:t>, CA: Western </a:t>
            </a:r>
            <a:r>
              <a:rPr lang="es-CO" sz="2800" err="1">
                <a:solidFill>
                  <a:schemeClr val="bg1"/>
                </a:solidFill>
              </a:rPr>
              <a:t>Psychological</a:t>
            </a:r>
            <a:r>
              <a:rPr lang="es-CO" sz="2800">
                <a:solidFill>
                  <a:schemeClr val="bg1"/>
                </a:solidFill>
              </a:rPr>
              <a:t> </a:t>
            </a:r>
            <a:r>
              <a:rPr lang="es-CO" sz="2800" err="1">
                <a:solidFill>
                  <a:schemeClr val="bg1"/>
                </a:solidFill>
              </a:rPr>
              <a:t>Services</a:t>
            </a:r>
            <a:r>
              <a:rPr lang="es-CO" sz="2800">
                <a:solidFill>
                  <a:schemeClr val="bg1"/>
                </a:solidFill>
              </a:rPr>
              <a:t>.</a:t>
            </a:r>
            <a:endParaRPr lang="es-ES" sz="2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904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C9FD6-B657-E77D-964A-805EEA5C1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BA52EED-F86F-11AF-FD26-AE7C1F17F310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12269A5-4886-9E82-CE93-D80C90FB5386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C9B9475-DCAE-E81C-0309-631562712AD4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CF258D70-DF7E-1A21-D09F-57311852812C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BB22F53-48B2-AE6B-6D36-C117CA16D7E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1124"/>
          <a:stretch>
            <a:fillRect/>
          </a:stretch>
        </p:blipFill>
        <p:spPr>
          <a:xfrm>
            <a:off x="296256" y="328590"/>
            <a:ext cx="10676544" cy="574486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249DC7A1-08CE-7DCC-679C-B18EAF0726A8}"/>
              </a:ext>
            </a:extLst>
          </p:cNvPr>
          <p:cNvSpPr txBox="1"/>
          <p:nvPr/>
        </p:nvSpPr>
        <p:spPr>
          <a:xfrm>
            <a:off x="641187" y="1844115"/>
            <a:ext cx="1590766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/>
              <a:t>Actividades de Modulación Multisensorial</a:t>
            </a:r>
          </a:p>
          <a:p>
            <a:endParaRPr lang="es-ES" sz="4400"/>
          </a:p>
          <a:p>
            <a:r>
              <a:rPr lang="es-ES" sz="4400"/>
              <a:t>Terapia basada en el ritmo</a:t>
            </a:r>
          </a:p>
          <a:p>
            <a:endParaRPr lang="es-ES" sz="4400"/>
          </a:p>
          <a:p>
            <a:r>
              <a:rPr lang="es-ES" sz="4400"/>
              <a:t>Entrenamiento de orientación espacial auditiva con movimiento</a:t>
            </a:r>
          </a:p>
          <a:p>
            <a:endParaRPr lang="es-ES" sz="4400"/>
          </a:p>
          <a:p>
            <a:r>
              <a:rPr lang="es-ES" sz="4400"/>
              <a:t>Juegos motores que promuevan discriminación auditiva y atención sostenida.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585E0D8-29EF-8118-CCE4-CDF5BBEA44D1}"/>
              </a:ext>
            </a:extLst>
          </p:cNvPr>
          <p:cNvSpPr txBox="1"/>
          <p:nvPr/>
        </p:nvSpPr>
        <p:spPr>
          <a:xfrm>
            <a:off x="3422487" y="8294354"/>
            <a:ext cx="159076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/>
              <a:t>Hipersensibilidad / Hiposensibilidad</a:t>
            </a:r>
          </a:p>
        </p:txBody>
      </p:sp>
    </p:spTree>
    <p:extLst>
      <p:ext uri="{BB962C8B-B14F-4D97-AF65-F5344CB8AC3E}">
        <p14:creationId xmlns:p14="http://schemas.microsoft.com/office/powerpoint/2010/main" val="228374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23D82-AE7F-18A2-C557-091A0AAB1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36B58F4-7AB5-18AA-7270-79FF1703C1A3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40D8DC7-972E-42F6-153A-CDEC90172824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0EA63B3-B962-1148-AF82-CAD09D89EAD3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BCAB3604-7C22-1A0C-3AEB-EAEDFE835EAC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257E6B5-C111-77FA-1323-BC8A94804546}"/>
              </a:ext>
            </a:extLst>
          </p:cNvPr>
          <p:cNvSpPr txBox="1"/>
          <p:nvPr/>
        </p:nvSpPr>
        <p:spPr>
          <a:xfrm>
            <a:off x="1190170" y="1219349"/>
            <a:ext cx="15907660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/>
              <a:t>Liam, 5</a:t>
            </a:r>
          </a:p>
          <a:p>
            <a:br>
              <a:rPr lang="es-ES" sz="4400"/>
            </a:br>
            <a:r>
              <a:rPr lang="es-ES" sz="4400"/>
              <a:t>Liam se tapa los oídos al escuchar el sonido de la licuadora, aspiradora o timbre. Llora o se irrita en espacios ruidosos como centros comerciales o cumpleaños. Durante las sesiones de juego, se distrae con sonidos lejanos y necesita auriculares con cancelación de ruido para calmarse. Prefiere espacios silenciosos y se niega a participar en actividades musicales.</a:t>
            </a:r>
          </a:p>
          <a:p>
            <a:r>
              <a:rPr lang="es-ES" sz="4400" b="1"/>
              <a:t>SPM-2 Home – Hogar</a:t>
            </a:r>
            <a:endParaRPr lang="es-ES" sz="4400"/>
          </a:p>
          <a:p>
            <a:r>
              <a:rPr lang="es-ES" sz="4400" b="1"/>
              <a:t>Dominio auditivo</a:t>
            </a:r>
            <a:r>
              <a:rPr lang="es-ES" sz="4400"/>
              <a:t>: </a:t>
            </a:r>
            <a:r>
              <a:rPr lang="es-ES" sz="4400" b="1"/>
              <a:t>T = 78</a:t>
            </a:r>
            <a:r>
              <a:rPr lang="es-ES" sz="4400"/>
              <a:t> → Disfunción significativa (hipersensibilidad auditiva)</a:t>
            </a:r>
          </a:p>
          <a:p>
            <a:endParaRPr lang="es-ES" sz="4400"/>
          </a:p>
        </p:txBody>
      </p:sp>
    </p:spTree>
    <p:extLst>
      <p:ext uri="{BB962C8B-B14F-4D97-AF65-F5344CB8AC3E}">
        <p14:creationId xmlns:p14="http://schemas.microsoft.com/office/powerpoint/2010/main" val="3115008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2C4F6-C30D-03B6-5A5F-73BC32813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FA4A17C-1881-3445-955F-B96ACE7E4701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33B9B5D-4EAB-F598-3A0D-E3E672708B21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3D77311-2870-1165-9E5E-2D74B5171F4C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A64A5BF1-8409-7582-4B39-A6F0C6B2E383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2FBB9C0-3F57-9514-D4FE-ABE141D5B00B}"/>
              </a:ext>
            </a:extLst>
          </p:cNvPr>
          <p:cNvSpPr txBox="1"/>
          <p:nvPr/>
        </p:nvSpPr>
        <p:spPr>
          <a:xfrm>
            <a:off x="1190170" y="1219349"/>
            <a:ext cx="15907660" cy="754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/>
              <a:t>María José, 7 años</a:t>
            </a:r>
          </a:p>
          <a:p>
            <a:br>
              <a:rPr lang="es-ES" sz="4400"/>
            </a:br>
            <a:r>
              <a:rPr lang="es-ES" sz="4400"/>
              <a:t>María José no responde cuando se le llama por su nombre, incluso en ambientes tranquilos. Durante clase, necesita que las instrucciones verbales se repitan varias veces y con contacto visual. No parece notar sonidos del ambiente, como timbres o el llamado del profesor. Presenta dificultades para seguir secuencias auditivas y mantenerse atenta a historias contadas oralmente.</a:t>
            </a:r>
          </a:p>
          <a:p>
            <a:r>
              <a:rPr lang="es-ES" sz="4400" b="1"/>
              <a:t>SPM-2 </a:t>
            </a:r>
            <a:r>
              <a:rPr lang="es-ES" sz="4400" b="1" err="1"/>
              <a:t>School</a:t>
            </a:r>
            <a:r>
              <a:rPr lang="es-ES" sz="4400" b="1"/>
              <a:t> – Escuela</a:t>
            </a:r>
            <a:endParaRPr lang="es-ES" sz="4400"/>
          </a:p>
          <a:p>
            <a:r>
              <a:rPr lang="es-ES" sz="4400" b="1"/>
              <a:t>Dominio auditivo</a:t>
            </a:r>
            <a:r>
              <a:rPr lang="es-ES" sz="4400"/>
              <a:t>: </a:t>
            </a:r>
            <a:r>
              <a:rPr lang="es-ES" sz="4400" b="1"/>
              <a:t>T = 74</a:t>
            </a:r>
            <a:r>
              <a:rPr lang="es-ES" sz="4400"/>
              <a:t> → Disfunción significativa (</a:t>
            </a:r>
            <a:r>
              <a:rPr lang="es-ES" sz="4400" err="1"/>
              <a:t>hiporrespuesta</a:t>
            </a:r>
            <a:r>
              <a:rPr lang="es-ES" sz="4400"/>
              <a:t> auditiva)</a:t>
            </a:r>
          </a:p>
        </p:txBody>
      </p:sp>
    </p:spTree>
    <p:extLst>
      <p:ext uri="{BB962C8B-B14F-4D97-AF65-F5344CB8AC3E}">
        <p14:creationId xmlns:p14="http://schemas.microsoft.com/office/powerpoint/2010/main" val="4074167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8692A-A705-527A-A48A-3DF214556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50DEB4E-1E99-C4DC-634F-FDCE8792B072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0AAA9B6-CCDD-54C5-63BE-1DCD7C521B33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E260920-B0DF-5741-FAF8-65AC80BA0BE0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EEB6FBD8-96FB-A474-7839-76C3F0E0F693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F55EF97-F292-496A-F2A0-621955229A2D}"/>
              </a:ext>
            </a:extLst>
          </p:cNvPr>
          <p:cNvSpPr txBox="1"/>
          <p:nvPr/>
        </p:nvSpPr>
        <p:spPr>
          <a:xfrm>
            <a:off x="641187" y="1844115"/>
            <a:ext cx="1590766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/>
              <a:t>Juegos de seguimiento visual</a:t>
            </a:r>
          </a:p>
          <a:p>
            <a:endParaRPr lang="es-ES" sz="4400"/>
          </a:p>
          <a:p>
            <a:r>
              <a:rPr lang="es-ES" sz="4400"/>
              <a:t>Actividades de coordinación </a:t>
            </a:r>
            <a:r>
              <a:rPr lang="es-ES" sz="4400" err="1"/>
              <a:t>visomotriz</a:t>
            </a:r>
            <a:endParaRPr lang="es-ES" sz="4400"/>
          </a:p>
          <a:p>
            <a:endParaRPr lang="es-ES" sz="4400"/>
          </a:p>
          <a:p>
            <a:r>
              <a:rPr lang="es-ES" sz="4400"/>
              <a:t>Actividades de percepción visual y espacial</a:t>
            </a:r>
          </a:p>
          <a:p>
            <a:endParaRPr lang="es-ES" sz="4400"/>
          </a:p>
          <a:p>
            <a:r>
              <a:rPr lang="es-ES" sz="4400"/>
              <a:t>Integración visual con el sistema vestibular y propioceptivo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F95BA6F-239C-61DB-3304-D4943FEFA7A0}"/>
              </a:ext>
            </a:extLst>
          </p:cNvPr>
          <p:cNvSpPr txBox="1"/>
          <p:nvPr/>
        </p:nvSpPr>
        <p:spPr>
          <a:xfrm>
            <a:off x="3422487" y="8294354"/>
            <a:ext cx="159076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/>
              <a:t>Hipersensibilidad / Hiposensibilidad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9CBA660-00C1-4DDF-32D0-CB453757B9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512" y="523419"/>
            <a:ext cx="10793884" cy="545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114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DCFDA-EFB1-808D-9DC7-E80A772A8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F41188C-9648-C651-3B88-9D1E669E786B}"/>
              </a:ext>
            </a:extLst>
          </p:cNvPr>
          <p:cNvGrpSpPr/>
          <p:nvPr/>
        </p:nvGrpSpPr>
        <p:grpSpPr>
          <a:xfrm>
            <a:off x="11529689" y="-8284616"/>
            <a:ext cx="10811520" cy="9544289"/>
            <a:chOff x="0" y="-79709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32B28E6-F369-A655-613E-B2586BDF4CC2}"/>
                </a:ext>
              </a:extLst>
            </p:cNvPr>
            <p:cNvSpPr/>
            <p:nvPr/>
          </p:nvSpPr>
          <p:spPr>
            <a:xfrm>
              <a:off x="0" y="-79709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337DC61-2C3B-74C9-2B8D-8E68129DAADE}"/>
              </a:ext>
            </a:extLst>
          </p:cNvPr>
          <p:cNvSpPr/>
          <p:nvPr/>
        </p:nvSpPr>
        <p:spPr>
          <a:xfrm>
            <a:off x="14312004" y="-18878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5322BB71-D4E6-9F75-9484-5CFDC2EDD8BF}"/>
              </a:ext>
            </a:extLst>
          </p:cNvPr>
          <p:cNvSpPr/>
          <p:nvPr/>
        </p:nvSpPr>
        <p:spPr>
          <a:xfrm>
            <a:off x="15830313" y="-345205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93B45A6-FBB0-BE46-86AC-21CCB773A458}"/>
              </a:ext>
            </a:extLst>
          </p:cNvPr>
          <p:cNvSpPr txBox="1"/>
          <p:nvPr/>
        </p:nvSpPr>
        <p:spPr>
          <a:xfrm>
            <a:off x="416092" y="526851"/>
            <a:ext cx="17455816" cy="923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/>
              <a:t>Valentina, 4 años</a:t>
            </a:r>
          </a:p>
          <a:p>
            <a:br>
              <a:rPr lang="es-ES" sz="5400"/>
            </a:br>
            <a:r>
              <a:rPr lang="es-ES" sz="5400"/>
              <a:t>Valentina evita mirar libros con ilustraciones coloridas, se queja del brillo de las luces en casa y en el jardín infantil, y reacciona con sobresalto ante movimientos visuales repentinos. Prefiere ambientes con poca luz y se aleja cuando hay muchas personas o decoración llamativa. Durante el juego, evita los materiales visualmente complejos.</a:t>
            </a:r>
          </a:p>
          <a:p>
            <a:r>
              <a:rPr lang="es-ES" sz="5400" b="1"/>
              <a:t>SPM-2 </a:t>
            </a:r>
            <a:r>
              <a:rPr lang="es-ES" sz="5400" b="1" err="1"/>
              <a:t>Preschool</a:t>
            </a:r>
            <a:r>
              <a:rPr lang="es-ES" sz="5400" b="1"/>
              <a:t> – Hogar</a:t>
            </a:r>
            <a:endParaRPr lang="es-ES" sz="5400"/>
          </a:p>
          <a:p>
            <a:r>
              <a:rPr lang="es-ES" sz="5400" b="1"/>
              <a:t>Dominio visual</a:t>
            </a:r>
            <a:r>
              <a:rPr lang="es-ES" sz="5400"/>
              <a:t>: </a:t>
            </a:r>
            <a:r>
              <a:rPr lang="es-ES" sz="5400" b="1"/>
              <a:t>T = 75</a:t>
            </a:r>
            <a:r>
              <a:rPr lang="es-ES" sz="5400"/>
              <a:t> → Disfunción significativa (hipersensibilidad visual)</a:t>
            </a:r>
          </a:p>
        </p:txBody>
      </p:sp>
    </p:spTree>
    <p:extLst>
      <p:ext uri="{BB962C8B-B14F-4D97-AF65-F5344CB8AC3E}">
        <p14:creationId xmlns:p14="http://schemas.microsoft.com/office/powerpoint/2010/main" val="2279942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B301B-A8DB-EBF0-7B64-FB536DD1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BDA13B1-100E-7BBE-5C79-AD40E3B03198}"/>
              </a:ext>
            </a:extLst>
          </p:cNvPr>
          <p:cNvGrpSpPr/>
          <p:nvPr/>
        </p:nvGrpSpPr>
        <p:grpSpPr>
          <a:xfrm>
            <a:off x="11529689" y="-8284616"/>
            <a:ext cx="10811520" cy="9544289"/>
            <a:chOff x="0" y="-79709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9BCE93C-1699-BC43-BDCF-5556A00823A2}"/>
                </a:ext>
              </a:extLst>
            </p:cNvPr>
            <p:cNvSpPr/>
            <p:nvPr/>
          </p:nvSpPr>
          <p:spPr>
            <a:xfrm>
              <a:off x="0" y="-79709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12B43CE2-CE22-18B6-0D58-DE0617D55054}"/>
              </a:ext>
            </a:extLst>
          </p:cNvPr>
          <p:cNvSpPr/>
          <p:nvPr/>
        </p:nvSpPr>
        <p:spPr>
          <a:xfrm>
            <a:off x="14312004" y="-18878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01529741-CFBC-171B-5CBC-E1C68A5755E8}"/>
              </a:ext>
            </a:extLst>
          </p:cNvPr>
          <p:cNvSpPr/>
          <p:nvPr/>
        </p:nvSpPr>
        <p:spPr>
          <a:xfrm>
            <a:off x="15830313" y="-345205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2EDF15B-B637-4A55-4015-79F1CA431842}"/>
              </a:ext>
            </a:extLst>
          </p:cNvPr>
          <p:cNvSpPr txBox="1"/>
          <p:nvPr/>
        </p:nvSpPr>
        <p:spPr>
          <a:xfrm>
            <a:off x="266481" y="371014"/>
            <a:ext cx="17240486" cy="923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/>
              <a:t>Samuel, 6 años</a:t>
            </a:r>
          </a:p>
          <a:p>
            <a:br>
              <a:rPr lang="es-ES" sz="5400"/>
            </a:br>
            <a:r>
              <a:rPr lang="es-ES" sz="5400"/>
              <a:t>Samuel suele chocar con objetos al caminar por el aula. Tiene dificultad para encontrar elementos a la vista (como su mochila), no responde a señales visuales del entorno y necesita mucho tiempo para procesar estímulos visuales. No muestra interés por identificar formas, colores o figuras, y le cuesta reconocer letras o detalles en dibujos.</a:t>
            </a:r>
          </a:p>
          <a:p>
            <a:r>
              <a:rPr lang="es-ES" sz="5400" b="1"/>
              <a:t>SPM-2 </a:t>
            </a:r>
            <a:r>
              <a:rPr lang="es-ES" sz="5400" b="1" err="1"/>
              <a:t>School</a:t>
            </a:r>
            <a:r>
              <a:rPr lang="es-ES" sz="5400" b="1"/>
              <a:t> – Escuela</a:t>
            </a:r>
            <a:endParaRPr lang="es-ES" sz="5400"/>
          </a:p>
          <a:p>
            <a:r>
              <a:rPr lang="es-ES" sz="5400" b="1"/>
              <a:t>Dominio visual</a:t>
            </a:r>
            <a:r>
              <a:rPr lang="es-ES" sz="5400"/>
              <a:t>: </a:t>
            </a:r>
            <a:r>
              <a:rPr lang="es-ES" sz="5400" b="1"/>
              <a:t>T = 72</a:t>
            </a:r>
            <a:r>
              <a:rPr lang="es-ES" sz="5400"/>
              <a:t> → Disfunción significativa (</a:t>
            </a:r>
            <a:r>
              <a:rPr lang="es-ES" sz="5400" err="1"/>
              <a:t>hiporrespuesta</a:t>
            </a:r>
            <a:r>
              <a:rPr lang="es-ES" sz="5400"/>
              <a:t> visual)</a:t>
            </a:r>
          </a:p>
        </p:txBody>
      </p:sp>
    </p:spTree>
    <p:extLst>
      <p:ext uri="{BB962C8B-B14F-4D97-AF65-F5344CB8AC3E}">
        <p14:creationId xmlns:p14="http://schemas.microsoft.com/office/powerpoint/2010/main" val="1091641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4476E-F38C-FD4F-9A8D-19EB91012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58813BB-346F-7FC9-B69D-AF16AA4C37BB}"/>
              </a:ext>
            </a:extLst>
          </p:cNvPr>
          <p:cNvGrpSpPr/>
          <p:nvPr/>
        </p:nvGrpSpPr>
        <p:grpSpPr>
          <a:xfrm>
            <a:off x="11529689" y="-8284616"/>
            <a:ext cx="10811520" cy="9544289"/>
            <a:chOff x="0" y="-79709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51147EC-2C61-6524-A104-4FFBE7F19DEF}"/>
                </a:ext>
              </a:extLst>
            </p:cNvPr>
            <p:cNvSpPr/>
            <p:nvPr/>
          </p:nvSpPr>
          <p:spPr>
            <a:xfrm>
              <a:off x="0" y="-79709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01EADBA5-6FDD-D635-D35A-57B08DC3D994}"/>
              </a:ext>
            </a:extLst>
          </p:cNvPr>
          <p:cNvSpPr/>
          <p:nvPr/>
        </p:nvSpPr>
        <p:spPr>
          <a:xfrm>
            <a:off x="14312004" y="-18878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F1569556-1153-6081-B49B-5BD514AE2D06}"/>
              </a:ext>
            </a:extLst>
          </p:cNvPr>
          <p:cNvSpPr/>
          <p:nvPr/>
        </p:nvSpPr>
        <p:spPr>
          <a:xfrm>
            <a:off x="15830313" y="-345205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1DA09B6-E055-652E-1BB6-EC932AC16185}"/>
              </a:ext>
            </a:extLst>
          </p:cNvPr>
          <p:cNvSpPr txBox="1"/>
          <p:nvPr/>
        </p:nvSpPr>
        <p:spPr>
          <a:xfrm>
            <a:off x="266481" y="371014"/>
            <a:ext cx="17240486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/>
              <a:t>Victoria, 9 años</a:t>
            </a:r>
          </a:p>
          <a:p>
            <a:br>
              <a:rPr lang="es-ES" sz="5400" dirty="0"/>
            </a:br>
            <a:r>
              <a:rPr lang="es-ES" sz="5400" dirty="0"/>
              <a:t>Victoria durante la clase de lectura, confunde letras similares (b/d/p/q). Se acerca demasiado al papel y se cansa rápido. En actividades artísticas evita recortar o escribir porque no distingue bien entre presión suave y fuerte. Le gusta aprender con videos y escuchar historias. No le gusta colorear. </a:t>
            </a:r>
          </a:p>
          <a:p>
            <a:r>
              <a:rPr lang="es-ES" sz="5400" dirty="0"/>
              <a:t>Se frustra fácilmente cuando se le exige escribir por un tiempo prolongado. Rompe frecuentemente los lápices </a:t>
            </a:r>
          </a:p>
        </p:txBody>
      </p:sp>
    </p:spTree>
    <p:extLst>
      <p:ext uri="{BB962C8B-B14F-4D97-AF65-F5344CB8AC3E}">
        <p14:creationId xmlns:p14="http://schemas.microsoft.com/office/powerpoint/2010/main" val="57155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4B8E7-CFB6-6618-ED54-680B962E0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DCA98F1-FFEC-855C-02DE-DB93CBA857E3}"/>
              </a:ext>
            </a:extLst>
          </p:cNvPr>
          <p:cNvGrpSpPr/>
          <p:nvPr/>
        </p:nvGrpSpPr>
        <p:grpSpPr>
          <a:xfrm>
            <a:off x="11529689" y="-8284616"/>
            <a:ext cx="10811520" cy="9544289"/>
            <a:chOff x="0" y="-79709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B36D97D-24A2-6713-55A7-730A58E96A5B}"/>
                </a:ext>
              </a:extLst>
            </p:cNvPr>
            <p:cNvSpPr/>
            <p:nvPr/>
          </p:nvSpPr>
          <p:spPr>
            <a:xfrm>
              <a:off x="0" y="-79709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1EF4B75-1F0F-0743-CC16-41840A831E5F}"/>
              </a:ext>
            </a:extLst>
          </p:cNvPr>
          <p:cNvSpPr/>
          <p:nvPr/>
        </p:nvSpPr>
        <p:spPr>
          <a:xfrm>
            <a:off x="14312004" y="-18878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1E3BE7EB-0C9F-79FA-9461-79C41B2DDEB5}"/>
              </a:ext>
            </a:extLst>
          </p:cNvPr>
          <p:cNvSpPr/>
          <p:nvPr/>
        </p:nvSpPr>
        <p:spPr>
          <a:xfrm>
            <a:off x="15830313" y="-345205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16DD25A-DCC9-5C2C-2FD4-0C8AA4248940}"/>
              </a:ext>
            </a:extLst>
          </p:cNvPr>
          <p:cNvSpPr txBox="1"/>
          <p:nvPr/>
        </p:nvSpPr>
        <p:spPr>
          <a:xfrm>
            <a:off x="266481" y="371014"/>
            <a:ext cx="17240486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/>
              <a:t>Pablo, 12 años</a:t>
            </a:r>
          </a:p>
          <a:p>
            <a:br>
              <a:rPr lang="es-ES" sz="5400" dirty="0"/>
            </a:br>
            <a:r>
              <a:rPr lang="es-ES" sz="5400" dirty="0"/>
              <a:t>Pablo es un niño activo que le gusta socializar, pero en deportes lo rechazan porque no controla bien la fuerza. Le encanta el fútbol. Se frustra cuando juegan a patear la pelota, a pasar por aros y en los juegos de equilibrio porque siente que “siempre pierde”.</a:t>
            </a:r>
            <a:br>
              <a:rPr lang="es-ES" sz="5400" dirty="0"/>
            </a:br>
            <a:r>
              <a:rPr lang="es-ES" sz="5400" dirty="0"/>
              <a:t>Suele ser brusco, manejando fuerza excesiva con objetos y personas. Cuando se le corrige se enoja y aísla. </a:t>
            </a:r>
          </a:p>
        </p:txBody>
      </p:sp>
    </p:spTree>
    <p:extLst>
      <p:ext uri="{BB962C8B-B14F-4D97-AF65-F5344CB8AC3E}">
        <p14:creationId xmlns:p14="http://schemas.microsoft.com/office/powerpoint/2010/main" val="2293544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81D5B-8CA4-19FC-08DA-9C797C1E7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B899389-0D9E-1B19-4E18-3D28D88AA8D4}"/>
              </a:ext>
            </a:extLst>
          </p:cNvPr>
          <p:cNvGrpSpPr/>
          <p:nvPr/>
        </p:nvGrpSpPr>
        <p:grpSpPr>
          <a:xfrm>
            <a:off x="11529689" y="-8284616"/>
            <a:ext cx="10811520" cy="9544289"/>
            <a:chOff x="0" y="-79709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6AD46CA-1EBC-463E-1729-30073E9D8D55}"/>
                </a:ext>
              </a:extLst>
            </p:cNvPr>
            <p:cNvSpPr/>
            <p:nvPr/>
          </p:nvSpPr>
          <p:spPr>
            <a:xfrm>
              <a:off x="0" y="-79709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2BCEF3E-2BE1-780C-BB54-2E748F8876BF}"/>
              </a:ext>
            </a:extLst>
          </p:cNvPr>
          <p:cNvSpPr/>
          <p:nvPr/>
        </p:nvSpPr>
        <p:spPr>
          <a:xfrm>
            <a:off x="14312004" y="-18878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38B764CA-887E-B919-768E-B1B21CE0B672}"/>
              </a:ext>
            </a:extLst>
          </p:cNvPr>
          <p:cNvSpPr/>
          <p:nvPr/>
        </p:nvSpPr>
        <p:spPr>
          <a:xfrm>
            <a:off x="15830313" y="-345205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245E297-55FB-6A08-D55D-D59EEAB25D8A}"/>
              </a:ext>
            </a:extLst>
          </p:cNvPr>
          <p:cNvSpPr txBox="1"/>
          <p:nvPr/>
        </p:nvSpPr>
        <p:spPr>
          <a:xfrm>
            <a:off x="266481" y="371014"/>
            <a:ext cx="17240486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/>
              <a:t>Alejandro, 9 años</a:t>
            </a:r>
          </a:p>
          <a:p>
            <a:br>
              <a:rPr lang="es-ES" sz="5400" dirty="0"/>
            </a:br>
            <a:r>
              <a:rPr lang="es-ES" sz="5400" dirty="0"/>
              <a:t>Alejo “se cae mucho”, es torpe en juegos de movimiento y evita actividades deportivas. En el colegio lo perciben como distraído y poco coordinado. Él empezó a caminar a los 16 meses, nació de 32 semanas. Le gusta dibujar, los rompecabezas y jugar videojuegos. Aunque no sea bueno en los deportes, le apasiona el juego “cogidas” que juegan sus amigos, sin embargo, quisiera ser mejor. </a:t>
            </a:r>
          </a:p>
        </p:txBody>
      </p:sp>
    </p:spTree>
    <p:extLst>
      <p:ext uri="{BB962C8B-B14F-4D97-AF65-F5344CB8AC3E}">
        <p14:creationId xmlns:p14="http://schemas.microsoft.com/office/powerpoint/2010/main" val="2676429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825A6-60CB-0F5B-D7AF-C90CCB04D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A9BF0C1-97BD-808C-51F4-D54474D6DA74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C0F069B-3A67-18E9-5911-707ECF101708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30D463C-025F-0814-8B41-81EEEEC9B76A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DF27C30F-5188-48FA-3B87-25BC50D21EAA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EE6C7C0-57C8-B9B7-BEDC-017D51A25107}"/>
              </a:ext>
            </a:extLst>
          </p:cNvPr>
          <p:cNvSpPr txBox="1"/>
          <p:nvPr/>
        </p:nvSpPr>
        <p:spPr>
          <a:xfrm>
            <a:off x="1190170" y="6791440"/>
            <a:ext cx="1590766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/>
              <a:t>-Actividad física</a:t>
            </a:r>
          </a:p>
          <a:p>
            <a:pPr algn="ctr"/>
            <a:r>
              <a:rPr lang="es-ES" sz="4400"/>
              <a:t>-Actividades sensoriomotoras</a:t>
            </a:r>
          </a:p>
          <a:p>
            <a:pPr algn="ctr"/>
            <a:r>
              <a:rPr lang="es-ES" sz="4400"/>
              <a:t>-Entrenamiento en ritmo y control inhibitorio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3BB2B70-D12A-73DE-5440-1B94D0797A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955" y="562806"/>
            <a:ext cx="13355958" cy="929110"/>
          </a:xfrm>
          <a:prstGeom prst="rect">
            <a:avLst/>
          </a:prstGeom>
        </p:spPr>
      </p:pic>
      <p:grpSp>
        <p:nvGrpSpPr>
          <p:cNvPr id="6" name="Group 4">
            <a:extLst>
              <a:ext uri="{FF2B5EF4-FFF2-40B4-BE49-F238E27FC236}">
                <a16:creationId xmlns:a16="http://schemas.microsoft.com/office/drawing/2014/main" id="{4A1977DC-F0B1-3823-C1F3-1FF9EDF597D5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AC40FAAD-889A-B6F5-BDB1-CC8B5F1BA565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10" name="CuadroTexto 9">
            <a:extLst>
              <a:ext uri="{FF2B5EF4-FFF2-40B4-BE49-F238E27FC236}">
                <a16:creationId xmlns:a16="http://schemas.microsoft.com/office/drawing/2014/main" id="{6B20F412-B4B0-209B-4488-EE4A81E1C97E}"/>
              </a:ext>
            </a:extLst>
          </p:cNvPr>
          <p:cNvSpPr txBox="1"/>
          <p:nvPr/>
        </p:nvSpPr>
        <p:spPr>
          <a:xfrm>
            <a:off x="0" y="9267298"/>
            <a:ext cx="1752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DuPaul, G. J., Stoner, G., &amp; O'Reilly, M. J. (2015). </a:t>
            </a:r>
            <a:r>
              <a:rPr lang="en-US" sz="2400" i="1">
                <a:solidFill>
                  <a:schemeClr val="bg1"/>
                </a:solidFill>
              </a:rPr>
              <a:t>ADHD in the schools: Assessment and intervention strategies</a:t>
            </a:r>
            <a:r>
              <a:rPr lang="en-US" sz="2400">
                <a:solidFill>
                  <a:schemeClr val="bg1"/>
                </a:solidFill>
              </a:rPr>
              <a:t>. Guilford Press.</a:t>
            </a:r>
            <a:endParaRPr lang="es-ES" sz="2400">
              <a:solidFill>
                <a:schemeClr val="bg1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690D883-1B0F-0D60-5576-AE602CD34AC0}"/>
              </a:ext>
            </a:extLst>
          </p:cNvPr>
          <p:cNvSpPr txBox="1"/>
          <p:nvPr/>
        </p:nvSpPr>
        <p:spPr>
          <a:xfrm>
            <a:off x="1190170" y="2215065"/>
            <a:ext cx="1590766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/>
              <a:t>CONDUCTISMO</a:t>
            </a:r>
          </a:p>
          <a:p>
            <a:pPr algn="ctr"/>
            <a:r>
              <a:rPr lang="es-ES" sz="4400"/>
              <a:t>Antecedentes-Comportamiento-Consecuencias</a:t>
            </a:r>
          </a:p>
          <a:p>
            <a:pPr algn="ctr"/>
            <a:r>
              <a:rPr lang="es-ES" sz="4400"/>
              <a:t>conducta&lt;- +RP l -RN </a:t>
            </a:r>
            <a:r>
              <a:rPr lang="es-ES" sz="4400">
                <a:sym typeface="Wingdings" panose="05000000000000000000" pitchFamily="2" charset="2"/>
              </a:rPr>
              <a:t>-&gt; Extinción</a:t>
            </a:r>
          </a:p>
          <a:p>
            <a:pPr algn="ctr"/>
            <a:r>
              <a:rPr lang="es-ES" sz="4400">
                <a:sym typeface="Wingdings" panose="05000000000000000000" pitchFamily="2" charset="2"/>
              </a:rPr>
              <a:t>Economía</a:t>
            </a:r>
          </a:p>
          <a:p>
            <a:pPr algn="ctr"/>
            <a:r>
              <a:rPr lang="es-ES" sz="4400">
                <a:sym typeface="Wingdings" panose="05000000000000000000" pitchFamily="2" charset="2"/>
              </a:rPr>
              <a:t>Tiempo fuera</a:t>
            </a:r>
            <a:endParaRPr lang="es-ES" sz="4400"/>
          </a:p>
        </p:txBody>
      </p:sp>
    </p:spTree>
    <p:extLst>
      <p:ext uri="{BB962C8B-B14F-4D97-AF65-F5344CB8AC3E}">
        <p14:creationId xmlns:p14="http://schemas.microsoft.com/office/powerpoint/2010/main" val="378107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380C5-1DDC-1EC9-D405-7EF9DAB47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712BC26-54A2-14D6-184C-A95816D6BFD4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1BBAADD-8C38-A851-1133-A4A9492D13E5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1436AFB6-E13A-AFD3-07C2-B95C1F1160AD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D2C796AD-4775-60BC-EE9E-02AAE3BAF110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A6B0EC4-CF6B-C697-00C6-04D3DDE1C4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955" y="562806"/>
            <a:ext cx="13355958" cy="92911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C89203CB-2D39-1E8D-3B39-AF606269B583}"/>
              </a:ext>
            </a:extLst>
          </p:cNvPr>
          <p:cNvSpPr txBox="1"/>
          <p:nvPr/>
        </p:nvSpPr>
        <p:spPr>
          <a:xfrm>
            <a:off x="399814" y="1820386"/>
            <a:ext cx="17097830" cy="809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/>
              <a:t>Santiago – TDAH combinado con trastorno del procesamiento sensorial (</a:t>
            </a:r>
            <a:r>
              <a:rPr lang="es-ES" sz="4000" b="1" err="1"/>
              <a:t>hiperresponsivo</a:t>
            </a:r>
            <a:r>
              <a:rPr lang="es-ES" sz="4000" b="1"/>
              <a:t> vestibular)</a:t>
            </a:r>
          </a:p>
          <a:p>
            <a:r>
              <a:rPr lang="es-ES" sz="4000" b="1"/>
              <a:t>Edad:</a:t>
            </a:r>
            <a:r>
              <a:rPr lang="es-ES" sz="4000"/>
              <a:t> 6 años</a:t>
            </a:r>
            <a:br>
              <a:rPr lang="es-ES" sz="4000"/>
            </a:br>
            <a:r>
              <a:rPr lang="es-ES" sz="4000" b="1"/>
              <a:t>Diagnóstico médico:</a:t>
            </a:r>
            <a:r>
              <a:rPr lang="es-ES" sz="4000"/>
              <a:t> TDAH combinado (inatención + hiperactividad)</a:t>
            </a:r>
            <a:br>
              <a:rPr lang="es-ES" sz="4000"/>
            </a:br>
            <a:r>
              <a:rPr lang="es-ES" sz="4000" b="1"/>
              <a:t>Evaluación sensorial (SPM-2):</a:t>
            </a:r>
            <a:endParaRPr lang="es-ES" sz="4000"/>
          </a:p>
          <a:p>
            <a:r>
              <a:rPr lang="es-ES" sz="4000" b="1"/>
              <a:t>Procesamiento vestibular</a:t>
            </a:r>
            <a:r>
              <a:rPr lang="es-ES" sz="4000"/>
              <a:t>: muy comprometido</a:t>
            </a:r>
          </a:p>
          <a:p>
            <a:r>
              <a:rPr lang="es-ES" sz="4000" b="1"/>
              <a:t>Audición</a:t>
            </a:r>
            <a:r>
              <a:rPr lang="es-ES" sz="4000"/>
              <a:t>: leve compromiso</a:t>
            </a:r>
          </a:p>
          <a:p>
            <a:r>
              <a:rPr lang="es-ES" sz="4000" b="1"/>
              <a:t>Conducta social</a:t>
            </a:r>
            <a:r>
              <a:rPr lang="es-ES" sz="4000"/>
              <a:t>: dificultades en autorregulación emocional</a:t>
            </a:r>
            <a:br>
              <a:rPr lang="es-ES" sz="4000"/>
            </a:br>
            <a:r>
              <a:rPr lang="es-ES" sz="4000" b="1"/>
              <a:t>Observaciones clínicas:</a:t>
            </a:r>
            <a:endParaRPr lang="es-ES" sz="4000"/>
          </a:p>
          <a:p>
            <a:r>
              <a:rPr lang="es-ES" sz="4000"/>
              <a:t>Santiago no puede estar quieto en clase, se levanta constantemente y busca girar, saltar o trepar.</a:t>
            </a:r>
          </a:p>
          <a:p>
            <a:r>
              <a:rPr lang="es-ES" sz="4000"/>
              <a:t>Se frustra con facilidad y responde impulsivamente.</a:t>
            </a:r>
          </a:p>
          <a:p>
            <a:r>
              <a:rPr lang="es-ES" sz="4000"/>
              <a:t>Tiene dificultades para sostener la atención en juegos grupales o tareas simples.</a:t>
            </a:r>
          </a:p>
        </p:txBody>
      </p:sp>
    </p:spTree>
    <p:extLst>
      <p:ext uri="{BB962C8B-B14F-4D97-AF65-F5344CB8AC3E}">
        <p14:creationId xmlns:p14="http://schemas.microsoft.com/office/powerpoint/2010/main" val="3501823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CF2DB-B172-AF4E-0FDC-45EC5C331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85D9594-4577-95E8-31C5-B114AE12F19D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8CA5499-7E6D-6B5F-15C4-0D9D87999220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A5E6E00-6E45-F304-41A5-B2E8F5C45ECE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1A222B42-5385-12D6-08E0-B01B13B77AA3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17B9C29-CB04-CDAA-8796-CE6A4DC9DF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92" y="686649"/>
            <a:ext cx="13023486" cy="709014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0B0405D-897A-2B6B-13C0-C550271CCD96}"/>
              </a:ext>
            </a:extLst>
          </p:cNvPr>
          <p:cNvSpPr txBox="1"/>
          <p:nvPr/>
        </p:nvSpPr>
        <p:spPr>
          <a:xfrm>
            <a:off x="599592" y="3573839"/>
            <a:ext cx="1217928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err="1"/>
              <a:t>Canoterapia</a:t>
            </a:r>
            <a:endParaRPr lang="es-ES" sz="6600"/>
          </a:p>
          <a:p>
            <a:r>
              <a:rPr lang="es-ES" sz="6600" err="1"/>
              <a:t>Equinoterapia</a:t>
            </a:r>
            <a:endParaRPr lang="es-ES" sz="6600"/>
          </a:p>
          <a:p>
            <a:r>
              <a:rPr lang="es-ES" sz="6600"/>
              <a:t>Otros</a:t>
            </a:r>
            <a:endParaRPr lang="es-CO" sz="6600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1638C3FB-5EB6-6CE0-301A-09A533964F3C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509112E-349F-E137-8625-FEADF9ADBDDA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3FDD0EA-3B61-A4C3-FEE4-91B3CB72CE33}"/>
              </a:ext>
            </a:extLst>
          </p:cNvPr>
          <p:cNvSpPr txBox="1"/>
          <p:nvPr/>
        </p:nvSpPr>
        <p:spPr>
          <a:xfrm>
            <a:off x="0" y="9267298"/>
            <a:ext cx="1752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O’Haire et al. (2013), Beetz et al. (2012), Bass et al. (2009), Nagengast et al. (1997)</a:t>
            </a:r>
            <a:endParaRPr lang="es-ES" sz="2400">
              <a:solidFill>
                <a:schemeClr val="bg1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71A842E-2314-1102-0A0E-39317E1CC619}"/>
              </a:ext>
            </a:extLst>
          </p:cNvPr>
          <p:cNvSpPr txBox="1"/>
          <p:nvPr/>
        </p:nvSpPr>
        <p:spPr>
          <a:xfrm>
            <a:off x="11742822" y="4700980"/>
            <a:ext cx="45878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/>
              <a:t>¡A dibujar!</a:t>
            </a:r>
            <a:endParaRPr lang="es-CO" sz="6600"/>
          </a:p>
        </p:txBody>
      </p:sp>
    </p:spTree>
    <p:extLst>
      <p:ext uri="{BB962C8B-B14F-4D97-AF65-F5344CB8AC3E}">
        <p14:creationId xmlns:p14="http://schemas.microsoft.com/office/powerpoint/2010/main" val="2132456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A3628-D5B6-04F4-475F-BCF51A251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064C948-684A-DCDA-724E-9AB08B0DDEDB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70BA908-F3C0-F229-A708-8C154E09AED4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4412B33-E960-83D1-6FB1-51D7E83C3E25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D430F139-7F19-0219-5EF4-B62567463542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4273F4F-7CAE-A5CC-2784-C2BD0FC49F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92" y="619025"/>
            <a:ext cx="13008720" cy="1017270"/>
          </a:xfrm>
          <a:prstGeom prst="rect">
            <a:avLst/>
          </a:prstGeom>
        </p:spPr>
      </p:pic>
      <p:pic>
        <p:nvPicPr>
          <p:cNvPr id="1026" name="Picture 2" descr="Curso &quot;Comunicación Aumentativa y Alternativa (CAA) en Infancia ...">
            <a:extLst>
              <a:ext uri="{FF2B5EF4-FFF2-40B4-BE49-F238E27FC236}">
                <a16:creationId xmlns:a16="http://schemas.microsoft.com/office/drawing/2014/main" id="{899A7C24-4329-8FFB-47CC-95D369595D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4560">
            <a:off x="477160" y="2863540"/>
            <a:ext cx="6315288" cy="3437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es de la Concientización sobre la Comunicación Aumentativa y ...">
            <a:extLst>
              <a:ext uri="{FF2B5EF4-FFF2-40B4-BE49-F238E27FC236}">
                <a16:creationId xmlns:a16="http://schemas.microsoft.com/office/drawing/2014/main" id="{20F5D1B9-7DBD-112C-A176-BD888E98F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6172">
            <a:off x="5617679" y="2182118"/>
            <a:ext cx="4915697" cy="4915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omunicadores Aumentativos y Alternativos (SAAC) – Asistronic">
            <a:extLst>
              <a:ext uri="{FF2B5EF4-FFF2-40B4-BE49-F238E27FC236}">
                <a16:creationId xmlns:a16="http://schemas.microsoft.com/office/drawing/2014/main" id="{C1E33E82-DBD4-A43F-2CF6-0E196778F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4529">
            <a:off x="12172948" y="2439806"/>
            <a:ext cx="5032209" cy="5032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AC Access: Why Your Child Needs Their Device at All Times">
            <a:extLst>
              <a:ext uri="{FF2B5EF4-FFF2-40B4-BE49-F238E27FC236}">
                <a16:creationId xmlns:a16="http://schemas.microsoft.com/office/drawing/2014/main" id="{ED08DBFA-0D6C-5492-3002-A500DB9FF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9008">
            <a:off x="964195" y="6891230"/>
            <a:ext cx="6031409" cy="3384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9E8BFEFA-08AC-73E0-3822-91CFDA1A0341}"/>
              </a:ext>
            </a:extLst>
          </p:cNvPr>
          <p:cNvSpPr txBox="1"/>
          <p:nvPr/>
        </p:nvSpPr>
        <p:spPr>
          <a:xfrm>
            <a:off x="8752974" y="8987723"/>
            <a:ext cx="114420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>
                <a:hlinkClick r:id="rId9"/>
              </a:rPr>
              <a:t>https://www.youtube.com/watch?v=5Bl_GRBd_UI</a:t>
            </a:r>
            <a:endParaRPr lang="es-CO"/>
          </a:p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5755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E5775-B672-0B67-81BA-A1168F07F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FDF4046-9D06-2607-2531-17AFCE75F693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D181AE7-1A5E-2E21-A1D2-E4334360CC48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791C4719-8140-83AE-ED7E-ED58EA92A31C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4A6A9F69-DD64-73F1-7DE2-D62C49BB29D1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DBCBBF18-CF89-1656-62A3-A1969072F69F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28C7CF44-9BF8-F629-BEE3-528F14481F5D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C5B6BDFF-3FE1-B4CF-8788-3104723703A3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pic>
        <p:nvPicPr>
          <p:cNvPr id="2052" name="Picture 4" descr="QRCode for Quiz sesión 7 Julio 6. Trastornos sensoriales y del comportamiento">
            <a:extLst>
              <a:ext uri="{FF2B5EF4-FFF2-40B4-BE49-F238E27FC236}">
                <a16:creationId xmlns:a16="http://schemas.microsoft.com/office/drawing/2014/main" id="{AC3AE2EC-AA27-D30F-2199-8B7975389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333500"/>
            <a:ext cx="7620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84A82DD9-FE15-C9AD-14DF-1F2170254C0B}"/>
              </a:ext>
            </a:extLst>
          </p:cNvPr>
          <p:cNvSpPr txBox="1"/>
          <p:nvPr/>
        </p:nvSpPr>
        <p:spPr>
          <a:xfrm>
            <a:off x="409575" y="5143500"/>
            <a:ext cx="441642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dirty="0">
                <a:hlinkClick r:id="rId7"/>
              </a:rPr>
              <a:t>https://forms.office.com/r/MwpJKpSwT3?origin=QRCode&amp;qrcodeorigin=presentation</a:t>
            </a:r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15736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aca51631-00fe-490d-91ab-163ef87260ee}" enabled="0" method="" siteId="{aca51631-00fe-490d-91ab-163ef87260e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1453</Words>
  <Application>Microsoft Office PowerPoint</Application>
  <PresentationFormat>Personalizado</PresentationFormat>
  <Paragraphs>132</Paragraphs>
  <Slides>25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0" baseType="lpstr">
      <vt:lpstr>Calibri</vt:lpstr>
      <vt:lpstr>Arial</vt:lpstr>
      <vt:lpstr>Aptos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Azul y Violeta Informal Corporativo Desarrollo de Aplicación Emprendimiento Empresa Presentación</dc:title>
  <dc:creator>José Manuel Herrera Barrera</dc:creator>
  <cp:lastModifiedBy>Jose Manuel Herrera Barrera</cp:lastModifiedBy>
  <cp:revision>2</cp:revision>
  <dcterms:created xsi:type="dcterms:W3CDTF">2006-08-16T00:00:00Z</dcterms:created>
  <dcterms:modified xsi:type="dcterms:W3CDTF">2025-09-20T20:19:56Z</dcterms:modified>
  <dc:identifier>DAF5U3N7QGM</dc:identifier>
</cp:coreProperties>
</file>