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74"/>
  </p:notesMasterIdLst>
  <p:sldIdLst>
    <p:sldId id="256" r:id="rId3"/>
    <p:sldId id="258" r:id="rId4"/>
    <p:sldId id="328" r:id="rId5"/>
    <p:sldId id="405" r:id="rId6"/>
    <p:sldId id="375" r:id="rId7"/>
    <p:sldId id="264" r:id="rId8"/>
    <p:sldId id="432" r:id="rId9"/>
    <p:sldId id="433" r:id="rId10"/>
    <p:sldId id="340" r:id="rId11"/>
    <p:sldId id="337" r:id="rId12"/>
    <p:sldId id="404" r:id="rId13"/>
    <p:sldId id="257" r:id="rId14"/>
    <p:sldId id="406" r:id="rId15"/>
    <p:sldId id="363" r:id="rId16"/>
    <p:sldId id="376" r:id="rId17"/>
    <p:sldId id="385" r:id="rId18"/>
    <p:sldId id="338" r:id="rId19"/>
    <p:sldId id="339" r:id="rId20"/>
    <p:sldId id="374" r:id="rId21"/>
    <p:sldId id="435" r:id="rId22"/>
    <p:sldId id="428" r:id="rId23"/>
    <p:sldId id="331" r:id="rId24"/>
    <p:sldId id="329" r:id="rId25"/>
    <p:sldId id="369" r:id="rId26"/>
    <p:sldId id="341" r:id="rId27"/>
    <p:sldId id="373" r:id="rId28"/>
    <p:sldId id="330" r:id="rId29"/>
    <p:sldId id="352" r:id="rId30"/>
    <p:sldId id="335" r:id="rId31"/>
    <p:sldId id="333" r:id="rId32"/>
    <p:sldId id="336" r:id="rId33"/>
    <p:sldId id="437" r:id="rId34"/>
    <p:sldId id="438" r:id="rId35"/>
    <p:sldId id="334" r:id="rId36"/>
    <p:sldId id="400" r:id="rId37"/>
    <p:sldId id="343" r:id="rId38"/>
    <p:sldId id="439" r:id="rId39"/>
    <p:sldId id="387" r:id="rId40"/>
    <p:sldId id="386" r:id="rId41"/>
    <p:sldId id="362" r:id="rId42"/>
    <p:sldId id="370" r:id="rId43"/>
    <p:sldId id="421" r:id="rId44"/>
    <p:sldId id="434" r:id="rId45"/>
    <p:sldId id="429" r:id="rId46"/>
    <p:sldId id="393" r:id="rId47"/>
    <p:sldId id="424" r:id="rId48"/>
    <p:sldId id="422" r:id="rId49"/>
    <p:sldId id="423" r:id="rId50"/>
    <p:sldId id="426" r:id="rId51"/>
    <p:sldId id="427" r:id="rId52"/>
    <p:sldId id="430" r:id="rId53"/>
    <p:sldId id="402" r:id="rId54"/>
    <p:sldId id="407" r:id="rId55"/>
    <p:sldId id="408" r:id="rId56"/>
    <p:sldId id="409" r:id="rId57"/>
    <p:sldId id="410" r:id="rId58"/>
    <p:sldId id="411" r:id="rId59"/>
    <p:sldId id="412" r:id="rId60"/>
    <p:sldId id="413" r:id="rId61"/>
    <p:sldId id="414" r:id="rId62"/>
    <p:sldId id="415" r:id="rId63"/>
    <p:sldId id="391" r:id="rId64"/>
    <p:sldId id="416" r:id="rId65"/>
    <p:sldId id="417" r:id="rId66"/>
    <p:sldId id="361" r:id="rId67"/>
    <p:sldId id="431" r:id="rId68"/>
    <p:sldId id="392" r:id="rId69"/>
    <p:sldId id="398" r:id="rId70"/>
    <p:sldId id="395" r:id="rId71"/>
    <p:sldId id="384" r:id="rId72"/>
    <p:sldId id="397" r:id="rId73"/>
  </p:sldIdLst>
  <p:sldSz cx="18288000" cy="10287000"/>
  <p:notesSz cx="6858000" cy="9144000"/>
  <p:embeddedFontLst>
    <p:embeddedFont>
      <p:font typeface="Aptos Narrow" panose="020B0004020202020204" pitchFamily="34" charset="0"/>
      <p:regular r:id="rId75"/>
      <p:bold r:id="rId76"/>
      <p:italic r:id="rId77"/>
      <p:boldItalic r:id="rId78"/>
    </p:embeddedFont>
    <p:embeddedFont>
      <p:font typeface="Bahnschrift SemiLight" panose="020B0502040204020203" pitchFamily="34" charset="0"/>
      <p:regular r:id="rId79"/>
    </p:embeddedFont>
    <p:embeddedFont>
      <p:font typeface="Cambria" panose="02040503050406030204" pitchFamily="18" charset="0"/>
      <p:regular r:id="rId80"/>
      <p:bold r:id="rId81"/>
      <p:italic r:id="rId82"/>
      <p:boldItalic r:id="rId83"/>
    </p:embeddedFont>
    <p:embeddedFont>
      <p:font typeface="Open Sans" panose="020B0606030504020204" pitchFamily="34" charset="0"/>
      <p:regular r:id="rId84"/>
      <p:bold r:id="rId85"/>
      <p:italic r:id="rId86"/>
      <p:boldItalic r:id="rId8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3AAD"/>
    <a:srgbClr val="0A3CBB"/>
    <a:srgbClr val="3D69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87770" autoAdjust="0"/>
  </p:normalViewPr>
  <p:slideViewPr>
    <p:cSldViewPr>
      <p:cViewPr varScale="1">
        <p:scale>
          <a:sx n="64" d="100"/>
          <a:sy n="64" d="100"/>
        </p:scale>
        <p:origin x="37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10.fntdata"/><Relationship Id="rId89"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notesMaster" Target="notesMasters/notesMaster1.xml"/><Relationship Id="rId79" Type="http://schemas.openxmlformats.org/officeDocument/2006/relationships/font" Target="fonts/font5.fntdata"/><Relationship Id="rId5" Type="http://schemas.openxmlformats.org/officeDocument/2006/relationships/slide" Target="slides/slide3.xml"/><Relationship Id="rId90" Type="http://schemas.openxmlformats.org/officeDocument/2006/relationships/theme" Target="theme/theme1.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font" Target="fonts/font3.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font" Target="fonts/font6.fntdata"/><Relationship Id="rId85" Type="http://schemas.openxmlformats.org/officeDocument/2006/relationships/font" Target="fonts/font11.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1.fntdata"/><Relationship Id="rId83" Type="http://schemas.openxmlformats.org/officeDocument/2006/relationships/font" Target="fonts/font9.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4.fntdata"/><Relationship Id="rId81" Type="http://schemas.openxmlformats.org/officeDocument/2006/relationships/font" Target="fonts/font7.fntdata"/><Relationship Id="rId86" Type="http://schemas.openxmlformats.org/officeDocument/2006/relationships/font" Target="fonts/font12.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2.fntdata"/><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3.fntdata"/><Relationship Id="rId61" Type="http://schemas.openxmlformats.org/officeDocument/2006/relationships/slide" Target="slides/slide59.xml"/><Relationship Id="rId82" Type="http://schemas.openxmlformats.org/officeDocument/2006/relationships/font" Target="fonts/font8.fntdata"/><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A4517-5387-5849-B46E-1611DA9FE0A4}" type="datetimeFigureOut">
              <a:rPr lang="es-MX" smtClean="0"/>
              <a:t>05/10/2025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4D79E-2C13-174F-BF7A-04D2222335E9}" type="slidenum">
              <a:rPr lang="es-MX" smtClean="0"/>
              <a:t>‹Nº›</a:t>
            </a:fld>
            <a:endParaRPr lang="es-MX"/>
          </a:p>
        </p:txBody>
      </p:sp>
    </p:spTree>
    <p:extLst>
      <p:ext uri="{BB962C8B-B14F-4D97-AF65-F5344CB8AC3E}">
        <p14:creationId xmlns:p14="http://schemas.microsoft.com/office/powerpoint/2010/main" val="414500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B84FD-F34E-8AF9-B512-99EC7BF50AC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EB3CD0F-5B5B-079B-6697-694BFF899B6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B1D308E-CCC8-3FF4-3536-F50E152A4168}"/>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6AFF1D08-3CFE-05E7-4CDA-B89943944AE2}"/>
              </a:ext>
            </a:extLst>
          </p:cNvPr>
          <p:cNvSpPr>
            <a:spLocks noGrp="1"/>
          </p:cNvSpPr>
          <p:nvPr>
            <p:ph type="sldNum" sz="quarter" idx="5"/>
          </p:nvPr>
        </p:nvSpPr>
        <p:spPr/>
        <p:txBody>
          <a:bodyPr/>
          <a:lstStyle/>
          <a:p>
            <a:fld id="{4CE4D79E-2C13-174F-BF7A-04D2222335E9}" type="slidenum">
              <a:rPr lang="es-MX" smtClean="0"/>
              <a:t>3</a:t>
            </a:fld>
            <a:endParaRPr lang="es-MX"/>
          </a:p>
        </p:txBody>
      </p:sp>
    </p:spTree>
    <p:extLst>
      <p:ext uri="{BB962C8B-B14F-4D97-AF65-F5344CB8AC3E}">
        <p14:creationId xmlns:p14="http://schemas.microsoft.com/office/powerpoint/2010/main" val="4066618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26AD7-A368-9F62-2515-3B760948F3B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A57332F-D1C7-0722-C2EA-779BDF9D0BB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10CD2A-47D8-C8F7-A149-7A527E14BA9F}"/>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939046F5-AD8F-AD41-AA07-837C5D872480}"/>
              </a:ext>
            </a:extLst>
          </p:cNvPr>
          <p:cNvSpPr>
            <a:spLocks noGrp="1"/>
          </p:cNvSpPr>
          <p:nvPr>
            <p:ph type="sldNum" sz="quarter" idx="5"/>
          </p:nvPr>
        </p:nvSpPr>
        <p:spPr/>
        <p:txBody>
          <a:bodyPr/>
          <a:lstStyle/>
          <a:p>
            <a:fld id="{4CE4D79E-2C13-174F-BF7A-04D2222335E9}" type="slidenum">
              <a:rPr lang="es-MX" smtClean="0"/>
              <a:t>4</a:t>
            </a:fld>
            <a:endParaRPr lang="es-MX"/>
          </a:p>
        </p:txBody>
      </p:sp>
    </p:spTree>
    <p:extLst>
      <p:ext uri="{BB962C8B-B14F-4D97-AF65-F5344CB8AC3E}">
        <p14:creationId xmlns:p14="http://schemas.microsoft.com/office/powerpoint/2010/main" val="1275539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A486F-0CFB-5294-F962-75114ABED9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CD79D78-57CC-F6DB-DFF5-2F7D160C949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645145C-6434-D578-B39B-19DF309C2FA9}"/>
              </a:ext>
            </a:extLst>
          </p:cNvPr>
          <p:cNvSpPr>
            <a:spLocks noGrp="1"/>
          </p:cNvSpPr>
          <p:nvPr>
            <p:ph type="body" idx="1"/>
          </p:nvPr>
        </p:nvSpPr>
        <p:spPr/>
        <p:txBody>
          <a:bodyPr/>
          <a:lstStyle/>
          <a:p>
            <a:pPr>
              <a:buNone/>
            </a:pPr>
            <a:r>
              <a:rPr lang="en-US" sz="1800" b="0" i="0" dirty="0" err="1">
                <a:solidFill>
                  <a:srgbClr val="000000"/>
                </a:solidFill>
                <a:effectLst/>
                <a:latin typeface="JddsltWlcnsxJtcnklByqkjxAdvTT2cba4af3.B"/>
              </a:rPr>
              <a:t>Subgaleal</a:t>
            </a:r>
            <a:r>
              <a:rPr lang="en-US" sz="1800" b="0" i="0" dirty="0">
                <a:solidFill>
                  <a:srgbClr val="000000"/>
                </a:solidFill>
                <a:effectLst/>
                <a:latin typeface="JddsltWlcnsxJtcnklByqkjxAdvTT2cba4af3.B"/>
              </a:rPr>
              <a:t> hematoma and suture diastasis. </a:t>
            </a:r>
            <a:r>
              <a:rPr lang="en-US" sz="1800" b="0" i="0" dirty="0">
                <a:solidFill>
                  <a:srgbClr val="000000"/>
                </a:solidFill>
                <a:effectLst/>
                <a:latin typeface="TnrmsgBqrghpHbmvhrSkmsfxAdvTT5843c571"/>
              </a:rPr>
              <a:t>A 25-year-old male patient involved in a motor vehicle accident. NCCT of the brain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shows an extensive bifrontal </a:t>
            </a:r>
            <a:r>
              <a:rPr lang="en-US" sz="1800" b="0" i="0" dirty="0" err="1">
                <a:solidFill>
                  <a:srgbClr val="000000"/>
                </a:solidFill>
                <a:effectLst/>
                <a:latin typeface="TnrmsgBqrghpHbmvhrSkmsfxAdvTT5843c571"/>
              </a:rPr>
              <a:t>subgaleal</a:t>
            </a:r>
            <a:r>
              <a:rPr lang="en-US" sz="1800" b="0" i="0" dirty="0">
                <a:solidFill>
                  <a:srgbClr val="000000"/>
                </a:solidFill>
                <a:effectLst/>
                <a:latin typeface="TnrmsgBqrghpHbmvhrSkmsfxAdvTT5843c571"/>
              </a:rPr>
              <a:t> hematoma, indicating the site of the impact (</a:t>
            </a:r>
            <a:r>
              <a:rPr lang="en-US" sz="1800" b="0" i="0" dirty="0">
                <a:solidFill>
                  <a:srgbClr val="000000"/>
                </a:solidFill>
                <a:effectLst/>
                <a:latin typeface="BmlxlhSqjgbcPvqkyjGjfbhtAdvTT5843c571+20"/>
              </a:rPr>
              <a:t>“</a:t>
            </a:r>
            <a:r>
              <a:rPr lang="en-US" sz="1800" b="0" i="0" dirty="0">
                <a:solidFill>
                  <a:srgbClr val="000000"/>
                </a:solidFill>
                <a:effectLst/>
                <a:latin typeface="TnrmsgBqrghpHbmvhrSkmsfxAdvTT5843c571"/>
              </a:rPr>
              <a:t>coup</a:t>
            </a:r>
            <a:r>
              <a:rPr lang="en-US" sz="1800" b="0" i="0" dirty="0">
                <a:solidFill>
                  <a:srgbClr val="000000"/>
                </a:solidFill>
                <a:effectLst/>
                <a:latin typeface="BmlxlhSqjgbcPvqkyjGjfbhtAdvTT5843c571+20"/>
              </a:rPr>
              <a:t>” </a:t>
            </a:r>
            <a:r>
              <a:rPr lang="en-US" sz="1800" b="0" i="0" dirty="0">
                <a:solidFill>
                  <a:srgbClr val="000000"/>
                </a:solidFill>
                <a:effectLst/>
                <a:latin typeface="TnrmsgBqrghpHbmvhrSkmsfxAdvTT5843c571"/>
              </a:rPr>
              <a:t>site). On axial bony kernel reconstruction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traumatic diastasis of the coronal sutures is visible (compare with the normal sagittal suture posteriorly). 3D reconstructions of the skull (right lateral view;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show that the coronal suture diastasis is continuous with a nondisplaced fracture extending toward the pterion</a:t>
            </a:r>
            <a:r>
              <a:rPr lang="en-US" dirty="0"/>
              <a:t> </a:t>
            </a:r>
            <a:br>
              <a:rPr lang="en-US" dirty="0"/>
            </a:br>
            <a:endParaRPr lang="es-MX" dirty="0"/>
          </a:p>
        </p:txBody>
      </p:sp>
      <p:sp>
        <p:nvSpPr>
          <p:cNvPr id="4" name="Marcador de número de diapositiva 3">
            <a:extLst>
              <a:ext uri="{FF2B5EF4-FFF2-40B4-BE49-F238E27FC236}">
                <a16:creationId xmlns:a16="http://schemas.microsoft.com/office/drawing/2014/main" id="{719F7BCB-9733-66A1-6E00-93FC86D2D2CD}"/>
              </a:ext>
            </a:extLst>
          </p:cNvPr>
          <p:cNvSpPr>
            <a:spLocks noGrp="1"/>
          </p:cNvSpPr>
          <p:nvPr>
            <p:ph type="sldNum" sz="quarter" idx="5"/>
          </p:nvPr>
        </p:nvSpPr>
        <p:spPr/>
        <p:txBody>
          <a:bodyPr/>
          <a:lstStyle/>
          <a:p>
            <a:fld id="{4CE4D79E-2C13-174F-BF7A-04D2222335E9}" type="slidenum">
              <a:rPr lang="es-MX" smtClean="0"/>
              <a:t>5</a:t>
            </a:fld>
            <a:endParaRPr lang="es-MX"/>
          </a:p>
        </p:txBody>
      </p:sp>
    </p:spTree>
    <p:extLst>
      <p:ext uri="{BB962C8B-B14F-4D97-AF65-F5344CB8AC3E}">
        <p14:creationId xmlns:p14="http://schemas.microsoft.com/office/powerpoint/2010/main" val="3828876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a:t>
            </a:fld>
            <a:endParaRPr lang="es-MX"/>
          </a:p>
        </p:txBody>
      </p:sp>
    </p:spTree>
    <p:extLst>
      <p:ext uri="{BB962C8B-B14F-4D97-AF65-F5344CB8AC3E}">
        <p14:creationId xmlns:p14="http://schemas.microsoft.com/office/powerpoint/2010/main" val="750159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D3BD5-8055-8184-8099-CBD88271F8C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EBFDEF7-A0F1-1AC4-E254-B61E6CAB039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F218589-5475-4A64-8EB3-FBF3AC7D0C7C}"/>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6F9D8479-0B82-2E2D-0604-A6C22D1C8BC6}"/>
              </a:ext>
            </a:extLst>
          </p:cNvPr>
          <p:cNvSpPr>
            <a:spLocks noGrp="1"/>
          </p:cNvSpPr>
          <p:nvPr>
            <p:ph type="sldNum" sz="quarter" idx="5"/>
          </p:nvPr>
        </p:nvSpPr>
        <p:spPr/>
        <p:txBody>
          <a:bodyPr/>
          <a:lstStyle/>
          <a:p>
            <a:fld id="{4CE4D79E-2C13-174F-BF7A-04D2222335E9}" type="slidenum">
              <a:rPr lang="es-MX" smtClean="0"/>
              <a:t>7</a:t>
            </a:fld>
            <a:endParaRPr lang="es-MX"/>
          </a:p>
        </p:txBody>
      </p:sp>
    </p:spTree>
    <p:extLst>
      <p:ext uri="{BB962C8B-B14F-4D97-AF65-F5344CB8AC3E}">
        <p14:creationId xmlns:p14="http://schemas.microsoft.com/office/powerpoint/2010/main" val="3920281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09D93-ACBC-E040-05BA-312EA2CAEE5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CB4DFA5-04C1-2596-062F-2977ED379A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DF39A75-95C2-7F34-15F6-9D336F57A701}"/>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8BCA4FCF-D046-7E3C-A86F-F8C33C2393F5}"/>
              </a:ext>
            </a:extLst>
          </p:cNvPr>
          <p:cNvSpPr>
            <a:spLocks noGrp="1"/>
          </p:cNvSpPr>
          <p:nvPr>
            <p:ph type="sldNum" sz="quarter" idx="5"/>
          </p:nvPr>
        </p:nvSpPr>
        <p:spPr/>
        <p:txBody>
          <a:bodyPr/>
          <a:lstStyle/>
          <a:p>
            <a:fld id="{4CE4D79E-2C13-174F-BF7A-04D2222335E9}" type="slidenum">
              <a:rPr lang="es-MX" smtClean="0"/>
              <a:t>8</a:t>
            </a:fld>
            <a:endParaRPr lang="es-MX"/>
          </a:p>
        </p:txBody>
      </p:sp>
    </p:spTree>
    <p:extLst>
      <p:ext uri="{BB962C8B-B14F-4D97-AF65-F5344CB8AC3E}">
        <p14:creationId xmlns:p14="http://schemas.microsoft.com/office/powerpoint/2010/main" val="3634067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68B8C-581F-767E-D9A2-D67F073D3B3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7308FA8-E622-66B0-2E7C-D71B6BBF026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9B8D1A0-4727-7261-0720-D2ADB1134E0B}"/>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B0752A4B-1F68-6CD8-963D-0E81AC6AFE05}"/>
              </a:ext>
            </a:extLst>
          </p:cNvPr>
          <p:cNvSpPr>
            <a:spLocks noGrp="1"/>
          </p:cNvSpPr>
          <p:nvPr>
            <p:ph type="sldNum" sz="quarter" idx="5"/>
          </p:nvPr>
        </p:nvSpPr>
        <p:spPr/>
        <p:txBody>
          <a:bodyPr/>
          <a:lstStyle/>
          <a:p>
            <a:fld id="{4CE4D79E-2C13-174F-BF7A-04D2222335E9}" type="slidenum">
              <a:rPr lang="es-MX" smtClean="0"/>
              <a:t>9</a:t>
            </a:fld>
            <a:endParaRPr lang="es-MX"/>
          </a:p>
        </p:txBody>
      </p:sp>
    </p:spTree>
    <p:extLst>
      <p:ext uri="{BB962C8B-B14F-4D97-AF65-F5344CB8AC3E}">
        <p14:creationId xmlns:p14="http://schemas.microsoft.com/office/powerpoint/2010/main" val="3129085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F9454-0262-D710-4F19-0CD29F7FFB4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0563CD9-75AA-CEA5-C70A-6D8043E2F8C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23A11E6-220D-010C-1498-481F8E1C86E4}"/>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E1FDEBF5-462E-ED3B-5E86-6894F0E26AF0}"/>
              </a:ext>
            </a:extLst>
          </p:cNvPr>
          <p:cNvSpPr>
            <a:spLocks noGrp="1"/>
          </p:cNvSpPr>
          <p:nvPr>
            <p:ph type="sldNum" sz="quarter" idx="5"/>
          </p:nvPr>
        </p:nvSpPr>
        <p:spPr/>
        <p:txBody>
          <a:bodyPr/>
          <a:lstStyle/>
          <a:p>
            <a:fld id="{4CE4D79E-2C13-174F-BF7A-04D2222335E9}" type="slidenum">
              <a:rPr lang="es-MX" smtClean="0"/>
              <a:t>10</a:t>
            </a:fld>
            <a:endParaRPr lang="es-MX"/>
          </a:p>
        </p:txBody>
      </p:sp>
    </p:spTree>
    <p:extLst>
      <p:ext uri="{BB962C8B-B14F-4D97-AF65-F5344CB8AC3E}">
        <p14:creationId xmlns:p14="http://schemas.microsoft.com/office/powerpoint/2010/main" val="780639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9115F-CBA3-2CB6-FB53-8DF390D2FCE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D7F2F8C-74B6-0BD5-CB61-A399F078D07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DF1B44A-FC6E-B278-FB99-68F708614DF7}"/>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744FA99C-B863-93D4-58D7-E2B5E2F28607}"/>
              </a:ext>
            </a:extLst>
          </p:cNvPr>
          <p:cNvSpPr>
            <a:spLocks noGrp="1"/>
          </p:cNvSpPr>
          <p:nvPr>
            <p:ph type="sldNum" sz="quarter" idx="5"/>
          </p:nvPr>
        </p:nvSpPr>
        <p:spPr/>
        <p:txBody>
          <a:bodyPr/>
          <a:lstStyle/>
          <a:p>
            <a:fld id="{4CE4D79E-2C13-174F-BF7A-04D2222335E9}" type="slidenum">
              <a:rPr lang="es-MX" smtClean="0"/>
              <a:t>11</a:t>
            </a:fld>
            <a:endParaRPr lang="es-MX"/>
          </a:p>
        </p:txBody>
      </p:sp>
    </p:spTree>
    <p:extLst>
      <p:ext uri="{BB962C8B-B14F-4D97-AF65-F5344CB8AC3E}">
        <p14:creationId xmlns:p14="http://schemas.microsoft.com/office/powerpoint/2010/main" val="587738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2D6C3-64E0-34AE-5101-C837FBDA058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C6A0ACE-4AA2-4213-D69B-88A772BDB41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D833BD5-32A4-4F76-3C4F-55F2990ACC49}"/>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CEF90D20-1B01-5CC7-417D-4CE9AE656D89}"/>
              </a:ext>
            </a:extLst>
          </p:cNvPr>
          <p:cNvSpPr>
            <a:spLocks noGrp="1"/>
          </p:cNvSpPr>
          <p:nvPr>
            <p:ph type="sldNum" sz="quarter" idx="5"/>
          </p:nvPr>
        </p:nvSpPr>
        <p:spPr/>
        <p:txBody>
          <a:bodyPr/>
          <a:lstStyle/>
          <a:p>
            <a:fld id="{4CE4D79E-2C13-174F-BF7A-04D2222335E9}" type="slidenum">
              <a:rPr lang="es-MX" smtClean="0"/>
              <a:t>13</a:t>
            </a:fld>
            <a:endParaRPr lang="es-MX"/>
          </a:p>
        </p:txBody>
      </p:sp>
    </p:spTree>
    <p:extLst>
      <p:ext uri="{BB962C8B-B14F-4D97-AF65-F5344CB8AC3E}">
        <p14:creationId xmlns:p14="http://schemas.microsoft.com/office/powerpoint/2010/main" val="503188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01F17-F7FB-92C1-BC73-35580792BB5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B783763-C02A-BE73-138A-B44F8A5B926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DB7C3C4-9CB2-AAF6-B264-016BBBF44425}"/>
              </a:ext>
            </a:extLst>
          </p:cNvPr>
          <p:cNvSpPr>
            <a:spLocks noGrp="1"/>
          </p:cNvSpPr>
          <p:nvPr>
            <p:ph type="body" idx="1"/>
          </p:nvPr>
        </p:nvSpPr>
        <p:spPr/>
        <p:txBody>
          <a:bodyPr/>
          <a:lstStyle/>
          <a:p>
            <a:pPr>
              <a:buNone/>
            </a:pPr>
            <a:r>
              <a:rPr lang="en-US" sz="1800" b="0" i="0" dirty="0">
                <a:solidFill>
                  <a:srgbClr val="000000"/>
                </a:solidFill>
                <a:effectLst/>
                <a:latin typeface="JddsltWlcnsxJtcnklByqkjxAdvTT2cba4af3.B"/>
              </a:rPr>
              <a:t>Acute (a), subacute (b), and chronic (c) subdural hematoma. </a:t>
            </a:r>
            <a:r>
              <a:rPr lang="en-US" sz="1800" b="0" i="0" dirty="0">
                <a:solidFill>
                  <a:srgbClr val="000000"/>
                </a:solidFill>
                <a:effectLst/>
                <a:latin typeface="TnrmsgBqrghpHbmvhrSkmsfxAdvTT5843c571"/>
              </a:rPr>
              <a:t>NCCT of the brain in: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a 57-year-old woman after a recent fall with a hyperdense right hemispheric SDH;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a 79-year-old man with increasing confusion and gait disturbances since 1 week with bilateral </a:t>
            </a:r>
            <a:r>
              <a:rPr lang="en-US" sz="1800" b="0" i="0" dirty="0" err="1">
                <a:solidFill>
                  <a:srgbClr val="000000"/>
                </a:solidFill>
                <a:effectLst/>
                <a:latin typeface="TnrmsgBqrghpHbmvhrSkmsfxAdvTT5843c571"/>
              </a:rPr>
              <a:t>isodense</a:t>
            </a:r>
            <a:r>
              <a:rPr lang="en-US" sz="1800" b="0" i="0" dirty="0">
                <a:solidFill>
                  <a:srgbClr val="000000"/>
                </a:solidFill>
                <a:effectLst/>
                <a:latin typeface="TnrmsgBqrghpHbmvhrSkmsfxAdvTT5843c571"/>
              </a:rPr>
              <a:t> SDHs; and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a 70-year-old man with recurrent headaches and episodes of confusion for several weeks with a hypodense right hemispheric SDH. Notice the decrease in density with increasing age of the SDH. Due to their </a:t>
            </a:r>
            <a:r>
              <a:rPr lang="en-US" sz="1800" b="0" i="0" dirty="0" err="1">
                <a:solidFill>
                  <a:srgbClr val="000000"/>
                </a:solidFill>
                <a:effectLst/>
                <a:latin typeface="TnrmsgBqrghpHbmvhrSkmsfxAdvTT5843c571"/>
              </a:rPr>
              <a:t>isodense</a:t>
            </a:r>
            <a:r>
              <a:rPr lang="en-US" sz="1800" b="0" i="0" dirty="0">
                <a:solidFill>
                  <a:srgbClr val="000000"/>
                </a:solidFill>
                <a:effectLst/>
                <a:latin typeface="TnrmsgBqrghpHbmvhrSkmsfxAdvTT5843c571"/>
              </a:rPr>
              <a:t> appearance, subacute SDHs can sometimes be dif</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cult to detect</a:t>
            </a:r>
            <a:r>
              <a:rPr lang="en-US" sz="2800" dirty="0"/>
              <a:t> </a:t>
            </a:r>
            <a:br>
              <a:rPr lang="en-US" sz="2800" dirty="0"/>
            </a:br>
            <a:br>
              <a:rPr lang="en-US" dirty="0"/>
            </a:br>
            <a:endParaRPr lang="es-MX" dirty="0"/>
          </a:p>
        </p:txBody>
      </p:sp>
      <p:sp>
        <p:nvSpPr>
          <p:cNvPr id="4" name="Marcador de número de diapositiva 3">
            <a:extLst>
              <a:ext uri="{FF2B5EF4-FFF2-40B4-BE49-F238E27FC236}">
                <a16:creationId xmlns:a16="http://schemas.microsoft.com/office/drawing/2014/main" id="{9B1B94EC-3DD6-F863-4BA3-CF4EBC114AE6}"/>
              </a:ext>
            </a:extLst>
          </p:cNvPr>
          <p:cNvSpPr>
            <a:spLocks noGrp="1"/>
          </p:cNvSpPr>
          <p:nvPr>
            <p:ph type="sldNum" sz="quarter" idx="5"/>
          </p:nvPr>
        </p:nvSpPr>
        <p:spPr/>
        <p:txBody>
          <a:bodyPr/>
          <a:lstStyle/>
          <a:p>
            <a:fld id="{4CE4D79E-2C13-174F-BF7A-04D2222335E9}" type="slidenum">
              <a:rPr lang="es-MX" smtClean="0"/>
              <a:t>14</a:t>
            </a:fld>
            <a:endParaRPr lang="es-MX"/>
          </a:p>
        </p:txBody>
      </p:sp>
    </p:spTree>
    <p:extLst>
      <p:ext uri="{BB962C8B-B14F-4D97-AF65-F5344CB8AC3E}">
        <p14:creationId xmlns:p14="http://schemas.microsoft.com/office/powerpoint/2010/main" val="2868371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68F23-7726-E388-3D1C-089C4A4AA23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DF0A813-0749-7ED5-1F1C-C624A53F1A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E555EF7-7E12-16BC-A25F-6FA493F38698}"/>
              </a:ext>
            </a:extLst>
          </p:cNvPr>
          <p:cNvSpPr>
            <a:spLocks noGrp="1"/>
          </p:cNvSpPr>
          <p:nvPr>
            <p:ph type="body" idx="1"/>
          </p:nvPr>
        </p:nvSpPr>
        <p:spPr/>
        <p:txBody>
          <a:bodyPr/>
          <a:lstStyle/>
          <a:p>
            <a:pPr>
              <a:buNone/>
            </a:pPr>
            <a:r>
              <a:rPr lang="en-US" sz="1800" b="0" i="0" dirty="0">
                <a:solidFill>
                  <a:srgbClr val="000000"/>
                </a:solidFill>
                <a:effectLst/>
                <a:latin typeface="JddsltWlcnsxJtcnklByqkjxAdvTT2cba4af3.B"/>
              </a:rPr>
              <a:t>Right temporal arterial epidural hematoma. </a:t>
            </a:r>
            <a:r>
              <a:rPr lang="en-US" sz="1800" b="0" i="0" dirty="0">
                <a:solidFill>
                  <a:srgbClr val="000000"/>
                </a:solidFill>
                <a:effectLst/>
                <a:latin typeface="TnrmsgBqrghpHbmvhrSkmsfxAdvTT5843c571"/>
              </a:rPr>
              <a:t>A 48-year-old male patient fell down the stairs during a party. NCCT of the brain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shows a very small extra-axial hematoma against the right temporal lobe. Based on the small size, it is dif</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cult to differentiate an epidural from a subdural hematoma. However, 3D reconstructions of the skull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show a nondisplaced fracture in the right parietal</a:t>
            </a:r>
          </a:p>
          <a:p>
            <a:pPr>
              <a:buNone/>
            </a:pPr>
            <a:r>
              <a:rPr lang="en-US" sz="1800" b="0" i="0" dirty="0">
                <a:solidFill>
                  <a:srgbClr val="000000"/>
                </a:solidFill>
                <a:effectLst/>
                <a:latin typeface="TnrmsgBqrghpHbmvhrSkmsfxAdvTT5843c571"/>
              </a:rPr>
              <a:t>and temporal bones (black arrows). Follow-up CT performed 10 h later shows progression of the hematoma, now demonstrating the typical lens con</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guration of an EDH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Notice how the hematoma does not extend anteriorly beyond the </a:t>
            </a:r>
            <a:r>
              <a:rPr lang="en-US" sz="1800" b="0" i="0" dirty="0" err="1">
                <a:solidFill>
                  <a:srgbClr val="000000"/>
                </a:solidFill>
                <a:effectLst/>
                <a:latin typeface="TnrmsgBqrghpHbmvhrSkmsfxAdvTT5843c571"/>
              </a:rPr>
              <a:t>temporosphenoid</a:t>
            </a:r>
            <a:r>
              <a:rPr lang="en-US" sz="1800" b="0" i="0" dirty="0">
                <a:solidFill>
                  <a:srgbClr val="000000"/>
                </a:solidFill>
                <a:effectLst/>
                <a:latin typeface="TnrmsgBqrghpHbmvhrSkmsfxAdvTT5843c571"/>
              </a:rPr>
              <a:t> suture. Surgery con</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rmed this was an EDH</a:t>
            </a:r>
            <a:r>
              <a:rPr lang="en-US" dirty="0"/>
              <a:t> </a:t>
            </a:r>
            <a:br>
              <a:rPr lang="en-US" dirty="0"/>
            </a:br>
            <a:endParaRPr lang="es-MX" dirty="0"/>
          </a:p>
        </p:txBody>
      </p:sp>
      <p:sp>
        <p:nvSpPr>
          <p:cNvPr id="4" name="Marcador de número de diapositiva 3">
            <a:extLst>
              <a:ext uri="{FF2B5EF4-FFF2-40B4-BE49-F238E27FC236}">
                <a16:creationId xmlns:a16="http://schemas.microsoft.com/office/drawing/2014/main" id="{9DEC82C4-8D1E-5C86-C651-D10C438FD201}"/>
              </a:ext>
            </a:extLst>
          </p:cNvPr>
          <p:cNvSpPr>
            <a:spLocks noGrp="1"/>
          </p:cNvSpPr>
          <p:nvPr>
            <p:ph type="sldNum" sz="quarter" idx="5"/>
          </p:nvPr>
        </p:nvSpPr>
        <p:spPr/>
        <p:txBody>
          <a:bodyPr/>
          <a:lstStyle/>
          <a:p>
            <a:fld id="{4CE4D79E-2C13-174F-BF7A-04D2222335E9}" type="slidenum">
              <a:rPr lang="es-MX" smtClean="0"/>
              <a:t>15</a:t>
            </a:fld>
            <a:endParaRPr lang="es-MX"/>
          </a:p>
        </p:txBody>
      </p:sp>
    </p:spTree>
    <p:extLst>
      <p:ext uri="{BB962C8B-B14F-4D97-AF65-F5344CB8AC3E}">
        <p14:creationId xmlns:p14="http://schemas.microsoft.com/office/powerpoint/2010/main" val="3564337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CB3C6-F6B0-A00C-003E-245880D1B3B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688E909-43F9-2108-EC92-11354AE56D2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3D12A5B-C636-480E-8EE8-A3DDC23C1224}"/>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AE4CE1A1-4DCF-FC4C-E64B-D348071E3511}"/>
              </a:ext>
            </a:extLst>
          </p:cNvPr>
          <p:cNvSpPr>
            <a:spLocks noGrp="1"/>
          </p:cNvSpPr>
          <p:nvPr>
            <p:ph type="sldNum" sz="quarter" idx="5"/>
          </p:nvPr>
        </p:nvSpPr>
        <p:spPr/>
        <p:txBody>
          <a:bodyPr/>
          <a:lstStyle/>
          <a:p>
            <a:fld id="{4CE4D79E-2C13-174F-BF7A-04D2222335E9}" type="slidenum">
              <a:rPr lang="es-MX" smtClean="0"/>
              <a:t>16</a:t>
            </a:fld>
            <a:endParaRPr lang="es-MX"/>
          </a:p>
        </p:txBody>
      </p:sp>
    </p:spTree>
    <p:extLst>
      <p:ext uri="{BB962C8B-B14F-4D97-AF65-F5344CB8AC3E}">
        <p14:creationId xmlns:p14="http://schemas.microsoft.com/office/powerpoint/2010/main" val="430445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10D9C-B9CF-8420-6236-744F2DF5F0E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1386DCC-14F4-D5BA-BAB5-2C52928818F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7DD890B-3D82-5DD3-C38C-EACD172ABDD8}"/>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A2CBA1D7-A3F3-5E2A-45F4-37985858DA75}"/>
              </a:ext>
            </a:extLst>
          </p:cNvPr>
          <p:cNvSpPr>
            <a:spLocks noGrp="1"/>
          </p:cNvSpPr>
          <p:nvPr>
            <p:ph type="sldNum" sz="quarter" idx="5"/>
          </p:nvPr>
        </p:nvSpPr>
        <p:spPr/>
        <p:txBody>
          <a:bodyPr/>
          <a:lstStyle/>
          <a:p>
            <a:fld id="{4CE4D79E-2C13-174F-BF7A-04D2222335E9}" type="slidenum">
              <a:rPr lang="es-MX" smtClean="0"/>
              <a:t>17</a:t>
            </a:fld>
            <a:endParaRPr lang="es-MX"/>
          </a:p>
        </p:txBody>
      </p:sp>
    </p:spTree>
    <p:extLst>
      <p:ext uri="{BB962C8B-B14F-4D97-AF65-F5344CB8AC3E}">
        <p14:creationId xmlns:p14="http://schemas.microsoft.com/office/powerpoint/2010/main" val="3512264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76028-B2CC-E10A-C937-B87EBCB7147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6684AD-7845-70DF-8357-0E35BF0C393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3A48591-E7E2-F9B9-31D2-12BB37B2F42A}"/>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02E1EFA0-86CB-FD8B-85DE-CDBBFCC18AD8}"/>
              </a:ext>
            </a:extLst>
          </p:cNvPr>
          <p:cNvSpPr>
            <a:spLocks noGrp="1"/>
          </p:cNvSpPr>
          <p:nvPr>
            <p:ph type="sldNum" sz="quarter" idx="5"/>
          </p:nvPr>
        </p:nvSpPr>
        <p:spPr/>
        <p:txBody>
          <a:bodyPr/>
          <a:lstStyle/>
          <a:p>
            <a:fld id="{4CE4D79E-2C13-174F-BF7A-04D2222335E9}" type="slidenum">
              <a:rPr lang="es-MX" smtClean="0"/>
              <a:t>18</a:t>
            </a:fld>
            <a:endParaRPr lang="es-MX"/>
          </a:p>
        </p:txBody>
      </p:sp>
    </p:spTree>
    <p:extLst>
      <p:ext uri="{BB962C8B-B14F-4D97-AF65-F5344CB8AC3E}">
        <p14:creationId xmlns:p14="http://schemas.microsoft.com/office/powerpoint/2010/main" val="3063794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11C7E-EB2E-D067-BBAF-FA0360A00E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C6963B9-B570-37ED-1221-06BDBE57667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238BDEC-C752-4FD6-3313-ED72A99967E5}"/>
              </a:ext>
            </a:extLst>
          </p:cNvPr>
          <p:cNvSpPr>
            <a:spLocks noGrp="1"/>
          </p:cNvSpPr>
          <p:nvPr>
            <p:ph type="body" idx="1"/>
          </p:nvPr>
        </p:nvSpPr>
        <p:spPr/>
        <p:txBody>
          <a:bodyPr/>
          <a:lstStyle/>
          <a:p>
            <a:r>
              <a:rPr lang="en-US" sz="1800" b="0" i="0" dirty="0">
                <a:solidFill>
                  <a:srgbClr val="242021"/>
                </a:solidFill>
                <a:effectLst/>
                <a:latin typeface="StoneSans"/>
              </a:rPr>
              <a:t>Hyperacute EDH with swirl sign in a middle-aged woman who fell and struck her head while walking down stairs. Her GCS score was 15. </a:t>
            </a:r>
            <a:r>
              <a:rPr lang="en-US" sz="1800" b="1" i="0" dirty="0">
                <a:solidFill>
                  <a:srgbClr val="242021"/>
                </a:solidFill>
                <a:effectLst/>
                <a:latin typeface="StoneSans-Semibold"/>
              </a:rPr>
              <a:t>(a) </a:t>
            </a:r>
            <a:r>
              <a:rPr lang="en-US" sz="1800" b="0" i="0" dirty="0">
                <a:solidFill>
                  <a:srgbClr val="242021"/>
                </a:solidFill>
                <a:effectLst/>
                <a:latin typeface="StoneSans"/>
              </a:rPr>
              <a:t>Axial nonenhanced head CT image shows a large lentiform left frontoparietal convexity EDH that does not cross the coronal or lambdoid sutures. A subtle fracture is best visualized on the bone window image inset (curved arrow in inset). Mixed low-attenuation internal blood products are findings compatible with hyperacute nonclotted hemorrhage, otherwise known as the swirl sign (straight arrow). </a:t>
            </a:r>
            <a:r>
              <a:rPr lang="en-US" sz="1800" b="1" i="0" dirty="0">
                <a:solidFill>
                  <a:srgbClr val="242021"/>
                </a:solidFill>
                <a:effectLst/>
                <a:latin typeface="StoneSans-Semibold"/>
              </a:rPr>
              <a:t>(b) </a:t>
            </a:r>
            <a:r>
              <a:rPr lang="en-US" sz="1800" b="0" i="0" dirty="0">
                <a:solidFill>
                  <a:srgbClr val="242021"/>
                </a:solidFill>
                <a:effectLst/>
                <a:latin typeface="StoneSans"/>
              </a:rPr>
              <a:t>Coronal nonenhanced head CT image shows regional mass effect on the left parietal lobe with compression of the left lateral ventricle and mild rightward </a:t>
            </a:r>
            <a:r>
              <a:rPr lang="en-US" sz="1800" b="0" i="0" dirty="0" err="1">
                <a:solidFill>
                  <a:srgbClr val="242021"/>
                </a:solidFill>
                <a:effectLst/>
                <a:latin typeface="StoneSans"/>
              </a:rPr>
              <a:t>subfalcine</a:t>
            </a:r>
            <a:r>
              <a:rPr lang="en-US" sz="1800" b="0" i="0" dirty="0">
                <a:solidFill>
                  <a:srgbClr val="242021"/>
                </a:solidFill>
                <a:effectLst/>
                <a:latin typeface="StoneSans"/>
              </a:rPr>
              <a:t> shift (arrow), which are best appreciated on the coronal reformatted image.</a:t>
            </a:r>
            <a:r>
              <a:rPr lang="en-US" dirty="0"/>
              <a:t> </a:t>
            </a:r>
            <a:br>
              <a:rPr lang="en-US" dirty="0"/>
            </a:br>
            <a:endParaRPr lang="es-MX" dirty="0"/>
          </a:p>
        </p:txBody>
      </p:sp>
      <p:sp>
        <p:nvSpPr>
          <p:cNvPr id="4" name="Marcador de número de diapositiva 3">
            <a:extLst>
              <a:ext uri="{FF2B5EF4-FFF2-40B4-BE49-F238E27FC236}">
                <a16:creationId xmlns:a16="http://schemas.microsoft.com/office/drawing/2014/main" id="{82C6D997-5BCF-AF6A-4F78-7C9E963FFE57}"/>
              </a:ext>
            </a:extLst>
          </p:cNvPr>
          <p:cNvSpPr>
            <a:spLocks noGrp="1"/>
          </p:cNvSpPr>
          <p:nvPr>
            <p:ph type="sldNum" sz="quarter" idx="5"/>
          </p:nvPr>
        </p:nvSpPr>
        <p:spPr/>
        <p:txBody>
          <a:bodyPr/>
          <a:lstStyle/>
          <a:p>
            <a:fld id="{4CE4D79E-2C13-174F-BF7A-04D2222335E9}" type="slidenum">
              <a:rPr lang="es-MX" smtClean="0"/>
              <a:t>19</a:t>
            </a:fld>
            <a:endParaRPr lang="es-MX"/>
          </a:p>
        </p:txBody>
      </p:sp>
    </p:spTree>
    <p:extLst>
      <p:ext uri="{BB962C8B-B14F-4D97-AF65-F5344CB8AC3E}">
        <p14:creationId xmlns:p14="http://schemas.microsoft.com/office/powerpoint/2010/main" val="954354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3CE63-8928-1C53-CD28-6C1F7500F08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EFD949C-0258-5531-011D-FA4582AEF24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A66BB57-30D7-4C0E-6ECB-F57A4DDF62A7}"/>
              </a:ext>
            </a:extLst>
          </p:cNvPr>
          <p:cNvSpPr>
            <a:spLocks noGrp="1"/>
          </p:cNvSpPr>
          <p:nvPr>
            <p:ph type="body" idx="1"/>
          </p:nvPr>
        </p:nvSpPr>
        <p:spPr/>
        <p:txBody>
          <a:bodyPr/>
          <a:lstStyle/>
          <a:p>
            <a:r>
              <a:rPr lang="en-US" sz="1800" b="0" i="0" dirty="0">
                <a:solidFill>
                  <a:srgbClr val="242021"/>
                </a:solidFill>
                <a:effectLst/>
                <a:latin typeface="StoneSans"/>
              </a:rPr>
              <a:t>Hyperacute EDH with swirl sign in a middle-aged woman who fell and struck her head while walking down stairs. Her GCS score was 15. </a:t>
            </a:r>
            <a:r>
              <a:rPr lang="en-US" sz="1800" b="1" i="0" dirty="0">
                <a:solidFill>
                  <a:srgbClr val="242021"/>
                </a:solidFill>
                <a:effectLst/>
                <a:latin typeface="StoneSans-Semibold"/>
              </a:rPr>
              <a:t>(a) </a:t>
            </a:r>
            <a:r>
              <a:rPr lang="en-US" sz="1800" b="0" i="0" dirty="0">
                <a:solidFill>
                  <a:srgbClr val="242021"/>
                </a:solidFill>
                <a:effectLst/>
                <a:latin typeface="StoneSans"/>
              </a:rPr>
              <a:t>Axial nonenhanced head CT image shows a large lentiform left frontoparietal convexity EDH that does not cross the coronal or lambdoid sutures. A subtle fracture is best visualized on the bone window image inset (curved arrow in inset). Mixed low-attenuation internal blood products are findings compatible with hyperacute nonclotted hemorrhage, otherwise known as the swirl sign (straight arrow). </a:t>
            </a:r>
            <a:r>
              <a:rPr lang="en-US" sz="1800" b="1" i="0" dirty="0">
                <a:solidFill>
                  <a:srgbClr val="242021"/>
                </a:solidFill>
                <a:effectLst/>
                <a:latin typeface="StoneSans-Semibold"/>
              </a:rPr>
              <a:t>(b) </a:t>
            </a:r>
            <a:r>
              <a:rPr lang="en-US" sz="1800" b="0" i="0" dirty="0">
                <a:solidFill>
                  <a:srgbClr val="242021"/>
                </a:solidFill>
                <a:effectLst/>
                <a:latin typeface="StoneSans"/>
              </a:rPr>
              <a:t>Coronal nonenhanced head CT image shows regional mass effect on the left parietal lobe with compression of the left lateral ventricle and mild rightward </a:t>
            </a:r>
            <a:r>
              <a:rPr lang="en-US" sz="1800" b="0" i="0" dirty="0" err="1">
                <a:solidFill>
                  <a:srgbClr val="242021"/>
                </a:solidFill>
                <a:effectLst/>
                <a:latin typeface="StoneSans"/>
              </a:rPr>
              <a:t>subfalcine</a:t>
            </a:r>
            <a:r>
              <a:rPr lang="en-US" sz="1800" b="0" i="0" dirty="0">
                <a:solidFill>
                  <a:srgbClr val="242021"/>
                </a:solidFill>
                <a:effectLst/>
                <a:latin typeface="StoneSans"/>
              </a:rPr>
              <a:t> shift (arrow), which are best appreciated on the coronal reformatted image.</a:t>
            </a:r>
            <a:r>
              <a:rPr lang="en-US" dirty="0"/>
              <a:t> </a:t>
            </a:r>
            <a:br>
              <a:rPr lang="en-US" dirty="0"/>
            </a:br>
            <a:endParaRPr lang="es-MX" dirty="0"/>
          </a:p>
        </p:txBody>
      </p:sp>
      <p:sp>
        <p:nvSpPr>
          <p:cNvPr id="4" name="Marcador de número de diapositiva 3">
            <a:extLst>
              <a:ext uri="{FF2B5EF4-FFF2-40B4-BE49-F238E27FC236}">
                <a16:creationId xmlns:a16="http://schemas.microsoft.com/office/drawing/2014/main" id="{35B44576-435E-4BB3-0255-21974D73F103}"/>
              </a:ext>
            </a:extLst>
          </p:cNvPr>
          <p:cNvSpPr>
            <a:spLocks noGrp="1"/>
          </p:cNvSpPr>
          <p:nvPr>
            <p:ph type="sldNum" sz="quarter" idx="5"/>
          </p:nvPr>
        </p:nvSpPr>
        <p:spPr/>
        <p:txBody>
          <a:bodyPr/>
          <a:lstStyle/>
          <a:p>
            <a:fld id="{4CE4D79E-2C13-174F-BF7A-04D2222335E9}" type="slidenum">
              <a:rPr lang="es-MX" smtClean="0"/>
              <a:t>20</a:t>
            </a:fld>
            <a:endParaRPr lang="es-MX"/>
          </a:p>
        </p:txBody>
      </p:sp>
    </p:spTree>
    <p:extLst>
      <p:ext uri="{BB962C8B-B14F-4D97-AF65-F5344CB8AC3E}">
        <p14:creationId xmlns:p14="http://schemas.microsoft.com/office/powerpoint/2010/main" val="874547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4A647-3569-86F4-EEB3-CB0004116F0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930F079-B8EA-C409-6388-358C6B1038C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538E9DA-271B-7B40-1D9F-9E445EE5442A}"/>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1CF22D12-8A4C-5A56-5341-9B4757B24847}"/>
              </a:ext>
            </a:extLst>
          </p:cNvPr>
          <p:cNvSpPr>
            <a:spLocks noGrp="1"/>
          </p:cNvSpPr>
          <p:nvPr>
            <p:ph type="sldNum" sz="quarter" idx="5"/>
          </p:nvPr>
        </p:nvSpPr>
        <p:spPr/>
        <p:txBody>
          <a:bodyPr/>
          <a:lstStyle/>
          <a:p>
            <a:fld id="{4CE4D79E-2C13-174F-BF7A-04D2222335E9}" type="slidenum">
              <a:rPr lang="es-MX" smtClean="0"/>
              <a:t>21</a:t>
            </a:fld>
            <a:endParaRPr lang="es-MX"/>
          </a:p>
        </p:txBody>
      </p:sp>
    </p:spTree>
    <p:extLst>
      <p:ext uri="{BB962C8B-B14F-4D97-AF65-F5344CB8AC3E}">
        <p14:creationId xmlns:p14="http://schemas.microsoft.com/office/powerpoint/2010/main" val="2612197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279B9-938A-B5E8-B40F-0A3BF3A67EA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6DF060A-D142-B4FA-05B5-4E0B4EEAFAF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98CA598-316E-2CC9-61DB-45D3E9106AFB}"/>
              </a:ext>
            </a:extLst>
          </p:cNvPr>
          <p:cNvSpPr>
            <a:spLocks noGrp="1"/>
          </p:cNvSpPr>
          <p:nvPr>
            <p:ph type="body" idx="1"/>
          </p:nvPr>
        </p:nvSpPr>
        <p:spPr/>
        <p:txBody>
          <a:bodyPr/>
          <a:lstStyle/>
          <a:p>
            <a:pPr>
              <a:buNone/>
            </a:pPr>
            <a:r>
              <a:rPr lang="es-CO" sz="1800" b="0" i="0" dirty="0" err="1">
                <a:solidFill>
                  <a:srgbClr val="000000"/>
                </a:solidFill>
                <a:effectLst/>
                <a:latin typeface="JddsltWlcnsxJtcnklByqkjxAdvTT2cba4af3.B"/>
              </a:rPr>
              <a:t>Post-traumatic</a:t>
            </a:r>
            <a:r>
              <a:rPr lang="es-CO" sz="1800" b="0" i="0" dirty="0">
                <a:solidFill>
                  <a:srgbClr val="000000"/>
                </a:solidFill>
                <a:effectLst/>
                <a:latin typeface="JddsltWlcnsxJtcnklByqkjxAdvTT2cba4af3.B"/>
              </a:rPr>
              <a:t> </a:t>
            </a:r>
            <a:r>
              <a:rPr lang="es-CO" sz="1800" b="0" i="0" dirty="0" err="1">
                <a:solidFill>
                  <a:srgbClr val="000000"/>
                </a:solidFill>
                <a:effectLst/>
                <a:latin typeface="JddsltWlcnsxJtcnklByqkjxAdvTT2cba4af3.B"/>
              </a:rPr>
              <a:t>subarachnoid</a:t>
            </a:r>
            <a:r>
              <a:rPr lang="es-CO" sz="1800" b="0" i="0" dirty="0">
                <a:solidFill>
                  <a:srgbClr val="000000"/>
                </a:solidFill>
                <a:effectLst/>
                <a:latin typeface="JddsltWlcnsxJtcnklByqkjxAdvTT2cba4af3.B"/>
              </a:rPr>
              <a:t> </a:t>
            </a:r>
            <a:r>
              <a:rPr lang="es-CO" sz="1800" b="0" i="0" dirty="0" err="1">
                <a:solidFill>
                  <a:srgbClr val="000000"/>
                </a:solidFill>
                <a:effectLst/>
                <a:latin typeface="JddsltWlcnsxJtcnklByqkjxAdvTT2cba4af3.B"/>
              </a:rPr>
              <a:t>hemorrhage</a:t>
            </a:r>
            <a:r>
              <a:rPr lang="es-CO" sz="1800" b="0" i="0" dirty="0">
                <a:solidFill>
                  <a:srgbClr val="000000"/>
                </a:solidFill>
                <a:effectLst/>
                <a:latin typeface="JddsltWlcnsxJtcnklByqkjxAdvTT2cba4af3.B"/>
              </a:rPr>
              <a:t> (a</a:t>
            </a:r>
            <a:r>
              <a:rPr lang="es-CO" sz="1800" b="0" i="0" dirty="0">
                <a:solidFill>
                  <a:srgbClr val="000000"/>
                </a:solidFill>
                <a:effectLst/>
                <a:latin typeface="BmlxlhSqjgbcPvqkyjGjfbhtAdvTT5843c571+20"/>
              </a:rPr>
              <a:t>–</a:t>
            </a:r>
            <a:r>
              <a:rPr lang="es-CO" sz="1800" b="0" i="0" dirty="0">
                <a:solidFill>
                  <a:srgbClr val="000000"/>
                </a:solidFill>
                <a:effectLst/>
                <a:latin typeface="JddsltWlcnsxJtcnklByqkjxAdvTT2cba4af3.B"/>
              </a:rPr>
              <a:t>c). </a:t>
            </a:r>
            <a:r>
              <a:rPr lang="es-CO" sz="1800" b="0" i="0" dirty="0">
                <a:solidFill>
                  <a:srgbClr val="000000"/>
                </a:solidFill>
                <a:effectLst/>
                <a:latin typeface="TnrmsgBqrghpHbmvhrSkmsfxAdvTT5843c571"/>
              </a:rPr>
              <a:t>NCCT </a:t>
            </a:r>
            <a:r>
              <a:rPr lang="es-CO" sz="1800" b="0" i="0" dirty="0" err="1">
                <a:solidFill>
                  <a:srgbClr val="000000"/>
                </a:solidFill>
                <a:effectLst/>
                <a:latin typeface="TnrmsgBqrghpHbmvhrSkmsfxAdvTT5843c571"/>
              </a:rPr>
              <a:t>of</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the</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brain</a:t>
            </a:r>
            <a:r>
              <a:rPr lang="es-CO" sz="1800" b="0" i="0" dirty="0">
                <a:solidFill>
                  <a:srgbClr val="000000"/>
                </a:solidFill>
                <a:effectLst/>
                <a:latin typeface="TnrmsgBqrghpHbmvhrSkmsfxAdvTT5843c571"/>
              </a:rPr>
              <a:t> in </a:t>
            </a:r>
            <a:r>
              <a:rPr lang="es-CO" sz="1800" b="0" i="0" dirty="0" err="1">
                <a:solidFill>
                  <a:srgbClr val="000000"/>
                </a:solidFill>
                <a:effectLst/>
                <a:latin typeface="TnrmsgBqrghpHbmvhrSkmsfxAdvTT5843c571"/>
              </a:rPr>
              <a:t>three</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different</a:t>
            </a:r>
            <a:r>
              <a:rPr lang="es-CO" sz="1800" b="0" i="0" dirty="0">
                <a:solidFill>
                  <a:srgbClr val="000000"/>
                </a:solidFill>
                <a:effectLst/>
                <a:latin typeface="TnrmsgBqrghpHbmvhrSkmsfxAdvTT5843c571"/>
              </a:rPr>
              <a:t> trauma </a:t>
            </a:r>
            <a:r>
              <a:rPr lang="es-CO" sz="1800" b="0" i="0" dirty="0" err="1">
                <a:solidFill>
                  <a:srgbClr val="000000"/>
                </a:solidFill>
                <a:effectLst/>
                <a:latin typeface="TnrmsgBqrghpHbmvhrSkmsfxAdvTT5843c571"/>
              </a:rPr>
              <a:t>patients</a:t>
            </a:r>
            <a:r>
              <a:rPr lang="es-CO" sz="1800" b="0" i="0" dirty="0">
                <a:solidFill>
                  <a:srgbClr val="000000"/>
                </a:solidFill>
                <a:effectLst/>
                <a:latin typeface="TnrmsgBqrghpHbmvhrSkmsfxAdvTT5843c571"/>
              </a:rPr>
              <a:t>. (</a:t>
            </a:r>
            <a:r>
              <a:rPr lang="es-CO" sz="1800" b="0" i="0" dirty="0">
                <a:solidFill>
                  <a:srgbClr val="000000"/>
                </a:solidFill>
                <a:effectLst/>
                <a:latin typeface="JddsltWlcnsxJtcnklByqkjxAdvTT2cba4af3.B"/>
              </a:rPr>
              <a:t>a</a:t>
            </a:r>
            <a:r>
              <a:rPr lang="es-CO" sz="1800" b="0" i="0" dirty="0">
                <a:solidFill>
                  <a:srgbClr val="000000"/>
                </a:solidFill>
                <a:effectLst/>
                <a:latin typeface="TnrmsgBqrghpHbmvhrSkmsfxAdvTT5843c571"/>
              </a:rPr>
              <a:t>) Subgaleal hematoma </a:t>
            </a:r>
            <a:r>
              <a:rPr lang="es-CO" sz="1800" b="0" i="0" dirty="0" err="1">
                <a:solidFill>
                  <a:srgbClr val="000000"/>
                </a:solidFill>
                <a:effectLst/>
                <a:latin typeface="TnrmsgBqrghpHbmvhrSkmsfxAdvTT5843c571"/>
              </a:rPr>
              <a:t>overlying</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the</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left</a:t>
            </a:r>
            <a:r>
              <a:rPr lang="es-CO" sz="1800" b="0" i="0" dirty="0">
                <a:solidFill>
                  <a:srgbClr val="000000"/>
                </a:solidFill>
                <a:effectLst/>
                <a:latin typeface="TnrmsgBqrghpHbmvhrSkmsfxAdvTT5843c571"/>
              </a:rPr>
              <a:t> occipital </a:t>
            </a:r>
            <a:r>
              <a:rPr lang="es-CO" sz="1800" b="0" i="0" dirty="0" err="1">
                <a:solidFill>
                  <a:srgbClr val="000000"/>
                </a:solidFill>
                <a:effectLst/>
                <a:latin typeface="TnrmsgBqrghpHbmvhrSkmsfxAdvTT5843c571"/>
              </a:rPr>
              <a:t>bone</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indicating</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the</a:t>
            </a:r>
            <a:r>
              <a:rPr lang="es-CO" sz="1800" b="0" i="0" dirty="0">
                <a:solidFill>
                  <a:srgbClr val="000000"/>
                </a:solidFill>
                <a:effectLst/>
                <a:latin typeface="TnrmsgBqrghpHbmvhrSkmsfxAdvTT5843c571"/>
              </a:rPr>
              <a:t> site </a:t>
            </a:r>
            <a:r>
              <a:rPr lang="es-CO" sz="1800" b="0" i="0" dirty="0" err="1">
                <a:solidFill>
                  <a:srgbClr val="000000"/>
                </a:solidFill>
                <a:effectLst/>
                <a:latin typeface="TnrmsgBqrghpHbmvhrSkmsfxAdvTT5843c571"/>
              </a:rPr>
              <a:t>of</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impact</a:t>
            </a:r>
            <a:r>
              <a:rPr lang="es-CO" sz="1800" b="0" i="0" dirty="0">
                <a:solidFill>
                  <a:srgbClr val="000000"/>
                </a:solidFill>
                <a:effectLst/>
                <a:latin typeface="TnrmsgBqrghpHbmvhrSkmsfxAdvTT5843c571"/>
              </a:rPr>
              <a:t> (</a:t>
            </a:r>
            <a:r>
              <a:rPr lang="es-CO" sz="1800" b="0" i="0" dirty="0">
                <a:solidFill>
                  <a:srgbClr val="000000"/>
                </a:solidFill>
                <a:effectLst/>
                <a:latin typeface="BmlxlhSqjgbcPvqkyjGjfbhtAdvTT5843c571+20"/>
              </a:rPr>
              <a:t>“</a:t>
            </a:r>
            <a:r>
              <a:rPr lang="es-CO" sz="1800" b="0" i="0" dirty="0" err="1">
                <a:solidFill>
                  <a:srgbClr val="000000"/>
                </a:solidFill>
                <a:effectLst/>
                <a:latin typeface="TnrmsgBqrghpHbmvhrSkmsfxAdvTT5843c571"/>
              </a:rPr>
              <a:t>coup</a:t>
            </a:r>
            <a:r>
              <a:rPr lang="es-CO" sz="1800" b="0" i="0" dirty="0">
                <a:solidFill>
                  <a:srgbClr val="000000"/>
                </a:solidFill>
                <a:effectLst/>
                <a:latin typeface="BmlxlhSqjgbcPvqkyjGjfbhtAdvTT5843c571+20"/>
              </a:rPr>
              <a:t>” </a:t>
            </a:r>
            <a:r>
              <a:rPr lang="es-CO" sz="1800" b="0" i="0" dirty="0">
                <a:solidFill>
                  <a:srgbClr val="000000"/>
                </a:solidFill>
                <a:effectLst/>
                <a:latin typeface="TnrmsgBqrghpHbmvhrSkmsfxAdvTT5843c571"/>
              </a:rPr>
              <a:t>site) </a:t>
            </a:r>
            <a:r>
              <a:rPr lang="es-CO" sz="1800" b="0" i="0" dirty="0" err="1">
                <a:solidFill>
                  <a:srgbClr val="000000"/>
                </a:solidFill>
                <a:effectLst/>
                <a:latin typeface="TnrmsgBqrghpHbmvhrSkmsfxAdvTT5843c571"/>
              </a:rPr>
              <a:t>with</a:t>
            </a:r>
            <a:r>
              <a:rPr lang="es-CO" sz="1800" b="0" i="0" dirty="0">
                <a:solidFill>
                  <a:srgbClr val="000000"/>
                </a:solidFill>
                <a:effectLst/>
                <a:latin typeface="TnrmsgBqrghpHbmvhrSkmsfxAdvTT5843c571"/>
              </a:rPr>
              <a:t> a </a:t>
            </a:r>
            <a:r>
              <a:rPr lang="es-CO" sz="1800" b="0" i="0" dirty="0" err="1">
                <a:solidFill>
                  <a:srgbClr val="000000"/>
                </a:solidFill>
                <a:effectLst/>
                <a:latin typeface="TnrmsgBqrghpHbmvhrSkmsfxAdvTT5843c571"/>
              </a:rPr>
              <a:t>right</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perisylvian</a:t>
            </a:r>
            <a:r>
              <a:rPr lang="es-CO" sz="1800" b="0" i="0" dirty="0">
                <a:solidFill>
                  <a:srgbClr val="000000"/>
                </a:solidFill>
                <a:effectLst/>
                <a:latin typeface="TnrmsgBqrghpHbmvhrSkmsfxAdvTT5843c571"/>
              </a:rPr>
              <a:t> SAH at </a:t>
            </a:r>
            <a:r>
              <a:rPr lang="es-CO" sz="1800" b="0" i="0" dirty="0" err="1">
                <a:solidFill>
                  <a:srgbClr val="000000"/>
                </a:solidFill>
                <a:effectLst/>
                <a:latin typeface="TnrmsgBqrghpHbmvhrSkmsfxAdvTT5843c571"/>
              </a:rPr>
              <a:t>the</a:t>
            </a:r>
            <a:r>
              <a:rPr lang="es-CO" sz="1800" b="0" i="0" dirty="0">
                <a:solidFill>
                  <a:srgbClr val="000000"/>
                </a:solidFill>
                <a:effectLst/>
                <a:latin typeface="TnrmsgBqrghpHbmvhrSkmsfxAdvTT5843c571"/>
              </a:rPr>
              <a:t> </a:t>
            </a:r>
            <a:r>
              <a:rPr lang="es-CO" sz="1800" b="0" i="0" dirty="0">
                <a:solidFill>
                  <a:srgbClr val="000000"/>
                </a:solidFill>
                <a:effectLst/>
                <a:latin typeface="BmlxlhSqjgbcPvqkyjGjfbhtAdvTT5843c571+20"/>
              </a:rPr>
              <a:t>“</a:t>
            </a:r>
            <a:r>
              <a:rPr lang="es-CO" sz="1800" b="0" i="0" dirty="0" err="1">
                <a:solidFill>
                  <a:srgbClr val="000000"/>
                </a:solidFill>
                <a:effectLst/>
                <a:latin typeface="TnrmsgBqrghpHbmvhrSkmsfxAdvTT5843c571"/>
              </a:rPr>
              <a:t>contrecoup</a:t>
            </a:r>
            <a:r>
              <a:rPr lang="es-CO" sz="1800" b="0" i="0" dirty="0">
                <a:solidFill>
                  <a:srgbClr val="000000"/>
                </a:solidFill>
                <a:effectLst/>
                <a:latin typeface="BmlxlhSqjgbcPvqkyjGjfbhtAdvTT5843c571+20"/>
              </a:rPr>
              <a:t>” </a:t>
            </a:r>
            <a:r>
              <a:rPr lang="es-CO" sz="1800" b="0" i="0" dirty="0">
                <a:solidFill>
                  <a:srgbClr val="000000"/>
                </a:solidFill>
                <a:effectLst/>
                <a:latin typeface="TnrmsgBqrghpHbmvhrSkmsfxAdvTT5843c571"/>
              </a:rPr>
              <a:t>site. </a:t>
            </a:r>
            <a:r>
              <a:rPr lang="es-CO" sz="1800" b="0" i="0" dirty="0" err="1">
                <a:solidFill>
                  <a:srgbClr val="000000"/>
                </a:solidFill>
                <a:effectLst/>
                <a:latin typeface="TnrmsgBqrghpHbmvhrSkmsfxAdvTT5843c571"/>
              </a:rPr>
              <a:t>There</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is</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also</a:t>
            </a:r>
            <a:r>
              <a:rPr lang="es-CO" sz="1800" b="0" i="0" dirty="0">
                <a:solidFill>
                  <a:srgbClr val="000000"/>
                </a:solidFill>
                <a:effectLst/>
                <a:latin typeface="TnrmsgBqrghpHbmvhrSkmsfxAdvTT5843c571"/>
              </a:rPr>
              <a:t> a </a:t>
            </a:r>
            <a:r>
              <a:rPr lang="es-CO" sz="1800" b="0" i="0" dirty="0" err="1">
                <a:solidFill>
                  <a:srgbClr val="000000"/>
                </a:solidFill>
                <a:effectLst/>
                <a:latin typeface="TnrmsgBqrghpHbmvhrSkmsfxAdvTT5843c571"/>
              </a:rPr>
              <a:t>small</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subarachnoid</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blood</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clot</a:t>
            </a:r>
            <a:r>
              <a:rPr lang="es-CO" sz="1800" b="0" i="0" dirty="0">
                <a:solidFill>
                  <a:srgbClr val="000000"/>
                </a:solidFill>
                <a:effectLst/>
                <a:latin typeface="TnrmsgBqrghpHbmvhrSkmsfxAdvTT5843c571"/>
              </a:rPr>
              <a:t> in </a:t>
            </a:r>
            <a:r>
              <a:rPr lang="es-CO" sz="1800" b="0" i="0" dirty="0" err="1">
                <a:solidFill>
                  <a:srgbClr val="000000"/>
                </a:solidFill>
                <a:effectLst/>
                <a:latin typeface="TnrmsgBqrghpHbmvhrSkmsfxAdvTT5843c571"/>
              </a:rPr>
              <a:t>the</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left</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perisylvian</a:t>
            </a:r>
            <a:endParaRPr lang="es-CO" sz="1800" b="0" i="0" dirty="0">
              <a:solidFill>
                <a:srgbClr val="000000"/>
              </a:solidFill>
              <a:effectLst/>
              <a:latin typeface="TnrmsgBqrghpHbmvhrSkmsfxAdvTT5843c571"/>
            </a:endParaRPr>
          </a:p>
          <a:p>
            <a:pPr>
              <a:buNone/>
            </a:pPr>
            <a:r>
              <a:rPr lang="es-CO" sz="1800" b="0" i="0" dirty="0" err="1">
                <a:solidFill>
                  <a:srgbClr val="000000"/>
                </a:solidFill>
                <a:effectLst/>
                <a:latin typeface="TnrmsgBqrghpHbmvhrSkmsfxAdvTT5843c571"/>
              </a:rPr>
              <a:t>region</a:t>
            </a:r>
            <a:r>
              <a:rPr lang="es-CO" sz="1800" b="0" i="0" dirty="0">
                <a:solidFill>
                  <a:srgbClr val="000000"/>
                </a:solidFill>
                <a:effectLst/>
                <a:latin typeface="TnrmsgBqrghpHbmvhrSkmsfxAdvTT5843c571"/>
              </a:rPr>
              <a:t>. (</a:t>
            </a:r>
            <a:r>
              <a:rPr lang="es-CO" sz="1800" b="0" i="0" dirty="0">
                <a:solidFill>
                  <a:srgbClr val="000000"/>
                </a:solidFill>
                <a:effectLst/>
                <a:latin typeface="JddsltWlcnsxJtcnklByqkjxAdvTT2cba4af3.B"/>
              </a:rPr>
              <a:t>b</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Right</a:t>
            </a:r>
            <a:r>
              <a:rPr lang="es-CO" sz="1800" b="0" i="0" dirty="0">
                <a:solidFill>
                  <a:srgbClr val="000000"/>
                </a:solidFill>
                <a:effectLst/>
                <a:latin typeface="TnrmsgBqrghpHbmvhrSkmsfxAdvTT5843c571"/>
              </a:rPr>
              <a:t> temporal subgaleal hematoma </a:t>
            </a:r>
            <a:r>
              <a:rPr lang="es-CO" sz="1800" b="0" i="0" dirty="0" err="1">
                <a:solidFill>
                  <a:srgbClr val="000000"/>
                </a:solidFill>
                <a:effectLst/>
                <a:latin typeface="TnrmsgBqrghpHbmvhrSkmsfxAdvTT5843c571"/>
              </a:rPr>
              <a:t>indicating</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the</a:t>
            </a:r>
            <a:r>
              <a:rPr lang="es-CO" sz="1800" b="0" i="0" dirty="0">
                <a:solidFill>
                  <a:srgbClr val="000000"/>
                </a:solidFill>
                <a:effectLst/>
                <a:latin typeface="TnrmsgBqrghpHbmvhrSkmsfxAdvTT5843c571"/>
              </a:rPr>
              <a:t> site </a:t>
            </a:r>
            <a:r>
              <a:rPr lang="es-CO" sz="1800" b="0" i="0" dirty="0" err="1">
                <a:solidFill>
                  <a:srgbClr val="000000"/>
                </a:solidFill>
                <a:effectLst/>
                <a:latin typeface="TnrmsgBqrghpHbmvhrSkmsfxAdvTT5843c571"/>
              </a:rPr>
              <a:t>of</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impact</a:t>
            </a:r>
            <a:r>
              <a:rPr lang="es-CO" sz="1800" b="0" i="0" dirty="0">
                <a:solidFill>
                  <a:srgbClr val="000000"/>
                </a:solidFill>
                <a:effectLst/>
                <a:latin typeface="TnrmsgBqrghpHbmvhrSkmsfxAdvTT5843c571"/>
              </a:rPr>
              <a:t> (</a:t>
            </a:r>
            <a:r>
              <a:rPr lang="es-CO" sz="1800" b="0" i="0" dirty="0">
                <a:solidFill>
                  <a:srgbClr val="000000"/>
                </a:solidFill>
                <a:effectLst/>
                <a:latin typeface="BmlxlhSqjgbcPvqkyjGjfbhtAdvTT5843c571+20"/>
              </a:rPr>
              <a:t>“</a:t>
            </a:r>
            <a:r>
              <a:rPr lang="es-CO" sz="1800" b="0" i="0" dirty="0" err="1">
                <a:solidFill>
                  <a:srgbClr val="000000"/>
                </a:solidFill>
                <a:effectLst/>
                <a:latin typeface="TnrmsgBqrghpHbmvhrSkmsfxAdvTT5843c571"/>
              </a:rPr>
              <a:t>coup</a:t>
            </a:r>
            <a:r>
              <a:rPr lang="es-CO" sz="1800" b="0" i="0" dirty="0">
                <a:solidFill>
                  <a:srgbClr val="000000"/>
                </a:solidFill>
                <a:effectLst/>
                <a:latin typeface="BmlxlhSqjgbcPvqkyjGjfbhtAdvTT5843c571+20"/>
              </a:rPr>
              <a:t>” </a:t>
            </a:r>
            <a:r>
              <a:rPr lang="es-CO" sz="1800" b="0" i="0" dirty="0">
                <a:solidFill>
                  <a:srgbClr val="000000"/>
                </a:solidFill>
                <a:effectLst/>
                <a:latin typeface="TnrmsgBqrghpHbmvhrSkmsfxAdvTT5843c571"/>
              </a:rPr>
              <a:t>site) </a:t>
            </a:r>
            <a:r>
              <a:rPr lang="es-CO" sz="1800" b="0" i="0" dirty="0" err="1">
                <a:solidFill>
                  <a:srgbClr val="000000"/>
                </a:solidFill>
                <a:effectLst/>
                <a:latin typeface="TnrmsgBqrghpHbmvhrSkmsfxAdvTT5843c571"/>
              </a:rPr>
              <a:t>with</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an</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underlying</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right</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perisylvian</a:t>
            </a:r>
            <a:r>
              <a:rPr lang="es-CO" sz="1800" b="0" i="0" dirty="0">
                <a:solidFill>
                  <a:srgbClr val="000000"/>
                </a:solidFill>
                <a:effectLst/>
                <a:latin typeface="TnrmsgBqrghpHbmvhrSkmsfxAdvTT5843c571"/>
              </a:rPr>
              <a:t> SAH and a </a:t>
            </a:r>
            <a:r>
              <a:rPr lang="es-CO" sz="1800" b="0" i="0" dirty="0" err="1">
                <a:solidFill>
                  <a:srgbClr val="000000"/>
                </a:solidFill>
                <a:effectLst/>
                <a:latin typeface="TnrmsgBqrghpHbmvhrSkmsfxAdvTT5843c571"/>
              </a:rPr>
              <a:t>left</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hemispheric</a:t>
            </a:r>
            <a:r>
              <a:rPr lang="es-CO" sz="1800" b="0" i="0" dirty="0">
                <a:solidFill>
                  <a:srgbClr val="000000"/>
                </a:solidFill>
                <a:effectLst/>
                <a:latin typeface="TnrmsgBqrghpHbmvhrSkmsfxAdvTT5843c571"/>
              </a:rPr>
              <a:t> acute SDH. (</a:t>
            </a:r>
            <a:r>
              <a:rPr lang="es-CO" sz="1800" b="0" i="0" dirty="0">
                <a:solidFill>
                  <a:srgbClr val="000000"/>
                </a:solidFill>
                <a:effectLst/>
                <a:latin typeface="JddsltWlcnsxJtcnklByqkjxAdvTT2cba4af3.B"/>
              </a:rPr>
              <a:t>c</a:t>
            </a:r>
            <a:r>
              <a:rPr lang="es-CO" sz="1800" b="0" i="0" dirty="0">
                <a:solidFill>
                  <a:srgbClr val="000000"/>
                </a:solidFill>
                <a:effectLst/>
                <a:latin typeface="TnrmsgBqrghpHbmvhrSkmsfxAdvTT5843c571"/>
              </a:rPr>
              <a:t>) Focal SAH in </a:t>
            </a:r>
            <a:r>
              <a:rPr lang="es-CO" sz="1800" b="0" i="0" dirty="0" err="1">
                <a:solidFill>
                  <a:srgbClr val="000000"/>
                </a:solidFill>
                <a:effectLst/>
                <a:latin typeface="TnrmsgBqrghpHbmvhrSkmsfxAdvTT5843c571"/>
              </a:rPr>
              <a:t>the</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left</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perisylvian</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subarachnoid</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spaces</a:t>
            </a:r>
            <a:r>
              <a:rPr lang="es-CO" sz="1800" b="0" i="0" dirty="0">
                <a:solidFill>
                  <a:srgbClr val="000000"/>
                </a:solidFill>
                <a:effectLst/>
                <a:latin typeface="TnrmsgBqrghpHbmvhrSkmsfxAdvTT5843c571"/>
              </a:rPr>
              <a:t> and contralateral SDH </a:t>
            </a:r>
            <a:r>
              <a:rPr lang="es-CO" sz="1800" b="0" i="0" dirty="0" err="1">
                <a:solidFill>
                  <a:srgbClr val="000000"/>
                </a:solidFill>
                <a:effectLst/>
                <a:latin typeface="TnrmsgBqrghpHbmvhrSkmsfxAdvTT5843c571"/>
              </a:rPr>
              <a:t>overlying</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the</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right</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cerebellar</a:t>
            </a:r>
            <a:r>
              <a:rPr lang="es-CO" sz="1800" b="0" i="0" dirty="0">
                <a:solidFill>
                  <a:srgbClr val="000000"/>
                </a:solidFill>
                <a:effectLst/>
                <a:latin typeface="TnrmsgBqrghpHbmvhrSkmsfxAdvTT5843c571"/>
              </a:rPr>
              <a:t> </a:t>
            </a:r>
            <a:r>
              <a:rPr lang="es-CO" sz="1800" b="0" i="0" dirty="0" err="1">
                <a:solidFill>
                  <a:srgbClr val="000000"/>
                </a:solidFill>
                <a:effectLst/>
                <a:latin typeface="TnrmsgBqrghpHbmvhrSkmsfxAdvTT5843c571"/>
              </a:rPr>
              <a:t>tentorium</a:t>
            </a:r>
            <a:r>
              <a:rPr lang="es-CO" dirty="0"/>
              <a:t> </a:t>
            </a:r>
            <a:br>
              <a:rPr lang="es-CO" dirty="0"/>
            </a:br>
            <a:endParaRPr lang="es-MX" dirty="0"/>
          </a:p>
        </p:txBody>
      </p:sp>
      <p:sp>
        <p:nvSpPr>
          <p:cNvPr id="4" name="Marcador de número de diapositiva 3">
            <a:extLst>
              <a:ext uri="{FF2B5EF4-FFF2-40B4-BE49-F238E27FC236}">
                <a16:creationId xmlns:a16="http://schemas.microsoft.com/office/drawing/2014/main" id="{7665C522-92D1-E76F-2039-343D71D62610}"/>
              </a:ext>
            </a:extLst>
          </p:cNvPr>
          <p:cNvSpPr>
            <a:spLocks noGrp="1"/>
          </p:cNvSpPr>
          <p:nvPr>
            <p:ph type="sldNum" sz="quarter" idx="5"/>
          </p:nvPr>
        </p:nvSpPr>
        <p:spPr/>
        <p:txBody>
          <a:bodyPr/>
          <a:lstStyle/>
          <a:p>
            <a:fld id="{4CE4D79E-2C13-174F-BF7A-04D2222335E9}" type="slidenum">
              <a:rPr lang="es-MX" smtClean="0"/>
              <a:t>22</a:t>
            </a:fld>
            <a:endParaRPr lang="es-MX"/>
          </a:p>
        </p:txBody>
      </p:sp>
    </p:spTree>
    <p:extLst>
      <p:ext uri="{BB962C8B-B14F-4D97-AF65-F5344CB8AC3E}">
        <p14:creationId xmlns:p14="http://schemas.microsoft.com/office/powerpoint/2010/main" val="3920031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51BF1-2E83-5851-5BCD-84F5C6FC2F2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DF3459C-E54D-90B5-2D61-61CA43669F7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44FB36A-EE61-BE6F-4538-107CB748D954}"/>
              </a:ext>
            </a:extLst>
          </p:cNvPr>
          <p:cNvSpPr>
            <a:spLocks noGrp="1"/>
          </p:cNvSpPr>
          <p:nvPr>
            <p:ph type="body" idx="1"/>
          </p:nvPr>
        </p:nvSpPr>
        <p:spPr/>
        <p:txBody>
          <a:bodyPr/>
          <a:lstStyle/>
          <a:p>
            <a:pPr>
              <a:buNone/>
            </a:pPr>
            <a:r>
              <a:rPr lang="en-US" sz="1800" b="0" i="0" dirty="0" err="1">
                <a:solidFill>
                  <a:srgbClr val="000000"/>
                </a:solidFill>
                <a:effectLst/>
                <a:latin typeface="JddsltWlcnsxJtcnklByqkjxAdvTT2cba4af3.B"/>
              </a:rPr>
              <a:t>Pseudosubarachnoid</a:t>
            </a:r>
            <a:r>
              <a:rPr lang="en-US" sz="1800" b="0" i="0" dirty="0">
                <a:solidFill>
                  <a:srgbClr val="000000"/>
                </a:solidFill>
                <a:effectLst/>
                <a:latin typeface="JddsltWlcnsxJtcnklByqkjxAdvTT2cba4af3.B"/>
              </a:rPr>
              <a:t> hemorrhage (a</a:t>
            </a:r>
            <a:r>
              <a:rPr lang="en-US" sz="1800" b="0" i="0" dirty="0">
                <a:solidFill>
                  <a:srgbClr val="000000"/>
                </a:solidFill>
                <a:effectLst/>
                <a:latin typeface="BmlxlhSqjgbcPvqkyjGjfbhtAdvTT5843c571+20"/>
              </a:rPr>
              <a:t>–</a:t>
            </a:r>
            <a:r>
              <a:rPr lang="en-US" sz="1800" b="0" i="0" dirty="0">
                <a:solidFill>
                  <a:srgbClr val="000000"/>
                </a:solidFill>
                <a:effectLst/>
                <a:latin typeface="JddsltWlcnsxJtcnklByqkjxAdvTT2cba4af3.B"/>
              </a:rPr>
              <a:t>c). </a:t>
            </a:r>
            <a:r>
              <a:rPr lang="en-US" sz="1800" b="0" i="0" dirty="0">
                <a:solidFill>
                  <a:srgbClr val="000000"/>
                </a:solidFill>
                <a:effectLst/>
                <a:latin typeface="TnrmsgBqrghpHbmvhrSkmsfxAdvTT5843c571"/>
              </a:rPr>
              <a:t>NCCT of the brain in a 26-year-old woman who was found unconsciously in her hotel room after attending a music festival. Toxicology screen was positive for alcohol, cocaine, and liquid XTC. CT of the brain shows diffuse obscuration of the supratentorial white-gray matter interface, hypodense lesions in the globus pallidus bilaterally</a:t>
            </a:r>
          </a:p>
          <a:p>
            <a:pPr>
              <a:buNone/>
            </a:pPr>
            <a:r>
              <a:rPr lang="en-US" sz="1800" b="0" i="0" dirty="0">
                <a:solidFill>
                  <a:srgbClr val="000000"/>
                </a:solidFill>
                <a:effectLst/>
                <a:latin typeface="TnrmsgBqrghpHbmvhrSkmsfxAdvTT5843c571"/>
              </a:rPr>
              <a:t>(arrows in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and effacement of the basal cisterns, </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ndings compatible with brain edema. There is an increased density in the basal cisterns and in the subarachnoid spaces along the cerebral convexities, originally interpreted as diffuse subarachnoid hemorrhage, but in this case representing pseudo-SAH secondary to diffuse brain edema and increased intracranial pressure</a:t>
            </a:r>
            <a:r>
              <a:rPr lang="en-US" dirty="0"/>
              <a:t> </a:t>
            </a:r>
            <a:br>
              <a:rPr lang="en-US" dirty="0"/>
            </a:br>
            <a:endParaRPr lang="es-MX" dirty="0"/>
          </a:p>
        </p:txBody>
      </p:sp>
      <p:sp>
        <p:nvSpPr>
          <p:cNvPr id="4" name="Marcador de número de diapositiva 3">
            <a:extLst>
              <a:ext uri="{FF2B5EF4-FFF2-40B4-BE49-F238E27FC236}">
                <a16:creationId xmlns:a16="http://schemas.microsoft.com/office/drawing/2014/main" id="{029F1BA5-83FD-A917-C6B5-A4940D7CA546}"/>
              </a:ext>
            </a:extLst>
          </p:cNvPr>
          <p:cNvSpPr>
            <a:spLocks noGrp="1"/>
          </p:cNvSpPr>
          <p:nvPr>
            <p:ph type="sldNum" sz="quarter" idx="5"/>
          </p:nvPr>
        </p:nvSpPr>
        <p:spPr/>
        <p:txBody>
          <a:bodyPr/>
          <a:lstStyle/>
          <a:p>
            <a:fld id="{4CE4D79E-2C13-174F-BF7A-04D2222335E9}" type="slidenum">
              <a:rPr lang="es-MX" smtClean="0"/>
              <a:t>23</a:t>
            </a:fld>
            <a:endParaRPr lang="es-MX"/>
          </a:p>
        </p:txBody>
      </p:sp>
    </p:spTree>
    <p:extLst>
      <p:ext uri="{BB962C8B-B14F-4D97-AF65-F5344CB8AC3E}">
        <p14:creationId xmlns:p14="http://schemas.microsoft.com/office/powerpoint/2010/main" val="1291235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B7975-BFCB-CFFD-21B4-F339706ABBE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8A59348-F4C6-90E2-6F4B-0866B04C9BE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A05C4F0-EB18-9032-F4A1-816C1A50F0C7}"/>
              </a:ext>
            </a:extLst>
          </p:cNvPr>
          <p:cNvSpPr>
            <a:spLocks noGrp="1"/>
          </p:cNvSpPr>
          <p:nvPr>
            <p:ph type="body" idx="1"/>
          </p:nvPr>
        </p:nvSpPr>
        <p:spPr/>
        <p:txBody>
          <a:bodyPr/>
          <a:lstStyle/>
          <a:p>
            <a:pPr algn="l">
              <a:buNone/>
            </a:pPr>
            <a:r>
              <a:rPr lang="en-US" b="0" i="0" dirty="0">
                <a:solidFill>
                  <a:srgbClr val="000000"/>
                </a:solidFill>
                <a:effectLst/>
                <a:latin typeface="Open Sans" panose="020B0606030504020204" pitchFamily="34" charset="0"/>
              </a:rPr>
              <a:t>The images show hyperdense blood in the subarachnoid space of the Sylvian fissure (yellow arrow).</a:t>
            </a:r>
          </a:p>
          <a:p>
            <a:pPr algn="l">
              <a:buNone/>
            </a:pPr>
            <a:r>
              <a:rPr lang="en-US" b="0" i="0" dirty="0">
                <a:solidFill>
                  <a:srgbClr val="000000"/>
                </a:solidFill>
                <a:effectLst/>
                <a:latin typeface="Open Sans" panose="020B0606030504020204" pitchFamily="34" charset="0"/>
              </a:rPr>
              <a:t>Notice the </a:t>
            </a:r>
            <a:r>
              <a:rPr lang="en-US" b="0" i="0" dirty="0" err="1">
                <a:solidFill>
                  <a:srgbClr val="000000"/>
                </a:solidFill>
                <a:effectLst/>
                <a:latin typeface="Open Sans" panose="020B0606030504020204" pitchFamily="34" charset="0"/>
              </a:rPr>
              <a:t>subgaleal</a:t>
            </a:r>
            <a:r>
              <a:rPr lang="en-US" b="0" i="0" dirty="0">
                <a:solidFill>
                  <a:srgbClr val="000000"/>
                </a:solidFill>
                <a:effectLst/>
                <a:latin typeface="Open Sans" panose="020B0606030504020204" pitchFamily="34" charset="0"/>
              </a:rPr>
              <a:t> hemorrhage in the right occipital region (blue arrow).</a:t>
            </a:r>
          </a:p>
          <a:p>
            <a:pPr algn="l"/>
            <a:r>
              <a:rPr lang="en-US" b="0" i="0" dirty="0">
                <a:solidFill>
                  <a:srgbClr val="000000"/>
                </a:solidFill>
                <a:effectLst/>
                <a:latin typeface="Open Sans" panose="020B0606030504020204" pitchFamily="34" charset="0"/>
              </a:rPr>
              <a:t>This is a coupe </a:t>
            </a:r>
            <a:r>
              <a:rPr lang="en-US" b="0" i="0" dirty="0" err="1">
                <a:solidFill>
                  <a:srgbClr val="000000"/>
                </a:solidFill>
                <a:effectLst/>
                <a:latin typeface="Open Sans" panose="020B0606030504020204" pitchFamily="34" charset="0"/>
              </a:rPr>
              <a:t>contrecoupe</a:t>
            </a:r>
            <a:r>
              <a:rPr lang="en-US" b="0" i="0" dirty="0">
                <a:solidFill>
                  <a:srgbClr val="000000"/>
                </a:solidFill>
                <a:effectLst/>
                <a:latin typeface="Open Sans" panose="020B0606030504020204" pitchFamily="34" charset="0"/>
              </a:rPr>
              <a:t> type of injury.</a:t>
            </a:r>
          </a:p>
        </p:txBody>
      </p:sp>
      <p:sp>
        <p:nvSpPr>
          <p:cNvPr id="4" name="Marcador de número de diapositiva 3">
            <a:extLst>
              <a:ext uri="{FF2B5EF4-FFF2-40B4-BE49-F238E27FC236}">
                <a16:creationId xmlns:a16="http://schemas.microsoft.com/office/drawing/2014/main" id="{D1CC2ACA-D9D0-76E5-48A8-797EDEFF49B6}"/>
              </a:ext>
            </a:extLst>
          </p:cNvPr>
          <p:cNvSpPr>
            <a:spLocks noGrp="1"/>
          </p:cNvSpPr>
          <p:nvPr>
            <p:ph type="sldNum" sz="quarter" idx="5"/>
          </p:nvPr>
        </p:nvSpPr>
        <p:spPr/>
        <p:txBody>
          <a:bodyPr/>
          <a:lstStyle/>
          <a:p>
            <a:fld id="{4CE4D79E-2C13-174F-BF7A-04D2222335E9}" type="slidenum">
              <a:rPr lang="es-MX" smtClean="0"/>
              <a:t>24</a:t>
            </a:fld>
            <a:endParaRPr lang="es-MX"/>
          </a:p>
        </p:txBody>
      </p:sp>
    </p:spTree>
    <p:extLst>
      <p:ext uri="{BB962C8B-B14F-4D97-AF65-F5344CB8AC3E}">
        <p14:creationId xmlns:p14="http://schemas.microsoft.com/office/powerpoint/2010/main" val="836616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None/>
            </a:pPr>
            <a:r>
              <a:rPr lang="en-US" sz="1800" b="0" i="0" dirty="0">
                <a:solidFill>
                  <a:srgbClr val="000000"/>
                </a:solidFill>
                <a:effectLst/>
                <a:latin typeface="JddsltWlcnsxJtcnklByqkjxAdvTT2cba4af3.B"/>
              </a:rPr>
              <a:t>Post-traumatic intraventricular hemorrhage. </a:t>
            </a:r>
            <a:r>
              <a:rPr lang="en-US" sz="1800" b="0" i="0" dirty="0">
                <a:solidFill>
                  <a:srgbClr val="000000"/>
                </a:solidFill>
                <a:effectLst/>
                <a:latin typeface="TnrmsgBqrghpHbmvhrSkmsfxAdvTT5843c571"/>
              </a:rPr>
              <a:t>NCCT of the brain in two different trauma patients.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Subtle hemorrhagic sedimentation levels in the posterior horns of both lateral ventricles (white arrows) and subtle</a:t>
            </a:r>
          </a:p>
          <a:p>
            <a:pPr>
              <a:buNone/>
            </a:pPr>
            <a:r>
              <a:rPr lang="en-US" sz="1800" b="0" i="0" dirty="0">
                <a:solidFill>
                  <a:srgbClr val="000000"/>
                </a:solidFill>
                <a:effectLst/>
                <a:latin typeface="TnrmsgBqrghpHbmvhrSkmsfxAdvTT5843c571"/>
              </a:rPr>
              <a:t>SAH in the right frontal lobe (small black arrows).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IVH in the occipital horns of both lateral ventricles (white arrows) and a left hemispheric SDH with a hemorrhagic sedimentation level (dashed white arrows)</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25</a:t>
            </a:fld>
            <a:endParaRPr lang="es-MX"/>
          </a:p>
        </p:txBody>
      </p:sp>
    </p:spTree>
    <p:extLst>
      <p:ext uri="{BB962C8B-B14F-4D97-AF65-F5344CB8AC3E}">
        <p14:creationId xmlns:p14="http://schemas.microsoft.com/office/powerpoint/2010/main" val="1073326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200F9-BA6F-16AB-D213-C10F58A5780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EFF741D-5BFF-2CEC-24E7-071E9676183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81B8685-F26A-8F68-EF14-DFBEF552C39D}"/>
              </a:ext>
            </a:extLst>
          </p:cNvPr>
          <p:cNvSpPr>
            <a:spLocks noGrp="1"/>
          </p:cNvSpPr>
          <p:nvPr>
            <p:ph type="body" idx="1"/>
          </p:nvPr>
        </p:nvSpPr>
        <p:spPr/>
        <p:txBody>
          <a:bodyPr/>
          <a:lstStyle/>
          <a:p>
            <a:pPr>
              <a:buNone/>
            </a:pPr>
            <a:r>
              <a:rPr lang="en-US" sz="1800" b="0" i="0" dirty="0">
                <a:solidFill>
                  <a:srgbClr val="000000"/>
                </a:solidFill>
                <a:effectLst/>
                <a:latin typeface="JddsltWlcnsxJtcnklByqkjxAdvTT2cba4af3.B"/>
              </a:rPr>
              <a:t>Typical locations of acute cortical contusions. </a:t>
            </a:r>
            <a:r>
              <a:rPr lang="en-US" sz="1800" b="0" i="0" dirty="0">
                <a:solidFill>
                  <a:srgbClr val="000000"/>
                </a:solidFill>
                <a:effectLst/>
                <a:latin typeface="TnrmsgBqrghpHbmvhrSkmsfxAdvTT5843c571"/>
              </a:rPr>
              <a:t>NCCT of the brain in different patients. Coronal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d</a:t>
            </a:r>
            <a:r>
              <a:rPr lang="en-US" sz="1800" b="0" i="0" dirty="0">
                <a:solidFill>
                  <a:srgbClr val="000000"/>
                </a:solidFill>
                <a:effectLst/>
                <a:latin typeface="TnrmsgBqrghpHbmvhrSkmsfxAdvTT5843c571"/>
              </a:rPr>
              <a:t>) and axial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e</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f</a:t>
            </a:r>
            <a:r>
              <a:rPr lang="en-US" sz="1800" b="0" i="0" dirty="0">
                <a:solidFill>
                  <a:srgbClr val="000000"/>
                </a:solidFill>
                <a:effectLst/>
                <a:latin typeface="TnrmsgBqrghpHbmvhrSkmsfxAdvTT5843c571"/>
              </a:rPr>
              <a:t>) </a:t>
            </a:r>
            <a:r>
              <a:rPr lang="en-US" sz="1800" b="0" i="0" dirty="0" err="1">
                <a:solidFill>
                  <a:srgbClr val="000000"/>
                </a:solidFill>
                <a:effectLst/>
                <a:latin typeface="TnrmsgBqrghpHbmvhrSkmsfxAdvTT5843c571"/>
              </a:rPr>
              <a:t>reformattings</a:t>
            </a:r>
            <a:r>
              <a:rPr lang="en-US" sz="1800" b="0" i="0" dirty="0">
                <a:solidFill>
                  <a:srgbClr val="000000"/>
                </a:solidFill>
                <a:effectLst/>
                <a:latin typeface="TnrmsgBqrghpHbmvhrSkmsfxAdvTT5843c571"/>
              </a:rPr>
              <a:t> are provided. Hemorrhagic cortical contusions of varying sizes are seen at typical locations, such as the antero-inferior surface of the frontal lobe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red arrow in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d</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f</a:t>
            </a:r>
            <a:r>
              <a:rPr lang="en-US" sz="1800" b="0" i="0" dirty="0">
                <a:solidFill>
                  <a:srgbClr val="000000"/>
                </a:solidFill>
                <a:effectLst/>
                <a:latin typeface="TnrmsgBqrghpHbmvhrSkmsfxAdvTT5843c571"/>
              </a:rPr>
              <a:t>, anterior black arrow in </a:t>
            </a:r>
            <a:r>
              <a:rPr lang="en-US" sz="1800" b="0" i="0" dirty="0">
                <a:solidFill>
                  <a:srgbClr val="000000"/>
                </a:solidFill>
                <a:effectLst/>
                <a:latin typeface="JddsltWlcnsxJtcnklByqkjxAdvTT2cba4af3.B"/>
              </a:rPr>
              <a:t>e</a:t>
            </a:r>
            <a:r>
              <a:rPr lang="en-US" sz="1800" b="0" i="0" dirty="0">
                <a:solidFill>
                  <a:srgbClr val="000000"/>
                </a:solidFill>
                <a:effectLst/>
                <a:latin typeface="TnrmsgBqrghpHbmvhrSkmsfxAdvTT5843c571"/>
              </a:rPr>
              <a:t>) and the latero-inferior surface of the temporal lobes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posterior arrow in </a:t>
            </a:r>
            <a:r>
              <a:rPr lang="en-US" sz="1800" b="0" i="0" dirty="0">
                <a:solidFill>
                  <a:srgbClr val="000000"/>
                </a:solidFill>
                <a:effectLst/>
                <a:latin typeface="JddsltWlcnsxJtcnklByqkjxAdvTT2cba4af3.B"/>
              </a:rPr>
              <a:t>e</a:t>
            </a:r>
            <a:r>
              <a:rPr lang="en-US" sz="1800" b="0" i="0" dirty="0">
                <a:solidFill>
                  <a:srgbClr val="000000"/>
                </a:solidFill>
                <a:effectLst/>
                <a:latin typeface="TnrmsgBqrghpHbmvhrSkmsfxAdvTT5843c571"/>
              </a:rPr>
              <a:t>). Cortical contusions can be small and subtle</a:t>
            </a:r>
          </a:p>
          <a:p>
            <a:pPr>
              <a:buNone/>
            </a:pPr>
            <a:r>
              <a:rPr lang="en-US" sz="1800" b="0" i="0" dirty="0">
                <a:solidFill>
                  <a:srgbClr val="000000"/>
                </a:solidFill>
                <a:effectLst/>
                <a:latin typeface="TnrmsgBqrghpHbmvhrSkmsfxAdvTT5843c571"/>
              </a:rPr>
              <a:t>in the acute phase (for instance in Fig. </a:t>
            </a:r>
            <a:r>
              <a:rPr lang="en-US" sz="1800" b="0" i="0" dirty="0">
                <a:solidFill>
                  <a:srgbClr val="000000"/>
                </a:solidFill>
                <a:effectLst/>
                <a:latin typeface="JddsltWlcnsxJtcnklByqkjxAdvTT2cba4af3.B"/>
              </a:rPr>
              <a:t>e</a:t>
            </a:r>
            <a:r>
              <a:rPr lang="en-US" sz="1800" b="0" i="0" dirty="0">
                <a:solidFill>
                  <a:srgbClr val="000000"/>
                </a:solidFill>
                <a:effectLst/>
                <a:latin typeface="TnrmsgBqrghpHbmvhrSkmsfxAdvTT5843c571"/>
              </a:rPr>
              <a:t>) and are sometimes more conspicuous in the coronal than in the axial plane (compare coronal Fig. </a:t>
            </a:r>
            <a:r>
              <a:rPr lang="en-US" sz="1800" b="0" i="0" dirty="0">
                <a:solidFill>
                  <a:srgbClr val="000000"/>
                </a:solidFill>
                <a:effectLst/>
                <a:latin typeface="JddsltWlcnsxJtcnklByqkjxAdvTT2cba4af3.B"/>
              </a:rPr>
              <a:t>a </a:t>
            </a:r>
            <a:r>
              <a:rPr lang="en-US" sz="1800" b="0" i="0" dirty="0">
                <a:solidFill>
                  <a:srgbClr val="000000"/>
                </a:solidFill>
                <a:effectLst/>
                <a:latin typeface="TnrmsgBqrghpHbmvhrSkmsfxAdvTT5843c571"/>
              </a:rPr>
              <a:t>with axial Fig. </a:t>
            </a:r>
            <a:r>
              <a:rPr lang="en-US" sz="1800" b="0" i="0" dirty="0">
                <a:solidFill>
                  <a:srgbClr val="000000"/>
                </a:solidFill>
                <a:effectLst/>
                <a:latin typeface="JddsltWlcnsxJtcnklByqkjxAdvTT2cba4af3.B"/>
              </a:rPr>
              <a:t>b </a:t>
            </a:r>
            <a:r>
              <a:rPr lang="en-US" sz="1800" b="0" i="0" dirty="0">
                <a:solidFill>
                  <a:srgbClr val="000000"/>
                </a:solidFill>
                <a:effectLst/>
                <a:latin typeface="TnrmsgBqrghpHbmvhrSkmsfxAdvTT5843c571"/>
              </a:rPr>
              <a:t>in the same patient). Notice how the temporal cortical contusion in </a:t>
            </a:r>
            <a:r>
              <a:rPr lang="en-US" sz="1800" b="0" i="0" dirty="0">
                <a:solidFill>
                  <a:srgbClr val="000000"/>
                </a:solidFill>
                <a:effectLst/>
                <a:latin typeface="JddsltWlcnsxJtcnklByqkjxAdvTT2cba4af3.B"/>
              </a:rPr>
              <a:t>c </a:t>
            </a:r>
            <a:r>
              <a:rPr lang="en-US" sz="1800" b="0" i="0" dirty="0">
                <a:solidFill>
                  <a:srgbClr val="000000"/>
                </a:solidFill>
                <a:effectLst/>
                <a:latin typeface="TnrmsgBqrghpHbmvhrSkmsfxAdvTT5843c571"/>
              </a:rPr>
              <a:t>(thick black arrow) is secondary to a depressed fracture of the left temporal bone (thin black arrow). Cortical contusions are often associated with subdural and subarachnoid hemorrhages (for instance in patient </a:t>
            </a:r>
            <a:r>
              <a:rPr lang="en-US" sz="1800" b="0" i="0" dirty="0">
                <a:solidFill>
                  <a:srgbClr val="000000"/>
                </a:solidFill>
                <a:effectLst/>
                <a:latin typeface="JddsltWlcnsxJtcnklByqkjxAdvTT2cba4af3.B"/>
              </a:rPr>
              <a:t>f</a:t>
            </a:r>
            <a:r>
              <a:rPr lang="en-US" sz="1800" b="0" i="0" dirty="0">
                <a:solidFill>
                  <a:srgbClr val="000000"/>
                </a:solidFill>
                <a:effectLst/>
                <a:latin typeface="TnrmsgBqrghpHbmvhrSkmsfxAdvTT5843c571"/>
              </a:rPr>
              <a:t>)</a:t>
            </a:r>
            <a:r>
              <a:rPr lang="en-US" dirty="0"/>
              <a:t> </a:t>
            </a:r>
            <a:br>
              <a:rPr lang="en-US" dirty="0"/>
            </a:br>
            <a:endParaRPr lang="es-MX" dirty="0"/>
          </a:p>
        </p:txBody>
      </p:sp>
      <p:sp>
        <p:nvSpPr>
          <p:cNvPr id="4" name="Marcador de número de diapositiva 3">
            <a:extLst>
              <a:ext uri="{FF2B5EF4-FFF2-40B4-BE49-F238E27FC236}">
                <a16:creationId xmlns:a16="http://schemas.microsoft.com/office/drawing/2014/main" id="{1470DD56-8D63-7E1D-BF50-1E65DBC6F4C5}"/>
              </a:ext>
            </a:extLst>
          </p:cNvPr>
          <p:cNvSpPr>
            <a:spLocks noGrp="1"/>
          </p:cNvSpPr>
          <p:nvPr>
            <p:ph type="sldNum" sz="quarter" idx="5"/>
          </p:nvPr>
        </p:nvSpPr>
        <p:spPr/>
        <p:txBody>
          <a:bodyPr/>
          <a:lstStyle/>
          <a:p>
            <a:fld id="{4CE4D79E-2C13-174F-BF7A-04D2222335E9}" type="slidenum">
              <a:rPr lang="es-MX" smtClean="0"/>
              <a:t>26</a:t>
            </a:fld>
            <a:endParaRPr lang="es-MX"/>
          </a:p>
        </p:txBody>
      </p:sp>
    </p:spTree>
    <p:extLst>
      <p:ext uri="{BB962C8B-B14F-4D97-AF65-F5344CB8AC3E}">
        <p14:creationId xmlns:p14="http://schemas.microsoft.com/office/powerpoint/2010/main" val="1127910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B5593-561E-BDCC-D86A-4A45CE65B33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7B35B1A-383D-B842-8D2D-2D373B343C3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AD602D1-8FDA-72DB-7BB3-B08CE3473710}"/>
              </a:ext>
            </a:extLst>
          </p:cNvPr>
          <p:cNvSpPr>
            <a:spLocks noGrp="1"/>
          </p:cNvSpPr>
          <p:nvPr>
            <p:ph type="body" idx="1"/>
          </p:nvPr>
        </p:nvSpPr>
        <p:spPr/>
        <p:txBody>
          <a:bodyPr/>
          <a:lstStyle/>
          <a:p>
            <a:pPr>
              <a:buNone/>
            </a:pPr>
            <a:r>
              <a:rPr lang="en-US" sz="1800" b="0" i="0" dirty="0">
                <a:solidFill>
                  <a:srgbClr val="000000"/>
                </a:solidFill>
                <a:effectLst/>
                <a:latin typeface="JddsltWlcnsxJtcnklByqkjxAdvTT2cba4af3.B"/>
              </a:rPr>
              <a:t>Evolution of cortical contusions over time: acute and chronic contusions) </a:t>
            </a:r>
            <a:r>
              <a:rPr lang="en-US" sz="1800" b="0" i="0" dirty="0">
                <a:solidFill>
                  <a:srgbClr val="000000"/>
                </a:solidFill>
                <a:effectLst/>
                <a:latin typeface="TnrmsgBqrghpHbmvhrSkmsfxAdvTT5843c571"/>
              </a:rPr>
              <a:t>NCCT of the brain in a trauma patient performed at admission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shows irregular </a:t>
            </a:r>
            <a:r>
              <a:rPr lang="en-US" sz="1800" b="0" i="0" dirty="0" err="1">
                <a:solidFill>
                  <a:srgbClr val="000000"/>
                </a:solidFill>
                <a:effectLst/>
                <a:latin typeface="TnrmsgBqrghpHbmvhrSkmsfxAdvTT5843c571"/>
              </a:rPr>
              <a:t>hyperdensities</a:t>
            </a:r>
            <a:r>
              <a:rPr lang="en-US" sz="1800" b="0" i="0" dirty="0">
                <a:solidFill>
                  <a:srgbClr val="000000"/>
                </a:solidFill>
                <a:effectLst/>
                <a:latin typeface="TnrmsgBqrghpHbmvhrSkmsfxAdvTT5843c571"/>
              </a:rPr>
              <a:t> lateral in the basal surface of the left frontal lobe and at the anterior pole of the left temporal lobe, most likely representing a combination of subarachnoid,</a:t>
            </a:r>
          </a:p>
          <a:p>
            <a:pPr>
              <a:buNone/>
            </a:pPr>
            <a:r>
              <a:rPr lang="en-US" sz="1800" b="0" i="0" dirty="0">
                <a:solidFill>
                  <a:srgbClr val="000000"/>
                </a:solidFill>
                <a:effectLst/>
                <a:latin typeface="TnrmsgBqrghpHbmvhrSkmsfxAdvTT5843c571"/>
              </a:rPr>
              <a:t>subdural, and cortical hemorrhages. Despite the seemingly limited size of the contusions in the acute phase, MRI of the brain with axial FLAIR images performed 2 years later shows extensive tissue loss with surrounding gliotic changes in the </a:t>
            </a:r>
            <a:r>
              <a:rPr lang="en-US" sz="1800" b="0" i="0" dirty="0" err="1">
                <a:solidFill>
                  <a:srgbClr val="000000"/>
                </a:solidFill>
                <a:effectLst/>
                <a:latin typeface="TnrmsgBqrghpHbmvhrSkmsfxAdvTT5843c571"/>
              </a:rPr>
              <a:t>anterobasal</a:t>
            </a:r>
            <a:r>
              <a:rPr lang="en-US" sz="1800" b="0" i="0" dirty="0">
                <a:solidFill>
                  <a:srgbClr val="000000"/>
                </a:solidFill>
                <a:effectLst/>
                <a:latin typeface="TnrmsgBqrghpHbmvhrSkmsfxAdvTT5843c571"/>
              </a:rPr>
              <a:t> surface of both frontal lobes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and at the temporal pole of the left temporal lobe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a:t>
            </a:r>
            <a:r>
              <a:rPr lang="en-US" dirty="0"/>
              <a:t> </a:t>
            </a:r>
            <a:br>
              <a:rPr lang="en-US" dirty="0"/>
            </a:br>
            <a:endParaRPr lang="es-MX" dirty="0"/>
          </a:p>
        </p:txBody>
      </p:sp>
      <p:sp>
        <p:nvSpPr>
          <p:cNvPr id="4" name="Marcador de número de diapositiva 3">
            <a:extLst>
              <a:ext uri="{FF2B5EF4-FFF2-40B4-BE49-F238E27FC236}">
                <a16:creationId xmlns:a16="http://schemas.microsoft.com/office/drawing/2014/main" id="{7C81E076-8E4A-A0AC-5532-C9BC71A52393}"/>
              </a:ext>
            </a:extLst>
          </p:cNvPr>
          <p:cNvSpPr>
            <a:spLocks noGrp="1"/>
          </p:cNvSpPr>
          <p:nvPr>
            <p:ph type="sldNum" sz="quarter" idx="5"/>
          </p:nvPr>
        </p:nvSpPr>
        <p:spPr/>
        <p:txBody>
          <a:bodyPr/>
          <a:lstStyle/>
          <a:p>
            <a:fld id="{4CE4D79E-2C13-174F-BF7A-04D2222335E9}" type="slidenum">
              <a:rPr lang="es-MX" smtClean="0"/>
              <a:t>27</a:t>
            </a:fld>
            <a:endParaRPr lang="es-MX"/>
          </a:p>
        </p:txBody>
      </p:sp>
    </p:spTree>
    <p:extLst>
      <p:ext uri="{BB962C8B-B14F-4D97-AF65-F5344CB8AC3E}">
        <p14:creationId xmlns:p14="http://schemas.microsoft.com/office/powerpoint/2010/main" val="4176234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None/>
            </a:pPr>
            <a:r>
              <a:rPr lang="en-US" sz="1800" b="0" i="0" dirty="0">
                <a:solidFill>
                  <a:srgbClr val="000000"/>
                </a:solidFill>
                <a:effectLst/>
                <a:latin typeface="JddsltWlcnsxJtcnklByqkjxAdvTT2cba4af3.B"/>
              </a:rPr>
              <a:t>Newly appearing intracerebral hematoma following craniectomy. </a:t>
            </a:r>
            <a:r>
              <a:rPr lang="en-US" sz="1800" b="0" i="0" dirty="0">
                <a:solidFill>
                  <a:srgbClr val="000000"/>
                </a:solidFill>
                <a:effectLst/>
                <a:latin typeface="TnrmsgBqrghpHbmvhrSkmsfxAdvTT5843c571"/>
              </a:rPr>
              <a:t>A 75-year-old woman with closed head injury following a bicycle accident. Initial NCCT of the brain on admission shows a small acute </a:t>
            </a:r>
            <a:r>
              <a:rPr lang="en-US" sz="1800" b="0" i="0" dirty="0" err="1">
                <a:solidFill>
                  <a:srgbClr val="000000"/>
                </a:solidFill>
                <a:effectLst/>
                <a:latin typeface="TnrmsgBqrghpHbmvhrSkmsfxAdvTT5843c571"/>
              </a:rPr>
              <a:t>righthemispheric</a:t>
            </a:r>
            <a:r>
              <a:rPr lang="en-US" sz="1800" b="0" i="0" dirty="0">
                <a:solidFill>
                  <a:srgbClr val="000000"/>
                </a:solidFill>
                <a:effectLst/>
                <a:latin typeface="TnrmsgBqrghpHbmvhrSkmsfxAdvTT5843c571"/>
              </a:rPr>
              <a:t> SDH as well as a contralateral, even smaller left temporo-occipital SDH. There is a midline shift to the</a:t>
            </a:r>
          </a:p>
          <a:p>
            <a:pPr>
              <a:buNone/>
            </a:pPr>
            <a:r>
              <a:rPr lang="en-US" sz="1800" b="0" i="0" dirty="0">
                <a:solidFill>
                  <a:srgbClr val="000000"/>
                </a:solidFill>
                <a:effectLst/>
                <a:latin typeface="TnrmsgBqrghpHbmvhrSkmsfxAdvTT5843c571"/>
              </a:rPr>
              <a:t>left as well as right-sided </a:t>
            </a:r>
            <a:r>
              <a:rPr lang="en-US" sz="1800" b="0" i="0" dirty="0" err="1">
                <a:solidFill>
                  <a:srgbClr val="000000"/>
                </a:solidFill>
                <a:effectLst/>
                <a:latin typeface="TnrmsgBqrghpHbmvhrSkmsfxAdvTT5843c571"/>
              </a:rPr>
              <a:t>uncal</a:t>
            </a:r>
            <a:r>
              <a:rPr lang="en-US" sz="1800" b="0" i="0" dirty="0">
                <a:solidFill>
                  <a:srgbClr val="000000"/>
                </a:solidFill>
                <a:effectLst/>
                <a:latin typeface="TnrmsgBqrghpHbmvhrSkmsfxAdvTT5843c571"/>
              </a:rPr>
              <a:t> herniation (not shown). The patient received a right-hemispheric decompressive craniectomy. Follow-up CT shows development of a large lobar hematoma in the right temporal lobe (a so-called </a:t>
            </a:r>
            <a:r>
              <a:rPr lang="en-US" sz="1800" b="0" i="0" dirty="0">
                <a:solidFill>
                  <a:srgbClr val="000000"/>
                </a:solidFill>
                <a:effectLst/>
                <a:latin typeface="BmlxlhSqjgbcPvqkyjGjfbhtAdvTT5843c571+20"/>
              </a:rPr>
              <a:t>“</a:t>
            </a:r>
            <a:r>
              <a:rPr lang="en-US" sz="1800" b="0" i="0" dirty="0">
                <a:solidFill>
                  <a:srgbClr val="000000"/>
                </a:solidFill>
                <a:effectLst/>
                <a:latin typeface="TnrmsgBqrghpHbmvhrSkmsfxAdvTT5843c571"/>
              </a:rPr>
              <a:t>release hematoma</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28</a:t>
            </a:fld>
            <a:endParaRPr lang="es-MX"/>
          </a:p>
        </p:txBody>
      </p:sp>
    </p:spTree>
    <p:extLst>
      <p:ext uri="{BB962C8B-B14F-4D97-AF65-F5344CB8AC3E}">
        <p14:creationId xmlns:p14="http://schemas.microsoft.com/office/powerpoint/2010/main" val="912447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EA5DE-D47E-1E3F-00C3-E9AC4D4A94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C7D3673-041E-0805-96F9-921B46A21EE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F28DD4F-1C16-709A-C769-D95385D6CE78}"/>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56E67A95-D22A-5754-A69C-2146BB4B085E}"/>
              </a:ext>
            </a:extLst>
          </p:cNvPr>
          <p:cNvSpPr>
            <a:spLocks noGrp="1"/>
          </p:cNvSpPr>
          <p:nvPr>
            <p:ph type="sldNum" sz="quarter" idx="5"/>
          </p:nvPr>
        </p:nvSpPr>
        <p:spPr/>
        <p:txBody>
          <a:bodyPr/>
          <a:lstStyle/>
          <a:p>
            <a:fld id="{4CE4D79E-2C13-174F-BF7A-04D2222335E9}" type="slidenum">
              <a:rPr lang="es-MX" smtClean="0"/>
              <a:t>29</a:t>
            </a:fld>
            <a:endParaRPr lang="es-MX"/>
          </a:p>
        </p:txBody>
      </p:sp>
    </p:spTree>
    <p:extLst>
      <p:ext uri="{BB962C8B-B14F-4D97-AF65-F5344CB8AC3E}">
        <p14:creationId xmlns:p14="http://schemas.microsoft.com/office/powerpoint/2010/main" val="11617351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E18D5-2ACB-F178-6254-778AE19B2F1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6E3AE86-5B65-6131-4583-19B1A93D258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C28C2CE-5EDD-0A8F-6761-F8B2B98A07D5}"/>
              </a:ext>
            </a:extLst>
          </p:cNvPr>
          <p:cNvSpPr>
            <a:spLocks noGrp="1"/>
          </p:cNvSpPr>
          <p:nvPr>
            <p:ph type="body" idx="1"/>
          </p:nvPr>
        </p:nvSpPr>
        <p:spPr/>
        <p:txBody>
          <a:bodyPr/>
          <a:lstStyle/>
          <a:p>
            <a:pPr>
              <a:buNone/>
            </a:pPr>
            <a:r>
              <a:rPr lang="en-US" sz="1800" b="0" i="0" dirty="0" err="1">
                <a:solidFill>
                  <a:srgbClr val="000000"/>
                </a:solidFill>
                <a:effectLst/>
                <a:latin typeface="JddsltWlcnsxJtcnklByqkjxAdvTT2cba4af3.B"/>
              </a:rPr>
              <a:t>Nonhemorrhagic</a:t>
            </a:r>
            <a:r>
              <a:rPr lang="en-US" sz="1800" b="0" i="0" dirty="0">
                <a:solidFill>
                  <a:srgbClr val="000000"/>
                </a:solidFill>
                <a:effectLst/>
                <a:latin typeface="JddsltWlcnsxJtcnklByqkjxAdvTT2cba4af3.B"/>
              </a:rPr>
              <a:t> diffuse axonal injury involving the corpus callosum. </a:t>
            </a:r>
            <a:r>
              <a:rPr lang="en-US" sz="1800" b="0" i="0" dirty="0">
                <a:solidFill>
                  <a:srgbClr val="000000"/>
                </a:solidFill>
                <a:effectLst/>
                <a:latin typeface="TnrmsgBqrghpHbmvhrSkmsfxAdvTT5843c571"/>
              </a:rPr>
              <a:t>MRI of the brain</a:t>
            </a:r>
            <a:r>
              <a:rPr lang="en-US" sz="1800" b="0" i="0" dirty="0">
                <a:solidFill>
                  <a:srgbClr val="000000"/>
                </a:solidFill>
                <a:effectLst/>
                <a:latin typeface="JddsltWlcnsxJtcnklByqkjxAdvTT2cba4af3.B"/>
              </a:rPr>
              <a:t>. </a:t>
            </a:r>
            <a:r>
              <a:rPr lang="en-US" sz="1800" b="0" i="0" dirty="0">
                <a:solidFill>
                  <a:srgbClr val="000000"/>
                </a:solidFill>
                <a:effectLst/>
                <a:latin typeface="TnrmsgBqrghpHbmvhrSkmsfxAdvTT5843c571"/>
              </a:rPr>
              <a:t>Axial FLAIR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image shows diffuse hyperintensity in the corpus callosum, extending from the genu to the splenium. There are no susceptibility artifacts on the GRE T2-wi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DWI shows restricted diffusion with low signal intensity on the corresponding ADC-maps (not shown), most conspicuous</a:t>
            </a:r>
          </a:p>
          <a:p>
            <a:pPr>
              <a:buNone/>
            </a:pPr>
            <a:r>
              <a:rPr lang="en-US" sz="1800" b="0" i="0" dirty="0">
                <a:solidFill>
                  <a:srgbClr val="000000"/>
                </a:solidFill>
                <a:effectLst/>
                <a:latin typeface="TnrmsgBqrghpHbmvhrSkmsfxAdvTT5843c571"/>
              </a:rPr>
              <a:t>in the splenium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Notice the presence of an extensive </a:t>
            </a:r>
            <a:r>
              <a:rPr lang="en-US" sz="1800" b="0" i="0" dirty="0" err="1">
                <a:solidFill>
                  <a:srgbClr val="000000"/>
                </a:solidFill>
                <a:effectLst/>
                <a:latin typeface="TnrmsgBqrghpHbmvhrSkmsfxAdvTT5843c571"/>
              </a:rPr>
              <a:t>subgaleal</a:t>
            </a:r>
            <a:r>
              <a:rPr lang="en-US" sz="1800" b="0" i="0" dirty="0">
                <a:solidFill>
                  <a:srgbClr val="000000"/>
                </a:solidFill>
                <a:effectLst/>
                <a:latin typeface="TnrmsgBqrghpHbmvhrSkmsfxAdvTT5843c571"/>
              </a:rPr>
              <a:t> hematoma overlying the right side of the skull and the presence of SDHs along the right hemispheric convexity and at the left frontal lobe. Bilateral SDH extension posteriorly along the falx cerebri is most conspicuous on the FLAIR images</a:t>
            </a:r>
            <a:r>
              <a:rPr lang="en-US" dirty="0"/>
              <a:t> </a:t>
            </a:r>
            <a:br>
              <a:rPr lang="en-US" dirty="0"/>
            </a:br>
            <a:endParaRPr lang="es-MX" dirty="0"/>
          </a:p>
        </p:txBody>
      </p:sp>
      <p:sp>
        <p:nvSpPr>
          <p:cNvPr id="4" name="Marcador de número de diapositiva 3">
            <a:extLst>
              <a:ext uri="{FF2B5EF4-FFF2-40B4-BE49-F238E27FC236}">
                <a16:creationId xmlns:a16="http://schemas.microsoft.com/office/drawing/2014/main" id="{D248ACF6-A31F-2FE7-43EA-B9348CDA5C32}"/>
              </a:ext>
            </a:extLst>
          </p:cNvPr>
          <p:cNvSpPr>
            <a:spLocks noGrp="1"/>
          </p:cNvSpPr>
          <p:nvPr>
            <p:ph type="sldNum" sz="quarter" idx="5"/>
          </p:nvPr>
        </p:nvSpPr>
        <p:spPr/>
        <p:txBody>
          <a:bodyPr/>
          <a:lstStyle/>
          <a:p>
            <a:fld id="{4CE4D79E-2C13-174F-BF7A-04D2222335E9}" type="slidenum">
              <a:rPr lang="es-MX" smtClean="0"/>
              <a:t>30</a:t>
            </a:fld>
            <a:endParaRPr lang="es-MX"/>
          </a:p>
        </p:txBody>
      </p:sp>
    </p:spTree>
    <p:extLst>
      <p:ext uri="{BB962C8B-B14F-4D97-AF65-F5344CB8AC3E}">
        <p14:creationId xmlns:p14="http://schemas.microsoft.com/office/powerpoint/2010/main" val="40972587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8A025-FBF1-3B64-DDA0-5D44435D515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FFA3647-1A0C-A8D5-5304-6453A900F2D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262191B-98D6-E20B-3098-21EFD7AD5D46}"/>
              </a:ext>
            </a:extLst>
          </p:cNvPr>
          <p:cNvSpPr>
            <a:spLocks noGrp="1"/>
          </p:cNvSpPr>
          <p:nvPr>
            <p:ph type="body" idx="1"/>
          </p:nvPr>
        </p:nvSpPr>
        <p:spPr/>
        <p:txBody>
          <a:bodyPr/>
          <a:lstStyle/>
          <a:p>
            <a:pPr>
              <a:buNone/>
            </a:pPr>
            <a:r>
              <a:rPr lang="en-US" sz="1800" b="0" i="0" dirty="0">
                <a:solidFill>
                  <a:srgbClr val="000000"/>
                </a:solidFill>
                <a:effectLst/>
                <a:latin typeface="JddsltWlcnsxJtcnklByqkjxAdvTT2cba4af3.B"/>
              </a:rPr>
              <a:t>Diffuse axonal injury involving the corpus callosum. </a:t>
            </a:r>
            <a:r>
              <a:rPr lang="en-US" sz="1800" b="0" i="0" dirty="0">
                <a:solidFill>
                  <a:srgbClr val="000000"/>
                </a:solidFill>
                <a:effectLst/>
                <a:latin typeface="TnrmsgBqrghpHbmvhrSkmsfxAdvTT5843c571"/>
              </a:rPr>
              <a:t>MRI of the brain. Axial FLAIR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GRE T2-wi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DWI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and corresponding ADC-map (</a:t>
            </a:r>
            <a:r>
              <a:rPr lang="en-US" sz="1800" b="0" i="0" dirty="0">
                <a:solidFill>
                  <a:srgbClr val="000000"/>
                </a:solidFill>
                <a:effectLst/>
                <a:latin typeface="JddsltWlcnsxJtcnklByqkjxAdvTT2cba4af3.B"/>
              </a:rPr>
              <a:t>d</a:t>
            </a:r>
            <a:r>
              <a:rPr lang="en-US" sz="1800" b="0" i="0" dirty="0">
                <a:solidFill>
                  <a:srgbClr val="000000"/>
                </a:solidFill>
                <a:effectLst/>
                <a:latin typeface="TnrmsgBqrghpHbmvhrSkmsfxAdvTT5843c571"/>
              </a:rPr>
              <a:t>). There is a FLAIR hyperintense lesion in the right half of the trunk of the corpus callosum (white arrow in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with inlying microhemorrhages (white arrow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and restricted diffusion (white arrows in </a:t>
            </a:r>
            <a:r>
              <a:rPr lang="en-US" sz="1800" b="0" i="0" dirty="0">
                <a:solidFill>
                  <a:srgbClr val="000000"/>
                </a:solidFill>
                <a:effectLst/>
                <a:latin typeface="JddsltWlcnsxJtcnklByqkjxAdvTT2cba4af3.B"/>
              </a:rPr>
              <a:t>c </a:t>
            </a:r>
            <a:r>
              <a:rPr lang="en-US" sz="1800" b="0" i="0" dirty="0">
                <a:solidFill>
                  <a:srgbClr val="000000"/>
                </a:solidFill>
                <a:effectLst/>
                <a:latin typeface="TnrmsgBqrghpHbmvhrSkmsfxAdvTT5843c571"/>
              </a:rPr>
              <a:t>and </a:t>
            </a:r>
            <a:r>
              <a:rPr lang="en-US" sz="1800" b="0" i="0" dirty="0">
                <a:solidFill>
                  <a:srgbClr val="000000"/>
                </a:solidFill>
                <a:effectLst/>
                <a:latin typeface="JddsltWlcnsxJtcnklByqkjxAdvTT2cba4af3.B"/>
              </a:rPr>
              <a:t>d</a:t>
            </a:r>
            <a:r>
              <a:rPr lang="en-US" sz="1800" b="0" i="0" dirty="0">
                <a:solidFill>
                  <a:srgbClr val="000000"/>
                </a:solidFill>
                <a:effectLst/>
                <a:latin typeface="TnrmsgBqrghpHbmvhrSkmsfxAdvTT5843c571"/>
              </a:rPr>
              <a:t>). Findings are compatible with combined </a:t>
            </a:r>
            <a:r>
              <a:rPr lang="en-US" sz="1800" b="0" i="0" dirty="0" err="1">
                <a:solidFill>
                  <a:srgbClr val="000000"/>
                </a:solidFill>
                <a:effectLst/>
                <a:latin typeface="TnrmsgBqrghpHbmvhrSkmsfxAdvTT5843c571"/>
              </a:rPr>
              <a:t>nonhemorrhagic</a:t>
            </a:r>
            <a:r>
              <a:rPr lang="en-US" sz="1800" b="0" i="0" dirty="0">
                <a:solidFill>
                  <a:srgbClr val="000000"/>
                </a:solidFill>
                <a:effectLst/>
                <a:latin typeface="TnrmsgBqrghpHbmvhrSkmsfxAdvTT5843c571"/>
              </a:rPr>
              <a:t> and hemorrhagic axonal shear injuries. Notice the presence of other subcortical microhemorrhages in the right parietal lobe (dashed white arrows in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a:t>
            </a:r>
            <a:r>
              <a:rPr lang="en-US" dirty="0"/>
              <a:t> </a:t>
            </a:r>
          </a:p>
          <a:p>
            <a:pPr>
              <a:buNone/>
            </a:pPr>
            <a:r>
              <a:rPr lang="en-US" sz="1800" b="0" i="0" dirty="0">
                <a:solidFill>
                  <a:srgbClr val="000000"/>
                </a:solidFill>
                <a:effectLst/>
                <a:latin typeface="JddsltWlcnsxJtcnklByqkjxAdvTT2cba4af3.B"/>
              </a:rPr>
              <a:t>Diffuse axonal injury involving the brainstem. </a:t>
            </a:r>
            <a:r>
              <a:rPr lang="en-US" sz="1800" b="0" i="0" dirty="0">
                <a:solidFill>
                  <a:srgbClr val="000000"/>
                </a:solidFill>
                <a:effectLst/>
                <a:latin typeface="TnrmsgBqrghpHbmvhrSkmsfxAdvTT5843c571"/>
              </a:rPr>
              <a:t>MRI of the brain with axial T2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FLAIR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and SWI-images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Hyperintense changes on FLAIR and T2-wi in the dorsal brainstem at the level of the superior</a:t>
            </a:r>
          </a:p>
          <a:p>
            <a:pPr>
              <a:buNone/>
            </a:pPr>
            <a:r>
              <a:rPr lang="en-US" sz="1800" b="0" i="0" dirty="0">
                <a:solidFill>
                  <a:srgbClr val="000000"/>
                </a:solidFill>
                <a:effectLst/>
                <a:latin typeface="TnrmsgBqrghpHbmvhrSkmsfxAdvTT5843c571"/>
              </a:rPr>
              <a:t>cerebellar peduncles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more extensive on the left compared to the right side. SWI shows multiple microhemorrhages in the dorsal brainstem, as well as in the right temporal lobe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a:t>
            </a:r>
            <a:r>
              <a:rPr lang="en-US" dirty="0"/>
              <a:t> </a:t>
            </a:r>
            <a:br>
              <a:rPr lang="en-US" dirty="0"/>
            </a:br>
            <a:br>
              <a:rPr lang="en-US" dirty="0"/>
            </a:br>
            <a:endParaRPr lang="es-MX" dirty="0"/>
          </a:p>
        </p:txBody>
      </p:sp>
      <p:sp>
        <p:nvSpPr>
          <p:cNvPr id="4" name="Marcador de número de diapositiva 3">
            <a:extLst>
              <a:ext uri="{FF2B5EF4-FFF2-40B4-BE49-F238E27FC236}">
                <a16:creationId xmlns:a16="http://schemas.microsoft.com/office/drawing/2014/main" id="{8B9E497F-576C-AD18-0C15-499E9DADCDC6}"/>
              </a:ext>
            </a:extLst>
          </p:cNvPr>
          <p:cNvSpPr>
            <a:spLocks noGrp="1"/>
          </p:cNvSpPr>
          <p:nvPr>
            <p:ph type="sldNum" sz="quarter" idx="5"/>
          </p:nvPr>
        </p:nvSpPr>
        <p:spPr/>
        <p:txBody>
          <a:bodyPr/>
          <a:lstStyle/>
          <a:p>
            <a:fld id="{4CE4D79E-2C13-174F-BF7A-04D2222335E9}" type="slidenum">
              <a:rPr lang="es-MX" smtClean="0"/>
              <a:t>31</a:t>
            </a:fld>
            <a:endParaRPr lang="es-MX"/>
          </a:p>
        </p:txBody>
      </p:sp>
    </p:spTree>
    <p:extLst>
      <p:ext uri="{BB962C8B-B14F-4D97-AF65-F5344CB8AC3E}">
        <p14:creationId xmlns:p14="http://schemas.microsoft.com/office/powerpoint/2010/main" val="9408647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19F57-E7BD-FB06-FFB6-BB2229126A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F7D5F4-73AC-ED61-19B5-2E638CB8C6F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7ACB3-7108-CBD9-E018-2C15EAE1AC1D}"/>
              </a:ext>
            </a:extLst>
          </p:cNvPr>
          <p:cNvSpPr>
            <a:spLocks noGrp="1"/>
          </p:cNvSpPr>
          <p:nvPr>
            <p:ph type="body" idx="1"/>
          </p:nvPr>
        </p:nvSpPr>
        <p:spPr/>
        <p:txBody>
          <a:bodyPr/>
          <a:lstStyle/>
          <a:p>
            <a:pPr>
              <a:buNone/>
            </a:pPr>
            <a:r>
              <a:rPr lang="en-US" sz="1800" b="0" i="0" dirty="0">
                <a:solidFill>
                  <a:srgbClr val="000000"/>
                </a:solidFill>
                <a:effectLst/>
                <a:latin typeface="JddsltWlcnsxJtcnklByqkjxAdvTT2cba4af3.B"/>
              </a:rPr>
              <a:t>Diffuse axonal injury involving the corpus callosum. </a:t>
            </a:r>
            <a:r>
              <a:rPr lang="en-US" sz="1800" b="0" i="0" dirty="0">
                <a:solidFill>
                  <a:srgbClr val="000000"/>
                </a:solidFill>
                <a:effectLst/>
                <a:latin typeface="TnrmsgBqrghpHbmvhrSkmsfxAdvTT5843c571"/>
              </a:rPr>
              <a:t>MRI of the brain. Axial FLAIR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GRE T2-wi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DWI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and corresponding ADC-map (</a:t>
            </a:r>
            <a:r>
              <a:rPr lang="en-US" sz="1800" b="0" i="0" dirty="0">
                <a:solidFill>
                  <a:srgbClr val="000000"/>
                </a:solidFill>
                <a:effectLst/>
                <a:latin typeface="JddsltWlcnsxJtcnklByqkjxAdvTT2cba4af3.B"/>
              </a:rPr>
              <a:t>d</a:t>
            </a:r>
            <a:r>
              <a:rPr lang="en-US" sz="1800" b="0" i="0" dirty="0">
                <a:solidFill>
                  <a:srgbClr val="000000"/>
                </a:solidFill>
                <a:effectLst/>
                <a:latin typeface="TnrmsgBqrghpHbmvhrSkmsfxAdvTT5843c571"/>
              </a:rPr>
              <a:t>). There is a FLAIR hyperintense lesion in the right half of the trunk of the corpus callosum (white arrow in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with inlying microhemorrhages (white arrow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and restricted diffusion (white arrows in </a:t>
            </a:r>
            <a:r>
              <a:rPr lang="en-US" sz="1800" b="0" i="0" dirty="0">
                <a:solidFill>
                  <a:srgbClr val="000000"/>
                </a:solidFill>
                <a:effectLst/>
                <a:latin typeface="JddsltWlcnsxJtcnklByqkjxAdvTT2cba4af3.B"/>
              </a:rPr>
              <a:t>c </a:t>
            </a:r>
            <a:r>
              <a:rPr lang="en-US" sz="1800" b="0" i="0" dirty="0">
                <a:solidFill>
                  <a:srgbClr val="000000"/>
                </a:solidFill>
                <a:effectLst/>
                <a:latin typeface="TnrmsgBqrghpHbmvhrSkmsfxAdvTT5843c571"/>
              </a:rPr>
              <a:t>and </a:t>
            </a:r>
            <a:r>
              <a:rPr lang="en-US" sz="1800" b="0" i="0" dirty="0">
                <a:solidFill>
                  <a:srgbClr val="000000"/>
                </a:solidFill>
                <a:effectLst/>
                <a:latin typeface="JddsltWlcnsxJtcnklByqkjxAdvTT2cba4af3.B"/>
              </a:rPr>
              <a:t>d</a:t>
            </a:r>
            <a:r>
              <a:rPr lang="en-US" sz="1800" b="0" i="0" dirty="0">
                <a:solidFill>
                  <a:srgbClr val="000000"/>
                </a:solidFill>
                <a:effectLst/>
                <a:latin typeface="TnrmsgBqrghpHbmvhrSkmsfxAdvTT5843c571"/>
              </a:rPr>
              <a:t>). Findings are compatible with combined </a:t>
            </a:r>
            <a:r>
              <a:rPr lang="en-US" sz="1800" b="0" i="0" dirty="0" err="1">
                <a:solidFill>
                  <a:srgbClr val="000000"/>
                </a:solidFill>
                <a:effectLst/>
                <a:latin typeface="TnrmsgBqrghpHbmvhrSkmsfxAdvTT5843c571"/>
              </a:rPr>
              <a:t>nonhemorrhagic</a:t>
            </a:r>
            <a:r>
              <a:rPr lang="en-US" sz="1800" b="0" i="0" dirty="0">
                <a:solidFill>
                  <a:srgbClr val="000000"/>
                </a:solidFill>
                <a:effectLst/>
                <a:latin typeface="TnrmsgBqrghpHbmvhrSkmsfxAdvTT5843c571"/>
              </a:rPr>
              <a:t> and hemorrhagic axonal shear injuries. Notice the presence of other subcortical microhemorrhages in the right parietal lobe (dashed white arrows in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a:t>
            </a:r>
            <a:r>
              <a:rPr lang="en-US" dirty="0"/>
              <a:t> </a:t>
            </a:r>
          </a:p>
          <a:p>
            <a:pPr>
              <a:buNone/>
            </a:pPr>
            <a:r>
              <a:rPr lang="en-US" sz="1800" b="0" i="0" dirty="0">
                <a:solidFill>
                  <a:srgbClr val="000000"/>
                </a:solidFill>
                <a:effectLst/>
                <a:latin typeface="JddsltWlcnsxJtcnklByqkjxAdvTT2cba4af3.B"/>
              </a:rPr>
              <a:t>Diffuse axonal injury involving the brainstem. </a:t>
            </a:r>
            <a:r>
              <a:rPr lang="en-US" sz="1800" b="0" i="0" dirty="0">
                <a:solidFill>
                  <a:srgbClr val="000000"/>
                </a:solidFill>
                <a:effectLst/>
                <a:latin typeface="TnrmsgBqrghpHbmvhrSkmsfxAdvTT5843c571"/>
              </a:rPr>
              <a:t>MRI of the brain with axial T2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FLAIR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and SWI-images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Hyperintense changes on FLAIR and T2-wi in the dorsal brainstem at the level of the superior</a:t>
            </a:r>
          </a:p>
          <a:p>
            <a:pPr>
              <a:buNone/>
            </a:pPr>
            <a:r>
              <a:rPr lang="en-US" sz="1800" b="0" i="0" dirty="0">
                <a:solidFill>
                  <a:srgbClr val="000000"/>
                </a:solidFill>
                <a:effectLst/>
                <a:latin typeface="TnrmsgBqrghpHbmvhrSkmsfxAdvTT5843c571"/>
              </a:rPr>
              <a:t>cerebellar peduncles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more extensive on the left compared to the right side. SWI shows multiple microhemorrhages in the dorsal brainstem, as well as in the right temporal lobe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a:t>
            </a:r>
            <a:r>
              <a:rPr lang="en-US" dirty="0"/>
              <a:t> </a:t>
            </a:r>
            <a:br>
              <a:rPr lang="en-US" dirty="0"/>
            </a:br>
            <a:br>
              <a:rPr lang="en-US" dirty="0"/>
            </a:br>
            <a:endParaRPr lang="es-MX" dirty="0"/>
          </a:p>
        </p:txBody>
      </p:sp>
      <p:sp>
        <p:nvSpPr>
          <p:cNvPr id="4" name="Marcador de número de diapositiva 3">
            <a:extLst>
              <a:ext uri="{FF2B5EF4-FFF2-40B4-BE49-F238E27FC236}">
                <a16:creationId xmlns:a16="http://schemas.microsoft.com/office/drawing/2014/main" id="{654C0C62-9F6B-3CB5-DFCD-8A17AFC7776A}"/>
              </a:ext>
            </a:extLst>
          </p:cNvPr>
          <p:cNvSpPr>
            <a:spLocks noGrp="1"/>
          </p:cNvSpPr>
          <p:nvPr>
            <p:ph type="sldNum" sz="quarter" idx="5"/>
          </p:nvPr>
        </p:nvSpPr>
        <p:spPr/>
        <p:txBody>
          <a:bodyPr/>
          <a:lstStyle/>
          <a:p>
            <a:fld id="{4CE4D79E-2C13-174F-BF7A-04D2222335E9}" type="slidenum">
              <a:rPr lang="es-MX" smtClean="0"/>
              <a:t>32</a:t>
            </a:fld>
            <a:endParaRPr lang="es-MX"/>
          </a:p>
        </p:txBody>
      </p:sp>
    </p:spTree>
    <p:extLst>
      <p:ext uri="{BB962C8B-B14F-4D97-AF65-F5344CB8AC3E}">
        <p14:creationId xmlns:p14="http://schemas.microsoft.com/office/powerpoint/2010/main" val="22197958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10E9A-3122-49A3-D089-CEFE59F4BB8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56467F7-CA34-9855-1C2E-E0B4105EA47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FF07ADA-DDD5-0339-D64E-711866D82801}"/>
              </a:ext>
            </a:extLst>
          </p:cNvPr>
          <p:cNvSpPr>
            <a:spLocks noGrp="1"/>
          </p:cNvSpPr>
          <p:nvPr>
            <p:ph type="body" idx="1"/>
          </p:nvPr>
        </p:nvSpPr>
        <p:spPr/>
        <p:txBody>
          <a:bodyPr/>
          <a:lstStyle/>
          <a:p>
            <a:pPr>
              <a:buNone/>
            </a:pPr>
            <a:r>
              <a:rPr lang="en-US" sz="1800" b="0" i="0" dirty="0">
                <a:solidFill>
                  <a:srgbClr val="000000"/>
                </a:solidFill>
                <a:effectLst/>
                <a:latin typeface="JddsltWlcnsxJtcnklByqkjxAdvTT2cba4af3.B"/>
              </a:rPr>
              <a:t>Diffuse axonal injury involving the corpus callosum. </a:t>
            </a:r>
            <a:r>
              <a:rPr lang="en-US" sz="1800" b="0" i="0" dirty="0">
                <a:solidFill>
                  <a:srgbClr val="000000"/>
                </a:solidFill>
                <a:effectLst/>
                <a:latin typeface="TnrmsgBqrghpHbmvhrSkmsfxAdvTT5843c571"/>
              </a:rPr>
              <a:t>MRI of the brain. Axial FLAIR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GRE T2-wi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DWI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and corresponding ADC-map (</a:t>
            </a:r>
            <a:r>
              <a:rPr lang="en-US" sz="1800" b="0" i="0" dirty="0">
                <a:solidFill>
                  <a:srgbClr val="000000"/>
                </a:solidFill>
                <a:effectLst/>
                <a:latin typeface="JddsltWlcnsxJtcnklByqkjxAdvTT2cba4af3.B"/>
              </a:rPr>
              <a:t>d</a:t>
            </a:r>
            <a:r>
              <a:rPr lang="en-US" sz="1800" b="0" i="0" dirty="0">
                <a:solidFill>
                  <a:srgbClr val="000000"/>
                </a:solidFill>
                <a:effectLst/>
                <a:latin typeface="TnrmsgBqrghpHbmvhrSkmsfxAdvTT5843c571"/>
              </a:rPr>
              <a:t>). There is a FLAIR hyperintense lesion in the right half of the trunk of the corpus callosum (white arrow in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with inlying microhemorrhages (white arrow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and restricted diffusion (white arrows in </a:t>
            </a:r>
            <a:r>
              <a:rPr lang="en-US" sz="1800" b="0" i="0" dirty="0">
                <a:solidFill>
                  <a:srgbClr val="000000"/>
                </a:solidFill>
                <a:effectLst/>
                <a:latin typeface="JddsltWlcnsxJtcnklByqkjxAdvTT2cba4af3.B"/>
              </a:rPr>
              <a:t>c </a:t>
            </a:r>
            <a:r>
              <a:rPr lang="en-US" sz="1800" b="0" i="0" dirty="0">
                <a:solidFill>
                  <a:srgbClr val="000000"/>
                </a:solidFill>
                <a:effectLst/>
                <a:latin typeface="TnrmsgBqrghpHbmvhrSkmsfxAdvTT5843c571"/>
              </a:rPr>
              <a:t>and </a:t>
            </a:r>
            <a:r>
              <a:rPr lang="en-US" sz="1800" b="0" i="0" dirty="0">
                <a:solidFill>
                  <a:srgbClr val="000000"/>
                </a:solidFill>
                <a:effectLst/>
                <a:latin typeface="JddsltWlcnsxJtcnklByqkjxAdvTT2cba4af3.B"/>
              </a:rPr>
              <a:t>d</a:t>
            </a:r>
            <a:r>
              <a:rPr lang="en-US" sz="1800" b="0" i="0" dirty="0">
                <a:solidFill>
                  <a:srgbClr val="000000"/>
                </a:solidFill>
                <a:effectLst/>
                <a:latin typeface="TnrmsgBqrghpHbmvhrSkmsfxAdvTT5843c571"/>
              </a:rPr>
              <a:t>). Findings are compatible with combined </a:t>
            </a:r>
            <a:r>
              <a:rPr lang="en-US" sz="1800" b="0" i="0" dirty="0" err="1">
                <a:solidFill>
                  <a:srgbClr val="000000"/>
                </a:solidFill>
                <a:effectLst/>
                <a:latin typeface="TnrmsgBqrghpHbmvhrSkmsfxAdvTT5843c571"/>
              </a:rPr>
              <a:t>nonhemorrhagic</a:t>
            </a:r>
            <a:r>
              <a:rPr lang="en-US" sz="1800" b="0" i="0" dirty="0">
                <a:solidFill>
                  <a:srgbClr val="000000"/>
                </a:solidFill>
                <a:effectLst/>
                <a:latin typeface="TnrmsgBqrghpHbmvhrSkmsfxAdvTT5843c571"/>
              </a:rPr>
              <a:t> and hemorrhagic axonal shear injuries. Notice the presence of other subcortical microhemorrhages in the right parietal lobe (dashed white arrows in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a:t>
            </a:r>
            <a:r>
              <a:rPr lang="en-US" dirty="0"/>
              <a:t> </a:t>
            </a:r>
          </a:p>
          <a:p>
            <a:pPr>
              <a:buNone/>
            </a:pPr>
            <a:r>
              <a:rPr lang="en-US" sz="1800" b="0" i="0" dirty="0">
                <a:solidFill>
                  <a:srgbClr val="000000"/>
                </a:solidFill>
                <a:effectLst/>
                <a:latin typeface="JddsltWlcnsxJtcnklByqkjxAdvTT2cba4af3.B"/>
              </a:rPr>
              <a:t>Diffuse axonal injury involving the brainstem. </a:t>
            </a:r>
            <a:r>
              <a:rPr lang="en-US" sz="1800" b="0" i="0" dirty="0">
                <a:solidFill>
                  <a:srgbClr val="000000"/>
                </a:solidFill>
                <a:effectLst/>
                <a:latin typeface="TnrmsgBqrghpHbmvhrSkmsfxAdvTT5843c571"/>
              </a:rPr>
              <a:t>MRI of the brain with axial T2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FLAIR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and SWI-images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Hyperintense changes on FLAIR and T2-wi in the dorsal brainstem at the level of the superior</a:t>
            </a:r>
          </a:p>
          <a:p>
            <a:pPr>
              <a:buNone/>
            </a:pPr>
            <a:r>
              <a:rPr lang="en-US" sz="1800" b="0" i="0" dirty="0">
                <a:solidFill>
                  <a:srgbClr val="000000"/>
                </a:solidFill>
                <a:effectLst/>
                <a:latin typeface="TnrmsgBqrghpHbmvhrSkmsfxAdvTT5843c571"/>
              </a:rPr>
              <a:t>cerebellar peduncles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more extensive on the left compared to the right side. SWI shows multiple microhemorrhages in the dorsal brainstem, as well as in the right temporal lobe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a:t>
            </a:r>
            <a:r>
              <a:rPr lang="en-US" dirty="0"/>
              <a:t> </a:t>
            </a:r>
            <a:br>
              <a:rPr lang="en-US" dirty="0"/>
            </a:br>
            <a:br>
              <a:rPr lang="en-US" dirty="0"/>
            </a:br>
            <a:endParaRPr lang="es-MX" dirty="0"/>
          </a:p>
        </p:txBody>
      </p:sp>
      <p:sp>
        <p:nvSpPr>
          <p:cNvPr id="4" name="Marcador de número de diapositiva 3">
            <a:extLst>
              <a:ext uri="{FF2B5EF4-FFF2-40B4-BE49-F238E27FC236}">
                <a16:creationId xmlns:a16="http://schemas.microsoft.com/office/drawing/2014/main" id="{959B0B3B-4498-C4CD-3DA6-649F15CBFA40}"/>
              </a:ext>
            </a:extLst>
          </p:cNvPr>
          <p:cNvSpPr>
            <a:spLocks noGrp="1"/>
          </p:cNvSpPr>
          <p:nvPr>
            <p:ph type="sldNum" sz="quarter" idx="5"/>
          </p:nvPr>
        </p:nvSpPr>
        <p:spPr/>
        <p:txBody>
          <a:bodyPr/>
          <a:lstStyle/>
          <a:p>
            <a:fld id="{4CE4D79E-2C13-174F-BF7A-04D2222335E9}" type="slidenum">
              <a:rPr lang="es-MX" smtClean="0"/>
              <a:t>33</a:t>
            </a:fld>
            <a:endParaRPr lang="es-MX"/>
          </a:p>
        </p:txBody>
      </p:sp>
    </p:spTree>
    <p:extLst>
      <p:ext uri="{BB962C8B-B14F-4D97-AF65-F5344CB8AC3E}">
        <p14:creationId xmlns:p14="http://schemas.microsoft.com/office/powerpoint/2010/main" val="2085519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11D52-3566-D2BB-51C3-3DC8670D7BF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575EAD1-3C4E-A81B-7411-58D2A6B0ADD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4C89BCA-97CB-7BF8-3F86-A0388AEAFB3B}"/>
              </a:ext>
            </a:extLst>
          </p:cNvPr>
          <p:cNvSpPr>
            <a:spLocks noGrp="1"/>
          </p:cNvSpPr>
          <p:nvPr>
            <p:ph type="body" idx="1"/>
          </p:nvPr>
        </p:nvSpPr>
        <p:spPr/>
        <p:txBody>
          <a:bodyPr/>
          <a:lstStyle/>
          <a:p>
            <a:pPr>
              <a:buNone/>
            </a:pPr>
            <a:r>
              <a:rPr lang="en-US" sz="1800" b="0" i="0" dirty="0">
                <a:solidFill>
                  <a:srgbClr val="000000"/>
                </a:solidFill>
                <a:effectLst/>
                <a:latin typeface="JddsltWlcnsxJtcnklByqkjxAdvTT2cba4af3.B"/>
              </a:rPr>
              <a:t>Patient presenting with an isolated abducens nerve palsy following traumatic brain injury. </a:t>
            </a:r>
            <a:r>
              <a:rPr lang="en-US" sz="1800" b="0" i="0" dirty="0">
                <a:solidFill>
                  <a:srgbClr val="000000"/>
                </a:solidFill>
                <a:effectLst/>
                <a:latin typeface="TnrmsgBqrghpHbmvhrSkmsfxAdvTT5843c571"/>
              </a:rPr>
              <a:t>NCCT of the brain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shows a small hyperdense dot in the region of</a:t>
            </a:r>
          </a:p>
          <a:p>
            <a:pPr>
              <a:buNone/>
            </a:pPr>
            <a:r>
              <a:rPr lang="en-US" sz="1800" b="0" i="0" dirty="0">
                <a:solidFill>
                  <a:srgbClr val="000000"/>
                </a:solidFill>
                <a:effectLst/>
                <a:latin typeface="TnrmsgBqrghpHbmvhrSkmsfxAdvTT5843c571"/>
              </a:rPr>
              <a:t>the left superior cerebellar peduncle. Axial GRE T2-wi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con</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rms the presence of a small microhemorrhage in the region of the nucleus of the left abducens nerve</a:t>
            </a:r>
            <a:r>
              <a:rPr lang="en-US" dirty="0"/>
              <a:t> </a:t>
            </a:r>
            <a:br>
              <a:rPr lang="en-US" dirty="0"/>
            </a:br>
            <a:endParaRPr lang="es-MX" dirty="0"/>
          </a:p>
        </p:txBody>
      </p:sp>
      <p:sp>
        <p:nvSpPr>
          <p:cNvPr id="4" name="Marcador de número de diapositiva 3">
            <a:extLst>
              <a:ext uri="{FF2B5EF4-FFF2-40B4-BE49-F238E27FC236}">
                <a16:creationId xmlns:a16="http://schemas.microsoft.com/office/drawing/2014/main" id="{14549312-2E62-D73C-DEDF-DBE5D592A702}"/>
              </a:ext>
            </a:extLst>
          </p:cNvPr>
          <p:cNvSpPr>
            <a:spLocks noGrp="1"/>
          </p:cNvSpPr>
          <p:nvPr>
            <p:ph type="sldNum" sz="quarter" idx="5"/>
          </p:nvPr>
        </p:nvSpPr>
        <p:spPr/>
        <p:txBody>
          <a:bodyPr/>
          <a:lstStyle/>
          <a:p>
            <a:fld id="{4CE4D79E-2C13-174F-BF7A-04D2222335E9}" type="slidenum">
              <a:rPr lang="es-MX" smtClean="0"/>
              <a:t>34</a:t>
            </a:fld>
            <a:endParaRPr lang="es-MX"/>
          </a:p>
        </p:txBody>
      </p:sp>
    </p:spTree>
    <p:extLst>
      <p:ext uri="{BB962C8B-B14F-4D97-AF65-F5344CB8AC3E}">
        <p14:creationId xmlns:p14="http://schemas.microsoft.com/office/powerpoint/2010/main" val="4184921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20F05-CF0B-A0C2-823B-635D9255832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A3135D4-6C0B-06F1-7F3A-30F6F170A1C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344062C-D10D-B65A-5102-9A3B2FF0E653}"/>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a:extLst>
              <a:ext uri="{FF2B5EF4-FFF2-40B4-BE49-F238E27FC236}">
                <a16:creationId xmlns:a16="http://schemas.microsoft.com/office/drawing/2014/main" id="{41AF4719-FD2F-EC46-BF4F-CD5DD2528C2F}"/>
              </a:ext>
            </a:extLst>
          </p:cNvPr>
          <p:cNvSpPr>
            <a:spLocks noGrp="1"/>
          </p:cNvSpPr>
          <p:nvPr>
            <p:ph type="sldNum" sz="quarter" idx="5"/>
          </p:nvPr>
        </p:nvSpPr>
        <p:spPr/>
        <p:txBody>
          <a:bodyPr/>
          <a:lstStyle/>
          <a:p>
            <a:fld id="{4CE4D79E-2C13-174F-BF7A-04D2222335E9}" type="slidenum">
              <a:rPr lang="es-MX" smtClean="0"/>
              <a:t>35</a:t>
            </a:fld>
            <a:endParaRPr lang="es-MX"/>
          </a:p>
        </p:txBody>
      </p:sp>
    </p:spTree>
    <p:extLst>
      <p:ext uri="{BB962C8B-B14F-4D97-AF65-F5344CB8AC3E}">
        <p14:creationId xmlns:p14="http://schemas.microsoft.com/office/powerpoint/2010/main" val="16708150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None/>
            </a:pPr>
            <a:r>
              <a:rPr lang="en-US" sz="1800" b="0" i="0" dirty="0">
                <a:solidFill>
                  <a:srgbClr val="000000"/>
                </a:solidFill>
                <a:effectLst/>
                <a:latin typeface="JddsltWlcnsxJtcnklByqkjxAdvTT2cba4af3.B"/>
              </a:rPr>
              <a:t>Right vertebral artery dissection in a patient with a C5 cervical spine fracture. </a:t>
            </a:r>
            <a:r>
              <a:rPr lang="en-US" sz="1800" b="0" i="0" dirty="0" err="1">
                <a:solidFill>
                  <a:srgbClr val="000000"/>
                </a:solidFill>
                <a:effectLst/>
                <a:latin typeface="TnrmsgBqrghpHbmvhrSkmsfxAdvTT5843c571"/>
              </a:rPr>
              <a:t>CTof</a:t>
            </a:r>
            <a:r>
              <a:rPr lang="en-US" sz="1800" b="0" i="0" dirty="0">
                <a:solidFill>
                  <a:srgbClr val="000000"/>
                </a:solidFill>
                <a:effectLst/>
                <a:latin typeface="TnrmsgBqrghpHbmvhrSkmsfxAdvTT5843c571"/>
              </a:rPr>
              <a:t> the cervical spine with sagittal bony reconstructions shows a displaced unstable C5 fracture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CT angiography with reconstructions</a:t>
            </a:r>
          </a:p>
          <a:p>
            <a:pPr>
              <a:buNone/>
            </a:pPr>
            <a:r>
              <a:rPr lang="en-US" sz="1800" b="0" i="0" dirty="0">
                <a:solidFill>
                  <a:srgbClr val="000000"/>
                </a:solidFill>
                <a:effectLst/>
                <a:latin typeface="TnrmsgBqrghpHbmvhrSkmsfxAdvTT5843c571"/>
              </a:rPr>
              <a:t>along the course of the right vertebral artery show a focal absence of contrast opaci</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cation in the V2 segment (black arrows in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a:t>
            </a:r>
            <a:r>
              <a:rPr lang="en-US" dirty="0"/>
              <a:t> </a:t>
            </a:r>
          </a:p>
          <a:p>
            <a:pPr>
              <a:buNone/>
            </a:pPr>
            <a:r>
              <a:rPr lang="en-US" sz="1800" b="0" i="0" dirty="0">
                <a:solidFill>
                  <a:srgbClr val="000000"/>
                </a:solidFill>
                <a:effectLst/>
                <a:latin typeface="JddsltWlcnsxJtcnklByqkjxAdvTT2cba4af3.B"/>
              </a:rPr>
              <a:t>Bilateral internal carotid artery dissections. </a:t>
            </a:r>
            <a:r>
              <a:rPr lang="en-US" sz="1800" b="0" i="0" dirty="0">
                <a:solidFill>
                  <a:srgbClr val="000000"/>
                </a:solidFill>
                <a:effectLst/>
                <a:latin typeface="TnrmsgBqrghpHbmvhrSkmsfxAdvTT5843c571"/>
              </a:rPr>
              <a:t>Patient with brainstem DAI following trauma (same patient as Fig. </a:t>
            </a:r>
            <a:r>
              <a:rPr lang="en-US" sz="1800" b="0" i="0" dirty="0">
                <a:solidFill>
                  <a:srgbClr val="0000FF"/>
                </a:solidFill>
                <a:effectLst/>
                <a:latin typeface="TnrmsgBqrghpHbmvhrSkmsfxAdvTT5843c571"/>
              </a:rPr>
              <a:t>20</a:t>
            </a:r>
            <a:r>
              <a:rPr lang="en-US" sz="1800" b="0" i="0" dirty="0">
                <a:solidFill>
                  <a:srgbClr val="000000"/>
                </a:solidFill>
                <a:effectLst/>
                <a:latin typeface="TnrmsgBqrghpHbmvhrSkmsfxAdvTT5843c571"/>
              </a:rPr>
              <a:t>). Axial T2-wi at the level of the skull base show intima </a:t>
            </a:r>
            <a:r>
              <a:rPr lang="en-US" sz="1800" b="0" i="0" dirty="0">
                <a:solidFill>
                  <a:srgbClr val="000000"/>
                </a:solidFill>
                <a:effectLst/>
                <a:latin typeface="KgnjxkTfnkxfSsypryXjdfbwAdvTT5843c571+fb"/>
              </a:rPr>
              <a:t>fl</a:t>
            </a:r>
            <a:r>
              <a:rPr lang="en-US" sz="1800" b="0" i="0" dirty="0">
                <a:solidFill>
                  <a:srgbClr val="000000"/>
                </a:solidFill>
                <a:effectLst/>
                <a:latin typeface="TnrmsgBqrghpHbmvhrSkmsfxAdvTT5843c571"/>
              </a:rPr>
              <a:t>aps in both internal carotid arteries (white arrows)</a:t>
            </a:r>
          </a:p>
          <a:p>
            <a:pPr>
              <a:buNone/>
            </a:pPr>
            <a:r>
              <a:rPr lang="en-US" sz="1800" b="0" i="0" dirty="0">
                <a:solidFill>
                  <a:srgbClr val="000000"/>
                </a:solidFill>
                <a:effectLst/>
                <a:latin typeface="TnrmsgBqrghpHbmvhrSkmsfxAdvTT5843c571"/>
              </a:rPr>
              <a:t>as a coincidental </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nding. CT-angiography was performed later and con</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rmed a bilateral internal carotid artery dissection</a:t>
            </a:r>
            <a:r>
              <a:rPr lang="en-US" dirty="0"/>
              <a:t> </a:t>
            </a:r>
            <a:br>
              <a:rPr lang="en-US" dirty="0"/>
            </a:b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36</a:t>
            </a:fld>
            <a:endParaRPr lang="es-MX"/>
          </a:p>
        </p:txBody>
      </p:sp>
    </p:spTree>
    <p:extLst>
      <p:ext uri="{BB962C8B-B14F-4D97-AF65-F5344CB8AC3E}">
        <p14:creationId xmlns:p14="http://schemas.microsoft.com/office/powerpoint/2010/main" val="25936814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86991-6259-A3C1-B7C2-9E3D3E8AE6E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C2A54F5-16C2-36DB-C6DE-41C80CDCA0E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0E773BC-A6D5-0585-9D0D-F7DC7D262146}"/>
              </a:ext>
            </a:extLst>
          </p:cNvPr>
          <p:cNvSpPr>
            <a:spLocks noGrp="1"/>
          </p:cNvSpPr>
          <p:nvPr>
            <p:ph type="body" idx="1"/>
          </p:nvPr>
        </p:nvSpPr>
        <p:spPr/>
        <p:txBody>
          <a:bodyPr/>
          <a:lstStyle/>
          <a:p>
            <a:pPr>
              <a:buNone/>
            </a:pPr>
            <a:r>
              <a:rPr lang="en-US" sz="1800" b="0" i="0" dirty="0">
                <a:solidFill>
                  <a:srgbClr val="000000"/>
                </a:solidFill>
                <a:effectLst/>
                <a:latin typeface="JddsltWlcnsxJtcnklByqkjxAdvTT2cba4af3.B"/>
              </a:rPr>
              <a:t>Right vertebral artery dissection in a patient with a C5 cervical spine fracture. </a:t>
            </a:r>
            <a:r>
              <a:rPr lang="en-US" sz="1800" b="0" i="0" dirty="0" err="1">
                <a:solidFill>
                  <a:srgbClr val="000000"/>
                </a:solidFill>
                <a:effectLst/>
                <a:latin typeface="TnrmsgBqrghpHbmvhrSkmsfxAdvTT5843c571"/>
              </a:rPr>
              <a:t>CTof</a:t>
            </a:r>
            <a:r>
              <a:rPr lang="en-US" sz="1800" b="0" i="0" dirty="0">
                <a:solidFill>
                  <a:srgbClr val="000000"/>
                </a:solidFill>
                <a:effectLst/>
                <a:latin typeface="TnrmsgBqrghpHbmvhrSkmsfxAdvTT5843c571"/>
              </a:rPr>
              <a:t> the cervical spine with sagittal bony reconstructions shows a displaced unstable C5 fracture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CT angiography with reconstructions</a:t>
            </a:r>
          </a:p>
          <a:p>
            <a:pPr>
              <a:buNone/>
            </a:pPr>
            <a:r>
              <a:rPr lang="en-US" sz="1800" b="0" i="0" dirty="0">
                <a:solidFill>
                  <a:srgbClr val="000000"/>
                </a:solidFill>
                <a:effectLst/>
                <a:latin typeface="TnrmsgBqrghpHbmvhrSkmsfxAdvTT5843c571"/>
              </a:rPr>
              <a:t>along the course of the right vertebral artery show a focal absence of contrast opaci</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cation in the V2 segment (black arrows in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a:t>
            </a:r>
            <a:r>
              <a:rPr lang="en-US" dirty="0"/>
              <a:t> </a:t>
            </a:r>
          </a:p>
          <a:p>
            <a:pPr>
              <a:buNone/>
            </a:pPr>
            <a:r>
              <a:rPr lang="en-US" sz="1800" b="0" i="0" dirty="0">
                <a:solidFill>
                  <a:srgbClr val="000000"/>
                </a:solidFill>
                <a:effectLst/>
                <a:latin typeface="JddsltWlcnsxJtcnklByqkjxAdvTT2cba4af3.B"/>
              </a:rPr>
              <a:t>Bilateral internal carotid artery dissections. </a:t>
            </a:r>
            <a:r>
              <a:rPr lang="en-US" sz="1800" b="0" i="0" dirty="0">
                <a:solidFill>
                  <a:srgbClr val="000000"/>
                </a:solidFill>
                <a:effectLst/>
                <a:latin typeface="TnrmsgBqrghpHbmvhrSkmsfxAdvTT5843c571"/>
              </a:rPr>
              <a:t>Patient with brainstem DAI following trauma (same patient as Fig. </a:t>
            </a:r>
            <a:r>
              <a:rPr lang="en-US" sz="1800" b="0" i="0" dirty="0">
                <a:solidFill>
                  <a:srgbClr val="0000FF"/>
                </a:solidFill>
                <a:effectLst/>
                <a:latin typeface="TnrmsgBqrghpHbmvhrSkmsfxAdvTT5843c571"/>
              </a:rPr>
              <a:t>20</a:t>
            </a:r>
            <a:r>
              <a:rPr lang="en-US" sz="1800" b="0" i="0" dirty="0">
                <a:solidFill>
                  <a:srgbClr val="000000"/>
                </a:solidFill>
                <a:effectLst/>
                <a:latin typeface="TnrmsgBqrghpHbmvhrSkmsfxAdvTT5843c571"/>
              </a:rPr>
              <a:t>). Axial T2-wi at the level of the skull base show intima </a:t>
            </a:r>
            <a:r>
              <a:rPr lang="en-US" sz="1800" b="0" i="0" dirty="0">
                <a:solidFill>
                  <a:srgbClr val="000000"/>
                </a:solidFill>
                <a:effectLst/>
                <a:latin typeface="KgnjxkTfnkxfSsypryXjdfbwAdvTT5843c571+fb"/>
              </a:rPr>
              <a:t>fl</a:t>
            </a:r>
            <a:r>
              <a:rPr lang="en-US" sz="1800" b="0" i="0" dirty="0">
                <a:solidFill>
                  <a:srgbClr val="000000"/>
                </a:solidFill>
                <a:effectLst/>
                <a:latin typeface="TnrmsgBqrghpHbmvhrSkmsfxAdvTT5843c571"/>
              </a:rPr>
              <a:t>aps in both internal carotid arteries (white arrows)</a:t>
            </a:r>
          </a:p>
          <a:p>
            <a:pPr>
              <a:buNone/>
            </a:pPr>
            <a:r>
              <a:rPr lang="en-US" sz="1800" b="0" i="0" dirty="0">
                <a:solidFill>
                  <a:srgbClr val="000000"/>
                </a:solidFill>
                <a:effectLst/>
                <a:latin typeface="TnrmsgBqrghpHbmvhrSkmsfxAdvTT5843c571"/>
              </a:rPr>
              <a:t>as a coincidental </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nding. CT-angiography was performed later and con</a:t>
            </a:r>
            <a:r>
              <a:rPr lang="en-US" sz="1800" b="0" i="0" dirty="0">
                <a:solidFill>
                  <a:srgbClr val="000000"/>
                </a:solidFill>
                <a:effectLst/>
                <a:latin typeface="KgnjxkTfnkxfSsypryXjdfbwAdvTT5843c571+fb"/>
              </a:rPr>
              <a:t>fi</a:t>
            </a:r>
            <a:r>
              <a:rPr lang="en-US" sz="1800" b="0" i="0" dirty="0">
                <a:solidFill>
                  <a:srgbClr val="000000"/>
                </a:solidFill>
                <a:effectLst/>
                <a:latin typeface="TnrmsgBqrghpHbmvhrSkmsfxAdvTT5843c571"/>
              </a:rPr>
              <a:t>rmed a bilateral internal carotid artery dissection</a:t>
            </a:r>
            <a:r>
              <a:rPr lang="en-US" dirty="0"/>
              <a:t> </a:t>
            </a:r>
            <a:br>
              <a:rPr lang="en-US" dirty="0"/>
            </a:br>
            <a:br>
              <a:rPr lang="en-US" dirty="0"/>
            </a:br>
            <a:endParaRPr lang="es-CO" dirty="0"/>
          </a:p>
        </p:txBody>
      </p:sp>
      <p:sp>
        <p:nvSpPr>
          <p:cNvPr id="4" name="Marcador de número de diapositiva 3">
            <a:extLst>
              <a:ext uri="{FF2B5EF4-FFF2-40B4-BE49-F238E27FC236}">
                <a16:creationId xmlns:a16="http://schemas.microsoft.com/office/drawing/2014/main" id="{7CF63999-6BC1-4BBB-12CA-AA668A141050}"/>
              </a:ext>
            </a:extLst>
          </p:cNvPr>
          <p:cNvSpPr>
            <a:spLocks noGrp="1"/>
          </p:cNvSpPr>
          <p:nvPr>
            <p:ph type="sldNum" sz="quarter" idx="5"/>
          </p:nvPr>
        </p:nvSpPr>
        <p:spPr/>
        <p:txBody>
          <a:bodyPr/>
          <a:lstStyle/>
          <a:p>
            <a:fld id="{4CE4D79E-2C13-174F-BF7A-04D2222335E9}" type="slidenum">
              <a:rPr lang="es-MX" smtClean="0"/>
              <a:t>37</a:t>
            </a:fld>
            <a:endParaRPr lang="es-MX"/>
          </a:p>
        </p:txBody>
      </p:sp>
    </p:spTree>
    <p:extLst>
      <p:ext uri="{BB962C8B-B14F-4D97-AF65-F5344CB8AC3E}">
        <p14:creationId xmlns:p14="http://schemas.microsoft.com/office/powerpoint/2010/main" val="22029081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2FECC-37A7-01A3-6B10-24F44D61734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989D2C1-C1CC-3437-B4F0-9F3B9173ECB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8170CB9-5A44-C606-8E4B-720A4D1DC275}"/>
              </a:ext>
            </a:extLst>
          </p:cNvPr>
          <p:cNvSpPr>
            <a:spLocks noGrp="1"/>
          </p:cNvSpPr>
          <p:nvPr>
            <p:ph type="body" idx="1"/>
          </p:nvPr>
        </p:nvSpPr>
        <p:spPr/>
        <p:txBody>
          <a:bodyPr/>
          <a:lstStyle/>
          <a:p>
            <a:r>
              <a:rPr lang="en-US" sz="1800" b="0" i="0" dirty="0">
                <a:solidFill>
                  <a:srgbClr val="000000"/>
                </a:solidFill>
                <a:effectLst/>
                <a:latin typeface="JddsltWlcnsxJtcnklByqkjxAdvTT2cba4af3.B"/>
              </a:rPr>
              <a:t>Brain edema (a</a:t>
            </a:r>
            <a:r>
              <a:rPr lang="en-US" sz="1800" b="0" i="0" dirty="0">
                <a:solidFill>
                  <a:srgbClr val="000000"/>
                </a:solidFill>
                <a:effectLst/>
                <a:latin typeface="BmlxlhSqjgbcPvqkyjGjfbhtAdvTT5843c571+20"/>
              </a:rPr>
              <a:t>–</a:t>
            </a:r>
            <a:r>
              <a:rPr lang="en-US" sz="1800" b="0" i="0" dirty="0">
                <a:solidFill>
                  <a:srgbClr val="000000"/>
                </a:solidFill>
                <a:effectLst/>
                <a:latin typeface="JddsltWlcnsxJtcnklByqkjxAdvTT2cba4af3.B"/>
              </a:rPr>
              <a:t>c) versus brain swelling (d</a:t>
            </a:r>
            <a:r>
              <a:rPr lang="en-US" sz="1800" b="0" i="0" dirty="0">
                <a:solidFill>
                  <a:srgbClr val="000000"/>
                </a:solidFill>
                <a:effectLst/>
                <a:latin typeface="BmlxlhSqjgbcPvqkyjGjfbhtAdvTT5843c571+20"/>
              </a:rPr>
              <a:t>–</a:t>
            </a:r>
            <a:r>
              <a:rPr lang="en-US" sz="1800" b="0" i="0" dirty="0">
                <a:solidFill>
                  <a:srgbClr val="000000"/>
                </a:solidFill>
                <a:effectLst/>
                <a:latin typeface="JddsltWlcnsxJtcnklByqkjxAdvTT2cba4af3.B"/>
              </a:rPr>
              <a:t>f). </a:t>
            </a:r>
            <a:r>
              <a:rPr lang="en-US" sz="1800" b="0" i="0" dirty="0" err="1">
                <a:solidFill>
                  <a:srgbClr val="000000"/>
                </a:solidFill>
                <a:effectLst/>
                <a:latin typeface="TnrmsgBqrghpHbmvhrSkmsfxAdvTT5843c571"/>
              </a:rPr>
              <a:t>Noncontrast</a:t>
            </a:r>
            <a:r>
              <a:rPr lang="en-US" sz="1800" b="0" i="0" dirty="0">
                <a:solidFill>
                  <a:srgbClr val="000000"/>
                </a:solidFill>
                <a:effectLst/>
                <a:latin typeface="TnrmsgBqrghpHbmvhrSkmsfxAdvTT5843c571"/>
              </a:rPr>
              <a:t>-enhanced CT of the brain in an 18-month old boy following reanimation (a nontraumatic case was chosen for the sake of exemplarity) shows diffuse hypodense changes in both cerebral hemispheres with complete disappearance of the gray-white matter differentiation and effacement of the basal cisterns (</a:t>
            </a:r>
            <a:r>
              <a:rPr lang="en-US" sz="1800" b="0" i="0" dirty="0">
                <a:solidFill>
                  <a:srgbClr val="000000"/>
                </a:solidFill>
                <a:effectLst/>
                <a:latin typeface="JddsltWlcnsxJtcnklByqkjxAdvTT2cba4af3.B"/>
              </a:rPr>
              <a:t>a</a:t>
            </a:r>
            <a:r>
              <a:rPr lang="en-US" sz="1800" b="0" i="0" dirty="0">
                <a:solidFill>
                  <a:srgbClr val="000000"/>
                </a:solidFill>
                <a:effectLst/>
                <a:latin typeface="BmlxlhSqjgbcPvqkyjGjfbhtAdvTT5843c571+20"/>
              </a:rPr>
              <a:t>–</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a:t>
            </a:r>
            <a:r>
              <a:rPr lang="en-US" sz="1800" b="0" i="0" dirty="0" err="1">
                <a:solidFill>
                  <a:srgbClr val="000000"/>
                </a:solidFill>
                <a:effectLst/>
                <a:latin typeface="TnrmsgBqrghpHbmvhrSkmsfxAdvTT5843c571"/>
              </a:rPr>
              <a:t>Noncontrastenhanced</a:t>
            </a:r>
            <a:r>
              <a:rPr lang="en-US" sz="1800" b="0" i="0" dirty="0">
                <a:solidFill>
                  <a:srgbClr val="000000"/>
                </a:solidFill>
                <a:effectLst/>
                <a:latin typeface="TnrmsgBqrghpHbmvhrSkmsfxAdvTT5843c571"/>
              </a:rPr>
              <a:t> CT of the brain in a young adult following trauma (</a:t>
            </a:r>
            <a:r>
              <a:rPr lang="en-US" sz="1800" b="0" i="0" dirty="0">
                <a:solidFill>
                  <a:srgbClr val="000000"/>
                </a:solidFill>
                <a:effectLst/>
                <a:latin typeface="JddsltWlcnsxJtcnklByqkjxAdvTT2cba4af3.B"/>
              </a:rPr>
              <a:t>d</a:t>
            </a:r>
            <a:r>
              <a:rPr lang="en-US" sz="1800" b="0" i="0" dirty="0">
                <a:solidFill>
                  <a:srgbClr val="000000"/>
                </a:solidFill>
                <a:effectLst/>
                <a:latin typeface="BmlxlhSqjgbcPvqkyjGjfbhtAdvTT5843c571+20"/>
              </a:rPr>
              <a:t>–</a:t>
            </a:r>
            <a:r>
              <a:rPr lang="en-US" sz="1800" b="0" i="0" dirty="0">
                <a:solidFill>
                  <a:srgbClr val="000000"/>
                </a:solidFill>
                <a:effectLst/>
                <a:latin typeface="JddsltWlcnsxJtcnklByqkjxAdvTT2cba4af3.B"/>
              </a:rPr>
              <a:t>f</a:t>
            </a:r>
            <a:r>
              <a:rPr lang="en-US" sz="1800" b="0" i="0" dirty="0">
                <a:solidFill>
                  <a:srgbClr val="000000"/>
                </a:solidFill>
                <a:effectLst/>
                <a:latin typeface="TnrmsgBqrghpHbmvhrSkmsfxAdvTT5843c571"/>
              </a:rPr>
              <a:t>) shows a small </a:t>
            </a:r>
            <a:r>
              <a:rPr lang="en-US" sz="1800" b="0" i="0" dirty="0" err="1">
                <a:solidFill>
                  <a:srgbClr val="000000"/>
                </a:solidFill>
                <a:effectLst/>
                <a:latin typeface="TnrmsgBqrghpHbmvhrSkmsfxAdvTT5843c571"/>
              </a:rPr>
              <a:t>righthemispheric</a:t>
            </a:r>
            <a:r>
              <a:rPr lang="en-US" sz="1800" b="0" i="0" dirty="0">
                <a:solidFill>
                  <a:srgbClr val="000000"/>
                </a:solidFill>
                <a:effectLst/>
                <a:latin typeface="TnrmsgBqrghpHbmvhrSkmsfxAdvTT5843c571"/>
              </a:rPr>
              <a:t> </a:t>
            </a:r>
            <a:r>
              <a:rPr lang="en-US" sz="1800" b="0" i="0" dirty="0" err="1">
                <a:solidFill>
                  <a:srgbClr val="000000"/>
                </a:solidFill>
                <a:effectLst/>
                <a:latin typeface="TnrmsgBqrghpHbmvhrSkmsfxAdvTT5843c571"/>
              </a:rPr>
              <a:t>subduralhematoma</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e</a:t>
            </a:r>
            <a:r>
              <a:rPr lang="en-US" sz="1800" b="0" i="0" dirty="0">
                <a:solidFill>
                  <a:srgbClr val="000000"/>
                </a:solidFill>
                <a:effectLst/>
                <a:latin typeface="TnrmsgBqrghpHbmvhrSkmsfxAdvTT5843c571"/>
              </a:rPr>
              <a:t>). Despite the small size of the hematoma, there is complete effacement of the subarachnoid spaces along both cerebral convexities secondary to diffuse brain swelling. Notice there is no obscuration of the </a:t>
            </a:r>
            <a:r>
              <a:rPr lang="en-US" sz="1800" b="0" i="0" dirty="0" err="1">
                <a:solidFill>
                  <a:srgbClr val="000000"/>
                </a:solidFill>
                <a:effectLst/>
                <a:latin typeface="TnrmsgBqrghpHbmvhrSkmsfxAdvTT5843c571"/>
              </a:rPr>
              <a:t>graywhite</a:t>
            </a:r>
            <a:r>
              <a:rPr lang="en-US" sz="1800" b="0" i="0" dirty="0">
                <a:solidFill>
                  <a:srgbClr val="000000"/>
                </a:solidFill>
                <a:effectLst/>
                <a:latin typeface="TnrmsgBqrghpHbmvhrSkmsfxAdvTT5843c571"/>
              </a:rPr>
              <a:t> matter interface</a:t>
            </a:r>
            <a:r>
              <a:rPr lang="en-US" dirty="0"/>
              <a:t> </a:t>
            </a:r>
            <a:br>
              <a:rPr lang="en-US" dirty="0"/>
            </a:br>
            <a:endParaRPr lang="es-MX" dirty="0"/>
          </a:p>
        </p:txBody>
      </p:sp>
      <p:sp>
        <p:nvSpPr>
          <p:cNvPr id="4" name="Marcador de número de diapositiva 3">
            <a:extLst>
              <a:ext uri="{FF2B5EF4-FFF2-40B4-BE49-F238E27FC236}">
                <a16:creationId xmlns:a16="http://schemas.microsoft.com/office/drawing/2014/main" id="{9BF64A44-9E25-E11A-4E05-8F6120E58ABF}"/>
              </a:ext>
            </a:extLst>
          </p:cNvPr>
          <p:cNvSpPr>
            <a:spLocks noGrp="1"/>
          </p:cNvSpPr>
          <p:nvPr>
            <p:ph type="sldNum" sz="quarter" idx="5"/>
          </p:nvPr>
        </p:nvSpPr>
        <p:spPr/>
        <p:txBody>
          <a:bodyPr/>
          <a:lstStyle/>
          <a:p>
            <a:fld id="{4CE4D79E-2C13-174F-BF7A-04D2222335E9}" type="slidenum">
              <a:rPr lang="es-MX" smtClean="0"/>
              <a:t>38</a:t>
            </a:fld>
            <a:endParaRPr lang="es-MX"/>
          </a:p>
        </p:txBody>
      </p:sp>
    </p:spTree>
    <p:extLst>
      <p:ext uri="{BB962C8B-B14F-4D97-AF65-F5344CB8AC3E}">
        <p14:creationId xmlns:p14="http://schemas.microsoft.com/office/powerpoint/2010/main" val="33433416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044A8-EC58-7818-5471-5B31EE34F6C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D78B7CC-7B5A-9731-934B-DA33393615D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A184DCC-7B1C-9E3C-656B-F68F20DA2018}"/>
              </a:ext>
            </a:extLst>
          </p:cNvPr>
          <p:cNvSpPr>
            <a:spLocks noGrp="1"/>
          </p:cNvSpPr>
          <p:nvPr>
            <p:ph type="body" idx="1"/>
          </p:nvPr>
        </p:nvSpPr>
        <p:spPr/>
        <p:txBody>
          <a:bodyPr/>
          <a:lstStyle/>
          <a:p>
            <a:pPr>
              <a:buNone/>
            </a:pPr>
            <a:r>
              <a:rPr lang="en-US" sz="1800" b="0" i="0" dirty="0" err="1">
                <a:solidFill>
                  <a:srgbClr val="000000"/>
                </a:solidFill>
                <a:effectLst/>
                <a:latin typeface="JddsltWlcnsxJtcnklByqkjxAdvTT2cba4af3.B"/>
              </a:rPr>
              <a:t>Subfalcine</a:t>
            </a:r>
            <a:r>
              <a:rPr lang="en-US" sz="1800" b="0" i="0" dirty="0">
                <a:solidFill>
                  <a:srgbClr val="000000"/>
                </a:solidFill>
                <a:effectLst/>
                <a:latin typeface="JddsltWlcnsxJtcnklByqkjxAdvTT2cba4af3.B"/>
              </a:rPr>
              <a:t> and </a:t>
            </a:r>
            <a:r>
              <a:rPr lang="en-US" sz="1800" b="0" i="0" dirty="0" err="1">
                <a:solidFill>
                  <a:srgbClr val="000000"/>
                </a:solidFill>
                <a:effectLst/>
                <a:latin typeface="JddsltWlcnsxJtcnklByqkjxAdvTT2cba4af3.B"/>
              </a:rPr>
              <a:t>uncal</a:t>
            </a:r>
            <a:r>
              <a:rPr lang="en-US" sz="1800" b="0" i="0" dirty="0">
                <a:solidFill>
                  <a:srgbClr val="000000"/>
                </a:solidFill>
                <a:effectLst/>
                <a:latin typeface="JddsltWlcnsxJtcnklByqkjxAdvTT2cba4af3.B"/>
              </a:rPr>
              <a:t> herniation. </a:t>
            </a:r>
            <a:r>
              <a:rPr lang="en-US" sz="1800" b="0" i="0" dirty="0">
                <a:solidFill>
                  <a:srgbClr val="000000"/>
                </a:solidFill>
                <a:effectLst/>
                <a:latin typeface="TnrmsgBqrghpHbmvhrSkmsfxAdvTT5843c571"/>
              </a:rPr>
              <a:t>NCCT of the brain shows an acute SDH along the left cerebral convexity resulting in midline shift to the right (</a:t>
            </a:r>
            <a:r>
              <a:rPr lang="en-US" sz="1800" b="0" i="0" dirty="0" err="1">
                <a:solidFill>
                  <a:srgbClr val="000000"/>
                </a:solidFill>
                <a:effectLst/>
                <a:latin typeface="TnrmsgBqrghpHbmvhrSkmsfxAdvTT5843c571"/>
              </a:rPr>
              <a:t>subfalcine</a:t>
            </a:r>
            <a:r>
              <a:rPr lang="en-US" sz="1800" b="0" i="0" dirty="0">
                <a:solidFill>
                  <a:srgbClr val="000000"/>
                </a:solidFill>
                <a:effectLst/>
                <a:latin typeface="TnrmsgBqrghpHbmvhrSkmsfxAdvTT5843c571"/>
              </a:rPr>
              <a:t> herniation;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There is complete effacement of the basal cisterns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a:t>
            </a:r>
          </a:p>
          <a:p>
            <a:pPr>
              <a:buNone/>
            </a:pPr>
            <a:r>
              <a:rPr lang="en-US" sz="1800" b="0" i="0" dirty="0">
                <a:solidFill>
                  <a:srgbClr val="000000"/>
                </a:solidFill>
                <a:effectLst/>
                <a:latin typeface="TnrmsgBqrghpHbmvhrSkmsfxAdvTT5843c571"/>
              </a:rPr>
              <a:t>Coronal reconstructions show herniation of the mesial temporal lobe (uncus hippocampi) over the tentorial edge (white arrow in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a:t>
            </a:r>
            <a:r>
              <a:rPr lang="en-US" dirty="0"/>
              <a:t> </a:t>
            </a:r>
          </a:p>
          <a:p>
            <a:pPr>
              <a:buNone/>
            </a:pPr>
            <a:r>
              <a:rPr lang="en-US" sz="1800" b="0" i="0" dirty="0" err="1">
                <a:solidFill>
                  <a:srgbClr val="000000"/>
                </a:solidFill>
                <a:effectLst/>
                <a:latin typeface="JddsltWlcnsxJtcnklByqkjxAdvTT2cba4af3.B"/>
              </a:rPr>
              <a:t>Uncal</a:t>
            </a:r>
            <a:r>
              <a:rPr lang="en-US" sz="1800" b="0" i="0" dirty="0">
                <a:solidFill>
                  <a:srgbClr val="000000"/>
                </a:solidFill>
                <a:effectLst/>
                <a:latin typeface="JddsltWlcnsxJtcnklByqkjxAdvTT2cba4af3.B"/>
              </a:rPr>
              <a:t> herniation. </a:t>
            </a:r>
            <a:r>
              <a:rPr lang="en-US" sz="1800" b="0" i="0" dirty="0">
                <a:solidFill>
                  <a:srgbClr val="000000"/>
                </a:solidFill>
                <a:effectLst/>
                <a:latin typeface="TnrmsgBqrghpHbmvhrSkmsfxAdvTT5843c571"/>
              </a:rPr>
              <a:t>MRI of the brain. Axial TSE T1-wi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and T2-wi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There is a large contusion in the right temporal lobe with hemorrhagic (T1-hyperintense) and edematous (T2-hyperintense) components. There is medial displacement of the uncus of the right temporal lobe beyond the edge of the tentorium cerebelli with impression on the mesencephalon. Additionally, there is a T1-hyperintense contusion in the anterior and inferior aspect of the right frontal lobe and a small T1-hyperintense SDH against the left occipital pole</a:t>
            </a:r>
            <a:r>
              <a:rPr lang="en-US" dirty="0"/>
              <a:t> </a:t>
            </a:r>
            <a:br>
              <a:rPr lang="en-US" dirty="0"/>
            </a:br>
            <a:br>
              <a:rPr lang="en-US" dirty="0"/>
            </a:br>
            <a:endParaRPr lang="es-MX" dirty="0"/>
          </a:p>
        </p:txBody>
      </p:sp>
      <p:sp>
        <p:nvSpPr>
          <p:cNvPr id="4" name="Marcador de número de diapositiva 3">
            <a:extLst>
              <a:ext uri="{FF2B5EF4-FFF2-40B4-BE49-F238E27FC236}">
                <a16:creationId xmlns:a16="http://schemas.microsoft.com/office/drawing/2014/main" id="{30BDFFFC-407B-ED88-0360-3D4DD245FB2B}"/>
              </a:ext>
            </a:extLst>
          </p:cNvPr>
          <p:cNvSpPr>
            <a:spLocks noGrp="1"/>
          </p:cNvSpPr>
          <p:nvPr>
            <p:ph type="sldNum" sz="quarter" idx="5"/>
          </p:nvPr>
        </p:nvSpPr>
        <p:spPr/>
        <p:txBody>
          <a:bodyPr/>
          <a:lstStyle/>
          <a:p>
            <a:fld id="{4CE4D79E-2C13-174F-BF7A-04D2222335E9}" type="slidenum">
              <a:rPr lang="es-MX" smtClean="0"/>
              <a:t>39</a:t>
            </a:fld>
            <a:endParaRPr lang="es-MX"/>
          </a:p>
        </p:txBody>
      </p:sp>
    </p:spTree>
    <p:extLst>
      <p:ext uri="{BB962C8B-B14F-4D97-AF65-F5344CB8AC3E}">
        <p14:creationId xmlns:p14="http://schemas.microsoft.com/office/powerpoint/2010/main" val="22652861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None/>
            </a:pPr>
            <a:r>
              <a:rPr lang="en-US" sz="1800" b="0" i="0" dirty="0">
                <a:solidFill>
                  <a:srgbClr val="000000"/>
                </a:solidFill>
                <a:effectLst/>
                <a:latin typeface="JddsltWlcnsxJtcnklByqkjxAdvTT2cba4af3.B"/>
              </a:rPr>
              <a:t>Tonsillar and external brain herniation. </a:t>
            </a:r>
            <a:r>
              <a:rPr lang="en-US" sz="1800" b="0" i="0" dirty="0">
                <a:solidFill>
                  <a:srgbClr val="000000"/>
                </a:solidFill>
                <a:effectLst/>
                <a:latin typeface="TnrmsgBqrghpHbmvhrSkmsfxAdvTT5843c571"/>
              </a:rPr>
              <a:t>NCCT of the brain after decompressive craniectomy at the right. Axial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sagittal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and coronal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reconstructions. There is an extensive edematous swelling of the right</a:t>
            </a:r>
          </a:p>
          <a:p>
            <a:pPr>
              <a:buNone/>
            </a:pPr>
            <a:r>
              <a:rPr lang="en-US" sz="1800" b="0" i="0" dirty="0">
                <a:solidFill>
                  <a:srgbClr val="000000"/>
                </a:solidFill>
                <a:effectLst/>
                <a:latin typeface="TnrmsgBqrghpHbmvhrSkmsfxAdvTT5843c571"/>
              </a:rPr>
              <a:t>cerebral hemisphere, with herniation of the swollen brain parenchyma through the craniectomy defect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All reconstructions show tonsillar herniation, with protrusion of both cerebellar tonsils through the foramen magnum (</a:t>
            </a:r>
            <a:r>
              <a:rPr lang="en-US" sz="1800" b="0" i="0" dirty="0">
                <a:solidFill>
                  <a:srgbClr val="000000"/>
                </a:solidFill>
                <a:effectLst/>
                <a:latin typeface="JddsltWlcnsxJtcnklByqkjxAdvTT2cba4af3.B"/>
              </a:rPr>
              <a:t>a</a:t>
            </a:r>
            <a:r>
              <a:rPr lang="en-US" sz="1800" b="0" i="0" dirty="0">
                <a:solidFill>
                  <a:srgbClr val="000000"/>
                </a:solidFill>
                <a:effectLst/>
                <a:latin typeface="BmlxlhSqjgbcPvqkyjGjfbhtAdvTT5843c571+20"/>
              </a:rPr>
              <a:t>–</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a:t>
            </a:r>
            <a:r>
              <a:rPr lang="en-US" dirty="0"/>
              <a:t> </a:t>
            </a:r>
          </a:p>
          <a:p>
            <a:pPr>
              <a:buNone/>
            </a:pPr>
            <a:r>
              <a:rPr lang="en-US" sz="1800" b="0" i="0" dirty="0">
                <a:solidFill>
                  <a:srgbClr val="000000"/>
                </a:solidFill>
                <a:effectLst/>
                <a:latin typeface="JddsltWlcnsxJtcnklByqkjxAdvTT2cba4af3.B"/>
              </a:rPr>
              <a:t>Duret hemorrhage. </a:t>
            </a:r>
            <a:r>
              <a:rPr lang="en-US" sz="1800" b="0" i="0" dirty="0">
                <a:solidFill>
                  <a:srgbClr val="000000"/>
                </a:solidFill>
                <a:effectLst/>
                <a:latin typeface="TnrmsgBqrghpHbmvhrSkmsfxAdvTT5843c571"/>
              </a:rPr>
              <a:t>Same patient as in Fig. </a:t>
            </a:r>
            <a:r>
              <a:rPr lang="en-US" sz="1800" b="0" i="0" dirty="0">
                <a:solidFill>
                  <a:srgbClr val="0000FF"/>
                </a:solidFill>
                <a:effectLst/>
                <a:latin typeface="TnrmsgBqrghpHbmvhrSkmsfxAdvTT5843c571"/>
              </a:rPr>
              <a:t>26</a:t>
            </a:r>
            <a:r>
              <a:rPr lang="en-US" sz="1800" b="0" i="0" dirty="0">
                <a:solidFill>
                  <a:srgbClr val="000000"/>
                </a:solidFill>
                <a:effectLst/>
                <a:latin typeface="TnrmsgBqrghpHbmvhrSkmsfxAdvTT5843c571"/>
              </a:rPr>
              <a:t>. Patient with </a:t>
            </a:r>
            <a:r>
              <a:rPr lang="en-US" sz="1800" b="0" i="0" dirty="0" err="1">
                <a:solidFill>
                  <a:srgbClr val="000000"/>
                </a:solidFill>
                <a:effectLst/>
                <a:latin typeface="TnrmsgBqrghpHbmvhrSkmsfxAdvTT5843c571"/>
              </a:rPr>
              <a:t>uncal</a:t>
            </a:r>
            <a:r>
              <a:rPr lang="en-US" sz="1800" b="0" i="0" dirty="0">
                <a:solidFill>
                  <a:srgbClr val="000000"/>
                </a:solidFill>
                <a:effectLst/>
                <a:latin typeface="TnrmsgBqrghpHbmvhrSkmsfxAdvTT5843c571"/>
              </a:rPr>
              <a:t> herniation and hemorrhages in the brainstem, compatible with a secondary brainstem hemorrhage, i.e., a Duret hemorrhage</a:t>
            </a:r>
            <a:r>
              <a:rPr lang="en-US" dirty="0"/>
              <a:t> </a:t>
            </a:r>
            <a:br>
              <a:rPr lang="en-US" dirty="0"/>
            </a:b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40</a:t>
            </a:fld>
            <a:endParaRPr lang="es-MX"/>
          </a:p>
        </p:txBody>
      </p:sp>
    </p:spTree>
    <p:extLst>
      <p:ext uri="{BB962C8B-B14F-4D97-AF65-F5344CB8AC3E}">
        <p14:creationId xmlns:p14="http://schemas.microsoft.com/office/powerpoint/2010/main" val="24032945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None/>
            </a:pPr>
            <a:r>
              <a:rPr lang="en-US" sz="1800" b="0" i="0" dirty="0">
                <a:solidFill>
                  <a:srgbClr val="000000"/>
                </a:solidFill>
                <a:effectLst/>
                <a:latin typeface="JddsltWlcnsxJtcnklByqkjxAdvTT2cba4af3.B"/>
              </a:rPr>
              <a:t>Right posterior cerebral artery infarction following </a:t>
            </a:r>
            <a:r>
              <a:rPr lang="en-US" sz="1800" b="0" i="0" dirty="0" err="1">
                <a:solidFill>
                  <a:srgbClr val="000000"/>
                </a:solidFill>
                <a:effectLst/>
                <a:latin typeface="JddsltWlcnsxJtcnklByqkjxAdvTT2cba4af3.B"/>
              </a:rPr>
              <a:t>uncal</a:t>
            </a:r>
            <a:r>
              <a:rPr lang="en-US" sz="1800" b="0" i="0" dirty="0">
                <a:solidFill>
                  <a:srgbClr val="000000"/>
                </a:solidFill>
                <a:effectLst/>
                <a:latin typeface="JddsltWlcnsxJtcnklByqkjxAdvTT2cba4af3.B"/>
              </a:rPr>
              <a:t> herniation. </a:t>
            </a:r>
            <a:r>
              <a:rPr lang="en-US" sz="1800" b="0" i="0" dirty="0">
                <a:solidFill>
                  <a:srgbClr val="000000"/>
                </a:solidFill>
                <a:effectLst/>
                <a:latin typeface="TnrmsgBqrghpHbmvhrSkmsfxAdvTT5843c571"/>
              </a:rPr>
              <a:t>NCCT demonstrates an acute SDH along the right cerebral hemisphere with midline shift to the right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and effacement of the basal cisterns indicating </a:t>
            </a:r>
            <a:r>
              <a:rPr lang="en-US" sz="1800" b="0" i="0" dirty="0" err="1">
                <a:solidFill>
                  <a:srgbClr val="000000"/>
                </a:solidFill>
                <a:effectLst/>
                <a:latin typeface="TnrmsgBqrghpHbmvhrSkmsfxAdvTT5843c571"/>
              </a:rPr>
              <a:t>transtentorial</a:t>
            </a:r>
            <a:r>
              <a:rPr lang="en-US" sz="1800" b="0" i="0" dirty="0">
                <a:solidFill>
                  <a:srgbClr val="000000"/>
                </a:solidFill>
                <a:effectLst/>
                <a:latin typeface="TnrmsgBqrghpHbmvhrSkmsfxAdvTT5843c571"/>
              </a:rPr>
              <a:t> herniation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CT-angiography shows medial displacement of the right posterior cerebral artery</a:t>
            </a:r>
          </a:p>
          <a:p>
            <a:pPr>
              <a:buNone/>
            </a:pPr>
            <a:r>
              <a:rPr lang="en-US" sz="1800" b="0" i="0" dirty="0">
                <a:solidFill>
                  <a:srgbClr val="000000"/>
                </a:solidFill>
                <a:effectLst/>
                <a:latin typeface="TnrmsgBqrghpHbmvhrSkmsfxAdvTT5843c571"/>
              </a:rPr>
              <a:t>along its course through the crural and ambient cisterns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Follow-up CT performed after right hemispheric decompressive craniectomy shows demarcation of an ischemic infarction in the right posterior cerebral artery territory</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41</a:t>
            </a:fld>
            <a:endParaRPr lang="es-MX"/>
          </a:p>
        </p:txBody>
      </p:sp>
    </p:spTree>
    <p:extLst>
      <p:ext uri="{BB962C8B-B14F-4D97-AF65-F5344CB8AC3E}">
        <p14:creationId xmlns:p14="http://schemas.microsoft.com/office/powerpoint/2010/main" val="24303086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None/>
            </a:pPr>
            <a:r>
              <a:rPr lang="en-US" sz="1800" b="0" i="0" dirty="0">
                <a:solidFill>
                  <a:srgbClr val="000000"/>
                </a:solidFill>
                <a:effectLst/>
                <a:latin typeface="JddsltWlcnsxJtcnklByqkjxAdvTT2cba4af3.B"/>
              </a:rPr>
              <a:t>Cerebral fat embolism. </a:t>
            </a:r>
            <a:r>
              <a:rPr lang="en-US" sz="1800" b="0" i="0" dirty="0">
                <a:solidFill>
                  <a:srgbClr val="000000"/>
                </a:solidFill>
                <a:effectLst/>
                <a:latin typeface="TnrmsgBqrghpHbmvhrSkmsfxAdvTT5843c571"/>
              </a:rPr>
              <a:t>A 44-year-old female patient, pedestrian hit by a car, with complex left proximal femur fracture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No brain injury on admission CT (not shown). MRI of the brain was performed due to somnolence. DWI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with corresponding ADC-map (</a:t>
            </a:r>
            <a:r>
              <a:rPr lang="en-US" sz="1800" b="0" i="0" dirty="0">
                <a:solidFill>
                  <a:srgbClr val="000000"/>
                </a:solidFill>
                <a:effectLst/>
                <a:latin typeface="JddsltWlcnsxJtcnklByqkjxAdvTT2cba4af3.B"/>
              </a:rPr>
              <a:t>d</a:t>
            </a:r>
            <a:r>
              <a:rPr lang="en-US" sz="1800" b="0" i="0" dirty="0">
                <a:solidFill>
                  <a:srgbClr val="000000"/>
                </a:solidFill>
                <a:effectLst/>
                <a:latin typeface="TnrmsgBqrghpHbmvhrSkmsfxAdvTT5843c571"/>
              </a:rPr>
              <a:t>) showed</a:t>
            </a:r>
          </a:p>
          <a:p>
            <a:pPr>
              <a:buNone/>
            </a:pPr>
            <a:r>
              <a:rPr lang="en-US" sz="1800" b="0" i="0" dirty="0">
                <a:solidFill>
                  <a:srgbClr val="000000"/>
                </a:solidFill>
                <a:effectLst/>
                <a:latin typeface="TnrmsgBqrghpHbmvhrSkmsfxAdvTT5843c571"/>
              </a:rPr>
              <a:t>multiple embolic white matter infarctions in both cerebral hemispheres. Due to the presence of a complex left proximal femur fracture, there was suspicion of fat emboli. Notice the bilateral </a:t>
            </a:r>
            <a:r>
              <a:rPr lang="en-US" sz="1800" b="0" i="0" dirty="0" err="1">
                <a:solidFill>
                  <a:srgbClr val="000000"/>
                </a:solidFill>
                <a:effectLst/>
                <a:latin typeface="TnrmsgBqrghpHbmvhrSkmsfxAdvTT5843c571"/>
              </a:rPr>
              <a:t>subgaleal</a:t>
            </a:r>
            <a:r>
              <a:rPr lang="en-US" sz="1800" b="0" i="0" dirty="0">
                <a:solidFill>
                  <a:srgbClr val="000000"/>
                </a:solidFill>
                <a:effectLst/>
                <a:latin typeface="TnrmsgBqrghpHbmvhrSkmsfxAdvTT5843c571"/>
              </a:rPr>
              <a:t> hematomas in the occipital regions</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42</a:t>
            </a:fld>
            <a:endParaRPr lang="es-MX"/>
          </a:p>
        </p:txBody>
      </p:sp>
    </p:spTree>
    <p:extLst>
      <p:ext uri="{BB962C8B-B14F-4D97-AF65-F5344CB8AC3E}">
        <p14:creationId xmlns:p14="http://schemas.microsoft.com/office/powerpoint/2010/main" val="37623207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E15A9-E6D4-D0DA-DED8-D9E9106B0E6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55DAF0F-A9C1-4016-8897-486FC275B14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E110EEA-3B8A-64F2-A989-79E4B139F0D4}"/>
              </a:ext>
            </a:extLst>
          </p:cNvPr>
          <p:cNvSpPr>
            <a:spLocks noGrp="1"/>
          </p:cNvSpPr>
          <p:nvPr>
            <p:ph type="body" idx="1"/>
          </p:nvPr>
        </p:nvSpPr>
        <p:spPr/>
        <p:txBody>
          <a:bodyPr/>
          <a:lstStyle/>
          <a:p>
            <a:pPr>
              <a:buNone/>
            </a:pPr>
            <a:r>
              <a:rPr lang="en-US" sz="1800" b="0" i="0" dirty="0">
                <a:solidFill>
                  <a:srgbClr val="000000"/>
                </a:solidFill>
                <a:effectLst/>
                <a:latin typeface="JddsltWlcnsxJtcnklByqkjxAdvTT2cba4af3.B"/>
              </a:rPr>
              <a:t>Cerebral fat embolism. </a:t>
            </a:r>
            <a:r>
              <a:rPr lang="en-US" sz="1800" b="0" i="0" dirty="0">
                <a:solidFill>
                  <a:srgbClr val="000000"/>
                </a:solidFill>
                <a:effectLst/>
                <a:latin typeface="TnrmsgBqrghpHbmvhrSkmsfxAdvTT5843c571"/>
              </a:rPr>
              <a:t>A 44-year-old female patient, pedestrian hit by a car, with complex left proximal femur fracture (</a:t>
            </a:r>
            <a:r>
              <a:rPr lang="en-US" sz="1800" b="0" i="0" dirty="0">
                <a:solidFill>
                  <a:srgbClr val="000000"/>
                </a:solidFill>
                <a:effectLst/>
                <a:latin typeface="JddsltWlcnsxJtcnklByqkjxAdvTT2cba4af3.B"/>
              </a:rPr>
              <a:t>a</a:t>
            </a:r>
            <a:r>
              <a:rPr lang="en-US" sz="1800" b="0" i="0" dirty="0">
                <a:solidFill>
                  <a:srgbClr val="000000"/>
                </a:solidFill>
                <a:effectLst/>
                <a:latin typeface="TnrmsgBqrghpHbmvhrSkmsfxAdvTT5843c571"/>
              </a:rPr>
              <a:t>, </a:t>
            </a:r>
            <a:r>
              <a:rPr lang="en-US" sz="1800" b="0" i="0" dirty="0">
                <a:solidFill>
                  <a:srgbClr val="000000"/>
                </a:solidFill>
                <a:effectLst/>
                <a:latin typeface="JddsltWlcnsxJtcnklByqkjxAdvTT2cba4af3.B"/>
              </a:rPr>
              <a:t>b</a:t>
            </a:r>
            <a:r>
              <a:rPr lang="en-US" sz="1800" b="0" i="0" dirty="0">
                <a:solidFill>
                  <a:srgbClr val="000000"/>
                </a:solidFill>
                <a:effectLst/>
                <a:latin typeface="TnrmsgBqrghpHbmvhrSkmsfxAdvTT5843c571"/>
              </a:rPr>
              <a:t>). No brain injury on admission CT (not shown). MRI of the brain was performed due to somnolence. DWI (</a:t>
            </a:r>
            <a:r>
              <a:rPr lang="en-US" sz="1800" b="0" i="0" dirty="0">
                <a:solidFill>
                  <a:srgbClr val="000000"/>
                </a:solidFill>
                <a:effectLst/>
                <a:latin typeface="JddsltWlcnsxJtcnklByqkjxAdvTT2cba4af3.B"/>
              </a:rPr>
              <a:t>c</a:t>
            </a:r>
            <a:r>
              <a:rPr lang="en-US" sz="1800" b="0" i="0" dirty="0">
                <a:solidFill>
                  <a:srgbClr val="000000"/>
                </a:solidFill>
                <a:effectLst/>
                <a:latin typeface="TnrmsgBqrghpHbmvhrSkmsfxAdvTT5843c571"/>
              </a:rPr>
              <a:t>) with corresponding ADC-map (</a:t>
            </a:r>
            <a:r>
              <a:rPr lang="en-US" sz="1800" b="0" i="0" dirty="0">
                <a:solidFill>
                  <a:srgbClr val="000000"/>
                </a:solidFill>
                <a:effectLst/>
                <a:latin typeface="JddsltWlcnsxJtcnklByqkjxAdvTT2cba4af3.B"/>
              </a:rPr>
              <a:t>d</a:t>
            </a:r>
            <a:r>
              <a:rPr lang="en-US" sz="1800" b="0" i="0" dirty="0">
                <a:solidFill>
                  <a:srgbClr val="000000"/>
                </a:solidFill>
                <a:effectLst/>
                <a:latin typeface="TnrmsgBqrghpHbmvhrSkmsfxAdvTT5843c571"/>
              </a:rPr>
              <a:t>) showed</a:t>
            </a:r>
          </a:p>
          <a:p>
            <a:pPr>
              <a:buNone/>
            </a:pPr>
            <a:r>
              <a:rPr lang="en-US" sz="1800" b="0" i="0" dirty="0">
                <a:solidFill>
                  <a:srgbClr val="000000"/>
                </a:solidFill>
                <a:effectLst/>
                <a:latin typeface="TnrmsgBqrghpHbmvhrSkmsfxAdvTT5843c571"/>
              </a:rPr>
              <a:t>multiple embolic white matter infarctions in both cerebral hemispheres. Due to the presence of a complex left proximal femur fracture, there was suspicion of fat emboli. Notice the bilateral </a:t>
            </a:r>
            <a:r>
              <a:rPr lang="en-US" sz="1800" b="0" i="0" dirty="0" err="1">
                <a:solidFill>
                  <a:srgbClr val="000000"/>
                </a:solidFill>
                <a:effectLst/>
                <a:latin typeface="TnrmsgBqrghpHbmvhrSkmsfxAdvTT5843c571"/>
              </a:rPr>
              <a:t>subgaleal</a:t>
            </a:r>
            <a:r>
              <a:rPr lang="en-US" sz="1800" b="0" i="0" dirty="0">
                <a:solidFill>
                  <a:srgbClr val="000000"/>
                </a:solidFill>
                <a:effectLst/>
                <a:latin typeface="TnrmsgBqrghpHbmvhrSkmsfxAdvTT5843c571"/>
              </a:rPr>
              <a:t> hematomas in the occipital regions</a:t>
            </a:r>
            <a:r>
              <a:rPr lang="en-US" dirty="0"/>
              <a:t> </a:t>
            </a:r>
            <a:br>
              <a:rPr lang="en-US" dirty="0"/>
            </a:br>
            <a:endParaRPr lang="es-CO" dirty="0"/>
          </a:p>
        </p:txBody>
      </p:sp>
      <p:sp>
        <p:nvSpPr>
          <p:cNvPr id="4" name="Marcador de número de diapositiva 3">
            <a:extLst>
              <a:ext uri="{FF2B5EF4-FFF2-40B4-BE49-F238E27FC236}">
                <a16:creationId xmlns:a16="http://schemas.microsoft.com/office/drawing/2014/main" id="{A20A413C-D541-8A3A-E84C-0F5CAF142828}"/>
              </a:ext>
            </a:extLst>
          </p:cNvPr>
          <p:cNvSpPr>
            <a:spLocks noGrp="1"/>
          </p:cNvSpPr>
          <p:nvPr>
            <p:ph type="sldNum" sz="quarter" idx="5"/>
          </p:nvPr>
        </p:nvSpPr>
        <p:spPr/>
        <p:txBody>
          <a:bodyPr/>
          <a:lstStyle/>
          <a:p>
            <a:fld id="{4CE4D79E-2C13-174F-BF7A-04D2222335E9}" type="slidenum">
              <a:rPr lang="es-MX" smtClean="0"/>
              <a:t>43</a:t>
            </a:fld>
            <a:endParaRPr lang="es-MX"/>
          </a:p>
        </p:txBody>
      </p:sp>
    </p:spTree>
    <p:extLst>
      <p:ext uri="{BB962C8B-B14F-4D97-AF65-F5344CB8AC3E}">
        <p14:creationId xmlns:p14="http://schemas.microsoft.com/office/powerpoint/2010/main" val="6415539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None/>
            </a:pPr>
            <a:r>
              <a:rPr lang="en-US" sz="1800" b="0" i="0" dirty="0">
                <a:solidFill>
                  <a:srgbClr val="000000"/>
                </a:solidFill>
                <a:effectLst/>
                <a:latin typeface="TnrmsgBqrghpHbmvhrSkmsfxAdvTT5843c571"/>
              </a:rPr>
              <a:t>CT-scan on admission shows a large subdural hematoma with considerable mass effect resulting in </a:t>
            </a:r>
            <a:r>
              <a:rPr lang="en-US" sz="1800" b="0" i="0" dirty="0" err="1">
                <a:solidFill>
                  <a:srgbClr val="000000"/>
                </a:solidFill>
                <a:effectLst/>
                <a:latin typeface="TnrmsgBqrghpHbmvhrSkmsfxAdvTT5843c571"/>
              </a:rPr>
              <a:t>subfalcine</a:t>
            </a:r>
            <a:r>
              <a:rPr lang="en-US" sz="1800" b="0" i="0" dirty="0">
                <a:solidFill>
                  <a:srgbClr val="000000"/>
                </a:solidFill>
                <a:effectLst/>
                <a:latin typeface="TnrmsgBqrghpHbmvhrSkmsfxAdvTT5843c571"/>
              </a:rPr>
              <a:t> and right-sided </a:t>
            </a:r>
            <a:r>
              <a:rPr lang="en-US" sz="1800" b="0" i="0" dirty="0" err="1">
                <a:solidFill>
                  <a:srgbClr val="000000"/>
                </a:solidFill>
                <a:effectLst/>
                <a:latin typeface="TnrmsgBqrghpHbmvhrSkmsfxAdvTT5843c571"/>
              </a:rPr>
              <a:t>uncal</a:t>
            </a:r>
            <a:r>
              <a:rPr lang="en-US" sz="1800" b="0" i="0" dirty="0">
                <a:solidFill>
                  <a:srgbClr val="000000"/>
                </a:solidFill>
                <a:effectLst/>
                <a:latin typeface="TnrmsgBqrghpHbmvhrSkmsfxAdvTT5843c571"/>
              </a:rPr>
              <a:t> herniation. This is an indication for urgent neurosurgery. Following decompression, the entire right cerebral lobe is edematous, most likely re</a:t>
            </a:r>
            <a:r>
              <a:rPr lang="en-US" sz="1800" b="0" i="0" dirty="0">
                <a:solidFill>
                  <a:srgbClr val="000000"/>
                </a:solidFill>
                <a:effectLst/>
                <a:latin typeface="KgnjxkTfnkxfSsypryXjdfbwAdvTT5843c571+fb"/>
              </a:rPr>
              <a:t>fl</a:t>
            </a:r>
            <a:r>
              <a:rPr lang="en-US" sz="1800" b="0" i="0" dirty="0">
                <a:solidFill>
                  <a:srgbClr val="000000"/>
                </a:solidFill>
                <a:effectLst/>
                <a:latin typeface="TnrmsgBqrghpHbmvhrSkmsfxAdvTT5843c571"/>
              </a:rPr>
              <a:t>ecting diffuse infarction of the right cerebral lobe due to compression of the right-sided large cerebral arteries. Notice that infarction can also be seen in the left thalamus, most likely due to compression of the </a:t>
            </a:r>
            <a:r>
              <a:rPr lang="en-US" sz="1800" b="0" i="0" dirty="0" err="1">
                <a:solidFill>
                  <a:srgbClr val="000000"/>
                </a:solidFill>
                <a:effectLst/>
                <a:latin typeface="TnrmsgBqrghpHbmvhrSkmsfxAdvTT5843c571"/>
              </a:rPr>
              <a:t>thalamoperforating</a:t>
            </a:r>
            <a:r>
              <a:rPr lang="en-US" sz="1800" b="0" i="0" dirty="0">
                <a:solidFill>
                  <a:srgbClr val="000000"/>
                </a:solidFill>
                <a:effectLst/>
                <a:latin typeface="TnrmsgBqrghpHbmvhrSkmsfxAdvTT5843c571"/>
              </a:rPr>
              <a:t> arteries. There is a Duret hemorrhage in the brainstem, typically observed in patients with </a:t>
            </a:r>
            <a:r>
              <a:rPr lang="en-US" sz="1800" b="0" i="0" dirty="0" err="1">
                <a:solidFill>
                  <a:srgbClr val="000000"/>
                </a:solidFill>
                <a:effectLst/>
                <a:latin typeface="TnrmsgBqrghpHbmvhrSkmsfxAdvTT5843c571"/>
              </a:rPr>
              <a:t>uncal</a:t>
            </a:r>
            <a:r>
              <a:rPr lang="en-US" sz="1800" b="0" i="0" dirty="0">
                <a:solidFill>
                  <a:srgbClr val="000000"/>
                </a:solidFill>
                <a:effectLst/>
                <a:latin typeface="TnrmsgBqrghpHbmvhrSkmsfxAdvTT5843c571"/>
              </a:rPr>
              <a:t> or descending </a:t>
            </a:r>
            <a:r>
              <a:rPr lang="en-US" sz="1800" b="0" i="0" dirty="0" err="1">
                <a:solidFill>
                  <a:srgbClr val="000000"/>
                </a:solidFill>
                <a:effectLst/>
                <a:latin typeface="TnrmsgBqrghpHbmvhrSkmsfxAdvTT5843c571"/>
              </a:rPr>
              <a:t>transtentorial</a:t>
            </a:r>
            <a:r>
              <a:rPr lang="en-US" sz="1800" b="0" i="0" dirty="0">
                <a:solidFill>
                  <a:srgbClr val="000000"/>
                </a:solidFill>
                <a:effectLst/>
                <a:latin typeface="TnrmsgBqrghpHbmvhrSkmsfxAdvTT5843c571"/>
              </a:rPr>
              <a:t> herniation and is associated with a worse prognosis. There is regression of the previous </a:t>
            </a:r>
            <a:r>
              <a:rPr lang="en-US" sz="1800" b="0" i="0" dirty="0" err="1">
                <a:solidFill>
                  <a:srgbClr val="000000"/>
                </a:solidFill>
                <a:effectLst/>
                <a:latin typeface="TnrmsgBqrghpHbmvhrSkmsfxAdvTT5843c571"/>
              </a:rPr>
              <a:t>subfalcine</a:t>
            </a:r>
            <a:endParaRPr lang="en-US" sz="1800" b="0" i="0" dirty="0">
              <a:solidFill>
                <a:srgbClr val="000000"/>
              </a:solidFill>
              <a:effectLst/>
              <a:latin typeface="TnrmsgBqrghpHbmvhrSkmsfxAdvTT5843c571"/>
            </a:endParaRPr>
          </a:p>
          <a:p>
            <a:pPr>
              <a:buNone/>
            </a:pPr>
            <a:r>
              <a:rPr lang="en-US" sz="1800" b="0" i="0" dirty="0">
                <a:solidFill>
                  <a:srgbClr val="000000"/>
                </a:solidFill>
                <a:effectLst/>
                <a:latin typeface="TnrmsgBqrghpHbmvhrSkmsfxAdvTT5843c571"/>
              </a:rPr>
              <a:t>and </a:t>
            </a:r>
            <a:r>
              <a:rPr lang="en-US" sz="1800" b="0" i="0" dirty="0" err="1">
                <a:solidFill>
                  <a:srgbClr val="000000"/>
                </a:solidFill>
                <a:effectLst/>
                <a:latin typeface="TnrmsgBqrghpHbmvhrSkmsfxAdvTT5843c571"/>
              </a:rPr>
              <a:t>uncal</a:t>
            </a:r>
            <a:r>
              <a:rPr lang="en-US" sz="1800" b="0" i="0" dirty="0">
                <a:solidFill>
                  <a:srgbClr val="000000"/>
                </a:solidFill>
                <a:effectLst/>
                <a:latin typeface="TnrmsgBqrghpHbmvhrSkmsfxAdvTT5843c571"/>
              </a:rPr>
              <a:t> herniation, and herniation of edematous brain tissue through the surgical defect. Cortical contusions at the basal surface of the right temporal lobe are rather small at admission but have increased in size at follow-up imaging.</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45</a:t>
            </a:fld>
            <a:endParaRPr lang="es-MX"/>
          </a:p>
        </p:txBody>
      </p:sp>
    </p:spTree>
    <p:extLst>
      <p:ext uri="{BB962C8B-B14F-4D97-AF65-F5344CB8AC3E}">
        <p14:creationId xmlns:p14="http://schemas.microsoft.com/office/powerpoint/2010/main" val="26523225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Blunt head injury with depressed skull fracture, complex maxillofacial fractures, venous and arterial EDH, subdural hematoma (SDH), and hemorrhagic contusions in a 19-year-old man who was assaulted with a baseball bat following a road rage incident. His GCS score at presentation was 15. </a:t>
            </a:r>
            <a:r>
              <a:rPr lang="en-US" sz="1800" b="1" i="0" dirty="0">
                <a:solidFill>
                  <a:srgbClr val="242021"/>
                </a:solidFill>
                <a:effectLst/>
                <a:latin typeface="StoneSans-Semibold"/>
              </a:rPr>
              <a:t>(a) </a:t>
            </a:r>
            <a:r>
              <a:rPr lang="en-US" sz="1800" b="0" i="0" dirty="0">
                <a:solidFill>
                  <a:srgbClr val="242021"/>
                </a:solidFill>
                <a:effectLst/>
                <a:latin typeface="StoneSans"/>
              </a:rPr>
              <a:t>Axial nonenhanced CT image shows multiple comminuted left-sided maxillofacial fractures (arrowhead) and a depressed fracture (arrow) of the squamosal segment of the left temporal bone. A left frontal bone fracture was also present (not shown). </a:t>
            </a:r>
            <a:r>
              <a:rPr lang="en-US" sz="1800" b="1" i="0" dirty="0">
                <a:solidFill>
                  <a:srgbClr val="242021"/>
                </a:solidFill>
                <a:effectLst/>
                <a:latin typeface="StoneSans-Semibold"/>
              </a:rPr>
              <a:t>(b–d) </a:t>
            </a:r>
            <a:r>
              <a:rPr lang="en-US" sz="1800" b="0" i="0" dirty="0">
                <a:solidFill>
                  <a:srgbClr val="242021"/>
                </a:solidFill>
                <a:effectLst/>
                <a:latin typeface="StoneSans"/>
              </a:rPr>
              <a:t>Axial </a:t>
            </a:r>
            <a:r>
              <a:rPr lang="en-US" sz="1800" b="1" i="0" dirty="0">
                <a:solidFill>
                  <a:srgbClr val="242021"/>
                </a:solidFill>
                <a:effectLst/>
                <a:latin typeface="StoneSans-Semibold"/>
              </a:rPr>
              <a:t>(b, c) </a:t>
            </a:r>
            <a:r>
              <a:rPr lang="en-US" sz="1800" b="0" i="0" dirty="0">
                <a:solidFill>
                  <a:srgbClr val="242021"/>
                </a:solidFill>
                <a:effectLst/>
                <a:latin typeface="StoneSans"/>
              </a:rPr>
              <a:t>and sagittal </a:t>
            </a:r>
            <a:r>
              <a:rPr lang="en-US" sz="1800" b="1" i="0" dirty="0">
                <a:solidFill>
                  <a:srgbClr val="242021"/>
                </a:solidFill>
                <a:effectLst/>
                <a:latin typeface="StoneSans-Semibold"/>
              </a:rPr>
              <a:t>(d) </a:t>
            </a:r>
            <a:r>
              <a:rPr lang="en-US" sz="1800" b="0" i="0" dirty="0">
                <a:solidFill>
                  <a:srgbClr val="242021"/>
                </a:solidFill>
                <a:effectLst/>
                <a:latin typeface="StoneSans"/>
              </a:rPr>
              <a:t>nonenhanced CT images show a venous EDH anteriorly within the middle cranial fossa adjacent to the sphenoid bone fracture (arrow in </a:t>
            </a:r>
            <a:r>
              <a:rPr lang="en-US" sz="1800" b="1" i="0" dirty="0">
                <a:solidFill>
                  <a:srgbClr val="242021"/>
                </a:solidFill>
                <a:effectLst/>
                <a:latin typeface="StoneSans-Semibold"/>
              </a:rPr>
              <a:t>b </a:t>
            </a:r>
            <a:r>
              <a:rPr lang="en-US" sz="1800" b="0" i="0" dirty="0">
                <a:solidFill>
                  <a:srgbClr val="242021"/>
                </a:solidFill>
                <a:effectLst/>
                <a:latin typeface="StoneSans"/>
              </a:rPr>
              <a:t>and </a:t>
            </a:r>
            <a:r>
              <a:rPr lang="en-US" sz="1800" b="1" i="0" dirty="0">
                <a:solidFill>
                  <a:srgbClr val="242021"/>
                </a:solidFill>
                <a:effectLst/>
                <a:latin typeface="StoneSans-Semibold"/>
              </a:rPr>
              <a:t>d</a:t>
            </a:r>
            <a:r>
              <a:rPr lang="en-US" sz="1800" b="0" i="0" dirty="0">
                <a:solidFill>
                  <a:srgbClr val="242021"/>
                </a:solidFill>
                <a:effectLst/>
                <a:latin typeface="StoneSans"/>
              </a:rPr>
              <a:t>), a small arterial EDH associated with the depressed temporal bone fracture (straight arrow in </a:t>
            </a:r>
            <a:r>
              <a:rPr lang="en-US" sz="1800" b="1" i="0" dirty="0">
                <a:solidFill>
                  <a:srgbClr val="242021"/>
                </a:solidFill>
                <a:effectLst/>
                <a:latin typeface="StoneSans-Semibold"/>
              </a:rPr>
              <a:t>c</a:t>
            </a:r>
            <a:r>
              <a:rPr lang="en-US" sz="1800" b="0" i="0" dirty="0">
                <a:solidFill>
                  <a:srgbClr val="242021"/>
                </a:solidFill>
                <a:effectLst/>
                <a:latin typeface="StoneSans"/>
              </a:rPr>
              <a:t>), and a shallow SDH (arrowheads in </a:t>
            </a:r>
            <a:r>
              <a:rPr lang="en-US" sz="1800" b="1" i="0" dirty="0">
                <a:solidFill>
                  <a:srgbClr val="242021"/>
                </a:solidFill>
                <a:effectLst/>
                <a:latin typeface="StoneSans-Semibold"/>
              </a:rPr>
              <a:t>c </a:t>
            </a:r>
            <a:r>
              <a:rPr lang="en-US" sz="1800" b="0" i="0" dirty="0">
                <a:solidFill>
                  <a:srgbClr val="242021"/>
                </a:solidFill>
                <a:effectLst/>
                <a:latin typeface="StoneSans"/>
              </a:rPr>
              <a:t>and </a:t>
            </a:r>
            <a:r>
              <a:rPr lang="en-US" sz="1800" b="1" i="0" dirty="0">
                <a:solidFill>
                  <a:srgbClr val="242021"/>
                </a:solidFill>
                <a:effectLst/>
                <a:latin typeface="StoneSans-Semibold"/>
              </a:rPr>
              <a:t>d</a:t>
            </a:r>
            <a:r>
              <a:rPr lang="en-US" sz="1800" b="0" i="0" dirty="0">
                <a:solidFill>
                  <a:srgbClr val="242021"/>
                </a:solidFill>
                <a:effectLst/>
                <a:latin typeface="StoneSans"/>
              </a:rPr>
              <a:t>) along the left frontal convexity. There were multifocal small hemorrhagic contusions (curved arrow in </a:t>
            </a:r>
            <a:r>
              <a:rPr lang="en-US" sz="1800" b="1" i="0" dirty="0">
                <a:solidFill>
                  <a:srgbClr val="242021"/>
                </a:solidFill>
                <a:effectLst/>
                <a:latin typeface="StoneSans-Semibold"/>
              </a:rPr>
              <a:t>c</a:t>
            </a:r>
            <a:r>
              <a:rPr lang="en-US" sz="1800" b="0" i="0" dirty="0">
                <a:solidFill>
                  <a:srgbClr val="242021"/>
                </a:solidFill>
                <a:effectLst/>
                <a:latin typeface="StoneSans"/>
              </a:rPr>
              <a:t>) underlying the depressed temporal bone fracture.</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46</a:t>
            </a:fld>
            <a:endParaRPr lang="es-MX"/>
          </a:p>
        </p:txBody>
      </p:sp>
    </p:spTree>
    <p:extLst>
      <p:ext uri="{BB962C8B-B14F-4D97-AF65-F5344CB8AC3E}">
        <p14:creationId xmlns:p14="http://schemas.microsoft.com/office/powerpoint/2010/main" val="42792954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Penetrating trauma in a man shot with a .22-caliber bullet. </a:t>
            </a:r>
            <a:r>
              <a:rPr lang="en-US" sz="1800" b="1" i="0" dirty="0">
                <a:solidFill>
                  <a:srgbClr val="242021"/>
                </a:solidFill>
                <a:effectLst/>
                <a:latin typeface="StoneSans-Semibold"/>
              </a:rPr>
              <a:t>(a, b) </a:t>
            </a:r>
            <a:r>
              <a:rPr lang="en-US" sz="1800" b="0" i="0" dirty="0">
                <a:solidFill>
                  <a:srgbClr val="242021"/>
                </a:solidFill>
                <a:effectLst/>
                <a:latin typeface="StoneSans"/>
              </a:rPr>
              <a:t>Axial nonenhanced brain window </a:t>
            </a:r>
            <a:r>
              <a:rPr lang="en-US" sz="1800" b="1" i="0" dirty="0">
                <a:solidFill>
                  <a:srgbClr val="242021"/>
                </a:solidFill>
                <a:effectLst/>
                <a:latin typeface="StoneSans-Semibold"/>
              </a:rPr>
              <a:t>(a) </a:t>
            </a:r>
            <a:r>
              <a:rPr lang="en-US" sz="1800" b="0" i="0" dirty="0">
                <a:solidFill>
                  <a:srgbClr val="242021"/>
                </a:solidFill>
                <a:effectLst/>
                <a:latin typeface="StoneSans"/>
              </a:rPr>
              <a:t>and bone window </a:t>
            </a:r>
            <a:r>
              <a:rPr lang="en-US" sz="1800" b="1" i="0" dirty="0">
                <a:solidFill>
                  <a:srgbClr val="242021"/>
                </a:solidFill>
                <a:effectLst/>
                <a:latin typeface="StoneSans-Semibold"/>
              </a:rPr>
              <a:t>(b) </a:t>
            </a:r>
            <a:r>
              <a:rPr lang="en-US" sz="1800" b="0" i="0" dirty="0">
                <a:solidFill>
                  <a:srgbClr val="242021"/>
                </a:solidFill>
                <a:effectLst/>
                <a:latin typeface="StoneSans"/>
              </a:rPr>
              <a:t>CT images show a bullet (arrowhead) that did not penetrate the skull. </a:t>
            </a:r>
            <a:r>
              <a:rPr lang="en-US" sz="1800" b="1" i="0" dirty="0">
                <a:solidFill>
                  <a:srgbClr val="242021"/>
                </a:solidFill>
                <a:effectLst/>
                <a:latin typeface="StoneSans-Semibold"/>
              </a:rPr>
              <a:t>(c–e) </a:t>
            </a:r>
            <a:r>
              <a:rPr lang="en-US" sz="1800" b="0" i="0" dirty="0">
                <a:solidFill>
                  <a:srgbClr val="242021"/>
                </a:solidFill>
                <a:effectLst/>
                <a:latin typeface="StoneSans"/>
              </a:rPr>
              <a:t>Axial nonenhanced bone window </a:t>
            </a:r>
            <a:r>
              <a:rPr lang="en-US" sz="1800" b="1" i="0" dirty="0">
                <a:solidFill>
                  <a:srgbClr val="242021"/>
                </a:solidFill>
                <a:effectLst/>
                <a:latin typeface="StoneSans-Semibold"/>
              </a:rPr>
              <a:t>(c, d) </a:t>
            </a:r>
            <a:r>
              <a:rPr lang="en-US" sz="1800" b="0" i="0" dirty="0">
                <a:solidFill>
                  <a:srgbClr val="242021"/>
                </a:solidFill>
                <a:effectLst/>
                <a:latin typeface="StoneSans"/>
              </a:rPr>
              <a:t>and brain window </a:t>
            </a:r>
            <a:r>
              <a:rPr lang="en-US" sz="1800" b="1" i="0" dirty="0">
                <a:solidFill>
                  <a:srgbClr val="242021"/>
                </a:solidFill>
                <a:effectLst/>
                <a:latin typeface="StoneSans-Semibold"/>
              </a:rPr>
              <a:t>(e) </a:t>
            </a:r>
            <a:r>
              <a:rPr lang="en-US" sz="1800" b="0" i="0" dirty="0">
                <a:solidFill>
                  <a:srgbClr val="242021"/>
                </a:solidFill>
                <a:effectLst/>
                <a:latin typeface="StoneSans"/>
              </a:rPr>
              <a:t>CT images show a focal comminuted depressed right frontal bone fracture (arrow in </a:t>
            </a:r>
            <a:r>
              <a:rPr lang="en-US" sz="1800" b="1" i="0" dirty="0">
                <a:solidFill>
                  <a:srgbClr val="242021"/>
                </a:solidFill>
                <a:effectLst/>
                <a:latin typeface="StoneSans-Semibold"/>
              </a:rPr>
              <a:t>c</a:t>
            </a:r>
            <a:r>
              <a:rPr lang="en-US" sz="1800" b="0" i="0" dirty="0">
                <a:solidFill>
                  <a:srgbClr val="242021"/>
                </a:solidFill>
                <a:effectLst/>
                <a:latin typeface="StoneSans"/>
              </a:rPr>
              <a:t>), with multiple bone fragments projecting into the right frontal lobe (straight arrow in </a:t>
            </a:r>
            <a:r>
              <a:rPr lang="en-US" sz="1800" b="1" i="0" dirty="0">
                <a:solidFill>
                  <a:srgbClr val="242021"/>
                </a:solidFill>
                <a:effectLst/>
                <a:latin typeface="StoneSans-Semibold"/>
              </a:rPr>
              <a:t>d, e</a:t>
            </a:r>
            <a:r>
              <a:rPr lang="en-US" sz="1800" b="0" i="0" dirty="0">
                <a:solidFill>
                  <a:srgbClr val="242021"/>
                </a:solidFill>
                <a:effectLst/>
                <a:latin typeface="StoneSans"/>
              </a:rPr>
              <a:t>). </a:t>
            </a:r>
            <a:r>
              <a:rPr lang="en-US" sz="1800" b="1" i="0" dirty="0">
                <a:solidFill>
                  <a:srgbClr val="242021"/>
                </a:solidFill>
                <a:effectLst/>
                <a:latin typeface="StoneSans-Semibold"/>
              </a:rPr>
              <a:t>(f) </a:t>
            </a:r>
            <a:r>
              <a:rPr lang="en-US" sz="1800" b="0" i="0" dirty="0">
                <a:solidFill>
                  <a:srgbClr val="242021"/>
                </a:solidFill>
                <a:effectLst/>
                <a:latin typeface="StoneSans"/>
              </a:rPr>
              <a:t>Axial nonenhanced CT image (brain window) shows a small associated right frontal lobe hemorrhagic contusion (straight arrow) and subarachnoid hemorrhage (SAH) (curved arrow in </a:t>
            </a:r>
            <a:r>
              <a:rPr lang="en-US" sz="1800" b="1" i="0" dirty="0">
                <a:solidFill>
                  <a:srgbClr val="242021"/>
                </a:solidFill>
                <a:effectLst/>
                <a:latin typeface="StoneSans-Semibold"/>
              </a:rPr>
              <a:t>e, f</a:t>
            </a:r>
            <a:r>
              <a:rPr lang="en-US" sz="1800" b="0" i="0" dirty="0">
                <a:solidFill>
                  <a:srgbClr val="242021"/>
                </a:solidFill>
                <a:effectLst/>
                <a:latin typeface="StoneSans"/>
              </a:rPr>
              <a:t>).</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47</a:t>
            </a:fld>
            <a:endParaRPr lang="es-MX"/>
          </a:p>
        </p:txBody>
      </p:sp>
    </p:spTree>
    <p:extLst>
      <p:ext uri="{BB962C8B-B14F-4D97-AF65-F5344CB8AC3E}">
        <p14:creationId xmlns:p14="http://schemas.microsoft.com/office/powerpoint/2010/main" val="27936881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242021"/>
                </a:solidFill>
                <a:effectLst/>
                <a:latin typeface="StoneSans"/>
              </a:rPr>
              <a:t>Focal depressed skull fracture in a young man who was hit on the head by a falling brick. Three-dimensional (3D) reconstructed (left) and coronal (middle) nonenhanced CT images show a focally depressed comminuted skull fracture (arrows). Sagittal CT image (right) shows an associated underlying small lentiform EDH (arrows). There was no hemorrhagic contusion or SAH</a:t>
            </a:r>
            <a:r>
              <a:rPr lang="en-US" dirty="0"/>
              <a:t> </a:t>
            </a:r>
          </a:p>
          <a:p>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48</a:t>
            </a:fld>
            <a:endParaRPr lang="es-MX"/>
          </a:p>
        </p:txBody>
      </p:sp>
    </p:spTree>
    <p:extLst>
      <p:ext uri="{BB962C8B-B14F-4D97-AF65-F5344CB8AC3E}">
        <p14:creationId xmlns:p14="http://schemas.microsoft.com/office/powerpoint/2010/main" val="1765028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1" i="0" dirty="0">
                <a:solidFill>
                  <a:srgbClr val="242021"/>
                </a:solidFill>
                <a:effectLst/>
                <a:latin typeface="StoneSans-Semibold"/>
              </a:rPr>
              <a:t>Figure 4. </a:t>
            </a:r>
            <a:r>
              <a:rPr lang="en-US" sz="1800" b="0" i="0" dirty="0">
                <a:solidFill>
                  <a:srgbClr val="242021"/>
                </a:solidFill>
                <a:effectLst/>
                <a:latin typeface="StoneSans"/>
              </a:rPr>
              <a:t>Posterior fossa occipital and skull base fracture with venous EDH in a 34-year-old man who was struck in the back of the head with a tire iron. His GCS score was 7. </a:t>
            </a:r>
            <a:r>
              <a:rPr lang="en-US" sz="1800" b="1" i="0" dirty="0">
                <a:solidFill>
                  <a:srgbClr val="242021"/>
                </a:solidFill>
                <a:effectLst/>
                <a:latin typeface="StoneSans-Semibold"/>
              </a:rPr>
              <a:t>(a) </a:t>
            </a:r>
            <a:r>
              <a:rPr lang="en-US" sz="1800" b="0" i="0" dirty="0">
                <a:solidFill>
                  <a:srgbClr val="242021"/>
                </a:solidFill>
                <a:effectLst/>
                <a:latin typeface="StoneSans"/>
              </a:rPr>
              <a:t>Axial nonenhanced CT image shows a nondisplaced midline occipital bone fracture (arrowhead) extending through the left occipital condyle into the left petrous carotid canal and sphenoid sinus (arrow). </a:t>
            </a:r>
            <a:r>
              <a:rPr lang="en-US" sz="1800" b="1" i="0" dirty="0">
                <a:solidFill>
                  <a:srgbClr val="242021"/>
                </a:solidFill>
                <a:effectLst/>
                <a:latin typeface="StoneSans-Semibold"/>
              </a:rPr>
              <a:t>(b) </a:t>
            </a:r>
            <a:r>
              <a:rPr lang="en-US" sz="1800" b="0" i="0" dirty="0">
                <a:solidFill>
                  <a:srgbClr val="242021"/>
                </a:solidFill>
                <a:effectLst/>
                <a:latin typeface="StoneSans"/>
              </a:rPr>
              <a:t>Axial nonenhanced CT image shows a lentiform venous EDH (straight arrow) causing regional mass effect, with compression of the fourth ventricle (arrowhead). Note the hemorrhage (curved arrow) within the sphenoid sinus related to the sphenoid fracture. </a:t>
            </a:r>
            <a:r>
              <a:rPr lang="en-US" sz="1800" b="1" i="0" dirty="0">
                <a:solidFill>
                  <a:srgbClr val="242021"/>
                </a:solidFill>
                <a:effectLst/>
                <a:latin typeface="StoneSans-Semibold"/>
              </a:rPr>
              <a:t>(c) </a:t>
            </a:r>
            <a:r>
              <a:rPr lang="en-US" sz="1800" b="0" i="0" dirty="0">
                <a:solidFill>
                  <a:srgbClr val="242021"/>
                </a:solidFill>
                <a:effectLst/>
                <a:latin typeface="StoneSans"/>
              </a:rPr>
              <a:t>Axial nonenhanced CT venogram shows elevation and compression of the right transverse sinus and a probable venous laceration (arrow). </a:t>
            </a:r>
            <a:r>
              <a:rPr lang="en-US" sz="1800" b="1" i="0" dirty="0">
                <a:solidFill>
                  <a:srgbClr val="242021"/>
                </a:solidFill>
                <a:effectLst/>
                <a:latin typeface="StoneSans-Semibold"/>
              </a:rPr>
              <a:t>(d) </a:t>
            </a:r>
            <a:r>
              <a:rPr lang="en-US" sz="1800" b="0" i="0" dirty="0">
                <a:solidFill>
                  <a:srgbClr val="242021"/>
                </a:solidFill>
                <a:effectLst/>
                <a:latin typeface="StoneSans"/>
              </a:rPr>
              <a:t>Axial nonenhanced CT image shows a focal contrecoup hemorrhagic contusion (arrow) in the left frontal lobe. A right frontal approach ventricular shunt catheter was emergently placed to treat the noncommunicating hydrocephalus and to decrease intracranial pressure.</a:t>
            </a:r>
            <a:r>
              <a:rPr lang="en-US" dirty="0"/>
              <a:t> </a:t>
            </a:r>
            <a:br>
              <a:rPr lang="en-US" dirty="0"/>
            </a:b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49</a:t>
            </a:fld>
            <a:endParaRPr lang="es-MX"/>
          </a:p>
        </p:txBody>
      </p:sp>
    </p:spTree>
    <p:extLst>
      <p:ext uri="{BB962C8B-B14F-4D97-AF65-F5344CB8AC3E}">
        <p14:creationId xmlns:p14="http://schemas.microsoft.com/office/powerpoint/2010/main" val="31864507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Skull base fracture, large anterior frontal hemorrhagic contusions, diffuse brain edema, herniation, and Duret hemorrhages in a 40-year-old woman who was hit by a car. Her GCS score was 3. </a:t>
            </a:r>
            <a:r>
              <a:rPr lang="en-US" sz="1800" b="1" i="0" dirty="0">
                <a:solidFill>
                  <a:srgbClr val="242021"/>
                </a:solidFill>
                <a:effectLst/>
                <a:latin typeface="StoneSans-Semibold"/>
              </a:rPr>
              <a:t>(a) </a:t>
            </a:r>
            <a:r>
              <a:rPr lang="en-US" sz="1800" b="0" i="0" dirty="0">
                <a:solidFill>
                  <a:srgbClr val="242021"/>
                </a:solidFill>
                <a:effectLst/>
                <a:latin typeface="StoneSans"/>
              </a:rPr>
              <a:t>Axial nonenhanced head CT image shows a nondisplaced left occipital bone and skull base fracture (arrows) extending through the left carotid canal into the sphenoid sinus. No carotid injury was depicted at CT angiography (not shown). </a:t>
            </a:r>
            <a:r>
              <a:rPr lang="en-US" sz="1800" b="1" i="0" dirty="0">
                <a:solidFill>
                  <a:srgbClr val="242021"/>
                </a:solidFill>
                <a:effectLst/>
                <a:latin typeface="StoneSans-Semibold"/>
              </a:rPr>
              <a:t>(b) </a:t>
            </a:r>
            <a:r>
              <a:rPr lang="en-US" sz="1800" b="0" i="0" dirty="0">
                <a:solidFill>
                  <a:srgbClr val="242021"/>
                </a:solidFill>
                <a:effectLst/>
                <a:latin typeface="StoneSans"/>
              </a:rPr>
              <a:t>Initial axial nonenhanced head CT image shows multifocal large hemorrhagic frontal lobe contusions (arrowheads) that increased at follow-up imaging. Temporal lobe contusions were also noted (not shown). Central downward herniation results in effacement of the suprasellar cistern and brainstem compression (arrow). </a:t>
            </a:r>
            <a:r>
              <a:rPr lang="en-US" sz="1800" b="1" i="0" dirty="0">
                <a:solidFill>
                  <a:srgbClr val="242021"/>
                </a:solidFill>
                <a:effectLst/>
                <a:latin typeface="StoneSans-Semibold"/>
              </a:rPr>
              <a:t>(c) </a:t>
            </a:r>
            <a:r>
              <a:rPr lang="en-US" sz="1800" b="0" i="0" dirty="0">
                <a:solidFill>
                  <a:srgbClr val="242021"/>
                </a:solidFill>
                <a:effectLst/>
                <a:latin typeface="StoneSans"/>
              </a:rPr>
              <a:t>Axial nonenhanced head CT image shows global brain edema with diffuse loss of the cerebral sulci. </a:t>
            </a:r>
            <a:r>
              <a:rPr lang="en-US" sz="1800" b="1" i="0" dirty="0">
                <a:solidFill>
                  <a:srgbClr val="242021"/>
                </a:solidFill>
                <a:effectLst/>
                <a:latin typeface="StoneSans-Semibold"/>
              </a:rPr>
              <a:t>(d) </a:t>
            </a:r>
            <a:r>
              <a:rPr lang="en-US" sz="1800" b="0" i="0" dirty="0">
                <a:solidFill>
                  <a:srgbClr val="242021"/>
                </a:solidFill>
                <a:effectLst/>
                <a:latin typeface="StoneSans"/>
              </a:rPr>
              <a:t>Axial nonenhanced CT image shows a left frontal approach ventriculostomy catheter, which was placed emergently. Decompressive bilateral craniectomies were immediately performed. Short-term interval follow-up MRI was performed because the patient remained in a persistent vegetative state. </a:t>
            </a:r>
            <a:r>
              <a:rPr lang="en-US" sz="1800" b="1" i="0" dirty="0">
                <a:solidFill>
                  <a:srgbClr val="242021"/>
                </a:solidFill>
                <a:effectLst/>
                <a:latin typeface="StoneSans-Semibold"/>
              </a:rPr>
              <a:t>(e–g) </a:t>
            </a:r>
            <a:r>
              <a:rPr lang="en-US" sz="1800" b="0" i="0" dirty="0">
                <a:solidFill>
                  <a:srgbClr val="242021"/>
                </a:solidFill>
                <a:effectLst/>
                <a:latin typeface="StoneSans"/>
              </a:rPr>
              <a:t>Axial T2-weighted </a:t>
            </a:r>
            <a:r>
              <a:rPr lang="en-US" sz="1800" b="1" i="0" dirty="0">
                <a:solidFill>
                  <a:srgbClr val="242021"/>
                </a:solidFill>
                <a:effectLst/>
                <a:latin typeface="StoneSans-Semibold"/>
              </a:rPr>
              <a:t>(e, f) </a:t>
            </a:r>
            <a:r>
              <a:rPr lang="en-US" sz="1800" b="0" i="0" dirty="0">
                <a:solidFill>
                  <a:srgbClr val="242021"/>
                </a:solidFill>
                <a:effectLst/>
                <a:latin typeface="StoneSans"/>
              </a:rPr>
              <a:t>and susceptibility-weighted </a:t>
            </a:r>
            <a:r>
              <a:rPr lang="en-US" sz="1800" b="1" i="0" dirty="0">
                <a:solidFill>
                  <a:srgbClr val="242021"/>
                </a:solidFill>
                <a:effectLst/>
                <a:latin typeface="StoneSans-Semibold"/>
              </a:rPr>
              <a:t>(g) </a:t>
            </a:r>
            <a:r>
              <a:rPr lang="en-US" sz="1800" b="0" i="0" dirty="0">
                <a:solidFill>
                  <a:srgbClr val="242021"/>
                </a:solidFill>
                <a:effectLst/>
                <a:latin typeface="StoneSans"/>
              </a:rPr>
              <a:t>MR images show the expected involutional changes within the frontal and temporal lobes from the hemorrhagic contusions (arrows) and developing hydrocephalus from the SAH </a:t>
            </a:r>
            <a:r>
              <a:rPr lang="en-US" sz="1800" b="1" i="0" dirty="0">
                <a:solidFill>
                  <a:srgbClr val="242021"/>
                </a:solidFill>
                <a:effectLst/>
                <a:latin typeface="StoneSans-Semibold"/>
              </a:rPr>
              <a:t>(f)</a:t>
            </a:r>
            <a:r>
              <a:rPr lang="en-US" sz="1800" b="0" i="0" dirty="0">
                <a:solidFill>
                  <a:srgbClr val="242021"/>
                </a:solidFill>
                <a:effectLst/>
                <a:latin typeface="StoneSans"/>
              </a:rPr>
              <a:t>. </a:t>
            </a:r>
            <a:r>
              <a:rPr lang="en-US" sz="1800" b="1" i="0" dirty="0">
                <a:solidFill>
                  <a:srgbClr val="242021"/>
                </a:solidFill>
                <a:effectLst/>
                <a:latin typeface="StoneSans-Semibold-Identity-H"/>
              </a:rPr>
              <a:t>(h) </a:t>
            </a:r>
            <a:r>
              <a:rPr lang="en-US" sz="1800" b="0" i="0" dirty="0">
                <a:solidFill>
                  <a:srgbClr val="242021"/>
                </a:solidFill>
                <a:effectLst/>
                <a:latin typeface="StoneSans"/>
              </a:rPr>
              <a:t>Axial susceptibility-weighted MR image shows large Duret hemorrhages (arrow) within the mid- and dorsal pons, a sequela of herniation.</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50</a:t>
            </a:fld>
            <a:endParaRPr lang="es-MX"/>
          </a:p>
        </p:txBody>
      </p:sp>
    </p:spTree>
    <p:extLst>
      <p:ext uri="{BB962C8B-B14F-4D97-AF65-F5344CB8AC3E}">
        <p14:creationId xmlns:p14="http://schemas.microsoft.com/office/powerpoint/2010/main" val="21035458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Hyperacute EDH with swirl sign in a middle-aged woman who fell and struck her head while walking down stairs. Her GCS score was 15. </a:t>
            </a:r>
            <a:r>
              <a:rPr lang="en-US" sz="1800" b="1" i="0" dirty="0">
                <a:solidFill>
                  <a:srgbClr val="242021"/>
                </a:solidFill>
                <a:effectLst/>
                <a:latin typeface="StoneSans-Semibold"/>
              </a:rPr>
              <a:t>(a) </a:t>
            </a:r>
            <a:r>
              <a:rPr lang="en-US" sz="1800" b="0" i="0" dirty="0">
                <a:solidFill>
                  <a:srgbClr val="242021"/>
                </a:solidFill>
                <a:effectLst/>
                <a:latin typeface="StoneSans"/>
              </a:rPr>
              <a:t>Axial nonenhanced head CT image shows a large lentiform left frontoparietal convexity EDH that does not cross the coronal or lambdoid sutures. A subtle fracture is best visualized on the bone window image inset (curved arrow in inset). Mixed low-attenuation internal blood products are findings compatible with hyperacute nonclotted hemorrhage, otherwise known as the swirl sign (straight arrow). </a:t>
            </a:r>
            <a:r>
              <a:rPr lang="en-US" sz="1800" b="1" i="0" dirty="0">
                <a:solidFill>
                  <a:srgbClr val="242021"/>
                </a:solidFill>
                <a:effectLst/>
                <a:latin typeface="StoneSans-Semibold"/>
              </a:rPr>
              <a:t>(b) </a:t>
            </a:r>
            <a:r>
              <a:rPr lang="en-US" sz="1800" b="0" i="0" dirty="0">
                <a:solidFill>
                  <a:srgbClr val="242021"/>
                </a:solidFill>
                <a:effectLst/>
                <a:latin typeface="StoneSans"/>
              </a:rPr>
              <a:t>Coronal nonenhanced head CT image shows regional mass effect on the left parietal lobe with compression of the left lateral ventricle and mild rightward </a:t>
            </a:r>
            <a:r>
              <a:rPr lang="en-US" sz="1800" b="0" i="0" dirty="0" err="1">
                <a:solidFill>
                  <a:srgbClr val="242021"/>
                </a:solidFill>
                <a:effectLst/>
                <a:latin typeface="StoneSans"/>
              </a:rPr>
              <a:t>subfalcine</a:t>
            </a:r>
            <a:r>
              <a:rPr lang="en-US" sz="1800" b="0" i="0" dirty="0">
                <a:solidFill>
                  <a:srgbClr val="242021"/>
                </a:solidFill>
                <a:effectLst/>
                <a:latin typeface="StoneSans"/>
              </a:rPr>
              <a:t> shift (arrow), which are best appreciated on the coronal reformatted image.</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52</a:t>
            </a:fld>
            <a:endParaRPr lang="es-MX"/>
          </a:p>
        </p:txBody>
      </p:sp>
    </p:spTree>
    <p:extLst>
      <p:ext uri="{BB962C8B-B14F-4D97-AF65-F5344CB8AC3E}">
        <p14:creationId xmlns:p14="http://schemas.microsoft.com/office/powerpoint/2010/main" val="17337850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Mixed hyperacute and acute EDH associated with </a:t>
            </a:r>
            <a:r>
              <a:rPr lang="en-US" sz="1800" b="0" i="0" dirty="0" err="1">
                <a:solidFill>
                  <a:srgbClr val="242021"/>
                </a:solidFill>
                <a:effectLst/>
                <a:latin typeface="StoneSans"/>
              </a:rPr>
              <a:t>calvarial</a:t>
            </a:r>
            <a:r>
              <a:rPr lang="en-US" sz="1800" b="0" i="0" dirty="0">
                <a:solidFill>
                  <a:srgbClr val="242021"/>
                </a:solidFill>
                <a:effectLst/>
                <a:latin typeface="StoneSans"/>
              </a:rPr>
              <a:t> fracture and coronal suture diastasis in a 24-year-old man with a large right temporoparietal scalp hematoma following assault. His GCS score was 15. </a:t>
            </a:r>
            <a:r>
              <a:rPr lang="en-US" sz="1800" b="1" i="0" dirty="0">
                <a:solidFill>
                  <a:srgbClr val="242021"/>
                </a:solidFill>
                <a:effectLst/>
                <a:latin typeface="StoneSans-Semibold"/>
              </a:rPr>
              <a:t>(a) </a:t>
            </a:r>
            <a:r>
              <a:rPr lang="en-US" sz="1800" b="0" i="0" dirty="0">
                <a:solidFill>
                  <a:srgbClr val="242021"/>
                </a:solidFill>
                <a:effectLst/>
                <a:latin typeface="StoneSans"/>
              </a:rPr>
              <a:t>3D volume-rendered nonenhanced reconstructed head CT image shows a nondisplaced right parietotemporal fracture (straight arrow) extending into the coronal suture, which was diastatic (curved arrow). </a:t>
            </a:r>
            <a:r>
              <a:rPr lang="en-US" sz="1800" b="1" i="0" dirty="0">
                <a:solidFill>
                  <a:srgbClr val="242021"/>
                </a:solidFill>
                <a:effectLst/>
                <a:latin typeface="StoneSans-Semibold"/>
              </a:rPr>
              <a:t>(b, c)</a:t>
            </a:r>
            <a:r>
              <a:rPr lang="en-US" sz="1800" b="0" i="0" dirty="0">
                <a:solidFill>
                  <a:srgbClr val="242021"/>
                </a:solidFill>
                <a:effectLst/>
                <a:latin typeface="StoneSans"/>
              </a:rPr>
              <a:t>Axial nonenhanced CT images show a bilobular lentiform hyperacute and acute EDH (straight arrow) along the right frontal and temporal convexities. Mixed low- and high-attenuating blood products within the temporal component of the EDH are suggestive of active bleeding and/or </a:t>
            </a:r>
            <a:r>
              <a:rPr lang="en-US" sz="1800" b="0" i="0" dirty="0" err="1">
                <a:solidFill>
                  <a:srgbClr val="242021"/>
                </a:solidFill>
                <a:effectLst/>
                <a:latin typeface="StoneSans"/>
              </a:rPr>
              <a:t>unclotted</a:t>
            </a:r>
            <a:r>
              <a:rPr lang="en-US" sz="1800" b="0" i="0" dirty="0">
                <a:solidFill>
                  <a:srgbClr val="242021"/>
                </a:solidFill>
                <a:effectLst/>
                <a:latin typeface="StoneSans"/>
              </a:rPr>
              <a:t> hemorrhage. Note the SAH (curved arrow in </a:t>
            </a:r>
            <a:r>
              <a:rPr lang="en-US" sz="1800" b="1" i="0" dirty="0">
                <a:solidFill>
                  <a:srgbClr val="242021"/>
                </a:solidFill>
                <a:effectLst/>
                <a:latin typeface="StoneSans-Semibold"/>
              </a:rPr>
              <a:t>c</a:t>
            </a:r>
            <a:r>
              <a:rPr lang="en-US" sz="1800" b="0" i="0" dirty="0">
                <a:solidFill>
                  <a:srgbClr val="242021"/>
                </a:solidFill>
                <a:effectLst/>
                <a:latin typeface="StoneSans"/>
              </a:rPr>
              <a:t>) within the right sylvian fissure. </a:t>
            </a:r>
            <a:r>
              <a:rPr lang="en-US" sz="1800" b="1" i="0" dirty="0">
                <a:solidFill>
                  <a:srgbClr val="242021"/>
                </a:solidFill>
                <a:effectLst/>
                <a:latin typeface="StoneSans-Semibold"/>
              </a:rPr>
              <a:t>(d) </a:t>
            </a:r>
            <a:r>
              <a:rPr lang="en-US" sz="1800" b="0" i="0" dirty="0">
                <a:solidFill>
                  <a:srgbClr val="242021"/>
                </a:solidFill>
                <a:effectLst/>
                <a:latin typeface="StoneSans"/>
              </a:rPr>
              <a:t>Axial T2-weighted FLAIR MR image obtained at follow-up shows residual SAH (arrow). </a:t>
            </a:r>
            <a:r>
              <a:rPr lang="en-US" sz="1800" b="1" i="0" dirty="0">
                <a:solidFill>
                  <a:srgbClr val="242021"/>
                </a:solidFill>
                <a:effectLst/>
                <a:latin typeface="StoneSans-Semibold"/>
              </a:rPr>
              <a:t>(e) </a:t>
            </a:r>
            <a:r>
              <a:rPr lang="en-US" sz="1800" b="0" i="0" dirty="0">
                <a:solidFill>
                  <a:srgbClr val="242021"/>
                </a:solidFill>
                <a:effectLst/>
                <a:latin typeface="StoneSans"/>
              </a:rPr>
              <a:t>Axial diffusion-weighted image shows evolving subacute blood products (arrow), with restricted diffusion within the EDH. Mass effect is mildly decreased, with less compression of the right lateral ventricle. </a:t>
            </a:r>
            <a:r>
              <a:rPr lang="en-US" sz="1800" b="1" i="0" dirty="0">
                <a:solidFill>
                  <a:srgbClr val="242021"/>
                </a:solidFill>
                <a:effectLst/>
                <a:latin typeface="StoneSans-Semibold"/>
              </a:rPr>
              <a:t>(f) </a:t>
            </a:r>
            <a:r>
              <a:rPr lang="en-US" sz="1800" b="0" i="0" dirty="0">
                <a:solidFill>
                  <a:srgbClr val="242021"/>
                </a:solidFill>
                <a:effectLst/>
                <a:latin typeface="StoneSans"/>
              </a:rPr>
              <a:t>Axial susceptibility-weighted image does not show any associated contusions or traumatic axonal injury (TAI).</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53</a:t>
            </a:fld>
            <a:endParaRPr lang="es-MX"/>
          </a:p>
        </p:txBody>
      </p:sp>
    </p:spTree>
    <p:extLst>
      <p:ext uri="{BB962C8B-B14F-4D97-AF65-F5344CB8AC3E}">
        <p14:creationId xmlns:p14="http://schemas.microsoft.com/office/powerpoint/2010/main" val="2307568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sz="1800" b="0" i="0" dirty="0" err="1">
                <a:solidFill>
                  <a:srgbClr val="242021"/>
                </a:solidFill>
                <a:effectLst/>
                <a:latin typeface="StoneSans"/>
              </a:rPr>
              <a:t>Zygomaticosphenoid</a:t>
            </a:r>
            <a:r>
              <a:rPr lang="es-CO" sz="1800" b="0" i="0" dirty="0">
                <a:solidFill>
                  <a:srgbClr val="242021"/>
                </a:solidFill>
                <a:effectLst/>
                <a:latin typeface="StoneSans"/>
              </a:rPr>
              <a:t> fracture </a:t>
            </a:r>
            <a:r>
              <a:rPr lang="es-CO" sz="1800" b="0" i="0" dirty="0" err="1">
                <a:solidFill>
                  <a:srgbClr val="242021"/>
                </a:solidFill>
                <a:effectLst/>
                <a:latin typeface="StoneSans"/>
              </a:rPr>
              <a:t>with</a:t>
            </a:r>
            <a:r>
              <a:rPr lang="es-CO" sz="1800" b="0" i="0" dirty="0">
                <a:solidFill>
                  <a:srgbClr val="242021"/>
                </a:solidFill>
                <a:effectLst/>
                <a:latin typeface="StoneSans"/>
              </a:rPr>
              <a:t> </a:t>
            </a:r>
            <a:r>
              <a:rPr lang="es-CO" sz="1800" b="0" i="0" dirty="0" err="1">
                <a:solidFill>
                  <a:srgbClr val="242021"/>
                </a:solidFill>
                <a:effectLst/>
                <a:latin typeface="StoneSans"/>
              </a:rPr>
              <a:t>sphenoparietal</a:t>
            </a:r>
            <a:r>
              <a:rPr lang="es-CO" sz="1800" b="0" i="0" dirty="0">
                <a:solidFill>
                  <a:srgbClr val="242021"/>
                </a:solidFill>
                <a:effectLst/>
                <a:latin typeface="StoneSans"/>
              </a:rPr>
              <a:t> </a:t>
            </a:r>
            <a:r>
              <a:rPr lang="es-CO" sz="1800" b="0" i="0" dirty="0" err="1">
                <a:solidFill>
                  <a:srgbClr val="242021"/>
                </a:solidFill>
                <a:effectLst/>
                <a:latin typeface="StoneSans"/>
              </a:rPr>
              <a:t>venous</a:t>
            </a:r>
            <a:r>
              <a:rPr lang="es-CO" sz="1800" b="0" i="0" dirty="0">
                <a:solidFill>
                  <a:srgbClr val="242021"/>
                </a:solidFill>
                <a:effectLst/>
                <a:latin typeface="StoneSans"/>
              </a:rPr>
              <a:t> EDH and </a:t>
            </a:r>
            <a:r>
              <a:rPr lang="es-CO" sz="1800" b="0" i="0" dirty="0" err="1">
                <a:solidFill>
                  <a:srgbClr val="242021"/>
                </a:solidFill>
                <a:effectLst/>
                <a:latin typeface="StoneSans"/>
              </a:rPr>
              <a:t>intraorbital</a:t>
            </a:r>
            <a:r>
              <a:rPr lang="es-CO" sz="1800" b="0" i="0" dirty="0">
                <a:solidFill>
                  <a:srgbClr val="242021"/>
                </a:solidFill>
                <a:effectLst/>
                <a:latin typeface="StoneSans"/>
              </a:rPr>
              <a:t> </a:t>
            </a:r>
            <a:r>
              <a:rPr lang="es-CO" sz="1800" b="0" i="0" dirty="0" err="1">
                <a:solidFill>
                  <a:srgbClr val="242021"/>
                </a:solidFill>
                <a:effectLst/>
                <a:latin typeface="StoneSans"/>
              </a:rPr>
              <a:t>subperiosteal</a:t>
            </a:r>
            <a:r>
              <a:rPr lang="es-CO" sz="1800" b="0" i="0" dirty="0">
                <a:solidFill>
                  <a:srgbClr val="242021"/>
                </a:solidFill>
                <a:effectLst/>
                <a:latin typeface="StoneSans"/>
              </a:rPr>
              <a:t> hematoma in a 78-year-old </a:t>
            </a:r>
            <a:r>
              <a:rPr lang="es-CO" sz="1800" b="0" i="0" dirty="0" err="1">
                <a:solidFill>
                  <a:srgbClr val="242021"/>
                </a:solidFill>
                <a:effectLst/>
                <a:latin typeface="StoneSans"/>
              </a:rPr>
              <a:t>woman</a:t>
            </a:r>
            <a:r>
              <a:rPr lang="es-CO" sz="1800" b="0" i="0" dirty="0">
                <a:solidFill>
                  <a:srgbClr val="242021"/>
                </a:solidFill>
                <a:effectLst/>
                <a:latin typeface="StoneSans"/>
              </a:rPr>
              <a:t> </a:t>
            </a:r>
            <a:r>
              <a:rPr lang="es-CO" sz="1800" b="0" i="0" dirty="0" err="1">
                <a:solidFill>
                  <a:srgbClr val="242021"/>
                </a:solidFill>
                <a:effectLst/>
                <a:latin typeface="StoneSans"/>
              </a:rPr>
              <a:t>who</a:t>
            </a:r>
            <a:r>
              <a:rPr lang="es-CO" sz="1800" b="0" i="0" dirty="0">
                <a:solidFill>
                  <a:srgbClr val="242021"/>
                </a:solidFill>
                <a:effectLst/>
                <a:latin typeface="StoneSans"/>
              </a:rPr>
              <a:t> </a:t>
            </a:r>
            <a:r>
              <a:rPr lang="es-CO" sz="1800" b="0" i="0" dirty="0" err="1">
                <a:solidFill>
                  <a:srgbClr val="242021"/>
                </a:solidFill>
                <a:effectLst/>
                <a:latin typeface="StoneSans"/>
              </a:rPr>
              <a:t>fell</a:t>
            </a:r>
            <a:r>
              <a:rPr lang="es-CO" sz="1800" b="0" i="0" dirty="0">
                <a:solidFill>
                  <a:srgbClr val="242021"/>
                </a:solidFill>
                <a:effectLst/>
                <a:latin typeface="StoneSans"/>
              </a:rPr>
              <a:t> </a:t>
            </a:r>
            <a:r>
              <a:rPr lang="es-CO" sz="1800" b="0" i="0" dirty="0" err="1">
                <a:solidFill>
                  <a:srgbClr val="242021"/>
                </a:solidFill>
                <a:effectLst/>
                <a:latin typeface="StoneSans"/>
              </a:rPr>
              <a:t>on</a:t>
            </a:r>
            <a:r>
              <a:rPr lang="es-CO" sz="1800" b="0" i="0" dirty="0">
                <a:solidFill>
                  <a:srgbClr val="242021"/>
                </a:solidFill>
                <a:effectLst/>
                <a:latin typeface="StoneSans"/>
              </a:rPr>
              <a:t> </a:t>
            </a:r>
            <a:r>
              <a:rPr lang="es-CO" sz="1800" b="0" i="0" dirty="0" err="1">
                <a:solidFill>
                  <a:srgbClr val="242021"/>
                </a:solidFill>
                <a:effectLst/>
                <a:latin typeface="StoneSans"/>
              </a:rPr>
              <a:t>the</a:t>
            </a:r>
            <a:r>
              <a:rPr lang="es-CO" sz="1800" b="0" i="0" dirty="0">
                <a:solidFill>
                  <a:srgbClr val="242021"/>
                </a:solidFill>
                <a:effectLst/>
                <a:latin typeface="StoneSans"/>
              </a:rPr>
              <a:t> </a:t>
            </a:r>
            <a:r>
              <a:rPr lang="es-CO" sz="1800" b="0" i="0" dirty="0" err="1">
                <a:solidFill>
                  <a:srgbClr val="242021"/>
                </a:solidFill>
                <a:effectLst/>
                <a:latin typeface="StoneSans"/>
              </a:rPr>
              <a:t>right</a:t>
            </a:r>
            <a:r>
              <a:rPr lang="es-CO" sz="1800" b="0" i="0" dirty="0">
                <a:solidFill>
                  <a:srgbClr val="242021"/>
                </a:solidFill>
                <a:effectLst/>
                <a:latin typeface="StoneSans"/>
              </a:rPr>
              <a:t> </a:t>
            </a:r>
            <a:r>
              <a:rPr lang="es-CO" sz="1800" b="0" i="0" dirty="0" err="1">
                <a:solidFill>
                  <a:srgbClr val="242021"/>
                </a:solidFill>
                <a:effectLst/>
                <a:latin typeface="StoneSans"/>
              </a:rPr>
              <a:t>side</a:t>
            </a:r>
            <a:r>
              <a:rPr lang="es-CO" sz="1800" b="0" i="0" dirty="0">
                <a:solidFill>
                  <a:srgbClr val="242021"/>
                </a:solidFill>
                <a:effectLst/>
                <a:latin typeface="StoneSans"/>
              </a:rPr>
              <a:t> </a:t>
            </a:r>
            <a:r>
              <a:rPr lang="es-CO" sz="1800" b="0" i="0" dirty="0" err="1">
                <a:solidFill>
                  <a:srgbClr val="242021"/>
                </a:solidFill>
                <a:effectLst/>
                <a:latin typeface="StoneSans"/>
              </a:rPr>
              <a:t>of</a:t>
            </a:r>
            <a:r>
              <a:rPr lang="es-CO" sz="1800" b="0" i="0" dirty="0">
                <a:solidFill>
                  <a:srgbClr val="242021"/>
                </a:solidFill>
                <a:effectLst/>
                <a:latin typeface="StoneSans"/>
              </a:rPr>
              <a:t> </a:t>
            </a:r>
            <a:r>
              <a:rPr lang="es-CO" sz="1800" b="0" i="0" dirty="0" err="1">
                <a:solidFill>
                  <a:srgbClr val="242021"/>
                </a:solidFill>
                <a:effectLst/>
                <a:latin typeface="StoneSans"/>
              </a:rPr>
              <a:t>her</a:t>
            </a:r>
            <a:r>
              <a:rPr lang="es-CO" sz="1800" b="0" i="0" dirty="0">
                <a:solidFill>
                  <a:srgbClr val="242021"/>
                </a:solidFill>
                <a:effectLst/>
                <a:latin typeface="StoneSans"/>
              </a:rPr>
              <a:t> </a:t>
            </a:r>
            <a:r>
              <a:rPr lang="es-CO" sz="1800" b="0" i="0" dirty="0" err="1">
                <a:solidFill>
                  <a:srgbClr val="242021"/>
                </a:solidFill>
                <a:effectLst/>
                <a:latin typeface="StoneSans"/>
              </a:rPr>
              <a:t>face</a:t>
            </a:r>
            <a:r>
              <a:rPr lang="es-CO" sz="1800" b="0" i="0" dirty="0">
                <a:solidFill>
                  <a:srgbClr val="242021"/>
                </a:solidFill>
                <a:effectLst/>
                <a:latin typeface="StoneSans"/>
              </a:rPr>
              <a:t>. </a:t>
            </a:r>
            <a:r>
              <a:rPr lang="es-CO" sz="1800" b="0" i="0" dirty="0" err="1">
                <a:solidFill>
                  <a:srgbClr val="242021"/>
                </a:solidFill>
                <a:effectLst/>
                <a:latin typeface="StoneSans"/>
              </a:rPr>
              <a:t>Her</a:t>
            </a:r>
            <a:r>
              <a:rPr lang="es-CO" sz="1800" b="0" i="0" dirty="0">
                <a:solidFill>
                  <a:srgbClr val="242021"/>
                </a:solidFill>
                <a:effectLst/>
                <a:latin typeface="StoneSans"/>
              </a:rPr>
              <a:t> GCS score </a:t>
            </a:r>
            <a:r>
              <a:rPr lang="es-CO" sz="1800" b="0" i="0" dirty="0" err="1">
                <a:solidFill>
                  <a:srgbClr val="242021"/>
                </a:solidFill>
                <a:effectLst/>
                <a:latin typeface="StoneSans"/>
              </a:rPr>
              <a:t>was</a:t>
            </a:r>
            <a:r>
              <a:rPr lang="es-CO" sz="1800" b="0" i="0" dirty="0">
                <a:solidFill>
                  <a:srgbClr val="242021"/>
                </a:solidFill>
                <a:effectLst/>
                <a:latin typeface="StoneSans"/>
              </a:rPr>
              <a:t> 15. </a:t>
            </a:r>
            <a:r>
              <a:rPr lang="es-CO" sz="1800" b="1" i="0" dirty="0">
                <a:solidFill>
                  <a:srgbClr val="242021"/>
                </a:solidFill>
                <a:effectLst/>
                <a:latin typeface="StoneSans-Semibold"/>
              </a:rPr>
              <a:t>(a) </a:t>
            </a:r>
            <a:r>
              <a:rPr lang="es-CO" sz="1800" b="0" i="0" dirty="0">
                <a:solidFill>
                  <a:srgbClr val="242021"/>
                </a:solidFill>
                <a:effectLst/>
                <a:latin typeface="StoneSans"/>
              </a:rPr>
              <a:t>Axial </a:t>
            </a:r>
            <a:r>
              <a:rPr lang="es-CO" sz="1800" b="0" i="0" dirty="0" err="1">
                <a:solidFill>
                  <a:srgbClr val="242021"/>
                </a:solidFill>
                <a:effectLst/>
                <a:latin typeface="StoneSans"/>
              </a:rPr>
              <a:t>maxillofacial</a:t>
            </a:r>
            <a:r>
              <a:rPr lang="es-CO" sz="1800" b="0" i="0" dirty="0">
                <a:solidFill>
                  <a:srgbClr val="242021"/>
                </a:solidFill>
                <a:effectLst/>
                <a:latin typeface="StoneSans"/>
              </a:rPr>
              <a:t> CT </a:t>
            </a:r>
            <a:r>
              <a:rPr lang="es-CO" sz="1800" b="0" i="0" dirty="0" err="1">
                <a:solidFill>
                  <a:srgbClr val="242021"/>
                </a:solidFill>
                <a:effectLst/>
                <a:latin typeface="StoneSans"/>
              </a:rPr>
              <a:t>image</a:t>
            </a:r>
            <a:r>
              <a:rPr lang="es-CO" sz="1800" b="0" i="0" dirty="0">
                <a:solidFill>
                  <a:srgbClr val="242021"/>
                </a:solidFill>
                <a:effectLst/>
                <a:latin typeface="StoneSans"/>
              </a:rPr>
              <a:t> (</a:t>
            </a:r>
            <a:r>
              <a:rPr lang="es-CO" sz="1800" b="0" i="0" dirty="0" err="1">
                <a:solidFill>
                  <a:srgbClr val="242021"/>
                </a:solidFill>
                <a:effectLst/>
                <a:latin typeface="StoneSans"/>
              </a:rPr>
              <a:t>bone</a:t>
            </a:r>
            <a:r>
              <a:rPr lang="es-CO" sz="1800" b="0" i="0" dirty="0">
                <a:solidFill>
                  <a:srgbClr val="242021"/>
                </a:solidFill>
                <a:effectLst/>
                <a:latin typeface="StoneSans"/>
              </a:rPr>
              <a:t> </a:t>
            </a:r>
            <a:r>
              <a:rPr lang="es-CO" sz="1800" b="0" i="0" dirty="0" err="1">
                <a:solidFill>
                  <a:srgbClr val="242021"/>
                </a:solidFill>
                <a:effectLst/>
                <a:latin typeface="StoneSans"/>
              </a:rPr>
              <a:t>window</a:t>
            </a:r>
            <a:r>
              <a:rPr lang="es-CO" sz="1800" b="0" i="0" dirty="0">
                <a:solidFill>
                  <a:srgbClr val="242021"/>
                </a:solidFill>
                <a:effectLst/>
                <a:latin typeface="StoneSans"/>
              </a:rPr>
              <a:t>) shows </a:t>
            </a:r>
            <a:r>
              <a:rPr lang="es-CO" sz="1800" b="0" i="0" dirty="0" err="1">
                <a:solidFill>
                  <a:srgbClr val="242021"/>
                </a:solidFill>
                <a:effectLst/>
                <a:latin typeface="StoneSans"/>
              </a:rPr>
              <a:t>comminuted</a:t>
            </a:r>
            <a:r>
              <a:rPr lang="es-CO" sz="1800" b="0" i="0" dirty="0">
                <a:solidFill>
                  <a:srgbClr val="242021"/>
                </a:solidFill>
                <a:effectLst/>
                <a:latin typeface="StoneSans"/>
              </a:rPr>
              <a:t> </a:t>
            </a:r>
            <a:r>
              <a:rPr lang="es-CO" sz="1800" b="0" i="0" dirty="0" err="1">
                <a:solidFill>
                  <a:srgbClr val="242021"/>
                </a:solidFill>
                <a:effectLst/>
                <a:latin typeface="StoneSans"/>
              </a:rPr>
              <a:t>right</a:t>
            </a:r>
            <a:r>
              <a:rPr lang="es-CO" sz="1800" b="0" i="0" dirty="0">
                <a:solidFill>
                  <a:srgbClr val="242021"/>
                </a:solidFill>
                <a:effectLst/>
                <a:latin typeface="StoneSans"/>
              </a:rPr>
              <a:t> </a:t>
            </a:r>
            <a:r>
              <a:rPr lang="es-CO" sz="1800" b="0" i="0" dirty="0" err="1">
                <a:solidFill>
                  <a:srgbClr val="242021"/>
                </a:solidFill>
                <a:effectLst/>
                <a:latin typeface="StoneSans"/>
              </a:rPr>
              <a:t>zygomatic</a:t>
            </a:r>
            <a:r>
              <a:rPr lang="es-CO" sz="1800" b="0" i="0" dirty="0">
                <a:solidFill>
                  <a:srgbClr val="242021"/>
                </a:solidFill>
                <a:effectLst/>
                <a:latin typeface="StoneSans"/>
              </a:rPr>
              <a:t> and </a:t>
            </a:r>
            <a:r>
              <a:rPr lang="es-CO" sz="1800" b="0" i="0" dirty="0" err="1">
                <a:solidFill>
                  <a:srgbClr val="242021"/>
                </a:solidFill>
                <a:effectLst/>
                <a:latin typeface="StoneSans"/>
              </a:rPr>
              <a:t>sphenoid</a:t>
            </a:r>
            <a:r>
              <a:rPr lang="es-CO" sz="1800" b="0" i="0" dirty="0">
                <a:solidFill>
                  <a:srgbClr val="242021"/>
                </a:solidFill>
                <a:effectLst/>
                <a:latin typeface="StoneSans"/>
              </a:rPr>
              <a:t> </a:t>
            </a:r>
            <a:r>
              <a:rPr lang="es-CO" sz="1800" b="0" i="0" dirty="0" err="1">
                <a:solidFill>
                  <a:srgbClr val="242021"/>
                </a:solidFill>
                <a:effectLst/>
                <a:latin typeface="StoneSans"/>
              </a:rPr>
              <a:t>bone</a:t>
            </a:r>
            <a:r>
              <a:rPr lang="es-CO" sz="1800" b="0" i="0" dirty="0">
                <a:solidFill>
                  <a:srgbClr val="242021"/>
                </a:solidFill>
                <a:effectLst/>
                <a:latin typeface="StoneSans"/>
              </a:rPr>
              <a:t> fractures (</a:t>
            </a:r>
            <a:r>
              <a:rPr lang="es-CO" sz="1800" b="0" i="0" dirty="0" err="1">
                <a:solidFill>
                  <a:srgbClr val="242021"/>
                </a:solidFill>
                <a:effectLst/>
                <a:latin typeface="StoneSans"/>
              </a:rPr>
              <a:t>arrows</a:t>
            </a:r>
            <a:r>
              <a:rPr lang="es-CO" sz="1800" b="0" i="0" dirty="0">
                <a:solidFill>
                  <a:srgbClr val="242021"/>
                </a:solidFill>
                <a:effectLst/>
                <a:latin typeface="StoneSans"/>
              </a:rPr>
              <a:t>) </a:t>
            </a:r>
            <a:r>
              <a:rPr lang="es-CO" sz="1800" b="0" i="0" dirty="0" err="1">
                <a:solidFill>
                  <a:srgbClr val="242021"/>
                </a:solidFill>
                <a:effectLst/>
                <a:latin typeface="StoneSans"/>
              </a:rPr>
              <a:t>with</a:t>
            </a:r>
            <a:r>
              <a:rPr lang="es-CO" sz="1800" b="0" i="0" dirty="0">
                <a:solidFill>
                  <a:srgbClr val="242021"/>
                </a:solidFill>
                <a:effectLst/>
                <a:latin typeface="StoneSans"/>
              </a:rPr>
              <a:t> air in </a:t>
            </a:r>
            <a:r>
              <a:rPr lang="es-CO" sz="1800" b="0" i="0" dirty="0" err="1">
                <a:solidFill>
                  <a:srgbClr val="242021"/>
                </a:solidFill>
                <a:effectLst/>
                <a:latin typeface="StoneSans"/>
              </a:rPr>
              <a:t>the</a:t>
            </a:r>
            <a:r>
              <a:rPr lang="es-CO" sz="1800" b="0" i="0" dirty="0">
                <a:solidFill>
                  <a:srgbClr val="242021"/>
                </a:solidFill>
                <a:effectLst/>
                <a:latin typeface="StoneSans"/>
              </a:rPr>
              <a:t> </a:t>
            </a:r>
            <a:r>
              <a:rPr lang="es-CO" sz="1800" b="0" i="0" dirty="0" err="1">
                <a:solidFill>
                  <a:srgbClr val="242021"/>
                </a:solidFill>
                <a:effectLst/>
                <a:latin typeface="StoneSans"/>
              </a:rPr>
              <a:t>temporalis</a:t>
            </a:r>
            <a:r>
              <a:rPr lang="es-CO" sz="1800" b="0" i="0" dirty="0">
                <a:solidFill>
                  <a:srgbClr val="242021"/>
                </a:solidFill>
                <a:effectLst/>
                <a:latin typeface="StoneSans"/>
              </a:rPr>
              <a:t> </a:t>
            </a:r>
            <a:r>
              <a:rPr lang="es-CO" sz="1800" b="0" i="0" dirty="0" err="1">
                <a:solidFill>
                  <a:srgbClr val="242021"/>
                </a:solidFill>
                <a:effectLst/>
                <a:latin typeface="StoneSans"/>
              </a:rPr>
              <a:t>fossa</a:t>
            </a:r>
            <a:r>
              <a:rPr lang="es-CO" sz="1800" b="0" i="0" dirty="0">
                <a:solidFill>
                  <a:srgbClr val="242021"/>
                </a:solidFill>
                <a:effectLst/>
                <a:latin typeface="StoneSans"/>
              </a:rPr>
              <a:t>, a </a:t>
            </a:r>
            <a:r>
              <a:rPr lang="es-CO" sz="1800" b="0" i="0" dirty="0" err="1">
                <a:solidFill>
                  <a:srgbClr val="242021"/>
                </a:solidFill>
                <a:effectLst/>
                <a:latin typeface="StoneSans"/>
              </a:rPr>
              <a:t>right</a:t>
            </a:r>
            <a:r>
              <a:rPr lang="es-CO" sz="1800" b="0" i="0" dirty="0">
                <a:solidFill>
                  <a:srgbClr val="242021"/>
                </a:solidFill>
                <a:effectLst/>
                <a:latin typeface="StoneSans"/>
              </a:rPr>
              <a:t> </a:t>
            </a:r>
            <a:r>
              <a:rPr lang="es-CO" sz="1800" b="0" i="0" dirty="0" err="1">
                <a:solidFill>
                  <a:srgbClr val="242021"/>
                </a:solidFill>
                <a:effectLst/>
                <a:latin typeface="StoneSans"/>
              </a:rPr>
              <a:t>cheek</a:t>
            </a:r>
            <a:r>
              <a:rPr lang="es-CO" sz="1800" b="0" i="0" dirty="0">
                <a:solidFill>
                  <a:srgbClr val="242021"/>
                </a:solidFill>
                <a:effectLst/>
                <a:latin typeface="StoneSans"/>
              </a:rPr>
              <a:t> hematoma, and </a:t>
            </a:r>
            <a:r>
              <a:rPr lang="es-CO" sz="1800" b="0" i="0" dirty="0" err="1">
                <a:solidFill>
                  <a:srgbClr val="242021"/>
                </a:solidFill>
                <a:effectLst/>
                <a:latin typeface="StoneSans"/>
              </a:rPr>
              <a:t>right</a:t>
            </a:r>
            <a:r>
              <a:rPr lang="es-CO" sz="1800" b="0" i="0" dirty="0">
                <a:solidFill>
                  <a:srgbClr val="242021"/>
                </a:solidFill>
                <a:effectLst/>
                <a:latin typeface="StoneSans"/>
              </a:rPr>
              <a:t> </a:t>
            </a:r>
            <a:r>
              <a:rPr lang="es-CO" sz="1800" b="0" i="0" dirty="0" err="1">
                <a:solidFill>
                  <a:srgbClr val="242021"/>
                </a:solidFill>
                <a:effectLst/>
                <a:latin typeface="StoneSans"/>
              </a:rPr>
              <a:t>exophthalmos</a:t>
            </a:r>
            <a:r>
              <a:rPr lang="es-CO" sz="1800" b="0" i="0" dirty="0">
                <a:solidFill>
                  <a:srgbClr val="242021"/>
                </a:solidFill>
                <a:effectLst/>
                <a:latin typeface="StoneSans"/>
              </a:rPr>
              <a:t>. </a:t>
            </a:r>
            <a:r>
              <a:rPr lang="es-CO" sz="1800" b="1" i="0" dirty="0">
                <a:solidFill>
                  <a:srgbClr val="242021"/>
                </a:solidFill>
                <a:effectLst/>
                <a:latin typeface="StoneSans-Semibold"/>
              </a:rPr>
              <a:t>(b) </a:t>
            </a:r>
            <a:r>
              <a:rPr lang="es-CO" sz="1800" b="0" i="0" dirty="0">
                <a:solidFill>
                  <a:srgbClr val="242021"/>
                </a:solidFill>
                <a:effectLst/>
                <a:latin typeface="StoneSans"/>
              </a:rPr>
              <a:t>Axial </a:t>
            </a:r>
            <a:r>
              <a:rPr lang="es-CO" sz="1800" b="0" i="0" dirty="0" err="1">
                <a:solidFill>
                  <a:srgbClr val="242021"/>
                </a:solidFill>
                <a:effectLst/>
                <a:latin typeface="StoneSans"/>
              </a:rPr>
              <a:t>maxillofacial</a:t>
            </a:r>
            <a:r>
              <a:rPr lang="es-CO" sz="1800" b="0" i="0" dirty="0">
                <a:solidFill>
                  <a:srgbClr val="242021"/>
                </a:solidFill>
                <a:effectLst/>
                <a:latin typeface="StoneSans"/>
              </a:rPr>
              <a:t> CT </a:t>
            </a:r>
            <a:r>
              <a:rPr lang="es-CO" sz="1800" b="0" i="0" dirty="0" err="1">
                <a:solidFill>
                  <a:srgbClr val="242021"/>
                </a:solidFill>
                <a:effectLst/>
                <a:latin typeface="StoneSans"/>
              </a:rPr>
              <a:t>image</a:t>
            </a:r>
            <a:r>
              <a:rPr lang="es-CO" sz="1800" b="0" i="0" dirty="0">
                <a:solidFill>
                  <a:srgbClr val="242021"/>
                </a:solidFill>
                <a:effectLst/>
                <a:latin typeface="StoneSans"/>
              </a:rPr>
              <a:t> (</a:t>
            </a:r>
            <a:r>
              <a:rPr lang="es-CO" sz="1800" b="0" i="0" dirty="0" err="1">
                <a:solidFill>
                  <a:srgbClr val="242021"/>
                </a:solidFill>
                <a:effectLst/>
                <a:latin typeface="StoneSans"/>
              </a:rPr>
              <a:t>soft-tissue</a:t>
            </a:r>
            <a:r>
              <a:rPr lang="es-CO" sz="1800" b="0" i="0" dirty="0">
                <a:solidFill>
                  <a:srgbClr val="242021"/>
                </a:solidFill>
                <a:effectLst/>
                <a:latin typeface="StoneSans"/>
              </a:rPr>
              <a:t> </a:t>
            </a:r>
            <a:r>
              <a:rPr lang="es-CO" sz="1800" b="0" i="0" dirty="0" err="1">
                <a:solidFill>
                  <a:srgbClr val="242021"/>
                </a:solidFill>
                <a:effectLst/>
                <a:latin typeface="StoneSans"/>
              </a:rPr>
              <a:t>window</a:t>
            </a:r>
            <a:r>
              <a:rPr lang="es-CO" sz="1800" b="0" i="0" dirty="0">
                <a:solidFill>
                  <a:srgbClr val="242021"/>
                </a:solidFill>
                <a:effectLst/>
                <a:latin typeface="StoneSans"/>
              </a:rPr>
              <a:t>) shows a </a:t>
            </a:r>
            <a:r>
              <a:rPr lang="es-CO" sz="1800" b="0" i="0" dirty="0" err="1">
                <a:solidFill>
                  <a:srgbClr val="242021"/>
                </a:solidFill>
                <a:effectLst/>
                <a:latin typeface="StoneSans"/>
              </a:rPr>
              <a:t>small</a:t>
            </a:r>
            <a:r>
              <a:rPr lang="es-CO" sz="1800" b="0" i="0" dirty="0">
                <a:solidFill>
                  <a:srgbClr val="242021"/>
                </a:solidFill>
                <a:effectLst/>
                <a:latin typeface="StoneSans"/>
              </a:rPr>
              <a:t> </a:t>
            </a:r>
            <a:r>
              <a:rPr lang="es-CO" sz="1800" b="0" i="0" dirty="0" err="1">
                <a:solidFill>
                  <a:srgbClr val="242021"/>
                </a:solidFill>
                <a:effectLst/>
                <a:latin typeface="StoneSans"/>
              </a:rPr>
              <a:t>venous</a:t>
            </a:r>
            <a:r>
              <a:rPr lang="es-CO" sz="1800" b="0" i="0" dirty="0">
                <a:solidFill>
                  <a:srgbClr val="242021"/>
                </a:solidFill>
                <a:effectLst/>
                <a:latin typeface="StoneSans"/>
              </a:rPr>
              <a:t> EDH (</a:t>
            </a:r>
            <a:r>
              <a:rPr lang="es-CO" sz="1800" b="0" i="0" dirty="0" err="1">
                <a:solidFill>
                  <a:srgbClr val="242021"/>
                </a:solidFill>
                <a:effectLst/>
                <a:latin typeface="StoneSans"/>
              </a:rPr>
              <a:t>straight</a:t>
            </a:r>
            <a:r>
              <a:rPr lang="es-CO" sz="1800" b="0" i="0" dirty="0">
                <a:solidFill>
                  <a:srgbClr val="242021"/>
                </a:solidFill>
                <a:effectLst/>
                <a:latin typeface="StoneSans"/>
              </a:rPr>
              <a:t> </a:t>
            </a:r>
            <a:r>
              <a:rPr lang="es-CO" sz="1800" b="0" i="0" dirty="0" err="1">
                <a:solidFill>
                  <a:srgbClr val="242021"/>
                </a:solidFill>
                <a:effectLst/>
                <a:latin typeface="StoneSans"/>
              </a:rPr>
              <a:t>arrow</a:t>
            </a:r>
            <a:r>
              <a:rPr lang="es-CO" sz="1800" b="0" i="0" dirty="0">
                <a:solidFill>
                  <a:srgbClr val="242021"/>
                </a:solidFill>
                <a:effectLst/>
                <a:latin typeface="StoneSans"/>
              </a:rPr>
              <a:t>) </a:t>
            </a:r>
            <a:r>
              <a:rPr lang="es-CO" sz="1800" b="0" i="0" dirty="0" err="1">
                <a:solidFill>
                  <a:srgbClr val="242021"/>
                </a:solidFill>
                <a:effectLst/>
                <a:latin typeface="StoneSans"/>
              </a:rPr>
              <a:t>along</a:t>
            </a:r>
            <a:r>
              <a:rPr lang="es-CO" sz="1800" b="0" i="0" dirty="0">
                <a:solidFill>
                  <a:srgbClr val="242021"/>
                </a:solidFill>
                <a:effectLst/>
                <a:latin typeface="StoneSans"/>
              </a:rPr>
              <a:t> </a:t>
            </a:r>
            <a:r>
              <a:rPr lang="es-CO" sz="1800" b="0" i="0" dirty="0" err="1">
                <a:solidFill>
                  <a:srgbClr val="242021"/>
                </a:solidFill>
                <a:effectLst/>
                <a:latin typeface="StoneSans"/>
              </a:rPr>
              <a:t>the</a:t>
            </a:r>
            <a:r>
              <a:rPr lang="es-CO" sz="1800" b="0" i="0" dirty="0">
                <a:solidFill>
                  <a:srgbClr val="242021"/>
                </a:solidFill>
                <a:effectLst/>
                <a:latin typeface="StoneSans"/>
              </a:rPr>
              <a:t> anterior </a:t>
            </a:r>
            <a:r>
              <a:rPr lang="es-CO" sz="1800" b="0" i="0" dirty="0" err="1">
                <a:solidFill>
                  <a:srgbClr val="242021"/>
                </a:solidFill>
                <a:effectLst/>
                <a:latin typeface="StoneSans"/>
              </a:rPr>
              <a:t>middle</a:t>
            </a:r>
            <a:r>
              <a:rPr lang="es-CO" sz="1800" b="0" i="0" dirty="0">
                <a:solidFill>
                  <a:srgbClr val="242021"/>
                </a:solidFill>
                <a:effectLst/>
                <a:latin typeface="StoneSans"/>
              </a:rPr>
              <a:t> </a:t>
            </a:r>
            <a:r>
              <a:rPr lang="es-CO" sz="1800" b="0" i="0" dirty="0" err="1">
                <a:solidFill>
                  <a:srgbClr val="242021"/>
                </a:solidFill>
                <a:effectLst/>
                <a:latin typeface="StoneSans"/>
              </a:rPr>
              <a:t>cranial</a:t>
            </a:r>
            <a:r>
              <a:rPr lang="es-CO" sz="1800" b="0" i="0" dirty="0">
                <a:solidFill>
                  <a:srgbClr val="242021"/>
                </a:solidFill>
                <a:effectLst/>
                <a:latin typeface="StoneSans"/>
              </a:rPr>
              <a:t> </a:t>
            </a:r>
            <a:r>
              <a:rPr lang="es-CO" sz="1800" b="0" i="0" dirty="0" err="1">
                <a:solidFill>
                  <a:srgbClr val="242021"/>
                </a:solidFill>
                <a:effectLst/>
                <a:latin typeface="StoneSans"/>
              </a:rPr>
              <a:t>fossa</a:t>
            </a:r>
            <a:r>
              <a:rPr lang="es-CO" sz="1800" b="0" i="0" dirty="0">
                <a:solidFill>
                  <a:srgbClr val="242021"/>
                </a:solidFill>
                <a:effectLst/>
                <a:latin typeface="StoneSans"/>
              </a:rPr>
              <a:t> </a:t>
            </a:r>
            <a:r>
              <a:rPr lang="es-CO" sz="1800" b="0" i="0" dirty="0" err="1">
                <a:solidFill>
                  <a:srgbClr val="242021"/>
                </a:solidFill>
                <a:effectLst/>
                <a:latin typeface="StoneSans"/>
              </a:rPr>
              <a:t>related</a:t>
            </a:r>
            <a:r>
              <a:rPr lang="es-CO" sz="1800" b="0" i="0" dirty="0">
                <a:solidFill>
                  <a:srgbClr val="242021"/>
                </a:solidFill>
                <a:effectLst/>
                <a:latin typeface="StoneSans"/>
              </a:rPr>
              <a:t> </a:t>
            </a:r>
            <a:r>
              <a:rPr lang="es-CO" sz="1800" b="0" i="0" dirty="0" err="1">
                <a:solidFill>
                  <a:srgbClr val="242021"/>
                </a:solidFill>
                <a:effectLst/>
                <a:latin typeface="StoneSans"/>
              </a:rPr>
              <a:t>to</a:t>
            </a:r>
            <a:r>
              <a:rPr lang="es-CO" sz="1800" b="0" i="0" dirty="0">
                <a:solidFill>
                  <a:srgbClr val="242021"/>
                </a:solidFill>
                <a:effectLst/>
                <a:latin typeface="StoneSans"/>
              </a:rPr>
              <a:t> </a:t>
            </a:r>
            <a:r>
              <a:rPr lang="es-CO" sz="1800" b="0" i="0" dirty="0" err="1">
                <a:solidFill>
                  <a:srgbClr val="242021"/>
                </a:solidFill>
                <a:effectLst/>
                <a:latin typeface="StoneSans"/>
              </a:rPr>
              <a:t>traumatic</a:t>
            </a:r>
            <a:r>
              <a:rPr lang="es-CO" sz="1800" b="0" i="0" dirty="0">
                <a:solidFill>
                  <a:srgbClr val="242021"/>
                </a:solidFill>
                <a:effectLst/>
                <a:latin typeface="StoneSans"/>
              </a:rPr>
              <a:t> </a:t>
            </a:r>
            <a:r>
              <a:rPr lang="es-CO" sz="1800" b="0" i="0" dirty="0" err="1">
                <a:solidFill>
                  <a:srgbClr val="242021"/>
                </a:solidFill>
                <a:effectLst/>
                <a:latin typeface="StoneSans"/>
              </a:rPr>
              <a:t>laceration</a:t>
            </a:r>
            <a:r>
              <a:rPr lang="es-CO" sz="1800" b="0" i="0" dirty="0">
                <a:solidFill>
                  <a:srgbClr val="242021"/>
                </a:solidFill>
                <a:effectLst/>
                <a:latin typeface="StoneSans"/>
              </a:rPr>
              <a:t> </a:t>
            </a:r>
            <a:r>
              <a:rPr lang="es-CO" sz="1800" b="0" i="0" dirty="0" err="1">
                <a:solidFill>
                  <a:srgbClr val="242021"/>
                </a:solidFill>
                <a:effectLst/>
                <a:latin typeface="StoneSans"/>
              </a:rPr>
              <a:t>of</a:t>
            </a:r>
            <a:r>
              <a:rPr lang="es-CO" sz="1800" b="0" i="0" dirty="0">
                <a:solidFill>
                  <a:srgbClr val="242021"/>
                </a:solidFill>
                <a:effectLst/>
                <a:latin typeface="StoneSans"/>
              </a:rPr>
              <a:t> </a:t>
            </a:r>
            <a:r>
              <a:rPr lang="es-CO" sz="1800" b="0" i="0" dirty="0" err="1">
                <a:solidFill>
                  <a:srgbClr val="242021"/>
                </a:solidFill>
                <a:effectLst/>
                <a:latin typeface="StoneSans"/>
              </a:rPr>
              <a:t>the</a:t>
            </a:r>
            <a:r>
              <a:rPr lang="es-CO" sz="1800" b="0" i="0" dirty="0">
                <a:solidFill>
                  <a:srgbClr val="242021"/>
                </a:solidFill>
                <a:effectLst/>
                <a:latin typeface="StoneSans"/>
              </a:rPr>
              <a:t> </a:t>
            </a:r>
            <a:r>
              <a:rPr lang="es-CO" sz="1800" b="0" i="0" dirty="0" err="1">
                <a:solidFill>
                  <a:srgbClr val="242021"/>
                </a:solidFill>
                <a:effectLst/>
                <a:latin typeface="StoneSans"/>
              </a:rPr>
              <a:t>sphenoparietal</a:t>
            </a:r>
            <a:r>
              <a:rPr lang="es-CO" sz="1800" b="0" i="0" dirty="0">
                <a:solidFill>
                  <a:srgbClr val="242021"/>
                </a:solidFill>
                <a:effectLst/>
                <a:latin typeface="StoneSans"/>
              </a:rPr>
              <a:t> </a:t>
            </a:r>
            <a:r>
              <a:rPr lang="es-CO" sz="1800" b="0" i="0" dirty="0" err="1">
                <a:solidFill>
                  <a:srgbClr val="242021"/>
                </a:solidFill>
                <a:effectLst/>
                <a:latin typeface="StoneSans"/>
              </a:rPr>
              <a:t>sinus</a:t>
            </a:r>
            <a:r>
              <a:rPr lang="es-CO" sz="1800" b="0" i="0" dirty="0">
                <a:solidFill>
                  <a:srgbClr val="242021"/>
                </a:solidFill>
                <a:effectLst/>
                <a:latin typeface="StoneSans"/>
              </a:rPr>
              <a:t>. Note </a:t>
            </a:r>
            <a:r>
              <a:rPr lang="es-CO" sz="1800" b="0" i="0" dirty="0" err="1">
                <a:solidFill>
                  <a:srgbClr val="242021"/>
                </a:solidFill>
                <a:effectLst/>
                <a:latin typeface="StoneSans"/>
              </a:rPr>
              <a:t>the</a:t>
            </a:r>
            <a:r>
              <a:rPr lang="es-CO" sz="1800" b="0" i="0" dirty="0">
                <a:solidFill>
                  <a:srgbClr val="242021"/>
                </a:solidFill>
                <a:effectLst/>
                <a:latin typeface="StoneSans"/>
              </a:rPr>
              <a:t> </a:t>
            </a:r>
            <a:r>
              <a:rPr lang="es-CO" sz="1800" b="0" i="0" dirty="0" err="1">
                <a:solidFill>
                  <a:srgbClr val="242021"/>
                </a:solidFill>
                <a:effectLst/>
                <a:latin typeface="StoneSans"/>
              </a:rPr>
              <a:t>extraconal</a:t>
            </a:r>
            <a:r>
              <a:rPr lang="es-CO" sz="1800" b="0" i="0" dirty="0">
                <a:solidFill>
                  <a:srgbClr val="242021"/>
                </a:solidFill>
                <a:effectLst/>
                <a:latin typeface="StoneSans"/>
              </a:rPr>
              <a:t> </a:t>
            </a:r>
            <a:r>
              <a:rPr lang="es-CO" sz="1800" b="0" i="0" dirty="0" err="1">
                <a:solidFill>
                  <a:srgbClr val="242021"/>
                </a:solidFill>
                <a:effectLst/>
                <a:latin typeface="StoneSans"/>
              </a:rPr>
              <a:t>intraorbital</a:t>
            </a:r>
            <a:r>
              <a:rPr lang="es-CO" sz="1800" b="0" i="0" dirty="0">
                <a:solidFill>
                  <a:srgbClr val="242021"/>
                </a:solidFill>
                <a:effectLst/>
                <a:latin typeface="StoneSans"/>
              </a:rPr>
              <a:t> </a:t>
            </a:r>
            <a:r>
              <a:rPr lang="es-CO" sz="1800" b="0" i="0" dirty="0" err="1">
                <a:solidFill>
                  <a:srgbClr val="242021"/>
                </a:solidFill>
                <a:effectLst/>
                <a:latin typeface="StoneSans"/>
              </a:rPr>
              <a:t>subperiosteal</a:t>
            </a:r>
            <a:r>
              <a:rPr lang="es-CO" sz="1800" b="0" i="0" dirty="0">
                <a:solidFill>
                  <a:srgbClr val="242021"/>
                </a:solidFill>
                <a:effectLst/>
                <a:latin typeface="StoneSans"/>
              </a:rPr>
              <a:t> hematoma (</a:t>
            </a:r>
            <a:r>
              <a:rPr lang="es-CO" sz="1800" b="0" i="0" dirty="0" err="1">
                <a:solidFill>
                  <a:srgbClr val="242021"/>
                </a:solidFill>
                <a:effectLst/>
                <a:latin typeface="StoneSans"/>
              </a:rPr>
              <a:t>curved</a:t>
            </a:r>
            <a:r>
              <a:rPr lang="es-CO" sz="1800" b="0" i="0" dirty="0">
                <a:solidFill>
                  <a:srgbClr val="242021"/>
                </a:solidFill>
                <a:effectLst/>
                <a:latin typeface="StoneSans"/>
              </a:rPr>
              <a:t> </a:t>
            </a:r>
            <a:r>
              <a:rPr lang="es-CO" sz="1800" b="0" i="0" dirty="0" err="1">
                <a:solidFill>
                  <a:srgbClr val="242021"/>
                </a:solidFill>
                <a:effectLst/>
                <a:latin typeface="StoneSans"/>
              </a:rPr>
              <a:t>arrow</a:t>
            </a:r>
            <a:r>
              <a:rPr lang="es-CO" sz="1800" b="0" i="0" dirty="0">
                <a:solidFill>
                  <a:srgbClr val="242021"/>
                </a:solidFill>
                <a:effectLst/>
                <a:latin typeface="StoneSans"/>
              </a:rPr>
              <a:t>).</a:t>
            </a:r>
            <a:r>
              <a:rPr lang="es-CO" dirty="0"/>
              <a:t> </a:t>
            </a:r>
            <a:br>
              <a:rPr lang="es-CO"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54</a:t>
            </a:fld>
            <a:endParaRPr lang="es-MX"/>
          </a:p>
        </p:txBody>
      </p:sp>
    </p:spTree>
    <p:extLst>
      <p:ext uri="{BB962C8B-B14F-4D97-AF65-F5344CB8AC3E}">
        <p14:creationId xmlns:p14="http://schemas.microsoft.com/office/powerpoint/2010/main" val="7606361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Posttraumatic mixed-signal-intensity SDH resulting in cerebral herniation in an elderly man undergoing anticoagulation therapy who fell at home 2 weeks earlier and presented with progressive right-sided headache. </a:t>
            </a:r>
            <a:r>
              <a:rPr lang="en-US" sz="1800" b="1" i="0" dirty="0">
                <a:solidFill>
                  <a:srgbClr val="242021"/>
                </a:solidFill>
                <a:effectLst/>
                <a:latin typeface="StoneSans-Semibold"/>
              </a:rPr>
              <a:t>(a–c) </a:t>
            </a:r>
            <a:r>
              <a:rPr lang="en-US" sz="1800" b="0" i="0" dirty="0">
                <a:solidFill>
                  <a:srgbClr val="242021"/>
                </a:solidFill>
                <a:effectLst/>
                <a:latin typeface="StoneSans"/>
              </a:rPr>
              <a:t>Axial MR images show a large complex mixed-signal-intensity crescentic right hemispheric SDH. Predominately T1-hyperintense (arrow in </a:t>
            </a:r>
            <a:r>
              <a:rPr lang="en-US" sz="1800" b="1" i="0" dirty="0">
                <a:solidFill>
                  <a:srgbClr val="242021"/>
                </a:solidFill>
                <a:effectLst/>
                <a:latin typeface="StoneSans-Semibold"/>
              </a:rPr>
              <a:t>a</a:t>
            </a:r>
            <a:r>
              <a:rPr lang="en-US" sz="1800" b="0" i="0" dirty="0">
                <a:solidFill>
                  <a:srgbClr val="242021"/>
                </a:solidFill>
                <a:effectLst/>
                <a:latin typeface="StoneSans"/>
              </a:rPr>
              <a:t>) and T2-hyperintense (arrow in </a:t>
            </a:r>
            <a:r>
              <a:rPr lang="en-US" sz="1800" b="1" i="0" dirty="0">
                <a:solidFill>
                  <a:srgbClr val="242021"/>
                </a:solidFill>
                <a:effectLst/>
                <a:latin typeface="StoneSans-Semibold"/>
              </a:rPr>
              <a:t>b</a:t>
            </a:r>
            <a:r>
              <a:rPr lang="en-US" sz="1800" b="0" i="0" dirty="0">
                <a:solidFill>
                  <a:srgbClr val="242021"/>
                </a:solidFill>
                <a:effectLst/>
                <a:latin typeface="StoneSans"/>
              </a:rPr>
              <a:t>) late subacute internal blood products are depicted, with hemosiderin-stained internal septa on the susceptibility-weighted image (arrow in </a:t>
            </a:r>
            <a:r>
              <a:rPr lang="en-US" sz="1800" b="1" i="0" dirty="0">
                <a:solidFill>
                  <a:srgbClr val="242021"/>
                </a:solidFill>
                <a:effectLst/>
                <a:latin typeface="StoneSans-Semibold"/>
              </a:rPr>
              <a:t>c</a:t>
            </a:r>
            <a:r>
              <a:rPr lang="en-US" sz="1800" b="0" i="0" dirty="0">
                <a:solidFill>
                  <a:srgbClr val="242021"/>
                </a:solidFill>
                <a:effectLst/>
                <a:latin typeface="StoneSans"/>
              </a:rPr>
              <a:t>), a finding suggestive of recurrent internal hemorrhage. There is a layering hematocrit level (arrowheads in </a:t>
            </a:r>
            <a:r>
              <a:rPr lang="en-US" sz="1800" b="1" i="0" dirty="0">
                <a:solidFill>
                  <a:srgbClr val="242021"/>
                </a:solidFill>
                <a:effectLst/>
                <a:latin typeface="StoneSans-Semibold"/>
              </a:rPr>
              <a:t>a</a:t>
            </a:r>
            <a:r>
              <a:rPr lang="en-US" sz="1800" b="0" i="0" dirty="0">
                <a:solidFill>
                  <a:srgbClr val="242021"/>
                </a:solidFill>
                <a:effectLst/>
                <a:latin typeface="StoneSans"/>
              </a:rPr>
              <a:t>, </a:t>
            </a:r>
            <a:r>
              <a:rPr lang="en-US" sz="1800" b="1" i="0" dirty="0">
                <a:solidFill>
                  <a:srgbClr val="242021"/>
                </a:solidFill>
                <a:effectLst/>
                <a:latin typeface="StoneSans-Semibold"/>
              </a:rPr>
              <a:t>b</a:t>
            </a:r>
            <a:r>
              <a:rPr lang="en-US" sz="1800" b="0" i="0" dirty="0">
                <a:solidFill>
                  <a:srgbClr val="242021"/>
                </a:solidFill>
                <a:effectLst/>
                <a:latin typeface="StoneSans"/>
              </a:rPr>
              <a:t>) posteriorly, compatible with poor coagulation. </a:t>
            </a:r>
            <a:r>
              <a:rPr lang="en-US" sz="1800" b="1" i="0" dirty="0">
                <a:solidFill>
                  <a:srgbClr val="242021"/>
                </a:solidFill>
                <a:effectLst/>
                <a:latin typeface="StoneSans-Semibold"/>
              </a:rPr>
              <a:t>(d) </a:t>
            </a:r>
            <a:r>
              <a:rPr lang="en-US" sz="1800" b="0" i="0" dirty="0">
                <a:solidFill>
                  <a:srgbClr val="242021"/>
                </a:solidFill>
                <a:effectLst/>
                <a:latin typeface="StoneSans"/>
              </a:rPr>
              <a:t>Coronal postcontrast T1-weighted MR image shows significant mass effect on the right cerebrum with mild leftward </a:t>
            </a:r>
            <a:r>
              <a:rPr lang="en-US" sz="1800" b="0" i="0" dirty="0" err="1">
                <a:solidFill>
                  <a:srgbClr val="242021"/>
                </a:solidFill>
                <a:effectLst/>
                <a:latin typeface="StoneSans"/>
              </a:rPr>
              <a:t>subfalcine</a:t>
            </a:r>
            <a:r>
              <a:rPr lang="en-US" sz="1800" b="0" i="0" dirty="0">
                <a:solidFill>
                  <a:srgbClr val="242021"/>
                </a:solidFill>
                <a:effectLst/>
                <a:latin typeface="StoneSans"/>
              </a:rPr>
              <a:t> herniation (straight arrow) and early right </a:t>
            </a:r>
            <a:r>
              <a:rPr lang="en-US" sz="1800" b="0" i="0" dirty="0" err="1">
                <a:solidFill>
                  <a:srgbClr val="242021"/>
                </a:solidFill>
                <a:effectLst/>
                <a:latin typeface="StoneSans"/>
              </a:rPr>
              <a:t>uncal</a:t>
            </a:r>
            <a:r>
              <a:rPr lang="en-US" sz="1800" b="0" i="0" dirty="0">
                <a:solidFill>
                  <a:srgbClr val="242021"/>
                </a:solidFill>
                <a:effectLst/>
                <a:latin typeface="StoneSans"/>
              </a:rPr>
              <a:t> herniation (curved arrow). Note the secondary dural inflammation and </a:t>
            </a:r>
            <a:r>
              <a:rPr lang="en-US" sz="1800" b="0" i="0" dirty="0" err="1">
                <a:solidFill>
                  <a:srgbClr val="242021"/>
                </a:solidFill>
                <a:effectLst/>
                <a:latin typeface="StoneSans"/>
              </a:rPr>
              <a:t>intrasulcal</a:t>
            </a:r>
            <a:r>
              <a:rPr lang="en-US" sz="1800" b="0" i="0" dirty="0">
                <a:solidFill>
                  <a:srgbClr val="242021"/>
                </a:solidFill>
                <a:effectLst/>
                <a:latin typeface="StoneSans"/>
              </a:rPr>
              <a:t> linear enhancement (arrowheads), representing venous congestion. Postcontrast imaging is not routinely performed in the trauma setting, but these findings should not be mistaken for other pathologic conditions such as infection</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55</a:t>
            </a:fld>
            <a:endParaRPr lang="es-MX"/>
          </a:p>
        </p:txBody>
      </p:sp>
    </p:spTree>
    <p:extLst>
      <p:ext uri="{BB962C8B-B14F-4D97-AF65-F5344CB8AC3E}">
        <p14:creationId xmlns:p14="http://schemas.microsoft.com/office/powerpoint/2010/main" val="27674788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Enlarging frontal lobe contusion and subdural hygromas in an elderly woman who fell down stairs and was diagnosed with a right frontal scalp contusion. Her GCS score was 13. </a:t>
            </a:r>
            <a:r>
              <a:rPr lang="en-US" sz="1800" b="1" i="0" dirty="0">
                <a:solidFill>
                  <a:srgbClr val="242021"/>
                </a:solidFill>
                <a:effectLst/>
                <a:latin typeface="StoneSans-Semibold"/>
              </a:rPr>
              <a:t>(a, b) </a:t>
            </a:r>
            <a:r>
              <a:rPr lang="en-US" sz="1800" b="0" i="0" dirty="0">
                <a:solidFill>
                  <a:srgbClr val="242021"/>
                </a:solidFill>
                <a:effectLst/>
                <a:latin typeface="StoneSans"/>
              </a:rPr>
              <a:t>Initial axial nonenhanced head CT image </a:t>
            </a:r>
            <a:r>
              <a:rPr lang="en-US" sz="1800" b="1" i="0" dirty="0">
                <a:solidFill>
                  <a:srgbClr val="242021"/>
                </a:solidFill>
                <a:effectLst/>
                <a:latin typeface="StoneSans-Semibold"/>
              </a:rPr>
              <a:t>(a) </a:t>
            </a:r>
            <a:r>
              <a:rPr lang="en-US" sz="1800" b="0" i="0" dirty="0">
                <a:solidFill>
                  <a:srgbClr val="242021"/>
                </a:solidFill>
                <a:effectLst/>
                <a:latin typeface="StoneSans"/>
              </a:rPr>
              <a:t>shows a small </a:t>
            </a:r>
            <a:r>
              <a:rPr lang="en-US" sz="1800" b="0" i="0" dirty="0" err="1">
                <a:solidFill>
                  <a:srgbClr val="242021"/>
                </a:solidFill>
                <a:effectLst/>
                <a:latin typeface="StoneSans"/>
              </a:rPr>
              <a:t>nonhemorrhagic</a:t>
            </a:r>
            <a:r>
              <a:rPr lang="en-US" sz="1800" b="0" i="0" dirty="0">
                <a:solidFill>
                  <a:srgbClr val="242021"/>
                </a:solidFill>
                <a:effectLst/>
                <a:latin typeface="StoneSans"/>
              </a:rPr>
              <a:t> anterior right frontal contusion (arrow) that increased in size and conspicuity on the follow-up nonenhanced head CT image </a:t>
            </a:r>
            <a:r>
              <a:rPr lang="en-US" sz="1800" b="1" i="0" dirty="0">
                <a:solidFill>
                  <a:srgbClr val="242021"/>
                </a:solidFill>
                <a:effectLst/>
                <a:latin typeface="StoneSans-Semibold"/>
              </a:rPr>
              <a:t>(b) </a:t>
            </a:r>
            <a:r>
              <a:rPr lang="en-US" sz="1800" b="0" i="0" dirty="0">
                <a:solidFill>
                  <a:srgbClr val="242021"/>
                </a:solidFill>
                <a:effectLst/>
                <a:latin typeface="StoneSans"/>
              </a:rPr>
              <a:t>obtained 12 hours later. </a:t>
            </a:r>
            <a:r>
              <a:rPr lang="en-US" sz="1800" b="1" i="0" dirty="0">
                <a:solidFill>
                  <a:srgbClr val="242021"/>
                </a:solidFill>
                <a:effectLst/>
                <a:latin typeface="StoneSans-Semibold"/>
              </a:rPr>
              <a:t>(c, d) </a:t>
            </a:r>
            <a:r>
              <a:rPr lang="en-US" sz="1800" b="0" i="0" dirty="0">
                <a:solidFill>
                  <a:srgbClr val="242021"/>
                </a:solidFill>
                <a:effectLst/>
                <a:latin typeface="StoneSans"/>
              </a:rPr>
              <a:t>Coronal nonenhanced head CT image </a:t>
            </a:r>
            <a:r>
              <a:rPr lang="en-US" sz="1800" b="1" i="0" dirty="0">
                <a:solidFill>
                  <a:srgbClr val="242021"/>
                </a:solidFill>
                <a:effectLst/>
                <a:latin typeface="StoneSans-Semibold"/>
              </a:rPr>
              <a:t>(c) </a:t>
            </a:r>
            <a:r>
              <a:rPr lang="en-US" sz="1800" b="0" i="0" dirty="0">
                <a:solidFill>
                  <a:srgbClr val="242021"/>
                </a:solidFill>
                <a:effectLst/>
                <a:latin typeface="StoneSans"/>
              </a:rPr>
              <a:t>shows trace right and small left hemispheric subdural hygromas (arrows), which increased on the follow-up coronal nonenhanced head CT image </a:t>
            </a:r>
            <a:r>
              <a:rPr lang="en-US" sz="1800" b="1" i="0" dirty="0">
                <a:solidFill>
                  <a:srgbClr val="242021"/>
                </a:solidFill>
                <a:effectLst/>
                <a:latin typeface="StoneSans-Semibold"/>
              </a:rPr>
              <a:t>(d)</a:t>
            </a:r>
            <a:r>
              <a:rPr lang="en-US" sz="1800" b="0" i="0" dirty="0">
                <a:solidFill>
                  <a:srgbClr val="242021"/>
                </a:solidFill>
                <a:effectLst/>
                <a:latin typeface="StoneSans"/>
              </a:rPr>
              <a:t>. </a:t>
            </a:r>
            <a:r>
              <a:rPr lang="en-US" sz="1800" b="1" i="0" dirty="0">
                <a:solidFill>
                  <a:srgbClr val="242021"/>
                </a:solidFill>
                <a:effectLst/>
                <a:latin typeface="StoneSans-Semibold"/>
              </a:rPr>
              <a:t>(e, f) </a:t>
            </a:r>
            <a:r>
              <a:rPr lang="en-US" sz="1800" b="0" i="0" dirty="0">
                <a:solidFill>
                  <a:srgbClr val="242021"/>
                </a:solidFill>
                <a:effectLst/>
                <a:latin typeface="StoneSans"/>
              </a:rPr>
              <a:t>Axial T2-weighted FLAIR </a:t>
            </a:r>
            <a:r>
              <a:rPr lang="en-US" sz="1800" b="1" i="0" dirty="0">
                <a:solidFill>
                  <a:srgbClr val="242021"/>
                </a:solidFill>
                <a:effectLst/>
                <a:latin typeface="StoneSans-Semibold"/>
              </a:rPr>
              <a:t>(e) </a:t>
            </a:r>
            <a:r>
              <a:rPr lang="en-US" sz="1800" b="0" i="0" dirty="0">
                <a:solidFill>
                  <a:srgbClr val="242021"/>
                </a:solidFill>
                <a:effectLst/>
                <a:latin typeface="StoneSans"/>
              </a:rPr>
              <a:t>and susceptibility-weighted </a:t>
            </a:r>
            <a:r>
              <a:rPr lang="en-US" sz="1800" b="1" i="0" dirty="0">
                <a:solidFill>
                  <a:srgbClr val="242021"/>
                </a:solidFill>
                <a:effectLst/>
                <a:latin typeface="StoneSans-Semibold"/>
              </a:rPr>
              <a:t>(f) </a:t>
            </a:r>
            <a:r>
              <a:rPr lang="en-US" sz="1800" b="0" i="0" dirty="0">
                <a:solidFill>
                  <a:srgbClr val="242021"/>
                </a:solidFill>
                <a:effectLst/>
                <a:latin typeface="StoneSans"/>
              </a:rPr>
              <a:t>MR images obtained the next day show the anterior right frontal contusion (arrow in </a:t>
            </a:r>
            <a:r>
              <a:rPr lang="en-US" sz="1800" b="1" i="0" dirty="0">
                <a:solidFill>
                  <a:srgbClr val="242021"/>
                </a:solidFill>
                <a:effectLst/>
                <a:latin typeface="StoneSans-Semibold"/>
              </a:rPr>
              <a:t>e</a:t>
            </a:r>
            <a:r>
              <a:rPr lang="en-US" sz="1800" b="0" i="0" dirty="0">
                <a:solidFill>
                  <a:srgbClr val="242021"/>
                </a:solidFill>
                <a:effectLst/>
                <a:latin typeface="StoneSans"/>
              </a:rPr>
              <a:t>) with internal microhemorrhage (arrow in </a:t>
            </a:r>
            <a:r>
              <a:rPr lang="en-US" sz="1800" b="1" i="0" dirty="0">
                <a:solidFill>
                  <a:srgbClr val="242021"/>
                </a:solidFill>
                <a:effectLst/>
                <a:latin typeface="StoneSans-Semibold"/>
              </a:rPr>
              <a:t>f</a:t>
            </a:r>
            <a:r>
              <a:rPr lang="en-US" sz="1800" b="0" i="0" dirty="0">
                <a:solidFill>
                  <a:srgbClr val="242021"/>
                </a:solidFill>
                <a:effectLst/>
                <a:latin typeface="StoneSans"/>
              </a:rPr>
              <a:t>). The internal microhemorrhages were not appreciable on the nonenhanced CT images. </a:t>
            </a:r>
            <a:r>
              <a:rPr lang="en-US" sz="1800" b="1" i="0" dirty="0">
                <a:solidFill>
                  <a:srgbClr val="242021"/>
                </a:solidFill>
                <a:effectLst/>
                <a:latin typeface="StoneSans-Semibold"/>
              </a:rPr>
              <a:t>(g) </a:t>
            </a:r>
            <a:r>
              <a:rPr lang="en-US" sz="1800" b="0" i="0" dirty="0">
                <a:solidFill>
                  <a:srgbClr val="242021"/>
                </a:solidFill>
                <a:effectLst/>
                <a:latin typeface="StoneSans"/>
              </a:rPr>
              <a:t>Axial T2-weighted FLAIR MR </a:t>
            </a:r>
            <a:r>
              <a:rPr lang="en-US" sz="1800" b="1" i="0" dirty="0">
                <a:solidFill>
                  <a:srgbClr val="242021"/>
                </a:solidFill>
                <a:effectLst/>
                <a:latin typeface="StoneSans-Semibold"/>
              </a:rPr>
              <a:t>(g) </a:t>
            </a:r>
            <a:r>
              <a:rPr lang="en-US" sz="1800" b="0" i="0" dirty="0">
                <a:solidFill>
                  <a:srgbClr val="242021"/>
                </a:solidFill>
                <a:effectLst/>
                <a:latin typeface="StoneSans"/>
              </a:rPr>
              <a:t>and diffusion-weighted </a:t>
            </a:r>
            <a:r>
              <a:rPr lang="en-US" sz="1800" b="1" i="0" dirty="0">
                <a:solidFill>
                  <a:srgbClr val="242021"/>
                </a:solidFill>
                <a:effectLst/>
                <a:latin typeface="StoneSans-Semibold-Identity-H"/>
              </a:rPr>
              <a:t>(h) </a:t>
            </a:r>
            <a:r>
              <a:rPr lang="en-US" sz="1800" b="0" i="0" dirty="0">
                <a:solidFill>
                  <a:srgbClr val="242021"/>
                </a:solidFill>
                <a:effectLst/>
                <a:latin typeface="StoneSans"/>
              </a:rPr>
              <a:t>images show bilateral enlarging small subdural hygromas (arrows in </a:t>
            </a:r>
            <a:r>
              <a:rPr lang="en-US" sz="1800" b="1" i="0" dirty="0">
                <a:solidFill>
                  <a:srgbClr val="242021"/>
                </a:solidFill>
                <a:effectLst/>
                <a:latin typeface="StoneSans-Semibold"/>
              </a:rPr>
              <a:t>g</a:t>
            </a:r>
            <a:r>
              <a:rPr lang="en-US" sz="1800" b="0" i="0" dirty="0">
                <a:solidFill>
                  <a:srgbClr val="242021"/>
                </a:solidFill>
                <a:effectLst/>
                <a:latin typeface="StoneSans"/>
              </a:rPr>
              <a:t>) and focal restricted diffusion (arrow in </a:t>
            </a:r>
            <a:r>
              <a:rPr lang="en-US" sz="1800" b="1" i="0" dirty="0">
                <a:solidFill>
                  <a:srgbClr val="242021"/>
                </a:solidFill>
                <a:effectLst/>
                <a:latin typeface="StoneSans-Semibold-Identity-H"/>
              </a:rPr>
              <a:t>h</a:t>
            </a:r>
            <a:r>
              <a:rPr lang="en-US" sz="1800" b="0" i="0" dirty="0">
                <a:solidFill>
                  <a:srgbClr val="242021"/>
                </a:solidFill>
                <a:effectLst/>
                <a:latin typeface="StoneSans"/>
              </a:rPr>
              <a:t>) within the left occipital white matter. The focus of restricted diffusion in the left occipital white matter suggests a contrecoup TAI</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56</a:t>
            </a:fld>
            <a:endParaRPr lang="es-MX"/>
          </a:p>
        </p:txBody>
      </p:sp>
    </p:spTree>
    <p:extLst>
      <p:ext uri="{BB962C8B-B14F-4D97-AF65-F5344CB8AC3E}">
        <p14:creationId xmlns:p14="http://schemas.microsoft.com/office/powerpoint/2010/main" val="40370642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Delayed subdural hygromas. </a:t>
            </a:r>
            <a:r>
              <a:rPr lang="en-US" sz="1800" b="1" i="0" dirty="0">
                <a:solidFill>
                  <a:srgbClr val="242021"/>
                </a:solidFill>
                <a:effectLst/>
                <a:latin typeface="StoneSans-Semibold"/>
              </a:rPr>
              <a:t>(a) </a:t>
            </a:r>
            <a:r>
              <a:rPr lang="en-US" sz="1800" b="0" i="0" dirty="0">
                <a:solidFill>
                  <a:srgbClr val="242021"/>
                </a:solidFill>
                <a:effectLst/>
                <a:latin typeface="StoneSans"/>
              </a:rPr>
              <a:t>Axial nonenhanced head CT image in an elderly patient following a mild TBI was interpreted as normal. The patient presented 6 days after discharge with persistent headache. </a:t>
            </a:r>
            <a:r>
              <a:rPr lang="en-US" sz="1800" b="1" i="0" dirty="0">
                <a:solidFill>
                  <a:srgbClr val="242021"/>
                </a:solidFill>
                <a:effectLst/>
                <a:latin typeface="StoneSans-Semibold"/>
              </a:rPr>
              <a:t>(b) </a:t>
            </a:r>
            <a:r>
              <a:rPr lang="en-US" sz="1800" b="0" i="0" dirty="0">
                <a:solidFill>
                  <a:srgbClr val="242021"/>
                </a:solidFill>
                <a:effectLst/>
                <a:latin typeface="StoneSans"/>
              </a:rPr>
              <a:t>Axial nonenhanced head CT image obtained at follow-up shows new small posttraumatic subdural hygromas (arrows), causing minimal mass effect on the cerebral hemispheres. There is no herniation owing to the preexisting global brain atrophy.</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57</a:t>
            </a:fld>
            <a:endParaRPr lang="es-MX"/>
          </a:p>
        </p:txBody>
      </p:sp>
    </p:spTree>
    <p:extLst>
      <p:ext uri="{BB962C8B-B14F-4D97-AF65-F5344CB8AC3E}">
        <p14:creationId xmlns:p14="http://schemas.microsoft.com/office/powerpoint/2010/main" val="27706988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None/>
            </a:pPr>
            <a:r>
              <a:rPr lang="en-US" sz="1800" b="0" i="0" dirty="0">
                <a:solidFill>
                  <a:srgbClr val="242021"/>
                </a:solidFill>
                <a:effectLst/>
                <a:latin typeface="StoneSans"/>
              </a:rPr>
              <a:t>Posttraumatic SAH in three patients with minor head injuries whose GCS score was 15. Axial nonenhanced CT images show small amounts of SAH in coup (arrow in </a:t>
            </a:r>
            <a:r>
              <a:rPr lang="en-US" sz="1800" b="1" i="0" dirty="0">
                <a:solidFill>
                  <a:srgbClr val="242021"/>
                </a:solidFill>
                <a:effectLst/>
                <a:latin typeface="StoneSans-Semibold"/>
              </a:rPr>
              <a:t>a</a:t>
            </a:r>
            <a:r>
              <a:rPr lang="en-US" sz="1800" b="0" i="0" dirty="0">
                <a:solidFill>
                  <a:srgbClr val="242021"/>
                </a:solidFill>
                <a:effectLst/>
                <a:latin typeface="StoneSans"/>
              </a:rPr>
              <a:t>) and contrecoup (arrow in </a:t>
            </a:r>
            <a:r>
              <a:rPr lang="en-US" sz="1800" b="1" i="0" dirty="0">
                <a:solidFill>
                  <a:srgbClr val="242021"/>
                </a:solidFill>
                <a:effectLst/>
                <a:latin typeface="StoneSans-Semibold"/>
              </a:rPr>
              <a:t>b</a:t>
            </a:r>
            <a:r>
              <a:rPr lang="en-US" sz="1800" b="0" i="0" dirty="0">
                <a:solidFill>
                  <a:srgbClr val="242021"/>
                </a:solidFill>
                <a:effectLst/>
                <a:latin typeface="StoneSans"/>
              </a:rPr>
              <a:t>, </a:t>
            </a:r>
            <a:r>
              <a:rPr lang="en-US" sz="1800" b="1" i="0" dirty="0">
                <a:solidFill>
                  <a:srgbClr val="242021"/>
                </a:solidFill>
                <a:effectLst/>
                <a:latin typeface="StoneSans-Semibold"/>
              </a:rPr>
              <a:t>c</a:t>
            </a:r>
            <a:r>
              <a:rPr lang="en-US" sz="1800" b="0" i="0" dirty="0">
                <a:solidFill>
                  <a:srgbClr val="242021"/>
                </a:solidFill>
                <a:effectLst/>
                <a:latin typeface="StoneSans"/>
              </a:rPr>
              <a:t>) patterns.</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58</a:t>
            </a:fld>
            <a:endParaRPr lang="es-MX"/>
          </a:p>
        </p:txBody>
      </p:sp>
    </p:spTree>
    <p:extLst>
      <p:ext uri="{BB962C8B-B14F-4D97-AF65-F5344CB8AC3E}">
        <p14:creationId xmlns:p14="http://schemas.microsoft.com/office/powerpoint/2010/main" val="37111620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Interpeduncular hemorrhage, intraventricular hemorrhage, and temporal lobe hemorrhagic contusion in a 24-year-old woman who was struck by a car and presented with loss of consciousness. Her GCS score was 8. Initial axial nonenhanced head CT image shows multicompartmental hemorrhages. Interpeduncular SAH (white arrow), intraventricular hemorrhage (red arrow), and a small focal hemorrhagic contusion (arrowhead) in the anterior right temporal lobe are depicted. Note the small left temporal convexity subdural hygroma (curved arrow).</a:t>
            </a:r>
            <a:r>
              <a:rPr lang="en-US" dirty="0"/>
              <a:t> </a:t>
            </a:r>
            <a:r>
              <a:rPr lang="en-US" sz="1800" b="1" i="0" dirty="0">
                <a:solidFill>
                  <a:srgbClr val="242021"/>
                </a:solidFill>
                <a:effectLst/>
                <a:latin typeface="StoneSans-Semibold"/>
              </a:rPr>
              <a:t>Figure 15. </a:t>
            </a:r>
            <a:r>
              <a:rPr lang="en-US" sz="1800" b="0" i="0" dirty="0">
                <a:solidFill>
                  <a:srgbClr val="242021"/>
                </a:solidFill>
                <a:effectLst/>
                <a:latin typeface="StoneSans"/>
              </a:rPr>
              <a:t>Traumatic septum pellucidum hemorrhage in an elderly woman following a fall from standing. Her GCS score was 13. </a:t>
            </a:r>
            <a:r>
              <a:rPr lang="en-US" sz="1800" b="1" i="0" dirty="0">
                <a:solidFill>
                  <a:srgbClr val="242021"/>
                </a:solidFill>
                <a:effectLst/>
                <a:latin typeface="StoneSans-Semibold"/>
              </a:rPr>
              <a:t>(a, b) </a:t>
            </a:r>
            <a:r>
              <a:rPr lang="en-US" sz="1800" b="0" i="0" dirty="0">
                <a:solidFill>
                  <a:srgbClr val="242021"/>
                </a:solidFill>
                <a:effectLst/>
                <a:latin typeface="StoneSans"/>
              </a:rPr>
              <a:t>Axial </a:t>
            </a:r>
            <a:r>
              <a:rPr lang="en-US" sz="1800" b="1" i="0" dirty="0">
                <a:solidFill>
                  <a:srgbClr val="242021"/>
                </a:solidFill>
                <a:effectLst/>
                <a:latin typeface="StoneSans-Semibold"/>
              </a:rPr>
              <a:t>(a) </a:t>
            </a:r>
            <a:r>
              <a:rPr lang="en-US" sz="1800" b="0" i="0" dirty="0">
                <a:solidFill>
                  <a:srgbClr val="242021"/>
                </a:solidFill>
                <a:effectLst/>
                <a:latin typeface="StoneSans"/>
              </a:rPr>
              <a:t>and coronal </a:t>
            </a:r>
            <a:r>
              <a:rPr lang="en-US" sz="1800" b="1" i="0" dirty="0">
                <a:solidFill>
                  <a:srgbClr val="242021"/>
                </a:solidFill>
                <a:effectLst/>
                <a:latin typeface="StoneSans-Semibold"/>
              </a:rPr>
              <a:t>(b) </a:t>
            </a:r>
            <a:r>
              <a:rPr lang="en-US" sz="1800" b="0" i="0" dirty="0">
                <a:solidFill>
                  <a:srgbClr val="242021"/>
                </a:solidFill>
                <a:effectLst/>
                <a:latin typeface="StoneSans"/>
              </a:rPr>
              <a:t>nonenhanced head CT images show a focal hemorrhage (arrow) along the septum pellucidum, most likely related to a lacerated septal vein. </a:t>
            </a:r>
            <a:r>
              <a:rPr lang="en-US" sz="1800" b="1" i="0" dirty="0">
                <a:solidFill>
                  <a:srgbClr val="242021"/>
                </a:solidFill>
                <a:effectLst/>
                <a:latin typeface="StoneSans-Semibold"/>
              </a:rPr>
              <a:t>(c) </a:t>
            </a:r>
            <a:r>
              <a:rPr lang="en-US" sz="1800" b="0" i="0" dirty="0">
                <a:solidFill>
                  <a:srgbClr val="242021"/>
                </a:solidFill>
                <a:effectLst/>
                <a:latin typeface="StoneSans"/>
              </a:rPr>
              <a:t>Axial nonenhanced CT image shows a small amount of associated intraventricular hemorrhage (arrow).</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59</a:t>
            </a:fld>
            <a:endParaRPr lang="es-MX"/>
          </a:p>
        </p:txBody>
      </p:sp>
    </p:spTree>
    <p:extLst>
      <p:ext uri="{BB962C8B-B14F-4D97-AF65-F5344CB8AC3E}">
        <p14:creationId xmlns:p14="http://schemas.microsoft.com/office/powerpoint/2010/main" val="16374515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Classic evolving bifrontal hemorrhagic contusions, frontal SDHs, diffuse brain swelling, SAH, and intraventricular hemorrhage in a 58-year-old patient who was struck by a car while cycling. The patient’s GCS score was 13. </a:t>
            </a:r>
            <a:r>
              <a:rPr lang="en-US" sz="1800" b="1" i="0" dirty="0">
                <a:solidFill>
                  <a:srgbClr val="242021"/>
                </a:solidFill>
                <a:effectLst/>
                <a:latin typeface="StoneSans-Semibold"/>
              </a:rPr>
              <a:t>(a–d) </a:t>
            </a:r>
            <a:r>
              <a:rPr lang="en-US" sz="1800" b="0" i="0" dirty="0">
                <a:solidFill>
                  <a:srgbClr val="242021"/>
                </a:solidFill>
                <a:effectLst/>
                <a:latin typeface="StoneSans"/>
              </a:rPr>
              <a:t>Axial </a:t>
            </a:r>
            <a:r>
              <a:rPr lang="en-US" sz="1800" b="1" i="0" dirty="0">
                <a:solidFill>
                  <a:srgbClr val="242021"/>
                </a:solidFill>
                <a:effectLst/>
                <a:latin typeface="StoneSans-Semibold"/>
              </a:rPr>
              <a:t>(a–c) </a:t>
            </a:r>
            <a:r>
              <a:rPr lang="en-US" sz="1800" b="0" i="0" dirty="0">
                <a:solidFill>
                  <a:srgbClr val="242021"/>
                </a:solidFill>
                <a:effectLst/>
                <a:latin typeface="StoneSans"/>
              </a:rPr>
              <a:t>and coronal </a:t>
            </a:r>
            <a:r>
              <a:rPr lang="en-US" sz="1800" b="1" i="0" dirty="0">
                <a:solidFill>
                  <a:srgbClr val="242021"/>
                </a:solidFill>
                <a:effectLst/>
                <a:latin typeface="StoneSans-Semibold"/>
              </a:rPr>
              <a:t>(d) </a:t>
            </a:r>
            <a:r>
              <a:rPr lang="en-US" sz="1800" b="0" i="0" dirty="0">
                <a:solidFill>
                  <a:srgbClr val="242021"/>
                </a:solidFill>
                <a:effectLst/>
                <a:latin typeface="StoneSans"/>
              </a:rPr>
              <a:t>nonenhanced CT images show bifrontal hemorrhagic contusions (arrows in </a:t>
            </a:r>
            <a:r>
              <a:rPr lang="en-US" sz="1800" b="1" i="0" dirty="0">
                <a:solidFill>
                  <a:srgbClr val="242021"/>
                </a:solidFill>
                <a:effectLst/>
                <a:latin typeface="StoneSans-Semibold"/>
              </a:rPr>
              <a:t>a</a:t>
            </a:r>
            <a:r>
              <a:rPr lang="en-US" sz="1800" b="0" i="0" dirty="0">
                <a:solidFill>
                  <a:srgbClr val="242021"/>
                </a:solidFill>
                <a:effectLst/>
                <a:latin typeface="StoneSans"/>
              </a:rPr>
              <a:t>, </a:t>
            </a:r>
            <a:r>
              <a:rPr lang="en-US" sz="1800" b="1" i="0" dirty="0">
                <a:solidFill>
                  <a:srgbClr val="242021"/>
                </a:solidFill>
                <a:effectLst/>
                <a:latin typeface="StoneSans-Semibold"/>
              </a:rPr>
              <a:t>d</a:t>
            </a:r>
            <a:r>
              <a:rPr lang="en-US" sz="1800" b="0" i="0" dirty="0">
                <a:solidFill>
                  <a:srgbClr val="242021"/>
                </a:solidFill>
                <a:effectLst/>
                <a:latin typeface="StoneSans"/>
              </a:rPr>
              <a:t>), small bifrontal SDHs (arrowheads in </a:t>
            </a:r>
            <a:r>
              <a:rPr lang="en-US" sz="1800" b="1" i="0" dirty="0">
                <a:solidFill>
                  <a:srgbClr val="242021"/>
                </a:solidFill>
                <a:effectLst/>
                <a:latin typeface="StoneSans-Semibold"/>
              </a:rPr>
              <a:t>b</a:t>
            </a:r>
            <a:r>
              <a:rPr lang="en-US" sz="1800" b="0" i="0" dirty="0">
                <a:solidFill>
                  <a:srgbClr val="242021"/>
                </a:solidFill>
                <a:effectLst/>
                <a:latin typeface="StoneSans"/>
              </a:rPr>
              <a:t>), right occipital intraventricular hemorrhage (curved arrow in </a:t>
            </a:r>
            <a:r>
              <a:rPr lang="en-US" sz="1800" b="1" i="0" dirty="0">
                <a:solidFill>
                  <a:srgbClr val="242021"/>
                </a:solidFill>
                <a:effectLst/>
                <a:latin typeface="StoneSans-Semibold"/>
              </a:rPr>
              <a:t>b</a:t>
            </a:r>
            <a:r>
              <a:rPr lang="en-US" sz="1800" b="0" i="0" dirty="0">
                <a:solidFill>
                  <a:srgbClr val="242021"/>
                </a:solidFill>
                <a:effectLst/>
                <a:latin typeface="StoneSans"/>
              </a:rPr>
              <a:t>), and multifocal SAH (arrows in </a:t>
            </a:r>
            <a:r>
              <a:rPr lang="en-US" sz="1800" b="1" i="0" dirty="0">
                <a:solidFill>
                  <a:srgbClr val="242021"/>
                </a:solidFill>
                <a:effectLst/>
                <a:latin typeface="StoneSans-Semibold"/>
              </a:rPr>
              <a:t>c</a:t>
            </a:r>
            <a:r>
              <a:rPr lang="en-US" sz="1800" b="0" i="0" dirty="0">
                <a:solidFill>
                  <a:srgbClr val="242021"/>
                </a:solidFill>
                <a:effectLst/>
                <a:latin typeface="StoneSans"/>
              </a:rPr>
              <a:t>). </a:t>
            </a:r>
            <a:r>
              <a:rPr lang="en-US" sz="1800" b="1" i="0" dirty="0">
                <a:solidFill>
                  <a:srgbClr val="242021"/>
                </a:solidFill>
                <a:effectLst/>
                <a:latin typeface="StoneSans-Semibold"/>
              </a:rPr>
              <a:t>(e–g) </a:t>
            </a:r>
            <a:r>
              <a:rPr lang="en-US" sz="1800" b="0" i="0" dirty="0">
                <a:solidFill>
                  <a:srgbClr val="242021"/>
                </a:solidFill>
                <a:effectLst/>
                <a:latin typeface="StoneSans"/>
              </a:rPr>
              <a:t>Axial nonenhanced CT images obtained a few days later show the expected interval evolution of the bifrontal hemorrhagic contusions, with decreased internal hemorrhage but persistent edema (arrows in </a:t>
            </a:r>
            <a:r>
              <a:rPr lang="en-US" sz="1800" b="1" i="0" dirty="0">
                <a:solidFill>
                  <a:srgbClr val="242021"/>
                </a:solidFill>
                <a:effectLst/>
                <a:latin typeface="StoneSans-Semibold"/>
              </a:rPr>
              <a:t>e</a:t>
            </a:r>
            <a:r>
              <a:rPr lang="en-US" sz="1800" b="0" i="0" dirty="0">
                <a:solidFill>
                  <a:srgbClr val="242021"/>
                </a:solidFill>
                <a:effectLst/>
                <a:latin typeface="StoneSans"/>
              </a:rPr>
              <a:t>). Note the decrease in internal hemorrhage but an increase in the size of the bifrontal SDHs (arrowheads in </a:t>
            </a:r>
            <a:r>
              <a:rPr lang="en-US" sz="1800" b="1" i="0" dirty="0">
                <a:solidFill>
                  <a:srgbClr val="242021"/>
                </a:solidFill>
                <a:effectLst/>
                <a:latin typeface="StoneSans-Semibold"/>
              </a:rPr>
              <a:t>f</a:t>
            </a:r>
            <a:r>
              <a:rPr lang="en-US" sz="1800" b="0" i="0" dirty="0">
                <a:solidFill>
                  <a:srgbClr val="242021"/>
                </a:solidFill>
                <a:effectLst/>
                <a:latin typeface="StoneSans"/>
              </a:rPr>
              <a:t>). Intraventricular hemorrhage increased (curved arrow in </a:t>
            </a:r>
            <a:r>
              <a:rPr lang="en-US" sz="1800" b="1" i="0" dirty="0">
                <a:solidFill>
                  <a:srgbClr val="242021"/>
                </a:solidFill>
                <a:effectLst/>
                <a:latin typeface="StoneSans-Semibold"/>
              </a:rPr>
              <a:t>f</a:t>
            </a:r>
            <a:r>
              <a:rPr lang="en-US" sz="1800" b="0" i="0" dirty="0">
                <a:solidFill>
                  <a:srgbClr val="242021"/>
                </a:solidFill>
                <a:effectLst/>
                <a:latin typeface="StoneSans"/>
              </a:rPr>
              <a:t>) and SAH resolved </a:t>
            </a:r>
            <a:r>
              <a:rPr lang="en-US" sz="1800" b="1" i="0" dirty="0">
                <a:solidFill>
                  <a:srgbClr val="242021"/>
                </a:solidFill>
                <a:effectLst/>
                <a:latin typeface="StoneSans-Semibold"/>
              </a:rPr>
              <a:t>(g)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60</a:t>
            </a:fld>
            <a:endParaRPr lang="es-MX"/>
          </a:p>
        </p:txBody>
      </p:sp>
    </p:spTree>
    <p:extLst>
      <p:ext uri="{BB962C8B-B14F-4D97-AF65-F5344CB8AC3E}">
        <p14:creationId xmlns:p14="http://schemas.microsoft.com/office/powerpoint/2010/main" val="42553686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Enlarging hemorrhagic bilateral frontal and temporal lobe contusions in a 62-year-old woman who was thrown from a horse. Her GCS score was 6. </a:t>
            </a:r>
            <a:r>
              <a:rPr lang="en-US" sz="1800" b="1" i="0" dirty="0">
                <a:solidFill>
                  <a:srgbClr val="242021"/>
                </a:solidFill>
                <a:effectLst/>
                <a:latin typeface="StoneSans-Semibold"/>
              </a:rPr>
              <a:t>(a–c) </a:t>
            </a:r>
            <a:r>
              <a:rPr lang="en-US" sz="1800" b="0" i="0" dirty="0">
                <a:solidFill>
                  <a:srgbClr val="242021"/>
                </a:solidFill>
                <a:effectLst/>
                <a:latin typeface="StoneSans"/>
              </a:rPr>
              <a:t>Initial axial </a:t>
            </a:r>
            <a:r>
              <a:rPr lang="en-US" sz="1800" b="1" i="0" dirty="0">
                <a:solidFill>
                  <a:srgbClr val="242021"/>
                </a:solidFill>
                <a:effectLst/>
                <a:latin typeface="StoneSans-Semibold"/>
              </a:rPr>
              <a:t>(a, b) </a:t>
            </a:r>
            <a:r>
              <a:rPr lang="en-US" sz="1800" b="0" i="0" dirty="0">
                <a:solidFill>
                  <a:srgbClr val="242021"/>
                </a:solidFill>
                <a:effectLst/>
                <a:latin typeface="StoneSans"/>
              </a:rPr>
              <a:t>and coronal (</a:t>
            </a:r>
            <a:r>
              <a:rPr lang="en-US" sz="1800" b="1" i="0" dirty="0">
                <a:solidFill>
                  <a:srgbClr val="242021"/>
                </a:solidFill>
                <a:effectLst/>
                <a:latin typeface="StoneSans-Semibold"/>
              </a:rPr>
              <a:t>c</a:t>
            </a:r>
            <a:r>
              <a:rPr lang="en-US" sz="1800" b="0" i="0" dirty="0">
                <a:solidFill>
                  <a:srgbClr val="242021"/>
                </a:solidFill>
                <a:effectLst/>
                <a:latin typeface="StoneSans"/>
              </a:rPr>
              <a:t>) nonenhanced head CT images show multifocal relatively small superficial hemorrhagic contusions (arrows) of the anterior temporal lobes and anteroinferior left frontal lobe, a pattern highly typical for moderate to severe TBI. </a:t>
            </a:r>
            <a:r>
              <a:rPr lang="en-US" sz="1800" b="1" i="0" dirty="0">
                <a:solidFill>
                  <a:srgbClr val="242021"/>
                </a:solidFill>
                <a:effectLst/>
                <a:latin typeface="StoneSans-Semibold"/>
              </a:rPr>
              <a:t>(d–f) </a:t>
            </a:r>
            <a:r>
              <a:rPr lang="en-US" sz="1800" b="0" i="0" dirty="0">
                <a:solidFill>
                  <a:srgbClr val="242021"/>
                </a:solidFill>
                <a:effectLst/>
                <a:latin typeface="StoneSans"/>
              </a:rPr>
              <a:t>Axial </a:t>
            </a:r>
            <a:r>
              <a:rPr lang="en-US" sz="1800" b="1" i="0" dirty="0">
                <a:solidFill>
                  <a:srgbClr val="242021"/>
                </a:solidFill>
                <a:effectLst/>
                <a:latin typeface="StoneSans-Semibold"/>
              </a:rPr>
              <a:t>(d, e) </a:t>
            </a:r>
            <a:r>
              <a:rPr lang="en-US" sz="1800" b="0" i="0" dirty="0">
                <a:solidFill>
                  <a:srgbClr val="242021"/>
                </a:solidFill>
                <a:effectLst/>
                <a:latin typeface="StoneSans"/>
              </a:rPr>
              <a:t>and coronal (</a:t>
            </a:r>
            <a:r>
              <a:rPr lang="en-US" sz="1800" b="1" i="0" dirty="0">
                <a:solidFill>
                  <a:srgbClr val="242021"/>
                </a:solidFill>
                <a:effectLst/>
                <a:latin typeface="StoneSans-Semibold"/>
              </a:rPr>
              <a:t>f</a:t>
            </a:r>
            <a:r>
              <a:rPr lang="en-US" sz="1800" b="0" i="0" dirty="0">
                <a:solidFill>
                  <a:srgbClr val="242021"/>
                </a:solidFill>
                <a:effectLst/>
                <a:latin typeface="StoneSans"/>
              </a:rPr>
              <a:t>) nonenhanced head CT images obtained 24 hours later show a marked interval increase in the size of the hemorrhagic contusions (straight arrows) and the resultant mass effect without herniation. Note a small anterior </a:t>
            </a:r>
            <a:r>
              <a:rPr lang="en-US" sz="1800" b="0" i="0" dirty="0" err="1">
                <a:solidFill>
                  <a:srgbClr val="242021"/>
                </a:solidFill>
                <a:effectLst/>
                <a:latin typeface="StoneSans"/>
              </a:rPr>
              <a:t>parafalcine</a:t>
            </a:r>
            <a:r>
              <a:rPr lang="en-US" sz="1800" b="0" i="0" dirty="0">
                <a:solidFill>
                  <a:srgbClr val="242021"/>
                </a:solidFill>
                <a:effectLst/>
                <a:latin typeface="StoneSans"/>
              </a:rPr>
              <a:t> SDH (curved arrow in </a:t>
            </a:r>
            <a:r>
              <a:rPr lang="en-US" sz="1800" b="1" i="0" dirty="0">
                <a:solidFill>
                  <a:srgbClr val="242021"/>
                </a:solidFill>
                <a:effectLst/>
                <a:latin typeface="StoneSans-Semibold"/>
              </a:rPr>
              <a:t>f</a:t>
            </a:r>
            <a:r>
              <a:rPr lang="en-US" sz="1800" b="0" i="0" dirty="0">
                <a:solidFill>
                  <a:srgbClr val="242021"/>
                </a:solidFill>
                <a:effectLst/>
                <a:latin typeface="StoneSans"/>
              </a:rPr>
              <a:t>) that has slightly increased in size. </a:t>
            </a:r>
            <a:r>
              <a:rPr lang="en-US" sz="1800" b="1" i="0" dirty="0">
                <a:solidFill>
                  <a:srgbClr val="242021"/>
                </a:solidFill>
                <a:effectLst/>
                <a:latin typeface="StoneSans-Semibold"/>
              </a:rPr>
              <a:t>(g–</a:t>
            </a:r>
            <a:r>
              <a:rPr lang="en-US" sz="1800" b="1" i="0" dirty="0" err="1">
                <a:solidFill>
                  <a:srgbClr val="242021"/>
                </a:solidFill>
                <a:effectLst/>
                <a:latin typeface="StoneSans-Semibold"/>
              </a:rPr>
              <a:t>i</a:t>
            </a:r>
            <a:r>
              <a:rPr lang="en-US" sz="1800" b="1" i="0" dirty="0">
                <a:solidFill>
                  <a:srgbClr val="242021"/>
                </a:solidFill>
                <a:effectLst/>
                <a:latin typeface="StoneSans-Semibold"/>
              </a:rPr>
              <a:t>) </a:t>
            </a:r>
            <a:r>
              <a:rPr lang="en-US" sz="1800" b="0" i="0" dirty="0">
                <a:solidFill>
                  <a:srgbClr val="242021"/>
                </a:solidFill>
                <a:effectLst/>
                <a:latin typeface="StoneSans"/>
              </a:rPr>
              <a:t>Axial MR images obtained at short-term interval follow-up do not show evidence of TAI, but evolving acute to early subacute blood products (arrows) are depicted on the T1-weighted MR image (</a:t>
            </a:r>
            <a:r>
              <a:rPr lang="en-US" sz="1800" b="1" i="0" dirty="0">
                <a:solidFill>
                  <a:srgbClr val="242021"/>
                </a:solidFill>
                <a:effectLst/>
                <a:latin typeface="StoneSans-Semibold"/>
              </a:rPr>
              <a:t>g</a:t>
            </a:r>
            <a:r>
              <a:rPr lang="en-US" sz="1800" b="0" i="0" dirty="0">
                <a:solidFill>
                  <a:srgbClr val="242021"/>
                </a:solidFill>
                <a:effectLst/>
                <a:latin typeface="StoneSans"/>
              </a:rPr>
              <a:t>) (with iso- to hyperintense signal), T2-weighted FLAIR image (</a:t>
            </a:r>
            <a:r>
              <a:rPr lang="en-US" sz="1800" b="1" i="0" dirty="0">
                <a:solidFill>
                  <a:srgbClr val="242021"/>
                </a:solidFill>
                <a:effectLst/>
                <a:latin typeface="StoneSans-Semibold-Identity-H"/>
              </a:rPr>
              <a:t>h</a:t>
            </a:r>
            <a:r>
              <a:rPr lang="en-US" sz="1800" b="0" i="0" dirty="0">
                <a:solidFill>
                  <a:srgbClr val="242021"/>
                </a:solidFill>
                <a:effectLst/>
                <a:latin typeface="StoneSans"/>
              </a:rPr>
              <a:t>) (with predominately hypointense signal), and susceptibility-weighted image (</a:t>
            </a:r>
            <a:r>
              <a:rPr lang="en-US" sz="1800" b="1" i="0" dirty="0" err="1">
                <a:solidFill>
                  <a:srgbClr val="242021"/>
                </a:solidFill>
                <a:effectLst/>
                <a:latin typeface="StoneSans-Semibold"/>
              </a:rPr>
              <a:t>i</a:t>
            </a:r>
            <a:r>
              <a:rPr lang="en-US" sz="1800" b="0" i="0" dirty="0">
                <a:solidFill>
                  <a:srgbClr val="242021"/>
                </a:solidFill>
                <a:effectLst/>
                <a:latin typeface="StoneSans"/>
              </a:rPr>
              <a:t>) (with hypointense signal).</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61</a:t>
            </a:fld>
            <a:endParaRPr lang="es-MX"/>
          </a:p>
        </p:txBody>
      </p:sp>
    </p:spTree>
    <p:extLst>
      <p:ext uri="{BB962C8B-B14F-4D97-AF65-F5344CB8AC3E}">
        <p14:creationId xmlns:p14="http://schemas.microsoft.com/office/powerpoint/2010/main" val="16628311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Isolated callosal hemorrhagic axonal injury in a 24-year-old-woman who was struck by a bicycler while jogging and fell forward onto her left forehead. Her GCS score was 14. </a:t>
            </a:r>
            <a:r>
              <a:rPr lang="en-US" sz="1800" b="1" i="0" dirty="0">
                <a:solidFill>
                  <a:srgbClr val="242021"/>
                </a:solidFill>
                <a:effectLst/>
                <a:latin typeface="StoneSans-Semibold"/>
              </a:rPr>
              <a:t>(a, b) </a:t>
            </a:r>
            <a:r>
              <a:rPr lang="en-US" sz="1800" b="0" i="0" dirty="0">
                <a:solidFill>
                  <a:srgbClr val="242021"/>
                </a:solidFill>
                <a:effectLst/>
                <a:latin typeface="StoneSans"/>
              </a:rPr>
              <a:t>Axial </a:t>
            </a:r>
            <a:r>
              <a:rPr lang="en-US" sz="1800" b="1" i="0" dirty="0">
                <a:solidFill>
                  <a:srgbClr val="242021"/>
                </a:solidFill>
                <a:effectLst/>
                <a:latin typeface="StoneSans-Semibold"/>
              </a:rPr>
              <a:t>(a) </a:t>
            </a:r>
            <a:r>
              <a:rPr lang="en-US" sz="1800" b="0" i="0" dirty="0">
                <a:solidFill>
                  <a:srgbClr val="242021"/>
                </a:solidFill>
                <a:effectLst/>
                <a:latin typeface="StoneSans"/>
              </a:rPr>
              <a:t>and sagittal </a:t>
            </a:r>
            <a:r>
              <a:rPr lang="en-US" sz="1800" b="1" i="0" dirty="0">
                <a:solidFill>
                  <a:srgbClr val="242021"/>
                </a:solidFill>
                <a:effectLst/>
                <a:latin typeface="StoneSans-Semibold"/>
              </a:rPr>
              <a:t>(b) </a:t>
            </a:r>
            <a:r>
              <a:rPr lang="en-US" sz="1800" b="0" i="0" dirty="0">
                <a:solidFill>
                  <a:srgbClr val="242021"/>
                </a:solidFill>
                <a:effectLst/>
                <a:latin typeface="StoneSans"/>
              </a:rPr>
              <a:t>nonenhanced head CT images show a large left frontal scalp hematoma (arrowhead in </a:t>
            </a:r>
            <a:r>
              <a:rPr lang="en-US" sz="1800" b="1" i="0" dirty="0">
                <a:solidFill>
                  <a:srgbClr val="242021"/>
                </a:solidFill>
                <a:effectLst/>
                <a:latin typeface="StoneSans-Semibold"/>
              </a:rPr>
              <a:t>a</a:t>
            </a:r>
            <a:r>
              <a:rPr lang="en-US" sz="1800" b="0" i="0" dirty="0">
                <a:solidFill>
                  <a:srgbClr val="242021"/>
                </a:solidFill>
                <a:effectLst/>
                <a:latin typeface="StoneSans"/>
              </a:rPr>
              <a:t>), without an associated skull fracture, and a focal linear hemorrhage (arrow) along the right margin of the anterior body of the corpus callosum. </a:t>
            </a:r>
            <a:r>
              <a:rPr lang="en-US" sz="1800" b="1" i="0" dirty="0">
                <a:solidFill>
                  <a:srgbClr val="242021"/>
                </a:solidFill>
                <a:effectLst/>
                <a:latin typeface="StoneSans-Semibold"/>
              </a:rPr>
              <a:t>(c–f) </a:t>
            </a:r>
            <a:r>
              <a:rPr lang="en-US" sz="1800" b="0" i="0" dirty="0">
                <a:solidFill>
                  <a:srgbClr val="242021"/>
                </a:solidFill>
                <a:effectLst/>
                <a:latin typeface="StoneSans"/>
              </a:rPr>
              <a:t>Sagittal </a:t>
            </a:r>
            <a:r>
              <a:rPr lang="en-US" sz="1800" b="1" i="0" dirty="0">
                <a:solidFill>
                  <a:srgbClr val="242021"/>
                </a:solidFill>
                <a:effectLst/>
                <a:latin typeface="StoneSans-Semibold"/>
              </a:rPr>
              <a:t>(c) </a:t>
            </a:r>
            <a:r>
              <a:rPr lang="en-US" sz="1800" b="0" i="0" dirty="0">
                <a:solidFill>
                  <a:srgbClr val="242021"/>
                </a:solidFill>
                <a:effectLst/>
                <a:latin typeface="StoneSans"/>
              </a:rPr>
              <a:t>and axial </a:t>
            </a:r>
            <a:r>
              <a:rPr lang="en-US" sz="1800" b="1" i="0" dirty="0">
                <a:solidFill>
                  <a:srgbClr val="242021"/>
                </a:solidFill>
                <a:effectLst/>
                <a:latin typeface="StoneSans-Semibold"/>
              </a:rPr>
              <a:t>(d) </a:t>
            </a:r>
            <a:r>
              <a:rPr lang="en-US" sz="1800" b="0" i="0" dirty="0">
                <a:solidFill>
                  <a:srgbClr val="242021"/>
                </a:solidFill>
                <a:effectLst/>
                <a:latin typeface="StoneSans"/>
              </a:rPr>
              <a:t>T2-weighted FLAIR, axial susceptibility-weighted </a:t>
            </a:r>
            <a:r>
              <a:rPr lang="en-US" sz="1800" b="1" i="0" dirty="0">
                <a:solidFill>
                  <a:srgbClr val="242021"/>
                </a:solidFill>
                <a:effectLst/>
                <a:latin typeface="StoneSans-Semibold"/>
              </a:rPr>
              <a:t>(e)</a:t>
            </a:r>
            <a:r>
              <a:rPr lang="en-US" sz="1800" b="0" i="0" dirty="0">
                <a:solidFill>
                  <a:srgbClr val="242021"/>
                </a:solidFill>
                <a:effectLst/>
                <a:latin typeface="StoneSans"/>
              </a:rPr>
              <a:t>, and axial diffusion-weighted </a:t>
            </a:r>
            <a:r>
              <a:rPr lang="en-US" sz="1800" b="1" i="0" dirty="0">
                <a:solidFill>
                  <a:srgbClr val="242021"/>
                </a:solidFill>
                <a:effectLst/>
                <a:latin typeface="StoneSans-Semibold"/>
              </a:rPr>
              <a:t>(f) </a:t>
            </a:r>
            <a:r>
              <a:rPr lang="en-US" sz="1800" b="0" i="0" dirty="0">
                <a:solidFill>
                  <a:srgbClr val="242021"/>
                </a:solidFill>
                <a:effectLst/>
                <a:latin typeface="StoneSans"/>
              </a:rPr>
              <a:t>MR images show surrounding edema (arrows in </a:t>
            </a:r>
            <a:r>
              <a:rPr lang="en-US" sz="1800" b="1" i="0" dirty="0">
                <a:solidFill>
                  <a:srgbClr val="242021"/>
                </a:solidFill>
                <a:effectLst/>
                <a:latin typeface="StoneSans-Semibold"/>
              </a:rPr>
              <a:t>c</a:t>
            </a:r>
            <a:r>
              <a:rPr lang="en-US" sz="1800" b="0" i="0" dirty="0">
                <a:solidFill>
                  <a:srgbClr val="242021"/>
                </a:solidFill>
                <a:effectLst/>
                <a:latin typeface="StoneSans"/>
              </a:rPr>
              <a:t>, </a:t>
            </a:r>
            <a:r>
              <a:rPr lang="en-US" sz="1800" b="1" i="0" dirty="0">
                <a:solidFill>
                  <a:srgbClr val="242021"/>
                </a:solidFill>
                <a:effectLst/>
                <a:latin typeface="StoneSans-Semibold"/>
              </a:rPr>
              <a:t>d</a:t>
            </a:r>
            <a:r>
              <a:rPr lang="en-US" sz="1800" b="0" i="0" dirty="0">
                <a:solidFill>
                  <a:srgbClr val="242021"/>
                </a:solidFill>
                <a:effectLst/>
                <a:latin typeface="StoneSans"/>
              </a:rPr>
              <a:t>), linear hemorrhage (arrow in </a:t>
            </a:r>
            <a:r>
              <a:rPr lang="en-US" sz="1800" b="1" i="0" dirty="0">
                <a:solidFill>
                  <a:srgbClr val="242021"/>
                </a:solidFill>
                <a:effectLst/>
                <a:latin typeface="StoneSans-Semibold"/>
              </a:rPr>
              <a:t>e</a:t>
            </a:r>
            <a:r>
              <a:rPr lang="en-US" sz="1800" b="0" i="0" dirty="0">
                <a:solidFill>
                  <a:srgbClr val="242021"/>
                </a:solidFill>
                <a:effectLst/>
                <a:latin typeface="StoneSans"/>
              </a:rPr>
              <a:t>), and marginal restricted diffusion (arrow in </a:t>
            </a:r>
            <a:r>
              <a:rPr lang="en-US" sz="1800" b="1" i="0" dirty="0">
                <a:solidFill>
                  <a:srgbClr val="242021"/>
                </a:solidFill>
                <a:effectLst/>
                <a:latin typeface="StoneSans-Semibold"/>
              </a:rPr>
              <a:t>f</a:t>
            </a:r>
            <a:r>
              <a:rPr lang="en-US" sz="1800" b="0" i="0" dirty="0">
                <a:solidFill>
                  <a:srgbClr val="242021"/>
                </a:solidFill>
                <a:effectLst/>
                <a:latin typeface="StoneSans"/>
              </a:rPr>
              <a:t>) within the corpus callosum. All are findings compatible with a focal acute TAI. No additional intracranial injuries were noted.</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62</a:t>
            </a:fld>
            <a:endParaRPr lang="es-MX"/>
          </a:p>
        </p:txBody>
      </p:sp>
    </p:spTree>
    <p:extLst>
      <p:ext uri="{BB962C8B-B14F-4D97-AF65-F5344CB8AC3E}">
        <p14:creationId xmlns:p14="http://schemas.microsoft.com/office/powerpoint/2010/main" val="18794404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Severe diffuse TAIs in a 25-year-old man following an ATV accident that occurred months earlier, His GCS score was 3. At the time of the accident, the patient underwent an emergent right hemispheric decompressive craniectomy. </a:t>
            </a:r>
            <a:r>
              <a:rPr lang="en-US" sz="1800" b="1" i="0" dirty="0">
                <a:solidFill>
                  <a:srgbClr val="242021"/>
                </a:solidFill>
                <a:effectLst/>
                <a:latin typeface="StoneSans-Semibold"/>
              </a:rPr>
              <a:t>(a–d) </a:t>
            </a:r>
            <a:r>
              <a:rPr lang="en-US" sz="1800" b="0" i="0" dirty="0">
                <a:solidFill>
                  <a:srgbClr val="242021"/>
                </a:solidFill>
                <a:effectLst/>
                <a:latin typeface="StoneSans"/>
              </a:rPr>
              <a:t>Axial susceptibility-weighted MR images show innumerable chronic microhemorrhages throughout the right cerebellar white matter </a:t>
            </a:r>
            <a:r>
              <a:rPr lang="en-US" sz="1800" b="1" i="0" dirty="0">
                <a:solidFill>
                  <a:srgbClr val="242021"/>
                </a:solidFill>
                <a:effectLst/>
                <a:latin typeface="StoneSans-Semibold"/>
              </a:rPr>
              <a:t>(a)</a:t>
            </a:r>
            <a:r>
              <a:rPr lang="en-US" sz="1800" b="0" i="0" dirty="0">
                <a:solidFill>
                  <a:srgbClr val="242021"/>
                </a:solidFill>
                <a:effectLst/>
                <a:latin typeface="StoneSans"/>
              </a:rPr>
              <a:t>, dorsal pons and superior cerebellar peduncles </a:t>
            </a:r>
            <a:r>
              <a:rPr lang="en-US" sz="1800" b="1" i="0" dirty="0">
                <a:solidFill>
                  <a:srgbClr val="242021"/>
                </a:solidFill>
                <a:effectLst/>
                <a:latin typeface="StoneSans-Semibold"/>
              </a:rPr>
              <a:t>(b)</a:t>
            </a:r>
            <a:r>
              <a:rPr lang="en-US" sz="1800" b="0" i="0" dirty="0">
                <a:solidFill>
                  <a:srgbClr val="242021"/>
                </a:solidFill>
                <a:effectLst/>
                <a:latin typeface="StoneSans"/>
              </a:rPr>
              <a:t>, corpus callosum </a:t>
            </a:r>
            <a:r>
              <a:rPr lang="en-US" sz="1800" b="1" i="0" dirty="0">
                <a:solidFill>
                  <a:srgbClr val="242021"/>
                </a:solidFill>
                <a:effectLst/>
                <a:latin typeface="StoneSans-Semibold"/>
              </a:rPr>
              <a:t>(c)</a:t>
            </a:r>
            <a:r>
              <a:rPr lang="en-US" sz="1800" b="0" i="0" dirty="0">
                <a:solidFill>
                  <a:srgbClr val="242021"/>
                </a:solidFill>
                <a:effectLst/>
                <a:latin typeface="StoneSans"/>
              </a:rPr>
              <a:t>, and frontal white matter </a:t>
            </a:r>
            <a:r>
              <a:rPr lang="en-US" sz="1800" b="1" i="0" dirty="0">
                <a:solidFill>
                  <a:srgbClr val="242021"/>
                </a:solidFill>
                <a:effectLst/>
                <a:latin typeface="StoneSans-Semibold"/>
              </a:rPr>
              <a:t>(d)</a:t>
            </a:r>
            <a:r>
              <a:rPr lang="en-US" sz="1800" b="0" i="0" dirty="0">
                <a:solidFill>
                  <a:srgbClr val="242021"/>
                </a:solidFill>
                <a:effectLst/>
                <a:latin typeface="StoneSans"/>
              </a:rPr>
              <a:t>. </a:t>
            </a:r>
            <a:r>
              <a:rPr lang="en-US" sz="1800" b="1" i="0" dirty="0">
                <a:solidFill>
                  <a:srgbClr val="242021"/>
                </a:solidFill>
                <a:effectLst/>
                <a:latin typeface="StoneSans-Semibold"/>
              </a:rPr>
              <a:t>(e) </a:t>
            </a:r>
            <a:r>
              <a:rPr lang="en-US" sz="1800" b="0" i="0" dirty="0">
                <a:solidFill>
                  <a:srgbClr val="242021"/>
                </a:solidFill>
                <a:effectLst/>
                <a:latin typeface="StoneSans"/>
              </a:rPr>
              <a:t>Sagittal T2- weighted FLAIR MR image shows pronounced focal atrophy of the posterior body of the corpus callosum and midbrain (arrows). </a:t>
            </a:r>
            <a:r>
              <a:rPr lang="en-US" sz="1800" b="1" i="0" dirty="0">
                <a:solidFill>
                  <a:srgbClr val="242021"/>
                </a:solidFill>
                <a:effectLst/>
                <a:latin typeface="StoneSans-Semibold"/>
              </a:rPr>
              <a:t>(f) </a:t>
            </a:r>
            <a:r>
              <a:rPr lang="en-US" sz="1800" b="0" i="0" dirty="0">
                <a:solidFill>
                  <a:srgbClr val="242021"/>
                </a:solidFill>
                <a:effectLst/>
                <a:latin typeface="StoneSans"/>
              </a:rPr>
              <a:t>Axial T2-weighted MR image shows bilateral hypertrophic olivary degeneration (arrows), which developed secondary to the severe brainstem TAIs.</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63</a:t>
            </a:fld>
            <a:endParaRPr lang="es-MX"/>
          </a:p>
        </p:txBody>
      </p:sp>
    </p:spTree>
    <p:extLst>
      <p:ext uri="{BB962C8B-B14F-4D97-AF65-F5344CB8AC3E}">
        <p14:creationId xmlns:p14="http://schemas.microsoft.com/office/powerpoint/2010/main" val="11114394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Traumatic direct carotid-cavernous fistula in a 50-year-old man with alcoholism who was found unconscious on the sidewalk. </a:t>
            </a:r>
            <a:r>
              <a:rPr lang="en-US" sz="1800" b="1" i="0" dirty="0">
                <a:solidFill>
                  <a:srgbClr val="242021"/>
                </a:solidFill>
                <a:effectLst/>
                <a:latin typeface="StoneSans-Semibold"/>
              </a:rPr>
              <a:t>(a) </a:t>
            </a:r>
            <a:r>
              <a:rPr lang="en-US" sz="1800" b="0" i="0" dirty="0">
                <a:solidFill>
                  <a:srgbClr val="242021"/>
                </a:solidFill>
                <a:effectLst/>
                <a:latin typeface="StoneSans"/>
              </a:rPr>
              <a:t>Coronal nonenhanced CT image shows multiple maxillofacial fractures, including the right orbit (straight arrow) and left orbital roof and sphenoid bone (curved arrows). </a:t>
            </a:r>
            <a:r>
              <a:rPr lang="en-US" sz="1800" b="1" i="0" dirty="0">
                <a:solidFill>
                  <a:srgbClr val="242021"/>
                </a:solidFill>
                <a:effectLst/>
                <a:latin typeface="StoneSans-Semibold"/>
              </a:rPr>
              <a:t>(b) </a:t>
            </a:r>
            <a:r>
              <a:rPr lang="en-US" sz="1800" b="0" i="0" dirty="0">
                <a:solidFill>
                  <a:srgbClr val="242021"/>
                </a:solidFill>
                <a:effectLst/>
                <a:latin typeface="StoneSans"/>
              </a:rPr>
              <a:t>Follow-up axial MR angiogram shows pronounced arterialized flow-related enhancement in the cavernous sinuses (arrowheads), left ophthalmic vein, and </a:t>
            </a:r>
            <a:r>
              <a:rPr lang="en-US" sz="1800" b="0" i="0" dirty="0" err="1">
                <a:solidFill>
                  <a:srgbClr val="242021"/>
                </a:solidFill>
                <a:effectLst/>
                <a:latin typeface="StoneSans"/>
              </a:rPr>
              <a:t>sphenoparietal</a:t>
            </a:r>
            <a:r>
              <a:rPr lang="en-US" sz="1800" b="0" i="0" dirty="0">
                <a:solidFill>
                  <a:srgbClr val="242021"/>
                </a:solidFill>
                <a:effectLst/>
                <a:latin typeface="StoneSans"/>
              </a:rPr>
              <a:t> sinus (arrows). </a:t>
            </a:r>
            <a:r>
              <a:rPr lang="en-US" sz="1800" b="1" i="0" dirty="0">
                <a:solidFill>
                  <a:srgbClr val="242021"/>
                </a:solidFill>
                <a:effectLst/>
                <a:latin typeface="StoneSans-Semibold"/>
              </a:rPr>
              <a:t>(c) </a:t>
            </a:r>
            <a:r>
              <a:rPr lang="en-US" sz="1800" b="0" i="0" dirty="0">
                <a:solidFill>
                  <a:srgbClr val="242021"/>
                </a:solidFill>
                <a:effectLst/>
                <a:latin typeface="StoneSans"/>
              </a:rPr>
              <a:t>Coronal T2-weighted MR image shows diffuse </a:t>
            </a:r>
            <a:r>
              <a:rPr lang="en-US" sz="1800" b="0" i="0" dirty="0" err="1">
                <a:solidFill>
                  <a:srgbClr val="242021"/>
                </a:solidFill>
                <a:effectLst/>
                <a:latin typeface="StoneSans"/>
              </a:rPr>
              <a:t>intraorbital</a:t>
            </a:r>
            <a:r>
              <a:rPr lang="en-US" sz="1800" b="0" i="0" dirty="0">
                <a:solidFill>
                  <a:srgbClr val="242021"/>
                </a:solidFill>
                <a:effectLst/>
                <a:latin typeface="StoneSans"/>
              </a:rPr>
              <a:t> edema (arrowheads) and small bilateral subdural hygromas (arrows). </a:t>
            </a:r>
            <a:r>
              <a:rPr lang="en-US" sz="1800" b="1" i="0" dirty="0">
                <a:solidFill>
                  <a:srgbClr val="242021"/>
                </a:solidFill>
                <a:effectLst/>
                <a:latin typeface="StoneSans-Semibold"/>
              </a:rPr>
              <a:t>(d) </a:t>
            </a:r>
            <a:r>
              <a:rPr lang="en-US" sz="1800" b="0" i="0" dirty="0">
                <a:solidFill>
                  <a:srgbClr val="242021"/>
                </a:solidFill>
                <a:effectLst/>
                <a:latin typeface="StoneSans"/>
              </a:rPr>
              <a:t>Axial T1-weighted MR image shows the ophthalmic veins (arrows) markedly dilated and a small subacute hemorrhagic contusion (arrowhead). </a:t>
            </a:r>
            <a:r>
              <a:rPr lang="en-US" sz="1800" b="1" i="0" dirty="0">
                <a:solidFill>
                  <a:srgbClr val="242021"/>
                </a:solidFill>
                <a:effectLst/>
                <a:latin typeface="StoneSans-Semibold"/>
              </a:rPr>
              <a:t>(e) </a:t>
            </a:r>
            <a:r>
              <a:rPr lang="en-US" sz="1800" b="0" i="0" dirty="0">
                <a:solidFill>
                  <a:srgbClr val="242021"/>
                </a:solidFill>
                <a:effectLst/>
                <a:latin typeface="StoneSans"/>
              </a:rPr>
              <a:t>Axial </a:t>
            </a:r>
            <a:r>
              <a:rPr lang="en-US" sz="1800" b="0" i="0" dirty="0" err="1">
                <a:solidFill>
                  <a:srgbClr val="242021"/>
                </a:solidFill>
                <a:effectLst/>
                <a:latin typeface="StoneSans"/>
              </a:rPr>
              <a:t>gadoliniumenhanced</a:t>
            </a:r>
            <a:r>
              <a:rPr lang="en-US" sz="1800" b="0" i="0" dirty="0">
                <a:solidFill>
                  <a:srgbClr val="242021"/>
                </a:solidFill>
                <a:effectLst/>
                <a:latin typeface="StoneSans"/>
              </a:rPr>
              <a:t> T1-weighted MR image shows asymmetric left ocular proptosis (arrows). These findings are compatible with occult high-flow direct carotid-cavernous fistula. </a:t>
            </a:r>
            <a:r>
              <a:rPr lang="en-US" sz="1800" b="1" i="0" dirty="0">
                <a:solidFill>
                  <a:srgbClr val="242021"/>
                </a:solidFill>
                <a:effectLst/>
                <a:latin typeface="StoneSans-Semibold"/>
              </a:rPr>
              <a:t>(f, g) </a:t>
            </a:r>
            <a:r>
              <a:rPr lang="en-US" sz="1800" b="0" i="0" dirty="0">
                <a:solidFill>
                  <a:srgbClr val="242021"/>
                </a:solidFill>
                <a:effectLst/>
                <a:latin typeface="StoneSans"/>
              </a:rPr>
              <a:t>Digital subtraction angiograms obtained after catheterization show direct arterial flow from the left cavernous carotid artery into the left cavernous sinus (straight arrow), also filling the contralateral right cavernous sinus through </a:t>
            </a:r>
            <a:r>
              <a:rPr lang="en-US" sz="1800" b="0" i="0" dirty="0" err="1">
                <a:solidFill>
                  <a:srgbClr val="242021"/>
                </a:solidFill>
                <a:effectLst/>
                <a:latin typeface="StoneSans"/>
              </a:rPr>
              <a:t>intersellar</a:t>
            </a:r>
            <a:r>
              <a:rPr lang="en-US" sz="1800" b="0" i="0" dirty="0">
                <a:solidFill>
                  <a:srgbClr val="242021"/>
                </a:solidFill>
                <a:effectLst/>
                <a:latin typeface="StoneSans"/>
              </a:rPr>
              <a:t> communications. Note the arterialized flow within the left ophthalmic vein (arrowhead) and left </a:t>
            </a:r>
            <a:r>
              <a:rPr lang="en-US" sz="1800" b="0" i="0" dirty="0" err="1">
                <a:solidFill>
                  <a:srgbClr val="242021"/>
                </a:solidFill>
                <a:effectLst/>
                <a:latin typeface="StoneSans"/>
              </a:rPr>
              <a:t>sphenoparietal</a:t>
            </a:r>
            <a:r>
              <a:rPr lang="en-US" sz="1800" b="0" i="0" dirty="0">
                <a:solidFill>
                  <a:srgbClr val="242021"/>
                </a:solidFill>
                <a:effectLst/>
                <a:latin typeface="StoneSans"/>
              </a:rPr>
              <a:t> sinus (curved arrow)</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64</a:t>
            </a:fld>
            <a:endParaRPr lang="es-MX"/>
          </a:p>
        </p:txBody>
      </p:sp>
    </p:spTree>
    <p:extLst>
      <p:ext uri="{BB962C8B-B14F-4D97-AF65-F5344CB8AC3E}">
        <p14:creationId xmlns:p14="http://schemas.microsoft.com/office/powerpoint/2010/main" val="5691953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b="0" i="0" dirty="0">
                <a:solidFill>
                  <a:srgbClr val="242021"/>
                </a:solidFill>
                <a:effectLst/>
                <a:latin typeface="StoneSans"/>
              </a:rPr>
              <a:t>Secondary cerebral infarctions in a 34-year-old man who fell from scaffolding and was unconscious. His GCS score was 4. </a:t>
            </a:r>
            <a:r>
              <a:rPr lang="en-US" sz="1800" b="1" i="0" dirty="0">
                <a:solidFill>
                  <a:srgbClr val="242021"/>
                </a:solidFill>
                <a:effectLst/>
                <a:latin typeface="StoneSans-Semibold"/>
              </a:rPr>
              <a:t>(a) </a:t>
            </a:r>
            <a:r>
              <a:rPr lang="en-US" sz="1800" b="0" i="0" dirty="0">
                <a:solidFill>
                  <a:srgbClr val="242021"/>
                </a:solidFill>
                <a:effectLst/>
                <a:latin typeface="StoneSans"/>
              </a:rPr>
              <a:t>Axial nonenhanced CT image shows a nondisplaced left frontal </a:t>
            </a:r>
            <a:r>
              <a:rPr lang="en-US" sz="1800" b="0" i="0" dirty="0" err="1">
                <a:solidFill>
                  <a:srgbClr val="242021"/>
                </a:solidFill>
                <a:effectLst/>
                <a:latin typeface="StoneSans"/>
              </a:rPr>
              <a:t>calvarial</a:t>
            </a:r>
            <a:r>
              <a:rPr lang="en-US" sz="1800" b="0" i="0" dirty="0">
                <a:solidFill>
                  <a:srgbClr val="242021"/>
                </a:solidFill>
                <a:effectLst/>
                <a:latin typeface="StoneSans"/>
              </a:rPr>
              <a:t> fracture (arrow). </a:t>
            </a:r>
            <a:r>
              <a:rPr lang="en-US" sz="1800" b="1" i="0" dirty="0">
                <a:solidFill>
                  <a:srgbClr val="242021"/>
                </a:solidFill>
                <a:effectLst/>
                <a:latin typeface="StoneSans-Semibold"/>
              </a:rPr>
              <a:t>(b, c) </a:t>
            </a:r>
            <a:r>
              <a:rPr lang="en-US" sz="1800" b="0" i="0" dirty="0">
                <a:solidFill>
                  <a:srgbClr val="242021"/>
                </a:solidFill>
                <a:effectLst/>
                <a:latin typeface="StoneSans"/>
              </a:rPr>
              <a:t>Axial </a:t>
            </a:r>
            <a:r>
              <a:rPr lang="en-US" sz="1800" b="1" i="0" dirty="0">
                <a:solidFill>
                  <a:srgbClr val="242021"/>
                </a:solidFill>
                <a:effectLst/>
                <a:latin typeface="StoneSans-Semibold"/>
              </a:rPr>
              <a:t>(b) </a:t>
            </a:r>
            <a:r>
              <a:rPr lang="en-US" sz="1800" b="0" i="0" dirty="0">
                <a:solidFill>
                  <a:srgbClr val="242021"/>
                </a:solidFill>
                <a:effectLst/>
                <a:latin typeface="StoneSans"/>
              </a:rPr>
              <a:t>and coronal </a:t>
            </a:r>
            <a:r>
              <a:rPr lang="en-US" sz="1800" b="1" i="0" dirty="0">
                <a:solidFill>
                  <a:srgbClr val="242021"/>
                </a:solidFill>
                <a:effectLst/>
                <a:latin typeface="StoneSans-Semibold"/>
              </a:rPr>
              <a:t>(c) </a:t>
            </a:r>
            <a:r>
              <a:rPr lang="en-US" sz="1800" b="0" i="0" dirty="0">
                <a:solidFill>
                  <a:srgbClr val="242021"/>
                </a:solidFill>
                <a:effectLst/>
                <a:latin typeface="StoneSans"/>
              </a:rPr>
              <a:t>nonenhanced CT images show a large mixed-attenuating hyperacute and acute left cerebral convexity hematoma (white arrow) causing mass effect, rightward </a:t>
            </a:r>
            <a:r>
              <a:rPr lang="en-US" sz="1800" b="0" i="0" dirty="0" err="1">
                <a:solidFill>
                  <a:srgbClr val="242021"/>
                </a:solidFill>
                <a:effectLst/>
                <a:latin typeface="StoneSans"/>
              </a:rPr>
              <a:t>subfalcine</a:t>
            </a:r>
            <a:r>
              <a:rPr lang="en-US" sz="1800" b="0" i="0" dirty="0">
                <a:solidFill>
                  <a:srgbClr val="242021"/>
                </a:solidFill>
                <a:effectLst/>
                <a:latin typeface="StoneSans"/>
              </a:rPr>
              <a:t> herniation (arrowheads), and central downward herniation with effacement of the suprasellar cistern with brainstem compression (red arrow in </a:t>
            </a:r>
            <a:r>
              <a:rPr lang="en-US" sz="1800" b="1" i="0" dirty="0">
                <a:solidFill>
                  <a:srgbClr val="242021"/>
                </a:solidFill>
                <a:effectLst/>
                <a:latin typeface="StoneSans-Semibold"/>
              </a:rPr>
              <a:t>c</a:t>
            </a:r>
            <a:r>
              <a:rPr lang="en-US" sz="1800" b="0" i="0" dirty="0">
                <a:solidFill>
                  <a:srgbClr val="242021"/>
                </a:solidFill>
                <a:effectLst/>
                <a:latin typeface="StoneSans"/>
              </a:rPr>
              <a:t>). </a:t>
            </a:r>
            <a:r>
              <a:rPr lang="en-US" sz="1800" b="1" i="0" dirty="0">
                <a:solidFill>
                  <a:srgbClr val="242021"/>
                </a:solidFill>
                <a:effectLst/>
                <a:latin typeface="StoneSans-Semibold"/>
              </a:rPr>
              <a:t>(d) </a:t>
            </a:r>
            <a:r>
              <a:rPr lang="en-US" sz="1800" b="0" i="0" dirty="0">
                <a:solidFill>
                  <a:srgbClr val="242021"/>
                </a:solidFill>
                <a:effectLst/>
                <a:latin typeface="StoneSans"/>
              </a:rPr>
              <a:t>Coronal nonenhanced CT image shows improved right </a:t>
            </a:r>
            <a:r>
              <a:rPr lang="en-US" sz="1800" b="0" i="0" dirty="0" err="1">
                <a:solidFill>
                  <a:srgbClr val="242021"/>
                </a:solidFill>
                <a:effectLst/>
                <a:latin typeface="StoneSans"/>
              </a:rPr>
              <a:t>subfalcine</a:t>
            </a:r>
            <a:r>
              <a:rPr lang="en-US" sz="1800" b="0" i="0" dirty="0">
                <a:solidFill>
                  <a:srgbClr val="242021"/>
                </a:solidFill>
                <a:effectLst/>
                <a:latin typeface="StoneSans"/>
              </a:rPr>
              <a:t> and central downward herniation (arrows) after emergency decompressive craniectomy. </a:t>
            </a:r>
            <a:r>
              <a:rPr lang="en-US" sz="1800" b="1" i="0" dirty="0">
                <a:solidFill>
                  <a:srgbClr val="242021"/>
                </a:solidFill>
                <a:effectLst/>
                <a:latin typeface="StoneSans-Semibold"/>
              </a:rPr>
              <a:t>(e, f) </a:t>
            </a:r>
            <a:r>
              <a:rPr lang="en-US" sz="1800" b="0" i="0" dirty="0">
                <a:solidFill>
                  <a:srgbClr val="242021"/>
                </a:solidFill>
                <a:effectLst/>
                <a:latin typeface="StoneSans"/>
              </a:rPr>
              <a:t>Axial diffusion-weighted image </a:t>
            </a:r>
            <a:r>
              <a:rPr lang="en-US" sz="1800" b="1" i="0" dirty="0">
                <a:solidFill>
                  <a:srgbClr val="242021"/>
                </a:solidFill>
                <a:effectLst/>
                <a:latin typeface="StoneSans-Semibold"/>
              </a:rPr>
              <a:t>(e) </a:t>
            </a:r>
            <a:r>
              <a:rPr lang="en-US" sz="1800" b="0" i="0" dirty="0">
                <a:solidFill>
                  <a:srgbClr val="242021"/>
                </a:solidFill>
                <a:effectLst/>
                <a:latin typeface="StoneSans"/>
              </a:rPr>
              <a:t>shows central midbrain infarction (arrow in </a:t>
            </a:r>
            <a:r>
              <a:rPr lang="en-US" sz="1800" b="1" i="0" dirty="0">
                <a:solidFill>
                  <a:srgbClr val="242021"/>
                </a:solidFill>
                <a:effectLst/>
                <a:latin typeface="StoneSans-Semibold"/>
              </a:rPr>
              <a:t>e</a:t>
            </a:r>
            <a:r>
              <a:rPr lang="en-US" sz="1800" b="0" i="0" dirty="0">
                <a:solidFill>
                  <a:srgbClr val="242021"/>
                </a:solidFill>
                <a:effectLst/>
                <a:latin typeface="StoneSans"/>
              </a:rPr>
              <a:t>), with associated hemorrhage (arrow in </a:t>
            </a:r>
            <a:r>
              <a:rPr lang="en-US" sz="1800" b="1" i="0" dirty="0">
                <a:solidFill>
                  <a:srgbClr val="242021"/>
                </a:solidFill>
                <a:effectLst/>
                <a:latin typeface="StoneSans-Semibold"/>
              </a:rPr>
              <a:t>f</a:t>
            </a:r>
            <a:r>
              <a:rPr lang="en-US" sz="1800" b="0" i="0" dirty="0">
                <a:solidFill>
                  <a:srgbClr val="242021"/>
                </a:solidFill>
                <a:effectLst/>
                <a:latin typeface="StoneSans"/>
              </a:rPr>
              <a:t>) on the axial susceptibility-weighted image </a:t>
            </a:r>
            <a:r>
              <a:rPr lang="en-US" sz="1800" b="1" i="0" dirty="0">
                <a:solidFill>
                  <a:srgbClr val="242021"/>
                </a:solidFill>
                <a:effectLst/>
                <a:latin typeface="StoneSans-Semibold"/>
              </a:rPr>
              <a:t>(f)</a:t>
            </a:r>
            <a:r>
              <a:rPr lang="en-US" sz="1800" b="0" i="0" dirty="0">
                <a:solidFill>
                  <a:srgbClr val="242021"/>
                </a:solidFill>
                <a:effectLst/>
                <a:latin typeface="StoneSans"/>
              </a:rPr>
              <a:t>. </a:t>
            </a:r>
            <a:r>
              <a:rPr lang="en-US" sz="1800" b="1" i="0" dirty="0">
                <a:solidFill>
                  <a:srgbClr val="242021"/>
                </a:solidFill>
                <a:effectLst/>
                <a:latin typeface="StoneSans-Semibold"/>
              </a:rPr>
              <a:t>(g) </a:t>
            </a:r>
            <a:r>
              <a:rPr lang="en-US" sz="1800" b="0" i="0" dirty="0">
                <a:solidFill>
                  <a:srgbClr val="242021"/>
                </a:solidFill>
                <a:effectLst/>
                <a:latin typeface="StoneSans"/>
              </a:rPr>
              <a:t>Axial T2-weighted FLAIR MR image shows a large left anterior cerebral artery infarction (arrowheads in </a:t>
            </a:r>
            <a:r>
              <a:rPr lang="en-US" sz="1800" b="1" i="0" dirty="0">
                <a:solidFill>
                  <a:srgbClr val="242021"/>
                </a:solidFill>
                <a:effectLst/>
                <a:latin typeface="StoneSans-Semibold"/>
              </a:rPr>
              <a:t>e</a:t>
            </a:r>
            <a:r>
              <a:rPr lang="en-US" sz="1800" b="0" i="0" dirty="0">
                <a:solidFill>
                  <a:srgbClr val="242021"/>
                </a:solidFill>
                <a:effectLst/>
                <a:latin typeface="StoneSans"/>
              </a:rPr>
              <a:t>, </a:t>
            </a:r>
            <a:r>
              <a:rPr lang="en-US" sz="1800" b="1" i="0" dirty="0">
                <a:solidFill>
                  <a:srgbClr val="242021"/>
                </a:solidFill>
                <a:effectLst/>
                <a:latin typeface="StoneSans-Semibold"/>
              </a:rPr>
              <a:t>g</a:t>
            </a:r>
            <a:r>
              <a:rPr lang="en-US" sz="1800" b="0" i="0" dirty="0">
                <a:solidFill>
                  <a:srgbClr val="242021"/>
                </a:solidFill>
                <a:effectLst/>
                <a:latin typeface="StoneSans"/>
              </a:rPr>
              <a:t>). </a:t>
            </a:r>
            <a:r>
              <a:rPr lang="en-US" sz="1800" b="1" i="0" dirty="0">
                <a:solidFill>
                  <a:srgbClr val="242021"/>
                </a:solidFill>
                <a:effectLst/>
                <a:latin typeface="StoneSans-Semibold-Identity-H"/>
              </a:rPr>
              <a:t>(h, </a:t>
            </a:r>
            <a:r>
              <a:rPr lang="en-US" sz="1800" b="1" i="0" dirty="0" err="1">
                <a:solidFill>
                  <a:srgbClr val="242021"/>
                </a:solidFill>
                <a:effectLst/>
                <a:latin typeface="StoneSans-Semibold-Identity-H"/>
              </a:rPr>
              <a:t>i</a:t>
            </a:r>
            <a:r>
              <a:rPr lang="en-US" sz="1800" b="1" i="0" dirty="0">
                <a:solidFill>
                  <a:srgbClr val="242021"/>
                </a:solidFill>
                <a:effectLst/>
                <a:latin typeface="StoneSans-Semibold-Identity-H"/>
              </a:rPr>
              <a:t>) </a:t>
            </a:r>
            <a:r>
              <a:rPr lang="en-US" sz="1800" b="0" i="0" dirty="0">
                <a:solidFill>
                  <a:srgbClr val="242021"/>
                </a:solidFill>
                <a:effectLst/>
                <a:latin typeface="StoneSans"/>
              </a:rPr>
              <a:t>Axial diffusion-weighted </a:t>
            </a:r>
            <a:r>
              <a:rPr lang="en-US" sz="1800" b="1" i="0" dirty="0">
                <a:solidFill>
                  <a:srgbClr val="242021"/>
                </a:solidFill>
                <a:effectLst/>
                <a:latin typeface="StoneSans-Semibold-Identity-H"/>
              </a:rPr>
              <a:t>(h) </a:t>
            </a:r>
            <a:r>
              <a:rPr lang="en-US" sz="1800" b="0" i="0" dirty="0">
                <a:solidFill>
                  <a:srgbClr val="242021"/>
                </a:solidFill>
                <a:effectLst/>
                <a:latin typeface="StoneSans"/>
              </a:rPr>
              <a:t>and T2-weighted FLAIR </a:t>
            </a:r>
            <a:r>
              <a:rPr lang="en-US" sz="1800" b="1" i="0" dirty="0">
                <a:solidFill>
                  <a:srgbClr val="242021"/>
                </a:solidFill>
                <a:effectLst/>
                <a:latin typeface="StoneSans-Semibold"/>
              </a:rPr>
              <a:t>(</a:t>
            </a:r>
            <a:r>
              <a:rPr lang="en-US" sz="1800" b="1" i="0" dirty="0" err="1">
                <a:solidFill>
                  <a:srgbClr val="242021"/>
                </a:solidFill>
                <a:effectLst/>
                <a:latin typeface="StoneSans-Semibold"/>
              </a:rPr>
              <a:t>i</a:t>
            </a:r>
            <a:r>
              <a:rPr lang="en-US" sz="1800" b="1" i="0" dirty="0">
                <a:solidFill>
                  <a:srgbClr val="242021"/>
                </a:solidFill>
                <a:effectLst/>
                <a:latin typeface="StoneSans-Semibold"/>
              </a:rPr>
              <a:t>) </a:t>
            </a:r>
            <a:r>
              <a:rPr lang="en-US" sz="1800" b="0" i="0" dirty="0">
                <a:solidFill>
                  <a:srgbClr val="242021"/>
                </a:solidFill>
                <a:effectLst/>
                <a:latin typeface="StoneSans"/>
              </a:rPr>
              <a:t>MR images show a distal left anterior cerebral artery (arrowheads) related to vascular compression from herniation and multifocal T2-hyperintense restricted foci (curved arrow), compatible with TAIs. Diffuse SAH, intraventricular hemorrhage, and multifocal frontal contusions were also noted.</a:t>
            </a:r>
            <a:r>
              <a:rPr lang="en-US" dirty="0"/>
              <a:t> </a:t>
            </a:r>
            <a:br>
              <a:rPr lang="en-US" dirty="0"/>
            </a:br>
            <a:endParaRPr lang="es-CO"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65</a:t>
            </a:fld>
            <a:endParaRPr lang="es-MX"/>
          </a:p>
        </p:txBody>
      </p:sp>
    </p:spTree>
    <p:extLst>
      <p:ext uri="{BB962C8B-B14F-4D97-AF65-F5344CB8AC3E}">
        <p14:creationId xmlns:p14="http://schemas.microsoft.com/office/powerpoint/2010/main" val="1071129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99512F-C073-4A79-9658-56824756BB3C}"/>
              </a:ext>
            </a:extLst>
          </p:cNvPr>
          <p:cNvSpPr>
            <a:spLocks noGrp="1"/>
          </p:cNvSpPr>
          <p:nvPr>
            <p:ph type="ctrTitle"/>
          </p:nvPr>
        </p:nvSpPr>
        <p:spPr>
          <a:xfrm>
            <a:off x="2286000" y="1683545"/>
            <a:ext cx="13716000" cy="3581400"/>
          </a:xfrm>
        </p:spPr>
        <p:txBody>
          <a:bodyPr anchor="b"/>
          <a:lstStyle>
            <a:lvl1pPr algn="ctr">
              <a:defRPr sz="9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7DD688BE-72A6-4F8C-81ED-C51BE5B72AB7}"/>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FEC3E2E7-1E92-466A-9E36-5A2A295E22C5}"/>
              </a:ext>
            </a:extLst>
          </p:cNvPr>
          <p:cNvSpPr>
            <a:spLocks noGrp="1"/>
          </p:cNvSpPr>
          <p:nvPr>
            <p:ph type="dt" sz="half" idx="10"/>
          </p:nvPr>
        </p:nvSpPr>
        <p:spPr/>
        <p:txBody>
          <a:bodyPr/>
          <a:lstStyle/>
          <a:p>
            <a:fld id="{A8F842BA-6194-4F85-A19F-8387366FA064}" type="datetimeFigureOut">
              <a:rPr lang="es-MX" smtClean="0"/>
              <a:t>05/10/2025</a:t>
            </a:fld>
            <a:endParaRPr lang="es-MX"/>
          </a:p>
        </p:txBody>
      </p:sp>
      <p:sp>
        <p:nvSpPr>
          <p:cNvPr id="5" name="Marcador de pie de página 4">
            <a:extLst>
              <a:ext uri="{FF2B5EF4-FFF2-40B4-BE49-F238E27FC236}">
                <a16:creationId xmlns:a16="http://schemas.microsoft.com/office/drawing/2014/main" id="{8081C078-1D51-47E3-A9F8-5C78C98736F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5A48FBE-0DF2-4481-A983-F885ED3A5613}"/>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276121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098E36-1DB5-49F7-A0DF-80F28480089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EC18050-81AC-4606-AF5B-1295882A46D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FD64C8B4-B0C8-465A-8258-EC59497FB380}"/>
              </a:ext>
            </a:extLst>
          </p:cNvPr>
          <p:cNvSpPr>
            <a:spLocks noGrp="1"/>
          </p:cNvSpPr>
          <p:nvPr>
            <p:ph type="dt" sz="half" idx="10"/>
          </p:nvPr>
        </p:nvSpPr>
        <p:spPr/>
        <p:txBody>
          <a:bodyPr/>
          <a:lstStyle/>
          <a:p>
            <a:fld id="{A8F842BA-6194-4F85-A19F-8387366FA064}" type="datetimeFigureOut">
              <a:rPr lang="es-MX" smtClean="0"/>
              <a:t>05/10/2025</a:t>
            </a:fld>
            <a:endParaRPr lang="es-MX"/>
          </a:p>
        </p:txBody>
      </p:sp>
      <p:sp>
        <p:nvSpPr>
          <p:cNvPr id="5" name="Marcador de pie de página 4">
            <a:extLst>
              <a:ext uri="{FF2B5EF4-FFF2-40B4-BE49-F238E27FC236}">
                <a16:creationId xmlns:a16="http://schemas.microsoft.com/office/drawing/2014/main" id="{834D4476-94F3-4D16-90DE-011942213A7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149EEC1-AFC3-4C44-B9DE-CB880883F52E}"/>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505402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95B0D5-71A0-4C96-825B-39F26B6F59DA}"/>
              </a:ext>
            </a:extLst>
          </p:cNvPr>
          <p:cNvSpPr>
            <a:spLocks noGrp="1"/>
          </p:cNvSpPr>
          <p:nvPr>
            <p:ph type="title"/>
          </p:nvPr>
        </p:nvSpPr>
        <p:spPr>
          <a:xfrm>
            <a:off x="1247775" y="2564608"/>
            <a:ext cx="15773400" cy="4279106"/>
          </a:xfrm>
        </p:spPr>
        <p:txBody>
          <a:bodyPr anchor="b"/>
          <a:lstStyle>
            <a:lvl1pPr>
              <a:defRPr sz="9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833B6413-937B-4CE7-BA05-D789B0700238}"/>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6E31E3D-14F7-4A31-A556-16AB49E55B8A}"/>
              </a:ext>
            </a:extLst>
          </p:cNvPr>
          <p:cNvSpPr>
            <a:spLocks noGrp="1"/>
          </p:cNvSpPr>
          <p:nvPr>
            <p:ph type="dt" sz="half" idx="10"/>
          </p:nvPr>
        </p:nvSpPr>
        <p:spPr/>
        <p:txBody>
          <a:bodyPr/>
          <a:lstStyle/>
          <a:p>
            <a:fld id="{A8F842BA-6194-4F85-A19F-8387366FA064}" type="datetimeFigureOut">
              <a:rPr lang="es-MX" smtClean="0"/>
              <a:t>05/10/2025</a:t>
            </a:fld>
            <a:endParaRPr lang="es-MX"/>
          </a:p>
        </p:txBody>
      </p:sp>
      <p:sp>
        <p:nvSpPr>
          <p:cNvPr id="5" name="Marcador de pie de página 4">
            <a:extLst>
              <a:ext uri="{FF2B5EF4-FFF2-40B4-BE49-F238E27FC236}">
                <a16:creationId xmlns:a16="http://schemas.microsoft.com/office/drawing/2014/main" id="{CC9B070E-169B-4631-8B06-D78095B2357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A0F0E69-5286-47C0-9262-0E1DA66D960B}"/>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3657263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0CAEFE-8143-418E-83D3-1CB9908A862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4A051AD-9E8A-4DAD-8603-4A2459952865}"/>
              </a:ext>
            </a:extLst>
          </p:cNvPr>
          <p:cNvSpPr>
            <a:spLocks noGrp="1"/>
          </p:cNvSpPr>
          <p:nvPr>
            <p:ph sz="half" idx="1"/>
          </p:nvPr>
        </p:nvSpPr>
        <p:spPr>
          <a:xfrm>
            <a:off x="1257300" y="2738438"/>
            <a:ext cx="7772400" cy="65270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EEDB755F-D0F1-43C1-AEA6-8FC12B357C61}"/>
              </a:ext>
            </a:extLst>
          </p:cNvPr>
          <p:cNvSpPr>
            <a:spLocks noGrp="1"/>
          </p:cNvSpPr>
          <p:nvPr>
            <p:ph sz="half" idx="2"/>
          </p:nvPr>
        </p:nvSpPr>
        <p:spPr>
          <a:xfrm>
            <a:off x="9258300" y="2738438"/>
            <a:ext cx="7772400" cy="65270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87C13373-AD32-4D57-BA86-A4D1C278C57E}"/>
              </a:ext>
            </a:extLst>
          </p:cNvPr>
          <p:cNvSpPr>
            <a:spLocks noGrp="1"/>
          </p:cNvSpPr>
          <p:nvPr>
            <p:ph type="dt" sz="half" idx="10"/>
          </p:nvPr>
        </p:nvSpPr>
        <p:spPr/>
        <p:txBody>
          <a:bodyPr/>
          <a:lstStyle/>
          <a:p>
            <a:fld id="{A8F842BA-6194-4F85-A19F-8387366FA064}" type="datetimeFigureOut">
              <a:rPr lang="es-MX" smtClean="0"/>
              <a:t>05/10/2025</a:t>
            </a:fld>
            <a:endParaRPr lang="es-MX"/>
          </a:p>
        </p:txBody>
      </p:sp>
      <p:sp>
        <p:nvSpPr>
          <p:cNvPr id="6" name="Marcador de pie de página 5">
            <a:extLst>
              <a:ext uri="{FF2B5EF4-FFF2-40B4-BE49-F238E27FC236}">
                <a16:creationId xmlns:a16="http://schemas.microsoft.com/office/drawing/2014/main" id="{BA957354-8D48-436B-B41C-E96E109AA90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68820D7-FC14-488C-8A88-60EA8AF5E280}"/>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720651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77D7-043B-4A0E-AD53-21778DDCBA4B}"/>
              </a:ext>
            </a:extLst>
          </p:cNvPr>
          <p:cNvSpPr>
            <a:spLocks noGrp="1"/>
          </p:cNvSpPr>
          <p:nvPr>
            <p:ph type="title"/>
          </p:nvPr>
        </p:nvSpPr>
        <p:spPr>
          <a:xfrm>
            <a:off x="1259682" y="547688"/>
            <a:ext cx="15773400" cy="1988345"/>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58DCF52A-780A-4566-BF95-9B84E9556ED0}"/>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26EBC55-723C-491A-8308-9E72C1FB93F7}"/>
              </a:ext>
            </a:extLst>
          </p:cNvPr>
          <p:cNvSpPr>
            <a:spLocks noGrp="1"/>
          </p:cNvSpPr>
          <p:nvPr>
            <p:ph sz="half" idx="2"/>
          </p:nvPr>
        </p:nvSpPr>
        <p:spPr>
          <a:xfrm>
            <a:off x="1259683" y="3757613"/>
            <a:ext cx="7736681" cy="55268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3A89C7B1-5F9D-43B2-AF77-F3A04D0F4B3F}"/>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CFF80FE-9EBC-4426-A4BC-7B03D811957C}"/>
              </a:ext>
            </a:extLst>
          </p:cNvPr>
          <p:cNvSpPr>
            <a:spLocks noGrp="1"/>
          </p:cNvSpPr>
          <p:nvPr>
            <p:ph sz="quarter" idx="4"/>
          </p:nvPr>
        </p:nvSpPr>
        <p:spPr>
          <a:xfrm>
            <a:off x="9258300" y="3757613"/>
            <a:ext cx="7774782" cy="55268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CF704DFC-5D44-46F9-91EC-1BB6E47D3DA4}"/>
              </a:ext>
            </a:extLst>
          </p:cNvPr>
          <p:cNvSpPr>
            <a:spLocks noGrp="1"/>
          </p:cNvSpPr>
          <p:nvPr>
            <p:ph type="dt" sz="half" idx="10"/>
          </p:nvPr>
        </p:nvSpPr>
        <p:spPr/>
        <p:txBody>
          <a:bodyPr/>
          <a:lstStyle/>
          <a:p>
            <a:fld id="{A8F842BA-6194-4F85-A19F-8387366FA064}" type="datetimeFigureOut">
              <a:rPr lang="es-MX" smtClean="0"/>
              <a:t>05/10/2025</a:t>
            </a:fld>
            <a:endParaRPr lang="es-MX"/>
          </a:p>
        </p:txBody>
      </p:sp>
      <p:sp>
        <p:nvSpPr>
          <p:cNvPr id="8" name="Marcador de pie de página 7">
            <a:extLst>
              <a:ext uri="{FF2B5EF4-FFF2-40B4-BE49-F238E27FC236}">
                <a16:creationId xmlns:a16="http://schemas.microsoft.com/office/drawing/2014/main" id="{79CE28B0-BFF9-4B42-939E-76ABDD7E5511}"/>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40FC1A74-E17C-4483-B30D-730AC879E20B}"/>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31608408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52BB00-60A3-426C-AA0B-71D3D38D326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4FAE4875-2A77-4FB5-9AFB-44E910F39971}"/>
              </a:ext>
            </a:extLst>
          </p:cNvPr>
          <p:cNvSpPr>
            <a:spLocks noGrp="1"/>
          </p:cNvSpPr>
          <p:nvPr>
            <p:ph type="dt" sz="half" idx="10"/>
          </p:nvPr>
        </p:nvSpPr>
        <p:spPr/>
        <p:txBody>
          <a:bodyPr/>
          <a:lstStyle/>
          <a:p>
            <a:fld id="{A8F842BA-6194-4F85-A19F-8387366FA064}" type="datetimeFigureOut">
              <a:rPr lang="es-MX" smtClean="0"/>
              <a:t>05/10/2025</a:t>
            </a:fld>
            <a:endParaRPr lang="es-MX"/>
          </a:p>
        </p:txBody>
      </p:sp>
      <p:sp>
        <p:nvSpPr>
          <p:cNvPr id="4" name="Marcador de pie de página 3">
            <a:extLst>
              <a:ext uri="{FF2B5EF4-FFF2-40B4-BE49-F238E27FC236}">
                <a16:creationId xmlns:a16="http://schemas.microsoft.com/office/drawing/2014/main" id="{62055B6C-7C74-427B-B0A4-0970CA16130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B1ADB924-DB0F-4C6C-9819-2905F22B4D14}"/>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2840555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67B16CA-A1F3-48C3-B881-D68615C18105}"/>
              </a:ext>
            </a:extLst>
          </p:cNvPr>
          <p:cNvSpPr>
            <a:spLocks noGrp="1"/>
          </p:cNvSpPr>
          <p:nvPr>
            <p:ph type="dt" sz="half" idx="10"/>
          </p:nvPr>
        </p:nvSpPr>
        <p:spPr/>
        <p:txBody>
          <a:bodyPr/>
          <a:lstStyle/>
          <a:p>
            <a:fld id="{A8F842BA-6194-4F85-A19F-8387366FA064}" type="datetimeFigureOut">
              <a:rPr lang="es-MX" smtClean="0"/>
              <a:t>05/10/2025</a:t>
            </a:fld>
            <a:endParaRPr lang="es-MX"/>
          </a:p>
        </p:txBody>
      </p:sp>
      <p:sp>
        <p:nvSpPr>
          <p:cNvPr id="3" name="Marcador de pie de página 2">
            <a:extLst>
              <a:ext uri="{FF2B5EF4-FFF2-40B4-BE49-F238E27FC236}">
                <a16:creationId xmlns:a16="http://schemas.microsoft.com/office/drawing/2014/main" id="{1436E7B1-2D67-444C-A19F-9E64EAA0653D}"/>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BF186EEE-9851-4C29-9BD0-573526E08A65}"/>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2428403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550A61-78AB-4B71-84D5-7DF3FA71E231}"/>
              </a:ext>
            </a:extLst>
          </p:cNvPr>
          <p:cNvSpPr>
            <a:spLocks noGrp="1"/>
          </p:cNvSpPr>
          <p:nvPr>
            <p:ph type="title"/>
          </p:nvPr>
        </p:nvSpPr>
        <p:spPr>
          <a:xfrm>
            <a:off x="1259683" y="685800"/>
            <a:ext cx="5898356" cy="2400300"/>
          </a:xfrm>
        </p:spPr>
        <p:txBody>
          <a:bodyPr anchor="b"/>
          <a:lstStyle>
            <a:lvl1pPr>
              <a:defRPr sz="48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A05449E-65B5-4F05-90E2-467D08C5EDB6}"/>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E2BE2CD-A61A-4DFA-A0BC-E5F7D570F1ED}"/>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153463-45DE-41EC-B4B6-D249F39E600B}"/>
              </a:ext>
            </a:extLst>
          </p:cNvPr>
          <p:cNvSpPr>
            <a:spLocks noGrp="1"/>
          </p:cNvSpPr>
          <p:nvPr>
            <p:ph type="dt" sz="half" idx="10"/>
          </p:nvPr>
        </p:nvSpPr>
        <p:spPr/>
        <p:txBody>
          <a:bodyPr/>
          <a:lstStyle/>
          <a:p>
            <a:fld id="{A8F842BA-6194-4F85-A19F-8387366FA064}" type="datetimeFigureOut">
              <a:rPr lang="es-MX" smtClean="0"/>
              <a:t>05/10/2025</a:t>
            </a:fld>
            <a:endParaRPr lang="es-MX"/>
          </a:p>
        </p:txBody>
      </p:sp>
      <p:sp>
        <p:nvSpPr>
          <p:cNvPr id="6" name="Marcador de pie de página 5">
            <a:extLst>
              <a:ext uri="{FF2B5EF4-FFF2-40B4-BE49-F238E27FC236}">
                <a16:creationId xmlns:a16="http://schemas.microsoft.com/office/drawing/2014/main" id="{7880E66E-622D-4867-816C-4D1574F0DA6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85BE6B3-3C91-4847-8E2A-32140E79D331}"/>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159843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C0C942-B674-402F-A708-52B2CDA3CC7E}"/>
              </a:ext>
            </a:extLst>
          </p:cNvPr>
          <p:cNvSpPr>
            <a:spLocks noGrp="1"/>
          </p:cNvSpPr>
          <p:nvPr>
            <p:ph type="title"/>
          </p:nvPr>
        </p:nvSpPr>
        <p:spPr>
          <a:xfrm>
            <a:off x="1259683" y="685800"/>
            <a:ext cx="5898356" cy="2400300"/>
          </a:xfrm>
        </p:spPr>
        <p:txBody>
          <a:bodyPr anchor="b"/>
          <a:lstStyle>
            <a:lvl1pPr>
              <a:defRPr sz="48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E207C9C-F627-405E-9488-2D4C77F120D9}"/>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s-MX"/>
          </a:p>
        </p:txBody>
      </p:sp>
      <p:sp>
        <p:nvSpPr>
          <p:cNvPr id="4" name="Marcador de texto 3">
            <a:extLst>
              <a:ext uri="{FF2B5EF4-FFF2-40B4-BE49-F238E27FC236}">
                <a16:creationId xmlns:a16="http://schemas.microsoft.com/office/drawing/2014/main" id="{C1EEB7C7-71DB-47B6-A93C-D08ED87A3DB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57BCEE0-B401-44EA-865A-C6918D5489C1}"/>
              </a:ext>
            </a:extLst>
          </p:cNvPr>
          <p:cNvSpPr>
            <a:spLocks noGrp="1"/>
          </p:cNvSpPr>
          <p:nvPr>
            <p:ph type="dt" sz="half" idx="10"/>
          </p:nvPr>
        </p:nvSpPr>
        <p:spPr/>
        <p:txBody>
          <a:bodyPr/>
          <a:lstStyle/>
          <a:p>
            <a:fld id="{A8F842BA-6194-4F85-A19F-8387366FA064}" type="datetimeFigureOut">
              <a:rPr lang="es-MX" smtClean="0"/>
              <a:t>05/10/2025</a:t>
            </a:fld>
            <a:endParaRPr lang="es-MX"/>
          </a:p>
        </p:txBody>
      </p:sp>
      <p:sp>
        <p:nvSpPr>
          <p:cNvPr id="6" name="Marcador de pie de página 5">
            <a:extLst>
              <a:ext uri="{FF2B5EF4-FFF2-40B4-BE49-F238E27FC236}">
                <a16:creationId xmlns:a16="http://schemas.microsoft.com/office/drawing/2014/main" id="{25892D69-81E4-4272-AB7B-B8C1DD37274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1ABC7BB-18DF-49D2-B4C2-EC775C75AFD2}"/>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033719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944817-07C3-4891-8B7A-664B2885266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E7AC8F3-1487-4012-BFAD-2EC3F60571F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8578AE6-0118-4166-A0B4-22CAEC7D3500}"/>
              </a:ext>
            </a:extLst>
          </p:cNvPr>
          <p:cNvSpPr>
            <a:spLocks noGrp="1"/>
          </p:cNvSpPr>
          <p:nvPr>
            <p:ph type="dt" sz="half" idx="10"/>
          </p:nvPr>
        </p:nvSpPr>
        <p:spPr/>
        <p:txBody>
          <a:bodyPr/>
          <a:lstStyle/>
          <a:p>
            <a:fld id="{A8F842BA-6194-4F85-A19F-8387366FA064}" type="datetimeFigureOut">
              <a:rPr lang="es-MX" smtClean="0"/>
              <a:t>05/10/2025</a:t>
            </a:fld>
            <a:endParaRPr lang="es-MX"/>
          </a:p>
        </p:txBody>
      </p:sp>
      <p:sp>
        <p:nvSpPr>
          <p:cNvPr id="5" name="Marcador de pie de página 4">
            <a:extLst>
              <a:ext uri="{FF2B5EF4-FFF2-40B4-BE49-F238E27FC236}">
                <a16:creationId xmlns:a16="http://schemas.microsoft.com/office/drawing/2014/main" id="{CBF387C3-AF41-406E-BEF3-90A6F92F4C4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81F757D-8540-41A8-8413-2D20C8CDA480}"/>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394486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A97161F-0559-4700-9711-07FCD791892C}"/>
              </a:ext>
            </a:extLst>
          </p:cNvPr>
          <p:cNvSpPr>
            <a:spLocks noGrp="1"/>
          </p:cNvSpPr>
          <p:nvPr>
            <p:ph type="title" orient="vert"/>
          </p:nvPr>
        </p:nvSpPr>
        <p:spPr>
          <a:xfrm>
            <a:off x="13087350" y="547688"/>
            <a:ext cx="3943350" cy="8717757"/>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E3A28C1-BC01-4D75-87F9-CE74AF8D408A}"/>
              </a:ext>
            </a:extLst>
          </p:cNvPr>
          <p:cNvSpPr>
            <a:spLocks noGrp="1"/>
          </p:cNvSpPr>
          <p:nvPr>
            <p:ph type="body" orient="vert" idx="1"/>
          </p:nvPr>
        </p:nvSpPr>
        <p:spPr>
          <a:xfrm>
            <a:off x="1257300" y="547688"/>
            <a:ext cx="11601450" cy="871775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41069D3-335A-41F9-AF10-E2F41FE7A147}"/>
              </a:ext>
            </a:extLst>
          </p:cNvPr>
          <p:cNvSpPr>
            <a:spLocks noGrp="1"/>
          </p:cNvSpPr>
          <p:nvPr>
            <p:ph type="dt" sz="half" idx="10"/>
          </p:nvPr>
        </p:nvSpPr>
        <p:spPr/>
        <p:txBody>
          <a:bodyPr/>
          <a:lstStyle/>
          <a:p>
            <a:fld id="{A8F842BA-6194-4F85-A19F-8387366FA064}" type="datetimeFigureOut">
              <a:rPr lang="es-MX" smtClean="0"/>
              <a:t>05/10/2025</a:t>
            </a:fld>
            <a:endParaRPr lang="es-MX"/>
          </a:p>
        </p:txBody>
      </p:sp>
      <p:sp>
        <p:nvSpPr>
          <p:cNvPr id="5" name="Marcador de pie de página 4">
            <a:extLst>
              <a:ext uri="{FF2B5EF4-FFF2-40B4-BE49-F238E27FC236}">
                <a16:creationId xmlns:a16="http://schemas.microsoft.com/office/drawing/2014/main" id="{FA36174A-A2C3-4455-9DF4-F32195D4DE0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D1A183F-F4C2-427B-A888-72516E9DF4C4}"/>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4042247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141DE63-6A24-4328-A6C9-757AE63C7EAA}"/>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D0503DC-73D0-4986-9A6B-52A51BD632F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41BCEDD-67AC-4200-BB99-C3731CAC7850}"/>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A8F842BA-6194-4F85-A19F-8387366FA064}" type="datetimeFigureOut">
              <a:rPr lang="es-MX" smtClean="0"/>
              <a:t>05/10/2025</a:t>
            </a:fld>
            <a:endParaRPr lang="es-MX"/>
          </a:p>
        </p:txBody>
      </p:sp>
      <p:sp>
        <p:nvSpPr>
          <p:cNvPr id="5" name="Marcador de pie de página 4">
            <a:extLst>
              <a:ext uri="{FF2B5EF4-FFF2-40B4-BE49-F238E27FC236}">
                <a16:creationId xmlns:a16="http://schemas.microsoft.com/office/drawing/2014/main" id="{A4200017-CD78-4468-9EB4-643F85C765A4}"/>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30C4FA2F-1ACB-4F7B-999F-787C401AC20B}"/>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10A9DF09-A7A2-4663-B92F-E448DC545E69}" type="slidenum">
              <a:rPr lang="es-MX" smtClean="0"/>
              <a:t>‹Nº›</a:t>
            </a:fld>
            <a:endParaRPr lang="es-MX"/>
          </a:p>
        </p:txBody>
      </p:sp>
    </p:spTree>
    <p:extLst>
      <p:ext uri="{BB962C8B-B14F-4D97-AF65-F5344CB8AC3E}">
        <p14:creationId xmlns:p14="http://schemas.microsoft.com/office/powerpoint/2010/main" val="167088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s-MX"/>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png"/><Relationship Id="rId7"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png"/><Relationship Id="rId7"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png"/><Relationship Id="rId7"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55.png"/><Relationship Id="rId5" Type="http://schemas.openxmlformats.org/officeDocument/2006/relationships/image" Target="../media/image4.sv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png"/><Relationship Id="rId7"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1.png"/><Relationship Id="rId7"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0.png"/><Relationship Id="rId2" Type="http://schemas.openxmlformats.org/officeDocument/2006/relationships/notesSlide" Target="../notesSlides/notesSlide43.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64.png"/><Relationship Id="rId5" Type="http://schemas.openxmlformats.org/officeDocument/2006/relationships/image" Target="../media/image4.sv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5.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7.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png"/><Relationship Id="rId7" Type="http://schemas.openxmlformats.org/officeDocument/2006/relationships/image" Target="../media/image68.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0.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1.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2.pn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1.png"/><Relationship Id="rId7" Type="http://schemas.openxmlformats.org/officeDocument/2006/relationships/image" Target="../media/image73.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5.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6.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7.png"/><Relationship Id="rId2" Type="http://schemas.openxmlformats.org/officeDocument/2006/relationships/notesSlide" Target="../notesSlides/notesSlide57.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8.png"/><Relationship Id="rId2" Type="http://schemas.openxmlformats.org/officeDocument/2006/relationships/notesSlide" Target="../notesSlides/notesSlide58.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1.png"/><Relationship Id="rId7" Type="http://schemas.openxmlformats.org/officeDocument/2006/relationships/image" Target="../media/image79.png"/><Relationship Id="rId2" Type="http://schemas.openxmlformats.org/officeDocument/2006/relationships/notesSlide" Target="../notesSlides/notesSlide59.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1.png"/><Relationship Id="rId2" Type="http://schemas.openxmlformats.org/officeDocument/2006/relationships/notesSlide" Target="../notesSlides/notesSlide60.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82.png"/><Relationship Id="rId5" Type="http://schemas.openxmlformats.org/officeDocument/2006/relationships/image" Target="../media/image4.sv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hyperlink" Target="mailto:reylobo1976@gmail.com" TargetMode="External"/><Relationship Id="rId5" Type="http://schemas.openxmlformats.org/officeDocument/2006/relationships/image" Target="../media/image4.sv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83.tif"/><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2573967" y="9577183"/>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sp>
        <p:nvSpPr>
          <p:cNvPr id="10" name="CuadroTexto 9">
            <a:extLst>
              <a:ext uri="{FF2B5EF4-FFF2-40B4-BE49-F238E27FC236}">
                <a16:creationId xmlns:a16="http://schemas.microsoft.com/office/drawing/2014/main" id="{3CE470A2-C02B-0CBD-0BD4-999383DBE973}"/>
              </a:ext>
            </a:extLst>
          </p:cNvPr>
          <p:cNvSpPr txBox="1"/>
          <p:nvPr/>
        </p:nvSpPr>
        <p:spPr>
          <a:xfrm>
            <a:off x="457200" y="3525848"/>
            <a:ext cx="10820400" cy="2554545"/>
          </a:xfrm>
          <a:prstGeom prst="rect">
            <a:avLst/>
          </a:prstGeom>
          <a:noFill/>
        </p:spPr>
        <p:txBody>
          <a:bodyPr wrap="square" rtlCol="0">
            <a:spAutoFit/>
          </a:bodyPr>
          <a:lstStyle/>
          <a:p>
            <a:pPr algn="ctr"/>
            <a:r>
              <a:rPr lang="es-ES" sz="4000" dirty="0"/>
              <a:t>DIPLOMADO</a:t>
            </a:r>
          </a:p>
          <a:p>
            <a:pPr algn="ctr"/>
            <a:r>
              <a:rPr lang="es-ES" sz="4000" dirty="0"/>
              <a:t>EVALUACIÓN Y DIAGNÓSTICO EN NEURORRADIOLOGÍA </a:t>
            </a:r>
          </a:p>
          <a:p>
            <a:pPr algn="ctr"/>
            <a:r>
              <a:rPr lang="es-ES" sz="4000" dirty="0"/>
              <a:t>SESIÓN 5</a:t>
            </a:r>
            <a:endParaRPr lang="es-CO" sz="4000" dirty="0"/>
          </a:p>
        </p:txBody>
      </p:sp>
      <p:sp>
        <p:nvSpPr>
          <p:cNvPr id="11" name="CuadroTexto 10">
            <a:extLst>
              <a:ext uri="{FF2B5EF4-FFF2-40B4-BE49-F238E27FC236}">
                <a16:creationId xmlns:a16="http://schemas.microsoft.com/office/drawing/2014/main" id="{8B197AE5-6C41-87C1-4D49-AD30C93AD6CC}"/>
              </a:ext>
            </a:extLst>
          </p:cNvPr>
          <p:cNvSpPr txBox="1"/>
          <p:nvPr/>
        </p:nvSpPr>
        <p:spPr>
          <a:xfrm>
            <a:off x="2286000" y="7200900"/>
            <a:ext cx="8458200" cy="1815882"/>
          </a:xfrm>
          <a:prstGeom prst="rect">
            <a:avLst/>
          </a:prstGeom>
          <a:noFill/>
        </p:spPr>
        <p:txBody>
          <a:bodyPr wrap="square" rtlCol="0">
            <a:spAutoFit/>
          </a:bodyPr>
          <a:lstStyle/>
          <a:p>
            <a:r>
              <a:rPr lang="es-ES" sz="2800" dirty="0"/>
              <a:t>ALEXANDER REYES LOBO</a:t>
            </a:r>
          </a:p>
          <a:p>
            <a:r>
              <a:rPr lang="es-ES" sz="2800" dirty="0"/>
              <a:t>NEURORRADIÓLOGO</a:t>
            </a:r>
          </a:p>
          <a:p>
            <a:r>
              <a:rPr lang="es-ES" sz="2800" dirty="0"/>
              <a:t>UNIVERSIDAD INDUSTRIAL DE SANTANDER</a:t>
            </a:r>
          </a:p>
          <a:p>
            <a:r>
              <a:rPr lang="es-ES" sz="2800" dirty="0"/>
              <a:t>SERIMAGENES</a:t>
            </a:r>
          </a:p>
        </p:txBody>
      </p:sp>
      <p:sp>
        <p:nvSpPr>
          <p:cNvPr id="13" name="AutoShape 6" descr="Imagen generada">
            <a:extLst>
              <a:ext uri="{FF2B5EF4-FFF2-40B4-BE49-F238E27FC236}">
                <a16:creationId xmlns:a16="http://schemas.microsoft.com/office/drawing/2014/main" id="{B21DF713-FD62-0AEB-EF7E-0CDE030EC215}"/>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2" name="Imagen 11">
            <a:extLst>
              <a:ext uri="{FF2B5EF4-FFF2-40B4-BE49-F238E27FC236}">
                <a16:creationId xmlns:a16="http://schemas.microsoft.com/office/drawing/2014/main" id="{495425EC-1F8C-4F7C-44A7-EFB0F33C0317}"/>
              </a:ext>
            </a:extLst>
          </p:cNvPr>
          <p:cNvPicPr>
            <a:picLocks noChangeAspect="1"/>
          </p:cNvPicPr>
          <p:nvPr/>
        </p:nvPicPr>
        <p:blipFill>
          <a:blip r:embed="rId6"/>
          <a:stretch>
            <a:fillRect/>
          </a:stretch>
        </p:blipFill>
        <p:spPr>
          <a:xfrm>
            <a:off x="11678853" y="2794618"/>
            <a:ext cx="5051651" cy="622216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72EAA408-995B-F80C-C305-B4B52DB722B1}"/>
              </a:ext>
            </a:extLst>
          </p:cNvPr>
          <p:cNvPicPr>
            <a:picLocks noChangeAspect="1"/>
          </p:cNvPicPr>
          <p:nvPr/>
        </p:nvPicPr>
        <p:blipFill>
          <a:blip r:embed="rId6"/>
          <a:stretch>
            <a:fillRect/>
          </a:stretch>
        </p:blipFill>
        <p:spPr>
          <a:xfrm>
            <a:off x="381000" y="4000500"/>
            <a:ext cx="8375730" cy="4488672"/>
          </a:xfrm>
          <a:prstGeom prst="rect">
            <a:avLst/>
          </a:prstGeom>
        </p:spPr>
      </p:pic>
      <p:pic>
        <p:nvPicPr>
          <p:cNvPr id="10" name="Imagen 9">
            <a:extLst>
              <a:ext uri="{FF2B5EF4-FFF2-40B4-BE49-F238E27FC236}">
                <a16:creationId xmlns:a16="http://schemas.microsoft.com/office/drawing/2014/main" id="{C121A929-434B-426A-571E-76621C26CB3F}"/>
              </a:ext>
            </a:extLst>
          </p:cNvPr>
          <p:cNvPicPr>
            <a:picLocks noChangeAspect="1"/>
          </p:cNvPicPr>
          <p:nvPr/>
        </p:nvPicPr>
        <p:blipFill>
          <a:blip r:embed="rId7"/>
          <a:stretch>
            <a:fillRect/>
          </a:stretch>
        </p:blipFill>
        <p:spPr>
          <a:xfrm>
            <a:off x="10263912" y="2173420"/>
            <a:ext cx="5966688" cy="6475281"/>
          </a:xfrm>
          <a:prstGeom prst="rect">
            <a:avLst/>
          </a:prstGeom>
        </p:spPr>
      </p:pic>
    </p:spTree>
    <p:extLst>
      <p:ext uri="{BB962C8B-B14F-4D97-AF65-F5344CB8AC3E}">
        <p14:creationId xmlns:p14="http://schemas.microsoft.com/office/powerpoint/2010/main" val="1903728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7D360-5292-3C4B-27C5-445356A87C3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9847467-78BE-A43E-9FF8-BEE885D9A72D}"/>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63A40C02-CC28-F6EF-2DA8-95082D119AA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D777901-DC87-9387-FA0C-6030EF4DDB5A}"/>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221FED39-FAEF-E4A3-28C9-2AECD9719099}"/>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EBC1483-CF7E-0581-BF3F-840FD087E00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1E850879-6973-03C0-57E1-7B05B43841A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6089F749-95B1-A6F6-6CAF-36746FDF7F2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Marcador de contenido 2">
            <a:extLst>
              <a:ext uri="{FF2B5EF4-FFF2-40B4-BE49-F238E27FC236}">
                <a16:creationId xmlns:a16="http://schemas.microsoft.com/office/drawing/2014/main" id="{6CF69FBC-F2E8-11AE-DECF-3B7A5D4B6607}"/>
              </a:ext>
            </a:extLst>
          </p:cNvPr>
          <p:cNvSpPr txBox="1">
            <a:spLocks/>
          </p:cNvSpPr>
          <p:nvPr/>
        </p:nvSpPr>
        <p:spPr>
          <a:xfrm>
            <a:off x="3733799" y="3451300"/>
            <a:ext cx="12811125" cy="43513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es-ES" sz="2800" dirty="0"/>
              <a:t>El trauma craneoencefálico (TCE) es una de las principales causas de morbilidad y mortalidad en población joven y adulta.</a:t>
            </a:r>
          </a:p>
          <a:p>
            <a:pPr>
              <a:buFont typeface="Arial" panose="020B0604020202020204" pitchFamily="34" charset="0"/>
              <a:buChar char="•"/>
            </a:pPr>
            <a:r>
              <a:rPr lang="es-ES" sz="2800" dirty="0"/>
              <a:t>Su espectro abarca desde la conmoción cerebral leve hasta lesiones estructurales graves con compromiso de masa.</a:t>
            </a:r>
          </a:p>
          <a:p>
            <a:pPr>
              <a:buFont typeface="Arial" panose="020B0604020202020204" pitchFamily="34" charset="0"/>
              <a:buChar char="•"/>
            </a:pPr>
            <a:r>
              <a:rPr lang="es-ES" sz="2800" dirty="0"/>
              <a:t>La neurorradiología cumple un papel esencial en la evaluación inicial, el pronóstico y la planificación terapéutica.</a:t>
            </a:r>
          </a:p>
          <a:p>
            <a:pPr>
              <a:buFont typeface="Arial" panose="020B0604020202020204" pitchFamily="34" charset="0"/>
              <a:buChar char="•"/>
            </a:pPr>
            <a:r>
              <a:rPr lang="es-ES" sz="2800" dirty="0"/>
              <a:t>Las herramientas de imagen permiten distinguir lesiones primarias (por impacto) de lesiones secundarias (por edema, isquemia o herniación).</a:t>
            </a:r>
          </a:p>
          <a:p>
            <a:r>
              <a:rPr lang="es-ES" sz="2800" dirty="0"/>
              <a:t>📍 </a:t>
            </a:r>
            <a:r>
              <a:rPr lang="es-ES" sz="2800" i="1" dirty="0"/>
              <a:t>Mensaje clave:</a:t>
            </a:r>
            <a:r>
              <a:rPr lang="es-ES" sz="2800" dirty="0"/>
              <a:t> Sin neuroimagen, el TCE es clínicamente incompleto.</a:t>
            </a:r>
          </a:p>
          <a:p>
            <a:endParaRPr lang="es-CO" sz="2800" dirty="0"/>
          </a:p>
        </p:txBody>
      </p:sp>
      <p:sp>
        <p:nvSpPr>
          <p:cNvPr id="12" name="CuadroTexto 11">
            <a:extLst>
              <a:ext uri="{FF2B5EF4-FFF2-40B4-BE49-F238E27FC236}">
                <a16:creationId xmlns:a16="http://schemas.microsoft.com/office/drawing/2014/main" id="{3450EBB8-0D99-CCF7-CBCE-C802FC88BA47}"/>
              </a:ext>
            </a:extLst>
          </p:cNvPr>
          <p:cNvSpPr txBox="1"/>
          <p:nvPr/>
        </p:nvSpPr>
        <p:spPr>
          <a:xfrm>
            <a:off x="5486400" y="1174056"/>
            <a:ext cx="9372600" cy="707886"/>
          </a:xfrm>
          <a:prstGeom prst="rect">
            <a:avLst/>
          </a:prstGeom>
          <a:noFill/>
        </p:spPr>
        <p:txBody>
          <a:bodyPr wrap="square" rtlCol="0">
            <a:spAutoFit/>
          </a:bodyPr>
          <a:lstStyle/>
          <a:p>
            <a:r>
              <a:rPr lang="es-ES" sz="4000" b="1" dirty="0">
                <a:solidFill>
                  <a:schemeClr val="tx2">
                    <a:lumMod val="75000"/>
                  </a:schemeClr>
                </a:solidFill>
              </a:rPr>
              <a:t>TRAUMA CRANEO-ENCEFÁLICO</a:t>
            </a:r>
            <a:endParaRPr lang="es-CO" sz="4000" b="1" dirty="0">
              <a:solidFill>
                <a:schemeClr val="tx2">
                  <a:lumMod val="75000"/>
                </a:schemeClr>
              </a:solidFill>
            </a:endParaRPr>
          </a:p>
        </p:txBody>
      </p:sp>
    </p:spTree>
    <p:extLst>
      <p:ext uri="{BB962C8B-B14F-4D97-AF65-F5344CB8AC3E}">
        <p14:creationId xmlns:p14="http://schemas.microsoft.com/office/powerpoint/2010/main" val="244532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51CB8-DE18-A34D-62C2-FCC5D9F36AD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CDA463D-4A35-A4AF-9F06-6B61118756A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759A569-272C-7F8D-27EE-B832391CFA6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32946C4-C18E-9952-1895-07F81C4389AD}"/>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A9DAFA16-C3E8-AE17-1D63-C229E7676B92}"/>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B9394A3-5178-0D06-6608-47B5C24F721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B4F82627-7B9F-13A7-CECE-28C1083ED5C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F090D488-29EF-50D8-F06F-F0272AD1BA6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3" name="CuadroTexto 12">
            <a:extLst>
              <a:ext uri="{FF2B5EF4-FFF2-40B4-BE49-F238E27FC236}">
                <a16:creationId xmlns:a16="http://schemas.microsoft.com/office/drawing/2014/main" id="{54B2268C-09C6-44BF-FEF3-980E27DAC85D}"/>
              </a:ext>
            </a:extLst>
          </p:cNvPr>
          <p:cNvSpPr txBox="1"/>
          <p:nvPr/>
        </p:nvSpPr>
        <p:spPr>
          <a:xfrm>
            <a:off x="5257800" y="733638"/>
            <a:ext cx="7391400" cy="923330"/>
          </a:xfrm>
          <a:prstGeom prst="rect">
            <a:avLst/>
          </a:prstGeom>
          <a:noFill/>
        </p:spPr>
        <p:txBody>
          <a:bodyPr wrap="square" rtlCol="0">
            <a:spAutoFit/>
          </a:bodyPr>
          <a:lstStyle/>
          <a:p>
            <a:r>
              <a:rPr lang="es-ES" sz="5400" dirty="0">
                <a:solidFill>
                  <a:srgbClr val="0E3AAD"/>
                </a:solidFill>
                <a:latin typeface="GungsuhChe" panose="020B0503020000020004" pitchFamily="49" charset="-127"/>
                <a:ea typeface="GungsuhChe" panose="020B0503020000020004" pitchFamily="49" charset="-127"/>
              </a:rPr>
              <a:t>DATOS EPIDEMIOLÓGICOS</a:t>
            </a:r>
            <a:endParaRPr lang="es-CO" sz="5400" dirty="0">
              <a:solidFill>
                <a:srgbClr val="0E3AAD"/>
              </a:solidFill>
              <a:latin typeface="GungsuhChe" panose="020B0503020000020004" pitchFamily="49" charset="-127"/>
              <a:ea typeface="GungsuhChe" panose="020B0503020000020004" pitchFamily="49" charset="-127"/>
            </a:endParaRPr>
          </a:p>
        </p:txBody>
      </p:sp>
      <p:sp>
        <p:nvSpPr>
          <p:cNvPr id="10" name="Apoplejía - Hipócrates…">
            <a:extLst>
              <a:ext uri="{FF2B5EF4-FFF2-40B4-BE49-F238E27FC236}">
                <a16:creationId xmlns:a16="http://schemas.microsoft.com/office/drawing/2014/main" id="{E818F9CE-7442-B6C7-E510-3C8E9E60D619}"/>
              </a:ext>
            </a:extLst>
          </p:cNvPr>
          <p:cNvSpPr txBox="1">
            <a:spLocks/>
          </p:cNvSpPr>
          <p:nvPr/>
        </p:nvSpPr>
        <p:spPr>
          <a:xfrm>
            <a:off x="2133600" y="3492720"/>
            <a:ext cx="13792200" cy="5319797"/>
          </a:xfrm>
          <a:prstGeom prst="rect">
            <a:avLst/>
          </a:prstGeom>
        </p:spPr>
        <p:txBody>
          <a:bodyPr>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es-ES" dirty="0"/>
              <a:t>&gt; 60 millones de casos anuales en el mundo; es responsable de 30-40 % de las muertes traumáticas.</a:t>
            </a:r>
          </a:p>
          <a:p>
            <a:pPr>
              <a:buFont typeface="Arial" panose="020B0604020202020204" pitchFamily="34" charset="0"/>
              <a:buChar char="•"/>
            </a:pPr>
            <a:r>
              <a:rPr lang="es-ES" dirty="0"/>
              <a:t>En países de ingresos medios, la incidencia es &gt; 500 por 100 000 habitantes/año.</a:t>
            </a:r>
          </a:p>
          <a:p>
            <a:pPr>
              <a:buFont typeface="Arial" panose="020B0604020202020204" pitchFamily="34" charset="0"/>
              <a:buChar char="•"/>
            </a:pPr>
            <a:r>
              <a:rPr lang="es-ES" dirty="0"/>
              <a:t>Principales mecanismos:</a:t>
            </a:r>
          </a:p>
          <a:p>
            <a:pPr marL="742950" lvl="1" indent="-285750">
              <a:buFont typeface="Arial" panose="020B0604020202020204" pitchFamily="34" charset="0"/>
              <a:buChar char="•"/>
            </a:pPr>
            <a:r>
              <a:rPr lang="es-ES" dirty="0"/>
              <a:t>Accidentes de tránsito (&gt; 50 %)</a:t>
            </a:r>
          </a:p>
          <a:p>
            <a:pPr marL="742950" lvl="1" indent="-285750">
              <a:buFont typeface="Arial" panose="020B0604020202020204" pitchFamily="34" charset="0"/>
              <a:buChar char="•"/>
            </a:pPr>
            <a:r>
              <a:rPr lang="es-ES" dirty="0"/>
              <a:t>Caídas (25 %)</a:t>
            </a:r>
          </a:p>
          <a:p>
            <a:pPr marL="742950" lvl="1" indent="-285750">
              <a:buFont typeface="Arial" panose="020B0604020202020204" pitchFamily="34" charset="0"/>
              <a:buChar char="•"/>
            </a:pPr>
            <a:r>
              <a:rPr lang="es-ES" dirty="0"/>
              <a:t>Agresiones y accidentes laborales (10–15 %)</a:t>
            </a:r>
          </a:p>
          <a:p>
            <a:pPr>
              <a:buFont typeface="Arial" panose="020B0604020202020204" pitchFamily="34" charset="0"/>
              <a:buChar char="•"/>
            </a:pPr>
            <a:r>
              <a:rPr lang="es-ES" dirty="0"/>
              <a:t>En Europa, el TCE leve representa el 80 % de los casos, pero genera el mayor costo acumulado por ausentismo y discapacidad.</a:t>
            </a:r>
          </a:p>
          <a:p>
            <a:pPr>
              <a:buFont typeface="Arial" panose="020B0604020202020204" pitchFamily="34" charset="0"/>
              <a:buChar char="•"/>
            </a:pPr>
            <a:r>
              <a:rPr lang="es-ES" dirty="0"/>
              <a:t>Factores de riesgo: varones jóvenes, consumo de alcohol, conducción sin casco o cinturón.</a:t>
            </a:r>
          </a:p>
          <a:p>
            <a:r>
              <a:rPr lang="es-ES" dirty="0"/>
              <a:t>📍 </a:t>
            </a:r>
            <a:r>
              <a:rPr lang="es-ES" i="1" dirty="0"/>
              <a:t>Mensaje clave:</a:t>
            </a:r>
            <a:r>
              <a:rPr lang="es-ES" dirty="0"/>
              <a:t> Alta incidencia y gran carga económica justifican la disponibilidad 24/7 de imagen cerebral.</a:t>
            </a:r>
          </a:p>
        </p:txBody>
      </p:sp>
    </p:spTree>
    <p:extLst>
      <p:ext uri="{BB962C8B-B14F-4D97-AF65-F5344CB8AC3E}">
        <p14:creationId xmlns:p14="http://schemas.microsoft.com/office/powerpoint/2010/main" val="3485526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1875F-C112-9589-DA5A-E46D2C29ECE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377ECB9-914F-0031-8E70-14FE4378A46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BD7C724-DB7B-E4F5-3842-6D7CB00BFE91}"/>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E52B5D6-DC43-590E-51FC-065F8F9AC6EB}"/>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F9F39E38-AB67-0E30-6CF6-C97A16E17A4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15A5096A-88C5-E70F-AFB2-4194774024B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07358AC0-6173-C619-61E4-AA5A4278919E}"/>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06F3EDC4-A97F-1C33-629B-5562B4076A1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4" name="CuadroTexto 13">
            <a:extLst>
              <a:ext uri="{FF2B5EF4-FFF2-40B4-BE49-F238E27FC236}">
                <a16:creationId xmlns:a16="http://schemas.microsoft.com/office/drawing/2014/main" id="{DB45D4C5-C009-7198-8DBE-548FA2BBD091}"/>
              </a:ext>
            </a:extLst>
          </p:cNvPr>
          <p:cNvSpPr txBox="1"/>
          <p:nvPr/>
        </p:nvSpPr>
        <p:spPr>
          <a:xfrm>
            <a:off x="6035494" y="942162"/>
            <a:ext cx="6967219" cy="646331"/>
          </a:xfrm>
          <a:prstGeom prst="rect">
            <a:avLst/>
          </a:prstGeom>
          <a:noFill/>
        </p:spPr>
        <p:txBody>
          <a:bodyPr wrap="square" rtlCol="0">
            <a:spAutoFit/>
          </a:bodyPr>
          <a:lstStyle/>
          <a:p>
            <a:r>
              <a:rPr lang="es-ES" sz="3600" dirty="0"/>
              <a:t>TCE – LESIONES PRIMARIAS Y 2RIAS</a:t>
            </a:r>
            <a:endParaRPr lang="es-CO" sz="3600" dirty="0"/>
          </a:p>
        </p:txBody>
      </p:sp>
      <p:pic>
        <p:nvPicPr>
          <p:cNvPr id="10" name="Imagen 9">
            <a:extLst>
              <a:ext uri="{FF2B5EF4-FFF2-40B4-BE49-F238E27FC236}">
                <a16:creationId xmlns:a16="http://schemas.microsoft.com/office/drawing/2014/main" id="{EB7743D7-25B7-07CC-7D2F-7D485E2EB69B}"/>
              </a:ext>
            </a:extLst>
          </p:cNvPr>
          <p:cNvPicPr>
            <a:picLocks noChangeAspect="1"/>
          </p:cNvPicPr>
          <p:nvPr/>
        </p:nvPicPr>
        <p:blipFill>
          <a:blip r:embed="rId7"/>
          <a:stretch>
            <a:fillRect/>
          </a:stretch>
        </p:blipFill>
        <p:spPr>
          <a:xfrm>
            <a:off x="1368352" y="3366495"/>
            <a:ext cx="4401037" cy="5524068"/>
          </a:xfrm>
          <a:prstGeom prst="rect">
            <a:avLst/>
          </a:prstGeom>
          <a:ln w="38100">
            <a:solidFill>
              <a:srgbClr val="0E3AAD"/>
            </a:solidFill>
          </a:ln>
        </p:spPr>
      </p:pic>
      <p:pic>
        <p:nvPicPr>
          <p:cNvPr id="12" name="Imagen 11">
            <a:extLst>
              <a:ext uri="{FF2B5EF4-FFF2-40B4-BE49-F238E27FC236}">
                <a16:creationId xmlns:a16="http://schemas.microsoft.com/office/drawing/2014/main" id="{722E03C7-C604-0647-AFD0-46215B89F9F4}"/>
              </a:ext>
            </a:extLst>
          </p:cNvPr>
          <p:cNvPicPr>
            <a:picLocks noChangeAspect="1"/>
          </p:cNvPicPr>
          <p:nvPr/>
        </p:nvPicPr>
        <p:blipFill>
          <a:blip r:embed="rId8"/>
          <a:stretch>
            <a:fillRect/>
          </a:stretch>
        </p:blipFill>
        <p:spPr>
          <a:xfrm>
            <a:off x="7696199" y="1995484"/>
            <a:ext cx="8463341" cy="3401055"/>
          </a:xfrm>
          <a:prstGeom prst="rect">
            <a:avLst/>
          </a:prstGeom>
        </p:spPr>
      </p:pic>
      <p:pic>
        <p:nvPicPr>
          <p:cNvPr id="15" name="Imagen 14">
            <a:extLst>
              <a:ext uri="{FF2B5EF4-FFF2-40B4-BE49-F238E27FC236}">
                <a16:creationId xmlns:a16="http://schemas.microsoft.com/office/drawing/2014/main" id="{860DBE22-4006-935E-7D46-FB56C2DFF193}"/>
              </a:ext>
            </a:extLst>
          </p:cNvPr>
          <p:cNvPicPr>
            <a:picLocks noChangeAspect="1"/>
          </p:cNvPicPr>
          <p:nvPr/>
        </p:nvPicPr>
        <p:blipFill>
          <a:blip r:embed="rId9"/>
          <a:stretch>
            <a:fillRect/>
          </a:stretch>
        </p:blipFill>
        <p:spPr>
          <a:xfrm>
            <a:off x="8458200" y="5666484"/>
            <a:ext cx="8686800" cy="3359823"/>
          </a:xfrm>
          <a:prstGeom prst="rect">
            <a:avLst/>
          </a:prstGeom>
        </p:spPr>
      </p:pic>
    </p:spTree>
    <p:extLst>
      <p:ext uri="{BB962C8B-B14F-4D97-AF65-F5344CB8AC3E}">
        <p14:creationId xmlns:p14="http://schemas.microsoft.com/office/powerpoint/2010/main" val="220608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12F2EEA1-F164-3919-C2CE-54BD3BEE55C2}"/>
              </a:ext>
            </a:extLst>
          </p:cNvPr>
          <p:cNvPicPr>
            <a:picLocks noChangeAspect="1"/>
          </p:cNvPicPr>
          <p:nvPr/>
        </p:nvPicPr>
        <p:blipFill>
          <a:blip r:embed="rId7"/>
          <a:stretch>
            <a:fillRect/>
          </a:stretch>
        </p:blipFill>
        <p:spPr>
          <a:xfrm>
            <a:off x="1027864" y="1837415"/>
            <a:ext cx="7582736" cy="6675913"/>
          </a:xfrm>
          <a:prstGeom prst="rect">
            <a:avLst/>
          </a:prstGeom>
        </p:spPr>
      </p:pic>
      <p:pic>
        <p:nvPicPr>
          <p:cNvPr id="13" name="Imagen 12">
            <a:extLst>
              <a:ext uri="{FF2B5EF4-FFF2-40B4-BE49-F238E27FC236}">
                <a16:creationId xmlns:a16="http://schemas.microsoft.com/office/drawing/2014/main" id="{31899503-31DF-22B9-0194-68B99CAB2E91}"/>
              </a:ext>
            </a:extLst>
          </p:cNvPr>
          <p:cNvPicPr>
            <a:picLocks noChangeAspect="1"/>
          </p:cNvPicPr>
          <p:nvPr/>
        </p:nvPicPr>
        <p:blipFill>
          <a:blip r:embed="rId8"/>
          <a:stretch>
            <a:fillRect/>
          </a:stretch>
        </p:blipFill>
        <p:spPr>
          <a:xfrm>
            <a:off x="9677402" y="1986115"/>
            <a:ext cx="6934200" cy="6517844"/>
          </a:xfrm>
          <a:prstGeom prst="rect">
            <a:avLst/>
          </a:prstGeom>
          <a:ln w="28575">
            <a:solidFill>
              <a:srgbClr val="0A3CBB"/>
            </a:solidFill>
          </a:ln>
        </p:spPr>
      </p:pic>
      <p:sp>
        <p:nvSpPr>
          <p:cNvPr id="14" name="CuadroTexto 13">
            <a:extLst>
              <a:ext uri="{FF2B5EF4-FFF2-40B4-BE49-F238E27FC236}">
                <a16:creationId xmlns:a16="http://schemas.microsoft.com/office/drawing/2014/main" id="{0881DE33-F1E3-A713-2E3E-AF74E5E1FFE6}"/>
              </a:ext>
            </a:extLst>
          </p:cNvPr>
          <p:cNvSpPr txBox="1"/>
          <p:nvPr/>
        </p:nvSpPr>
        <p:spPr>
          <a:xfrm>
            <a:off x="6172788" y="677107"/>
            <a:ext cx="5805740" cy="707886"/>
          </a:xfrm>
          <a:prstGeom prst="rect">
            <a:avLst/>
          </a:prstGeom>
          <a:noFill/>
        </p:spPr>
        <p:txBody>
          <a:bodyPr wrap="square" rtlCol="0">
            <a:spAutoFit/>
          </a:bodyPr>
          <a:lstStyle/>
          <a:p>
            <a:r>
              <a:rPr lang="es-ES" sz="4000" dirty="0"/>
              <a:t>TIPOS - LOCALIZACIÓN</a:t>
            </a:r>
            <a:endParaRPr lang="es-CO" sz="4000" dirty="0"/>
          </a:p>
        </p:txBody>
      </p:sp>
    </p:spTree>
    <p:extLst>
      <p:ext uri="{BB962C8B-B14F-4D97-AF65-F5344CB8AC3E}">
        <p14:creationId xmlns:p14="http://schemas.microsoft.com/office/powerpoint/2010/main" val="2184765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90D05-E98A-1013-8CB6-F8103E57966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67ECB83-3CCE-DB2E-6E37-702CD4D1053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A30B9C3-D4A9-1719-2436-57D08F8165B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CB36CE3-5064-C4AB-F485-9A76F4F8F78C}"/>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A5D5B7D9-2447-C91F-771E-6C6863B7EBA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D7AEA039-1666-773D-D841-CAD868B0945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D0A3CF7C-7C25-B75C-A12C-25A1178BD5A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188F4748-1F1B-A256-F58F-54950DC1AE9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7E663D3F-5608-627A-5991-8DD7F7F7C499}"/>
              </a:ext>
            </a:extLst>
          </p:cNvPr>
          <p:cNvPicPr>
            <a:picLocks noChangeAspect="1"/>
          </p:cNvPicPr>
          <p:nvPr/>
        </p:nvPicPr>
        <p:blipFill>
          <a:blip r:embed="rId7"/>
          <a:stretch>
            <a:fillRect/>
          </a:stretch>
        </p:blipFill>
        <p:spPr>
          <a:xfrm>
            <a:off x="889159" y="3674653"/>
            <a:ext cx="6744535" cy="4877355"/>
          </a:xfrm>
          <a:prstGeom prst="rect">
            <a:avLst/>
          </a:prstGeom>
        </p:spPr>
      </p:pic>
      <p:pic>
        <p:nvPicPr>
          <p:cNvPr id="13" name="Imagen 12">
            <a:extLst>
              <a:ext uri="{FF2B5EF4-FFF2-40B4-BE49-F238E27FC236}">
                <a16:creationId xmlns:a16="http://schemas.microsoft.com/office/drawing/2014/main" id="{C2FA8178-1138-BF3B-258B-7159B69FA34C}"/>
              </a:ext>
            </a:extLst>
          </p:cNvPr>
          <p:cNvPicPr>
            <a:picLocks noChangeAspect="1"/>
          </p:cNvPicPr>
          <p:nvPr/>
        </p:nvPicPr>
        <p:blipFill>
          <a:blip r:embed="rId8"/>
          <a:stretch>
            <a:fillRect/>
          </a:stretch>
        </p:blipFill>
        <p:spPr>
          <a:xfrm>
            <a:off x="8818441" y="1132915"/>
            <a:ext cx="6011114" cy="4010585"/>
          </a:xfrm>
          <a:prstGeom prst="rect">
            <a:avLst/>
          </a:prstGeom>
        </p:spPr>
      </p:pic>
      <p:pic>
        <p:nvPicPr>
          <p:cNvPr id="15" name="Imagen 14">
            <a:extLst>
              <a:ext uri="{FF2B5EF4-FFF2-40B4-BE49-F238E27FC236}">
                <a16:creationId xmlns:a16="http://schemas.microsoft.com/office/drawing/2014/main" id="{487A9DEC-11B2-74DE-1310-4F0494D47F22}"/>
              </a:ext>
            </a:extLst>
          </p:cNvPr>
          <p:cNvPicPr>
            <a:picLocks noChangeAspect="1"/>
          </p:cNvPicPr>
          <p:nvPr/>
        </p:nvPicPr>
        <p:blipFill>
          <a:blip r:embed="rId9"/>
          <a:stretch>
            <a:fillRect/>
          </a:stretch>
        </p:blipFill>
        <p:spPr>
          <a:xfrm>
            <a:off x="8915400" y="5458531"/>
            <a:ext cx="6020640" cy="4182059"/>
          </a:xfrm>
          <a:prstGeom prst="rect">
            <a:avLst/>
          </a:prstGeom>
        </p:spPr>
      </p:pic>
    </p:spTree>
    <p:extLst>
      <p:ext uri="{BB962C8B-B14F-4D97-AF65-F5344CB8AC3E}">
        <p14:creationId xmlns:p14="http://schemas.microsoft.com/office/powerpoint/2010/main" val="65342994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DA362-4474-842C-D152-323A2EC2446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2B5CD81-56C9-10AD-294C-B5EFC15B90E5}"/>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61EFFBAB-00B1-3FCC-2177-4F231A46395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1029D361-C600-942B-850E-FEDEC14BDD54}"/>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CE736CAD-1A28-B197-CC6B-B1774383BC0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1BA9EA5D-91FD-07B3-85FA-4744879E542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473E05A4-887E-38B1-7C7A-095559B72CC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027A8F86-3033-7ACC-383F-73881443F769}"/>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E28E3489-203D-4501-1766-4ABA94C9E1F4}"/>
              </a:ext>
            </a:extLst>
          </p:cNvPr>
          <p:cNvPicPr>
            <a:picLocks noChangeAspect="1"/>
          </p:cNvPicPr>
          <p:nvPr/>
        </p:nvPicPr>
        <p:blipFill>
          <a:blip r:embed="rId7"/>
          <a:stretch>
            <a:fillRect/>
          </a:stretch>
        </p:blipFill>
        <p:spPr>
          <a:xfrm>
            <a:off x="611798" y="2523934"/>
            <a:ext cx="8991600" cy="5582428"/>
          </a:xfrm>
          <a:prstGeom prst="rect">
            <a:avLst/>
          </a:prstGeom>
        </p:spPr>
      </p:pic>
      <p:pic>
        <p:nvPicPr>
          <p:cNvPr id="13" name="Imagen 12">
            <a:extLst>
              <a:ext uri="{FF2B5EF4-FFF2-40B4-BE49-F238E27FC236}">
                <a16:creationId xmlns:a16="http://schemas.microsoft.com/office/drawing/2014/main" id="{DE48FC0A-4C34-429B-EA21-5779754C622A}"/>
              </a:ext>
            </a:extLst>
          </p:cNvPr>
          <p:cNvPicPr>
            <a:picLocks noChangeAspect="1"/>
          </p:cNvPicPr>
          <p:nvPr/>
        </p:nvPicPr>
        <p:blipFill>
          <a:blip r:embed="rId8"/>
          <a:stretch>
            <a:fillRect/>
          </a:stretch>
        </p:blipFill>
        <p:spPr>
          <a:xfrm>
            <a:off x="10813111" y="2534294"/>
            <a:ext cx="4734586" cy="5582429"/>
          </a:xfrm>
          <a:prstGeom prst="rect">
            <a:avLst/>
          </a:prstGeom>
        </p:spPr>
      </p:pic>
      <p:sp>
        <p:nvSpPr>
          <p:cNvPr id="9" name="CuadroTexto 8">
            <a:extLst>
              <a:ext uri="{FF2B5EF4-FFF2-40B4-BE49-F238E27FC236}">
                <a16:creationId xmlns:a16="http://schemas.microsoft.com/office/drawing/2014/main" id="{352B5048-D9CD-7384-508D-788C8ABEAC48}"/>
              </a:ext>
            </a:extLst>
          </p:cNvPr>
          <p:cNvSpPr txBox="1"/>
          <p:nvPr/>
        </p:nvSpPr>
        <p:spPr>
          <a:xfrm>
            <a:off x="6019800" y="952500"/>
            <a:ext cx="6858000" cy="646331"/>
          </a:xfrm>
          <a:prstGeom prst="rect">
            <a:avLst/>
          </a:prstGeom>
          <a:noFill/>
        </p:spPr>
        <p:txBody>
          <a:bodyPr wrap="square" rtlCol="0">
            <a:spAutoFit/>
          </a:bodyPr>
          <a:lstStyle/>
          <a:p>
            <a:r>
              <a:rPr lang="es-ES" sz="3600" dirty="0">
                <a:solidFill>
                  <a:schemeClr val="accent1">
                    <a:lumMod val="50000"/>
                  </a:schemeClr>
                </a:solidFill>
              </a:rPr>
              <a:t>SUBDURAL VS EPIDURAL</a:t>
            </a:r>
            <a:endParaRPr lang="es-CO" sz="3600" dirty="0">
              <a:solidFill>
                <a:schemeClr val="accent1">
                  <a:lumMod val="50000"/>
                </a:schemeClr>
              </a:solidFill>
            </a:endParaRPr>
          </a:p>
        </p:txBody>
      </p:sp>
    </p:spTree>
    <p:extLst>
      <p:ext uri="{BB962C8B-B14F-4D97-AF65-F5344CB8AC3E}">
        <p14:creationId xmlns:p14="http://schemas.microsoft.com/office/powerpoint/2010/main" val="1962222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70FB3-BC2B-7B38-DF8A-FA5F1C58CE6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FC37A55-3504-9038-5B27-4BF7224A960D}"/>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FE1D208-197E-8CF1-ED41-C899F092DC8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D730E5A-3603-2DA3-6379-F4FF44D56759}"/>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6D8909DF-3608-003C-8FAA-E9EF67DF49F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5AD5A766-7CB2-62D5-62A6-8A5F9D7AECE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8ED621CA-E746-B229-6FE0-7267CBC12F7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AB5C8926-3C7C-97B8-56AC-CBFABCCDFF0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3" name="CuadroTexto 12">
            <a:extLst>
              <a:ext uri="{FF2B5EF4-FFF2-40B4-BE49-F238E27FC236}">
                <a16:creationId xmlns:a16="http://schemas.microsoft.com/office/drawing/2014/main" id="{E2CE5D83-3282-24BC-ED2A-2C29A78E5675}"/>
              </a:ext>
            </a:extLst>
          </p:cNvPr>
          <p:cNvSpPr txBox="1"/>
          <p:nvPr/>
        </p:nvSpPr>
        <p:spPr>
          <a:xfrm>
            <a:off x="6172200" y="1620957"/>
            <a:ext cx="5867400" cy="923330"/>
          </a:xfrm>
          <a:prstGeom prst="rect">
            <a:avLst/>
          </a:prstGeom>
          <a:noFill/>
        </p:spPr>
        <p:txBody>
          <a:bodyPr wrap="square" rtlCol="0">
            <a:spAutoFit/>
          </a:bodyPr>
          <a:lstStyle/>
          <a:p>
            <a:r>
              <a:rPr lang="es-ES" sz="5400" dirty="0">
                <a:solidFill>
                  <a:srgbClr val="0E3AAD"/>
                </a:solidFill>
                <a:latin typeface="GungsuhChe" panose="020B0503020000020004" pitchFamily="49" charset="-127"/>
                <a:ea typeface="GungsuhChe" panose="020B0503020000020004" pitchFamily="49" charset="-127"/>
              </a:rPr>
              <a:t>TCE</a:t>
            </a:r>
            <a:endParaRPr lang="es-CO" sz="5400" dirty="0">
              <a:solidFill>
                <a:srgbClr val="0E3AAD"/>
              </a:solidFill>
              <a:latin typeface="GungsuhChe" panose="020B0503020000020004" pitchFamily="49" charset="-127"/>
              <a:ea typeface="GungsuhChe" panose="020B0503020000020004" pitchFamily="49" charset="-127"/>
            </a:endParaRPr>
          </a:p>
        </p:txBody>
      </p:sp>
      <p:sp>
        <p:nvSpPr>
          <p:cNvPr id="11" name="CuadroTexto 10">
            <a:extLst>
              <a:ext uri="{FF2B5EF4-FFF2-40B4-BE49-F238E27FC236}">
                <a16:creationId xmlns:a16="http://schemas.microsoft.com/office/drawing/2014/main" id="{D9E6337F-DF47-6241-8FCF-E33F162C8152}"/>
              </a:ext>
            </a:extLst>
          </p:cNvPr>
          <p:cNvSpPr txBox="1"/>
          <p:nvPr/>
        </p:nvSpPr>
        <p:spPr>
          <a:xfrm>
            <a:off x="2819400" y="3791448"/>
            <a:ext cx="13090712" cy="3970318"/>
          </a:xfrm>
          <a:prstGeom prst="rect">
            <a:avLst/>
          </a:prstGeom>
          <a:noFill/>
        </p:spPr>
        <p:txBody>
          <a:bodyPr wrap="square">
            <a:spAutoFit/>
          </a:bodyPr>
          <a:lstStyle/>
          <a:p>
            <a:pPr>
              <a:buFont typeface="Arial" panose="020B0604020202020204" pitchFamily="34" charset="0"/>
              <a:buChar char="•"/>
            </a:pPr>
            <a:r>
              <a:rPr lang="es-ES" sz="2800" dirty="0"/>
              <a:t>La mortalidad y secuelas dependen de la detección precoz de lesiones - hemorragias intracraneales y del manejo de la hipertensión intracraneal.</a:t>
            </a:r>
          </a:p>
          <a:p>
            <a:pPr>
              <a:buFont typeface="Arial" panose="020B0604020202020204" pitchFamily="34" charset="0"/>
              <a:buChar char="•"/>
            </a:pPr>
            <a:r>
              <a:rPr lang="es-ES" sz="2800" dirty="0"/>
              <a:t>La imagen define el tipo, extensión y progresión de las lesiones y orienta la indicación de neurocirugía o manejo conservador.</a:t>
            </a:r>
          </a:p>
          <a:p>
            <a:pPr>
              <a:buFont typeface="Arial" panose="020B0604020202020204" pitchFamily="34" charset="0"/>
              <a:buChar char="•"/>
            </a:pPr>
            <a:r>
              <a:rPr lang="es-ES" sz="2800" dirty="0"/>
              <a:t>La valoración seriada permite identificar lesiones diferidas (hematomas subdurales o contusiones progresivas).</a:t>
            </a:r>
          </a:p>
          <a:p>
            <a:pPr>
              <a:buFont typeface="Arial" panose="020B0604020202020204" pitchFamily="34" charset="0"/>
              <a:buChar char="•"/>
            </a:pPr>
            <a:r>
              <a:rPr lang="es-ES" sz="2800" dirty="0"/>
              <a:t>Además, la neuroimagen es esencial para el seguimiento pronóstico, las escalas de gravedad (Marshall, Rotterdam) y la investigación </a:t>
            </a:r>
            <a:r>
              <a:rPr lang="es-ES" sz="2800" dirty="0" err="1"/>
              <a:t>neuroprotectora</a:t>
            </a:r>
            <a:r>
              <a:rPr lang="es-ES" sz="2800" dirty="0"/>
              <a:t>.</a:t>
            </a:r>
          </a:p>
          <a:p>
            <a:r>
              <a:rPr lang="es-ES" sz="2800" dirty="0"/>
              <a:t>📍 </a:t>
            </a:r>
            <a:r>
              <a:rPr lang="es-ES" sz="2800" i="1" dirty="0"/>
              <a:t>Mensaje clave:</a:t>
            </a:r>
            <a:r>
              <a:rPr lang="es-ES" sz="2800" dirty="0"/>
              <a:t> Una imagen correcta, a tiempo, salva cerebro funcional.</a:t>
            </a:r>
          </a:p>
        </p:txBody>
      </p:sp>
    </p:spTree>
    <p:extLst>
      <p:ext uri="{BB962C8B-B14F-4D97-AF65-F5344CB8AC3E}">
        <p14:creationId xmlns:p14="http://schemas.microsoft.com/office/powerpoint/2010/main" val="619477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ADB5B-915C-4C2A-8646-62B61B1A3E5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79CEA1-4EA6-7B74-5E57-E7C780669C4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C2B2CB0-B662-6C18-6669-76D90E2B655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2BA1412-D481-379B-27DD-45EB9FE6E8C5}"/>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C11C1CDE-337D-5B63-7B74-80BD8881998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1630E3C3-D3DB-3E4C-BB82-28B42DD1F34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49B22F86-2075-A78E-F1EA-4C344C8B02A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DDEBCB3F-2FA9-1D58-25E8-3EC9CA726A4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502E3F22-D833-BBBC-8AA2-31F815B0D3BD}"/>
              </a:ext>
            </a:extLst>
          </p:cNvPr>
          <p:cNvSpPr txBox="1"/>
          <p:nvPr/>
        </p:nvSpPr>
        <p:spPr>
          <a:xfrm>
            <a:off x="5609497" y="192761"/>
            <a:ext cx="8153400" cy="646331"/>
          </a:xfrm>
          <a:prstGeom prst="rect">
            <a:avLst/>
          </a:prstGeom>
          <a:noFill/>
        </p:spPr>
        <p:txBody>
          <a:bodyPr wrap="square" rtlCol="0">
            <a:spAutoFit/>
          </a:bodyPr>
          <a:lstStyle/>
          <a:p>
            <a:r>
              <a:rPr lang="es-ES" sz="3600" dirty="0">
                <a:solidFill>
                  <a:schemeClr val="tx2">
                    <a:lumMod val="75000"/>
                  </a:schemeClr>
                </a:solidFill>
                <a:latin typeface="Aptos Narrow" panose="020B0004020202020204" pitchFamily="34" charset="0"/>
              </a:rPr>
              <a:t>ESCALAS</a:t>
            </a:r>
            <a:endParaRPr lang="es-CO" sz="3600" dirty="0">
              <a:solidFill>
                <a:schemeClr val="tx2">
                  <a:lumMod val="75000"/>
                </a:schemeClr>
              </a:solidFill>
              <a:latin typeface="Aptos Narrow" panose="020B0004020202020204" pitchFamily="34" charset="0"/>
            </a:endParaRPr>
          </a:p>
        </p:txBody>
      </p:sp>
      <p:pic>
        <p:nvPicPr>
          <p:cNvPr id="14" name="Imagen 13">
            <a:extLst>
              <a:ext uri="{FF2B5EF4-FFF2-40B4-BE49-F238E27FC236}">
                <a16:creationId xmlns:a16="http://schemas.microsoft.com/office/drawing/2014/main" id="{7E7231A7-15D4-E5A0-8631-0A683300E9B0}"/>
              </a:ext>
            </a:extLst>
          </p:cNvPr>
          <p:cNvPicPr>
            <a:picLocks noChangeAspect="1"/>
          </p:cNvPicPr>
          <p:nvPr/>
        </p:nvPicPr>
        <p:blipFill>
          <a:blip r:embed="rId7"/>
          <a:stretch>
            <a:fillRect/>
          </a:stretch>
        </p:blipFill>
        <p:spPr>
          <a:xfrm>
            <a:off x="2823529" y="2019300"/>
            <a:ext cx="4491671" cy="7010399"/>
          </a:xfrm>
          <a:prstGeom prst="rect">
            <a:avLst/>
          </a:prstGeom>
          <a:ln w="28575">
            <a:solidFill>
              <a:srgbClr val="0E3AAD"/>
            </a:solidFill>
          </a:ln>
        </p:spPr>
      </p:pic>
      <p:pic>
        <p:nvPicPr>
          <p:cNvPr id="16" name="Imagen 15">
            <a:extLst>
              <a:ext uri="{FF2B5EF4-FFF2-40B4-BE49-F238E27FC236}">
                <a16:creationId xmlns:a16="http://schemas.microsoft.com/office/drawing/2014/main" id="{64FDD484-4303-838C-5DF7-4E433AA69AB7}"/>
              </a:ext>
            </a:extLst>
          </p:cNvPr>
          <p:cNvPicPr>
            <a:picLocks noChangeAspect="1"/>
          </p:cNvPicPr>
          <p:nvPr/>
        </p:nvPicPr>
        <p:blipFill>
          <a:blip r:embed="rId8"/>
          <a:stretch>
            <a:fillRect/>
          </a:stretch>
        </p:blipFill>
        <p:spPr>
          <a:xfrm>
            <a:off x="9776079" y="2019300"/>
            <a:ext cx="5201313" cy="7010399"/>
          </a:xfrm>
          <a:prstGeom prst="rect">
            <a:avLst/>
          </a:prstGeom>
          <a:ln w="38100">
            <a:solidFill>
              <a:schemeClr val="tx1"/>
            </a:solidFill>
          </a:ln>
        </p:spPr>
      </p:pic>
    </p:spTree>
    <p:extLst>
      <p:ext uri="{BB962C8B-B14F-4D97-AF65-F5344CB8AC3E}">
        <p14:creationId xmlns:p14="http://schemas.microsoft.com/office/powerpoint/2010/main" val="1788044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3FB42-736A-19E3-2BAA-F4CE4D44AE8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96D487E-47DC-0328-783B-06FAD6E3526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6AD8D67-7016-FFE8-D039-9D003BA3B59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D767B89-2E45-37A5-0C4C-8FA43A254BBC}"/>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F75D9EA8-F177-A322-28A1-952586DD984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1BDC4C51-913D-12E5-4AC3-0A1A78D1142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7D4D0D12-3382-B64A-A749-1CF449E8A7A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315B550E-47E2-2A9C-EF27-EE55B90031C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3" name="CuadroTexto 12">
            <a:extLst>
              <a:ext uri="{FF2B5EF4-FFF2-40B4-BE49-F238E27FC236}">
                <a16:creationId xmlns:a16="http://schemas.microsoft.com/office/drawing/2014/main" id="{1CA79A98-57AF-E79A-1BFD-64B61ECC6224}"/>
              </a:ext>
            </a:extLst>
          </p:cNvPr>
          <p:cNvSpPr txBox="1"/>
          <p:nvPr/>
        </p:nvSpPr>
        <p:spPr>
          <a:xfrm>
            <a:off x="5511867" y="1028700"/>
            <a:ext cx="8074432" cy="923330"/>
          </a:xfrm>
          <a:prstGeom prst="rect">
            <a:avLst/>
          </a:prstGeom>
          <a:noFill/>
        </p:spPr>
        <p:txBody>
          <a:bodyPr wrap="square" rtlCol="0">
            <a:spAutoFit/>
          </a:bodyPr>
          <a:lstStyle/>
          <a:p>
            <a:r>
              <a:rPr lang="es-ES" sz="5400" dirty="0">
                <a:solidFill>
                  <a:srgbClr val="0E3AAD"/>
                </a:solidFill>
                <a:latin typeface="GungsuhChe" panose="020B0503020000020004" pitchFamily="49" charset="-127"/>
                <a:ea typeface="GungsuhChe" panose="020B0503020000020004" pitchFamily="49" charset="-127"/>
              </a:rPr>
              <a:t>TÉCNICAS DE IMAGEN</a:t>
            </a:r>
            <a:endParaRPr lang="es-CO" sz="5400" dirty="0">
              <a:solidFill>
                <a:srgbClr val="0E3AAD"/>
              </a:solidFill>
              <a:latin typeface="GungsuhChe" panose="020B0503020000020004" pitchFamily="49" charset="-127"/>
              <a:ea typeface="GungsuhChe" panose="020B0503020000020004" pitchFamily="49" charset="-127"/>
            </a:endParaRPr>
          </a:p>
        </p:txBody>
      </p:sp>
      <p:sp>
        <p:nvSpPr>
          <p:cNvPr id="9" name="CuadroTexto 8">
            <a:extLst>
              <a:ext uri="{FF2B5EF4-FFF2-40B4-BE49-F238E27FC236}">
                <a16:creationId xmlns:a16="http://schemas.microsoft.com/office/drawing/2014/main" id="{6E6075B3-28CF-38DD-4278-E340373BB9A7}"/>
              </a:ext>
            </a:extLst>
          </p:cNvPr>
          <p:cNvSpPr txBox="1"/>
          <p:nvPr/>
        </p:nvSpPr>
        <p:spPr>
          <a:xfrm>
            <a:off x="2971800" y="3619500"/>
            <a:ext cx="12192000" cy="4401205"/>
          </a:xfrm>
          <a:prstGeom prst="rect">
            <a:avLst/>
          </a:prstGeom>
          <a:noFill/>
        </p:spPr>
        <p:txBody>
          <a:bodyPr wrap="square" rtlCol="0">
            <a:spAutoFit/>
          </a:bodyPr>
          <a:lstStyle/>
          <a:p>
            <a:r>
              <a:rPr lang="es-CO" sz="2800" dirty="0"/>
              <a:t>TAC Cerebral sin contraste:</a:t>
            </a:r>
          </a:p>
          <a:p>
            <a:r>
              <a:rPr lang="es-CO" sz="2800" dirty="0"/>
              <a:t>Técnica inicial en urgencias.</a:t>
            </a:r>
          </a:p>
          <a:p>
            <a:r>
              <a:rPr lang="es-CO" sz="2800" dirty="0"/>
              <a:t>Detección rápida de hemorragia, fracturas, efecto de masa y herniación.</a:t>
            </a:r>
          </a:p>
          <a:p>
            <a:r>
              <a:rPr lang="es-CO" sz="2800" dirty="0"/>
              <a:t>Escalas Marshall / Rotterdam para pronóstico.</a:t>
            </a:r>
          </a:p>
          <a:p>
            <a:endParaRPr lang="es-CO" sz="2800" dirty="0"/>
          </a:p>
          <a:p>
            <a:r>
              <a:rPr lang="es-CO" sz="2800" dirty="0"/>
              <a:t>RM Cerebral:</a:t>
            </a:r>
          </a:p>
          <a:p>
            <a:r>
              <a:rPr lang="es-CO" sz="2800" dirty="0"/>
              <a:t>Superior en lesiones axonales difusas, contusiones hemorrágicas y microhemorragias (SWI, DWI, FLAIR).</a:t>
            </a:r>
          </a:p>
          <a:p>
            <a:r>
              <a:rPr lang="es-CO" sz="2800" dirty="0"/>
              <a:t>Útil en el seguimiento del TCE leve persistente y correlación con síntomas cognitivos.</a:t>
            </a:r>
          </a:p>
        </p:txBody>
      </p:sp>
    </p:spTree>
    <p:extLst>
      <p:ext uri="{BB962C8B-B14F-4D97-AF65-F5344CB8AC3E}">
        <p14:creationId xmlns:p14="http://schemas.microsoft.com/office/powerpoint/2010/main" val="2373717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55065D8A-F3FD-F9AE-A3D0-71393473CD60}"/>
              </a:ext>
            </a:extLst>
          </p:cNvPr>
          <p:cNvPicPr>
            <a:picLocks noChangeAspect="1"/>
          </p:cNvPicPr>
          <p:nvPr/>
        </p:nvPicPr>
        <p:blipFill>
          <a:blip r:embed="rId6"/>
          <a:stretch>
            <a:fillRect/>
          </a:stretch>
        </p:blipFill>
        <p:spPr>
          <a:xfrm>
            <a:off x="5571626" y="2781300"/>
            <a:ext cx="8418943" cy="5486400"/>
          </a:xfrm>
          <a:prstGeom prst="rect">
            <a:avLst/>
          </a:prstGeom>
          <a:ln w="28575">
            <a:solidFill>
              <a:srgbClr val="002060"/>
            </a:solidFill>
          </a:ln>
        </p:spPr>
      </p:pic>
      <p:sp>
        <p:nvSpPr>
          <p:cNvPr id="18" name="CuadroTexto 17">
            <a:extLst>
              <a:ext uri="{FF2B5EF4-FFF2-40B4-BE49-F238E27FC236}">
                <a16:creationId xmlns:a16="http://schemas.microsoft.com/office/drawing/2014/main" id="{CA0871D5-4E45-9715-0CCB-28250E328208}"/>
              </a:ext>
            </a:extLst>
          </p:cNvPr>
          <p:cNvSpPr txBox="1"/>
          <p:nvPr/>
        </p:nvSpPr>
        <p:spPr>
          <a:xfrm>
            <a:off x="4724400" y="1820387"/>
            <a:ext cx="7845681" cy="707886"/>
          </a:xfrm>
          <a:prstGeom prst="rect">
            <a:avLst/>
          </a:prstGeom>
          <a:noFill/>
        </p:spPr>
        <p:txBody>
          <a:bodyPr wrap="square" rtlCol="0">
            <a:spAutoFit/>
          </a:bodyPr>
          <a:lstStyle/>
          <a:p>
            <a:r>
              <a:rPr lang="es-ES" sz="4000" dirty="0">
                <a:solidFill>
                  <a:srgbClr val="0E3AAD"/>
                </a:solidFill>
              </a:rPr>
              <a:t>PROTOCOLO RM</a:t>
            </a:r>
            <a:endParaRPr lang="es-CO" sz="4000" dirty="0">
              <a:solidFill>
                <a:srgbClr val="0E3AAD"/>
              </a:solidFill>
            </a:endParaRPr>
          </a:p>
        </p:txBody>
      </p:sp>
    </p:spTree>
    <p:extLst>
      <p:ext uri="{BB962C8B-B14F-4D97-AF65-F5344CB8AC3E}">
        <p14:creationId xmlns:p14="http://schemas.microsoft.com/office/powerpoint/2010/main" val="1693568210"/>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EB368-ECA1-2168-BCC9-2D262C26647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F3AF824-E4F4-D4B4-DB4B-ACF323874EAE}"/>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C970928B-B2AE-1576-498D-0C2B24C9C50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693E83A-DA02-EB9D-4039-0063C0B61130}"/>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5BD234A5-9541-35DB-A7E6-9A5718CAE41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1207AA2C-D701-EE9A-0856-B9F1707CEA0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90E7EB9F-10B3-9675-F69C-2B354D10856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4F282149-918D-DDEE-0892-DF1838CE326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3" name="CuadroTexto 12">
            <a:extLst>
              <a:ext uri="{FF2B5EF4-FFF2-40B4-BE49-F238E27FC236}">
                <a16:creationId xmlns:a16="http://schemas.microsoft.com/office/drawing/2014/main" id="{F989469B-93D4-4531-DB79-B4E3C7E98B49}"/>
              </a:ext>
            </a:extLst>
          </p:cNvPr>
          <p:cNvSpPr txBox="1"/>
          <p:nvPr/>
        </p:nvSpPr>
        <p:spPr>
          <a:xfrm>
            <a:off x="5846694" y="611909"/>
            <a:ext cx="6400800" cy="923330"/>
          </a:xfrm>
          <a:prstGeom prst="rect">
            <a:avLst/>
          </a:prstGeom>
          <a:noFill/>
        </p:spPr>
        <p:txBody>
          <a:bodyPr wrap="square" rtlCol="0">
            <a:spAutoFit/>
          </a:bodyPr>
          <a:lstStyle/>
          <a:p>
            <a:r>
              <a:rPr lang="es-ES" sz="5400" dirty="0">
                <a:solidFill>
                  <a:srgbClr val="0E3AAD"/>
                </a:solidFill>
                <a:latin typeface="GungsuhChe" panose="020B0503020000020004" pitchFamily="49" charset="-127"/>
                <a:ea typeface="GungsuhChe" panose="020B0503020000020004" pitchFamily="49" charset="-127"/>
              </a:rPr>
              <a:t>???</a:t>
            </a:r>
            <a:endParaRPr lang="es-CO" sz="5400" dirty="0">
              <a:solidFill>
                <a:srgbClr val="0E3AAD"/>
              </a:solidFill>
              <a:latin typeface="GungsuhChe" panose="020B0503020000020004" pitchFamily="49" charset="-127"/>
              <a:ea typeface="GungsuhChe" panose="020B0503020000020004" pitchFamily="49" charset="-127"/>
            </a:endParaRPr>
          </a:p>
        </p:txBody>
      </p:sp>
      <p:pic>
        <p:nvPicPr>
          <p:cNvPr id="11" name="Imagen 10">
            <a:extLst>
              <a:ext uri="{FF2B5EF4-FFF2-40B4-BE49-F238E27FC236}">
                <a16:creationId xmlns:a16="http://schemas.microsoft.com/office/drawing/2014/main" id="{3F20C11F-246A-5F8F-563A-788586347573}"/>
              </a:ext>
            </a:extLst>
          </p:cNvPr>
          <p:cNvPicPr>
            <a:picLocks noChangeAspect="1"/>
          </p:cNvPicPr>
          <p:nvPr/>
        </p:nvPicPr>
        <p:blipFill>
          <a:blip r:embed="rId7"/>
          <a:stretch>
            <a:fillRect/>
          </a:stretch>
        </p:blipFill>
        <p:spPr>
          <a:xfrm>
            <a:off x="2235652" y="2244143"/>
            <a:ext cx="14147347" cy="6590302"/>
          </a:xfrm>
          <a:prstGeom prst="rect">
            <a:avLst/>
          </a:prstGeom>
        </p:spPr>
      </p:pic>
    </p:spTree>
    <p:extLst>
      <p:ext uri="{BB962C8B-B14F-4D97-AF65-F5344CB8AC3E}">
        <p14:creationId xmlns:p14="http://schemas.microsoft.com/office/powerpoint/2010/main" val="1205871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EA5F2-9F42-6363-CA3B-08F59C2CD7A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71E906B-6094-F2A4-6529-A514A55C646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C7C0688D-B58C-0D33-8335-B9E925BAE50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2B78F62-92C9-8C5B-ECFD-27366F8CF21D}"/>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1EAEBC9D-56F1-9708-2CAE-2816BB0E9DB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dirty="0"/>
            </a:p>
          </p:txBody>
        </p:sp>
      </p:grpSp>
      <p:sp>
        <p:nvSpPr>
          <p:cNvPr id="6" name="Freeform 6">
            <a:extLst>
              <a:ext uri="{FF2B5EF4-FFF2-40B4-BE49-F238E27FC236}">
                <a16:creationId xmlns:a16="http://schemas.microsoft.com/office/drawing/2014/main" id="{904C3E8B-139C-4D27-1FC7-3245F9D286D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49E278B3-F435-86C2-33E5-4BF49F78BEC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C8426CA0-8AA8-6643-3A36-C8F77DB312A6}"/>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CuadroTexto 10">
            <a:extLst>
              <a:ext uri="{FF2B5EF4-FFF2-40B4-BE49-F238E27FC236}">
                <a16:creationId xmlns:a16="http://schemas.microsoft.com/office/drawing/2014/main" id="{B3355972-CDD7-8EB1-2FA1-93F0E6D07A62}"/>
              </a:ext>
            </a:extLst>
          </p:cNvPr>
          <p:cNvSpPr txBox="1"/>
          <p:nvPr/>
        </p:nvSpPr>
        <p:spPr>
          <a:xfrm>
            <a:off x="6332458" y="603854"/>
            <a:ext cx="5486400" cy="584775"/>
          </a:xfrm>
          <a:prstGeom prst="rect">
            <a:avLst/>
          </a:prstGeom>
          <a:noFill/>
        </p:spPr>
        <p:txBody>
          <a:bodyPr wrap="square" rtlCol="0">
            <a:spAutoFit/>
          </a:bodyPr>
          <a:lstStyle/>
          <a:p>
            <a:r>
              <a:rPr lang="es-ES" sz="3200" dirty="0">
                <a:solidFill>
                  <a:schemeClr val="tx2">
                    <a:lumMod val="50000"/>
                  </a:schemeClr>
                </a:solidFill>
                <a:latin typeface="Bahnschrift SemiLight" panose="020B0502040204020203" pitchFamily="34" charset="0"/>
              </a:rPr>
              <a:t>HEMATOMA SUBDURAL</a:t>
            </a:r>
            <a:endParaRPr lang="es-CO" sz="3200" dirty="0">
              <a:solidFill>
                <a:schemeClr val="tx2">
                  <a:lumMod val="50000"/>
                </a:schemeClr>
              </a:solidFill>
              <a:latin typeface="Bahnschrift SemiLight" panose="020B0502040204020203" pitchFamily="34" charset="0"/>
            </a:endParaRPr>
          </a:p>
        </p:txBody>
      </p:sp>
      <p:pic>
        <p:nvPicPr>
          <p:cNvPr id="12" name="Imagen 11">
            <a:extLst>
              <a:ext uri="{FF2B5EF4-FFF2-40B4-BE49-F238E27FC236}">
                <a16:creationId xmlns:a16="http://schemas.microsoft.com/office/drawing/2014/main" id="{06EDF8DD-CE50-2A6A-11DA-16F051F19054}"/>
              </a:ext>
            </a:extLst>
          </p:cNvPr>
          <p:cNvPicPr>
            <a:picLocks noChangeAspect="1"/>
          </p:cNvPicPr>
          <p:nvPr/>
        </p:nvPicPr>
        <p:blipFill>
          <a:blip r:embed="rId7"/>
          <a:stretch>
            <a:fillRect/>
          </a:stretch>
        </p:blipFill>
        <p:spPr>
          <a:xfrm>
            <a:off x="3652640" y="2234217"/>
            <a:ext cx="11287520" cy="6477000"/>
          </a:xfrm>
          <a:prstGeom prst="rect">
            <a:avLst/>
          </a:prstGeom>
        </p:spPr>
      </p:pic>
    </p:spTree>
    <p:extLst>
      <p:ext uri="{BB962C8B-B14F-4D97-AF65-F5344CB8AC3E}">
        <p14:creationId xmlns:p14="http://schemas.microsoft.com/office/powerpoint/2010/main" val="2857695591"/>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0E9E1-DDB7-F048-61A1-608B9E5126D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5AC4B15-0612-D5DA-9625-C2C24FDA6ECD}"/>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340C0FB-47B3-6233-693A-B0A6AA54BA5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6400F8D-D171-B588-BB65-39A3DBBA83B0}"/>
              </a:ext>
            </a:extLst>
          </p:cNvPr>
          <p:cNvGrpSpPr/>
          <p:nvPr/>
        </p:nvGrpSpPr>
        <p:grpSpPr>
          <a:xfrm rot="-10800000">
            <a:off x="-3962400" y="8402943"/>
            <a:ext cx="23435934" cy="8887443"/>
            <a:chOff x="0" y="0"/>
            <a:chExt cx="14166074" cy="5372100"/>
          </a:xfrm>
        </p:grpSpPr>
        <p:sp>
          <p:nvSpPr>
            <p:cNvPr id="5" name="Freeform 5">
              <a:extLst>
                <a:ext uri="{FF2B5EF4-FFF2-40B4-BE49-F238E27FC236}">
                  <a16:creationId xmlns:a16="http://schemas.microsoft.com/office/drawing/2014/main" id="{E392D0C0-52B5-44DE-BB9C-F9E313D786D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43250B06-D2D8-B239-8037-A3304F127751}"/>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52723A9D-E36F-B9B1-1C0F-3EF3EB9F9A0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69441B15-1F4E-43C3-63EC-5CAFCAF9EE98}"/>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407E5FED-9E35-0106-96D0-A32EC3E715E4}"/>
              </a:ext>
            </a:extLst>
          </p:cNvPr>
          <p:cNvPicPr>
            <a:picLocks noChangeAspect="1"/>
          </p:cNvPicPr>
          <p:nvPr/>
        </p:nvPicPr>
        <p:blipFill>
          <a:blip r:embed="rId7"/>
          <a:stretch>
            <a:fillRect/>
          </a:stretch>
        </p:blipFill>
        <p:spPr>
          <a:xfrm>
            <a:off x="1562100" y="1995484"/>
            <a:ext cx="15163800" cy="6108988"/>
          </a:xfrm>
          <a:prstGeom prst="rect">
            <a:avLst/>
          </a:prstGeom>
        </p:spPr>
      </p:pic>
      <p:sp>
        <p:nvSpPr>
          <p:cNvPr id="13" name="CuadroTexto 12">
            <a:extLst>
              <a:ext uri="{FF2B5EF4-FFF2-40B4-BE49-F238E27FC236}">
                <a16:creationId xmlns:a16="http://schemas.microsoft.com/office/drawing/2014/main" id="{F805D240-7C9D-1B69-4E0B-F68EE0506C9D}"/>
              </a:ext>
            </a:extLst>
          </p:cNvPr>
          <p:cNvSpPr txBox="1"/>
          <p:nvPr/>
        </p:nvSpPr>
        <p:spPr>
          <a:xfrm>
            <a:off x="6400800" y="839092"/>
            <a:ext cx="5128890" cy="830997"/>
          </a:xfrm>
          <a:prstGeom prst="rect">
            <a:avLst/>
          </a:prstGeom>
          <a:noFill/>
        </p:spPr>
        <p:txBody>
          <a:bodyPr wrap="square" rtlCol="0">
            <a:spAutoFit/>
          </a:bodyPr>
          <a:lstStyle/>
          <a:p>
            <a:r>
              <a:rPr lang="es-ES" sz="4800" dirty="0"/>
              <a:t>????</a:t>
            </a:r>
            <a:endParaRPr lang="es-CO" sz="4800" dirty="0"/>
          </a:p>
        </p:txBody>
      </p:sp>
    </p:spTree>
    <p:extLst>
      <p:ext uri="{BB962C8B-B14F-4D97-AF65-F5344CB8AC3E}">
        <p14:creationId xmlns:p14="http://schemas.microsoft.com/office/powerpoint/2010/main" val="3027527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9DA9A-6287-8950-4BAC-F1D665A0332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D503299-D71A-B9F1-61B9-5F9EB8852BC5}"/>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C5AAF764-0B31-9F1B-1009-FACD7C27A63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F881F28-02C6-E28E-1282-92C3AD7A0F5A}"/>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5C5094F7-2B79-B598-6843-26E3389902B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6E9F565D-CD00-18FA-D861-5227252AD16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E22CFD24-BE3A-C26F-D938-7177E27E555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7531F455-24A6-3D63-3FD0-F11868AE283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3" name="CuadroTexto 12">
            <a:extLst>
              <a:ext uri="{FF2B5EF4-FFF2-40B4-BE49-F238E27FC236}">
                <a16:creationId xmlns:a16="http://schemas.microsoft.com/office/drawing/2014/main" id="{9E53F36C-FA9F-04AD-BC01-A6C21D6C8260}"/>
              </a:ext>
            </a:extLst>
          </p:cNvPr>
          <p:cNvSpPr txBox="1"/>
          <p:nvPr/>
        </p:nvSpPr>
        <p:spPr>
          <a:xfrm>
            <a:off x="6408666" y="425875"/>
            <a:ext cx="4833615" cy="584775"/>
          </a:xfrm>
          <a:prstGeom prst="rect">
            <a:avLst/>
          </a:prstGeom>
          <a:noFill/>
        </p:spPr>
        <p:txBody>
          <a:bodyPr wrap="square" rtlCol="0">
            <a:spAutoFit/>
          </a:bodyPr>
          <a:lstStyle/>
          <a:p>
            <a:r>
              <a:rPr lang="es-ES" sz="3200" dirty="0"/>
              <a:t>HEMATOMA EPIDURAL</a:t>
            </a:r>
            <a:endParaRPr lang="es-CO" sz="3200" dirty="0"/>
          </a:p>
        </p:txBody>
      </p:sp>
      <p:sp>
        <p:nvSpPr>
          <p:cNvPr id="15" name="CuadroTexto 14">
            <a:extLst>
              <a:ext uri="{FF2B5EF4-FFF2-40B4-BE49-F238E27FC236}">
                <a16:creationId xmlns:a16="http://schemas.microsoft.com/office/drawing/2014/main" id="{FD2C3AEF-0110-4CA0-FC53-0A408B065E69}"/>
              </a:ext>
            </a:extLst>
          </p:cNvPr>
          <p:cNvSpPr txBox="1"/>
          <p:nvPr/>
        </p:nvSpPr>
        <p:spPr>
          <a:xfrm>
            <a:off x="6019800" y="8545689"/>
            <a:ext cx="5181600" cy="369332"/>
          </a:xfrm>
          <a:prstGeom prst="rect">
            <a:avLst/>
          </a:prstGeom>
          <a:noFill/>
        </p:spPr>
        <p:txBody>
          <a:bodyPr wrap="square" rtlCol="0">
            <a:spAutoFit/>
          </a:bodyPr>
          <a:lstStyle/>
          <a:p>
            <a:r>
              <a:rPr lang="es-ES" dirty="0"/>
              <a:t>Clinical </a:t>
            </a:r>
            <a:r>
              <a:rPr lang="es-ES" dirty="0" err="1"/>
              <a:t>Neuroradiology</a:t>
            </a:r>
            <a:r>
              <a:rPr lang="es-ES" dirty="0"/>
              <a:t>. The ESNR </a:t>
            </a:r>
            <a:r>
              <a:rPr lang="es-ES" dirty="0" err="1"/>
              <a:t>Textbook</a:t>
            </a:r>
            <a:endParaRPr lang="es-CO" dirty="0"/>
          </a:p>
        </p:txBody>
      </p:sp>
      <p:pic>
        <p:nvPicPr>
          <p:cNvPr id="10" name="Imagen 9">
            <a:extLst>
              <a:ext uri="{FF2B5EF4-FFF2-40B4-BE49-F238E27FC236}">
                <a16:creationId xmlns:a16="http://schemas.microsoft.com/office/drawing/2014/main" id="{EC1A83BD-21E8-6884-8E62-F05E554C950B}"/>
              </a:ext>
            </a:extLst>
          </p:cNvPr>
          <p:cNvPicPr>
            <a:picLocks noChangeAspect="1"/>
          </p:cNvPicPr>
          <p:nvPr/>
        </p:nvPicPr>
        <p:blipFill>
          <a:blip r:embed="rId7"/>
          <a:stretch>
            <a:fillRect/>
          </a:stretch>
        </p:blipFill>
        <p:spPr>
          <a:xfrm>
            <a:off x="1485900" y="2565530"/>
            <a:ext cx="15316200" cy="5329077"/>
          </a:xfrm>
          <a:prstGeom prst="rect">
            <a:avLst/>
          </a:prstGeom>
        </p:spPr>
      </p:pic>
    </p:spTree>
    <p:extLst>
      <p:ext uri="{BB962C8B-B14F-4D97-AF65-F5344CB8AC3E}">
        <p14:creationId xmlns:p14="http://schemas.microsoft.com/office/powerpoint/2010/main" val="3744029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2A008-7946-A6DB-5B0D-EAECEEE5898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D86490A-96A5-FF9D-366A-6948CF40827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DD85EDA3-B65A-9721-BEC6-6AD0BE744FE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0E8F89E-6216-2CDB-EB0A-5DE4643880EE}"/>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54266A66-16B7-85F3-AFD5-D4E6A491B68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5EEB2B9-92C5-F22E-CAAE-A91C05816D8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8CC0AE8C-B89D-9C78-BD02-4FE449586BE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C5B5A4FB-7DE1-1413-3FD6-5A7DF2BF56FC}"/>
              </a:ext>
            </a:extLst>
          </p:cNvPr>
          <p:cNvSpPr/>
          <p:nvPr/>
        </p:nvSpPr>
        <p:spPr>
          <a:xfrm flipV="1">
            <a:off x="0" y="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6" name="CuadroTexto 15">
            <a:extLst>
              <a:ext uri="{FF2B5EF4-FFF2-40B4-BE49-F238E27FC236}">
                <a16:creationId xmlns:a16="http://schemas.microsoft.com/office/drawing/2014/main" id="{B9B681F4-AB04-56CA-23AB-F619C3B9DEDB}"/>
              </a:ext>
            </a:extLst>
          </p:cNvPr>
          <p:cNvSpPr txBox="1"/>
          <p:nvPr/>
        </p:nvSpPr>
        <p:spPr>
          <a:xfrm>
            <a:off x="5760969" y="896281"/>
            <a:ext cx="8229600" cy="830997"/>
          </a:xfrm>
          <a:prstGeom prst="rect">
            <a:avLst/>
          </a:prstGeom>
          <a:noFill/>
        </p:spPr>
        <p:txBody>
          <a:bodyPr wrap="square" rtlCol="0">
            <a:spAutoFit/>
          </a:bodyPr>
          <a:lstStyle/>
          <a:p>
            <a:r>
              <a:rPr lang="es-ES" sz="4800" dirty="0"/>
              <a:t>HEMATOMA EPIDURAL</a:t>
            </a:r>
            <a:endParaRPr lang="es-CO" sz="4800" dirty="0"/>
          </a:p>
        </p:txBody>
      </p:sp>
      <p:pic>
        <p:nvPicPr>
          <p:cNvPr id="10" name="Imagen 9">
            <a:extLst>
              <a:ext uri="{FF2B5EF4-FFF2-40B4-BE49-F238E27FC236}">
                <a16:creationId xmlns:a16="http://schemas.microsoft.com/office/drawing/2014/main" id="{34324399-77E8-78AB-2E94-D0FBC5E9C928}"/>
              </a:ext>
            </a:extLst>
          </p:cNvPr>
          <p:cNvPicPr>
            <a:picLocks noChangeAspect="1"/>
          </p:cNvPicPr>
          <p:nvPr/>
        </p:nvPicPr>
        <p:blipFill>
          <a:blip r:embed="rId7"/>
          <a:stretch>
            <a:fillRect/>
          </a:stretch>
        </p:blipFill>
        <p:spPr>
          <a:xfrm>
            <a:off x="3886200" y="2627500"/>
            <a:ext cx="9601593" cy="5529034"/>
          </a:xfrm>
          <a:prstGeom prst="rect">
            <a:avLst/>
          </a:prstGeom>
        </p:spPr>
      </p:pic>
    </p:spTree>
    <p:extLst>
      <p:ext uri="{BB962C8B-B14F-4D97-AF65-F5344CB8AC3E}">
        <p14:creationId xmlns:p14="http://schemas.microsoft.com/office/powerpoint/2010/main" val="387613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D0B9A-35A6-2538-800C-ED372E2EB4A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6251BB5-EE07-4D36-4D24-BF4453A522E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EC69767-84DD-D066-BE7E-B0DF3BC1052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FA03431E-05D0-51C4-F098-864CF43832A8}"/>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34B6B50A-AFFE-7535-B281-B0C429470ED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6435B942-28B2-E220-BC96-779B8CF89FA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89D77B74-51AE-51C0-3097-6ED798C33A1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656DB8AF-96F5-4335-F114-56D32542C3EC}"/>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196C51A6-73A8-CB5C-C612-77D7DA1B1747}"/>
              </a:ext>
            </a:extLst>
          </p:cNvPr>
          <p:cNvSpPr txBox="1"/>
          <p:nvPr/>
        </p:nvSpPr>
        <p:spPr>
          <a:xfrm>
            <a:off x="1524000" y="7658100"/>
            <a:ext cx="3733800" cy="584775"/>
          </a:xfrm>
          <a:prstGeom prst="rect">
            <a:avLst/>
          </a:prstGeom>
          <a:noFill/>
        </p:spPr>
        <p:txBody>
          <a:bodyPr wrap="square" rtlCol="0">
            <a:spAutoFit/>
          </a:bodyPr>
          <a:lstStyle/>
          <a:p>
            <a:r>
              <a:rPr lang="es-ES" sz="3200" dirty="0"/>
              <a:t>¿DIAGNÓSTICO?</a:t>
            </a:r>
          </a:p>
        </p:txBody>
      </p:sp>
      <p:pic>
        <p:nvPicPr>
          <p:cNvPr id="11" name="Imagen 10">
            <a:extLst>
              <a:ext uri="{FF2B5EF4-FFF2-40B4-BE49-F238E27FC236}">
                <a16:creationId xmlns:a16="http://schemas.microsoft.com/office/drawing/2014/main" id="{D7749310-6840-8BEA-5634-F3016E712E53}"/>
              </a:ext>
            </a:extLst>
          </p:cNvPr>
          <p:cNvPicPr>
            <a:picLocks noChangeAspect="1"/>
          </p:cNvPicPr>
          <p:nvPr/>
        </p:nvPicPr>
        <p:blipFill>
          <a:blip r:embed="rId7"/>
          <a:stretch>
            <a:fillRect/>
          </a:stretch>
        </p:blipFill>
        <p:spPr>
          <a:xfrm>
            <a:off x="1473591" y="1820387"/>
            <a:ext cx="15461859" cy="5638799"/>
          </a:xfrm>
          <a:prstGeom prst="rect">
            <a:avLst/>
          </a:prstGeom>
        </p:spPr>
      </p:pic>
    </p:spTree>
    <p:extLst>
      <p:ext uri="{BB962C8B-B14F-4D97-AF65-F5344CB8AC3E}">
        <p14:creationId xmlns:p14="http://schemas.microsoft.com/office/powerpoint/2010/main" val="3924306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FB2D6-393F-2DCC-A11F-90D686745C6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7BA2EAB-BF0E-074C-39EA-26D68CDC08D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904E529-AE3E-18A0-8E72-0494630F5A11}"/>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222A7A8-D217-4E39-0201-313F6099F399}"/>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150C3CB1-9C94-B16C-F81E-0F30E6EBCEA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1D991E64-5229-88EF-2B0C-B4C34ED2734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C198143C-8BC4-82E2-8BB6-1B51A0F38A1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E399239C-89EA-C615-AA0D-B767968B485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F04663B2-77A3-A6B1-BBB3-620E91129DE2}"/>
              </a:ext>
            </a:extLst>
          </p:cNvPr>
          <p:cNvSpPr txBox="1"/>
          <p:nvPr/>
        </p:nvSpPr>
        <p:spPr>
          <a:xfrm>
            <a:off x="5867400" y="573076"/>
            <a:ext cx="5486400" cy="646331"/>
          </a:xfrm>
          <a:prstGeom prst="rect">
            <a:avLst/>
          </a:prstGeom>
          <a:noFill/>
        </p:spPr>
        <p:txBody>
          <a:bodyPr wrap="square" rtlCol="0">
            <a:spAutoFit/>
          </a:bodyPr>
          <a:lstStyle/>
          <a:p>
            <a:r>
              <a:rPr lang="es-ES" sz="3600" dirty="0"/>
              <a:t>???</a:t>
            </a:r>
            <a:endParaRPr lang="es-CO" sz="3600" dirty="0"/>
          </a:p>
        </p:txBody>
      </p:sp>
      <p:pic>
        <p:nvPicPr>
          <p:cNvPr id="10" name="Imagen 9">
            <a:extLst>
              <a:ext uri="{FF2B5EF4-FFF2-40B4-BE49-F238E27FC236}">
                <a16:creationId xmlns:a16="http://schemas.microsoft.com/office/drawing/2014/main" id="{93612043-3368-2FC6-AF9C-E570325278D7}"/>
              </a:ext>
            </a:extLst>
          </p:cNvPr>
          <p:cNvPicPr>
            <a:picLocks noChangeAspect="1"/>
          </p:cNvPicPr>
          <p:nvPr/>
        </p:nvPicPr>
        <p:blipFill>
          <a:blip r:embed="rId7"/>
          <a:stretch>
            <a:fillRect/>
          </a:stretch>
        </p:blipFill>
        <p:spPr>
          <a:xfrm>
            <a:off x="827163" y="1791656"/>
            <a:ext cx="9320673" cy="4272187"/>
          </a:xfrm>
          <a:prstGeom prst="rect">
            <a:avLst/>
          </a:prstGeom>
        </p:spPr>
      </p:pic>
      <p:pic>
        <p:nvPicPr>
          <p:cNvPr id="13" name="Imagen 12">
            <a:extLst>
              <a:ext uri="{FF2B5EF4-FFF2-40B4-BE49-F238E27FC236}">
                <a16:creationId xmlns:a16="http://schemas.microsoft.com/office/drawing/2014/main" id="{79DAD40C-878E-1FE6-D7AD-51D73FDBBC91}"/>
              </a:ext>
            </a:extLst>
          </p:cNvPr>
          <p:cNvPicPr>
            <a:picLocks noChangeAspect="1"/>
          </p:cNvPicPr>
          <p:nvPr/>
        </p:nvPicPr>
        <p:blipFill>
          <a:blip r:embed="rId8"/>
          <a:stretch>
            <a:fillRect/>
          </a:stretch>
        </p:blipFill>
        <p:spPr>
          <a:xfrm>
            <a:off x="9372601" y="4173671"/>
            <a:ext cx="8420400" cy="4676322"/>
          </a:xfrm>
          <a:prstGeom prst="rect">
            <a:avLst/>
          </a:prstGeom>
        </p:spPr>
      </p:pic>
    </p:spTree>
    <p:extLst>
      <p:ext uri="{BB962C8B-B14F-4D97-AF65-F5344CB8AC3E}">
        <p14:creationId xmlns:p14="http://schemas.microsoft.com/office/powerpoint/2010/main" val="3144979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F35DD-E62B-4452-D7DE-096B5A586DB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809D9FE-2382-5B1B-D6C3-F4638E41C10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9403D80-398D-DC8C-90DB-2BD0C945F67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18F7CB5-4296-CAB7-4F41-AC7BA662390F}"/>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4D4AE6A7-EC5C-A17A-BA9D-730968C3480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E4B4E509-093F-C755-3C4B-9F0A501C8B9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FE1022EE-7236-AC1E-1CCA-55B28A50E72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DA98CC42-BEC7-B940-9E05-A68F8AC505B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DC1E4B9D-E730-1334-0CDD-7FD16385EF22}"/>
              </a:ext>
            </a:extLst>
          </p:cNvPr>
          <p:cNvSpPr txBox="1"/>
          <p:nvPr/>
        </p:nvSpPr>
        <p:spPr>
          <a:xfrm>
            <a:off x="6133490" y="867554"/>
            <a:ext cx="5486400" cy="646331"/>
          </a:xfrm>
          <a:prstGeom prst="rect">
            <a:avLst/>
          </a:prstGeom>
          <a:noFill/>
        </p:spPr>
        <p:txBody>
          <a:bodyPr wrap="square" rtlCol="0">
            <a:spAutoFit/>
          </a:bodyPr>
          <a:lstStyle/>
          <a:p>
            <a:r>
              <a:rPr lang="es-ES" sz="3600" dirty="0">
                <a:solidFill>
                  <a:srgbClr val="0E3AAD"/>
                </a:solidFill>
              </a:rPr>
              <a:t>DIFERENCIAS</a:t>
            </a:r>
            <a:endParaRPr lang="es-CO" sz="3600" dirty="0">
              <a:solidFill>
                <a:srgbClr val="0E3AAD"/>
              </a:solidFill>
            </a:endParaRPr>
          </a:p>
        </p:txBody>
      </p:sp>
      <p:graphicFrame>
        <p:nvGraphicFramePr>
          <p:cNvPr id="11" name="Tabla 10">
            <a:extLst>
              <a:ext uri="{FF2B5EF4-FFF2-40B4-BE49-F238E27FC236}">
                <a16:creationId xmlns:a16="http://schemas.microsoft.com/office/drawing/2014/main" id="{53142398-4E0F-D5B4-CFBF-EE7F6EBB137B}"/>
              </a:ext>
            </a:extLst>
          </p:cNvPr>
          <p:cNvGraphicFramePr>
            <a:graphicFrameLocks noGrp="1"/>
          </p:cNvGraphicFramePr>
          <p:nvPr>
            <p:extLst>
              <p:ext uri="{D42A27DB-BD31-4B8C-83A1-F6EECF244321}">
                <p14:modId xmlns:p14="http://schemas.microsoft.com/office/powerpoint/2010/main" val="2103871038"/>
              </p:ext>
            </p:extLst>
          </p:nvPr>
        </p:nvGraphicFramePr>
        <p:xfrm>
          <a:off x="3887597" y="2514163"/>
          <a:ext cx="12877623" cy="6524889"/>
        </p:xfrm>
        <a:graphic>
          <a:graphicData uri="http://schemas.openxmlformats.org/drawingml/2006/table">
            <a:tbl>
              <a:tblPr/>
              <a:tblGrid>
                <a:gridCol w="4292541">
                  <a:extLst>
                    <a:ext uri="{9D8B030D-6E8A-4147-A177-3AD203B41FA5}">
                      <a16:colId xmlns:a16="http://schemas.microsoft.com/office/drawing/2014/main" val="2538021009"/>
                    </a:ext>
                  </a:extLst>
                </a:gridCol>
                <a:gridCol w="4292541">
                  <a:extLst>
                    <a:ext uri="{9D8B030D-6E8A-4147-A177-3AD203B41FA5}">
                      <a16:colId xmlns:a16="http://schemas.microsoft.com/office/drawing/2014/main" val="1563890649"/>
                    </a:ext>
                  </a:extLst>
                </a:gridCol>
                <a:gridCol w="4292541">
                  <a:extLst>
                    <a:ext uri="{9D8B030D-6E8A-4147-A177-3AD203B41FA5}">
                      <a16:colId xmlns:a16="http://schemas.microsoft.com/office/drawing/2014/main" val="3317220676"/>
                    </a:ext>
                  </a:extLst>
                </a:gridCol>
              </a:tblGrid>
              <a:tr h="314230">
                <a:tc>
                  <a:txBody>
                    <a:bodyPr/>
                    <a:lstStyle/>
                    <a:p>
                      <a:r>
                        <a:rPr lang="es-CO" sz="2000" b="1" dirty="0"/>
                        <a:t>Característica</a:t>
                      </a:r>
                    </a:p>
                  </a:txBody>
                  <a:tcPr marL="55876" marR="55876" marT="27938" marB="27938" anchor="ctr">
                    <a:lnL>
                      <a:noFill/>
                    </a:lnL>
                    <a:lnR>
                      <a:noFill/>
                    </a:lnR>
                    <a:lnT>
                      <a:noFill/>
                    </a:lnT>
                    <a:lnB>
                      <a:noFill/>
                    </a:lnB>
                    <a:noFill/>
                  </a:tcPr>
                </a:tc>
                <a:tc>
                  <a:txBody>
                    <a:bodyPr/>
                    <a:lstStyle/>
                    <a:p>
                      <a:r>
                        <a:rPr lang="es-CO" sz="2000" b="1" dirty="0"/>
                        <a:t>Hematoma Subdural (HSD)</a:t>
                      </a:r>
                    </a:p>
                  </a:txBody>
                  <a:tcPr marL="55876" marR="55876" marT="27938" marB="27938" anchor="ctr">
                    <a:lnL>
                      <a:noFill/>
                    </a:lnL>
                    <a:lnR>
                      <a:noFill/>
                    </a:lnR>
                    <a:lnT>
                      <a:noFill/>
                    </a:lnT>
                    <a:lnB>
                      <a:noFill/>
                    </a:lnB>
                    <a:noFill/>
                  </a:tcPr>
                </a:tc>
                <a:tc>
                  <a:txBody>
                    <a:bodyPr/>
                    <a:lstStyle/>
                    <a:p>
                      <a:r>
                        <a:rPr lang="es-CO" sz="2000" b="1" dirty="0"/>
                        <a:t>Hematoma Epidural (HED)</a:t>
                      </a:r>
                    </a:p>
                  </a:txBody>
                  <a:tcPr marL="55876" marR="55876" marT="27938" marB="27938" anchor="ctr">
                    <a:lnL>
                      <a:noFill/>
                    </a:lnL>
                    <a:lnR>
                      <a:noFill/>
                    </a:lnR>
                    <a:lnT>
                      <a:noFill/>
                    </a:lnT>
                    <a:lnB>
                      <a:noFill/>
                    </a:lnB>
                    <a:noFill/>
                  </a:tcPr>
                </a:tc>
                <a:extLst>
                  <a:ext uri="{0D108BD9-81ED-4DB2-BD59-A6C34878D82A}">
                    <a16:rowId xmlns:a16="http://schemas.microsoft.com/office/drawing/2014/main" val="672066849"/>
                  </a:ext>
                </a:extLst>
              </a:tr>
              <a:tr h="549874">
                <a:tc>
                  <a:txBody>
                    <a:bodyPr/>
                    <a:lstStyle/>
                    <a:p>
                      <a:r>
                        <a:rPr lang="es-CO" sz="2000" b="0"/>
                        <a:t>Localización</a:t>
                      </a:r>
                    </a:p>
                  </a:txBody>
                  <a:tcPr marL="55876" marR="55876" marT="27938" marB="27938" anchor="ctr">
                    <a:lnL>
                      <a:noFill/>
                    </a:lnL>
                    <a:lnR>
                      <a:noFill/>
                    </a:lnR>
                    <a:lnT>
                      <a:noFill/>
                    </a:lnT>
                    <a:lnB>
                      <a:noFill/>
                    </a:lnB>
                    <a:noFill/>
                  </a:tcPr>
                </a:tc>
                <a:tc>
                  <a:txBody>
                    <a:bodyPr/>
                    <a:lstStyle/>
                    <a:p>
                      <a:r>
                        <a:rPr lang="es-CO" sz="2000" b="0"/>
                        <a:t>Entre duramadre y aracnoides</a:t>
                      </a:r>
                    </a:p>
                  </a:txBody>
                  <a:tcPr marL="55876" marR="55876" marT="27938" marB="27938" anchor="ctr">
                    <a:lnL>
                      <a:noFill/>
                    </a:lnL>
                    <a:lnR>
                      <a:noFill/>
                    </a:lnR>
                    <a:lnT>
                      <a:noFill/>
                    </a:lnT>
                    <a:lnB>
                      <a:noFill/>
                    </a:lnB>
                    <a:noFill/>
                  </a:tcPr>
                </a:tc>
                <a:tc>
                  <a:txBody>
                    <a:bodyPr/>
                    <a:lstStyle/>
                    <a:p>
                      <a:r>
                        <a:rPr lang="es-CO" sz="2000" b="0"/>
                        <a:t>Entre duramadre y hueso</a:t>
                      </a:r>
                    </a:p>
                  </a:txBody>
                  <a:tcPr marL="55876" marR="55876" marT="27938" marB="27938" anchor="ctr">
                    <a:lnL>
                      <a:noFill/>
                    </a:lnL>
                    <a:lnR>
                      <a:noFill/>
                    </a:lnR>
                    <a:lnT>
                      <a:noFill/>
                    </a:lnT>
                    <a:lnB>
                      <a:noFill/>
                    </a:lnB>
                    <a:noFill/>
                  </a:tcPr>
                </a:tc>
                <a:extLst>
                  <a:ext uri="{0D108BD9-81ED-4DB2-BD59-A6C34878D82A}">
                    <a16:rowId xmlns:a16="http://schemas.microsoft.com/office/drawing/2014/main" val="2569841765"/>
                  </a:ext>
                </a:extLst>
              </a:tr>
              <a:tr h="785534">
                <a:tc>
                  <a:txBody>
                    <a:bodyPr/>
                    <a:lstStyle/>
                    <a:p>
                      <a:r>
                        <a:rPr lang="es-CO" sz="2000" b="0" dirty="0"/>
                        <a:t>Mecanismo típico</a:t>
                      </a:r>
                    </a:p>
                  </a:txBody>
                  <a:tcPr marL="55876" marR="55876" marT="27938" marB="27938" anchor="ctr">
                    <a:lnL>
                      <a:noFill/>
                    </a:lnL>
                    <a:lnR>
                      <a:noFill/>
                    </a:lnR>
                    <a:lnT>
                      <a:noFill/>
                    </a:lnT>
                    <a:lnB>
                      <a:noFill/>
                    </a:lnB>
                    <a:noFill/>
                  </a:tcPr>
                </a:tc>
                <a:tc>
                  <a:txBody>
                    <a:bodyPr/>
                    <a:lstStyle/>
                    <a:p>
                      <a:r>
                        <a:rPr lang="es-ES" sz="2000" b="0"/>
                        <a:t>Ruptura de venas puente (trauma por aceleración-desaceleración)</a:t>
                      </a:r>
                    </a:p>
                  </a:txBody>
                  <a:tcPr marL="55876" marR="55876" marT="27938" marB="27938" anchor="ctr">
                    <a:lnL>
                      <a:noFill/>
                    </a:lnL>
                    <a:lnR>
                      <a:noFill/>
                    </a:lnR>
                    <a:lnT>
                      <a:noFill/>
                    </a:lnT>
                    <a:lnB>
                      <a:noFill/>
                    </a:lnB>
                    <a:noFill/>
                  </a:tcPr>
                </a:tc>
                <a:tc>
                  <a:txBody>
                    <a:bodyPr/>
                    <a:lstStyle/>
                    <a:p>
                      <a:r>
                        <a:rPr lang="es-ES" sz="2000" b="0"/>
                        <a:t>Ruptura de arteria meníngea media (impacto focal con fractura)</a:t>
                      </a:r>
                    </a:p>
                  </a:txBody>
                  <a:tcPr marL="55876" marR="55876" marT="27938" marB="27938" anchor="ctr">
                    <a:lnL>
                      <a:noFill/>
                    </a:lnL>
                    <a:lnR>
                      <a:noFill/>
                    </a:lnR>
                    <a:lnT>
                      <a:noFill/>
                    </a:lnT>
                    <a:lnB>
                      <a:noFill/>
                    </a:lnB>
                    <a:noFill/>
                  </a:tcPr>
                </a:tc>
                <a:extLst>
                  <a:ext uri="{0D108BD9-81ED-4DB2-BD59-A6C34878D82A}">
                    <a16:rowId xmlns:a16="http://schemas.microsoft.com/office/drawing/2014/main" val="4098164398"/>
                  </a:ext>
                </a:extLst>
              </a:tr>
              <a:tr h="785534">
                <a:tc>
                  <a:txBody>
                    <a:bodyPr/>
                    <a:lstStyle/>
                    <a:p>
                      <a:r>
                        <a:rPr lang="es-CO" sz="2000" b="0" dirty="0"/>
                        <a:t>Forma en TC</a:t>
                      </a:r>
                    </a:p>
                  </a:txBody>
                  <a:tcPr marL="55876" marR="55876" marT="27938" marB="27938" anchor="ctr">
                    <a:lnL>
                      <a:noFill/>
                    </a:lnL>
                    <a:lnR>
                      <a:noFill/>
                    </a:lnR>
                    <a:lnT>
                      <a:noFill/>
                    </a:lnT>
                    <a:lnB>
                      <a:noFill/>
                    </a:lnB>
                    <a:noFill/>
                  </a:tcPr>
                </a:tc>
                <a:tc>
                  <a:txBody>
                    <a:bodyPr/>
                    <a:lstStyle/>
                    <a:p>
                      <a:r>
                        <a:rPr lang="es-CO" sz="2000" b="0"/>
                        <a:t>Semilunar (concavo-convexa), cruza suturas, limitada por la tienda</a:t>
                      </a:r>
                    </a:p>
                  </a:txBody>
                  <a:tcPr marL="55876" marR="55876" marT="27938" marB="27938" anchor="ctr">
                    <a:lnL>
                      <a:noFill/>
                    </a:lnL>
                    <a:lnR>
                      <a:noFill/>
                    </a:lnR>
                    <a:lnT>
                      <a:noFill/>
                    </a:lnT>
                    <a:lnB>
                      <a:noFill/>
                    </a:lnB>
                    <a:noFill/>
                  </a:tcPr>
                </a:tc>
                <a:tc>
                  <a:txBody>
                    <a:bodyPr/>
                    <a:lstStyle/>
                    <a:p>
                      <a:r>
                        <a:rPr lang="es-CO" sz="2000" b="0"/>
                        <a:t>Biconvexa (lentiforme), no cruza suturas</a:t>
                      </a:r>
                    </a:p>
                  </a:txBody>
                  <a:tcPr marL="55876" marR="55876" marT="27938" marB="27938" anchor="ctr">
                    <a:lnL>
                      <a:noFill/>
                    </a:lnL>
                    <a:lnR>
                      <a:noFill/>
                    </a:lnR>
                    <a:lnT>
                      <a:noFill/>
                    </a:lnT>
                    <a:lnB>
                      <a:noFill/>
                    </a:lnB>
                    <a:noFill/>
                  </a:tcPr>
                </a:tc>
                <a:extLst>
                  <a:ext uri="{0D108BD9-81ED-4DB2-BD59-A6C34878D82A}">
                    <a16:rowId xmlns:a16="http://schemas.microsoft.com/office/drawing/2014/main" val="181819703"/>
                  </a:ext>
                </a:extLst>
              </a:tr>
              <a:tr h="1021193">
                <a:tc>
                  <a:txBody>
                    <a:bodyPr/>
                    <a:lstStyle/>
                    <a:p>
                      <a:r>
                        <a:rPr lang="es-CO" sz="2000" b="0"/>
                        <a:t>Densidad (fase aguda)</a:t>
                      </a:r>
                    </a:p>
                  </a:txBody>
                  <a:tcPr marL="55876" marR="55876" marT="27938" marB="27938" anchor="ctr">
                    <a:lnL>
                      <a:noFill/>
                    </a:lnL>
                    <a:lnR>
                      <a:noFill/>
                    </a:lnR>
                    <a:lnT>
                      <a:noFill/>
                    </a:lnT>
                    <a:lnB>
                      <a:noFill/>
                    </a:lnB>
                    <a:noFill/>
                  </a:tcPr>
                </a:tc>
                <a:tc>
                  <a:txBody>
                    <a:bodyPr/>
                    <a:lstStyle/>
                    <a:p>
                      <a:r>
                        <a:rPr lang="es-CO" sz="2000" b="0"/>
                        <a:t>Hiperatenuante (50–60 UH), puede volverse iso o hipo en subagudo</a:t>
                      </a:r>
                    </a:p>
                  </a:txBody>
                  <a:tcPr marL="55876" marR="55876" marT="27938" marB="27938" anchor="ctr">
                    <a:lnL>
                      <a:noFill/>
                    </a:lnL>
                    <a:lnR>
                      <a:noFill/>
                    </a:lnR>
                    <a:lnT>
                      <a:noFill/>
                    </a:lnT>
                    <a:lnB>
                      <a:noFill/>
                    </a:lnB>
                    <a:noFill/>
                  </a:tcPr>
                </a:tc>
                <a:tc>
                  <a:txBody>
                    <a:bodyPr/>
                    <a:lstStyle/>
                    <a:p>
                      <a:r>
                        <a:rPr lang="es-ES" sz="2000" b="0" dirty="0" err="1"/>
                        <a:t>Hiperatenuante</a:t>
                      </a:r>
                      <a:r>
                        <a:rPr lang="es-ES" sz="2000" b="0" dirty="0"/>
                        <a:t> homogénea; puede haber “</a:t>
                      </a:r>
                      <a:r>
                        <a:rPr lang="es-ES" sz="2000" b="0" dirty="0" err="1"/>
                        <a:t>swirl</a:t>
                      </a:r>
                      <a:r>
                        <a:rPr lang="es-ES" sz="2000" b="0" dirty="0"/>
                        <a:t> </a:t>
                      </a:r>
                      <a:r>
                        <a:rPr lang="es-ES" sz="2000" b="0" dirty="0" err="1"/>
                        <a:t>sign</a:t>
                      </a:r>
                      <a:r>
                        <a:rPr lang="es-ES" sz="2000" b="0" dirty="0"/>
                        <a:t>” por sangrado activo</a:t>
                      </a:r>
                    </a:p>
                  </a:txBody>
                  <a:tcPr marL="55876" marR="55876" marT="27938" marB="27938" anchor="ctr">
                    <a:lnL>
                      <a:noFill/>
                    </a:lnL>
                    <a:lnR>
                      <a:noFill/>
                    </a:lnR>
                    <a:lnT>
                      <a:noFill/>
                    </a:lnT>
                    <a:lnB>
                      <a:noFill/>
                    </a:lnB>
                    <a:noFill/>
                  </a:tcPr>
                </a:tc>
                <a:extLst>
                  <a:ext uri="{0D108BD9-81ED-4DB2-BD59-A6C34878D82A}">
                    <a16:rowId xmlns:a16="http://schemas.microsoft.com/office/drawing/2014/main" val="1049996100"/>
                  </a:ext>
                </a:extLst>
              </a:tr>
              <a:tr h="785534">
                <a:tc>
                  <a:txBody>
                    <a:bodyPr/>
                    <a:lstStyle/>
                    <a:p>
                      <a:r>
                        <a:rPr lang="es-CO" sz="2000" b="0"/>
                        <a:t>Efecto de masa</a:t>
                      </a:r>
                    </a:p>
                  </a:txBody>
                  <a:tcPr marL="55876" marR="55876" marT="27938" marB="27938" anchor="ctr">
                    <a:lnL>
                      <a:noFill/>
                    </a:lnL>
                    <a:lnR>
                      <a:noFill/>
                    </a:lnR>
                    <a:lnT>
                      <a:noFill/>
                    </a:lnT>
                    <a:lnB>
                      <a:noFill/>
                    </a:lnB>
                    <a:noFill/>
                  </a:tcPr>
                </a:tc>
                <a:tc>
                  <a:txBody>
                    <a:bodyPr/>
                    <a:lstStyle/>
                    <a:p>
                      <a:r>
                        <a:rPr lang="es-ES" sz="2000" b="0"/>
                        <a:t>Más difuso, puede acompañarse de edema cortical</a:t>
                      </a:r>
                    </a:p>
                  </a:txBody>
                  <a:tcPr marL="55876" marR="55876" marT="27938" marB="27938" anchor="ctr">
                    <a:lnL>
                      <a:noFill/>
                    </a:lnL>
                    <a:lnR>
                      <a:noFill/>
                    </a:lnR>
                    <a:lnT>
                      <a:noFill/>
                    </a:lnT>
                    <a:lnB>
                      <a:noFill/>
                    </a:lnB>
                    <a:noFill/>
                  </a:tcPr>
                </a:tc>
                <a:tc>
                  <a:txBody>
                    <a:bodyPr/>
                    <a:lstStyle/>
                    <a:p>
                      <a:r>
                        <a:rPr lang="es-ES" sz="2000" b="0" dirty="0"/>
                        <a:t>Más localizado; desplazamiento de línea media si grande</a:t>
                      </a:r>
                    </a:p>
                  </a:txBody>
                  <a:tcPr marL="55876" marR="55876" marT="27938" marB="27938" anchor="ctr">
                    <a:lnL>
                      <a:noFill/>
                    </a:lnL>
                    <a:lnR>
                      <a:noFill/>
                    </a:lnR>
                    <a:lnT>
                      <a:noFill/>
                    </a:lnT>
                    <a:lnB>
                      <a:noFill/>
                    </a:lnB>
                    <a:noFill/>
                  </a:tcPr>
                </a:tc>
                <a:extLst>
                  <a:ext uri="{0D108BD9-81ED-4DB2-BD59-A6C34878D82A}">
                    <a16:rowId xmlns:a16="http://schemas.microsoft.com/office/drawing/2014/main" val="951924911"/>
                  </a:ext>
                </a:extLst>
              </a:tr>
              <a:tr h="785534">
                <a:tc>
                  <a:txBody>
                    <a:bodyPr/>
                    <a:lstStyle/>
                    <a:p>
                      <a:r>
                        <a:rPr lang="es-CO" sz="2000" b="0"/>
                        <a:t>Evolución</a:t>
                      </a:r>
                    </a:p>
                  </a:txBody>
                  <a:tcPr marL="55876" marR="55876" marT="27938" marB="27938" anchor="ctr">
                    <a:lnL>
                      <a:noFill/>
                    </a:lnL>
                    <a:lnR>
                      <a:noFill/>
                    </a:lnR>
                    <a:lnT>
                      <a:noFill/>
                    </a:lnT>
                    <a:lnB>
                      <a:noFill/>
                    </a:lnB>
                    <a:noFill/>
                  </a:tcPr>
                </a:tc>
                <a:tc>
                  <a:txBody>
                    <a:bodyPr/>
                    <a:lstStyle/>
                    <a:p>
                      <a:r>
                        <a:rPr lang="es-CO" sz="2000" b="0"/>
                        <a:t>Riesgo de hematoma crónico (membranas, rehemorragia)</a:t>
                      </a:r>
                    </a:p>
                  </a:txBody>
                  <a:tcPr marL="55876" marR="55876" marT="27938" marB="27938" anchor="ctr">
                    <a:lnL>
                      <a:noFill/>
                    </a:lnL>
                    <a:lnR>
                      <a:noFill/>
                    </a:lnR>
                    <a:lnT>
                      <a:noFill/>
                    </a:lnT>
                    <a:lnB>
                      <a:noFill/>
                    </a:lnB>
                    <a:noFill/>
                  </a:tcPr>
                </a:tc>
                <a:tc>
                  <a:txBody>
                    <a:bodyPr/>
                    <a:lstStyle/>
                    <a:p>
                      <a:r>
                        <a:rPr lang="es-ES" sz="2000" b="0"/>
                        <a:t>Generalmente requiere evacuación quirúrgica precoz</a:t>
                      </a:r>
                    </a:p>
                  </a:txBody>
                  <a:tcPr marL="55876" marR="55876" marT="27938" marB="27938" anchor="ctr">
                    <a:lnL>
                      <a:noFill/>
                    </a:lnL>
                    <a:lnR>
                      <a:noFill/>
                    </a:lnR>
                    <a:lnT>
                      <a:noFill/>
                    </a:lnT>
                    <a:lnB>
                      <a:noFill/>
                    </a:lnB>
                    <a:noFill/>
                  </a:tcPr>
                </a:tc>
                <a:extLst>
                  <a:ext uri="{0D108BD9-81ED-4DB2-BD59-A6C34878D82A}">
                    <a16:rowId xmlns:a16="http://schemas.microsoft.com/office/drawing/2014/main" val="1200317894"/>
                  </a:ext>
                </a:extLst>
              </a:tr>
              <a:tr h="785534">
                <a:tc>
                  <a:txBody>
                    <a:bodyPr/>
                    <a:lstStyle/>
                    <a:p>
                      <a:r>
                        <a:rPr lang="es-CO" sz="2000" b="0"/>
                        <a:t>Población típica</a:t>
                      </a:r>
                    </a:p>
                  </a:txBody>
                  <a:tcPr marL="55876" marR="55876" marT="27938" marB="27938" anchor="ctr">
                    <a:lnL>
                      <a:noFill/>
                    </a:lnL>
                    <a:lnR>
                      <a:noFill/>
                    </a:lnR>
                    <a:lnT>
                      <a:noFill/>
                    </a:lnT>
                    <a:lnB>
                      <a:noFill/>
                    </a:lnB>
                    <a:noFill/>
                  </a:tcPr>
                </a:tc>
                <a:tc>
                  <a:txBody>
                    <a:bodyPr/>
                    <a:lstStyle/>
                    <a:p>
                      <a:r>
                        <a:rPr lang="pt-BR" sz="2000" b="0" dirty="0" err="1"/>
                        <a:t>Ancianos</a:t>
                      </a:r>
                      <a:r>
                        <a:rPr lang="pt-BR" sz="2000" b="0" dirty="0"/>
                        <a:t>, </a:t>
                      </a:r>
                      <a:r>
                        <a:rPr lang="pt-BR" sz="2000" b="0" dirty="0" err="1"/>
                        <a:t>alcoholismo</a:t>
                      </a:r>
                      <a:r>
                        <a:rPr lang="pt-BR" sz="2000" b="0" dirty="0"/>
                        <a:t>, atrofia cerebral, </a:t>
                      </a:r>
                      <a:r>
                        <a:rPr lang="pt-BR" sz="2000" b="0" dirty="0" err="1"/>
                        <a:t>anticoagulados</a:t>
                      </a:r>
                      <a:endParaRPr lang="pt-BR" sz="2000" b="0" dirty="0"/>
                    </a:p>
                  </a:txBody>
                  <a:tcPr marL="55876" marR="55876" marT="27938" marB="27938" anchor="ctr">
                    <a:lnL>
                      <a:noFill/>
                    </a:lnL>
                    <a:lnR>
                      <a:noFill/>
                    </a:lnR>
                    <a:lnT>
                      <a:noFill/>
                    </a:lnT>
                    <a:lnB>
                      <a:noFill/>
                    </a:lnB>
                    <a:noFill/>
                  </a:tcPr>
                </a:tc>
                <a:tc>
                  <a:txBody>
                    <a:bodyPr/>
                    <a:lstStyle/>
                    <a:p>
                      <a:r>
                        <a:rPr lang="es-ES" sz="2000" b="0"/>
                        <a:t>Adultos jóvenes, trauma de alta energía</a:t>
                      </a:r>
                    </a:p>
                  </a:txBody>
                  <a:tcPr marL="55876" marR="55876" marT="27938" marB="27938" anchor="ctr">
                    <a:lnL>
                      <a:noFill/>
                    </a:lnL>
                    <a:lnR>
                      <a:noFill/>
                    </a:lnR>
                    <a:lnT>
                      <a:noFill/>
                    </a:lnT>
                    <a:lnB>
                      <a:noFill/>
                    </a:lnB>
                    <a:noFill/>
                  </a:tcPr>
                </a:tc>
                <a:extLst>
                  <a:ext uri="{0D108BD9-81ED-4DB2-BD59-A6C34878D82A}">
                    <a16:rowId xmlns:a16="http://schemas.microsoft.com/office/drawing/2014/main" val="3551136425"/>
                  </a:ext>
                </a:extLst>
              </a:tr>
              <a:tr h="549874">
                <a:tc>
                  <a:txBody>
                    <a:bodyPr/>
                    <a:lstStyle/>
                    <a:p>
                      <a:r>
                        <a:rPr lang="es-CO" sz="2000" b="0"/>
                        <a:t>Pronóstico</a:t>
                      </a:r>
                    </a:p>
                  </a:txBody>
                  <a:tcPr marL="55876" marR="55876" marT="27938" marB="27938" anchor="ctr">
                    <a:lnL>
                      <a:noFill/>
                    </a:lnL>
                    <a:lnR>
                      <a:noFill/>
                    </a:lnR>
                    <a:lnT>
                      <a:noFill/>
                    </a:lnT>
                    <a:lnB>
                      <a:noFill/>
                    </a:lnB>
                    <a:noFill/>
                  </a:tcPr>
                </a:tc>
                <a:tc>
                  <a:txBody>
                    <a:bodyPr/>
                    <a:lstStyle/>
                    <a:p>
                      <a:r>
                        <a:rPr lang="es-ES" sz="2000" b="0"/>
                        <a:t>Variable, depende de tamaño y edema asociado</a:t>
                      </a:r>
                    </a:p>
                  </a:txBody>
                  <a:tcPr marL="55876" marR="55876" marT="27938" marB="27938" anchor="ctr">
                    <a:lnL>
                      <a:noFill/>
                    </a:lnL>
                    <a:lnR>
                      <a:noFill/>
                    </a:lnR>
                    <a:lnT>
                      <a:noFill/>
                    </a:lnT>
                    <a:lnB>
                      <a:noFill/>
                    </a:lnB>
                    <a:noFill/>
                  </a:tcPr>
                </a:tc>
                <a:tc>
                  <a:txBody>
                    <a:bodyPr/>
                    <a:lstStyle/>
                    <a:p>
                      <a:r>
                        <a:rPr lang="es-ES" sz="2000" b="0" dirty="0"/>
                        <a:t>Mejor si se evacúa tempranamente</a:t>
                      </a:r>
                    </a:p>
                  </a:txBody>
                  <a:tcPr marL="55876" marR="55876" marT="27938" marB="27938" anchor="ctr">
                    <a:lnL>
                      <a:noFill/>
                    </a:lnL>
                    <a:lnR>
                      <a:noFill/>
                    </a:lnR>
                    <a:lnT>
                      <a:noFill/>
                    </a:lnT>
                    <a:lnB>
                      <a:noFill/>
                    </a:lnB>
                    <a:noFill/>
                  </a:tcPr>
                </a:tc>
                <a:extLst>
                  <a:ext uri="{0D108BD9-81ED-4DB2-BD59-A6C34878D82A}">
                    <a16:rowId xmlns:a16="http://schemas.microsoft.com/office/drawing/2014/main" val="1190362911"/>
                  </a:ext>
                </a:extLst>
              </a:tr>
            </a:tbl>
          </a:graphicData>
        </a:graphic>
      </p:graphicFrame>
    </p:spTree>
    <p:extLst>
      <p:ext uri="{BB962C8B-B14F-4D97-AF65-F5344CB8AC3E}">
        <p14:creationId xmlns:p14="http://schemas.microsoft.com/office/powerpoint/2010/main" val="2353292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D9A63-CD72-87CA-5FC5-1AABE6AC7AD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5D44146-8D4E-E893-DD05-5DAA079D4F3E}"/>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6A7F34C6-0AAA-3DE6-51A1-324D20262D9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9287699-721B-05D5-E58C-28C71DD069C9}"/>
              </a:ext>
            </a:extLst>
          </p:cNvPr>
          <p:cNvGrpSpPr/>
          <p:nvPr/>
        </p:nvGrpSpPr>
        <p:grpSpPr>
          <a:xfrm rot="-10800000">
            <a:off x="-3505200" y="8821696"/>
            <a:ext cx="23435934" cy="8887443"/>
            <a:chOff x="0" y="0"/>
            <a:chExt cx="14166074" cy="5372100"/>
          </a:xfrm>
        </p:grpSpPr>
        <p:sp>
          <p:nvSpPr>
            <p:cNvPr id="5" name="Freeform 5">
              <a:extLst>
                <a:ext uri="{FF2B5EF4-FFF2-40B4-BE49-F238E27FC236}">
                  <a16:creationId xmlns:a16="http://schemas.microsoft.com/office/drawing/2014/main" id="{54C985CB-6732-AADF-824D-CEC746E5ABB2}"/>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D575DEF-8D66-A94B-8336-B51F814D8474}"/>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E4105D6B-1C9D-3B75-F766-7809A370B96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33F293F3-6A85-AA10-02CC-1581BC4A3CC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C0542AD5-9DD4-6717-8F67-FA265568FDFB}"/>
              </a:ext>
            </a:extLst>
          </p:cNvPr>
          <p:cNvPicPr>
            <a:picLocks noChangeAspect="1"/>
          </p:cNvPicPr>
          <p:nvPr/>
        </p:nvPicPr>
        <p:blipFill>
          <a:blip r:embed="rId7"/>
          <a:stretch>
            <a:fillRect/>
          </a:stretch>
        </p:blipFill>
        <p:spPr>
          <a:xfrm>
            <a:off x="1014094" y="2094409"/>
            <a:ext cx="13311505" cy="6020129"/>
          </a:xfrm>
          <a:prstGeom prst="rect">
            <a:avLst/>
          </a:prstGeom>
        </p:spPr>
      </p:pic>
    </p:spTree>
    <p:extLst>
      <p:ext uri="{BB962C8B-B14F-4D97-AF65-F5344CB8AC3E}">
        <p14:creationId xmlns:p14="http://schemas.microsoft.com/office/powerpoint/2010/main" val="3435577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D023B-FE1E-A027-558A-790EFED1FEC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ABFEC26-43C1-2B40-9860-A5DC3EE99D5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DCE06F6F-1E3E-37C5-63B3-DCAC0CC5A58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79DB6FA-CD83-5A02-7CCD-26010C9EF8E3}"/>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A17333B9-7FA3-2B72-45B2-7F204AD74AF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B582C032-0585-57DA-7224-82D055D1310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88DBB774-D2D7-9705-2A59-374ABF36B31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CA36B788-B368-C196-91BC-CD8114564B4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378B9B0A-67C6-A5A6-0F80-B9074B1901AC}"/>
              </a:ext>
            </a:extLst>
          </p:cNvPr>
          <p:cNvPicPr>
            <a:picLocks noChangeAspect="1"/>
          </p:cNvPicPr>
          <p:nvPr/>
        </p:nvPicPr>
        <p:blipFill>
          <a:blip r:embed="rId7"/>
          <a:stretch>
            <a:fillRect/>
          </a:stretch>
        </p:blipFill>
        <p:spPr>
          <a:xfrm>
            <a:off x="1622000" y="2754926"/>
            <a:ext cx="14075199" cy="5510024"/>
          </a:xfrm>
          <a:prstGeom prst="rect">
            <a:avLst/>
          </a:prstGeom>
        </p:spPr>
      </p:pic>
      <p:sp>
        <p:nvSpPr>
          <p:cNvPr id="11" name="CuadroTexto 10">
            <a:extLst>
              <a:ext uri="{FF2B5EF4-FFF2-40B4-BE49-F238E27FC236}">
                <a16:creationId xmlns:a16="http://schemas.microsoft.com/office/drawing/2014/main" id="{E6E18A72-7306-0F58-0A71-663D9A51C7C0}"/>
              </a:ext>
            </a:extLst>
          </p:cNvPr>
          <p:cNvSpPr txBox="1"/>
          <p:nvPr/>
        </p:nvSpPr>
        <p:spPr>
          <a:xfrm>
            <a:off x="5715000" y="876300"/>
            <a:ext cx="6934200" cy="707886"/>
          </a:xfrm>
          <a:prstGeom prst="rect">
            <a:avLst/>
          </a:prstGeom>
          <a:noFill/>
        </p:spPr>
        <p:txBody>
          <a:bodyPr wrap="square" rtlCol="0">
            <a:spAutoFit/>
          </a:bodyPr>
          <a:lstStyle/>
          <a:p>
            <a:r>
              <a:rPr lang="es-ES" sz="4000" dirty="0">
                <a:solidFill>
                  <a:srgbClr val="0E3AAD"/>
                </a:solidFill>
              </a:rPr>
              <a:t>????</a:t>
            </a:r>
            <a:endParaRPr lang="es-CO" sz="4000" dirty="0">
              <a:solidFill>
                <a:srgbClr val="0E3AAD"/>
              </a:solidFill>
            </a:endParaRPr>
          </a:p>
        </p:txBody>
      </p:sp>
    </p:spTree>
    <p:extLst>
      <p:ext uri="{BB962C8B-B14F-4D97-AF65-F5344CB8AC3E}">
        <p14:creationId xmlns:p14="http://schemas.microsoft.com/office/powerpoint/2010/main" val="3439029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83939-0266-B8BE-7304-E6F1CCDDF5E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DA4A479-0B7A-690B-EBEA-48E2155A50A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DFDCDB4-4625-4670-3681-C3C9FA37B03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14617909-F6A1-9C97-6DA7-62A595626682}"/>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B47ADACF-92A8-D65A-5321-45D9F5D39432}"/>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6FB343CC-94C0-47A2-AD22-FAA59E21780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7C7AC837-DE0E-88DC-F311-E5654583A8D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C9127420-A55E-A04D-45AA-020DEEB513F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3" name="CuadroTexto 12">
            <a:extLst>
              <a:ext uri="{FF2B5EF4-FFF2-40B4-BE49-F238E27FC236}">
                <a16:creationId xmlns:a16="http://schemas.microsoft.com/office/drawing/2014/main" id="{517ABDFC-EE2E-0BDD-2B82-DE603D9CACF4}"/>
              </a:ext>
            </a:extLst>
          </p:cNvPr>
          <p:cNvSpPr txBox="1"/>
          <p:nvPr/>
        </p:nvSpPr>
        <p:spPr>
          <a:xfrm>
            <a:off x="6019800" y="8155804"/>
            <a:ext cx="5181600" cy="369332"/>
          </a:xfrm>
          <a:prstGeom prst="rect">
            <a:avLst/>
          </a:prstGeom>
          <a:noFill/>
        </p:spPr>
        <p:txBody>
          <a:bodyPr wrap="square" rtlCol="0">
            <a:spAutoFit/>
          </a:bodyPr>
          <a:lstStyle/>
          <a:p>
            <a:r>
              <a:rPr lang="es-ES" dirty="0"/>
              <a:t>Clinical </a:t>
            </a:r>
            <a:r>
              <a:rPr lang="es-ES" dirty="0" err="1"/>
              <a:t>Neuroradiology</a:t>
            </a:r>
            <a:r>
              <a:rPr lang="es-ES" dirty="0"/>
              <a:t>. The ESNR </a:t>
            </a:r>
            <a:r>
              <a:rPr lang="es-ES" dirty="0" err="1"/>
              <a:t>Textbook</a:t>
            </a:r>
            <a:endParaRPr lang="es-CO" dirty="0"/>
          </a:p>
        </p:txBody>
      </p:sp>
      <p:pic>
        <p:nvPicPr>
          <p:cNvPr id="10" name="Imagen 9">
            <a:extLst>
              <a:ext uri="{FF2B5EF4-FFF2-40B4-BE49-F238E27FC236}">
                <a16:creationId xmlns:a16="http://schemas.microsoft.com/office/drawing/2014/main" id="{E2B2B153-3DCF-8E05-9922-A6F4F7B8B547}"/>
              </a:ext>
            </a:extLst>
          </p:cNvPr>
          <p:cNvPicPr>
            <a:picLocks noChangeAspect="1"/>
          </p:cNvPicPr>
          <p:nvPr/>
        </p:nvPicPr>
        <p:blipFill>
          <a:blip r:embed="rId7"/>
          <a:stretch>
            <a:fillRect/>
          </a:stretch>
        </p:blipFill>
        <p:spPr>
          <a:xfrm>
            <a:off x="3124200" y="2019300"/>
            <a:ext cx="14096999" cy="5738601"/>
          </a:xfrm>
          <a:prstGeom prst="rect">
            <a:avLst/>
          </a:prstGeom>
        </p:spPr>
      </p:pic>
    </p:spTree>
    <p:extLst>
      <p:ext uri="{BB962C8B-B14F-4D97-AF65-F5344CB8AC3E}">
        <p14:creationId xmlns:p14="http://schemas.microsoft.com/office/powerpoint/2010/main" val="1222234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3BDA5-FEC1-D0EC-C572-305C03B15A1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1A88B43-2148-86A9-67A6-1BDA88374B0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4AAC754-953C-5B06-3A5A-654822D822A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FF0108A-47D6-520A-CA6A-92D153C99EC5}"/>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F799C0AE-C811-2DD9-CBF9-103C0001C69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B874124E-8D31-E2B0-A5E0-5E6F0CB4E5A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BD142127-B749-D389-D655-6D04455B18D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29E15237-6FE2-B909-C9B5-28556EBEE4E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47B51DA1-DC74-3384-4B5B-614D528F36B8}"/>
              </a:ext>
            </a:extLst>
          </p:cNvPr>
          <p:cNvSpPr txBox="1"/>
          <p:nvPr/>
        </p:nvSpPr>
        <p:spPr>
          <a:xfrm>
            <a:off x="5736236" y="876880"/>
            <a:ext cx="7162800" cy="646331"/>
          </a:xfrm>
          <a:prstGeom prst="rect">
            <a:avLst/>
          </a:prstGeom>
          <a:noFill/>
        </p:spPr>
        <p:txBody>
          <a:bodyPr wrap="square" rtlCol="0">
            <a:spAutoFit/>
          </a:bodyPr>
          <a:lstStyle/>
          <a:p>
            <a:r>
              <a:rPr lang="es-ES" sz="3600" dirty="0">
                <a:solidFill>
                  <a:srgbClr val="0E3AAD"/>
                </a:solidFill>
              </a:rPr>
              <a:t>HEMORRAGIA SUBARACNOIDEA</a:t>
            </a:r>
            <a:endParaRPr lang="es-CO" sz="3600" dirty="0">
              <a:solidFill>
                <a:srgbClr val="0E3AAD"/>
              </a:solidFill>
            </a:endParaRPr>
          </a:p>
        </p:txBody>
      </p:sp>
      <p:pic>
        <p:nvPicPr>
          <p:cNvPr id="10" name="Imagen 9">
            <a:extLst>
              <a:ext uri="{FF2B5EF4-FFF2-40B4-BE49-F238E27FC236}">
                <a16:creationId xmlns:a16="http://schemas.microsoft.com/office/drawing/2014/main" id="{BB046880-1672-0C41-C8D5-1A1383E0A67C}"/>
              </a:ext>
            </a:extLst>
          </p:cNvPr>
          <p:cNvPicPr>
            <a:picLocks noChangeAspect="1"/>
          </p:cNvPicPr>
          <p:nvPr/>
        </p:nvPicPr>
        <p:blipFill>
          <a:blip r:embed="rId7"/>
          <a:stretch>
            <a:fillRect/>
          </a:stretch>
        </p:blipFill>
        <p:spPr>
          <a:xfrm>
            <a:off x="4617958" y="1678094"/>
            <a:ext cx="8915400" cy="7416480"/>
          </a:xfrm>
          <a:prstGeom prst="rect">
            <a:avLst/>
          </a:prstGeom>
        </p:spPr>
      </p:pic>
    </p:spTree>
    <p:extLst>
      <p:ext uri="{BB962C8B-B14F-4D97-AF65-F5344CB8AC3E}">
        <p14:creationId xmlns:p14="http://schemas.microsoft.com/office/powerpoint/2010/main" val="3574648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893D1-F491-F326-5194-EA2497665F9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5E44C8F-1887-B7CC-EC8A-8F3FDDCA00E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4EF6278-9ED5-E222-C9E3-AD08AE41566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9E6483A-CCBB-D5C3-B143-EAB014322108}"/>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A2B3249B-F695-87A5-51CA-17E45A331FED}"/>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4D85490D-E485-F1CE-C9DE-FA8D46394D61}"/>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182F1F60-A2B5-0705-511B-DF41EC64493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3D7A95D1-6A12-45E7-73DF-F9AF003F82BC}"/>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FECE62A8-0ABE-8ADE-CB3D-7055E40DCD45}"/>
              </a:ext>
            </a:extLst>
          </p:cNvPr>
          <p:cNvPicPr>
            <a:picLocks noChangeAspect="1"/>
          </p:cNvPicPr>
          <p:nvPr/>
        </p:nvPicPr>
        <p:blipFill>
          <a:blip r:embed="rId7"/>
          <a:stretch>
            <a:fillRect/>
          </a:stretch>
        </p:blipFill>
        <p:spPr>
          <a:xfrm>
            <a:off x="3766335" y="2712578"/>
            <a:ext cx="10225483" cy="5638799"/>
          </a:xfrm>
          <a:prstGeom prst="rect">
            <a:avLst/>
          </a:prstGeom>
        </p:spPr>
      </p:pic>
      <p:sp>
        <p:nvSpPr>
          <p:cNvPr id="11" name="CuadroTexto 10">
            <a:extLst>
              <a:ext uri="{FF2B5EF4-FFF2-40B4-BE49-F238E27FC236}">
                <a16:creationId xmlns:a16="http://schemas.microsoft.com/office/drawing/2014/main" id="{3D5A502A-BB84-87BC-F72D-3D7542735130}"/>
              </a:ext>
            </a:extLst>
          </p:cNvPr>
          <p:cNvSpPr txBox="1"/>
          <p:nvPr/>
        </p:nvSpPr>
        <p:spPr>
          <a:xfrm>
            <a:off x="5562600" y="1562100"/>
            <a:ext cx="7467600" cy="646331"/>
          </a:xfrm>
          <a:prstGeom prst="rect">
            <a:avLst/>
          </a:prstGeom>
          <a:noFill/>
        </p:spPr>
        <p:txBody>
          <a:bodyPr wrap="square" rtlCol="0">
            <a:spAutoFit/>
          </a:bodyPr>
          <a:lstStyle/>
          <a:p>
            <a:r>
              <a:rPr lang="es-ES" sz="3600" dirty="0">
                <a:solidFill>
                  <a:srgbClr val="0E3AAD"/>
                </a:solidFill>
              </a:rPr>
              <a:t>HEMORRAGIA INTRAVENTRICULAR</a:t>
            </a:r>
            <a:endParaRPr lang="es-CO" sz="3600" dirty="0">
              <a:solidFill>
                <a:srgbClr val="0E3AAD"/>
              </a:solidFill>
            </a:endParaRPr>
          </a:p>
        </p:txBody>
      </p:sp>
    </p:spTree>
    <p:extLst>
      <p:ext uri="{BB962C8B-B14F-4D97-AF65-F5344CB8AC3E}">
        <p14:creationId xmlns:p14="http://schemas.microsoft.com/office/powerpoint/2010/main" val="2225999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6ABCA-8225-EFA9-7864-53F328B363F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41A5CCE-DBDC-2BB5-1098-EC40DA659A3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B3CA674-E401-7503-01E2-51A12AA022C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842C107-0776-69EB-EEAE-30E7E1B20C97}"/>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F464C08E-5660-7E6F-5E95-BFF7D472008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9D54C89-1A75-5DF7-DF98-E2C3A1CD92D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E6C03A70-E8F7-9CD7-DF3B-0183E86068B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38CE4A46-1727-860E-8D5E-04C1F575DE8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3" name="CuadroTexto 12">
            <a:extLst>
              <a:ext uri="{FF2B5EF4-FFF2-40B4-BE49-F238E27FC236}">
                <a16:creationId xmlns:a16="http://schemas.microsoft.com/office/drawing/2014/main" id="{91A7CEC3-F9E3-4CFB-92E3-09A44E6A76FC}"/>
              </a:ext>
            </a:extLst>
          </p:cNvPr>
          <p:cNvSpPr txBox="1"/>
          <p:nvPr/>
        </p:nvSpPr>
        <p:spPr>
          <a:xfrm>
            <a:off x="1295400" y="5884938"/>
            <a:ext cx="3396654" cy="830997"/>
          </a:xfrm>
          <a:prstGeom prst="rect">
            <a:avLst/>
          </a:prstGeom>
          <a:noFill/>
        </p:spPr>
        <p:txBody>
          <a:bodyPr wrap="square" rtlCol="0">
            <a:spAutoFit/>
          </a:bodyPr>
          <a:lstStyle/>
          <a:p>
            <a:r>
              <a:rPr lang="es-ES" sz="4800" dirty="0"/>
              <a:t>CONTUSIÓN</a:t>
            </a:r>
            <a:endParaRPr lang="es-CO" sz="4800" dirty="0"/>
          </a:p>
        </p:txBody>
      </p:sp>
      <p:pic>
        <p:nvPicPr>
          <p:cNvPr id="10" name="Imagen 9">
            <a:extLst>
              <a:ext uri="{FF2B5EF4-FFF2-40B4-BE49-F238E27FC236}">
                <a16:creationId xmlns:a16="http://schemas.microsoft.com/office/drawing/2014/main" id="{C3F050E1-9FA2-6F30-B277-3066214355FC}"/>
              </a:ext>
            </a:extLst>
          </p:cNvPr>
          <p:cNvPicPr>
            <a:picLocks noChangeAspect="1"/>
          </p:cNvPicPr>
          <p:nvPr/>
        </p:nvPicPr>
        <p:blipFill>
          <a:blip r:embed="rId7"/>
          <a:stretch>
            <a:fillRect/>
          </a:stretch>
        </p:blipFill>
        <p:spPr>
          <a:xfrm>
            <a:off x="5107598" y="1528291"/>
            <a:ext cx="11659079" cy="9544289"/>
          </a:xfrm>
          <a:prstGeom prst="rect">
            <a:avLst/>
          </a:prstGeom>
        </p:spPr>
      </p:pic>
    </p:spTree>
    <p:extLst>
      <p:ext uri="{BB962C8B-B14F-4D97-AF65-F5344CB8AC3E}">
        <p14:creationId xmlns:p14="http://schemas.microsoft.com/office/powerpoint/2010/main" val="35333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59F2A-39E0-09F7-B4CB-85FB209382F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AE0A7DF-D832-FD19-3954-5AE9C1A7FC2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E8BD1BA-B528-88BF-AE9C-B75E2912ED1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9FF4882-4A18-B679-64C4-F7BAC2A11E1A}"/>
              </a:ext>
            </a:extLst>
          </p:cNvPr>
          <p:cNvGrpSpPr/>
          <p:nvPr/>
        </p:nvGrpSpPr>
        <p:grpSpPr>
          <a:xfrm rot="-10800000">
            <a:off x="-3810000" y="9258300"/>
            <a:ext cx="23435934" cy="8887443"/>
            <a:chOff x="0" y="0"/>
            <a:chExt cx="14166074" cy="5372100"/>
          </a:xfrm>
        </p:grpSpPr>
        <p:sp>
          <p:nvSpPr>
            <p:cNvPr id="5" name="Freeform 5">
              <a:extLst>
                <a:ext uri="{FF2B5EF4-FFF2-40B4-BE49-F238E27FC236}">
                  <a16:creationId xmlns:a16="http://schemas.microsoft.com/office/drawing/2014/main" id="{2F9F7D4B-27C1-C9B2-E0B6-E53028D1A5D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dirty="0"/>
            </a:p>
          </p:txBody>
        </p:sp>
      </p:grpSp>
      <p:sp>
        <p:nvSpPr>
          <p:cNvPr id="6" name="Freeform 6">
            <a:extLst>
              <a:ext uri="{FF2B5EF4-FFF2-40B4-BE49-F238E27FC236}">
                <a16:creationId xmlns:a16="http://schemas.microsoft.com/office/drawing/2014/main" id="{ACA13492-C7CF-C161-4AE4-46DE5CA50834}"/>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DED3A07B-31FB-4730-8295-C87BE30EA48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C7A25FA0-4C89-035C-D945-9A0D640C2631}"/>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234C6CEE-86B3-6A13-77BA-7C3247265B23}"/>
              </a:ext>
            </a:extLst>
          </p:cNvPr>
          <p:cNvPicPr>
            <a:picLocks noChangeAspect="1"/>
          </p:cNvPicPr>
          <p:nvPr/>
        </p:nvPicPr>
        <p:blipFill>
          <a:blip r:embed="rId7"/>
          <a:stretch>
            <a:fillRect/>
          </a:stretch>
        </p:blipFill>
        <p:spPr>
          <a:xfrm>
            <a:off x="55946" y="2812149"/>
            <a:ext cx="8930657" cy="4007751"/>
          </a:xfrm>
          <a:prstGeom prst="rect">
            <a:avLst/>
          </a:prstGeom>
        </p:spPr>
      </p:pic>
      <p:pic>
        <p:nvPicPr>
          <p:cNvPr id="14" name="Imagen 13">
            <a:extLst>
              <a:ext uri="{FF2B5EF4-FFF2-40B4-BE49-F238E27FC236}">
                <a16:creationId xmlns:a16="http://schemas.microsoft.com/office/drawing/2014/main" id="{38A263D1-D7BC-DAED-C8A7-77AEF65BFF90}"/>
              </a:ext>
            </a:extLst>
          </p:cNvPr>
          <p:cNvPicPr>
            <a:picLocks noChangeAspect="1"/>
          </p:cNvPicPr>
          <p:nvPr/>
        </p:nvPicPr>
        <p:blipFill>
          <a:blip r:embed="rId8"/>
          <a:stretch>
            <a:fillRect/>
          </a:stretch>
        </p:blipFill>
        <p:spPr>
          <a:xfrm>
            <a:off x="9148996" y="4914900"/>
            <a:ext cx="8681803" cy="4335280"/>
          </a:xfrm>
          <a:prstGeom prst="rect">
            <a:avLst/>
          </a:prstGeom>
        </p:spPr>
      </p:pic>
    </p:spTree>
    <p:extLst>
      <p:ext uri="{BB962C8B-B14F-4D97-AF65-F5344CB8AC3E}">
        <p14:creationId xmlns:p14="http://schemas.microsoft.com/office/powerpoint/2010/main" val="1886532125"/>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B717A-FCA2-7CAF-A321-FD752139BE1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B755EE0-F9A9-AD01-3BA0-9F027779B0D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D1C4B0C-174C-DB49-E730-0FA92D2FF8E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69BDD85-7ECA-B9F1-8BA8-C33B8A72FE4A}"/>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EB8484FE-1B3B-694D-D4E1-FD327AB47C49}"/>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394A54CA-A223-264E-B64A-CB7E00A9A5A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F8AC325E-D516-4D37-8CB4-3F5863A3FD1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8469DE98-D9CF-7D23-C60E-D0CA9E85346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CuadroTexto 10">
            <a:extLst>
              <a:ext uri="{FF2B5EF4-FFF2-40B4-BE49-F238E27FC236}">
                <a16:creationId xmlns:a16="http://schemas.microsoft.com/office/drawing/2014/main" id="{4796F365-75A8-4C0A-528D-D0472EB7EC72}"/>
              </a:ext>
            </a:extLst>
          </p:cNvPr>
          <p:cNvSpPr txBox="1"/>
          <p:nvPr/>
        </p:nvSpPr>
        <p:spPr>
          <a:xfrm>
            <a:off x="5978330" y="1408384"/>
            <a:ext cx="6781800" cy="707886"/>
          </a:xfrm>
          <a:prstGeom prst="rect">
            <a:avLst/>
          </a:prstGeom>
          <a:noFill/>
        </p:spPr>
        <p:txBody>
          <a:bodyPr wrap="square" rtlCol="0">
            <a:spAutoFit/>
          </a:bodyPr>
          <a:lstStyle/>
          <a:p>
            <a:r>
              <a:rPr lang="es-ES" sz="4000" dirty="0">
                <a:solidFill>
                  <a:schemeClr val="tx2">
                    <a:lumMod val="75000"/>
                  </a:schemeClr>
                </a:solidFill>
              </a:rPr>
              <a:t>HEMATOMA POST QX</a:t>
            </a:r>
            <a:endParaRPr lang="es-CO" sz="4000" dirty="0">
              <a:solidFill>
                <a:schemeClr val="tx2">
                  <a:lumMod val="75000"/>
                </a:schemeClr>
              </a:solidFill>
            </a:endParaRPr>
          </a:p>
        </p:txBody>
      </p:sp>
      <p:pic>
        <p:nvPicPr>
          <p:cNvPr id="10" name="Imagen 9">
            <a:extLst>
              <a:ext uri="{FF2B5EF4-FFF2-40B4-BE49-F238E27FC236}">
                <a16:creationId xmlns:a16="http://schemas.microsoft.com/office/drawing/2014/main" id="{213B8256-865F-CDBC-C50F-8F4AE7282C42}"/>
              </a:ext>
            </a:extLst>
          </p:cNvPr>
          <p:cNvPicPr>
            <a:picLocks noChangeAspect="1"/>
          </p:cNvPicPr>
          <p:nvPr/>
        </p:nvPicPr>
        <p:blipFill>
          <a:blip r:embed="rId7"/>
          <a:stretch>
            <a:fillRect/>
          </a:stretch>
        </p:blipFill>
        <p:spPr>
          <a:xfrm>
            <a:off x="3900024" y="2514154"/>
            <a:ext cx="10349376" cy="6315585"/>
          </a:xfrm>
          <a:prstGeom prst="rect">
            <a:avLst/>
          </a:prstGeom>
        </p:spPr>
      </p:pic>
    </p:spTree>
    <p:extLst>
      <p:ext uri="{BB962C8B-B14F-4D97-AF65-F5344CB8AC3E}">
        <p14:creationId xmlns:p14="http://schemas.microsoft.com/office/powerpoint/2010/main" val="9268746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709BC-0105-BF2A-0BF0-CF8B3FD3B84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96011A6-8F59-0454-BD71-4753634676C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2A0DFB0D-4B57-FBB9-C0D0-BB2184C6D29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0D6DF13-6DDB-D84A-ECE7-65DABBCC0C79}"/>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045B2F96-30C2-2E08-5BAE-CA65DBDEF35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A61CD99-5C92-ECA6-2434-CC5A78D5B18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7F22F0E1-4393-F74F-2042-7A4AB56D7ED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D28D71DB-4716-A191-2B36-2AFDBD5A85C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81DEA0A1-75E4-0458-339F-9963606D6E11}"/>
              </a:ext>
            </a:extLst>
          </p:cNvPr>
          <p:cNvPicPr>
            <a:picLocks noChangeAspect="1"/>
          </p:cNvPicPr>
          <p:nvPr/>
        </p:nvPicPr>
        <p:blipFill>
          <a:blip r:embed="rId7"/>
          <a:stretch>
            <a:fillRect/>
          </a:stretch>
        </p:blipFill>
        <p:spPr>
          <a:xfrm>
            <a:off x="2513770" y="3608156"/>
            <a:ext cx="12954000" cy="5010350"/>
          </a:xfrm>
          <a:prstGeom prst="rect">
            <a:avLst/>
          </a:prstGeom>
        </p:spPr>
      </p:pic>
      <p:sp>
        <p:nvSpPr>
          <p:cNvPr id="11" name="CuadroTexto 10">
            <a:extLst>
              <a:ext uri="{FF2B5EF4-FFF2-40B4-BE49-F238E27FC236}">
                <a16:creationId xmlns:a16="http://schemas.microsoft.com/office/drawing/2014/main" id="{ABFB312B-F31F-B154-154B-A2D2CA38D47A}"/>
              </a:ext>
            </a:extLst>
          </p:cNvPr>
          <p:cNvSpPr txBox="1"/>
          <p:nvPr/>
        </p:nvSpPr>
        <p:spPr>
          <a:xfrm>
            <a:off x="5715000" y="2116270"/>
            <a:ext cx="6172200" cy="707886"/>
          </a:xfrm>
          <a:prstGeom prst="rect">
            <a:avLst/>
          </a:prstGeom>
          <a:noFill/>
        </p:spPr>
        <p:txBody>
          <a:bodyPr wrap="square" rtlCol="0">
            <a:spAutoFit/>
          </a:bodyPr>
          <a:lstStyle/>
          <a:p>
            <a:r>
              <a:rPr lang="es-ES" sz="4000" dirty="0">
                <a:solidFill>
                  <a:srgbClr val="0E3AAD"/>
                </a:solidFill>
              </a:rPr>
              <a:t>?????</a:t>
            </a:r>
            <a:endParaRPr lang="es-CO" sz="4000" dirty="0">
              <a:solidFill>
                <a:srgbClr val="0E3AAD"/>
              </a:solidFill>
            </a:endParaRPr>
          </a:p>
        </p:txBody>
      </p:sp>
    </p:spTree>
    <p:extLst>
      <p:ext uri="{BB962C8B-B14F-4D97-AF65-F5344CB8AC3E}">
        <p14:creationId xmlns:p14="http://schemas.microsoft.com/office/powerpoint/2010/main" val="1084183618"/>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DB4BF-447E-2AFF-F460-51618A4EEF0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3F8457D-636D-3280-7EAE-2020D6B33B97}"/>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47EC1B0-8036-91ED-6B94-83806CE25E2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6C5C950-5C81-C005-0EEF-F34DC53C70F8}"/>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B38CC965-3810-A462-0453-D5D10768F82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2FFB5D6-5BC1-1253-D031-FD2B59FB718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8CCA1386-0261-9B30-F6A5-032784487D7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B3BA908B-9846-62D0-5B61-B13052E89099}"/>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4" name="ASPECTS">
            <a:extLst>
              <a:ext uri="{FF2B5EF4-FFF2-40B4-BE49-F238E27FC236}">
                <a16:creationId xmlns:a16="http://schemas.microsoft.com/office/drawing/2014/main" id="{7D501030-AC0E-1F39-D3BB-536AA8D69126}"/>
              </a:ext>
            </a:extLst>
          </p:cNvPr>
          <p:cNvSpPr txBox="1">
            <a:spLocks/>
          </p:cNvSpPr>
          <p:nvPr/>
        </p:nvSpPr>
        <p:spPr>
          <a:xfrm>
            <a:off x="5904023" y="1533691"/>
            <a:ext cx="5260752" cy="700526"/>
          </a:xfrm>
          <a:prstGeom prst="rect">
            <a:avLst/>
          </a:prstGeom>
        </p:spPr>
        <p:txBody>
          <a:bodyPr anchor="b"/>
          <a:lstStyle>
            <a:lvl1pPr algn="ctr" defTabSz="825500" rtl="0" eaLnBrk="1" latinLnBrk="0" hangingPunct="1">
              <a:spcBef>
                <a:spcPct val="0"/>
              </a:spcBef>
              <a:buNone/>
              <a:defRPr sz="8400" kern="1200" spc="-252">
                <a:gradFill flip="none" rotWithShape="1">
                  <a:gsLst>
                    <a:gs pos="0">
                      <a:srgbClr val="FFFFFF"/>
                    </a:gs>
                    <a:gs pos="100000">
                      <a:srgbClr val="929292"/>
                    </a:gs>
                  </a:gsLst>
                  <a:lin ang="5400000" scaled="0"/>
                </a:gradFill>
                <a:latin typeface="Graphik Semibold"/>
                <a:ea typeface="Graphik Semibold"/>
                <a:cs typeface="Graphik Semibold"/>
                <a:sym typeface="Graphik Semibold"/>
              </a:defRPr>
            </a:lvl1pPr>
          </a:lstStyle>
          <a:p>
            <a:r>
              <a:rPr lang="es-ES" sz="4000" dirty="0">
                <a:solidFill>
                  <a:schemeClr val="tx2">
                    <a:lumMod val="75000"/>
                  </a:schemeClr>
                </a:solidFill>
              </a:rPr>
              <a:t>L</a:t>
            </a:r>
            <a:r>
              <a:rPr lang="es-CO" sz="4000" dirty="0">
                <a:solidFill>
                  <a:schemeClr val="tx2">
                    <a:lumMod val="75000"/>
                  </a:schemeClr>
                </a:solidFill>
              </a:rPr>
              <a:t>.A.D. NO HEMORRÁGICA</a:t>
            </a:r>
          </a:p>
        </p:txBody>
      </p:sp>
      <p:pic>
        <p:nvPicPr>
          <p:cNvPr id="10" name="Imagen 9">
            <a:extLst>
              <a:ext uri="{FF2B5EF4-FFF2-40B4-BE49-F238E27FC236}">
                <a16:creationId xmlns:a16="http://schemas.microsoft.com/office/drawing/2014/main" id="{4B64DCE7-164B-69D8-43A5-69A6786C67B7}"/>
              </a:ext>
            </a:extLst>
          </p:cNvPr>
          <p:cNvPicPr>
            <a:picLocks noChangeAspect="1"/>
          </p:cNvPicPr>
          <p:nvPr/>
        </p:nvPicPr>
        <p:blipFill>
          <a:blip r:embed="rId7"/>
          <a:stretch>
            <a:fillRect/>
          </a:stretch>
        </p:blipFill>
        <p:spPr>
          <a:xfrm>
            <a:off x="2209800" y="3086100"/>
            <a:ext cx="12649199" cy="5486400"/>
          </a:xfrm>
          <a:prstGeom prst="rect">
            <a:avLst/>
          </a:prstGeom>
        </p:spPr>
      </p:pic>
    </p:spTree>
    <p:extLst>
      <p:ext uri="{BB962C8B-B14F-4D97-AF65-F5344CB8AC3E}">
        <p14:creationId xmlns:p14="http://schemas.microsoft.com/office/powerpoint/2010/main" val="3129571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C0F58-740F-3324-BEDE-587A9774E2B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E2F7FEC-DD01-E865-F139-7D6C9AD260A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F3D768A-F178-F197-CAB8-90F6E3B0837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6108B38-D815-F73A-E679-C84FF7E3F96D}"/>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04ACB7C3-A217-FE57-B4CF-051B6F5DC85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CD0B740-120A-A7F2-65D3-FD4749510ED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E79CE7F3-AE7B-9ED3-D0E1-3FAC0C11A4A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415047CA-9B3B-39A6-5404-70E834B60B6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F99ED182-206F-C78A-34BF-86BF67C44966}"/>
              </a:ext>
            </a:extLst>
          </p:cNvPr>
          <p:cNvPicPr>
            <a:picLocks noChangeAspect="1"/>
          </p:cNvPicPr>
          <p:nvPr/>
        </p:nvPicPr>
        <p:blipFill>
          <a:blip r:embed="rId7"/>
          <a:stretch>
            <a:fillRect/>
          </a:stretch>
        </p:blipFill>
        <p:spPr>
          <a:xfrm>
            <a:off x="2895600" y="876301"/>
            <a:ext cx="9905999" cy="3842492"/>
          </a:xfrm>
          <a:prstGeom prst="rect">
            <a:avLst/>
          </a:prstGeom>
        </p:spPr>
      </p:pic>
      <p:pic>
        <p:nvPicPr>
          <p:cNvPr id="14" name="Imagen 13">
            <a:extLst>
              <a:ext uri="{FF2B5EF4-FFF2-40B4-BE49-F238E27FC236}">
                <a16:creationId xmlns:a16="http://schemas.microsoft.com/office/drawing/2014/main" id="{2F436E13-6F2C-9E35-7DDF-E7BC22BA84ED}"/>
              </a:ext>
            </a:extLst>
          </p:cNvPr>
          <p:cNvPicPr>
            <a:picLocks noChangeAspect="1"/>
          </p:cNvPicPr>
          <p:nvPr/>
        </p:nvPicPr>
        <p:blipFill>
          <a:blip r:embed="rId8"/>
          <a:stretch>
            <a:fillRect/>
          </a:stretch>
        </p:blipFill>
        <p:spPr>
          <a:xfrm>
            <a:off x="5077618" y="5143500"/>
            <a:ext cx="9171782" cy="3569579"/>
          </a:xfrm>
          <a:prstGeom prst="rect">
            <a:avLst/>
          </a:prstGeom>
        </p:spPr>
      </p:pic>
    </p:spTree>
    <p:extLst>
      <p:ext uri="{BB962C8B-B14F-4D97-AF65-F5344CB8AC3E}">
        <p14:creationId xmlns:p14="http://schemas.microsoft.com/office/powerpoint/2010/main" val="33476547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1C6C9-F6F5-1D3A-47B1-D12F2897A24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80C1A75-4D3A-C6F1-87BA-AA2088FE603D}"/>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C124892-B547-3467-DA8A-CE6D1A10788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12B56AAE-E8A8-7546-38BE-E68BACD16CFF}"/>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41C69B7A-F303-AD3F-1DF5-711B5BCBDD8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4D584DA4-9702-56A9-D17B-12D4ED3F68B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6FB1EB0B-78F7-15C1-5A70-756439BB679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0C641FF6-9180-D1E8-689D-175DF844887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TextBox 2">
            <a:extLst>
              <a:ext uri="{FF2B5EF4-FFF2-40B4-BE49-F238E27FC236}">
                <a16:creationId xmlns:a16="http://schemas.microsoft.com/office/drawing/2014/main" id="{6C8FDD74-682F-4437-91E5-3458BB2B47FE}"/>
              </a:ext>
            </a:extLst>
          </p:cNvPr>
          <p:cNvSpPr txBox="1"/>
          <p:nvPr/>
        </p:nvSpPr>
        <p:spPr>
          <a:xfrm>
            <a:off x="3239504" y="4072225"/>
            <a:ext cx="12619160" cy="2934137"/>
          </a:xfrm>
          <a:prstGeom prst="rect">
            <a:avLst/>
          </a:prstGeom>
          <a:noFill/>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sz="2800" b="0" i="0" u="none" strike="noStrike" kern="0" cap="none" spc="0" normalizeH="0" baseline="0" noProof="0">
              <a:ln>
                <a:noFill/>
              </a:ln>
              <a:solidFill>
                <a:schemeClr val="accent1">
                  <a:lumMod val="50000"/>
                </a:schemeClr>
              </a:solidFill>
              <a:effectLst/>
              <a:uLnTx/>
              <a:uFillTx/>
            </a:endParaRP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Lesión traumática del axón por fuerzas rotacionales sin impacto directo.</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Cizallamiento axonal → disrupción del citoesqueleto y degeneración secundaria.</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Localización típica: unión cortico-subcortical, cuerpo calloso, tronco encefálico.</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Clínica: coma prolongado con TC normal o mínima; disociación clínico-radiológica.</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Representa daño difuso de la conectividad neuronal, no una lesión focal.</a:t>
            </a:r>
          </a:p>
        </p:txBody>
      </p:sp>
      <p:sp>
        <p:nvSpPr>
          <p:cNvPr id="12" name="TextBox 1">
            <a:extLst>
              <a:ext uri="{FF2B5EF4-FFF2-40B4-BE49-F238E27FC236}">
                <a16:creationId xmlns:a16="http://schemas.microsoft.com/office/drawing/2014/main" id="{43376F1D-6620-3E7F-7CC2-2136F9EB49D9}"/>
              </a:ext>
            </a:extLst>
          </p:cNvPr>
          <p:cNvSpPr txBox="1"/>
          <p:nvPr/>
        </p:nvSpPr>
        <p:spPr>
          <a:xfrm>
            <a:off x="5469260" y="2515963"/>
            <a:ext cx="5412700" cy="923330"/>
          </a:xfrm>
          <a:prstGeom prst="rect">
            <a:avLst/>
          </a:prstGeom>
          <a:noFill/>
        </p:spPr>
        <p:txBody>
          <a:bodyPr wrap="none">
            <a:spAutoFit/>
          </a:bodyPr>
          <a:lstStyle/>
          <a:p>
            <a:endParaRPr dirty="0"/>
          </a:p>
          <a:p>
            <a:pPr>
              <a:defRPr sz="3600" b="1">
                <a:solidFill>
                  <a:srgbClr val="0096FF"/>
                </a:solidFill>
              </a:defRPr>
            </a:pPr>
            <a:r>
              <a:rPr dirty="0" err="1"/>
              <a:t>Lesión</a:t>
            </a:r>
            <a:r>
              <a:rPr dirty="0"/>
              <a:t> Axonal </a:t>
            </a:r>
            <a:r>
              <a:rPr dirty="0" err="1"/>
              <a:t>Difusa</a:t>
            </a:r>
            <a:r>
              <a:rPr dirty="0"/>
              <a:t> (LAD) </a:t>
            </a:r>
          </a:p>
        </p:txBody>
      </p:sp>
    </p:spTree>
    <p:extLst>
      <p:ext uri="{BB962C8B-B14F-4D97-AF65-F5344CB8AC3E}">
        <p14:creationId xmlns:p14="http://schemas.microsoft.com/office/powerpoint/2010/main" val="3152044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772D5-3708-C9D4-9FD0-2757957F6B6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356DBD4-0747-63BA-0E45-77C05EDAB71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31FEFAB-7057-09B0-8D75-B25653A96A9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10BCA30-4DC6-80E6-3F24-8BAE20507DFE}"/>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4A67ECB9-500B-4133-C11B-B64A72D9912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6DD7504-3FC5-892D-C4FC-61CC75A976F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9EBCBC86-66C8-75CF-1369-9427EE8B277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54BDED4D-DC68-B558-0D6C-79B68E40868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TextBox 2">
            <a:extLst>
              <a:ext uri="{FF2B5EF4-FFF2-40B4-BE49-F238E27FC236}">
                <a16:creationId xmlns:a16="http://schemas.microsoft.com/office/drawing/2014/main" id="{481DED86-DA46-084C-CEB3-B87788B120F3}"/>
              </a:ext>
            </a:extLst>
          </p:cNvPr>
          <p:cNvSpPr txBox="1"/>
          <p:nvPr/>
        </p:nvSpPr>
        <p:spPr>
          <a:xfrm>
            <a:off x="2959731" y="3840140"/>
            <a:ext cx="13585194" cy="3924151"/>
          </a:xfrm>
          <a:prstGeom prst="rect">
            <a:avLst/>
          </a:prstGeom>
          <a:noFill/>
        </p:spPr>
        <p:txBody>
          <a:bodyPr wrap="none">
            <a:spAutoFit/>
          </a:bodyPr>
          <a:lstStyle/>
          <a:p>
            <a:endParaRPr sz="2800">
              <a:solidFill>
                <a:schemeClr val="accent1">
                  <a:lumMod val="50000"/>
                </a:schemeClr>
              </a:solidFill>
            </a:endParaRPr>
          </a:p>
          <a:p>
            <a:pPr algn="l">
              <a:spcAft>
                <a:spcPts val="500"/>
              </a:spcAft>
              <a:defRPr sz="2000">
                <a:solidFill>
                  <a:srgbClr val="DCDCDC"/>
                </a:solidFill>
              </a:defRPr>
            </a:pPr>
            <a:r>
              <a:rPr sz="2800">
                <a:solidFill>
                  <a:schemeClr val="accent1">
                    <a:lumMod val="50000"/>
                  </a:schemeClr>
                </a:solidFill>
              </a:rPr>
              <a:t>🔹 TC: suele ser normal; puede mostrar microhemorragias en cuerpo calloso o tronco.</a:t>
            </a:r>
          </a:p>
          <a:p>
            <a:pPr algn="l">
              <a:spcAft>
                <a:spcPts val="500"/>
              </a:spcAft>
              <a:defRPr sz="2000">
                <a:solidFill>
                  <a:srgbClr val="DCDCDC"/>
                </a:solidFill>
              </a:defRPr>
            </a:pPr>
            <a:r>
              <a:rPr sz="2800">
                <a:solidFill>
                  <a:schemeClr val="accent1">
                    <a:lumMod val="50000"/>
                  </a:schemeClr>
                </a:solidFill>
              </a:rPr>
              <a:t>🔹 RM:</a:t>
            </a:r>
          </a:p>
          <a:p>
            <a:pPr algn="l">
              <a:spcAft>
                <a:spcPts val="500"/>
              </a:spcAft>
              <a:defRPr sz="2000">
                <a:solidFill>
                  <a:srgbClr val="DCDCDC"/>
                </a:solidFill>
              </a:defRPr>
            </a:pPr>
            <a:r>
              <a:rPr sz="2800">
                <a:solidFill>
                  <a:schemeClr val="accent1">
                    <a:lumMod val="50000"/>
                  </a:schemeClr>
                </a:solidFill>
              </a:rPr>
              <a:t>   • FLAIR → hiperintensidades puntiformes.</a:t>
            </a:r>
          </a:p>
          <a:p>
            <a:pPr algn="l">
              <a:spcAft>
                <a:spcPts val="500"/>
              </a:spcAft>
              <a:defRPr sz="2000">
                <a:solidFill>
                  <a:srgbClr val="DCDCDC"/>
                </a:solidFill>
              </a:defRPr>
            </a:pPr>
            <a:r>
              <a:rPr sz="2800">
                <a:solidFill>
                  <a:schemeClr val="accent1">
                    <a:lumMod val="50000"/>
                  </a:schemeClr>
                </a:solidFill>
              </a:rPr>
              <a:t>   • SWI/T2* → microhemorragias lineales y puntiformes.</a:t>
            </a:r>
          </a:p>
          <a:p>
            <a:pPr algn="l">
              <a:spcAft>
                <a:spcPts val="500"/>
              </a:spcAft>
              <a:defRPr sz="2000">
                <a:solidFill>
                  <a:srgbClr val="DCDCDC"/>
                </a:solidFill>
              </a:defRPr>
            </a:pPr>
            <a:r>
              <a:rPr sz="2800">
                <a:solidFill>
                  <a:schemeClr val="accent1">
                    <a:lumMod val="50000"/>
                  </a:schemeClr>
                </a:solidFill>
              </a:rPr>
              <a:t>   • DWI → restricción focal por daño axonal agudo.</a:t>
            </a:r>
          </a:p>
          <a:p>
            <a:pPr algn="l">
              <a:spcAft>
                <a:spcPts val="500"/>
              </a:spcAft>
              <a:defRPr sz="2000">
                <a:solidFill>
                  <a:srgbClr val="DCDCDC"/>
                </a:solidFill>
              </a:defRPr>
            </a:pPr>
            <a:r>
              <a:rPr sz="2800">
                <a:solidFill>
                  <a:schemeClr val="accent1">
                    <a:lumMod val="50000"/>
                  </a:schemeClr>
                </a:solidFill>
              </a:rPr>
              <a:t>🔹 Clasificación de Adams (I-III) según extensión a sustancia blanca, cuerpo calloso y tronco.</a:t>
            </a:r>
          </a:p>
          <a:p>
            <a:pPr algn="l">
              <a:spcAft>
                <a:spcPts val="500"/>
              </a:spcAft>
              <a:defRPr sz="2000">
                <a:solidFill>
                  <a:srgbClr val="DCDCDC"/>
                </a:solidFill>
              </a:defRPr>
            </a:pPr>
            <a:r>
              <a:rPr sz="2800">
                <a:solidFill>
                  <a:schemeClr val="accent1">
                    <a:lumMod val="50000"/>
                  </a:schemeClr>
                </a:solidFill>
              </a:rPr>
              <a:t>🔹 RM avanzada (DTI, fMRI) evalúa integridad de tractos y pronóstico funcional.</a:t>
            </a:r>
          </a:p>
        </p:txBody>
      </p:sp>
      <p:sp>
        <p:nvSpPr>
          <p:cNvPr id="11" name="TextBox 1">
            <a:extLst>
              <a:ext uri="{FF2B5EF4-FFF2-40B4-BE49-F238E27FC236}">
                <a16:creationId xmlns:a16="http://schemas.microsoft.com/office/drawing/2014/main" id="{6F7583B2-D95E-487C-2CC5-1D1551FB1772}"/>
              </a:ext>
            </a:extLst>
          </p:cNvPr>
          <p:cNvSpPr txBox="1"/>
          <p:nvPr/>
        </p:nvSpPr>
        <p:spPr>
          <a:xfrm>
            <a:off x="5469260" y="2515963"/>
            <a:ext cx="5412700" cy="923330"/>
          </a:xfrm>
          <a:prstGeom prst="rect">
            <a:avLst/>
          </a:prstGeom>
          <a:noFill/>
        </p:spPr>
        <p:txBody>
          <a:bodyPr wrap="none">
            <a:spAutoFit/>
          </a:bodyPr>
          <a:lstStyle/>
          <a:p>
            <a:endParaRPr dirty="0"/>
          </a:p>
          <a:p>
            <a:pPr>
              <a:defRPr sz="3600" b="1">
                <a:solidFill>
                  <a:srgbClr val="0096FF"/>
                </a:solidFill>
              </a:defRPr>
            </a:pPr>
            <a:r>
              <a:rPr dirty="0" err="1"/>
              <a:t>Lesión</a:t>
            </a:r>
            <a:r>
              <a:rPr dirty="0"/>
              <a:t> Axonal </a:t>
            </a:r>
            <a:r>
              <a:rPr dirty="0" err="1"/>
              <a:t>Difusa</a:t>
            </a:r>
            <a:r>
              <a:rPr dirty="0"/>
              <a:t> (LAD) </a:t>
            </a:r>
          </a:p>
        </p:txBody>
      </p:sp>
    </p:spTree>
    <p:extLst>
      <p:ext uri="{BB962C8B-B14F-4D97-AF65-F5344CB8AC3E}">
        <p14:creationId xmlns:p14="http://schemas.microsoft.com/office/powerpoint/2010/main" val="7387254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7348D-B4AF-7BDD-693B-BB82F84AB00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56D1F0F-5527-60CA-E237-79A5031692F5}"/>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B9DB655-B452-A7C1-2B0A-8B45BCAAB44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D19E44B-51E0-BB29-AE78-22F0C45092E2}"/>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80ECD66E-D836-9657-FB8C-FFF7B22508D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C2EEE66-E3FE-C4D3-DABF-30CD0B95230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45F96308-D285-C6B1-A1AD-E5DC613F461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F15C9A7E-F0CF-30D5-C9B3-A34C7336DE36}"/>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3" name="CuadroTexto 12">
            <a:extLst>
              <a:ext uri="{FF2B5EF4-FFF2-40B4-BE49-F238E27FC236}">
                <a16:creationId xmlns:a16="http://schemas.microsoft.com/office/drawing/2014/main" id="{77AFBA75-8BAE-AC77-6C0D-F2C063B51D6E}"/>
              </a:ext>
            </a:extLst>
          </p:cNvPr>
          <p:cNvSpPr txBox="1"/>
          <p:nvPr/>
        </p:nvSpPr>
        <p:spPr>
          <a:xfrm>
            <a:off x="7086600" y="1112501"/>
            <a:ext cx="5160894" cy="707886"/>
          </a:xfrm>
          <a:prstGeom prst="rect">
            <a:avLst/>
          </a:prstGeom>
          <a:noFill/>
        </p:spPr>
        <p:txBody>
          <a:bodyPr wrap="square" rtlCol="0">
            <a:spAutoFit/>
          </a:bodyPr>
          <a:lstStyle/>
          <a:p>
            <a:r>
              <a:rPr lang="es-ES" sz="4000" dirty="0">
                <a:solidFill>
                  <a:schemeClr val="tx2">
                    <a:lumMod val="75000"/>
                  </a:schemeClr>
                </a:solidFill>
              </a:rPr>
              <a:t>DX Y SINTOMATOLOGÍA </a:t>
            </a:r>
            <a:endParaRPr lang="es-CO" sz="4000" dirty="0">
              <a:solidFill>
                <a:schemeClr val="tx2">
                  <a:lumMod val="75000"/>
                </a:schemeClr>
              </a:solidFill>
            </a:endParaRPr>
          </a:p>
        </p:txBody>
      </p:sp>
      <p:pic>
        <p:nvPicPr>
          <p:cNvPr id="11" name="Imagen 10">
            <a:extLst>
              <a:ext uri="{FF2B5EF4-FFF2-40B4-BE49-F238E27FC236}">
                <a16:creationId xmlns:a16="http://schemas.microsoft.com/office/drawing/2014/main" id="{EE142FF6-710B-5921-C041-C646175B245D}"/>
              </a:ext>
            </a:extLst>
          </p:cNvPr>
          <p:cNvPicPr>
            <a:picLocks noChangeAspect="1"/>
          </p:cNvPicPr>
          <p:nvPr/>
        </p:nvPicPr>
        <p:blipFill>
          <a:blip r:embed="rId7"/>
          <a:stretch>
            <a:fillRect/>
          </a:stretch>
        </p:blipFill>
        <p:spPr>
          <a:xfrm>
            <a:off x="4735992" y="2552700"/>
            <a:ext cx="9601200" cy="5802246"/>
          </a:xfrm>
          <a:prstGeom prst="rect">
            <a:avLst/>
          </a:prstGeom>
        </p:spPr>
      </p:pic>
    </p:spTree>
    <p:extLst>
      <p:ext uri="{BB962C8B-B14F-4D97-AF65-F5344CB8AC3E}">
        <p14:creationId xmlns:p14="http://schemas.microsoft.com/office/powerpoint/2010/main" val="4276919382"/>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E9A9E-2A0B-72F1-5E0B-5CACE9E3A65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3D2DB4D-D7C5-7ACB-DB77-0E7910D0DC7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7361391-5E05-5C5F-AC5D-7FDCEC2AB2C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F521D70-C28C-5FE0-CDCC-B47AB57A9D67}"/>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35F6097E-1388-5169-8A0B-52F2C8469AE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89514E2-3BD3-6A91-92A2-D547C81F5FA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10415BC8-7FEC-0206-F1A8-C22304C14F1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1DE2793E-02A5-E321-5423-729B79DFD442}"/>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B6493CA4-8AF7-0AA2-1876-7A7A39BE5D20}"/>
              </a:ext>
            </a:extLst>
          </p:cNvPr>
          <p:cNvSpPr txBox="1"/>
          <p:nvPr/>
        </p:nvSpPr>
        <p:spPr>
          <a:xfrm>
            <a:off x="6852392" y="830679"/>
            <a:ext cx="5263407" cy="707886"/>
          </a:xfrm>
          <a:prstGeom prst="rect">
            <a:avLst/>
          </a:prstGeom>
          <a:noFill/>
        </p:spPr>
        <p:txBody>
          <a:bodyPr wrap="square" rtlCol="0">
            <a:spAutoFit/>
          </a:bodyPr>
          <a:lstStyle/>
          <a:p>
            <a:r>
              <a:rPr lang="es-ES" sz="4000" dirty="0">
                <a:solidFill>
                  <a:schemeClr val="tx2">
                    <a:lumMod val="75000"/>
                  </a:schemeClr>
                </a:solidFill>
              </a:rPr>
              <a:t>LESIONES VASCULARES</a:t>
            </a:r>
            <a:endParaRPr lang="es-CO" sz="4000" dirty="0">
              <a:solidFill>
                <a:schemeClr val="tx2">
                  <a:lumMod val="75000"/>
                </a:schemeClr>
              </a:solidFill>
            </a:endParaRPr>
          </a:p>
        </p:txBody>
      </p:sp>
      <p:pic>
        <p:nvPicPr>
          <p:cNvPr id="10" name="Imagen 9">
            <a:extLst>
              <a:ext uri="{FF2B5EF4-FFF2-40B4-BE49-F238E27FC236}">
                <a16:creationId xmlns:a16="http://schemas.microsoft.com/office/drawing/2014/main" id="{495CDCBE-8264-707C-A86E-8AB55E2AD525}"/>
              </a:ext>
            </a:extLst>
          </p:cNvPr>
          <p:cNvPicPr>
            <a:picLocks noChangeAspect="1"/>
          </p:cNvPicPr>
          <p:nvPr/>
        </p:nvPicPr>
        <p:blipFill>
          <a:blip r:embed="rId7"/>
          <a:stretch>
            <a:fillRect/>
          </a:stretch>
        </p:blipFill>
        <p:spPr>
          <a:xfrm>
            <a:off x="3855970" y="2429681"/>
            <a:ext cx="10134599" cy="6546698"/>
          </a:xfrm>
          <a:prstGeom prst="rect">
            <a:avLst/>
          </a:prstGeom>
        </p:spPr>
      </p:pic>
    </p:spTree>
    <p:extLst>
      <p:ext uri="{BB962C8B-B14F-4D97-AF65-F5344CB8AC3E}">
        <p14:creationId xmlns:p14="http://schemas.microsoft.com/office/powerpoint/2010/main" val="3883500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AB819-43ED-9525-D2E6-0FA336B08FB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0276E66-A166-48B0-EA2F-C784AEAAC8B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F14A38A-4A13-F735-A367-D7EA6AC2DAF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D52BF4E-7466-BCC4-C0A9-1957580BB5C7}"/>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D878E788-DE76-8CAC-F682-37EC65919854}"/>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47FD222D-6689-480C-D273-3DEB0E4631B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B5EDA1B6-312B-2FAF-F753-BE89225BC5D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08013CF1-B2AE-216D-259B-43F59D34C352}"/>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53D9E396-E1AC-58F1-E9EB-DC0FDF766C52}"/>
              </a:ext>
            </a:extLst>
          </p:cNvPr>
          <p:cNvPicPr>
            <a:picLocks noChangeAspect="1"/>
          </p:cNvPicPr>
          <p:nvPr/>
        </p:nvPicPr>
        <p:blipFill>
          <a:blip r:embed="rId7"/>
          <a:stretch>
            <a:fillRect/>
          </a:stretch>
        </p:blipFill>
        <p:spPr>
          <a:xfrm>
            <a:off x="1795948" y="2096137"/>
            <a:ext cx="7627354" cy="6871683"/>
          </a:xfrm>
          <a:prstGeom prst="rect">
            <a:avLst/>
          </a:prstGeom>
        </p:spPr>
      </p:pic>
      <p:pic>
        <p:nvPicPr>
          <p:cNvPr id="15" name="Imagen 14">
            <a:extLst>
              <a:ext uri="{FF2B5EF4-FFF2-40B4-BE49-F238E27FC236}">
                <a16:creationId xmlns:a16="http://schemas.microsoft.com/office/drawing/2014/main" id="{13AD753C-86AE-439E-B3AC-147FB7CE639B}"/>
              </a:ext>
            </a:extLst>
          </p:cNvPr>
          <p:cNvPicPr>
            <a:picLocks noChangeAspect="1"/>
          </p:cNvPicPr>
          <p:nvPr/>
        </p:nvPicPr>
        <p:blipFill>
          <a:blip r:embed="rId8"/>
          <a:stretch>
            <a:fillRect/>
          </a:stretch>
        </p:blipFill>
        <p:spPr>
          <a:xfrm>
            <a:off x="10591800" y="4090998"/>
            <a:ext cx="6477000" cy="3372827"/>
          </a:xfrm>
          <a:prstGeom prst="rect">
            <a:avLst/>
          </a:prstGeom>
        </p:spPr>
      </p:pic>
    </p:spTree>
    <p:extLst>
      <p:ext uri="{BB962C8B-B14F-4D97-AF65-F5344CB8AC3E}">
        <p14:creationId xmlns:p14="http://schemas.microsoft.com/office/powerpoint/2010/main" val="1133260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7662F-8BB4-FEC0-A6A2-0000F69E71C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44C8686-F704-41A5-BA55-AD5677AE158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C84F00BE-AD60-BB06-445D-D40945BB84D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A770D9A-933D-D39A-4C91-A16B5CE06771}"/>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10F48C6-994B-DD97-CD36-9B25FE2C6C5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F0358A6C-68B8-15FA-E40D-BF6D37C5F56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53940792-176A-0755-3D09-66F4BE5060A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4EB84BD6-4286-6486-838A-62A9450FBDB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BDAEBD0D-5884-4688-4F51-4A29642FC024}"/>
              </a:ext>
            </a:extLst>
          </p:cNvPr>
          <p:cNvPicPr>
            <a:picLocks noChangeAspect="1"/>
          </p:cNvPicPr>
          <p:nvPr/>
        </p:nvPicPr>
        <p:blipFill>
          <a:blip r:embed="rId7"/>
          <a:stretch>
            <a:fillRect/>
          </a:stretch>
        </p:blipFill>
        <p:spPr>
          <a:xfrm>
            <a:off x="2286000" y="952501"/>
            <a:ext cx="9758767" cy="7877238"/>
          </a:xfrm>
          <a:prstGeom prst="rect">
            <a:avLst/>
          </a:prstGeom>
        </p:spPr>
      </p:pic>
      <p:sp>
        <p:nvSpPr>
          <p:cNvPr id="12" name="CuadroTexto 11">
            <a:extLst>
              <a:ext uri="{FF2B5EF4-FFF2-40B4-BE49-F238E27FC236}">
                <a16:creationId xmlns:a16="http://schemas.microsoft.com/office/drawing/2014/main" id="{87A0C5DA-ADD8-2E0F-FD3C-7EA2C8C2EFEB}"/>
              </a:ext>
            </a:extLst>
          </p:cNvPr>
          <p:cNvSpPr txBox="1"/>
          <p:nvPr/>
        </p:nvSpPr>
        <p:spPr>
          <a:xfrm>
            <a:off x="12344400" y="5031007"/>
            <a:ext cx="5263407" cy="707886"/>
          </a:xfrm>
          <a:prstGeom prst="rect">
            <a:avLst/>
          </a:prstGeom>
          <a:noFill/>
        </p:spPr>
        <p:txBody>
          <a:bodyPr wrap="square" rtlCol="0">
            <a:spAutoFit/>
          </a:bodyPr>
          <a:lstStyle/>
          <a:p>
            <a:r>
              <a:rPr lang="es-ES" sz="4000" dirty="0">
                <a:solidFill>
                  <a:schemeClr val="tx2">
                    <a:lumMod val="75000"/>
                  </a:schemeClr>
                </a:solidFill>
              </a:rPr>
              <a:t>LESIONES VASCULARES</a:t>
            </a:r>
            <a:endParaRPr lang="es-CO" sz="4000" dirty="0">
              <a:solidFill>
                <a:schemeClr val="tx2">
                  <a:lumMod val="75000"/>
                </a:schemeClr>
              </a:solidFill>
            </a:endParaRPr>
          </a:p>
        </p:txBody>
      </p:sp>
    </p:spTree>
    <p:extLst>
      <p:ext uri="{BB962C8B-B14F-4D97-AF65-F5344CB8AC3E}">
        <p14:creationId xmlns:p14="http://schemas.microsoft.com/office/powerpoint/2010/main" val="4255730156"/>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EE960-72AD-1D36-8575-C1744250FCA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A1A1C9D-B88A-116C-E0BB-58E8B2227F9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D1421A4-B3EA-7525-5137-00CE142EAB4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754D0C9-186E-BCE3-8085-5133499E1753}"/>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500F82B3-72CC-1666-41E1-1162A377772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31F02A9E-E750-0EF1-A178-BA7B8810A18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80CCD042-D9E9-74E3-FA63-10B0DE405CE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B3941A1B-F5E6-32F0-1EF0-44F3014B5891}"/>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A352B23D-1257-119C-A41D-6D2042AB83C1}"/>
              </a:ext>
            </a:extLst>
          </p:cNvPr>
          <p:cNvPicPr>
            <a:picLocks noChangeAspect="1"/>
          </p:cNvPicPr>
          <p:nvPr/>
        </p:nvPicPr>
        <p:blipFill>
          <a:blip r:embed="rId7"/>
          <a:stretch>
            <a:fillRect/>
          </a:stretch>
        </p:blipFill>
        <p:spPr>
          <a:xfrm>
            <a:off x="4267200" y="1794779"/>
            <a:ext cx="9368230" cy="8284788"/>
          </a:xfrm>
          <a:prstGeom prst="rect">
            <a:avLst/>
          </a:prstGeom>
        </p:spPr>
      </p:pic>
      <p:sp>
        <p:nvSpPr>
          <p:cNvPr id="13" name="CuadroTexto 12">
            <a:extLst>
              <a:ext uri="{FF2B5EF4-FFF2-40B4-BE49-F238E27FC236}">
                <a16:creationId xmlns:a16="http://schemas.microsoft.com/office/drawing/2014/main" id="{D8CDAD74-93EF-484C-46A7-501DC5C4D4F8}"/>
              </a:ext>
            </a:extLst>
          </p:cNvPr>
          <p:cNvSpPr txBox="1"/>
          <p:nvPr/>
        </p:nvSpPr>
        <p:spPr>
          <a:xfrm>
            <a:off x="5992053" y="683600"/>
            <a:ext cx="6303894" cy="707886"/>
          </a:xfrm>
          <a:prstGeom prst="rect">
            <a:avLst/>
          </a:prstGeom>
          <a:noFill/>
        </p:spPr>
        <p:txBody>
          <a:bodyPr wrap="square" rtlCol="0">
            <a:spAutoFit/>
          </a:bodyPr>
          <a:lstStyle/>
          <a:p>
            <a:r>
              <a:rPr lang="es-ES" sz="4000" dirty="0">
                <a:solidFill>
                  <a:srgbClr val="0E3AAD"/>
                </a:solidFill>
              </a:rPr>
              <a:t>EDEMA CEREBRAL</a:t>
            </a:r>
            <a:endParaRPr lang="es-CO" sz="4000" dirty="0">
              <a:solidFill>
                <a:srgbClr val="0E3AAD"/>
              </a:solidFill>
            </a:endParaRPr>
          </a:p>
        </p:txBody>
      </p:sp>
    </p:spTree>
    <p:extLst>
      <p:ext uri="{BB962C8B-B14F-4D97-AF65-F5344CB8AC3E}">
        <p14:creationId xmlns:p14="http://schemas.microsoft.com/office/powerpoint/2010/main" val="3003687633"/>
      </p:ext>
    </p:extLst>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AB64D-176D-3076-EFB0-9A2E6FEA71F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1C334E5-3CE6-6D44-CBD7-D9A10B372B0D}"/>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7443341-DD3D-E52C-3B5A-83426CB1B0E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31B77B4-9DD0-A0BD-22FC-2283F850CB2C}"/>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5213DEF8-976B-A0E0-0CAE-FCABB51658B4}"/>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6D41D2B-9E1A-6763-3C28-90809F77A56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371136DC-D52B-DF0A-C230-DBDEBB59879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29B484DA-9A85-6A18-4DA8-F42D99D9721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3" name="CuadroTexto 12">
            <a:extLst>
              <a:ext uri="{FF2B5EF4-FFF2-40B4-BE49-F238E27FC236}">
                <a16:creationId xmlns:a16="http://schemas.microsoft.com/office/drawing/2014/main" id="{6A16162F-29AE-4293-F493-FEC867A39323}"/>
              </a:ext>
            </a:extLst>
          </p:cNvPr>
          <p:cNvSpPr txBox="1"/>
          <p:nvPr/>
        </p:nvSpPr>
        <p:spPr>
          <a:xfrm>
            <a:off x="6629400" y="8848949"/>
            <a:ext cx="4724400" cy="369332"/>
          </a:xfrm>
          <a:prstGeom prst="rect">
            <a:avLst/>
          </a:prstGeom>
          <a:noFill/>
        </p:spPr>
        <p:txBody>
          <a:bodyPr wrap="square" rtlCol="0">
            <a:spAutoFit/>
          </a:bodyPr>
          <a:lstStyle/>
          <a:p>
            <a:r>
              <a:rPr lang="es-ES" dirty="0"/>
              <a:t>CLINICAL NEURORADIOLOGY. ESNR TEXTBOOK</a:t>
            </a:r>
            <a:endParaRPr lang="es-CO" dirty="0"/>
          </a:p>
        </p:txBody>
      </p:sp>
      <p:sp>
        <p:nvSpPr>
          <p:cNvPr id="14" name="CuadroTexto 13">
            <a:extLst>
              <a:ext uri="{FF2B5EF4-FFF2-40B4-BE49-F238E27FC236}">
                <a16:creationId xmlns:a16="http://schemas.microsoft.com/office/drawing/2014/main" id="{D9FF1DC0-D437-2A7F-01EA-E20CCB582FC2}"/>
              </a:ext>
            </a:extLst>
          </p:cNvPr>
          <p:cNvSpPr txBox="1"/>
          <p:nvPr/>
        </p:nvSpPr>
        <p:spPr>
          <a:xfrm>
            <a:off x="6062981" y="1363300"/>
            <a:ext cx="6223723" cy="646331"/>
          </a:xfrm>
          <a:prstGeom prst="rect">
            <a:avLst/>
          </a:prstGeom>
          <a:noFill/>
        </p:spPr>
        <p:txBody>
          <a:bodyPr wrap="square" rtlCol="0">
            <a:spAutoFit/>
          </a:bodyPr>
          <a:lstStyle/>
          <a:p>
            <a:r>
              <a:rPr lang="es-ES" sz="3600" dirty="0"/>
              <a:t>NEUROIMÁGENES EN TRAUMA</a:t>
            </a:r>
            <a:endParaRPr lang="es-CO" sz="3600" dirty="0"/>
          </a:p>
        </p:txBody>
      </p:sp>
      <p:pic>
        <p:nvPicPr>
          <p:cNvPr id="11" name="Imagen 10">
            <a:extLst>
              <a:ext uri="{FF2B5EF4-FFF2-40B4-BE49-F238E27FC236}">
                <a16:creationId xmlns:a16="http://schemas.microsoft.com/office/drawing/2014/main" id="{8C2F418C-3139-1786-DE39-B0CB3E3220E4}"/>
              </a:ext>
            </a:extLst>
          </p:cNvPr>
          <p:cNvPicPr>
            <a:picLocks noChangeAspect="1"/>
          </p:cNvPicPr>
          <p:nvPr/>
        </p:nvPicPr>
        <p:blipFill>
          <a:blip r:embed="rId7"/>
          <a:stretch>
            <a:fillRect/>
          </a:stretch>
        </p:blipFill>
        <p:spPr>
          <a:xfrm>
            <a:off x="457200" y="2812985"/>
            <a:ext cx="8382000" cy="3625915"/>
          </a:xfrm>
          <a:prstGeom prst="rect">
            <a:avLst/>
          </a:prstGeom>
        </p:spPr>
      </p:pic>
      <p:pic>
        <p:nvPicPr>
          <p:cNvPr id="15" name="Imagen 14">
            <a:extLst>
              <a:ext uri="{FF2B5EF4-FFF2-40B4-BE49-F238E27FC236}">
                <a16:creationId xmlns:a16="http://schemas.microsoft.com/office/drawing/2014/main" id="{9BC25C20-3B29-C89A-0748-4BAC904AA004}"/>
              </a:ext>
            </a:extLst>
          </p:cNvPr>
          <p:cNvPicPr>
            <a:picLocks noChangeAspect="1"/>
          </p:cNvPicPr>
          <p:nvPr/>
        </p:nvPicPr>
        <p:blipFill>
          <a:blip r:embed="rId8"/>
          <a:stretch>
            <a:fillRect/>
          </a:stretch>
        </p:blipFill>
        <p:spPr>
          <a:xfrm>
            <a:off x="9144000" y="3543300"/>
            <a:ext cx="8686800" cy="5072153"/>
          </a:xfrm>
          <a:prstGeom prst="rect">
            <a:avLst/>
          </a:prstGeom>
        </p:spPr>
      </p:pic>
    </p:spTree>
    <p:extLst>
      <p:ext uri="{BB962C8B-B14F-4D97-AF65-F5344CB8AC3E}">
        <p14:creationId xmlns:p14="http://schemas.microsoft.com/office/powerpoint/2010/main" val="21634661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6E8EF-D361-20B7-87CE-8513985618B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E14E028-F955-E6B0-8BB8-D9F92FC0880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1240547-A2D1-6417-34CD-67C8E909968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645167D-CC3A-D8DF-4F3C-70845D437C2A}"/>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74242073-C912-B0FA-8AA1-6C90C12BCD5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F312C505-A69A-A06B-4349-3D080CC7D9C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916DF377-C893-279C-0AB5-F9D021827D2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DB7B5C3D-CB22-7145-A997-04DCF1B4090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7" name="CuadroTexto 16">
            <a:extLst>
              <a:ext uri="{FF2B5EF4-FFF2-40B4-BE49-F238E27FC236}">
                <a16:creationId xmlns:a16="http://schemas.microsoft.com/office/drawing/2014/main" id="{4F6A9274-000D-8248-0FEB-8380F9E624E8}"/>
              </a:ext>
            </a:extLst>
          </p:cNvPr>
          <p:cNvSpPr txBox="1"/>
          <p:nvPr/>
        </p:nvSpPr>
        <p:spPr>
          <a:xfrm>
            <a:off x="609600" y="7505700"/>
            <a:ext cx="2515775" cy="830997"/>
          </a:xfrm>
          <a:prstGeom prst="rect">
            <a:avLst/>
          </a:prstGeom>
          <a:noFill/>
        </p:spPr>
        <p:txBody>
          <a:bodyPr wrap="square" rtlCol="0">
            <a:spAutoFit/>
          </a:bodyPr>
          <a:lstStyle/>
          <a:p>
            <a:r>
              <a:rPr lang="es-ES" sz="2400" dirty="0"/>
              <a:t>¿DIAGNÓSTICO?</a:t>
            </a:r>
          </a:p>
          <a:p>
            <a:endParaRPr lang="es-CO" sz="2400" dirty="0"/>
          </a:p>
        </p:txBody>
      </p:sp>
      <p:pic>
        <p:nvPicPr>
          <p:cNvPr id="10" name="Imagen 9">
            <a:extLst>
              <a:ext uri="{FF2B5EF4-FFF2-40B4-BE49-F238E27FC236}">
                <a16:creationId xmlns:a16="http://schemas.microsoft.com/office/drawing/2014/main" id="{6B9C67D5-DA7C-5888-1F21-0ABD2C31A41D}"/>
              </a:ext>
            </a:extLst>
          </p:cNvPr>
          <p:cNvPicPr>
            <a:picLocks noChangeAspect="1"/>
          </p:cNvPicPr>
          <p:nvPr/>
        </p:nvPicPr>
        <p:blipFill>
          <a:blip r:embed="rId7"/>
          <a:stretch>
            <a:fillRect/>
          </a:stretch>
        </p:blipFill>
        <p:spPr>
          <a:xfrm>
            <a:off x="6781800" y="3072172"/>
            <a:ext cx="11201400" cy="3776218"/>
          </a:xfrm>
          <a:prstGeom prst="rect">
            <a:avLst/>
          </a:prstGeom>
        </p:spPr>
      </p:pic>
      <p:pic>
        <p:nvPicPr>
          <p:cNvPr id="12" name="Imagen 11">
            <a:extLst>
              <a:ext uri="{FF2B5EF4-FFF2-40B4-BE49-F238E27FC236}">
                <a16:creationId xmlns:a16="http://schemas.microsoft.com/office/drawing/2014/main" id="{AF3F678F-C1E1-6945-F6FA-08345DA8754A}"/>
              </a:ext>
            </a:extLst>
          </p:cNvPr>
          <p:cNvPicPr>
            <a:picLocks noChangeAspect="1"/>
          </p:cNvPicPr>
          <p:nvPr/>
        </p:nvPicPr>
        <p:blipFill>
          <a:blip r:embed="rId8"/>
          <a:stretch>
            <a:fillRect/>
          </a:stretch>
        </p:blipFill>
        <p:spPr>
          <a:xfrm>
            <a:off x="2148857" y="2234217"/>
            <a:ext cx="4251943" cy="4890483"/>
          </a:xfrm>
          <a:prstGeom prst="rect">
            <a:avLst/>
          </a:prstGeom>
        </p:spPr>
      </p:pic>
    </p:spTree>
    <p:extLst>
      <p:ext uri="{BB962C8B-B14F-4D97-AF65-F5344CB8AC3E}">
        <p14:creationId xmlns:p14="http://schemas.microsoft.com/office/powerpoint/2010/main" val="1447819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100EC-CE42-DA2A-76B2-5A48B4D232D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A79A0DC-8B83-CEDA-3F0C-1A0D14511087}"/>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B32B368-3287-44B1-771D-16F17EE28D2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3EDE950E-1644-58DF-95D7-FED83ABC81C0}"/>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905504A2-1964-0AE5-607F-C2D177659BB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5A0357A-8F0D-AC91-FA46-4B8C1BAD756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662828D2-E37A-2E27-AA28-D755AD7EC10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47BD5CD7-9C71-A2D9-E176-B27D0DCE540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A507CB8C-C6EE-0163-4F6F-3BDAA1B18ECC}"/>
              </a:ext>
            </a:extLst>
          </p:cNvPr>
          <p:cNvPicPr>
            <a:picLocks noChangeAspect="1"/>
          </p:cNvPicPr>
          <p:nvPr/>
        </p:nvPicPr>
        <p:blipFill>
          <a:blip r:embed="rId7"/>
          <a:stretch>
            <a:fillRect/>
          </a:stretch>
        </p:blipFill>
        <p:spPr>
          <a:xfrm>
            <a:off x="1453879" y="1257300"/>
            <a:ext cx="7621779" cy="7986269"/>
          </a:xfrm>
          <a:prstGeom prst="rect">
            <a:avLst/>
          </a:prstGeom>
        </p:spPr>
      </p:pic>
      <p:sp>
        <p:nvSpPr>
          <p:cNvPr id="13" name="CuadroTexto 12">
            <a:extLst>
              <a:ext uri="{FF2B5EF4-FFF2-40B4-BE49-F238E27FC236}">
                <a16:creationId xmlns:a16="http://schemas.microsoft.com/office/drawing/2014/main" id="{714A666E-398A-5FBF-2FA8-E455B050783D}"/>
              </a:ext>
            </a:extLst>
          </p:cNvPr>
          <p:cNvSpPr txBox="1"/>
          <p:nvPr/>
        </p:nvSpPr>
        <p:spPr>
          <a:xfrm>
            <a:off x="9525000" y="3238500"/>
            <a:ext cx="5715000" cy="707886"/>
          </a:xfrm>
          <a:prstGeom prst="rect">
            <a:avLst/>
          </a:prstGeom>
          <a:noFill/>
        </p:spPr>
        <p:txBody>
          <a:bodyPr wrap="square" rtlCol="0">
            <a:spAutoFit/>
          </a:bodyPr>
          <a:lstStyle/>
          <a:p>
            <a:r>
              <a:rPr lang="es-ES" sz="4000" dirty="0">
                <a:solidFill>
                  <a:srgbClr val="0E3AAD"/>
                </a:solidFill>
              </a:rPr>
              <a:t>??????</a:t>
            </a:r>
            <a:endParaRPr lang="es-CO" sz="4000" dirty="0">
              <a:solidFill>
                <a:srgbClr val="0E3AAD"/>
              </a:solidFill>
            </a:endParaRPr>
          </a:p>
        </p:txBody>
      </p:sp>
    </p:spTree>
    <p:extLst>
      <p:ext uri="{BB962C8B-B14F-4D97-AF65-F5344CB8AC3E}">
        <p14:creationId xmlns:p14="http://schemas.microsoft.com/office/powerpoint/2010/main" val="38011146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39DAF-8C7D-CB09-9ED7-A9845A37C4C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9C9A6A8-80C8-1488-9385-017A6A6C54E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3B6417D-040A-68ED-0950-E9B4151881D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B4A3F6A-0D3D-136A-94C7-821FC1CE3D34}"/>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422FF6CB-B220-1B86-7FE9-04170E5B3099}"/>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4D28EBF4-2635-D826-6F92-DDFC9C0B935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D95428EB-442D-722E-37AF-99C94B6AF71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ACC0F60C-D612-946A-2092-EF1A809B1A7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BABAE03C-1C92-0520-D201-04B4E7C4009D}"/>
              </a:ext>
            </a:extLst>
          </p:cNvPr>
          <p:cNvPicPr>
            <a:picLocks noChangeAspect="1"/>
          </p:cNvPicPr>
          <p:nvPr/>
        </p:nvPicPr>
        <p:blipFill>
          <a:blip r:embed="rId7"/>
          <a:stretch>
            <a:fillRect/>
          </a:stretch>
        </p:blipFill>
        <p:spPr>
          <a:xfrm>
            <a:off x="5241145" y="860640"/>
            <a:ext cx="8093855" cy="7953439"/>
          </a:xfrm>
          <a:prstGeom prst="rect">
            <a:avLst/>
          </a:prstGeom>
        </p:spPr>
      </p:pic>
      <p:sp>
        <p:nvSpPr>
          <p:cNvPr id="11" name="CuadroTexto 10">
            <a:extLst>
              <a:ext uri="{FF2B5EF4-FFF2-40B4-BE49-F238E27FC236}">
                <a16:creationId xmlns:a16="http://schemas.microsoft.com/office/drawing/2014/main" id="{509E3F21-0185-620B-D5F7-9A023A2C7EE2}"/>
              </a:ext>
            </a:extLst>
          </p:cNvPr>
          <p:cNvSpPr txBox="1"/>
          <p:nvPr/>
        </p:nvSpPr>
        <p:spPr>
          <a:xfrm>
            <a:off x="2138207" y="4585047"/>
            <a:ext cx="5715000" cy="707886"/>
          </a:xfrm>
          <a:prstGeom prst="rect">
            <a:avLst/>
          </a:prstGeom>
          <a:noFill/>
        </p:spPr>
        <p:txBody>
          <a:bodyPr wrap="square" rtlCol="0">
            <a:spAutoFit/>
          </a:bodyPr>
          <a:lstStyle/>
          <a:p>
            <a:r>
              <a:rPr lang="es-ES" sz="4000" dirty="0">
                <a:solidFill>
                  <a:srgbClr val="0E3AAD"/>
                </a:solidFill>
              </a:rPr>
              <a:t>??????</a:t>
            </a:r>
            <a:endParaRPr lang="es-CO" sz="4000" dirty="0">
              <a:solidFill>
                <a:srgbClr val="0E3AAD"/>
              </a:solidFill>
            </a:endParaRPr>
          </a:p>
        </p:txBody>
      </p:sp>
    </p:spTree>
    <p:extLst>
      <p:ext uri="{BB962C8B-B14F-4D97-AF65-F5344CB8AC3E}">
        <p14:creationId xmlns:p14="http://schemas.microsoft.com/office/powerpoint/2010/main" val="1114718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FFD0B-9B1F-02B8-0187-DF5537E7F66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AF829A5-3B8F-06CC-C057-4D8B1281CC5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480A26F-E7FD-DEE0-DE50-DE24B0AC2BD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F29FB50-645E-9827-CBEF-AE1495461F1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18E2D3DF-A24E-6E9C-4EB0-34B033FACCC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0D9AAF81-7D30-DD9B-605C-41261AE0C1D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8C517BC3-70D8-B63C-EAFB-7AEFC93C3D0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502C8BE3-3493-B278-F45F-D2E09E2223B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6372A86B-92FB-B85A-E897-ABC06150E2C6}"/>
              </a:ext>
            </a:extLst>
          </p:cNvPr>
          <p:cNvPicPr>
            <a:picLocks noChangeAspect="1"/>
          </p:cNvPicPr>
          <p:nvPr/>
        </p:nvPicPr>
        <p:blipFill>
          <a:blip r:embed="rId7"/>
          <a:stretch>
            <a:fillRect/>
          </a:stretch>
        </p:blipFill>
        <p:spPr>
          <a:xfrm>
            <a:off x="2514600" y="1820387"/>
            <a:ext cx="12983150" cy="6675913"/>
          </a:xfrm>
          <a:prstGeom prst="rect">
            <a:avLst/>
          </a:prstGeom>
        </p:spPr>
      </p:pic>
    </p:spTree>
    <p:extLst>
      <p:ext uri="{BB962C8B-B14F-4D97-AF65-F5344CB8AC3E}">
        <p14:creationId xmlns:p14="http://schemas.microsoft.com/office/powerpoint/2010/main" val="17295050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D4C75-9E01-2D87-EDB5-8361AA6B90C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0289770-6641-CCA7-1208-0D4954123B07}"/>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187790A-1907-B117-B6A1-799A57C22FA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68E810C4-3FD9-2D52-745B-889B7D55954B}"/>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F80DB26C-49FC-DB7A-548F-B3C806320C9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DF27910B-C847-CCFD-7824-49F608CA97D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D1B39A07-B9BB-B542-1327-848258F3977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96F26986-654E-3071-39DA-DB39CE7435E6}"/>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F1BE302D-6DCC-50F9-84DB-F792C58FCEB0}"/>
              </a:ext>
            </a:extLst>
          </p:cNvPr>
          <p:cNvPicPr>
            <a:picLocks noChangeAspect="1"/>
          </p:cNvPicPr>
          <p:nvPr/>
        </p:nvPicPr>
        <p:blipFill>
          <a:blip r:embed="rId6"/>
          <a:stretch>
            <a:fillRect/>
          </a:stretch>
        </p:blipFill>
        <p:spPr>
          <a:xfrm>
            <a:off x="4114801" y="1638300"/>
            <a:ext cx="8606336" cy="7191439"/>
          </a:xfrm>
          <a:prstGeom prst="rect">
            <a:avLst/>
          </a:prstGeom>
        </p:spPr>
      </p:pic>
    </p:spTree>
    <p:extLst>
      <p:ext uri="{BB962C8B-B14F-4D97-AF65-F5344CB8AC3E}">
        <p14:creationId xmlns:p14="http://schemas.microsoft.com/office/powerpoint/2010/main" val="13856996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65D02-25DD-773F-63AE-62BDBB00F78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B3A0770-0551-5D67-E607-39B4F345E1D1}"/>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82CF9A0C-A22F-A842-83B9-DFCBBB85BC6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932B822-B718-0739-2987-6F6A469B962B}"/>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7326892A-8C8D-0EC3-A116-4FF249EDD45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C4B4B68-7910-3796-F41D-143F398D690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0141B488-13C1-8203-F65A-E408BE07339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16699D1E-43E3-2037-79E9-98A7CFFF6E7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5" name="Rectangle 1">
            <a:extLst>
              <a:ext uri="{FF2B5EF4-FFF2-40B4-BE49-F238E27FC236}">
                <a16:creationId xmlns:a16="http://schemas.microsoft.com/office/drawing/2014/main" id="{6716FFF3-5F4F-DD80-053C-2A7D763D0620}"/>
              </a:ext>
            </a:extLst>
          </p:cNvPr>
          <p:cNvSpPr>
            <a:spLocks noChangeArrowheads="1"/>
          </p:cNvSpPr>
          <p:nvPr/>
        </p:nvSpPr>
        <p:spPr bwMode="auto">
          <a:xfrm>
            <a:off x="8191500" y="5903913"/>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1800" b="0" i="0" u="none" strike="noStrike" cap="none" normalizeH="0" baseline="0">
                <a:ln>
                  <a:noFill/>
                </a:ln>
                <a:solidFill>
                  <a:schemeClr val="tx1"/>
                </a:solidFill>
                <a:effectLst/>
                <a:latin typeface="Arial" panose="020B0604020202020204" pitchFamily="34" charset="0"/>
              </a:rPr>
            </a:br>
            <a:endParaRPr kumimoji="0" lang="es-CO" altLang="es-CO" sz="1800" b="0" i="0" u="none" strike="noStrike" cap="none" normalizeH="0" baseline="0">
              <a:ln>
                <a:noFill/>
              </a:ln>
              <a:solidFill>
                <a:schemeClr val="tx1"/>
              </a:solidFill>
              <a:effectLst/>
              <a:latin typeface="Arial" panose="020B0604020202020204" pitchFamily="34" charset="0"/>
            </a:endParaRPr>
          </a:p>
        </p:txBody>
      </p:sp>
      <p:sp>
        <p:nvSpPr>
          <p:cNvPr id="17" name="Rectangle 2">
            <a:extLst>
              <a:ext uri="{FF2B5EF4-FFF2-40B4-BE49-F238E27FC236}">
                <a16:creationId xmlns:a16="http://schemas.microsoft.com/office/drawing/2014/main" id="{E412682A-6FCA-9107-CF02-FA6539A406A4}"/>
              </a:ext>
            </a:extLst>
          </p:cNvPr>
          <p:cNvSpPr>
            <a:spLocks noChangeArrowheads="1"/>
          </p:cNvSpPr>
          <p:nvPr/>
        </p:nvSpPr>
        <p:spPr bwMode="auto">
          <a:xfrm>
            <a:off x="8191500" y="5903913"/>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1800" b="0" i="0" u="none" strike="noStrike" cap="none" normalizeH="0" baseline="0">
                <a:ln>
                  <a:noFill/>
                </a:ln>
                <a:solidFill>
                  <a:schemeClr val="tx1"/>
                </a:solidFill>
                <a:effectLst/>
                <a:latin typeface="Arial" panose="020B0604020202020204" pitchFamily="34" charset="0"/>
              </a:rPr>
            </a:br>
            <a:endParaRPr kumimoji="0" lang="es-CO" altLang="es-CO" sz="1800" b="0" i="0" u="none" strike="noStrike" cap="none" normalizeH="0" baseline="0">
              <a:ln>
                <a:noFill/>
              </a:ln>
              <a:solidFill>
                <a:schemeClr val="tx1"/>
              </a:solidFill>
              <a:effectLst/>
              <a:latin typeface="Arial" panose="020B0604020202020204" pitchFamily="34" charset="0"/>
            </a:endParaRPr>
          </a:p>
        </p:txBody>
      </p:sp>
      <p:pic>
        <p:nvPicPr>
          <p:cNvPr id="10" name="Imagen 9">
            <a:extLst>
              <a:ext uri="{FF2B5EF4-FFF2-40B4-BE49-F238E27FC236}">
                <a16:creationId xmlns:a16="http://schemas.microsoft.com/office/drawing/2014/main" id="{F817171E-323E-EBC6-5D0C-38217C0AB70B}"/>
              </a:ext>
            </a:extLst>
          </p:cNvPr>
          <p:cNvPicPr>
            <a:picLocks noChangeAspect="1"/>
          </p:cNvPicPr>
          <p:nvPr/>
        </p:nvPicPr>
        <p:blipFill>
          <a:blip r:embed="rId7"/>
          <a:stretch>
            <a:fillRect/>
          </a:stretch>
        </p:blipFill>
        <p:spPr>
          <a:xfrm>
            <a:off x="8692343" y="2173420"/>
            <a:ext cx="8668141" cy="6400163"/>
          </a:xfrm>
          <a:prstGeom prst="rect">
            <a:avLst/>
          </a:prstGeom>
        </p:spPr>
      </p:pic>
      <p:sp>
        <p:nvSpPr>
          <p:cNvPr id="12" name="CuadroTexto 11">
            <a:extLst>
              <a:ext uri="{FF2B5EF4-FFF2-40B4-BE49-F238E27FC236}">
                <a16:creationId xmlns:a16="http://schemas.microsoft.com/office/drawing/2014/main" id="{E50F8A40-9220-62B6-DCC2-85113672B1E0}"/>
              </a:ext>
            </a:extLst>
          </p:cNvPr>
          <p:cNvSpPr txBox="1"/>
          <p:nvPr/>
        </p:nvSpPr>
        <p:spPr>
          <a:xfrm>
            <a:off x="6390384" y="454371"/>
            <a:ext cx="6194022" cy="769441"/>
          </a:xfrm>
          <a:prstGeom prst="rect">
            <a:avLst/>
          </a:prstGeom>
          <a:noFill/>
        </p:spPr>
        <p:txBody>
          <a:bodyPr wrap="square" rtlCol="0">
            <a:spAutoFit/>
          </a:bodyPr>
          <a:lstStyle/>
          <a:p>
            <a:r>
              <a:rPr lang="es-ES" sz="4400" dirty="0">
                <a:solidFill>
                  <a:srgbClr val="0E3AAD"/>
                </a:solidFill>
              </a:rPr>
              <a:t>INTERPRETACIÓN - CASOS</a:t>
            </a:r>
            <a:endParaRPr lang="es-CO" sz="4400" dirty="0">
              <a:solidFill>
                <a:srgbClr val="0E3AAD"/>
              </a:solidFill>
            </a:endParaRPr>
          </a:p>
        </p:txBody>
      </p:sp>
      <p:pic>
        <p:nvPicPr>
          <p:cNvPr id="18" name="Imagen 17">
            <a:extLst>
              <a:ext uri="{FF2B5EF4-FFF2-40B4-BE49-F238E27FC236}">
                <a16:creationId xmlns:a16="http://schemas.microsoft.com/office/drawing/2014/main" id="{26EF4694-40EF-A9B4-4959-6A8A5E30B225}"/>
              </a:ext>
            </a:extLst>
          </p:cNvPr>
          <p:cNvPicPr>
            <a:picLocks noChangeAspect="1"/>
          </p:cNvPicPr>
          <p:nvPr/>
        </p:nvPicPr>
        <p:blipFill>
          <a:blip r:embed="rId8"/>
          <a:stretch>
            <a:fillRect/>
          </a:stretch>
        </p:blipFill>
        <p:spPr>
          <a:xfrm>
            <a:off x="1905000" y="1820387"/>
            <a:ext cx="4494128" cy="7056912"/>
          </a:xfrm>
          <a:prstGeom prst="rect">
            <a:avLst/>
          </a:prstGeom>
          <a:ln w="28575">
            <a:solidFill>
              <a:schemeClr val="tx1"/>
            </a:solidFill>
          </a:ln>
        </p:spPr>
      </p:pic>
    </p:spTree>
    <p:extLst>
      <p:ext uri="{BB962C8B-B14F-4D97-AF65-F5344CB8AC3E}">
        <p14:creationId xmlns:p14="http://schemas.microsoft.com/office/powerpoint/2010/main" val="156015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E8EEC-61BC-3C6C-AB3F-DEFC2463FC7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64A30A0-F761-C15D-82D5-D0BB14991AD1}"/>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A78DA4F-021E-971F-38FE-0177DDAB65D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B370760-69A5-C5B3-8F9D-DEEDFA6DA904}"/>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53E7A74C-517A-65CA-5390-3CD0382A0F1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C7453A3-A586-2B1C-CFB5-42415ED8B1F4}"/>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B6A33B8C-2996-605B-532B-AB57522329A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E0620B99-439F-C25C-835C-82073C23864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5" name="Rectangle 1">
            <a:extLst>
              <a:ext uri="{FF2B5EF4-FFF2-40B4-BE49-F238E27FC236}">
                <a16:creationId xmlns:a16="http://schemas.microsoft.com/office/drawing/2014/main" id="{C6190E5F-D520-BC9A-7698-096B60E854AE}"/>
              </a:ext>
            </a:extLst>
          </p:cNvPr>
          <p:cNvSpPr>
            <a:spLocks noChangeArrowheads="1"/>
          </p:cNvSpPr>
          <p:nvPr/>
        </p:nvSpPr>
        <p:spPr bwMode="auto">
          <a:xfrm>
            <a:off x="8191500" y="5903913"/>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1800" b="0" i="0" u="none" strike="noStrike" cap="none" normalizeH="0" baseline="0">
                <a:ln>
                  <a:noFill/>
                </a:ln>
                <a:solidFill>
                  <a:schemeClr val="tx1"/>
                </a:solidFill>
                <a:effectLst/>
                <a:latin typeface="Arial" panose="020B0604020202020204" pitchFamily="34" charset="0"/>
              </a:rPr>
            </a:br>
            <a:endParaRPr kumimoji="0" lang="es-CO" altLang="es-CO" sz="1800" b="0" i="0" u="none" strike="noStrike" cap="none" normalizeH="0" baseline="0">
              <a:ln>
                <a:noFill/>
              </a:ln>
              <a:solidFill>
                <a:schemeClr val="tx1"/>
              </a:solidFill>
              <a:effectLst/>
              <a:latin typeface="Arial" panose="020B0604020202020204" pitchFamily="34" charset="0"/>
            </a:endParaRPr>
          </a:p>
        </p:txBody>
      </p:sp>
      <p:sp>
        <p:nvSpPr>
          <p:cNvPr id="17" name="Rectangle 2">
            <a:extLst>
              <a:ext uri="{FF2B5EF4-FFF2-40B4-BE49-F238E27FC236}">
                <a16:creationId xmlns:a16="http://schemas.microsoft.com/office/drawing/2014/main" id="{4720D823-1B51-27E5-F1D8-A4315DB87417}"/>
              </a:ext>
            </a:extLst>
          </p:cNvPr>
          <p:cNvSpPr>
            <a:spLocks noChangeArrowheads="1"/>
          </p:cNvSpPr>
          <p:nvPr/>
        </p:nvSpPr>
        <p:spPr bwMode="auto">
          <a:xfrm>
            <a:off x="8191500" y="5903913"/>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1800" b="0" i="0" u="none" strike="noStrike" cap="none" normalizeH="0" baseline="0">
                <a:ln>
                  <a:noFill/>
                </a:ln>
                <a:solidFill>
                  <a:schemeClr val="tx1"/>
                </a:solidFill>
                <a:effectLst/>
                <a:latin typeface="Arial" panose="020B0604020202020204" pitchFamily="34" charset="0"/>
              </a:rPr>
            </a:br>
            <a:endParaRPr kumimoji="0" lang="es-CO" altLang="es-CO" sz="1800" b="0" i="0" u="none" strike="noStrike" cap="none" normalizeH="0" baseline="0">
              <a:ln>
                <a:noFill/>
              </a:ln>
              <a:solidFill>
                <a:schemeClr val="tx1"/>
              </a:solidFill>
              <a:effectLst/>
              <a:latin typeface="Arial" panose="020B0604020202020204" pitchFamily="34" charset="0"/>
            </a:endParaRPr>
          </a:p>
        </p:txBody>
      </p:sp>
      <p:pic>
        <p:nvPicPr>
          <p:cNvPr id="12" name="Imagen 11">
            <a:extLst>
              <a:ext uri="{FF2B5EF4-FFF2-40B4-BE49-F238E27FC236}">
                <a16:creationId xmlns:a16="http://schemas.microsoft.com/office/drawing/2014/main" id="{70079C9C-BC81-CD4E-7EBC-B55C594BEBC6}"/>
              </a:ext>
            </a:extLst>
          </p:cNvPr>
          <p:cNvPicPr>
            <a:picLocks noChangeAspect="1"/>
          </p:cNvPicPr>
          <p:nvPr/>
        </p:nvPicPr>
        <p:blipFill>
          <a:blip r:embed="rId7"/>
          <a:stretch>
            <a:fillRect/>
          </a:stretch>
        </p:blipFill>
        <p:spPr>
          <a:xfrm>
            <a:off x="5366810" y="2933701"/>
            <a:ext cx="12540190" cy="4571997"/>
          </a:xfrm>
          <a:prstGeom prst="rect">
            <a:avLst/>
          </a:prstGeom>
        </p:spPr>
      </p:pic>
      <p:pic>
        <p:nvPicPr>
          <p:cNvPr id="14" name="Imagen 13">
            <a:extLst>
              <a:ext uri="{FF2B5EF4-FFF2-40B4-BE49-F238E27FC236}">
                <a16:creationId xmlns:a16="http://schemas.microsoft.com/office/drawing/2014/main" id="{927CA009-D148-9C52-54EB-25C76147945D}"/>
              </a:ext>
            </a:extLst>
          </p:cNvPr>
          <p:cNvPicPr>
            <a:picLocks noChangeAspect="1"/>
          </p:cNvPicPr>
          <p:nvPr/>
        </p:nvPicPr>
        <p:blipFill>
          <a:blip r:embed="rId8"/>
          <a:stretch>
            <a:fillRect/>
          </a:stretch>
        </p:blipFill>
        <p:spPr>
          <a:xfrm>
            <a:off x="765869" y="2929329"/>
            <a:ext cx="4600941" cy="4583995"/>
          </a:xfrm>
          <a:prstGeom prst="rect">
            <a:avLst/>
          </a:prstGeom>
        </p:spPr>
      </p:pic>
      <p:sp>
        <p:nvSpPr>
          <p:cNvPr id="18" name="CuadroTexto 17">
            <a:extLst>
              <a:ext uri="{FF2B5EF4-FFF2-40B4-BE49-F238E27FC236}">
                <a16:creationId xmlns:a16="http://schemas.microsoft.com/office/drawing/2014/main" id="{149C924C-1FF6-5E96-FE64-80DBC139E30B}"/>
              </a:ext>
            </a:extLst>
          </p:cNvPr>
          <p:cNvSpPr txBox="1"/>
          <p:nvPr/>
        </p:nvSpPr>
        <p:spPr>
          <a:xfrm>
            <a:off x="7185220" y="1121870"/>
            <a:ext cx="3917559" cy="707886"/>
          </a:xfrm>
          <a:prstGeom prst="rect">
            <a:avLst/>
          </a:prstGeom>
          <a:noFill/>
        </p:spPr>
        <p:txBody>
          <a:bodyPr wrap="square" rtlCol="0">
            <a:spAutoFit/>
          </a:bodyPr>
          <a:lstStyle/>
          <a:p>
            <a:r>
              <a:rPr lang="es-ES" sz="4000" dirty="0">
                <a:solidFill>
                  <a:srgbClr val="0E3AAD"/>
                </a:solidFill>
              </a:rPr>
              <a:t>NORMAL????</a:t>
            </a:r>
            <a:endParaRPr lang="es-CO" sz="4000" dirty="0">
              <a:solidFill>
                <a:srgbClr val="0E3AAD"/>
              </a:solidFill>
            </a:endParaRPr>
          </a:p>
        </p:txBody>
      </p:sp>
    </p:spTree>
    <p:extLst>
      <p:ext uri="{BB962C8B-B14F-4D97-AF65-F5344CB8AC3E}">
        <p14:creationId xmlns:p14="http://schemas.microsoft.com/office/powerpoint/2010/main" val="6098723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092D7-CA4C-34C7-B541-03F225243C0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257EB01-C97E-3A00-EE24-5C3C180B2A8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2F411D6-D171-9BB6-31FB-C1EC7F307A0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60DE1A99-4D25-1534-A79C-00BE6CC465C8}"/>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5E232254-EC95-4D7B-75A6-D73F47CDFB0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1E6E9C6-C9BC-8452-FCEB-8A5ABEE5779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7F625CB3-D2EC-0E30-046C-30A1D755F38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25E97267-FB2D-D105-7EFF-F664F99A110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graphicFrame>
        <p:nvGraphicFramePr>
          <p:cNvPr id="13" name="Tabla 12">
            <a:extLst>
              <a:ext uri="{FF2B5EF4-FFF2-40B4-BE49-F238E27FC236}">
                <a16:creationId xmlns:a16="http://schemas.microsoft.com/office/drawing/2014/main" id="{86A4715C-55AF-AB96-7D99-BD35313B1A26}"/>
              </a:ext>
            </a:extLst>
          </p:cNvPr>
          <p:cNvGraphicFramePr>
            <a:graphicFrameLocks noGrp="1"/>
          </p:cNvGraphicFramePr>
          <p:nvPr>
            <p:extLst>
              <p:ext uri="{D42A27DB-BD31-4B8C-83A1-F6EECF244321}">
                <p14:modId xmlns:p14="http://schemas.microsoft.com/office/powerpoint/2010/main" val="925127399"/>
              </p:ext>
            </p:extLst>
          </p:nvPr>
        </p:nvGraphicFramePr>
        <p:xfrm>
          <a:off x="12905546" y="8057172"/>
          <a:ext cx="4724401" cy="640080"/>
        </p:xfrm>
        <a:graphic>
          <a:graphicData uri="http://schemas.openxmlformats.org/drawingml/2006/table">
            <a:tbl>
              <a:tblPr/>
              <a:tblGrid>
                <a:gridCol w="4724401">
                  <a:extLst>
                    <a:ext uri="{9D8B030D-6E8A-4147-A177-3AD203B41FA5}">
                      <a16:colId xmlns:a16="http://schemas.microsoft.com/office/drawing/2014/main" val="3945533679"/>
                    </a:ext>
                  </a:extLst>
                </a:gridCol>
              </a:tblGrid>
              <a:tr h="0">
                <a:tc>
                  <a:txBody>
                    <a:bodyPr/>
                    <a:lstStyle/>
                    <a:p>
                      <a:r>
                        <a:rPr lang="es-CO" sz="1800" b="0" i="0" dirty="0" err="1">
                          <a:solidFill>
                            <a:srgbClr val="242021"/>
                          </a:solidFill>
                          <a:effectLst/>
                          <a:latin typeface="+mn-lt"/>
                        </a:rPr>
                        <a:t>RadioGraphics</a:t>
                      </a:r>
                      <a:r>
                        <a:rPr lang="es-CO" sz="1800" b="0" i="0" dirty="0">
                          <a:solidFill>
                            <a:srgbClr val="242021"/>
                          </a:solidFill>
                          <a:effectLst/>
                          <a:latin typeface="+mn-lt"/>
                        </a:rPr>
                        <a:t> 2019; </a:t>
                      </a:r>
                      <a:r>
                        <a:rPr lang="es-CO" sz="1800" b="0" i="0" kern="1200" dirty="0">
                          <a:solidFill>
                            <a:schemeClr val="tx1"/>
                          </a:solidFill>
                          <a:effectLst/>
                          <a:latin typeface="+mn-lt"/>
                          <a:ea typeface="+mn-ea"/>
                          <a:cs typeface="+mn-cs"/>
                        </a:rPr>
                        <a:t>Schweitzer et al  </a:t>
                      </a:r>
                      <a:br>
                        <a:rPr lang="es-CO" sz="1800" b="0" dirty="0">
                          <a:latin typeface="+mn-lt"/>
                        </a:rPr>
                      </a:br>
                      <a:endParaRPr lang="es-CO" sz="1800" b="0" dirty="0">
                        <a:effectLst/>
                        <a:latin typeface="+mn-lt"/>
                      </a:endParaRPr>
                    </a:p>
                  </a:txBody>
                  <a:tcPr anchor="ctr">
                    <a:lnL>
                      <a:noFill/>
                    </a:lnL>
                    <a:lnR>
                      <a:noFill/>
                    </a:lnR>
                    <a:lnT>
                      <a:noFill/>
                    </a:lnT>
                    <a:lnB>
                      <a:noFill/>
                    </a:lnB>
                    <a:noFill/>
                  </a:tcPr>
                </a:tc>
                <a:extLst>
                  <a:ext uri="{0D108BD9-81ED-4DB2-BD59-A6C34878D82A}">
                    <a16:rowId xmlns:a16="http://schemas.microsoft.com/office/drawing/2014/main" val="2138172538"/>
                  </a:ext>
                </a:extLst>
              </a:tr>
            </a:tbl>
          </a:graphicData>
        </a:graphic>
      </p:graphicFrame>
      <p:pic>
        <p:nvPicPr>
          <p:cNvPr id="10" name="Imagen 9">
            <a:extLst>
              <a:ext uri="{FF2B5EF4-FFF2-40B4-BE49-F238E27FC236}">
                <a16:creationId xmlns:a16="http://schemas.microsoft.com/office/drawing/2014/main" id="{101503DE-EEB3-C8CE-B4B7-8AAC0E6C6866}"/>
              </a:ext>
            </a:extLst>
          </p:cNvPr>
          <p:cNvPicPr>
            <a:picLocks noChangeAspect="1"/>
          </p:cNvPicPr>
          <p:nvPr/>
        </p:nvPicPr>
        <p:blipFill>
          <a:blip r:embed="rId7"/>
          <a:stretch>
            <a:fillRect/>
          </a:stretch>
        </p:blipFill>
        <p:spPr>
          <a:xfrm>
            <a:off x="457200" y="495300"/>
            <a:ext cx="12268200" cy="8334439"/>
          </a:xfrm>
          <a:prstGeom prst="rect">
            <a:avLst/>
          </a:prstGeom>
        </p:spPr>
      </p:pic>
    </p:spTree>
    <p:extLst>
      <p:ext uri="{BB962C8B-B14F-4D97-AF65-F5344CB8AC3E}">
        <p14:creationId xmlns:p14="http://schemas.microsoft.com/office/powerpoint/2010/main" val="13461764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A718D-93B0-2A9C-F0F2-6D8FC2FA923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7EDBC15-B4FF-111F-FA8F-B2EDF620E265}"/>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BFBD0E9-1FFD-46C4-E512-656513A3E04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0F04337-0537-2DF0-FF41-F99897DBBD59}"/>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7BC94F9-CEEE-CB03-5811-ABF088D0A61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FA595056-27B5-D3FA-86C7-7195C35C0F2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8A2887CA-C2D3-1CFF-1E5A-77A573931BD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E04C78EE-F97E-4FDE-DA10-51CBC62A4609}"/>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00CF7047-72A7-84C5-1B5A-865692773E7E}"/>
              </a:ext>
            </a:extLst>
          </p:cNvPr>
          <p:cNvPicPr>
            <a:picLocks noChangeAspect="1"/>
          </p:cNvPicPr>
          <p:nvPr/>
        </p:nvPicPr>
        <p:blipFill>
          <a:blip r:embed="rId7"/>
          <a:stretch>
            <a:fillRect/>
          </a:stretch>
        </p:blipFill>
        <p:spPr>
          <a:xfrm>
            <a:off x="762000" y="2019300"/>
            <a:ext cx="16611600" cy="5891024"/>
          </a:xfrm>
          <a:prstGeom prst="rect">
            <a:avLst/>
          </a:prstGeom>
        </p:spPr>
      </p:pic>
    </p:spTree>
    <p:extLst>
      <p:ext uri="{BB962C8B-B14F-4D97-AF65-F5344CB8AC3E}">
        <p14:creationId xmlns:p14="http://schemas.microsoft.com/office/powerpoint/2010/main" val="9091788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836FA-FCC3-BE50-07DE-7676CA9C18D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CBAD38E-1231-2CC3-679F-8950CCE8427A}"/>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8DF4059C-05B6-EFDC-88B6-9FB3D3F93F7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A044A8B-2139-61AF-7023-A635DC48D454}"/>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8B90E465-15C2-9C91-403E-F347A5D3E4E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D940B1FB-1601-1440-4416-D1AC735002F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11A2D178-3DD6-7DD1-FBE7-84350A2F4F7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83263A6A-AA41-E314-BE57-CC886CD86A38}"/>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CuadroTexto 10">
            <a:extLst>
              <a:ext uri="{FF2B5EF4-FFF2-40B4-BE49-F238E27FC236}">
                <a16:creationId xmlns:a16="http://schemas.microsoft.com/office/drawing/2014/main" id="{6F3889B9-40BC-6984-1CD4-2EE0580DF283}"/>
              </a:ext>
            </a:extLst>
          </p:cNvPr>
          <p:cNvSpPr txBox="1"/>
          <p:nvPr/>
        </p:nvSpPr>
        <p:spPr>
          <a:xfrm>
            <a:off x="7553487" y="637601"/>
            <a:ext cx="3529073" cy="584775"/>
          </a:xfrm>
          <a:prstGeom prst="rect">
            <a:avLst/>
          </a:prstGeom>
          <a:noFill/>
        </p:spPr>
        <p:txBody>
          <a:bodyPr wrap="square" rtlCol="0">
            <a:spAutoFit/>
          </a:bodyPr>
          <a:lstStyle/>
          <a:p>
            <a:r>
              <a:rPr lang="es-ES" sz="3200" dirty="0">
                <a:solidFill>
                  <a:srgbClr val="002060"/>
                </a:solidFill>
              </a:rPr>
              <a:t>¿HALLAZGOS?</a:t>
            </a:r>
            <a:endParaRPr lang="es-CO" sz="3200" dirty="0">
              <a:solidFill>
                <a:srgbClr val="002060"/>
              </a:solidFill>
            </a:endParaRPr>
          </a:p>
        </p:txBody>
      </p:sp>
      <p:pic>
        <p:nvPicPr>
          <p:cNvPr id="12" name="Imagen 11">
            <a:extLst>
              <a:ext uri="{FF2B5EF4-FFF2-40B4-BE49-F238E27FC236}">
                <a16:creationId xmlns:a16="http://schemas.microsoft.com/office/drawing/2014/main" id="{033332CC-3CFF-4269-6417-BAD6A250B743}"/>
              </a:ext>
            </a:extLst>
          </p:cNvPr>
          <p:cNvPicPr>
            <a:picLocks noChangeAspect="1"/>
          </p:cNvPicPr>
          <p:nvPr/>
        </p:nvPicPr>
        <p:blipFill>
          <a:blip r:embed="rId7"/>
          <a:stretch>
            <a:fillRect/>
          </a:stretch>
        </p:blipFill>
        <p:spPr>
          <a:xfrm>
            <a:off x="5616979" y="1588645"/>
            <a:ext cx="7620000" cy="7654924"/>
          </a:xfrm>
          <a:prstGeom prst="rect">
            <a:avLst/>
          </a:prstGeom>
        </p:spPr>
      </p:pic>
    </p:spTree>
    <p:extLst>
      <p:ext uri="{BB962C8B-B14F-4D97-AF65-F5344CB8AC3E}">
        <p14:creationId xmlns:p14="http://schemas.microsoft.com/office/powerpoint/2010/main" val="22090870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03D14-E202-1084-718B-A4F0B9A346D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26F67F3-B0A3-CA31-3120-88C09E0C570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340769A-CA62-1137-2BF4-0A959B95C83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2522A64-3673-E5A6-B37B-ABCDC262CF27}"/>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CA10CC79-687B-D15B-2709-FBE0B72BEE1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436EB944-200F-4209-6289-82C910B1B2F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D29FDB1F-9858-2803-BB35-69EA781B7D8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83375FB2-9A40-0E07-D3E2-6F673A49942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CuadroTexto 10">
            <a:extLst>
              <a:ext uri="{FF2B5EF4-FFF2-40B4-BE49-F238E27FC236}">
                <a16:creationId xmlns:a16="http://schemas.microsoft.com/office/drawing/2014/main" id="{A7670CF3-9A69-41FD-F864-1AB361B5E5B5}"/>
              </a:ext>
            </a:extLst>
          </p:cNvPr>
          <p:cNvSpPr txBox="1"/>
          <p:nvPr/>
        </p:nvSpPr>
        <p:spPr>
          <a:xfrm>
            <a:off x="6758311" y="1111305"/>
            <a:ext cx="4679017" cy="584775"/>
          </a:xfrm>
          <a:prstGeom prst="rect">
            <a:avLst/>
          </a:prstGeom>
          <a:noFill/>
        </p:spPr>
        <p:txBody>
          <a:bodyPr wrap="square" rtlCol="0">
            <a:spAutoFit/>
          </a:bodyPr>
          <a:lstStyle/>
          <a:p>
            <a:r>
              <a:rPr lang="es-ES" sz="3200" dirty="0">
                <a:solidFill>
                  <a:srgbClr val="002060"/>
                </a:solidFill>
              </a:rPr>
              <a:t>FX BASE DEL CRÁNEO</a:t>
            </a:r>
            <a:endParaRPr lang="es-CO" sz="3200" dirty="0">
              <a:solidFill>
                <a:srgbClr val="002060"/>
              </a:solidFill>
            </a:endParaRPr>
          </a:p>
        </p:txBody>
      </p:sp>
      <p:pic>
        <p:nvPicPr>
          <p:cNvPr id="12" name="Imagen 11">
            <a:extLst>
              <a:ext uri="{FF2B5EF4-FFF2-40B4-BE49-F238E27FC236}">
                <a16:creationId xmlns:a16="http://schemas.microsoft.com/office/drawing/2014/main" id="{72ABF3BE-AF0C-AD4F-C140-FED0577F2CFA}"/>
              </a:ext>
            </a:extLst>
          </p:cNvPr>
          <p:cNvPicPr>
            <a:picLocks noChangeAspect="1"/>
          </p:cNvPicPr>
          <p:nvPr/>
        </p:nvPicPr>
        <p:blipFill>
          <a:blip r:embed="rId7"/>
          <a:stretch>
            <a:fillRect/>
          </a:stretch>
        </p:blipFill>
        <p:spPr>
          <a:xfrm>
            <a:off x="2362200" y="2628900"/>
            <a:ext cx="13868400" cy="5715000"/>
          </a:xfrm>
          <a:prstGeom prst="rect">
            <a:avLst/>
          </a:prstGeom>
        </p:spPr>
      </p:pic>
    </p:spTree>
    <p:extLst>
      <p:ext uri="{BB962C8B-B14F-4D97-AF65-F5344CB8AC3E}">
        <p14:creationId xmlns:p14="http://schemas.microsoft.com/office/powerpoint/2010/main" val="2667590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8E606-FFD1-EF8A-8331-783803E985C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3F36540-2B7C-02B7-6108-3682A8DFF11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44AC8248-1621-E347-8F37-22F727E56D8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29AA0FC-2259-0559-6FD3-06FBFEB8301C}"/>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A41D84C8-64FA-EB8D-B20D-B6EAF7ACAFC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44462B16-46E0-A957-9D6A-B9FBC24EC73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577B5226-AC74-9851-22BC-2529935E47D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4EBE702A-7431-F441-038C-E1F560B1D372}"/>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2C238C32-7F17-E4D6-CF25-6314A28F7631}"/>
              </a:ext>
            </a:extLst>
          </p:cNvPr>
          <p:cNvPicPr>
            <a:picLocks noChangeAspect="1"/>
          </p:cNvPicPr>
          <p:nvPr/>
        </p:nvPicPr>
        <p:blipFill>
          <a:blip r:embed="rId6"/>
          <a:stretch>
            <a:fillRect/>
          </a:stretch>
        </p:blipFill>
        <p:spPr>
          <a:xfrm>
            <a:off x="3213187" y="1257300"/>
            <a:ext cx="10210914" cy="7115239"/>
          </a:xfrm>
          <a:prstGeom prst="rect">
            <a:avLst/>
          </a:prstGeom>
        </p:spPr>
      </p:pic>
    </p:spTree>
    <p:extLst>
      <p:ext uri="{BB962C8B-B14F-4D97-AF65-F5344CB8AC3E}">
        <p14:creationId xmlns:p14="http://schemas.microsoft.com/office/powerpoint/2010/main" val="30341081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982BA-3613-AAFE-4FC0-B7963B3B91A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375D9A3-4C30-3767-14A0-9ACC14E6470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0A5438F-BC09-4D59-F7A2-1C5F74D13441}"/>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6FB577A4-5468-EF18-3E90-2429A520AFB2}"/>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0FCD574-F7FE-16A3-AAFF-37ADEF09829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6DCB3029-6D58-EFB0-13DF-79F4B804814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633150D2-4019-A20A-7A41-28BC9A7A4FE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3495AA58-2D4B-286D-6F67-CCBB98C9890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CuadroTexto 10">
            <a:extLst>
              <a:ext uri="{FF2B5EF4-FFF2-40B4-BE49-F238E27FC236}">
                <a16:creationId xmlns:a16="http://schemas.microsoft.com/office/drawing/2014/main" id="{B6A07911-5F64-32EF-1C9B-3A9F396922C2}"/>
              </a:ext>
            </a:extLst>
          </p:cNvPr>
          <p:cNvSpPr txBox="1"/>
          <p:nvPr/>
        </p:nvSpPr>
        <p:spPr>
          <a:xfrm>
            <a:off x="13106400" y="5354551"/>
            <a:ext cx="3657600" cy="707886"/>
          </a:xfrm>
          <a:prstGeom prst="rect">
            <a:avLst/>
          </a:prstGeom>
          <a:noFill/>
        </p:spPr>
        <p:txBody>
          <a:bodyPr wrap="square" rtlCol="0">
            <a:spAutoFit/>
          </a:bodyPr>
          <a:lstStyle/>
          <a:p>
            <a:r>
              <a:rPr lang="es-ES" sz="4000" dirty="0">
                <a:solidFill>
                  <a:srgbClr val="0E3AAD"/>
                </a:solidFill>
                <a:latin typeface="Bahnschrift SemiLight" panose="020B0502040204020203" pitchFamily="34" charset="0"/>
              </a:rPr>
              <a:t>SWIRL SIGN</a:t>
            </a:r>
            <a:endParaRPr lang="es-CO" sz="4000" dirty="0">
              <a:solidFill>
                <a:srgbClr val="0E3AAD"/>
              </a:solidFill>
              <a:latin typeface="Bahnschrift SemiLight" panose="020B0502040204020203" pitchFamily="34" charset="0"/>
            </a:endParaRPr>
          </a:p>
        </p:txBody>
      </p:sp>
      <p:pic>
        <p:nvPicPr>
          <p:cNvPr id="13" name="Imagen 12">
            <a:extLst>
              <a:ext uri="{FF2B5EF4-FFF2-40B4-BE49-F238E27FC236}">
                <a16:creationId xmlns:a16="http://schemas.microsoft.com/office/drawing/2014/main" id="{163B63B5-4E06-07B3-6CE9-AFC6A86323B4}"/>
              </a:ext>
            </a:extLst>
          </p:cNvPr>
          <p:cNvPicPr>
            <a:picLocks noChangeAspect="1"/>
          </p:cNvPicPr>
          <p:nvPr/>
        </p:nvPicPr>
        <p:blipFill>
          <a:blip r:embed="rId7"/>
          <a:stretch>
            <a:fillRect/>
          </a:stretch>
        </p:blipFill>
        <p:spPr>
          <a:xfrm>
            <a:off x="914400" y="2234217"/>
            <a:ext cx="11025577" cy="6595521"/>
          </a:xfrm>
          <a:prstGeom prst="rect">
            <a:avLst/>
          </a:prstGeom>
        </p:spPr>
      </p:pic>
    </p:spTree>
    <p:extLst>
      <p:ext uri="{BB962C8B-B14F-4D97-AF65-F5344CB8AC3E}">
        <p14:creationId xmlns:p14="http://schemas.microsoft.com/office/powerpoint/2010/main" val="34098300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E3427-5B99-7EC8-C02B-15031096D80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8CA39BF-B9EA-9A42-7B4B-7B50B911BE0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C9AF99AE-CBA3-3EEE-22AB-B6B2957342B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0497661-3320-C44D-D5EE-739284C6C87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25A155F6-A122-E08D-8F25-3584B410BC8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02DE458-0EAA-8949-7639-C32250F5F6A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DE7C20C0-8752-F21B-65C4-2BA6E13E9BD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54B591F9-7E68-8D29-AF30-0DCE0C9A1C4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CuadroTexto 10">
            <a:extLst>
              <a:ext uri="{FF2B5EF4-FFF2-40B4-BE49-F238E27FC236}">
                <a16:creationId xmlns:a16="http://schemas.microsoft.com/office/drawing/2014/main" id="{FAC1489F-662E-F81B-CF6E-29E1CCCD6A32}"/>
              </a:ext>
            </a:extLst>
          </p:cNvPr>
          <p:cNvSpPr txBox="1"/>
          <p:nvPr/>
        </p:nvSpPr>
        <p:spPr>
          <a:xfrm>
            <a:off x="6177182" y="726186"/>
            <a:ext cx="6070312" cy="584775"/>
          </a:xfrm>
          <a:prstGeom prst="rect">
            <a:avLst/>
          </a:prstGeom>
          <a:noFill/>
        </p:spPr>
        <p:txBody>
          <a:bodyPr wrap="square" rtlCol="0">
            <a:spAutoFit/>
          </a:bodyPr>
          <a:lstStyle/>
          <a:p>
            <a:r>
              <a:rPr lang="es-ES" sz="3200" dirty="0">
                <a:solidFill>
                  <a:schemeClr val="tx2">
                    <a:lumMod val="50000"/>
                  </a:schemeClr>
                </a:solidFill>
                <a:latin typeface="Bahnschrift SemiLight" panose="020B0502040204020203" pitchFamily="34" charset="0"/>
              </a:rPr>
              <a:t>????</a:t>
            </a:r>
            <a:endParaRPr lang="es-CO" sz="3200" dirty="0">
              <a:solidFill>
                <a:schemeClr val="tx2">
                  <a:lumMod val="50000"/>
                </a:schemeClr>
              </a:solidFill>
              <a:latin typeface="Bahnschrift SemiLight" panose="020B0502040204020203" pitchFamily="34" charset="0"/>
            </a:endParaRPr>
          </a:p>
        </p:txBody>
      </p:sp>
      <p:pic>
        <p:nvPicPr>
          <p:cNvPr id="12" name="Imagen 11">
            <a:extLst>
              <a:ext uri="{FF2B5EF4-FFF2-40B4-BE49-F238E27FC236}">
                <a16:creationId xmlns:a16="http://schemas.microsoft.com/office/drawing/2014/main" id="{E9C388C3-F3A9-7462-5981-FECC8EFCD9A2}"/>
              </a:ext>
            </a:extLst>
          </p:cNvPr>
          <p:cNvPicPr>
            <a:picLocks noChangeAspect="1"/>
          </p:cNvPicPr>
          <p:nvPr/>
        </p:nvPicPr>
        <p:blipFill>
          <a:blip r:embed="rId7"/>
          <a:stretch>
            <a:fillRect/>
          </a:stretch>
        </p:blipFill>
        <p:spPr>
          <a:xfrm>
            <a:off x="5338231" y="2173420"/>
            <a:ext cx="8225369" cy="6560723"/>
          </a:xfrm>
          <a:prstGeom prst="rect">
            <a:avLst/>
          </a:prstGeom>
        </p:spPr>
      </p:pic>
    </p:spTree>
    <p:extLst>
      <p:ext uri="{BB962C8B-B14F-4D97-AF65-F5344CB8AC3E}">
        <p14:creationId xmlns:p14="http://schemas.microsoft.com/office/powerpoint/2010/main" val="19467699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87879-4373-8FC5-0522-956347F062A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B5C9321-F249-4E64-72E9-1B884CDEC65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565CF60-70FB-5913-B918-2973C626FC2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12B78BD-EEF2-F356-73E4-98B1DBE83206}"/>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1C753ADF-CC5E-0B3A-3FD1-68AF90D4EE5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BDD409B-4FB3-02E8-1855-8B9755BC91C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AC97C127-70E5-B01F-559B-6AF44403B22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43DFB82E-327B-CABA-6272-E4A432AD0A4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CuadroTexto 10">
            <a:extLst>
              <a:ext uri="{FF2B5EF4-FFF2-40B4-BE49-F238E27FC236}">
                <a16:creationId xmlns:a16="http://schemas.microsoft.com/office/drawing/2014/main" id="{699A7881-9C26-7805-1741-1FE379E20BD5}"/>
              </a:ext>
            </a:extLst>
          </p:cNvPr>
          <p:cNvSpPr txBox="1"/>
          <p:nvPr/>
        </p:nvSpPr>
        <p:spPr>
          <a:xfrm>
            <a:off x="5334000" y="2605390"/>
            <a:ext cx="8229600" cy="707886"/>
          </a:xfrm>
          <a:prstGeom prst="rect">
            <a:avLst/>
          </a:prstGeom>
          <a:noFill/>
        </p:spPr>
        <p:txBody>
          <a:bodyPr wrap="square" rtlCol="0">
            <a:spAutoFit/>
          </a:bodyPr>
          <a:lstStyle/>
          <a:p>
            <a:r>
              <a:rPr lang="es-ES" sz="4000" dirty="0">
                <a:solidFill>
                  <a:srgbClr val="0E3AAD"/>
                </a:solidFill>
                <a:latin typeface="Bahnschrift SemiLight" panose="020B0502040204020203" pitchFamily="34" charset="0"/>
              </a:rPr>
              <a:t>?????</a:t>
            </a:r>
            <a:endParaRPr lang="es-CO" sz="4000" dirty="0">
              <a:solidFill>
                <a:srgbClr val="0E3AAD"/>
              </a:solidFill>
              <a:latin typeface="Bahnschrift SemiLight" panose="020B0502040204020203" pitchFamily="34" charset="0"/>
            </a:endParaRPr>
          </a:p>
        </p:txBody>
      </p:sp>
      <p:pic>
        <p:nvPicPr>
          <p:cNvPr id="10" name="Imagen 9">
            <a:extLst>
              <a:ext uri="{FF2B5EF4-FFF2-40B4-BE49-F238E27FC236}">
                <a16:creationId xmlns:a16="http://schemas.microsoft.com/office/drawing/2014/main" id="{EE60E754-AE9B-509B-1D56-56B5F496F617}"/>
              </a:ext>
            </a:extLst>
          </p:cNvPr>
          <p:cNvPicPr>
            <a:picLocks noChangeAspect="1"/>
          </p:cNvPicPr>
          <p:nvPr/>
        </p:nvPicPr>
        <p:blipFill>
          <a:blip r:embed="rId7"/>
          <a:stretch>
            <a:fillRect/>
          </a:stretch>
        </p:blipFill>
        <p:spPr>
          <a:xfrm>
            <a:off x="6433759" y="3838393"/>
            <a:ext cx="9063991" cy="4544782"/>
          </a:xfrm>
          <a:prstGeom prst="rect">
            <a:avLst/>
          </a:prstGeom>
        </p:spPr>
      </p:pic>
    </p:spTree>
    <p:extLst>
      <p:ext uri="{BB962C8B-B14F-4D97-AF65-F5344CB8AC3E}">
        <p14:creationId xmlns:p14="http://schemas.microsoft.com/office/powerpoint/2010/main" val="37854622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66848-6B39-F600-D69C-57F2826E956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C496580-6AF1-E958-3365-E429A28D485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1D66DC7-0961-195E-1B34-FE72DD2309F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EAFE2FC-4402-2392-4F27-0BE16E238E8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176BFD7F-A491-AE77-4143-42EC08D52BA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3CD9B59D-F65B-9A7D-A333-A07D9EA6BDF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927866D4-77A7-985A-3326-687FE45510F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FE08D3F5-6B6F-8FE1-6127-DBF8970606C7}"/>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FD61521A-CD6B-0106-F103-D744570CA733}"/>
              </a:ext>
            </a:extLst>
          </p:cNvPr>
          <p:cNvPicPr>
            <a:picLocks noChangeAspect="1"/>
          </p:cNvPicPr>
          <p:nvPr/>
        </p:nvPicPr>
        <p:blipFill>
          <a:blip r:embed="rId7"/>
          <a:stretch>
            <a:fillRect/>
          </a:stretch>
        </p:blipFill>
        <p:spPr>
          <a:xfrm>
            <a:off x="5366810" y="2467176"/>
            <a:ext cx="9949390" cy="4423110"/>
          </a:xfrm>
          <a:prstGeom prst="rect">
            <a:avLst/>
          </a:prstGeom>
        </p:spPr>
      </p:pic>
      <p:pic>
        <p:nvPicPr>
          <p:cNvPr id="14" name="Imagen 13">
            <a:extLst>
              <a:ext uri="{FF2B5EF4-FFF2-40B4-BE49-F238E27FC236}">
                <a16:creationId xmlns:a16="http://schemas.microsoft.com/office/drawing/2014/main" id="{4155E61C-2905-72CA-5399-3D1B31124A1D}"/>
              </a:ext>
            </a:extLst>
          </p:cNvPr>
          <p:cNvPicPr>
            <a:picLocks noChangeAspect="1"/>
          </p:cNvPicPr>
          <p:nvPr/>
        </p:nvPicPr>
        <p:blipFill>
          <a:blip r:embed="rId8"/>
          <a:stretch>
            <a:fillRect/>
          </a:stretch>
        </p:blipFill>
        <p:spPr>
          <a:xfrm>
            <a:off x="1905000" y="2467176"/>
            <a:ext cx="3461811" cy="4423110"/>
          </a:xfrm>
          <a:prstGeom prst="rect">
            <a:avLst/>
          </a:prstGeom>
        </p:spPr>
      </p:pic>
    </p:spTree>
    <p:extLst>
      <p:ext uri="{BB962C8B-B14F-4D97-AF65-F5344CB8AC3E}">
        <p14:creationId xmlns:p14="http://schemas.microsoft.com/office/powerpoint/2010/main" val="28301208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5541A-F724-3EA3-D64D-7901D116DD7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BA97E22-0E91-AEDC-5277-1E5873B050F1}"/>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DD2B6936-49D3-668D-8F5D-13EE76374AF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FCB1A1D5-F697-DE86-6B23-B128FD337AC9}"/>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37CD7FF-A8EA-7924-D602-0884AEB8057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FDE84388-A2DB-B35D-0B34-CADD6B6D92D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ABEE28D0-6C5E-BE7E-D821-F6C1A3BEF93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C809A809-05F1-EAC5-1517-135B40685DD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3" name="Imagen 12">
            <a:extLst>
              <a:ext uri="{FF2B5EF4-FFF2-40B4-BE49-F238E27FC236}">
                <a16:creationId xmlns:a16="http://schemas.microsoft.com/office/drawing/2014/main" id="{F1FA0FCF-EF92-C69E-F38B-FB3F0E98DD4D}"/>
              </a:ext>
            </a:extLst>
          </p:cNvPr>
          <p:cNvPicPr>
            <a:picLocks noChangeAspect="1"/>
          </p:cNvPicPr>
          <p:nvPr/>
        </p:nvPicPr>
        <p:blipFill>
          <a:blip r:embed="rId7"/>
          <a:stretch>
            <a:fillRect/>
          </a:stretch>
        </p:blipFill>
        <p:spPr>
          <a:xfrm>
            <a:off x="5362046" y="1714500"/>
            <a:ext cx="8811153" cy="7010399"/>
          </a:xfrm>
          <a:prstGeom prst="rect">
            <a:avLst/>
          </a:prstGeom>
        </p:spPr>
      </p:pic>
    </p:spTree>
    <p:extLst>
      <p:ext uri="{BB962C8B-B14F-4D97-AF65-F5344CB8AC3E}">
        <p14:creationId xmlns:p14="http://schemas.microsoft.com/office/powerpoint/2010/main" val="3717451321"/>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CED8C-9208-5D3B-BA48-0DE316FFDD0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DFC069B-FF93-D7B2-E368-4874CF989BB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8BD59C82-F94E-B32D-A60A-D7D50D4001C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83E6463-2A84-BC1D-2004-0DEA42A4087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A89A9AB0-EFC6-173C-10C1-FCECD4F8BF9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69E05D83-5674-DD74-1FC4-874F133F80E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166913F5-262E-031A-60A1-B714398B6FD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415FFBC3-F0C5-4193-9A70-C05C6AC755C2}"/>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4616B572-CB29-1CEE-8FEC-85FFB1DBDFD6}"/>
              </a:ext>
            </a:extLst>
          </p:cNvPr>
          <p:cNvSpPr txBox="1"/>
          <p:nvPr/>
        </p:nvSpPr>
        <p:spPr>
          <a:xfrm>
            <a:off x="5715000" y="1812267"/>
            <a:ext cx="6858000" cy="707886"/>
          </a:xfrm>
          <a:prstGeom prst="rect">
            <a:avLst/>
          </a:prstGeom>
          <a:noFill/>
        </p:spPr>
        <p:txBody>
          <a:bodyPr wrap="square" rtlCol="0">
            <a:spAutoFit/>
          </a:bodyPr>
          <a:lstStyle/>
          <a:p>
            <a:r>
              <a:rPr lang="es-ES" sz="4000" dirty="0">
                <a:solidFill>
                  <a:srgbClr val="002060"/>
                </a:solidFill>
              </a:rPr>
              <a:t>HIGROMAS SUBDURALES</a:t>
            </a:r>
            <a:endParaRPr lang="es-CO" sz="4000" dirty="0">
              <a:solidFill>
                <a:srgbClr val="002060"/>
              </a:solidFill>
            </a:endParaRPr>
          </a:p>
        </p:txBody>
      </p:sp>
      <p:pic>
        <p:nvPicPr>
          <p:cNvPr id="12" name="Imagen 11">
            <a:extLst>
              <a:ext uri="{FF2B5EF4-FFF2-40B4-BE49-F238E27FC236}">
                <a16:creationId xmlns:a16="http://schemas.microsoft.com/office/drawing/2014/main" id="{8547F3FB-0C6B-CAF3-1A31-0994388C620F}"/>
              </a:ext>
            </a:extLst>
          </p:cNvPr>
          <p:cNvPicPr>
            <a:picLocks noChangeAspect="1"/>
          </p:cNvPicPr>
          <p:nvPr/>
        </p:nvPicPr>
        <p:blipFill>
          <a:blip r:embed="rId7"/>
          <a:stretch>
            <a:fillRect/>
          </a:stretch>
        </p:blipFill>
        <p:spPr>
          <a:xfrm>
            <a:off x="3962400" y="3238727"/>
            <a:ext cx="8282335" cy="4586502"/>
          </a:xfrm>
          <a:prstGeom prst="rect">
            <a:avLst/>
          </a:prstGeom>
        </p:spPr>
      </p:pic>
    </p:spTree>
    <p:extLst>
      <p:ext uri="{BB962C8B-B14F-4D97-AF65-F5344CB8AC3E}">
        <p14:creationId xmlns:p14="http://schemas.microsoft.com/office/powerpoint/2010/main" val="22547353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60AC3-BDE5-C87A-1119-2F2E6E05D0C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E655D9B-C68E-6835-ACA5-0A929DCCBF1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4409E3A-77EE-6B89-91C7-A0118BA785F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D57CDA8-D340-3C8B-4FB0-9FC54B38A100}"/>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AF45CFC-9B15-D442-4B31-497E417E7CF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3583F1F-EBA3-CBA2-EB1D-A5CB40D74A2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EC124272-7AA2-D318-C7F2-7BEFC7D38CD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CFC65E25-71C5-3E0E-3284-145E7D635F12}"/>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Título 1">
            <a:extLst>
              <a:ext uri="{FF2B5EF4-FFF2-40B4-BE49-F238E27FC236}">
                <a16:creationId xmlns:a16="http://schemas.microsoft.com/office/drawing/2014/main" id="{9F2E4029-CD69-2AC4-235C-01417C4610F0}"/>
              </a:ext>
            </a:extLst>
          </p:cNvPr>
          <p:cNvSpPr txBox="1">
            <a:spLocks/>
          </p:cNvSpPr>
          <p:nvPr/>
        </p:nvSpPr>
        <p:spPr>
          <a:xfrm>
            <a:off x="5638800" y="844023"/>
            <a:ext cx="7010400" cy="101518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a:t>3 PACIENTES. GLASGOW 15</a:t>
            </a:r>
          </a:p>
        </p:txBody>
      </p:sp>
      <p:pic>
        <p:nvPicPr>
          <p:cNvPr id="12" name="Imagen 11">
            <a:extLst>
              <a:ext uri="{FF2B5EF4-FFF2-40B4-BE49-F238E27FC236}">
                <a16:creationId xmlns:a16="http://schemas.microsoft.com/office/drawing/2014/main" id="{6371F1B3-C01B-F81D-ED61-79AA2E066E31}"/>
              </a:ext>
            </a:extLst>
          </p:cNvPr>
          <p:cNvPicPr>
            <a:picLocks noChangeAspect="1"/>
          </p:cNvPicPr>
          <p:nvPr/>
        </p:nvPicPr>
        <p:blipFill>
          <a:blip r:embed="rId7"/>
          <a:stretch>
            <a:fillRect/>
          </a:stretch>
        </p:blipFill>
        <p:spPr>
          <a:xfrm>
            <a:off x="1852876" y="2560178"/>
            <a:ext cx="14582248" cy="5943599"/>
          </a:xfrm>
          <a:prstGeom prst="rect">
            <a:avLst/>
          </a:prstGeom>
        </p:spPr>
      </p:pic>
    </p:spTree>
    <p:extLst>
      <p:ext uri="{BB962C8B-B14F-4D97-AF65-F5344CB8AC3E}">
        <p14:creationId xmlns:p14="http://schemas.microsoft.com/office/powerpoint/2010/main" val="16248687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13641-7E73-53CA-5504-882F5CC20E6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EE51B95-53B1-7101-187F-DC821B2FA291}"/>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FDB4513-41A1-5ADB-48E6-ED4BE89538E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FB3C538-33A2-8724-97E0-7AD362C01BD3}"/>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FD68F38C-09D0-EE3C-DFD2-1CC521B4C07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106B0A7-D990-BFDA-AB66-58CB97122F6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85523768-6ADD-715B-CFF1-86C50780703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53B32187-5094-CA1D-DFBA-9720A4204393}"/>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0" name="Título 1">
            <a:extLst>
              <a:ext uri="{FF2B5EF4-FFF2-40B4-BE49-F238E27FC236}">
                <a16:creationId xmlns:a16="http://schemas.microsoft.com/office/drawing/2014/main" id="{64FB6CF0-E81F-2946-5CAB-6B01ED7BA333}"/>
              </a:ext>
            </a:extLst>
          </p:cNvPr>
          <p:cNvSpPr txBox="1">
            <a:spLocks/>
          </p:cNvSpPr>
          <p:nvPr/>
        </p:nvSpPr>
        <p:spPr>
          <a:xfrm>
            <a:off x="6758311" y="1119187"/>
            <a:ext cx="5468614" cy="132556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dirty="0">
                <a:solidFill>
                  <a:srgbClr val="0E3AAD"/>
                </a:solidFill>
              </a:rPr>
              <a:t>???</a:t>
            </a:r>
          </a:p>
        </p:txBody>
      </p:sp>
      <p:pic>
        <p:nvPicPr>
          <p:cNvPr id="12" name="Imagen 11">
            <a:extLst>
              <a:ext uri="{FF2B5EF4-FFF2-40B4-BE49-F238E27FC236}">
                <a16:creationId xmlns:a16="http://schemas.microsoft.com/office/drawing/2014/main" id="{8879A458-9FF1-B7E4-EBC8-2C42F40A7C10}"/>
              </a:ext>
            </a:extLst>
          </p:cNvPr>
          <p:cNvPicPr>
            <a:picLocks noChangeAspect="1"/>
          </p:cNvPicPr>
          <p:nvPr/>
        </p:nvPicPr>
        <p:blipFill>
          <a:blip r:embed="rId7"/>
          <a:stretch>
            <a:fillRect/>
          </a:stretch>
        </p:blipFill>
        <p:spPr>
          <a:xfrm>
            <a:off x="152400" y="190500"/>
            <a:ext cx="4648199" cy="5548393"/>
          </a:xfrm>
          <a:prstGeom prst="rect">
            <a:avLst/>
          </a:prstGeom>
        </p:spPr>
      </p:pic>
      <p:pic>
        <p:nvPicPr>
          <p:cNvPr id="14" name="Imagen 13">
            <a:extLst>
              <a:ext uri="{FF2B5EF4-FFF2-40B4-BE49-F238E27FC236}">
                <a16:creationId xmlns:a16="http://schemas.microsoft.com/office/drawing/2014/main" id="{9AA9BF8C-7C43-FB8E-4A81-451281FEC36D}"/>
              </a:ext>
            </a:extLst>
          </p:cNvPr>
          <p:cNvPicPr>
            <a:picLocks noChangeAspect="1"/>
          </p:cNvPicPr>
          <p:nvPr/>
        </p:nvPicPr>
        <p:blipFill>
          <a:blip r:embed="rId8"/>
          <a:stretch>
            <a:fillRect/>
          </a:stretch>
        </p:blipFill>
        <p:spPr>
          <a:xfrm>
            <a:off x="5352520" y="3795524"/>
            <a:ext cx="11792480" cy="4472176"/>
          </a:xfrm>
          <a:prstGeom prst="rect">
            <a:avLst/>
          </a:prstGeom>
        </p:spPr>
      </p:pic>
    </p:spTree>
    <p:extLst>
      <p:ext uri="{BB962C8B-B14F-4D97-AF65-F5344CB8AC3E}">
        <p14:creationId xmlns:p14="http://schemas.microsoft.com/office/powerpoint/2010/main" val="32933827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08BE1-5882-51BF-3F9D-5686D4187BE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5496290-812F-1D54-B3AB-D445861E5C3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1BD175D-8C10-4D5D-70FF-C6596A6706B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00410CD-8E7C-473F-617D-99B776EFA81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3C446B1-1B8A-CEA2-59B5-281D6442000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A658317-703F-FE7D-C2CB-7F4644D01571}"/>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9392790D-38DC-1630-22D1-F0DF0FA85C5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947C942F-8C86-F98E-FBFB-A7017952655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CuadroTexto 10">
            <a:extLst>
              <a:ext uri="{FF2B5EF4-FFF2-40B4-BE49-F238E27FC236}">
                <a16:creationId xmlns:a16="http://schemas.microsoft.com/office/drawing/2014/main" id="{7E2360C2-DB92-FFBE-0307-3F21BAB6D1FE}"/>
              </a:ext>
            </a:extLst>
          </p:cNvPr>
          <p:cNvSpPr txBox="1"/>
          <p:nvPr/>
        </p:nvSpPr>
        <p:spPr>
          <a:xfrm>
            <a:off x="5334000" y="1409700"/>
            <a:ext cx="8229600" cy="584775"/>
          </a:xfrm>
          <a:prstGeom prst="rect">
            <a:avLst/>
          </a:prstGeom>
          <a:noFill/>
        </p:spPr>
        <p:txBody>
          <a:bodyPr wrap="square" rtlCol="0">
            <a:spAutoFit/>
          </a:bodyPr>
          <a:lstStyle/>
          <a:p>
            <a:r>
              <a:rPr lang="es-ES" sz="3200" dirty="0">
                <a:solidFill>
                  <a:schemeClr val="tx2">
                    <a:lumMod val="50000"/>
                  </a:schemeClr>
                </a:solidFill>
                <a:latin typeface="Bahnschrift SemiLight" panose="020B0502040204020203" pitchFamily="34" charset="0"/>
              </a:rPr>
              <a:t>????</a:t>
            </a:r>
            <a:endParaRPr lang="es-CO" sz="3200" dirty="0">
              <a:solidFill>
                <a:schemeClr val="tx2">
                  <a:lumMod val="50000"/>
                </a:schemeClr>
              </a:solidFill>
              <a:latin typeface="Bahnschrift SemiLight" panose="020B0502040204020203" pitchFamily="34" charset="0"/>
            </a:endParaRPr>
          </a:p>
        </p:txBody>
      </p:sp>
      <p:pic>
        <p:nvPicPr>
          <p:cNvPr id="13" name="Imagen 12">
            <a:extLst>
              <a:ext uri="{FF2B5EF4-FFF2-40B4-BE49-F238E27FC236}">
                <a16:creationId xmlns:a16="http://schemas.microsoft.com/office/drawing/2014/main" id="{97878810-2D6D-70A9-BCBA-CC5DC95FCD4A}"/>
              </a:ext>
            </a:extLst>
          </p:cNvPr>
          <p:cNvPicPr>
            <a:picLocks noChangeAspect="1"/>
          </p:cNvPicPr>
          <p:nvPr/>
        </p:nvPicPr>
        <p:blipFill>
          <a:blip r:embed="rId7"/>
          <a:stretch>
            <a:fillRect/>
          </a:stretch>
        </p:blipFill>
        <p:spPr>
          <a:xfrm>
            <a:off x="5633547" y="2376101"/>
            <a:ext cx="8357022" cy="6120199"/>
          </a:xfrm>
          <a:prstGeom prst="rect">
            <a:avLst/>
          </a:prstGeom>
        </p:spPr>
      </p:pic>
    </p:spTree>
    <p:extLst>
      <p:ext uri="{BB962C8B-B14F-4D97-AF65-F5344CB8AC3E}">
        <p14:creationId xmlns:p14="http://schemas.microsoft.com/office/powerpoint/2010/main" val="14493425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CC52E-5F1E-17F0-54B5-7EEA5546A5D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6293D68-5938-243C-D1E4-8E6FA2386F2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FCD8E02-EA43-829A-9A98-C4DE94B086E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8EB7FFE-1CF8-E475-4DED-2355D18F0B7E}"/>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C5BCD375-921D-4569-D39B-55386E0D8AE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682D1FC6-892A-7F01-19B3-4CB75FA71B8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32C11DFB-2990-2B86-6433-B95090AA38D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9B6F6C28-F16A-2F71-A5D3-77F56CC4EAB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CuadroTexto 10">
            <a:extLst>
              <a:ext uri="{FF2B5EF4-FFF2-40B4-BE49-F238E27FC236}">
                <a16:creationId xmlns:a16="http://schemas.microsoft.com/office/drawing/2014/main" id="{3D8CCF20-4A3B-7705-C50F-43BA5AB98A36}"/>
              </a:ext>
            </a:extLst>
          </p:cNvPr>
          <p:cNvSpPr txBox="1"/>
          <p:nvPr/>
        </p:nvSpPr>
        <p:spPr>
          <a:xfrm>
            <a:off x="6524929" y="1235612"/>
            <a:ext cx="4800600" cy="584775"/>
          </a:xfrm>
          <a:prstGeom prst="rect">
            <a:avLst/>
          </a:prstGeom>
          <a:noFill/>
        </p:spPr>
        <p:txBody>
          <a:bodyPr wrap="square" rtlCol="0">
            <a:spAutoFit/>
          </a:bodyPr>
          <a:lstStyle/>
          <a:p>
            <a:r>
              <a:rPr lang="es-ES" sz="3200" dirty="0">
                <a:solidFill>
                  <a:srgbClr val="0E3AAD"/>
                </a:solidFill>
                <a:latin typeface="Bahnschrift SemiLight" panose="020B0502040204020203" pitchFamily="34" charset="0"/>
              </a:rPr>
              <a:t>EVOLUCIÓN TRAUMA</a:t>
            </a:r>
            <a:endParaRPr lang="es-CO" sz="3200" dirty="0">
              <a:solidFill>
                <a:srgbClr val="0E3AAD"/>
              </a:solidFill>
              <a:latin typeface="Bahnschrift SemiLight" panose="020B0502040204020203" pitchFamily="34" charset="0"/>
            </a:endParaRPr>
          </a:p>
        </p:txBody>
      </p:sp>
      <p:pic>
        <p:nvPicPr>
          <p:cNvPr id="12" name="Imagen 11">
            <a:extLst>
              <a:ext uri="{FF2B5EF4-FFF2-40B4-BE49-F238E27FC236}">
                <a16:creationId xmlns:a16="http://schemas.microsoft.com/office/drawing/2014/main" id="{6216E58D-2F3E-E1FC-8CD6-25B2890E7425}"/>
              </a:ext>
            </a:extLst>
          </p:cNvPr>
          <p:cNvPicPr>
            <a:picLocks noChangeAspect="1"/>
          </p:cNvPicPr>
          <p:nvPr/>
        </p:nvPicPr>
        <p:blipFill>
          <a:blip r:embed="rId7"/>
          <a:stretch>
            <a:fillRect/>
          </a:stretch>
        </p:blipFill>
        <p:spPr>
          <a:xfrm>
            <a:off x="5257800" y="2173420"/>
            <a:ext cx="7391400" cy="7070149"/>
          </a:xfrm>
          <a:prstGeom prst="rect">
            <a:avLst/>
          </a:prstGeom>
        </p:spPr>
      </p:pic>
    </p:spTree>
    <p:extLst>
      <p:ext uri="{BB962C8B-B14F-4D97-AF65-F5344CB8AC3E}">
        <p14:creationId xmlns:p14="http://schemas.microsoft.com/office/powerpoint/2010/main" val="32621938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B1D7F-6DFA-92B8-4A19-3C59AA0C852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6E91B0F-2B40-01C4-DCE9-01A6D8AB9B7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F516A06-E068-4753-9B14-0ACB833CDD1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36E308C2-F801-885B-0F5F-BA912966A756}"/>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10149736-D3C6-DC10-E156-F4DAE8EDB804}"/>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313316EF-D870-06CF-A626-2D7BAB1D3F4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A3A8872C-870C-7CD5-4F50-319636C5E54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3EF4ABEC-CE8F-C786-BF11-348F84055296}"/>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CAC5DAF5-309C-0884-7650-ED36AC21FF49}"/>
              </a:ext>
            </a:extLst>
          </p:cNvPr>
          <p:cNvSpPr txBox="1"/>
          <p:nvPr/>
        </p:nvSpPr>
        <p:spPr>
          <a:xfrm>
            <a:off x="1447800" y="5923789"/>
            <a:ext cx="3394006" cy="523220"/>
          </a:xfrm>
          <a:prstGeom prst="rect">
            <a:avLst/>
          </a:prstGeom>
          <a:noFill/>
        </p:spPr>
        <p:txBody>
          <a:bodyPr wrap="square" rtlCol="0">
            <a:spAutoFit/>
          </a:bodyPr>
          <a:lstStyle/>
          <a:p>
            <a:r>
              <a:rPr lang="es-ES" sz="2800" dirty="0"/>
              <a:t>¿DIAGNÓSTICO?</a:t>
            </a:r>
            <a:endParaRPr lang="es-CO" sz="2800" dirty="0"/>
          </a:p>
        </p:txBody>
      </p:sp>
      <p:pic>
        <p:nvPicPr>
          <p:cNvPr id="10" name="Imagen 9">
            <a:extLst>
              <a:ext uri="{FF2B5EF4-FFF2-40B4-BE49-F238E27FC236}">
                <a16:creationId xmlns:a16="http://schemas.microsoft.com/office/drawing/2014/main" id="{21F7D2C8-E8A2-79A7-6C21-0995965D1796}"/>
              </a:ext>
            </a:extLst>
          </p:cNvPr>
          <p:cNvPicPr>
            <a:picLocks noChangeAspect="1"/>
          </p:cNvPicPr>
          <p:nvPr/>
        </p:nvPicPr>
        <p:blipFill>
          <a:blip r:embed="rId7"/>
          <a:stretch>
            <a:fillRect/>
          </a:stretch>
        </p:blipFill>
        <p:spPr>
          <a:xfrm>
            <a:off x="5107598" y="723900"/>
            <a:ext cx="9827601" cy="8166636"/>
          </a:xfrm>
          <a:prstGeom prst="rect">
            <a:avLst/>
          </a:prstGeom>
        </p:spPr>
      </p:pic>
    </p:spTree>
    <p:extLst>
      <p:ext uri="{BB962C8B-B14F-4D97-AF65-F5344CB8AC3E}">
        <p14:creationId xmlns:p14="http://schemas.microsoft.com/office/powerpoint/2010/main" val="10561827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DA459-CF44-B5A2-82B2-FE579E6AB98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F1A167A-16A0-86CD-44DD-B9314E0C213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31756A6-7B5D-8280-1C0B-AED9CD6F841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B866E74-5F30-0EDD-CF08-599D1DDE61C1}"/>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ED686321-54A9-2F61-CD18-ABD1B3CFE012}"/>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E8BCAA16-E474-19BB-3FCE-79E79235F51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A7F6638D-5C2C-173D-2D9F-EBFE79735E8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B3D3DCAF-7DBE-64B3-85E7-33521A0C664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A7C33A87-6BFA-9EBF-AF90-D04B9939BA9B}"/>
              </a:ext>
            </a:extLst>
          </p:cNvPr>
          <p:cNvPicPr>
            <a:picLocks noChangeAspect="1"/>
          </p:cNvPicPr>
          <p:nvPr/>
        </p:nvPicPr>
        <p:blipFill>
          <a:blip r:embed="rId7"/>
          <a:stretch>
            <a:fillRect/>
          </a:stretch>
        </p:blipFill>
        <p:spPr>
          <a:xfrm>
            <a:off x="304799" y="952500"/>
            <a:ext cx="9632559" cy="8077200"/>
          </a:xfrm>
          <a:prstGeom prst="rect">
            <a:avLst/>
          </a:prstGeom>
        </p:spPr>
      </p:pic>
    </p:spTree>
    <p:extLst>
      <p:ext uri="{BB962C8B-B14F-4D97-AF65-F5344CB8AC3E}">
        <p14:creationId xmlns:p14="http://schemas.microsoft.com/office/powerpoint/2010/main" val="4191378600"/>
      </p:ext>
    </p:extLst>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5B905-AEDD-8C2B-7A12-0C24E68148C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1EF7FB9-F5F6-95B3-D208-215340171BA7}"/>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6ABEE5E-BFD4-28F5-7ED7-8BCB810C747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FD03E08B-C770-9A75-E83F-83E7F1189123}"/>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6C461BA-A872-41AD-AB8E-6A8E17DC193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637DFC35-F46B-1578-FFA7-96C8BA6995C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1EBC6413-7794-1CA7-7D18-1A1F328A18D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D4B56DF3-8819-2A23-C816-D435CBBB7A3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3" name="Imagen 12">
            <a:extLst>
              <a:ext uri="{FF2B5EF4-FFF2-40B4-BE49-F238E27FC236}">
                <a16:creationId xmlns:a16="http://schemas.microsoft.com/office/drawing/2014/main" id="{77EF62E5-49CF-0496-ADD4-CB9FB92207E9}"/>
              </a:ext>
            </a:extLst>
          </p:cNvPr>
          <p:cNvPicPr>
            <a:picLocks noChangeAspect="1"/>
          </p:cNvPicPr>
          <p:nvPr/>
        </p:nvPicPr>
        <p:blipFill>
          <a:blip r:embed="rId7"/>
          <a:stretch>
            <a:fillRect/>
          </a:stretch>
        </p:blipFill>
        <p:spPr>
          <a:xfrm>
            <a:off x="1600200" y="1714500"/>
            <a:ext cx="6781799" cy="7136927"/>
          </a:xfrm>
          <a:prstGeom prst="rect">
            <a:avLst/>
          </a:prstGeom>
        </p:spPr>
      </p:pic>
      <p:pic>
        <p:nvPicPr>
          <p:cNvPr id="15" name="Imagen 14">
            <a:extLst>
              <a:ext uri="{FF2B5EF4-FFF2-40B4-BE49-F238E27FC236}">
                <a16:creationId xmlns:a16="http://schemas.microsoft.com/office/drawing/2014/main" id="{C63761BE-35B2-B8D6-26BD-EB0C668661A4}"/>
              </a:ext>
            </a:extLst>
          </p:cNvPr>
          <p:cNvPicPr>
            <a:picLocks noChangeAspect="1"/>
          </p:cNvPicPr>
          <p:nvPr/>
        </p:nvPicPr>
        <p:blipFill>
          <a:blip r:embed="rId8"/>
          <a:stretch>
            <a:fillRect/>
          </a:stretch>
        </p:blipFill>
        <p:spPr>
          <a:xfrm>
            <a:off x="9144000" y="4457901"/>
            <a:ext cx="6934200" cy="3428799"/>
          </a:xfrm>
          <a:prstGeom prst="rect">
            <a:avLst/>
          </a:prstGeom>
        </p:spPr>
      </p:pic>
      <p:sp>
        <p:nvSpPr>
          <p:cNvPr id="16" name="CuadroTexto 15">
            <a:extLst>
              <a:ext uri="{FF2B5EF4-FFF2-40B4-BE49-F238E27FC236}">
                <a16:creationId xmlns:a16="http://schemas.microsoft.com/office/drawing/2014/main" id="{6962F6AE-966D-706E-9C23-93F862C63EBE}"/>
              </a:ext>
            </a:extLst>
          </p:cNvPr>
          <p:cNvSpPr txBox="1"/>
          <p:nvPr/>
        </p:nvSpPr>
        <p:spPr>
          <a:xfrm>
            <a:off x="9601200" y="2705100"/>
            <a:ext cx="4191000" cy="707886"/>
          </a:xfrm>
          <a:prstGeom prst="rect">
            <a:avLst/>
          </a:prstGeom>
          <a:noFill/>
        </p:spPr>
        <p:txBody>
          <a:bodyPr wrap="square" rtlCol="0">
            <a:spAutoFit/>
          </a:bodyPr>
          <a:lstStyle/>
          <a:p>
            <a:r>
              <a:rPr lang="es-ES" sz="4000" dirty="0">
                <a:solidFill>
                  <a:srgbClr val="0E3AAD"/>
                </a:solidFill>
              </a:rPr>
              <a:t>?????</a:t>
            </a:r>
            <a:endParaRPr lang="es-CO" sz="4000" dirty="0">
              <a:solidFill>
                <a:srgbClr val="0E3AAD"/>
              </a:solidFill>
            </a:endParaRPr>
          </a:p>
        </p:txBody>
      </p:sp>
    </p:spTree>
    <p:extLst>
      <p:ext uri="{BB962C8B-B14F-4D97-AF65-F5344CB8AC3E}">
        <p14:creationId xmlns:p14="http://schemas.microsoft.com/office/powerpoint/2010/main" val="19777298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1C2C2-CFF3-F064-5F43-9C435B031E9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5DFB48B-3E10-B8B7-0BFC-2BD3CC8B0EC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99A55F9-C0C0-0A66-57AA-2F157BE8973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0DC11E9-822F-9D18-4CB6-75DB3C7C525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7DC2EF7C-D0D6-9342-B41E-2B3A06380334}"/>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565D65D-2863-E6C4-797C-27FE5E8C819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5252F8C6-C294-32F2-A55C-A23ABF0E490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94A7EEDF-4E63-CAA1-3280-1750F6A48D5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54472381-5AC1-BC60-E8FF-B94DF3BA3128}"/>
              </a:ext>
            </a:extLst>
          </p:cNvPr>
          <p:cNvPicPr>
            <a:picLocks noChangeAspect="1"/>
          </p:cNvPicPr>
          <p:nvPr/>
        </p:nvPicPr>
        <p:blipFill>
          <a:blip r:embed="rId7"/>
          <a:stretch>
            <a:fillRect/>
          </a:stretch>
        </p:blipFill>
        <p:spPr>
          <a:xfrm>
            <a:off x="4114800" y="495300"/>
            <a:ext cx="7210729" cy="8534401"/>
          </a:xfrm>
          <a:prstGeom prst="rect">
            <a:avLst/>
          </a:prstGeom>
        </p:spPr>
      </p:pic>
      <p:sp>
        <p:nvSpPr>
          <p:cNvPr id="11" name="CuadroTexto 10">
            <a:extLst>
              <a:ext uri="{FF2B5EF4-FFF2-40B4-BE49-F238E27FC236}">
                <a16:creationId xmlns:a16="http://schemas.microsoft.com/office/drawing/2014/main" id="{911BFD56-C7A9-B518-9969-9AB2C5D7EFE9}"/>
              </a:ext>
            </a:extLst>
          </p:cNvPr>
          <p:cNvSpPr txBox="1"/>
          <p:nvPr/>
        </p:nvSpPr>
        <p:spPr>
          <a:xfrm>
            <a:off x="11963400" y="5372100"/>
            <a:ext cx="5105400" cy="646331"/>
          </a:xfrm>
          <a:prstGeom prst="rect">
            <a:avLst/>
          </a:prstGeom>
          <a:noFill/>
        </p:spPr>
        <p:txBody>
          <a:bodyPr wrap="square" rtlCol="0">
            <a:spAutoFit/>
          </a:bodyPr>
          <a:lstStyle/>
          <a:p>
            <a:r>
              <a:rPr lang="es-ES" sz="3600" dirty="0">
                <a:solidFill>
                  <a:schemeClr val="accent1">
                    <a:lumMod val="50000"/>
                  </a:schemeClr>
                </a:solidFill>
              </a:rPr>
              <a:t>COMPLICACIONES 2RIAS</a:t>
            </a:r>
            <a:endParaRPr lang="es-CO" sz="3600" dirty="0">
              <a:solidFill>
                <a:schemeClr val="accent1">
                  <a:lumMod val="50000"/>
                </a:schemeClr>
              </a:solidFill>
            </a:endParaRPr>
          </a:p>
        </p:txBody>
      </p:sp>
    </p:spTree>
    <p:extLst>
      <p:ext uri="{BB962C8B-B14F-4D97-AF65-F5344CB8AC3E}">
        <p14:creationId xmlns:p14="http://schemas.microsoft.com/office/powerpoint/2010/main" val="17945009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F6AFE-64A2-904F-8BFE-3A9EEAD5125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06FE851-F8C1-6757-F260-2CA5CCFF902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21419BCD-87FB-3C95-5B4D-A999DCEE37A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2595685-A0A7-67CE-90D6-59A593B3D63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F7CEAC45-86EB-4B32-0B2F-83AF3B6F5F6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5F601D9-5B0C-12F9-B592-04543C921C9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2BDDF346-6A7B-49D9-898C-A247FA1A449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673C058E-0026-8D04-34AD-DB4B831B034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3" name="Imagen 12">
            <a:extLst>
              <a:ext uri="{FF2B5EF4-FFF2-40B4-BE49-F238E27FC236}">
                <a16:creationId xmlns:a16="http://schemas.microsoft.com/office/drawing/2014/main" id="{F6F1A703-6894-99C7-071C-40A744E2B8D9}"/>
              </a:ext>
            </a:extLst>
          </p:cNvPr>
          <p:cNvPicPr>
            <a:picLocks noChangeAspect="1"/>
          </p:cNvPicPr>
          <p:nvPr/>
        </p:nvPicPr>
        <p:blipFill>
          <a:blip r:embed="rId6"/>
          <a:stretch>
            <a:fillRect/>
          </a:stretch>
        </p:blipFill>
        <p:spPr>
          <a:xfrm>
            <a:off x="5733405" y="1995484"/>
            <a:ext cx="10811520" cy="7248085"/>
          </a:xfrm>
          <a:prstGeom prst="rect">
            <a:avLst/>
          </a:prstGeom>
        </p:spPr>
      </p:pic>
    </p:spTree>
    <p:extLst>
      <p:ext uri="{BB962C8B-B14F-4D97-AF65-F5344CB8AC3E}">
        <p14:creationId xmlns:p14="http://schemas.microsoft.com/office/powerpoint/2010/main" val="854002017"/>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8E3F7-86F0-1809-1548-4962342DC79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43E0385-84CC-BE55-3D7C-A6D337296BC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B47011A-8DC4-A165-D1B7-364AEADF5C2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6A6FD95-3524-CFF0-EF8D-755C73FC810C}"/>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8BD39248-74C7-154E-1AFC-A90A707DF1B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FE01E691-DD52-99B1-5B13-1F925B83FB2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E2C46836-29B2-2721-CE44-49C4E187B20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A68EF907-E00C-79AF-2CFD-EC242201C2A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TextBox 2">
            <a:extLst>
              <a:ext uri="{FF2B5EF4-FFF2-40B4-BE49-F238E27FC236}">
                <a16:creationId xmlns:a16="http://schemas.microsoft.com/office/drawing/2014/main" id="{F0617F5A-E18C-AC7D-3ABF-4C05AE7C6995}"/>
              </a:ext>
            </a:extLst>
          </p:cNvPr>
          <p:cNvSpPr txBox="1"/>
          <p:nvPr/>
        </p:nvSpPr>
        <p:spPr>
          <a:xfrm>
            <a:off x="2209800" y="3281810"/>
            <a:ext cx="15034885" cy="4914166"/>
          </a:xfrm>
          <a:prstGeom prst="rect">
            <a:avLst/>
          </a:prstGeom>
          <a:noFill/>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sz="2800" b="0" i="0" u="none" strike="noStrike" kern="0" cap="none" spc="0" normalizeH="0" baseline="0" noProof="0">
              <a:ln>
                <a:noFill/>
              </a:ln>
              <a:solidFill>
                <a:schemeClr val="accent1">
                  <a:lumMod val="50000"/>
                </a:schemeClr>
              </a:solidFill>
              <a:effectLst/>
              <a:uLnTx/>
              <a:uFillTx/>
            </a:endParaRP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Tratamiento neurointensivo:</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 Mantener presión intracraneal &lt; 20 mmHg.</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 Osmoterapia: manitol o salina hipertónica.</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 Ventilación controlada: PaCO₂ 35–40 mmHg.</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 Sedación y analgesia (propofol, midazolam).</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 Profilaxis de crisis epilépticas por 7 días en TCE severo.</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Indicaciones quirúrgicas: hematoma epidural &gt; 30 mL, subdural &gt; 10 mm, desplazamiento &gt; 5 mm.</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Seguimiento imagenológico: TC control 6–24 h, RM para LAD o isquemia secundaria.</a:t>
            </a:r>
          </a:p>
          <a:p>
            <a:pPr marL="0" marR="0" lvl="0" indent="0" defTabSz="457200" eaLnBrk="1" fontAlgn="auto" latinLnBrk="0" hangingPunct="1">
              <a:lnSpc>
                <a:spcPct val="100000"/>
              </a:lnSpc>
              <a:spcBef>
                <a:spcPts val="0"/>
              </a:spcBef>
              <a:spcAft>
                <a:spcPts val="500"/>
              </a:spcAft>
              <a:buClrTx/>
              <a:buSzTx/>
              <a:buFontTx/>
              <a:buNone/>
              <a:tabLst/>
              <a:defRPr sz="2000">
                <a:solidFill>
                  <a:srgbClr val="DCDCDC"/>
                </a:solidFill>
              </a:defRPr>
            </a:pPr>
            <a:r>
              <a:rPr kumimoji="0" sz="2800" b="0" i="0" u="none" strike="noStrike" kern="0" cap="none" spc="0" normalizeH="0" baseline="0" noProof="0">
                <a:ln>
                  <a:noFill/>
                </a:ln>
                <a:solidFill>
                  <a:schemeClr val="accent1">
                    <a:lumMod val="50000"/>
                  </a:schemeClr>
                </a:solidFill>
                <a:effectLst/>
                <a:uLnTx/>
                <a:uFillTx/>
              </a:rPr>
              <a:t>🔹 Pronóstico: depende de edad, GCS inicial y hallazgos en RM (calloso, tronco).</a:t>
            </a:r>
          </a:p>
        </p:txBody>
      </p:sp>
      <p:sp>
        <p:nvSpPr>
          <p:cNvPr id="10" name="TextBox 1">
            <a:extLst>
              <a:ext uri="{FF2B5EF4-FFF2-40B4-BE49-F238E27FC236}">
                <a16:creationId xmlns:a16="http://schemas.microsoft.com/office/drawing/2014/main" id="{C1F8D535-25B4-998C-B33E-4059F8A4B87F}"/>
              </a:ext>
            </a:extLst>
          </p:cNvPr>
          <p:cNvSpPr txBox="1"/>
          <p:nvPr/>
        </p:nvSpPr>
        <p:spPr>
          <a:xfrm>
            <a:off x="4950804" y="1463071"/>
            <a:ext cx="5791073" cy="923330"/>
          </a:xfrm>
          <a:prstGeom prst="rect">
            <a:avLst/>
          </a:prstGeom>
          <a:noFill/>
        </p:spPr>
        <p:txBody>
          <a:bodyPr wrap="none">
            <a:spAutoFit/>
          </a:bodyPr>
          <a:lstStyle/>
          <a:p>
            <a:endParaRPr dirty="0"/>
          </a:p>
          <a:p>
            <a:pPr>
              <a:defRPr sz="3600" b="1">
                <a:solidFill>
                  <a:srgbClr val="0096FF"/>
                </a:solidFill>
              </a:defRPr>
            </a:pPr>
            <a:r>
              <a:rPr dirty="0" err="1"/>
              <a:t>Manejo</a:t>
            </a:r>
            <a:r>
              <a:rPr dirty="0"/>
              <a:t> del </a:t>
            </a:r>
            <a:r>
              <a:rPr dirty="0" err="1"/>
              <a:t>Paciente</a:t>
            </a:r>
            <a:r>
              <a:rPr dirty="0"/>
              <a:t> con TCE</a:t>
            </a:r>
          </a:p>
        </p:txBody>
      </p:sp>
    </p:spTree>
    <p:extLst>
      <p:ext uri="{BB962C8B-B14F-4D97-AF65-F5344CB8AC3E}">
        <p14:creationId xmlns:p14="http://schemas.microsoft.com/office/powerpoint/2010/main" val="27538836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1304B-5620-1362-0009-08300B147A6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A4E9C1A-D5B3-11C2-E881-3C25E3F0EC9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9D3B80A-EB64-6298-62E1-610ED46453C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DEBEB26-DAD4-29AF-D394-1B323E5D7686}"/>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1B72B743-51A8-183A-B52B-170FAD15105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C72A782-F6E6-C487-5E4D-6912920E426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04AC86DA-A886-869C-9A62-062BA3765A9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56B209BC-A67E-1BC0-4965-104AA4819E6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TextBox 2">
            <a:extLst>
              <a:ext uri="{FF2B5EF4-FFF2-40B4-BE49-F238E27FC236}">
                <a16:creationId xmlns:a16="http://schemas.microsoft.com/office/drawing/2014/main" id="{386FA78F-6C1C-EB40-1AE4-08654E1AEAD5}"/>
              </a:ext>
            </a:extLst>
          </p:cNvPr>
          <p:cNvSpPr txBox="1"/>
          <p:nvPr/>
        </p:nvSpPr>
        <p:spPr>
          <a:xfrm>
            <a:off x="3746047" y="2868139"/>
            <a:ext cx="11920315" cy="4419158"/>
          </a:xfrm>
          <a:prstGeom prst="rect">
            <a:avLst/>
          </a:prstGeom>
          <a:noFill/>
        </p:spPr>
        <p:txBody>
          <a:bodyPr wrap="none">
            <a:spAutoFit/>
          </a:bodyPr>
          <a:lstStyle/>
          <a:p>
            <a:endParaRPr sz="2800">
              <a:solidFill>
                <a:schemeClr val="accent1">
                  <a:lumMod val="50000"/>
                </a:schemeClr>
              </a:solidFill>
            </a:endParaRPr>
          </a:p>
          <a:p>
            <a:pPr algn="l">
              <a:spcAft>
                <a:spcPts val="500"/>
              </a:spcAft>
              <a:defRPr sz="2000">
                <a:solidFill>
                  <a:srgbClr val="DCDCDC"/>
                </a:solidFill>
              </a:defRPr>
            </a:pPr>
            <a:r>
              <a:rPr sz="2800">
                <a:solidFill>
                  <a:schemeClr val="accent1">
                    <a:lumMod val="50000"/>
                  </a:schemeClr>
                </a:solidFill>
              </a:rPr>
              <a:t>🔹 Abordaje inicial (ABCDE del trauma):</a:t>
            </a:r>
          </a:p>
          <a:p>
            <a:pPr algn="l">
              <a:spcAft>
                <a:spcPts val="500"/>
              </a:spcAft>
              <a:defRPr sz="2000">
                <a:solidFill>
                  <a:srgbClr val="DCDCDC"/>
                </a:solidFill>
              </a:defRPr>
            </a:pPr>
            <a:r>
              <a:rPr sz="2800">
                <a:solidFill>
                  <a:schemeClr val="accent1">
                    <a:lumMod val="50000"/>
                  </a:schemeClr>
                </a:solidFill>
              </a:rPr>
              <a:t>   • A: vía aérea con protección cervical.</a:t>
            </a:r>
          </a:p>
          <a:p>
            <a:pPr algn="l">
              <a:spcAft>
                <a:spcPts val="500"/>
              </a:spcAft>
              <a:defRPr sz="2000">
                <a:solidFill>
                  <a:srgbClr val="DCDCDC"/>
                </a:solidFill>
              </a:defRPr>
            </a:pPr>
            <a:r>
              <a:rPr sz="2800">
                <a:solidFill>
                  <a:schemeClr val="accent1">
                    <a:lumMod val="50000"/>
                  </a:schemeClr>
                </a:solidFill>
              </a:rPr>
              <a:t>   • B: ventilación adecuada, evitar hipoxia e hipercapnia.</a:t>
            </a:r>
          </a:p>
          <a:p>
            <a:pPr algn="l">
              <a:spcAft>
                <a:spcPts val="500"/>
              </a:spcAft>
              <a:defRPr sz="2000">
                <a:solidFill>
                  <a:srgbClr val="DCDCDC"/>
                </a:solidFill>
              </a:defRPr>
            </a:pPr>
            <a:r>
              <a:rPr sz="2800">
                <a:solidFill>
                  <a:schemeClr val="accent1">
                    <a:lumMod val="50000"/>
                  </a:schemeClr>
                </a:solidFill>
              </a:rPr>
              <a:t>   • C: control hemodinámico (PAM &gt; 60–70 mmHg).</a:t>
            </a:r>
          </a:p>
          <a:p>
            <a:pPr algn="l">
              <a:spcAft>
                <a:spcPts val="500"/>
              </a:spcAft>
              <a:defRPr sz="2000">
                <a:solidFill>
                  <a:srgbClr val="DCDCDC"/>
                </a:solidFill>
              </a:defRPr>
            </a:pPr>
            <a:r>
              <a:rPr sz="2800">
                <a:solidFill>
                  <a:schemeClr val="accent1">
                    <a:lumMod val="50000"/>
                  </a:schemeClr>
                </a:solidFill>
              </a:rPr>
              <a:t>   • D: valoración neurológica con Escala de Glasgow.</a:t>
            </a:r>
          </a:p>
          <a:p>
            <a:pPr algn="l">
              <a:spcAft>
                <a:spcPts val="500"/>
              </a:spcAft>
              <a:defRPr sz="2000">
                <a:solidFill>
                  <a:srgbClr val="DCDCDC"/>
                </a:solidFill>
              </a:defRPr>
            </a:pPr>
            <a:r>
              <a:rPr sz="2800">
                <a:solidFill>
                  <a:schemeClr val="accent1">
                    <a:lumMod val="50000"/>
                  </a:schemeClr>
                </a:solidFill>
              </a:rPr>
              <a:t>   • E: exposición completa, descartar lesiones asociadas.</a:t>
            </a:r>
          </a:p>
          <a:p>
            <a:pPr algn="l">
              <a:spcAft>
                <a:spcPts val="500"/>
              </a:spcAft>
              <a:defRPr sz="2000">
                <a:solidFill>
                  <a:srgbClr val="DCDCDC"/>
                </a:solidFill>
              </a:defRPr>
            </a:pPr>
            <a:r>
              <a:rPr sz="2800">
                <a:solidFill>
                  <a:schemeClr val="accent1">
                    <a:lumMod val="50000"/>
                  </a:schemeClr>
                </a:solidFill>
              </a:rPr>
              <a:t>🔹 TC craneal urgente si GCS ≤ 13, déficit focal o signos de fractura.</a:t>
            </a:r>
          </a:p>
          <a:p>
            <a:pPr algn="l">
              <a:spcAft>
                <a:spcPts val="500"/>
              </a:spcAft>
              <a:defRPr sz="2000">
                <a:solidFill>
                  <a:srgbClr val="DCDCDC"/>
                </a:solidFill>
              </a:defRPr>
            </a:pPr>
            <a:r>
              <a:rPr sz="2800">
                <a:solidFill>
                  <a:schemeClr val="accent1">
                    <a:lumMod val="50000"/>
                  </a:schemeClr>
                </a:solidFill>
              </a:rPr>
              <a:t>🔹 Rol del radiólogo: detectar lesiones quirúrgicas, herniaciones y edema difuso.</a:t>
            </a:r>
          </a:p>
        </p:txBody>
      </p:sp>
      <p:sp>
        <p:nvSpPr>
          <p:cNvPr id="10" name="TextBox 1">
            <a:extLst>
              <a:ext uri="{FF2B5EF4-FFF2-40B4-BE49-F238E27FC236}">
                <a16:creationId xmlns:a16="http://schemas.microsoft.com/office/drawing/2014/main" id="{BA0B91EF-8FB0-D730-4E30-B13EAFE74DB7}"/>
              </a:ext>
            </a:extLst>
          </p:cNvPr>
          <p:cNvSpPr txBox="1"/>
          <p:nvPr/>
        </p:nvSpPr>
        <p:spPr>
          <a:xfrm>
            <a:off x="4950804" y="1463071"/>
            <a:ext cx="5791073" cy="923330"/>
          </a:xfrm>
          <a:prstGeom prst="rect">
            <a:avLst/>
          </a:prstGeom>
          <a:noFill/>
        </p:spPr>
        <p:txBody>
          <a:bodyPr wrap="none">
            <a:spAutoFit/>
          </a:bodyPr>
          <a:lstStyle/>
          <a:p>
            <a:endParaRPr dirty="0"/>
          </a:p>
          <a:p>
            <a:pPr>
              <a:defRPr sz="3600" b="1">
                <a:solidFill>
                  <a:srgbClr val="0096FF"/>
                </a:solidFill>
              </a:defRPr>
            </a:pPr>
            <a:r>
              <a:rPr dirty="0" err="1"/>
              <a:t>Manejo</a:t>
            </a:r>
            <a:r>
              <a:rPr dirty="0"/>
              <a:t> del </a:t>
            </a:r>
            <a:r>
              <a:rPr dirty="0" err="1"/>
              <a:t>Paciente</a:t>
            </a:r>
            <a:r>
              <a:rPr dirty="0"/>
              <a:t> con TCE</a:t>
            </a:r>
          </a:p>
        </p:txBody>
      </p:sp>
    </p:spTree>
    <p:extLst>
      <p:ext uri="{BB962C8B-B14F-4D97-AF65-F5344CB8AC3E}">
        <p14:creationId xmlns:p14="http://schemas.microsoft.com/office/powerpoint/2010/main" val="30641089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DF583-BE29-1D00-56E7-FC910C80A91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77836B2-049F-CE7F-1448-05D5FBD1E5E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8B76DC2-3E40-4412-1857-D0FB9F78C25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A6CC0BC-98B9-65C2-6D4B-FDDA787ACBDC}"/>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2E13C5FC-2C23-C12A-A6B0-D6406567738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6C80E9A-E45B-320D-5648-C06611AC162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1B1D06E4-7EEF-55CC-C66F-ED6DA59B758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23F9A20E-21DD-2F6B-1760-D8ACBEB5BF2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841CFB3B-5160-4474-1081-5B2A56C2DE01}"/>
              </a:ext>
            </a:extLst>
          </p:cNvPr>
          <p:cNvSpPr txBox="1"/>
          <p:nvPr/>
        </p:nvSpPr>
        <p:spPr>
          <a:xfrm>
            <a:off x="6614779" y="1214110"/>
            <a:ext cx="4800600" cy="584775"/>
          </a:xfrm>
          <a:prstGeom prst="rect">
            <a:avLst/>
          </a:prstGeom>
          <a:noFill/>
        </p:spPr>
        <p:txBody>
          <a:bodyPr wrap="square" rtlCol="0">
            <a:spAutoFit/>
          </a:bodyPr>
          <a:lstStyle/>
          <a:p>
            <a:r>
              <a:rPr lang="es-ES" sz="3200" dirty="0"/>
              <a:t>PREGUNTAS</a:t>
            </a:r>
            <a:endParaRPr lang="es-CO" sz="3200" dirty="0"/>
          </a:p>
        </p:txBody>
      </p:sp>
      <p:sp>
        <p:nvSpPr>
          <p:cNvPr id="11" name="CuadroTexto 10">
            <a:extLst>
              <a:ext uri="{FF2B5EF4-FFF2-40B4-BE49-F238E27FC236}">
                <a16:creationId xmlns:a16="http://schemas.microsoft.com/office/drawing/2014/main" id="{F09E7F1F-6E81-04D0-2B06-6E12BFF8C450}"/>
              </a:ext>
            </a:extLst>
          </p:cNvPr>
          <p:cNvSpPr txBox="1"/>
          <p:nvPr/>
        </p:nvSpPr>
        <p:spPr>
          <a:xfrm>
            <a:off x="2581772" y="3435868"/>
            <a:ext cx="11201400" cy="3108543"/>
          </a:xfrm>
          <a:prstGeom prst="rect">
            <a:avLst/>
          </a:prstGeom>
          <a:noFill/>
        </p:spPr>
        <p:txBody>
          <a:bodyPr wrap="square" rtlCol="0">
            <a:spAutoFit/>
          </a:bodyPr>
          <a:lstStyle/>
          <a:p>
            <a:pPr marL="342900" indent="-342900">
              <a:buAutoNum type="arabicPeriod"/>
            </a:pPr>
            <a:r>
              <a:rPr lang="es-ES" sz="2800" dirty="0"/>
              <a:t>Paciente con diagnóstico de TCE. ¿Qué examen solicitar, a continuación que hacer?</a:t>
            </a:r>
          </a:p>
          <a:p>
            <a:pPr marL="342900" indent="-342900">
              <a:buAutoNum type="arabicPeriod"/>
            </a:pPr>
            <a:r>
              <a:rPr lang="es-ES" sz="2800" dirty="0"/>
              <a:t>Paciente con clínica e imagen no concordantes. ¿Qué hacer?</a:t>
            </a:r>
          </a:p>
          <a:p>
            <a:pPr marL="342900" indent="-342900">
              <a:buFontTx/>
              <a:buAutoNum type="arabicPeriod"/>
            </a:pPr>
            <a:r>
              <a:rPr lang="es-ES" sz="2800" dirty="0"/>
              <a:t>¿Ventajas y desventajas de la RM en el contexto de TCE?</a:t>
            </a:r>
          </a:p>
          <a:p>
            <a:pPr marL="342900" indent="-342900">
              <a:buAutoNum type="arabicPeriod"/>
            </a:pPr>
            <a:r>
              <a:rPr lang="es-ES" sz="2800" dirty="0"/>
              <a:t>¿Herniación </a:t>
            </a:r>
            <a:r>
              <a:rPr lang="es-ES" sz="2800" dirty="0" err="1"/>
              <a:t>subfalcina</a:t>
            </a:r>
            <a:r>
              <a:rPr lang="es-ES" sz="2800" dirty="0"/>
              <a:t> severa hacia la derecha. Que vaso está en riesgo de oclusión?</a:t>
            </a:r>
          </a:p>
          <a:p>
            <a:pPr marL="342900" indent="-342900">
              <a:buAutoNum type="arabicPeriod"/>
            </a:pPr>
            <a:endParaRPr lang="es-CO" sz="2800" dirty="0"/>
          </a:p>
        </p:txBody>
      </p:sp>
      <p:sp>
        <p:nvSpPr>
          <p:cNvPr id="12" name="CuadroTexto 11">
            <a:extLst>
              <a:ext uri="{FF2B5EF4-FFF2-40B4-BE49-F238E27FC236}">
                <a16:creationId xmlns:a16="http://schemas.microsoft.com/office/drawing/2014/main" id="{963D1AB4-B670-A227-C255-2C6578B0357A}"/>
              </a:ext>
            </a:extLst>
          </p:cNvPr>
          <p:cNvSpPr txBox="1"/>
          <p:nvPr/>
        </p:nvSpPr>
        <p:spPr>
          <a:xfrm>
            <a:off x="2362200" y="6565913"/>
            <a:ext cx="14325600" cy="2677656"/>
          </a:xfrm>
          <a:prstGeom prst="rect">
            <a:avLst/>
          </a:prstGeom>
          <a:noFill/>
        </p:spPr>
        <p:txBody>
          <a:bodyPr wrap="square" rtlCol="0">
            <a:spAutoFit/>
          </a:bodyPr>
          <a:lstStyle/>
          <a:p>
            <a:r>
              <a:rPr lang="es-ES" sz="2800" dirty="0"/>
              <a:t>Y la pregunta más importante de todas: ¿Aprendió? ¿Le gustó la actividad? ¿Cómo podemos hacer esta actividad mejor?</a:t>
            </a:r>
          </a:p>
          <a:p>
            <a:pPr algn="l" fontAlgn="base">
              <a:buNone/>
            </a:pPr>
            <a:r>
              <a:rPr lang="es-ES" sz="2800" dirty="0"/>
              <a:t>Quejas, sugerencias, reclamos: </a:t>
            </a:r>
            <a:r>
              <a:rPr lang="es-ES" sz="2800" dirty="0">
                <a:hlinkClick r:id="rId6"/>
              </a:rPr>
              <a:t>reylobo1976@gmail.com</a:t>
            </a:r>
            <a:r>
              <a:rPr lang="es-ES" sz="2800" dirty="0"/>
              <a:t>. </a:t>
            </a:r>
            <a:r>
              <a:rPr lang="es-CO" sz="2800" b="0" i="0" dirty="0">
                <a:effectLst/>
                <a:latin typeface="-apple-system"/>
              </a:rPr>
              <a:t>www.linkedin.com/in/alexandereyeslobo76ba486</a:t>
            </a:r>
          </a:p>
          <a:p>
            <a:pPr>
              <a:buNone/>
            </a:pPr>
            <a:br>
              <a:rPr lang="es-CO" sz="2800" dirty="0"/>
            </a:br>
            <a:endParaRPr lang="es-CO" sz="2800" dirty="0"/>
          </a:p>
        </p:txBody>
      </p:sp>
    </p:spTree>
    <p:extLst>
      <p:ext uri="{BB962C8B-B14F-4D97-AF65-F5344CB8AC3E}">
        <p14:creationId xmlns:p14="http://schemas.microsoft.com/office/powerpoint/2010/main" val="8991535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65FD4-C242-E952-7915-680D5472B51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F419398-2066-81AF-7546-F86E79946116}"/>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086E79A-7EF1-82EB-CE38-76925C5B3A5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6482C10B-6E04-4C7D-FCF9-9EF4FC618E0C}"/>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C262252B-6F3D-C7FB-A3F5-9AE19E92969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17AE3759-0639-4C4C-B32D-AEE6FF48403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220E1035-E9B0-3EC8-F495-007B27869DF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6A6F7A3-80C3-CA99-4D19-72C5A79EB5F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CEFD728E-F799-9040-53B6-0CC3EE153163}"/>
              </a:ext>
            </a:extLst>
          </p:cNvPr>
          <p:cNvSpPr txBox="1"/>
          <p:nvPr/>
        </p:nvSpPr>
        <p:spPr>
          <a:xfrm>
            <a:off x="6509493" y="1200250"/>
            <a:ext cx="4572000" cy="646331"/>
          </a:xfrm>
          <a:prstGeom prst="rect">
            <a:avLst/>
          </a:prstGeom>
          <a:noFill/>
        </p:spPr>
        <p:txBody>
          <a:bodyPr wrap="square" rtlCol="0">
            <a:spAutoFit/>
          </a:bodyPr>
          <a:lstStyle/>
          <a:p>
            <a:r>
              <a:rPr lang="es-ES" sz="3600" dirty="0"/>
              <a:t>MENSAJES FINALES</a:t>
            </a:r>
            <a:endParaRPr lang="es-CO" sz="3600" dirty="0"/>
          </a:p>
        </p:txBody>
      </p:sp>
      <p:sp>
        <p:nvSpPr>
          <p:cNvPr id="10" name="CuadroTexto 9">
            <a:extLst>
              <a:ext uri="{FF2B5EF4-FFF2-40B4-BE49-F238E27FC236}">
                <a16:creationId xmlns:a16="http://schemas.microsoft.com/office/drawing/2014/main" id="{F49A79E6-57A8-0B2B-09B4-4676F26959A2}"/>
              </a:ext>
            </a:extLst>
          </p:cNvPr>
          <p:cNvSpPr txBox="1"/>
          <p:nvPr/>
        </p:nvSpPr>
        <p:spPr>
          <a:xfrm>
            <a:off x="2514600" y="3771900"/>
            <a:ext cx="13792200" cy="3539430"/>
          </a:xfrm>
          <a:prstGeom prst="rect">
            <a:avLst/>
          </a:prstGeom>
          <a:noFill/>
        </p:spPr>
        <p:txBody>
          <a:bodyPr wrap="square" rtlCol="0">
            <a:spAutoFit/>
          </a:bodyPr>
          <a:lstStyle/>
          <a:p>
            <a:pPr marL="342900" indent="-342900">
              <a:buAutoNum type="arabicPeriod"/>
            </a:pPr>
            <a:r>
              <a:rPr lang="es-ES" sz="2800" dirty="0"/>
              <a:t>Las neuroimágenes son esenciales en el </a:t>
            </a:r>
            <a:r>
              <a:rPr lang="es-ES" sz="2800" dirty="0" err="1"/>
              <a:t>Dx</a:t>
            </a:r>
            <a:r>
              <a:rPr lang="es-ES" sz="2800" dirty="0"/>
              <a:t> y manejo de TCE</a:t>
            </a:r>
          </a:p>
          <a:p>
            <a:pPr marL="342900" indent="-342900">
              <a:buAutoNum type="arabicPeriod"/>
            </a:pPr>
            <a:r>
              <a:rPr lang="es-ES" sz="2800" dirty="0"/>
              <a:t>Es esencial tener conocimientos básicos sobre neuroanatomía modalidades de neuroimagen y vascularización cerebral</a:t>
            </a:r>
          </a:p>
          <a:p>
            <a:pPr marL="342900" indent="-342900">
              <a:buAutoNum type="arabicPeriod"/>
            </a:pPr>
            <a:r>
              <a:rPr lang="es-ES" sz="2800" dirty="0"/>
              <a:t>Rol de neuroimágenes: diagnóstico, seguimiento y decisión sobre tratamiento</a:t>
            </a:r>
          </a:p>
          <a:p>
            <a:pPr marL="342900" indent="-342900">
              <a:buAutoNum type="arabicPeriod"/>
            </a:pPr>
            <a:r>
              <a:rPr lang="es-ES" sz="2800" dirty="0"/>
              <a:t>Aunque la RM brinda mayor información, la TC sigue jugando un rol fundamental en el diagnóstico y seguimiento iniciales del TCE</a:t>
            </a:r>
          </a:p>
          <a:p>
            <a:pPr marL="342900" indent="-342900">
              <a:buAutoNum type="arabicPeriod"/>
            </a:pPr>
            <a:r>
              <a:rPr lang="es-ES" sz="2800" dirty="0"/>
              <a:t>Tiempo es cerebro</a:t>
            </a:r>
          </a:p>
          <a:p>
            <a:endParaRPr lang="es-CO" sz="2800" dirty="0"/>
          </a:p>
        </p:txBody>
      </p:sp>
      <p:sp>
        <p:nvSpPr>
          <p:cNvPr id="11" name="CuadroTexto 10">
            <a:extLst>
              <a:ext uri="{FF2B5EF4-FFF2-40B4-BE49-F238E27FC236}">
                <a16:creationId xmlns:a16="http://schemas.microsoft.com/office/drawing/2014/main" id="{70B820A6-CC9A-F481-61D4-74C9E64A6408}"/>
              </a:ext>
            </a:extLst>
          </p:cNvPr>
          <p:cNvSpPr txBox="1"/>
          <p:nvPr/>
        </p:nvSpPr>
        <p:spPr>
          <a:xfrm>
            <a:off x="9601200" y="7658100"/>
            <a:ext cx="6172200" cy="707886"/>
          </a:xfrm>
          <a:prstGeom prst="rect">
            <a:avLst/>
          </a:prstGeom>
          <a:noFill/>
        </p:spPr>
        <p:txBody>
          <a:bodyPr wrap="square" rtlCol="0">
            <a:spAutoFit/>
          </a:bodyPr>
          <a:lstStyle/>
          <a:p>
            <a:r>
              <a:rPr lang="es-ES" sz="4000" dirty="0"/>
              <a:t>Correlacionar con la clínica</a:t>
            </a:r>
            <a:endParaRPr lang="es-CO" sz="4000" dirty="0"/>
          </a:p>
        </p:txBody>
      </p:sp>
    </p:spTree>
    <p:extLst>
      <p:ext uri="{BB962C8B-B14F-4D97-AF65-F5344CB8AC3E}">
        <p14:creationId xmlns:p14="http://schemas.microsoft.com/office/powerpoint/2010/main" val="12599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072B2-A5FF-1920-ADD0-CCFC7F62505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F476E95-0B1B-BE0F-0837-76E32A952057}"/>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572923C-8761-C09C-33DE-807EFD18D9C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625D45BB-8A4E-F154-E260-1F3B636AE377}"/>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20A06869-F2A8-B928-75D2-2986BBB4C74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0D8CFC9C-2C0C-A36C-75FB-E7A10BD8E0B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D931EDC6-B843-0656-9050-45BF53E9A8D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BF9E28D7-7C7A-8AE8-DF21-B0AB51F6C1D2}"/>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2" name="Imagen" descr="Imagen">
            <a:extLst>
              <a:ext uri="{FF2B5EF4-FFF2-40B4-BE49-F238E27FC236}">
                <a16:creationId xmlns:a16="http://schemas.microsoft.com/office/drawing/2014/main" id="{4CAC3D12-0425-DF75-7A33-16CE8FF151C0}"/>
              </a:ext>
            </a:extLst>
          </p:cNvPr>
          <p:cNvPicPr>
            <a:picLocks noChangeAspect="1"/>
          </p:cNvPicPr>
          <p:nvPr/>
        </p:nvPicPr>
        <p:blipFill>
          <a:blip r:embed="rId6"/>
          <a:stretch>
            <a:fillRect/>
          </a:stretch>
        </p:blipFill>
        <p:spPr>
          <a:xfrm>
            <a:off x="260131" y="647700"/>
            <a:ext cx="13455870" cy="7885854"/>
          </a:xfrm>
          <a:prstGeom prst="rect">
            <a:avLst/>
          </a:prstGeom>
          <a:ln w="12700">
            <a:miter lim="400000"/>
          </a:ln>
        </p:spPr>
      </p:pic>
      <p:sp>
        <p:nvSpPr>
          <p:cNvPr id="13" name="CuadroTexto 12">
            <a:extLst>
              <a:ext uri="{FF2B5EF4-FFF2-40B4-BE49-F238E27FC236}">
                <a16:creationId xmlns:a16="http://schemas.microsoft.com/office/drawing/2014/main" id="{00AC9062-DADB-7FB3-A99B-5427CD8C6695}"/>
              </a:ext>
            </a:extLst>
          </p:cNvPr>
          <p:cNvSpPr txBox="1"/>
          <p:nvPr/>
        </p:nvSpPr>
        <p:spPr>
          <a:xfrm>
            <a:off x="13868400" y="5372100"/>
            <a:ext cx="3276600" cy="1446550"/>
          </a:xfrm>
          <a:prstGeom prst="rect">
            <a:avLst/>
          </a:prstGeom>
          <a:noFill/>
        </p:spPr>
        <p:txBody>
          <a:bodyPr wrap="square" rtlCol="0">
            <a:spAutoFit/>
          </a:bodyPr>
          <a:lstStyle/>
          <a:p>
            <a:r>
              <a:rPr lang="es-ES" sz="4400" dirty="0"/>
              <a:t>GRACIAS</a:t>
            </a:r>
          </a:p>
          <a:p>
            <a:r>
              <a:rPr lang="es-ES" sz="4400" dirty="0"/>
              <a:t>¡TOTALES¡</a:t>
            </a:r>
            <a:endParaRPr lang="es-CO" sz="4400" dirty="0"/>
          </a:p>
        </p:txBody>
      </p:sp>
    </p:spTree>
    <p:extLst>
      <p:ext uri="{BB962C8B-B14F-4D97-AF65-F5344CB8AC3E}">
        <p14:creationId xmlns:p14="http://schemas.microsoft.com/office/powerpoint/2010/main" val="4258900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5492</TotalTime>
  <Words>8918</Words>
  <Application>Microsoft Office PowerPoint</Application>
  <PresentationFormat>Personalizado</PresentationFormat>
  <Paragraphs>325</Paragraphs>
  <Slides>71</Slides>
  <Notes>60</Notes>
  <HiddenSlides>0</HiddenSlides>
  <MMClips>0</MMClips>
  <ScaleCrop>false</ScaleCrop>
  <HeadingPairs>
    <vt:vector size="6" baseType="variant">
      <vt:variant>
        <vt:lpstr>Fuentes usadas</vt:lpstr>
      </vt:variant>
      <vt:variant>
        <vt:i4>17</vt:i4>
      </vt:variant>
      <vt:variant>
        <vt:lpstr>Tema</vt:lpstr>
      </vt:variant>
      <vt:variant>
        <vt:i4>2</vt:i4>
      </vt:variant>
      <vt:variant>
        <vt:lpstr>Títulos de diapositiva</vt:lpstr>
      </vt:variant>
      <vt:variant>
        <vt:i4>71</vt:i4>
      </vt:variant>
    </vt:vector>
  </HeadingPairs>
  <TitlesOfParts>
    <vt:vector size="90" baseType="lpstr">
      <vt:lpstr>Aptos Narrow</vt:lpstr>
      <vt:lpstr>Calibri</vt:lpstr>
      <vt:lpstr>Arial</vt:lpstr>
      <vt:lpstr>KgnjxkTfnkxfSsypryXjdfbwAdvTT5843c571+fb</vt:lpstr>
      <vt:lpstr>Bahnschrift SemiLight</vt:lpstr>
      <vt:lpstr>JddsltWlcnsxJtcnklByqkjxAdvTT2cba4af3.B</vt:lpstr>
      <vt:lpstr>Open Sans</vt:lpstr>
      <vt:lpstr>-apple-system</vt:lpstr>
      <vt:lpstr>Calibri Light</vt:lpstr>
      <vt:lpstr>Cambria</vt:lpstr>
      <vt:lpstr>BmlxlhSqjgbcPvqkyjGjfbhtAdvTT5843c571+20</vt:lpstr>
      <vt:lpstr>StoneSans-Semibold-Identity-H</vt:lpstr>
      <vt:lpstr>Aptos</vt:lpstr>
      <vt:lpstr>TnrmsgBqrghpHbmvhrSkmsfxAdvTT5843c571</vt:lpstr>
      <vt:lpstr>StoneSans</vt:lpstr>
      <vt:lpstr>GungsuhChe</vt:lpstr>
      <vt:lpstr>StoneSans-Semibold</vt:lpstr>
      <vt:lpstr>Office Theme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Azul y Violeta Informal Corporativo Desarrollo de Aplicación Emprendimiento Empresa Presentación</dc:title>
  <dc:creator>Lizeth Hernandez</dc:creator>
  <cp:lastModifiedBy>ALEXANDER REYES LOBO</cp:lastModifiedBy>
  <cp:revision>33</cp:revision>
  <dcterms:created xsi:type="dcterms:W3CDTF">2006-08-16T00:00:00Z</dcterms:created>
  <dcterms:modified xsi:type="dcterms:W3CDTF">2025-10-05T14:55:19Z</dcterms:modified>
  <dc:identifier>DAF5U3N7QGM</dc:identifier>
</cp:coreProperties>
</file>