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3" r:id="rId3"/>
    <p:sldId id="274" r:id="rId4"/>
    <p:sldId id="257" r:id="rId5"/>
    <p:sldId id="262" r:id="rId6"/>
    <p:sldId id="297" r:id="rId7"/>
    <p:sldId id="299" r:id="rId8"/>
    <p:sldId id="300" r:id="rId9"/>
    <p:sldId id="301" r:id="rId10"/>
    <p:sldId id="276" r:id="rId11"/>
    <p:sldId id="275" r:id="rId12"/>
    <p:sldId id="302" r:id="rId13"/>
    <p:sldId id="298" r:id="rId14"/>
    <p:sldId id="303" r:id="rId15"/>
    <p:sldId id="304" r:id="rId16"/>
    <p:sldId id="305" r:id="rId17"/>
    <p:sldId id="306" r:id="rId18"/>
    <p:sldId id="307" r:id="rId19"/>
    <p:sldId id="308" r:id="rId20"/>
    <p:sldId id="310" r:id="rId21"/>
    <p:sldId id="277" r:id="rId22"/>
    <p:sldId id="31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706" autoAdjust="0"/>
  </p:normalViewPr>
  <p:slideViewPr>
    <p:cSldViewPr snapToGrid="0">
      <p:cViewPr varScale="1">
        <p:scale>
          <a:sx n="89" d="100"/>
          <a:sy n="89" d="100"/>
        </p:scale>
        <p:origin x="5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15276-BD36-4AF1-BB4A-2911B55CE249}" type="datetimeFigureOut">
              <a:rPr lang="es-MX" smtClean="0"/>
              <a:t>13/07/2025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525A87-35D7-4ED5-9DE7-A5972B4E39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4044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25A87-35D7-4ED5-9DE7-A5972B4E392E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4632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err="1"/>
              <a:t>agreggar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25A87-35D7-4ED5-9DE7-A5972B4E392E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9063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10F3F-1226-32DF-A72B-8E12AC48C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A5495C9-4EAD-3DB6-C071-D2F8933E21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1ACEC9A-0B63-87E2-988C-7394EE0F63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err="1"/>
              <a:t>agreggar</a:t>
            </a:r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2326E32-7E76-43DC-E340-1F5BAA9867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25A87-35D7-4ED5-9DE7-A5972B4E392E}" type="slidenum">
              <a:rPr lang="es-MX" smtClean="0"/>
              <a:t>21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6308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540B8A-CAD8-84B6-F9FD-D3AA0306C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293925-5778-807A-DAB8-724BF97794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76DBFA-DB8C-D49A-B1C2-060F4B9F7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B1C792-5CEF-CF23-7ACA-4BAEC4B0C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92752E-8DED-64DA-E207-56BC18939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069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1CD032-E5A7-E68B-1DE3-ED32A157E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042B54-CE15-DAA3-6865-538B944F3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D21B26-BA71-61D9-9192-50FD75EC2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AE99BC-6CC6-8AB1-316E-3191384FC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536328-936E-89AB-A6DD-E84AC5C8F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551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5239B1-BD9E-E38F-0332-5EE5E1B8D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B4FA55-C297-58F7-9EE1-E2B6F44E0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B49FB8-63A7-D33D-0BF1-ED2039FC3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4A352D-9F3A-A309-CD1C-FD2517230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DA7B9E-DED6-3A5A-EF4C-6FACD4877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80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6DFA1A-CDF8-4755-C176-2FDCD23CC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F74655-48F9-C8B3-ED4B-733805DAAE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F420BD6-F268-7FAB-208D-98E32BA28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743AFD-5A69-5934-C221-D71EB76D6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39A005B-9A92-BF94-4C3B-F245A020A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1A314B3-F8C9-484C-6603-F34D607E5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190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9BDEE0-4CD5-B3C0-F68F-F3A240EC9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169DA0-577B-7210-3F84-2001875CA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4A0CCAF-4F1A-7D06-AD23-1333448DDA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4AACAC-76D5-EEF4-7FCD-61CB09640B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EC0DCAA-1EC3-D91F-1A35-32987D0A6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47BF8FB-4077-EEC4-BA7B-AA2B0FD58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7FE2185-9549-17B1-5DCF-8143F290F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ECBD5EC-EC6D-4032-FE78-D40B43EFB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43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D1CBA3-218E-0384-F5C3-AEC0C9172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701B073-475E-C1C8-B9F3-F2A677D23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D4648B1-7F38-5FD0-6441-0D2D032E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E9E5794-A80F-D4D3-6C89-B788747A1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562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9339556-2D51-78FF-3132-C14C8BCD5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EFFAEF6-57F0-E57D-5F2B-CCA287718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B0C137C-1D98-5BCB-FF6F-17F715121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383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CBD2EA-4EDF-8AC7-1316-6E165C90E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89AB28-A6B2-8884-06D7-B43F9870B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0702446-EEF9-0120-5929-3BD6CB78B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4F525E-D0DF-F43D-6804-AC375EEE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6E3D8C-8495-7763-90EA-967CB5921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05BC3AD-64B0-1371-45DB-119B13F7C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283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720B82-E915-B109-2E57-E9EFC9B98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A4EC025-408B-A08B-DC83-80A078BBD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E90125-C29F-8831-C8DD-78E952AA82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0A21A9-1D4B-F04B-2834-D2905BF3C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68A660-58A4-6E04-7D0B-1328F10BD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94D11F-8B29-1425-E88A-FAF9E3397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3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415EA1-5BE1-1317-C86A-158DF6D21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BD0E8E-6BDF-9C2D-BADB-E16F1B16D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07A871-A701-841F-133E-8C1D422CD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473B4F-4D05-27C0-E5E8-183B1BD72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7CCEFD-D49A-579A-7F09-B2A620973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742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C9C0BF1-7E55-B817-20AF-4A62095997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CC0B7ED-B97C-62FC-BEAD-3FF26FC5D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322DD8-E0E6-CDFA-E3BF-1D08B1FA4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A8878F-C922-A616-7C11-D80D11901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3A4868-4F16-C3F6-076F-2B0DC7284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144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C7DEA3C-F714-D745-F21F-6E236E47C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9B0AD1-4731-F923-EA61-42F86355A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A1D921-767E-7E90-AC91-09DB6A8991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BB0C7A-D2F5-44A4-B5A4-5E21B52F4809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C17F84-9CAB-3120-57EF-06D907A56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E65A28-100F-153B-A316-6D3D45247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050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s/signo-de-interrogaci%C3%B3n-pregunta-1019983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rweb.blogspot.com/2016/10/estres-y-el-envejecimiento-celular.html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olegiomanuelrodriguez.cl/mr/exelearning/Psicologia1/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l7Td5ehgI4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672760-D906-B108-B7F9-7E37FFAA17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046" y="215067"/>
            <a:ext cx="7425907" cy="1728614"/>
          </a:xfrm>
        </p:spPr>
        <p:txBody>
          <a:bodyPr>
            <a:noAutofit/>
          </a:bodyPr>
          <a:lstStyle/>
          <a:p>
            <a:r>
              <a:rPr lang="es-MX" sz="4400" noProof="0" dirty="0">
                <a:latin typeface="Aptos Black" panose="020F0502020204030204" pitchFamily="34" charset="0"/>
              </a:rPr>
              <a:t>Sesión </a:t>
            </a:r>
            <a:r>
              <a:rPr lang="es-MX" sz="4400" dirty="0">
                <a:latin typeface="Aptos Black" panose="020F0502020204030204" pitchFamily="34" charset="0"/>
              </a:rPr>
              <a:t>2 </a:t>
            </a:r>
            <a:br>
              <a:rPr lang="es-MX" sz="4400" dirty="0">
                <a:latin typeface="Aptos Black" panose="020F0502020204030204" pitchFamily="34" charset="0"/>
              </a:rPr>
            </a:br>
            <a:r>
              <a:rPr lang="es-MX" sz="4400" noProof="0" dirty="0">
                <a:latin typeface="Aptos Black" panose="020F0502020204030204" pitchFamily="34" charset="0"/>
              </a:rPr>
              <a:t>Evaluación y preparación preoperatoria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15BC2DD-E074-1B56-B3EA-88F6B1F191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1710" y="5454475"/>
            <a:ext cx="9144000" cy="1655762"/>
          </a:xfrm>
        </p:spPr>
        <p:txBody>
          <a:bodyPr/>
          <a:lstStyle/>
          <a:p>
            <a:r>
              <a:rPr lang="es-MX" noProof="0" dirty="0"/>
              <a:t>Mtra. Sandra Ivonne Guandulain Ponce</a:t>
            </a:r>
          </a:p>
          <a:p>
            <a:r>
              <a:rPr lang="es-MX" noProof="0" dirty="0"/>
              <a:t>24 / </a:t>
            </a:r>
            <a:r>
              <a:rPr lang="es-MX" dirty="0"/>
              <a:t>Agosto</a:t>
            </a:r>
            <a:r>
              <a:rPr lang="es-MX" noProof="0" dirty="0"/>
              <a:t> /2025</a:t>
            </a:r>
          </a:p>
          <a:p>
            <a:endParaRPr lang="es-MX" noProof="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B8EE050-F12C-5AFB-7A2B-31BFD3D42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798" y="2875933"/>
            <a:ext cx="3704191" cy="289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5DF0038-FCC9-C794-3DF7-D6C8862C17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1991" y="2315810"/>
            <a:ext cx="4954932" cy="2766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7438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EFEA7-900A-3C08-035C-C82E28BD8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C65E3F-9B47-D703-0415-BBAEA9A42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063" y="162233"/>
            <a:ext cx="3784705" cy="973393"/>
          </a:xfrm>
        </p:spPr>
        <p:txBody>
          <a:bodyPr>
            <a:normAutofit/>
          </a:bodyPr>
          <a:lstStyle/>
          <a:p>
            <a:pPr algn="ctr"/>
            <a:r>
              <a:rPr lang="es-MX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03199A-0D83-9595-F990-9E2D8AEA2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5523" y="1825547"/>
            <a:ext cx="7704188" cy="2815797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noProof="0" dirty="0"/>
              <a:t>Presentación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/>
              <a:t>Objetivo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/>
              <a:t>Historia clínica y evaluación física</a:t>
            </a:r>
          </a:p>
          <a:p>
            <a:pPr marL="514350" indent="-514350">
              <a:buFont typeface="+mj-lt"/>
              <a:buAutoNum type="arabicPeriod"/>
            </a:pPr>
            <a:r>
              <a:rPr lang="es-MX" noProof="0" dirty="0"/>
              <a:t>Educación preoperatoria del paciente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/>
              <a:t>Uso de tecnologías para la preparación preoperatoria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/>
              <a:t>Actividad integrativa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/>
              <a:t>Evaluación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A0FC336-8AF3-CDEC-90AF-B6B04DABAA2A}"/>
              </a:ext>
            </a:extLst>
          </p:cNvPr>
          <p:cNvSpPr/>
          <p:nvPr/>
        </p:nvSpPr>
        <p:spPr>
          <a:xfrm>
            <a:off x="4301717" y="1664170"/>
            <a:ext cx="7831799" cy="3138553"/>
          </a:xfrm>
          <a:prstGeom prst="rect">
            <a:avLst/>
          </a:prstGeom>
          <a:noFill/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pic>
        <p:nvPicPr>
          <p:cNvPr id="1026" name="Picture 2" descr="Premium Vector | Female nurse wearing surgery mask">
            <a:extLst>
              <a:ext uri="{FF2B5EF4-FFF2-40B4-BE49-F238E27FC236}">
                <a16:creationId xmlns:a16="http://schemas.microsoft.com/office/drawing/2014/main" id="{F83DE358-7EA5-DBA5-F57F-753F2C333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55" y="762000"/>
            <a:ext cx="2771775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1587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33C4B-49E4-5B32-E777-A62AB4397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5690C6-CFCF-C614-17F6-2B4365B7A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063" y="162233"/>
            <a:ext cx="3784705" cy="973393"/>
          </a:xfrm>
        </p:spPr>
        <p:txBody>
          <a:bodyPr>
            <a:normAutofit/>
          </a:bodyPr>
          <a:lstStyle/>
          <a:p>
            <a:pPr algn="ctr"/>
            <a:r>
              <a:rPr lang="es-MX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8536D7-A2E2-D9E7-F254-F8C64E492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531" y="2677538"/>
            <a:ext cx="5035412" cy="223296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ES" noProof="0" dirty="0"/>
              <a:t>Desarrollar la capacidad para proporcionar educación preoperatoria efectiva para garantizar la comprensión y preparación del paciente a través de estrategias de comunicación claras y recursos informativos adaptados.</a:t>
            </a:r>
            <a:endParaRPr lang="es-MX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5EA058F-4D3C-1D66-13CF-BADA55C72AF5}"/>
              </a:ext>
            </a:extLst>
          </p:cNvPr>
          <p:cNvSpPr/>
          <p:nvPr/>
        </p:nvSpPr>
        <p:spPr>
          <a:xfrm>
            <a:off x="386193" y="2469662"/>
            <a:ext cx="5899253" cy="2648719"/>
          </a:xfrm>
          <a:prstGeom prst="rect">
            <a:avLst/>
          </a:prstGeom>
          <a:noFill/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pic>
        <p:nvPicPr>
          <p:cNvPr id="4" name="Picture 2" descr="40+ Enfermera De Quirófano Ilustraciones de Stock, gráficos vectoriales  libres de derechos y clip art - iStock">
            <a:extLst>
              <a:ext uri="{FF2B5EF4-FFF2-40B4-BE49-F238E27FC236}">
                <a16:creationId xmlns:a16="http://schemas.microsoft.com/office/drawing/2014/main" id="{084C9826-9F42-59DF-F7D4-3DB934013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941" y="1787550"/>
            <a:ext cx="5071375" cy="358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019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373C31-48F8-FD34-0691-945CADFF0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7425" y="29496"/>
            <a:ext cx="3396330" cy="1119086"/>
          </a:xfrm>
        </p:spPr>
        <p:txBody>
          <a:bodyPr/>
          <a:lstStyle/>
          <a:p>
            <a:r>
              <a:rPr lang="es-MX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B8E962-52C5-530A-5158-5631A5FFC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1462" y="1363645"/>
            <a:ext cx="7156877" cy="47396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MX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Sandra Ivonne Guandulain Ponce</a:t>
            </a:r>
          </a:p>
          <a:p>
            <a:r>
              <a:rPr lang="es-MX" noProof="0" dirty="0"/>
              <a:t>Lic. En Enfermería y Obstetricia – IPN</a:t>
            </a:r>
          </a:p>
          <a:p>
            <a:r>
              <a:rPr lang="es-MX" noProof="0" dirty="0"/>
              <a:t>Mtra. En Administración de Organizaciones de la salud – Universidad La Salle</a:t>
            </a:r>
          </a:p>
          <a:p>
            <a:pPr marL="0" indent="0">
              <a:buNone/>
            </a:pPr>
            <a:r>
              <a:rPr lang="es-MX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Experiencia: </a:t>
            </a:r>
          </a:p>
          <a:p>
            <a:r>
              <a:rPr lang="es-MX" noProof="0" dirty="0"/>
              <a:t>Centro Médico ABC – Quirófano y Excelencia Operacional </a:t>
            </a:r>
          </a:p>
          <a:p>
            <a:r>
              <a:rPr lang="es-MX" noProof="0" dirty="0"/>
              <a:t>Hospital Ángeles Acoxpa – Jefe de Quirófano</a:t>
            </a:r>
          </a:p>
          <a:p>
            <a:r>
              <a:rPr lang="es-MX" noProof="0" dirty="0"/>
              <a:t>Enfermera privada de cirugía plástica</a:t>
            </a:r>
          </a:p>
          <a:p>
            <a:r>
              <a:rPr lang="es-MX" noProof="0" dirty="0"/>
              <a:t>Docente en UNITEC Atizapán</a:t>
            </a:r>
          </a:p>
          <a:p>
            <a:r>
              <a:rPr lang="es-MX" noProof="0" dirty="0"/>
              <a:t>Enfermera independiente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FA55CFD-F050-7AFB-7E1D-5E50B554B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19" y="952306"/>
            <a:ext cx="3634333" cy="53157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7D829F2F-274A-D883-B90F-B0A0691B74E8}"/>
              </a:ext>
            </a:extLst>
          </p:cNvPr>
          <p:cNvSpPr/>
          <p:nvPr/>
        </p:nvSpPr>
        <p:spPr>
          <a:xfrm>
            <a:off x="4375422" y="1262115"/>
            <a:ext cx="7508959" cy="4942740"/>
          </a:xfrm>
          <a:prstGeom prst="rect">
            <a:avLst/>
          </a:prstGeom>
          <a:noFill/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905523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02198-53D5-5479-49FD-CA65C30B4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E94B0B69-4720-3172-B44B-9F6308F28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9437" y="83891"/>
            <a:ext cx="7022284" cy="1031846"/>
          </a:xfrm>
        </p:spPr>
        <p:txBody>
          <a:bodyPr>
            <a:normAutofit/>
          </a:bodyPr>
          <a:lstStyle/>
          <a:p>
            <a:pPr algn="ctr"/>
            <a:r>
              <a:rPr lang="es-MX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Introducción</a:t>
            </a:r>
            <a:endParaRPr lang="es-MX" b="1" u="sng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570C8D8C-D0A9-35F7-C654-9CFA8A264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681" y="2025539"/>
            <a:ext cx="5343389" cy="2303612"/>
          </a:xfrm>
          <a:ln w="3810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dirty="0"/>
              <a:t>Los cuidados preoperatorios incluyen la preparación integral de tipo físico, psicológico, emocional y espiritual del paciente antes de la cirugía.</a:t>
            </a:r>
            <a:endParaRPr lang="es-MX" noProof="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1897776-9DEE-937C-6B45-95639A075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0675" y="1359016"/>
            <a:ext cx="4139967" cy="4139967"/>
          </a:xfrm>
          <a:prstGeom prst="ellipse">
            <a:avLst/>
          </a:prstGeom>
          <a:ln w="38100">
            <a:solidFill>
              <a:srgbClr val="0070C0"/>
            </a:solidFill>
          </a:ln>
          <a:effectLst>
            <a:softEdge rad="112500"/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A8DED40-0FA1-A8C9-7E87-447CE245F21D}"/>
              </a:ext>
            </a:extLst>
          </p:cNvPr>
          <p:cNvSpPr txBox="1"/>
          <p:nvPr/>
        </p:nvSpPr>
        <p:spPr>
          <a:xfrm>
            <a:off x="108857" y="6444734"/>
            <a:ext cx="1182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Fuente: </a:t>
            </a:r>
            <a:r>
              <a:rPr lang="es-MX" dirty="0" err="1">
                <a:solidFill>
                  <a:schemeClr val="bg1"/>
                </a:solidFill>
              </a:rPr>
              <a:t>Hamlim</a:t>
            </a:r>
            <a:r>
              <a:rPr lang="es-MX" dirty="0">
                <a:solidFill>
                  <a:schemeClr val="bg1"/>
                </a:solidFill>
              </a:rPr>
              <a:t>, Richardson and cols. Enfermería perioperatoria texto </a:t>
            </a:r>
            <a:r>
              <a:rPr lang="es-MX" dirty="0" err="1">
                <a:solidFill>
                  <a:schemeClr val="bg1"/>
                </a:solidFill>
              </a:rPr>
              <a:t>indtroductorio</a:t>
            </a:r>
            <a:r>
              <a:rPr lang="es-MX" dirty="0">
                <a:solidFill>
                  <a:schemeClr val="bg1"/>
                </a:solidFill>
              </a:rPr>
              <a:t>, Manual Moderno, 2010</a:t>
            </a:r>
          </a:p>
        </p:txBody>
      </p:sp>
    </p:spTree>
    <p:extLst>
      <p:ext uri="{BB962C8B-B14F-4D97-AF65-F5344CB8AC3E}">
        <p14:creationId xmlns:p14="http://schemas.microsoft.com/office/powerpoint/2010/main" val="70922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3F996-81DF-05D1-1B41-9AE1555BF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C942E80D-281B-74CD-EBBD-519D0F407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6871" y="2621489"/>
            <a:ext cx="4781724" cy="1031846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Valoración preoperatoria</a:t>
            </a:r>
            <a:br>
              <a:rPr lang="es-MX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Objetivos</a:t>
            </a:r>
            <a:br>
              <a:rPr lang="es-MX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MX" b="1" u="sng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2A19A8E-5968-9429-08E8-92BCA88FC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42" y="1149151"/>
            <a:ext cx="8095062" cy="3976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A9C6B22-F4D0-955C-58F5-6E9584274960}"/>
              </a:ext>
            </a:extLst>
          </p:cNvPr>
          <p:cNvSpPr txBox="1"/>
          <p:nvPr/>
        </p:nvSpPr>
        <p:spPr>
          <a:xfrm>
            <a:off x="108857" y="6444734"/>
            <a:ext cx="1182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Fuente: </a:t>
            </a:r>
            <a:r>
              <a:rPr lang="es-MX" dirty="0" err="1">
                <a:solidFill>
                  <a:schemeClr val="bg1"/>
                </a:solidFill>
              </a:rPr>
              <a:t>Hamlim</a:t>
            </a:r>
            <a:r>
              <a:rPr lang="es-MX" dirty="0">
                <a:solidFill>
                  <a:schemeClr val="bg1"/>
                </a:solidFill>
              </a:rPr>
              <a:t>, Richardson and cols. Enfermería perioperatoria texto </a:t>
            </a:r>
            <a:r>
              <a:rPr lang="es-MX" dirty="0" err="1">
                <a:solidFill>
                  <a:schemeClr val="bg1"/>
                </a:solidFill>
              </a:rPr>
              <a:t>indtroductorio</a:t>
            </a:r>
            <a:r>
              <a:rPr lang="es-MX" dirty="0">
                <a:solidFill>
                  <a:schemeClr val="bg1"/>
                </a:solidFill>
              </a:rPr>
              <a:t>, Manual Moderno, 2010</a:t>
            </a:r>
          </a:p>
        </p:txBody>
      </p:sp>
    </p:spTree>
    <p:extLst>
      <p:ext uri="{BB962C8B-B14F-4D97-AF65-F5344CB8AC3E}">
        <p14:creationId xmlns:p14="http://schemas.microsoft.com/office/powerpoint/2010/main" val="751611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76471-783E-1E59-E8A5-4E01B4FC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EC47B561-EE9C-91F1-F338-6B061C16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3706" y="2810313"/>
            <a:ext cx="4035105" cy="1031846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Valoración preoperatoria</a:t>
            </a:r>
            <a:br>
              <a:rPr lang="es-MX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MX" b="1" u="sng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98AA7-993A-96F1-AAB3-7B2F68708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12" y="507534"/>
            <a:ext cx="7071945" cy="5439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53ECB3F-B852-C401-AD24-79267AA276F0}"/>
              </a:ext>
            </a:extLst>
          </p:cNvPr>
          <p:cNvSpPr txBox="1"/>
          <p:nvPr/>
        </p:nvSpPr>
        <p:spPr>
          <a:xfrm>
            <a:off x="108857" y="6444734"/>
            <a:ext cx="1182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Fuente: </a:t>
            </a:r>
            <a:r>
              <a:rPr lang="es-MX" dirty="0" err="1">
                <a:solidFill>
                  <a:schemeClr val="bg1"/>
                </a:solidFill>
              </a:rPr>
              <a:t>Hamlim</a:t>
            </a:r>
            <a:r>
              <a:rPr lang="es-MX" dirty="0">
                <a:solidFill>
                  <a:schemeClr val="bg1"/>
                </a:solidFill>
              </a:rPr>
              <a:t>, Richardson and cols. Enfermería perioperatoria texto </a:t>
            </a:r>
            <a:r>
              <a:rPr lang="es-MX" dirty="0" err="1">
                <a:solidFill>
                  <a:schemeClr val="bg1"/>
                </a:solidFill>
              </a:rPr>
              <a:t>indtroductorio</a:t>
            </a:r>
            <a:r>
              <a:rPr lang="es-MX" dirty="0">
                <a:solidFill>
                  <a:schemeClr val="bg1"/>
                </a:solidFill>
              </a:rPr>
              <a:t>, Manual Moderno, 2010</a:t>
            </a:r>
          </a:p>
        </p:txBody>
      </p:sp>
    </p:spTree>
    <p:extLst>
      <p:ext uri="{BB962C8B-B14F-4D97-AF65-F5344CB8AC3E}">
        <p14:creationId xmlns:p14="http://schemas.microsoft.com/office/powerpoint/2010/main" val="2476302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C487B-9F00-B7CC-40DE-32CFD33EC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EAFFE81A-D285-377B-22C3-9ED343689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7840" y="2612358"/>
            <a:ext cx="3750578" cy="1481470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Valoración preoperatoria</a:t>
            </a:r>
            <a:br>
              <a:rPr lang="es-MX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MX" b="1" u="sng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7C955FB-AB3D-C81B-0CA7-99A258512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582" y="75501"/>
            <a:ext cx="6287045" cy="6256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396DD8D-B6A0-441C-182D-A7B43B558F99}"/>
              </a:ext>
            </a:extLst>
          </p:cNvPr>
          <p:cNvSpPr txBox="1"/>
          <p:nvPr/>
        </p:nvSpPr>
        <p:spPr>
          <a:xfrm>
            <a:off x="108857" y="6444734"/>
            <a:ext cx="1182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Fuente: </a:t>
            </a:r>
            <a:r>
              <a:rPr lang="es-MX" dirty="0" err="1">
                <a:solidFill>
                  <a:schemeClr val="bg1"/>
                </a:solidFill>
              </a:rPr>
              <a:t>Hamlim</a:t>
            </a:r>
            <a:r>
              <a:rPr lang="es-MX" dirty="0">
                <a:solidFill>
                  <a:schemeClr val="bg1"/>
                </a:solidFill>
              </a:rPr>
              <a:t>, Richardson and cols. Enfermería perioperatoria texto </a:t>
            </a:r>
            <a:r>
              <a:rPr lang="es-MX" dirty="0" err="1">
                <a:solidFill>
                  <a:schemeClr val="bg1"/>
                </a:solidFill>
              </a:rPr>
              <a:t>indtroductorio</a:t>
            </a:r>
            <a:r>
              <a:rPr lang="es-MX" dirty="0">
                <a:solidFill>
                  <a:schemeClr val="bg1"/>
                </a:solidFill>
              </a:rPr>
              <a:t>, Manual Moderno, 2010</a:t>
            </a:r>
          </a:p>
        </p:txBody>
      </p:sp>
    </p:spTree>
    <p:extLst>
      <p:ext uri="{BB962C8B-B14F-4D97-AF65-F5344CB8AC3E}">
        <p14:creationId xmlns:p14="http://schemas.microsoft.com/office/powerpoint/2010/main" val="3086436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F659-7D69-97AF-7D9B-73ECCEA8F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77B6A34D-55AE-8C7E-C6AD-B60BAD624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6216" y="113249"/>
            <a:ext cx="7022284" cy="1031846"/>
          </a:xfrm>
        </p:spPr>
        <p:txBody>
          <a:bodyPr>
            <a:normAutofit/>
          </a:bodyPr>
          <a:lstStyle/>
          <a:p>
            <a:pPr algn="ctr"/>
            <a:r>
              <a:rPr lang="es-MX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Valoración preoperatoria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BD0EE73-5B50-669E-98CD-CA249E0A77B6}"/>
              </a:ext>
            </a:extLst>
          </p:cNvPr>
          <p:cNvSpPr/>
          <p:nvPr/>
        </p:nvSpPr>
        <p:spPr>
          <a:xfrm>
            <a:off x="793580" y="1251243"/>
            <a:ext cx="406143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Historia clínica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E7B6186-872D-6323-5A3A-BBBD7B0F618B}"/>
              </a:ext>
            </a:extLst>
          </p:cNvPr>
          <p:cNvSpPr/>
          <p:nvPr/>
        </p:nvSpPr>
        <p:spPr>
          <a:xfrm>
            <a:off x="5364410" y="4211272"/>
            <a:ext cx="663464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Valoración de Enfermería</a:t>
            </a:r>
          </a:p>
          <a:p>
            <a:pPr algn="ctr"/>
            <a:r>
              <a:rPr lang="es-E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Patrones funcionales de salud</a:t>
            </a:r>
            <a:endParaRPr lang="es-ES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26F42F2C-1807-63B3-ABC5-78609250B72D}"/>
              </a:ext>
            </a:extLst>
          </p:cNvPr>
          <p:cNvCxnSpPr>
            <a:cxnSpLocks/>
          </p:cNvCxnSpPr>
          <p:nvPr/>
        </p:nvCxnSpPr>
        <p:spPr>
          <a:xfrm flipH="1">
            <a:off x="4362276" y="2126832"/>
            <a:ext cx="2513903" cy="2157034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9648DCE8-738E-8100-4740-113429953DE7}"/>
              </a:ext>
            </a:extLst>
          </p:cNvPr>
          <p:cNvCxnSpPr/>
          <p:nvPr/>
        </p:nvCxnSpPr>
        <p:spPr>
          <a:xfrm>
            <a:off x="4855012" y="2427605"/>
            <a:ext cx="2072081" cy="1102929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0A34E932-7093-3E59-70FE-0DB64AF919ED}"/>
              </a:ext>
            </a:extLst>
          </p:cNvPr>
          <p:cNvCxnSpPr/>
          <p:nvPr/>
        </p:nvCxnSpPr>
        <p:spPr>
          <a:xfrm>
            <a:off x="4362276" y="2849795"/>
            <a:ext cx="2072081" cy="1102929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Imagen 18">
            <a:extLst>
              <a:ext uri="{FF2B5EF4-FFF2-40B4-BE49-F238E27FC236}">
                <a16:creationId xmlns:a16="http://schemas.microsoft.com/office/drawing/2014/main" id="{B934D122-3877-5F96-E43A-02860F293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94920" y="2481858"/>
            <a:ext cx="3124899" cy="312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687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88A09-4A48-90E6-9E18-3C82EF343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A934A19-7D75-2840-A2C4-7A3341433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788" y="560413"/>
            <a:ext cx="7638208" cy="544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19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44554-1684-196C-E56D-242F0DFAB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77881F9-745F-D7AF-CBE8-5550CF315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876" y="579710"/>
            <a:ext cx="3558848" cy="548687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5A1F9E0-849D-31C0-E197-454A3B3F0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8242" y="5550662"/>
            <a:ext cx="7022284" cy="1031846"/>
          </a:xfrm>
        </p:spPr>
        <p:txBody>
          <a:bodyPr>
            <a:normAutofit/>
          </a:bodyPr>
          <a:lstStyle/>
          <a:p>
            <a:pPr algn="ctr"/>
            <a:r>
              <a:rPr lang="es-MX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Valoración preoperatoria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524112D-B0F6-1B6E-C3A7-9E4B0D549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5671" y="2123378"/>
            <a:ext cx="4317696" cy="298448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463CC77-0518-238E-BD9A-99CC1012FF74}"/>
              </a:ext>
            </a:extLst>
          </p:cNvPr>
          <p:cNvSpPr txBox="1"/>
          <p:nvPr/>
        </p:nvSpPr>
        <p:spPr>
          <a:xfrm>
            <a:off x="108857" y="6444734"/>
            <a:ext cx="1182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https://repositorio.xoc.uam.mx/jspui/bitstream/123456789/26030/1/cbs1973815.pdf</a:t>
            </a:r>
          </a:p>
        </p:txBody>
      </p:sp>
    </p:spTree>
    <p:extLst>
      <p:ext uri="{BB962C8B-B14F-4D97-AF65-F5344CB8AC3E}">
        <p14:creationId xmlns:p14="http://schemas.microsoft.com/office/powerpoint/2010/main" val="818617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72276-F647-0FB8-503C-CB1853665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F71E78AA-B402-4EEB-A401-49053FC21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584" y="5599649"/>
            <a:ext cx="7022284" cy="1031846"/>
          </a:xfrm>
        </p:spPr>
        <p:txBody>
          <a:bodyPr>
            <a:normAutofit/>
          </a:bodyPr>
          <a:lstStyle/>
          <a:p>
            <a:pPr algn="ctr"/>
            <a:r>
              <a:rPr lang="es-MX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Valoración preoperatoria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0EE0BE9-94C6-E677-7F01-4D2BA02F2F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85" t="11498" b="5933"/>
          <a:stretch/>
        </p:blipFill>
        <p:spPr>
          <a:xfrm>
            <a:off x="489358" y="226505"/>
            <a:ext cx="4862027" cy="5662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A7ADC3E-C683-28B4-9038-B4CF03BD2F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2" t="-53563" r="5614" b="72236"/>
          <a:stretch/>
        </p:blipFill>
        <p:spPr>
          <a:xfrm>
            <a:off x="6498672" y="-1770732"/>
            <a:ext cx="4625129" cy="58768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2AD64F3-91DD-3316-3645-2447DDC0D37F}"/>
              </a:ext>
            </a:extLst>
          </p:cNvPr>
          <p:cNvSpPr txBox="1"/>
          <p:nvPr/>
        </p:nvSpPr>
        <p:spPr>
          <a:xfrm>
            <a:off x="108857" y="6444734"/>
            <a:ext cx="1182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Fuente: </a:t>
            </a:r>
            <a:r>
              <a:rPr lang="es-MX" dirty="0" err="1">
                <a:solidFill>
                  <a:schemeClr val="bg1"/>
                </a:solidFill>
              </a:rPr>
              <a:t>Hamlim</a:t>
            </a:r>
            <a:r>
              <a:rPr lang="es-MX" dirty="0">
                <a:solidFill>
                  <a:schemeClr val="bg1"/>
                </a:solidFill>
              </a:rPr>
              <a:t>, Richardson and cols. Enfermería perioperatoria texto </a:t>
            </a:r>
            <a:r>
              <a:rPr lang="es-MX" dirty="0" err="1">
                <a:solidFill>
                  <a:schemeClr val="bg1"/>
                </a:solidFill>
              </a:rPr>
              <a:t>indtroductorio</a:t>
            </a:r>
            <a:r>
              <a:rPr lang="es-MX" dirty="0">
                <a:solidFill>
                  <a:schemeClr val="bg1"/>
                </a:solidFill>
              </a:rPr>
              <a:t>, Manual Moderno, 2010</a:t>
            </a:r>
          </a:p>
        </p:txBody>
      </p:sp>
    </p:spTree>
    <p:extLst>
      <p:ext uri="{BB962C8B-B14F-4D97-AF65-F5344CB8AC3E}">
        <p14:creationId xmlns:p14="http://schemas.microsoft.com/office/powerpoint/2010/main" val="1463345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0CCD9-EBD0-1358-8625-400AEB9F4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69D45CB-508B-F82C-02CB-B9CF01547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584" y="5599649"/>
            <a:ext cx="7022284" cy="1031846"/>
          </a:xfrm>
        </p:spPr>
        <p:txBody>
          <a:bodyPr>
            <a:normAutofit/>
          </a:bodyPr>
          <a:lstStyle/>
          <a:p>
            <a:pPr algn="ctr"/>
            <a:r>
              <a:rPr lang="es-MX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Valoración preoperatoria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734956B-954D-DAE3-ADB9-87E35C2F5C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82" t="28807" r="5614" b="16392"/>
          <a:stretch/>
        </p:blipFill>
        <p:spPr>
          <a:xfrm>
            <a:off x="1998371" y="159390"/>
            <a:ext cx="6250649" cy="5374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4C5383B-480A-2D94-A7D5-2B15AC6722E9}"/>
              </a:ext>
            </a:extLst>
          </p:cNvPr>
          <p:cNvSpPr txBox="1"/>
          <p:nvPr/>
        </p:nvSpPr>
        <p:spPr>
          <a:xfrm>
            <a:off x="108857" y="6444734"/>
            <a:ext cx="1182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Fuente: </a:t>
            </a:r>
            <a:r>
              <a:rPr lang="es-MX" dirty="0" err="1">
                <a:solidFill>
                  <a:schemeClr val="bg1"/>
                </a:solidFill>
              </a:rPr>
              <a:t>Hamlim</a:t>
            </a:r>
            <a:r>
              <a:rPr lang="es-MX" dirty="0">
                <a:solidFill>
                  <a:schemeClr val="bg1"/>
                </a:solidFill>
              </a:rPr>
              <a:t>, Richardson and cols. Enfermería perioperatoria texto </a:t>
            </a:r>
            <a:r>
              <a:rPr lang="es-MX" dirty="0" err="1">
                <a:solidFill>
                  <a:schemeClr val="bg1"/>
                </a:solidFill>
              </a:rPr>
              <a:t>indtroductorio</a:t>
            </a:r>
            <a:r>
              <a:rPr lang="es-MX" dirty="0">
                <a:solidFill>
                  <a:schemeClr val="bg1"/>
                </a:solidFill>
              </a:rPr>
              <a:t>, Manual Moderno, 2010</a:t>
            </a:r>
          </a:p>
        </p:txBody>
      </p:sp>
    </p:spTree>
    <p:extLst>
      <p:ext uri="{BB962C8B-B14F-4D97-AF65-F5344CB8AC3E}">
        <p14:creationId xmlns:p14="http://schemas.microsoft.com/office/powerpoint/2010/main" val="1511192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8D6DB-9BAF-04D3-D798-6ABFC13EB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D89CFCBA-2B5E-F6E7-B982-C06809CA9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584" y="5599649"/>
            <a:ext cx="7022284" cy="1031846"/>
          </a:xfrm>
        </p:spPr>
        <p:txBody>
          <a:bodyPr>
            <a:normAutofit/>
          </a:bodyPr>
          <a:lstStyle/>
          <a:p>
            <a:pPr algn="ctr"/>
            <a:r>
              <a:rPr lang="es-MX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Valoración preoperatoria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B61018F-3176-799C-BA8C-5B45C80793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65" t="14557" r="4320" b="30642"/>
          <a:stretch/>
        </p:blipFill>
        <p:spPr>
          <a:xfrm>
            <a:off x="1972112" y="1428776"/>
            <a:ext cx="7424956" cy="34116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EBA50D4-BF8F-9675-A1BC-11293B222CB5}"/>
              </a:ext>
            </a:extLst>
          </p:cNvPr>
          <p:cNvSpPr txBox="1"/>
          <p:nvPr/>
        </p:nvSpPr>
        <p:spPr>
          <a:xfrm>
            <a:off x="108857" y="6444734"/>
            <a:ext cx="1182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Fuente: </a:t>
            </a:r>
            <a:r>
              <a:rPr lang="es-MX" dirty="0" err="1">
                <a:solidFill>
                  <a:schemeClr val="bg1"/>
                </a:solidFill>
              </a:rPr>
              <a:t>Hamlim</a:t>
            </a:r>
            <a:r>
              <a:rPr lang="es-MX" dirty="0">
                <a:solidFill>
                  <a:schemeClr val="bg1"/>
                </a:solidFill>
              </a:rPr>
              <a:t>, Richardson and cols. Enfermería perioperatoria texto </a:t>
            </a:r>
            <a:r>
              <a:rPr lang="es-MX" dirty="0" err="1">
                <a:solidFill>
                  <a:schemeClr val="bg1"/>
                </a:solidFill>
              </a:rPr>
              <a:t>indtroductorio</a:t>
            </a:r>
            <a:r>
              <a:rPr lang="es-MX" dirty="0">
                <a:solidFill>
                  <a:schemeClr val="bg1"/>
                </a:solidFill>
              </a:rPr>
              <a:t>, Manual Moderno, 2010</a:t>
            </a:r>
          </a:p>
        </p:txBody>
      </p:sp>
    </p:spTree>
    <p:extLst>
      <p:ext uri="{BB962C8B-B14F-4D97-AF65-F5344CB8AC3E}">
        <p14:creationId xmlns:p14="http://schemas.microsoft.com/office/powerpoint/2010/main" val="3178236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636E2-2536-3078-AE42-6BD642553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FA46A5D-B5B9-C1F7-E7C2-94EF97DB7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584" y="5599649"/>
            <a:ext cx="7022284" cy="1031846"/>
          </a:xfrm>
        </p:spPr>
        <p:txBody>
          <a:bodyPr>
            <a:normAutofit/>
          </a:bodyPr>
          <a:lstStyle/>
          <a:p>
            <a:pPr algn="ctr"/>
            <a:r>
              <a:rPr lang="es-MX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Valoración preoperatoria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86AE78-0BBC-AAC4-EC25-FF26122CB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68" y="1257156"/>
            <a:ext cx="9356540" cy="4343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ED9BFD1-A80E-7620-A600-B7D742782F4C}"/>
              </a:ext>
            </a:extLst>
          </p:cNvPr>
          <p:cNvSpPr txBox="1"/>
          <p:nvPr/>
        </p:nvSpPr>
        <p:spPr>
          <a:xfrm>
            <a:off x="108857" y="6444734"/>
            <a:ext cx="1182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Fuente: </a:t>
            </a:r>
            <a:r>
              <a:rPr lang="es-MX" dirty="0" err="1">
                <a:solidFill>
                  <a:schemeClr val="bg1"/>
                </a:solidFill>
              </a:rPr>
              <a:t>Peate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Macleod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Pudner</a:t>
            </a:r>
            <a:r>
              <a:rPr lang="es-MX" dirty="0">
                <a:solidFill>
                  <a:schemeClr val="bg1"/>
                </a:solidFill>
              </a:rPr>
              <a:t>: enfermería en el paciente quirúrgico, Elsevier, España, 2021</a:t>
            </a:r>
          </a:p>
        </p:txBody>
      </p:sp>
    </p:spTree>
    <p:extLst>
      <p:ext uri="{BB962C8B-B14F-4D97-AF65-F5344CB8AC3E}">
        <p14:creationId xmlns:p14="http://schemas.microsoft.com/office/powerpoint/2010/main" val="1370824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40C42-21D2-6022-C7E3-EC0DEB7DD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6839894-266B-4506-035C-AB0D95F9B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9437" y="83891"/>
            <a:ext cx="7022284" cy="1031846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Educación preoperatoria del paciente</a:t>
            </a:r>
            <a:endParaRPr lang="es-MX" b="1" u="sng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3E6FEE-9DE8-FBD9-52A8-00A96F5EB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3" y="1626533"/>
            <a:ext cx="4893129" cy="3778224"/>
          </a:xfrm>
        </p:spPr>
        <p:txBody>
          <a:bodyPr>
            <a:normAutofit fontScale="77500" lnSpcReduction="20000"/>
          </a:bodyPr>
          <a:lstStyle/>
          <a:p>
            <a:r>
              <a:rPr lang="es-ES" dirty="0"/>
              <a:t> Hace tiempo que se afirma que la cirugía es una forma de estrés psicológico. </a:t>
            </a:r>
          </a:p>
          <a:p>
            <a:r>
              <a:rPr lang="es-ES" dirty="0"/>
              <a:t>El estrés puede definirse como una respuesta a demandas externas sobre el organismo que requiere un ajuste o respuesta físico, mental o emocional.</a:t>
            </a:r>
          </a:p>
          <a:p>
            <a:r>
              <a:rPr lang="es-ES" dirty="0"/>
              <a:t>Un «factor estresante» es cualquier amenaza física o psicológica que provoca una respuesta fisiológica de estrés, como una amenaza a la seguridad y el bienestar, o el dolor.</a:t>
            </a:r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4D6483F-1565-8CE1-FCC2-4E47B4A2879A}"/>
              </a:ext>
            </a:extLst>
          </p:cNvPr>
          <p:cNvSpPr txBox="1"/>
          <p:nvPr/>
        </p:nvSpPr>
        <p:spPr>
          <a:xfrm>
            <a:off x="185057" y="6488668"/>
            <a:ext cx="1182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Fuente: </a:t>
            </a:r>
            <a:r>
              <a:rPr lang="es-MX" dirty="0" err="1">
                <a:solidFill>
                  <a:schemeClr val="bg1"/>
                </a:solidFill>
              </a:rPr>
              <a:t>Peate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Macleod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Pudner</a:t>
            </a:r>
            <a:r>
              <a:rPr lang="es-MX" dirty="0">
                <a:solidFill>
                  <a:schemeClr val="bg1"/>
                </a:solidFill>
              </a:rPr>
              <a:t>: enfermería en el paciente quirúrgico, Elsevier, España, 2021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6159C9B-C801-FB77-93E3-DF40A261E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510893" y="1258957"/>
            <a:ext cx="4762500" cy="4762500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7FEE73E6-16E6-E0C5-A58C-DCF31BDDCDFC}"/>
              </a:ext>
            </a:extLst>
          </p:cNvPr>
          <p:cNvSpPr/>
          <p:nvPr/>
        </p:nvSpPr>
        <p:spPr>
          <a:xfrm>
            <a:off x="424543" y="1582948"/>
            <a:ext cx="4762500" cy="3821809"/>
          </a:xfrm>
          <a:prstGeom prst="rect">
            <a:avLst/>
          </a:prstGeom>
          <a:noFill/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2314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A6418-3DBF-10B7-FCB5-EBCF936E9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728D369D-C22C-4931-8DCF-BD248F1BD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9437" y="83891"/>
            <a:ext cx="7022284" cy="1031846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Educación preoperatoria del paciente</a:t>
            </a:r>
            <a:endParaRPr lang="es-MX" b="1" u="sng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3E061C-FC5F-69E5-439C-719A3F34E9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3" y="1626533"/>
            <a:ext cx="4893129" cy="3778224"/>
          </a:xfrm>
        </p:spPr>
        <p:txBody>
          <a:bodyPr>
            <a:normAutofit/>
          </a:bodyPr>
          <a:lstStyle/>
          <a:p>
            <a:r>
              <a:rPr lang="es-ES" dirty="0"/>
              <a:t> La ansiedad es una reacción de «alarma» del cuerpo humano ante una amenaza física o psicológica percibida</a:t>
            </a:r>
          </a:p>
          <a:p>
            <a:r>
              <a:rPr lang="es-ES" dirty="0"/>
              <a:t>Los pacientes con ansiedad suelen mostrar conductas nerviosas y están más reactivos y alerta ante un mayor número de estímulos</a:t>
            </a:r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7C7426B-8BB8-56EF-6C38-8E9C1C36F1D7}"/>
              </a:ext>
            </a:extLst>
          </p:cNvPr>
          <p:cNvSpPr txBox="1"/>
          <p:nvPr/>
        </p:nvSpPr>
        <p:spPr>
          <a:xfrm>
            <a:off x="185057" y="6488668"/>
            <a:ext cx="1182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Fuente: </a:t>
            </a:r>
            <a:r>
              <a:rPr lang="es-MX" dirty="0" err="1">
                <a:solidFill>
                  <a:schemeClr val="bg1"/>
                </a:solidFill>
              </a:rPr>
              <a:t>Peate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Macleod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Pudner</a:t>
            </a:r>
            <a:r>
              <a:rPr lang="es-MX" dirty="0">
                <a:solidFill>
                  <a:schemeClr val="bg1"/>
                </a:solidFill>
              </a:rPr>
              <a:t>: enfermería en el paciente quirúrgico, Elsevier, España, 2021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B58AA89-8FB1-D752-A1AE-82B3787C9D45}"/>
              </a:ext>
            </a:extLst>
          </p:cNvPr>
          <p:cNvSpPr/>
          <p:nvPr/>
        </p:nvSpPr>
        <p:spPr>
          <a:xfrm>
            <a:off x="424543" y="1582948"/>
            <a:ext cx="4762500" cy="3821809"/>
          </a:xfrm>
          <a:prstGeom prst="rect">
            <a:avLst/>
          </a:prstGeom>
          <a:noFill/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E101365-5A0C-59D8-77F5-B02243956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2025763"/>
            <a:ext cx="4989285" cy="280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19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87C99-34D0-0ACB-A7DC-FA8EF559B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330C3D21-61C9-5819-4BE3-056971195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9437" y="83891"/>
            <a:ext cx="7022284" cy="1031846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Educación preoperatoria del paciente</a:t>
            </a:r>
            <a:endParaRPr lang="es-MX" b="1" u="sng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2417133-523F-B294-BDF3-F0EAF8797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57" y="1544890"/>
            <a:ext cx="11821886" cy="377822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ES" dirty="0"/>
              <a:t>La ansiedad perioperatoria puede clasificarse en tres áreas: </a:t>
            </a:r>
          </a:p>
          <a:p>
            <a:r>
              <a:rPr lang="es-ES" dirty="0"/>
              <a:t>miedo a lo desconocido, </a:t>
            </a:r>
          </a:p>
          <a:p>
            <a:r>
              <a:rPr lang="es-ES" dirty="0"/>
              <a:t>miedo a sentirse mal y </a:t>
            </a:r>
          </a:p>
          <a:p>
            <a:r>
              <a:rPr lang="es-ES" dirty="0"/>
              <a:t>miedo por la propia vida. </a:t>
            </a:r>
          </a:p>
          <a:p>
            <a:endParaRPr lang="es-ES" dirty="0"/>
          </a:p>
          <a:p>
            <a:r>
              <a:rPr lang="es-ES" dirty="0"/>
              <a:t>Los desencadenantes habituales señalados de la ansiedad perioperatoria incluyen la espera de la cirugía, el miedo a la discapacidad, la anticipación del dolor postoperatorio, la pérdida de independencia, el miedo a lo desconocido, la separación de los miembros de la familia y la muerte</a:t>
            </a:r>
          </a:p>
          <a:p>
            <a:endParaRPr lang="es-ES" dirty="0"/>
          </a:p>
          <a:p>
            <a:r>
              <a:rPr lang="es-ES" dirty="0"/>
              <a:t> Otros factores desencadenantes, como la anticipación de las náuseas y los vómitos, la colocación de una máscara en la cara, la canulación, la intranquilidad por confiar en un desconocido y el miedo a despertarse durante la cirugía</a:t>
            </a:r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629B63A-2E9D-A70A-5CF6-CC88842B0D3E}"/>
              </a:ext>
            </a:extLst>
          </p:cNvPr>
          <p:cNvSpPr txBox="1"/>
          <p:nvPr/>
        </p:nvSpPr>
        <p:spPr>
          <a:xfrm>
            <a:off x="185057" y="6488668"/>
            <a:ext cx="1182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Fuente: </a:t>
            </a:r>
            <a:r>
              <a:rPr lang="es-MX" dirty="0" err="1">
                <a:solidFill>
                  <a:schemeClr val="bg1"/>
                </a:solidFill>
              </a:rPr>
              <a:t>Peate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Macleod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Pudner</a:t>
            </a:r>
            <a:r>
              <a:rPr lang="es-MX" dirty="0">
                <a:solidFill>
                  <a:schemeClr val="bg1"/>
                </a:solidFill>
              </a:rPr>
              <a:t>: enfermería en el paciente quirúrgico, Elsevier, España, 2021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7820F73-F21F-3D20-26CB-6603DDE5F8D6}"/>
              </a:ext>
            </a:extLst>
          </p:cNvPr>
          <p:cNvSpPr/>
          <p:nvPr/>
        </p:nvSpPr>
        <p:spPr>
          <a:xfrm>
            <a:off x="185057" y="1371600"/>
            <a:ext cx="11604172" cy="4033157"/>
          </a:xfrm>
          <a:prstGeom prst="rect">
            <a:avLst/>
          </a:prstGeom>
          <a:noFill/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145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C99F0-9C7B-49A9-01F0-1A2AF2C26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E487C142-180E-771A-3049-5B7095891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9437" y="83891"/>
            <a:ext cx="7022284" cy="1031846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Educación preoperatoria del paciente</a:t>
            </a:r>
            <a:endParaRPr lang="es-MX" b="1" u="sng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AFD772A-7545-EC40-F74F-6D16C19A5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1" y="1499066"/>
            <a:ext cx="3924300" cy="3778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Respuestas fisiológicas: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Taquicardia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Hipertensión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Hipertermia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Sudoración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Tensión muscular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Náuseas</a:t>
            </a:r>
          </a:p>
          <a:p>
            <a:pPr marL="0" indent="0">
              <a:buNone/>
            </a:pPr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AF25AA4-C88D-CC21-6775-F5200684311C}"/>
              </a:ext>
            </a:extLst>
          </p:cNvPr>
          <p:cNvSpPr txBox="1"/>
          <p:nvPr/>
        </p:nvSpPr>
        <p:spPr>
          <a:xfrm>
            <a:off x="185057" y="6488668"/>
            <a:ext cx="1182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Fuente: </a:t>
            </a:r>
            <a:r>
              <a:rPr lang="es-MX" dirty="0" err="1">
                <a:solidFill>
                  <a:schemeClr val="bg1"/>
                </a:solidFill>
              </a:rPr>
              <a:t>Peate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Macleod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Pudner</a:t>
            </a:r>
            <a:r>
              <a:rPr lang="es-MX" dirty="0">
                <a:solidFill>
                  <a:schemeClr val="bg1"/>
                </a:solidFill>
              </a:rPr>
              <a:t>: enfermería en el paciente quirúrgico, Elsevier, España, 2021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5B3FA05-2509-67A8-93A4-0EF043A5CE17}"/>
              </a:ext>
            </a:extLst>
          </p:cNvPr>
          <p:cNvSpPr/>
          <p:nvPr/>
        </p:nvSpPr>
        <p:spPr>
          <a:xfrm>
            <a:off x="185057" y="1371600"/>
            <a:ext cx="11604172" cy="4033157"/>
          </a:xfrm>
          <a:prstGeom prst="rect">
            <a:avLst/>
          </a:prstGeom>
          <a:noFill/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Marcador de contenido 3">
            <a:extLst>
              <a:ext uri="{FF2B5EF4-FFF2-40B4-BE49-F238E27FC236}">
                <a16:creationId xmlns:a16="http://schemas.microsoft.com/office/drawing/2014/main" id="{6C6E3BD0-CC65-7967-020A-19C56733C56A}"/>
              </a:ext>
            </a:extLst>
          </p:cNvPr>
          <p:cNvSpPr txBox="1">
            <a:spLocks/>
          </p:cNvSpPr>
          <p:nvPr/>
        </p:nvSpPr>
        <p:spPr>
          <a:xfrm>
            <a:off x="7290709" y="1520348"/>
            <a:ext cx="3924300" cy="37782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dirty="0"/>
              <a:t>Respuestas fisiológicas: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Aumento de los sentidos: tacto, olfato, oído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Temblores en las manos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Sequedad de boca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Cefalea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Dolor de espalda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Manchas cutáneas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18971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13356-AED4-50F8-17BE-AF05AD3BC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43263D8C-A8EA-A0F5-7CA1-3AB7DEDAD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9437" y="83891"/>
            <a:ext cx="7022284" cy="1031846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Educación preoperatoria del paciente</a:t>
            </a:r>
            <a:endParaRPr lang="es-MX" b="1" u="sng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74061CA-891E-5028-9F20-A1AFB5782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15" y="1539888"/>
            <a:ext cx="6979194" cy="3778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Estas emociones negativas aumentan la probabilidad de que se produzcan conductas que afectan al sistema inmunitario, como patrones de sueño deficientes, nutrición inadecuada y disminución de la actividad física, lo que se asocia a un retraso en la cicatrización y recuperación de las heridas</a:t>
            </a:r>
          </a:p>
          <a:p>
            <a:pPr marL="0" indent="0">
              <a:buNone/>
            </a:pPr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FC45B3B-08B4-2C6A-D7E7-F9CDF2A6465E}"/>
              </a:ext>
            </a:extLst>
          </p:cNvPr>
          <p:cNvSpPr txBox="1"/>
          <p:nvPr/>
        </p:nvSpPr>
        <p:spPr>
          <a:xfrm>
            <a:off x="185057" y="6488668"/>
            <a:ext cx="1182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Fuente: </a:t>
            </a:r>
            <a:r>
              <a:rPr lang="es-MX" dirty="0" err="1">
                <a:solidFill>
                  <a:schemeClr val="bg1"/>
                </a:solidFill>
              </a:rPr>
              <a:t>Peate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Macleod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Pudner</a:t>
            </a:r>
            <a:r>
              <a:rPr lang="es-MX" dirty="0">
                <a:solidFill>
                  <a:schemeClr val="bg1"/>
                </a:solidFill>
              </a:rPr>
              <a:t>: enfermería en el paciente quirúrgico, Elsevier, España, 2021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C4830B0-FC51-F02F-EECA-50F39014ABF1}"/>
              </a:ext>
            </a:extLst>
          </p:cNvPr>
          <p:cNvSpPr/>
          <p:nvPr/>
        </p:nvSpPr>
        <p:spPr>
          <a:xfrm>
            <a:off x="185057" y="1371600"/>
            <a:ext cx="7088051" cy="4033157"/>
          </a:xfrm>
          <a:prstGeom prst="rect">
            <a:avLst/>
          </a:prstGeom>
          <a:noFill/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074" name="Picture 2" descr="Material De Ilustración Vectorial: Enfermera Hablando Con Una Mujer  Hospitalizada Ilustraciones svg, vectoriales, clip art vectorizado libre de  derechos. Image 183658979">
            <a:extLst>
              <a:ext uri="{FF2B5EF4-FFF2-40B4-BE49-F238E27FC236}">
                <a16:creationId xmlns:a16="http://schemas.microsoft.com/office/drawing/2014/main" id="{00708E00-D0EA-740E-3AC1-2CB478D29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678" y="1891567"/>
            <a:ext cx="4298407" cy="307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073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E6FDE-F5A9-CD8C-D611-FB2DFBA6B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B09172E-A98B-BBE3-3BB4-C4A53169EB06}"/>
              </a:ext>
            </a:extLst>
          </p:cNvPr>
          <p:cNvSpPr txBox="1"/>
          <p:nvPr/>
        </p:nvSpPr>
        <p:spPr>
          <a:xfrm>
            <a:off x="185057" y="6488668"/>
            <a:ext cx="1182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Fuente: </a:t>
            </a:r>
            <a:r>
              <a:rPr lang="es-MX" dirty="0" err="1">
                <a:solidFill>
                  <a:schemeClr val="bg1"/>
                </a:solidFill>
              </a:rPr>
              <a:t>Peate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Macleod</a:t>
            </a:r>
            <a:r>
              <a:rPr lang="es-MX" dirty="0">
                <a:solidFill>
                  <a:schemeClr val="bg1"/>
                </a:solidFill>
              </a:rPr>
              <a:t>, </a:t>
            </a:r>
            <a:r>
              <a:rPr lang="es-MX" dirty="0" err="1">
                <a:solidFill>
                  <a:schemeClr val="bg1"/>
                </a:solidFill>
              </a:rPr>
              <a:t>Pudner</a:t>
            </a:r>
            <a:r>
              <a:rPr lang="es-MX" dirty="0">
                <a:solidFill>
                  <a:schemeClr val="bg1"/>
                </a:solidFill>
              </a:rPr>
              <a:t>: enfermería en el paciente quirúrgico, Elsevier, España, 2021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DDAFAE3-8541-594C-DF7A-F77A3F4F5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02" y="674981"/>
            <a:ext cx="9701754" cy="550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238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D9CD2-6367-977D-4550-7DE399F20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4BD1945D-AE44-850D-B18C-E8E6F214B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9437" y="83891"/>
            <a:ext cx="7022284" cy="1031846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Uso de tecnologías para la preparación preoperatoria</a:t>
            </a:r>
            <a:endParaRPr lang="es-MX" b="1" u="sng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Elementos multimedia en línea 5" title="Pre-operative assessments | NHS">
            <a:hlinkClick r:id="" action="ppaction://media"/>
            <a:extLst>
              <a:ext uri="{FF2B5EF4-FFF2-40B4-BE49-F238E27FC236}">
                <a16:creationId xmlns:a16="http://schemas.microsoft.com/office/drawing/2014/main" id="{B6B79CB2-F97D-CABB-BA89-EB47ECA247B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62041" y="1431343"/>
            <a:ext cx="7707313" cy="435133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72BFF89-9177-8BEF-9B1C-12294B58AA33}"/>
              </a:ext>
            </a:extLst>
          </p:cNvPr>
          <p:cNvSpPr txBox="1"/>
          <p:nvPr/>
        </p:nvSpPr>
        <p:spPr>
          <a:xfrm>
            <a:off x="455102" y="6404777"/>
            <a:ext cx="60946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>
                <a:solidFill>
                  <a:schemeClr val="bg1"/>
                </a:solidFill>
              </a:rPr>
              <a:t>https://youtu.be/wl7Td5ehgI4?si=EqoNo6PH26S_afW_</a:t>
            </a:r>
          </a:p>
        </p:txBody>
      </p:sp>
    </p:spTree>
    <p:extLst>
      <p:ext uri="{BB962C8B-B14F-4D97-AF65-F5344CB8AC3E}">
        <p14:creationId xmlns:p14="http://schemas.microsoft.com/office/powerpoint/2010/main" val="96846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13.04.25 Sesión 2 Evaluación y preparación preoperatoria</Template>
  <TotalTime>1</TotalTime>
  <Words>809</Words>
  <Application>Microsoft Office PowerPoint</Application>
  <PresentationFormat>Panorámica</PresentationFormat>
  <Paragraphs>92</Paragraphs>
  <Slides>22</Slides>
  <Notes>3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7" baseType="lpstr">
      <vt:lpstr>Aptos</vt:lpstr>
      <vt:lpstr>Aptos Black</vt:lpstr>
      <vt:lpstr>Aptos Display</vt:lpstr>
      <vt:lpstr>Arial</vt:lpstr>
      <vt:lpstr>Tema de Office</vt:lpstr>
      <vt:lpstr>Sesión 2  Evaluación y preparación preoperatoria</vt:lpstr>
      <vt:lpstr>Agenda</vt:lpstr>
      <vt:lpstr>Objetivo</vt:lpstr>
      <vt:lpstr>Presentación</vt:lpstr>
      <vt:lpstr>Introducción</vt:lpstr>
      <vt:lpstr>Valoración preoperatoria Objetivos </vt:lpstr>
      <vt:lpstr>Valoración preoperatoria </vt:lpstr>
      <vt:lpstr>Valoración preoperatoria </vt:lpstr>
      <vt:lpstr>Valoración preoperatoria</vt:lpstr>
      <vt:lpstr>Presentación de PowerPoint</vt:lpstr>
      <vt:lpstr>Valoración preoperatoria</vt:lpstr>
      <vt:lpstr>Valoración preoperatoria</vt:lpstr>
      <vt:lpstr>Valoración preoperatoria</vt:lpstr>
      <vt:lpstr>Valoración preoperatoria</vt:lpstr>
      <vt:lpstr>Valoración preoperatoria</vt:lpstr>
      <vt:lpstr>Educación preoperatoria del paciente</vt:lpstr>
      <vt:lpstr>Educación preoperatoria del paciente</vt:lpstr>
      <vt:lpstr>Educación preoperatoria del paciente</vt:lpstr>
      <vt:lpstr>Educación preoperatoria del paciente</vt:lpstr>
      <vt:lpstr>Educación preoperatoria del paciente</vt:lpstr>
      <vt:lpstr>Presentación de PowerPoint</vt:lpstr>
      <vt:lpstr>Uso de tecnologías para la preparación preoperatoria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Juan Bosco Marquez</dc:creator>
  <cp:lastModifiedBy>Juan Bosco Marquez</cp:lastModifiedBy>
  <cp:revision>1</cp:revision>
  <dcterms:created xsi:type="dcterms:W3CDTF">2025-07-14T00:54:25Z</dcterms:created>
  <dcterms:modified xsi:type="dcterms:W3CDTF">2025-07-14T00:55:34Z</dcterms:modified>
</cp:coreProperties>
</file>