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21" r:id="rId3"/>
    <p:sldId id="257" r:id="rId4"/>
    <p:sldId id="333" r:id="rId5"/>
    <p:sldId id="342" r:id="rId6"/>
    <p:sldId id="359" r:id="rId7"/>
    <p:sldId id="343" r:id="rId8"/>
    <p:sldId id="344" r:id="rId9"/>
    <p:sldId id="345" r:id="rId10"/>
    <p:sldId id="346" r:id="rId11"/>
    <p:sldId id="347" r:id="rId12"/>
    <p:sldId id="348" r:id="rId13"/>
    <p:sldId id="349" r:id="rId14"/>
    <p:sldId id="350" r:id="rId15"/>
    <p:sldId id="351" r:id="rId16"/>
    <p:sldId id="352" r:id="rId17"/>
    <p:sldId id="353" r:id="rId18"/>
    <p:sldId id="354" r:id="rId19"/>
    <p:sldId id="355" r:id="rId20"/>
    <p:sldId id="356" r:id="rId21"/>
    <p:sldId id="357" r:id="rId22"/>
    <p:sldId id="361" r:id="rId23"/>
    <p:sldId id="358" r:id="rId24"/>
    <p:sldId id="360" r:id="rId25"/>
    <p:sldId id="362" r:id="rId26"/>
    <p:sldId id="28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107" autoAdjust="0"/>
  </p:normalViewPr>
  <p:slideViewPr>
    <p:cSldViewPr snapToGrid="0">
      <p:cViewPr varScale="1">
        <p:scale>
          <a:sx n="86" d="100"/>
          <a:sy n="86" d="100"/>
        </p:scale>
        <p:origin x="1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815276-BD36-4AF1-BB4A-2911B55CE249}" type="datetimeFigureOut">
              <a:rPr lang="es-MX" smtClean="0"/>
              <a:t>30/08/2025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525A87-35D7-4ED5-9DE7-A5972B4E392E}" type="slidenum">
              <a:rPr lang="es-MX" smtClean="0"/>
              <a:t>‹Nº›</a:t>
            </a:fld>
            <a:endParaRPr lang="es-MX"/>
          </a:p>
        </p:txBody>
      </p:sp>
    </p:spTree>
    <p:extLst>
      <p:ext uri="{BB962C8B-B14F-4D97-AF65-F5344CB8AC3E}">
        <p14:creationId xmlns:p14="http://schemas.microsoft.com/office/powerpoint/2010/main" val="227404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5525A87-35D7-4ED5-9DE7-A5972B4E392E}" type="slidenum">
              <a:rPr lang="es-MX" smtClean="0"/>
              <a:t>1</a:t>
            </a:fld>
            <a:endParaRPr lang="es-MX"/>
          </a:p>
        </p:txBody>
      </p:sp>
    </p:spTree>
    <p:extLst>
      <p:ext uri="{BB962C8B-B14F-4D97-AF65-F5344CB8AC3E}">
        <p14:creationId xmlns:p14="http://schemas.microsoft.com/office/powerpoint/2010/main" val="3084632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172BA-BFD6-B455-C899-0B69C88E0CD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CF320CA-9357-412F-EF68-18B5776178E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13171E4-4D7F-794D-0341-E1622B8AA3D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A20D546-8E21-E635-6FDB-193AB2AF1096}"/>
              </a:ext>
            </a:extLst>
          </p:cNvPr>
          <p:cNvSpPr>
            <a:spLocks noGrp="1"/>
          </p:cNvSpPr>
          <p:nvPr>
            <p:ph type="sldNum" sz="quarter" idx="5"/>
          </p:nvPr>
        </p:nvSpPr>
        <p:spPr/>
        <p:txBody>
          <a:bodyPr/>
          <a:lstStyle/>
          <a:p>
            <a:fld id="{75525A87-35D7-4ED5-9DE7-A5972B4E392E}" type="slidenum">
              <a:rPr lang="es-MX" smtClean="0"/>
              <a:t>4</a:t>
            </a:fld>
            <a:endParaRPr lang="es-MX"/>
          </a:p>
        </p:txBody>
      </p:sp>
    </p:spTree>
    <p:extLst>
      <p:ext uri="{BB962C8B-B14F-4D97-AF65-F5344CB8AC3E}">
        <p14:creationId xmlns:p14="http://schemas.microsoft.com/office/powerpoint/2010/main" val="819942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55A01-88A3-67CF-7A7E-0712C306F5B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5AAB1E3-7325-CE91-3584-128DE893D9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65EB564-0871-5375-C7D4-90CD53C0EF0C}"/>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FE458733-003F-D1DB-6941-5EE21D1F3308}"/>
              </a:ext>
            </a:extLst>
          </p:cNvPr>
          <p:cNvSpPr>
            <a:spLocks noGrp="1"/>
          </p:cNvSpPr>
          <p:nvPr>
            <p:ph type="sldNum" sz="quarter" idx="5"/>
          </p:nvPr>
        </p:nvSpPr>
        <p:spPr/>
        <p:txBody>
          <a:bodyPr/>
          <a:lstStyle/>
          <a:p>
            <a:fld id="{75525A87-35D7-4ED5-9DE7-A5972B4E392E}" type="slidenum">
              <a:rPr lang="es-MX" smtClean="0"/>
              <a:t>5</a:t>
            </a:fld>
            <a:endParaRPr lang="es-MX"/>
          </a:p>
        </p:txBody>
      </p:sp>
    </p:spTree>
    <p:extLst>
      <p:ext uri="{BB962C8B-B14F-4D97-AF65-F5344CB8AC3E}">
        <p14:creationId xmlns:p14="http://schemas.microsoft.com/office/powerpoint/2010/main" val="1264136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9B676-6DFB-E9EC-73FA-A53B81D2D22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4F540A5-301F-35BC-DA59-D442612D818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940390A-87DF-36C3-6547-4BCF31B8250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4C96940-FDDD-9634-BA1F-EC6F39A1EB43}"/>
              </a:ext>
            </a:extLst>
          </p:cNvPr>
          <p:cNvSpPr>
            <a:spLocks noGrp="1"/>
          </p:cNvSpPr>
          <p:nvPr>
            <p:ph type="sldNum" sz="quarter" idx="5"/>
          </p:nvPr>
        </p:nvSpPr>
        <p:spPr/>
        <p:txBody>
          <a:bodyPr/>
          <a:lstStyle/>
          <a:p>
            <a:fld id="{75525A87-35D7-4ED5-9DE7-A5972B4E392E}" type="slidenum">
              <a:rPr lang="es-MX" smtClean="0"/>
              <a:t>6</a:t>
            </a:fld>
            <a:endParaRPr lang="es-MX"/>
          </a:p>
        </p:txBody>
      </p:sp>
    </p:spTree>
    <p:extLst>
      <p:ext uri="{BB962C8B-B14F-4D97-AF65-F5344CB8AC3E}">
        <p14:creationId xmlns:p14="http://schemas.microsoft.com/office/powerpoint/2010/main" val="4122753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1744F-749E-AEDF-3851-0BB9583A93C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0138233-DA4A-4F4B-BA4F-2E4EFB42B6B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8D42AA6-490D-2B39-02C7-830D513E543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89EB060-8EEE-0EB4-2E84-D3E6799D69B8}"/>
              </a:ext>
            </a:extLst>
          </p:cNvPr>
          <p:cNvSpPr>
            <a:spLocks noGrp="1"/>
          </p:cNvSpPr>
          <p:nvPr>
            <p:ph type="sldNum" sz="quarter" idx="5"/>
          </p:nvPr>
        </p:nvSpPr>
        <p:spPr/>
        <p:txBody>
          <a:bodyPr/>
          <a:lstStyle/>
          <a:p>
            <a:fld id="{75525A87-35D7-4ED5-9DE7-A5972B4E392E}" type="slidenum">
              <a:rPr lang="es-MX" smtClean="0"/>
              <a:t>7</a:t>
            </a:fld>
            <a:endParaRPr lang="es-MX"/>
          </a:p>
        </p:txBody>
      </p:sp>
    </p:spTree>
    <p:extLst>
      <p:ext uri="{BB962C8B-B14F-4D97-AF65-F5344CB8AC3E}">
        <p14:creationId xmlns:p14="http://schemas.microsoft.com/office/powerpoint/2010/main" val="4116667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EDEE1-846D-7EED-C9EB-05FAF545B9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A83C885-783C-EDED-E84D-F2AECE9397E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E8CC1F3-1F56-5FD0-BB7F-FB60A62850BB}"/>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82F6698-395B-C415-AE79-3CB49C48FBBB}"/>
              </a:ext>
            </a:extLst>
          </p:cNvPr>
          <p:cNvSpPr>
            <a:spLocks noGrp="1"/>
          </p:cNvSpPr>
          <p:nvPr>
            <p:ph type="sldNum" sz="quarter" idx="5"/>
          </p:nvPr>
        </p:nvSpPr>
        <p:spPr/>
        <p:txBody>
          <a:bodyPr/>
          <a:lstStyle/>
          <a:p>
            <a:fld id="{75525A87-35D7-4ED5-9DE7-A5972B4E392E}" type="slidenum">
              <a:rPr lang="es-MX" smtClean="0"/>
              <a:t>8</a:t>
            </a:fld>
            <a:endParaRPr lang="es-MX"/>
          </a:p>
        </p:txBody>
      </p:sp>
    </p:spTree>
    <p:extLst>
      <p:ext uri="{BB962C8B-B14F-4D97-AF65-F5344CB8AC3E}">
        <p14:creationId xmlns:p14="http://schemas.microsoft.com/office/powerpoint/2010/main" val="958126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B1DF3-0D8C-0960-8844-27296AF2EE6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A4E5FE-FD8A-68C2-1DA6-9F0DCDDDC81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7F2B64B-3074-ED22-5544-67067394CFE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2F3F6BC-C5AB-613F-D59F-4517A6E7D118}"/>
              </a:ext>
            </a:extLst>
          </p:cNvPr>
          <p:cNvSpPr>
            <a:spLocks noGrp="1"/>
          </p:cNvSpPr>
          <p:nvPr>
            <p:ph type="sldNum" sz="quarter" idx="5"/>
          </p:nvPr>
        </p:nvSpPr>
        <p:spPr/>
        <p:txBody>
          <a:bodyPr/>
          <a:lstStyle/>
          <a:p>
            <a:fld id="{75525A87-35D7-4ED5-9DE7-A5972B4E392E}" type="slidenum">
              <a:rPr lang="es-MX" smtClean="0"/>
              <a:t>9</a:t>
            </a:fld>
            <a:endParaRPr lang="es-MX"/>
          </a:p>
        </p:txBody>
      </p:sp>
    </p:spTree>
    <p:extLst>
      <p:ext uri="{BB962C8B-B14F-4D97-AF65-F5344CB8AC3E}">
        <p14:creationId xmlns:p14="http://schemas.microsoft.com/office/powerpoint/2010/main" val="1707202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14245-0C10-EC18-04D9-6DD269FEC18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01B8C0E-0466-FFAC-87A6-5D8F37D8ED7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4C50C88-7A1A-A27A-4B48-314327623A5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CD0C51F6-17B5-F36F-41D0-051C810E3713}"/>
              </a:ext>
            </a:extLst>
          </p:cNvPr>
          <p:cNvSpPr>
            <a:spLocks noGrp="1"/>
          </p:cNvSpPr>
          <p:nvPr>
            <p:ph type="sldNum" sz="quarter" idx="5"/>
          </p:nvPr>
        </p:nvSpPr>
        <p:spPr/>
        <p:txBody>
          <a:bodyPr/>
          <a:lstStyle/>
          <a:p>
            <a:fld id="{75525A87-35D7-4ED5-9DE7-A5972B4E392E}" type="slidenum">
              <a:rPr lang="es-MX" smtClean="0"/>
              <a:t>10</a:t>
            </a:fld>
            <a:endParaRPr lang="es-MX"/>
          </a:p>
        </p:txBody>
      </p:sp>
    </p:spTree>
    <p:extLst>
      <p:ext uri="{BB962C8B-B14F-4D97-AF65-F5344CB8AC3E}">
        <p14:creationId xmlns:p14="http://schemas.microsoft.com/office/powerpoint/2010/main" val="3273968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BCB54-A5AA-F713-2B4B-74ABDED20AF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84955D-A411-E7BC-F5F9-B0181FCBEB1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DBC22D1-58B0-29C1-1DD1-CB8DDCFDA3A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49B41C3-90C2-D25F-F215-381AAEBA6153}"/>
              </a:ext>
            </a:extLst>
          </p:cNvPr>
          <p:cNvSpPr>
            <a:spLocks noGrp="1"/>
          </p:cNvSpPr>
          <p:nvPr>
            <p:ph type="sldNum" sz="quarter" idx="5"/>
          </p:nvPr>
        </p:nvSpPr>
        <p:spPr/>
        <p:txBody>
          <a:bodyPr/>
          <a:lstStyle/>
          <a:p>
            <a:fld id="{75525A87-35D7-4ED5-9DE7-A5972B4E392E}" type="slidenum">
              <a:rPr lang="es-MX" smtClean="0"/>
              <a:t>11</a:t>
            </a:fld>
            <a:endParaRPr lang="es-MX"/>
          </a:p>
        </p:txBody>
      </p:sp>
    </p:spTree>
    <p:extLst>
      <p:ext uri="{BB962C8B-B14F-4D97-AF65-F5344CB8AC3E}">
        <p14:creationId xmlns:p14="http://schemas.microsoft.com/office/powerpoint/2010/main" val="190199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AF44C-F422-88D3-AD4A-9A52C9DA7A9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D7319AA-4405-8535-ED1A-CB3F6878EAB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D2B7662-7E67-9D59-9525-296192AACE4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287BB96-920E-A258-9778-4112413C4335}"/>
              </a:ext>
            </a:extLst>
          </p:cNvPr>
          <p:cNvSpPr>
            <a:spLocks noGrp="1"/>
          </p:cNvSpPr>
          <p:nvPr>
            <p:ph type="sldNum" sz="quarter" idx="5"/>
          </p:nvPr>
        </p:nvSpPr>
        <p:spPr/>
        <p:txBody>
          <a:bodyPr/>
          <a:lstStyle/>
          <a:p>
            <a:fld id="{75525A87-35D7-4ED5-9DE7-A5972B4E392E}" type="slidenum">
              <a:rPr lang="es-MX" smtClean="0"/>
              <a:t>12</a:t>
            </a:fld>
            <a:endParaRPr lang="es-MX"/>
          </a:p>
        </p:txBody>
      </p:sp>
    </p:spTree>
    <p:extLst>
      <p:ext uri="{BB962C8B-B14F-4D97-AF65-F5344CB8AC3E}">
        <p14:creationId xmlns:p14="http://schemas.microsoft.com/office/powerpoint/2010/main" val="1514588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043BB-A001-013D-1452-0A4E5431E2B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88FF7EF-00E5-3A91-69D1-DC5F2507666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2B389E-10FF-0A4F-AF8B-A0BCA65F699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89827B31-29FA-586B-8735-8C11EF74EFB9}"/>
              </a:ext>
            </a:extLst>
          </p:cNvPr>
          <p:cNvSpPr>
            <a:spLocks noGrp="1"/>
          </p:cNvSpPr>
          <p:nvPr>
            <p:ph type="sldNum" sz="quarter" idx="5"/>
          </p:nvPr>
        </p:nvSpPr>
        <p:spPr/>
        <p:txBody>
          <a:bodyPr/>
          <a:lstStyle/>
          <a:p>
            <a:fld id="{75525A87-35D7-4ED5-9DE7-A5972B4E392E}" type="slidenum">
              <a:rPr lang="es-MX" smtClean="0"/>
              <a:t>13</a:t>
            </a:fld>
            <a:endParaRPr lang="es-MX"/>
          </a:p>
        </p:txBody>
      </p:sp>
    </p:spTree>
    <p:extLst>
      <p:ext uri="{BB962C8B-B14F-4D97-AF65-F5344CB8AC3E}">
        <p14:creationId xmlns:p14="http://schemas.microsoft.com/office/powerpoint/2010/main" val="1859078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747B2-115E-29D4-D0C5-C8529EE755B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72AD94D-1534-28C7-2227-7AACE27112A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C0AB07C-9EE8-AD04-CB5F-4A5EDE57B37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97E7696-6CF9-120A-F594-566BEF2CFE6E}"/>
              </a:ext>
            </a:extLst>
          </p:cNvPr>
          <p:cNvSpPr>
            <a:spLocks noGrp="1"/>
          </p:cNvSpPr>
          <p:nvPr>
            <p:ph type="sldNum" sz="quarter" idx="5"/>
          </p:nvPr>
        </p:nvSpPr>
        <p:spPr/>
        <p:txBody>
          <a:bodyPr/>
          <a:lstStyle/>
          <a:p>
            <a:fld id="{75525A87-35D7-4ED5-9DE7-A5972B4E392E}" type="slidenum">
              <a:rPr lang="es-MX" smtClean="0"/>
              <a:t>14</a:t>
            </a:fld>
            <a:endParaRPr lang="es-MX"/>
          </a:p>
        </p:txBody>
      </p:sp>
    </p:spTree>
    <p:extLst>
      <p:ext uri="{BB962C8B-B14F-4D97-AF65-F5344CB8AC3E}">
        <p14:creationId xmlns:p14="http://schemas.microsoft.com/office/powerpoint/2010/main" val="1745996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4B659-E982-8C20-0D5D-E95D98EC3C4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6BC3E4E-3E41-EF7A-7298-83741FA8B6A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A1DA74F-B0F1-F71F-C199-7CD03EE33E4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51C0D99-83FB-252E-7135-F1F4C54D0CB5}"/>
              </a:ext>
            </a:extLst>
          </p:cNvPr>
          <p:cNvSpPr>
            <a:spLocks noGrp="1"/>
          </p:cNvSpPr>
          <p:nvPr>
            <p:ph type="sldNum" sz="quarter" idx="5"/>
          </p:nvPr>
        </p:nvSpPr>
        <p:spPr/>
        <p:txBody>
          <a:bodyPr/>
          <a:lstStyle/>
          <a:p>
            <a:fld id="{75525A87-35D7-4ED5-9DE7-A5972B4E392E}" type="slidenum">
              <a:rPr lang="es-MX" smtClean="0"/>
              <a:t>15</a:t>
            </a:fld>
            <a:endParaRPr lang="es-MX"/>
          </a:p>
        </p:txBody>
      </p:sp>
    </p:spTree>
    <p:extLst>
      <p:ext uri="{BB962C8B-B14F-4D97-AF65-F5344CB8AC3E}">
        <p14:creationId xmlns:p14="http://schemas.microsoft.com/office/powerpoint/2010/main" val="3902246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FCDF9-B83D-DF41-E75A-1FDC72D31E9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23585D7-3C33-E5DD-B41B-C3C8DC49FEC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93F8CA1-7B4E-C17A-BF4F-EE1C66AC66F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4B5B19D-6879-8D19-8BBB-4308801EFFFB}"/>
              </a:ext>
            </a:extLst>
          </p:cNvPr>
          <p:cNvSpPr>
            <a:spLocks noGrp="1"/>
          </p:cNvSpPr>
          <p:nvPr>
            <p:ph type="sldNum" sz="quarter" idx="5"/>
          </p:nvPr>
        </p:nvSpPr>
        <p:spPr/>
        <p:txBody>
          <a:bodyPr/>
          <a:lstStyle/>
          <a:p>
            <a:fld id="{75525A87-35D7-4ED5-9DE7-A5972B4E392E}" type="slidenum">
              <a:rPr lang="es-MX" smtClean="0"/>
              <a:t>16</a:t>
            </a:fld>
            <a:endParaRPr lang="es-MX"/>
          </a:p>
        </p:txBody>
      </p:sp>
    </p:spTree>
    <p:extLst>
      <p:ext uri="{BB962C8B-B14F-4D97-AF65-F5344CB8AC3E}">
        <p14:creationId xmlns:p14="http://schemas.microsoft.com/office/powerpoint/2010/main" val="2437344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35D2C-B602-F5CC-C7BC-FCB78504987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9162331-92EA-D474-835C-D032D4321B0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0DDA0AF-2624-0C5F-6E3B-7F36AA87CBAD}"/>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5421E89-3DF9-EE13-F097-1DBFC0D64561}"/>
              </a:ext>
            </a:extLst>
          </p:cNvPr>
          <p:cNvSpPr>
            <a:spLocks noGrp="1"/>
          </p:cNvSpPr>
          <p:nvPr>
            <p:ph type="sldNum" sz="quarter" idx="5"/>
          </p:nvPr>
        </p:nvSpPr>
        <p:spPr/>
        <p:txBody>
          <a:bodyPr/>
          <a:lstStyle/>
          <a:p>
            <a:fld id="{75525A87-35D7-4ED5-9DE7-A5972B4E392E}" type="slidenum">
              <a:rPr lang="es-MX" smtClean="0"/>
              <a:t>17</a:t>
            </a:fld>
            <a:endParaRPr lang="es-MX"/>
          </a:p>
        </p:txBody>
      </p:sp>
    </p:spTree>
    <p:extLst>
      <p:ext uri="{BB962C8B-B14F-4D97-AF65-F5344CB8AC3E}">
        <p14:creationId xmlns:p14="http://schemas.microsoft.com/office/powerpoint/2010/main" val="3959060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60A83-37D4-CC46-2B42-8CE804722C6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B93E40A-EF0C-EA87-B842-85E4101898B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297DFDF-D892-D13E-0ECD-F6EAEDBCADBC}"/>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22E882E-8B4B-A5E5-D68A-C2F1C37FE94E}"/>
              </a:ext>
            </a:extLst>
          </p:cNvPr>
          <p:cNvSpPr>
            <a:spLocks noGrp="1"/>
          </p:cNvSpPr>
          <p:nvPr>
            <p:ph type="sldNum" sz="quarter" idx="5"/>
          </p:nvPr>
        </p:nvSpPr>
        <p:spPr/>
        <p:txBody>
          <a:bodyPr/>
          <a:lstStyle/>
          <a:p>
            <a:fld id="{75525A87-35D7-4ED5-9DE7-A5972B4E392E}" type="slidenum">
              <a:rPr lang="es-MX" smtClean="0"/>
              <a:t>18</a:t>
            </a:fld>
            <a:endParaRPr lang="es-MX"/>
          </a:p>
        </p:txBody>
      </p:sp>
    </p:spTree>
    <p:extLst>
      <p:ext uri="{BB962C8B-B14F-4D97-AF65-F5344CB8AC3E}">
        <p14:creationId xmlns:p14="http://schemas.microsoft.com/office/powerpoint/2010/main" val="4001868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2B83C-C451-ADF6-2B6C-932B0CB12E2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C8383AF-A1A4-BE90-94EE-2E96633090E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30CD2C8-187A-6C59-15C5-21A59126FFAC}"/>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D2BD19D-5F6A-4771-82F1-9399E5AD50E8}"/>
              </a:ext>
            </a:extLst>
          </p:cNvPr>
          <p:cNvSpPr>
            <a:spLocks noGrp="1"/>
          </p:cNvSpPr>
          <p:nvPr>
            <p:ph type="sldNum" sz="quarter" idx="5"/>
          </p:nvPr>
        </p:nvSpPr>
        <p:spPr/>
        <p:txBody>
          <a:bodyPr/>
          <a:lstStyle/>
          <a:p>
            <a:fld id="{75525A87-35D7-4ED5-9DE7-A5972B4E392E}" type="slidenum">
              <a:rPr lang="es-MX" smtClean="0"/>
              <a:t>19</a:t>
            </a:fld>
            <a:endParaRPr lang="es-MX"/>
          </a:p>
        </p:txBody>
      </p:sp>
    </p:spTree>
    <p:extLst>
      <p:ext uri="{BB962C8B-B14F-4D97-AF65-F5344CB8AC3E}">
        <p14:creationId xmlns:p14="http://schemas.microsoft.com/office/powerpoint/2010/main" val="1555722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640ED-062E-8FB6-2B20-BDB8D04B41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F69D04F-CFBD-601F-BBD9-370A97A24DD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8F7AE12-9511-A93A-AC1D-10A33217A42B}"/>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7661A08-C6CD-F240-F94F-254AA65912FB}"/>
              </a:ext>
            </a:extLst>
          </p:cNvPr>
          <p:cNvSpPr>
            <a:spLocks noGrp="1"/>
          </p:cNvSpPr>
          <p:nvPr>
            <p:ph type="sldNum" sz="quarter" idx="5"/>
          </p:nvPr>
        </p:nvSpPr>
        <p:spPr/>
        <p:txBody>
          <a:bodyPr/>
          <a:lstStyle/>
          <a:p>
            <a:fld id="{75525A87-35D7-4ED5-9DE7-A5972B4E392E}" type="slidenum">
              <a:rPr lang="es-MX" smtClean="0"/>
              <a:t>20</a:t>
            </a:fld>
            <a:endParaRPr lang="es-MX"/>
          </a:p>
        </p:txBody>
      </p:sp>
    </p:spTree>
    <p:extLst>
      <p:ext uri="{BB962C8B-B14F-4D97-AF65-F5344CB8AC3E}">
        <p14:creationId xmlns:p14="http://schemas.microsoft.com/office/powerpoint/2010/main" val="222397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1396E-BD1E-E869-252C-1AFF494E440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2CEE34E-8C32-9037-B9BF-4566D96AD8D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031C8F1-4FC2-4C91-E19B-4729836B9E9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F0FEDFB-E6FC-5B6B-AB18-AD30D7FFF3D8}"/>
              </a:ext>
            </a:extLst>
          </p:cNvPr>
          <p:cNvSpPr>
            <a:spLocks noGrp="1"/>
          </p:cNvSpPr>
          <p:nvPr>
            <p:ph type="sldNum" sz="quarter" idx="5"/>
          </p:nvPr>
        </p:nvSpPr>
        <p:spPr/>
        <p:txBody>
          <a:bodyPr/>
          <a:lstStyle/>
          <a:p>
            <a:fld id="{75525A87-35D7-4ED5-9DE7-A5972B4E392E}" type="slidenum">
              <a:rPr lang="es-MX" smtClean="0"/>
              <a:t>21</a:t>
            </a:fld>
            <a:endParaRPr lang="es-MX"/>
          </a:p>
        </p:txBody>
      </p:sp>
    </p:spTree>
    <p:extLst>
      <p:ext uri="{BB962C8B-B14F-4D97-AF65-F5344CB8AC3E}">
        <p14:creationId xmlns:p14="http://schemas.microsoft.com/office/powerpoint/2010/main" val="1636093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8025F-5609-EEDB-7E39-53FA88D8F9F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B2F05A4-98E8-8E72-9AFE-AD71A924D7E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236EDE0-6355-1E83-60C1-0C5F44EE868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C85D2041-DACA-D8DC-BBB4-26D00E14C053}"/>
              </a:ext>
            </a:extLst>
          </p:cNvPr>
          <p:cNvSpPr>
            <a:spLocks noGrp="1"/>
          </p:cNvSpPr>
          <p:nvPr>
            <p:ph type="sldNum" sz="quarter" idx="5"/>
          </p:nvPr>
        </p:nvSpPr>
        <p:spPr/>
        <p:txBody>
          <a:bodyPr/>
          <a:lstStyle/>
          <a:p>
            <a:fld id="{75525A87-35D7-4ED5-9DE7-A5972B4E392E}" type="slidenum">
              <a:rPr lang="es-MX" smtClean="0"/>
              <a:t>22</a:t>
            </a:fld>
            <a:endParaRPr lang="es-MX"/>
          </a:p>
        </p:txBody>
      </p:sp>
    </p:spTree>
    <p:extLst>
      <p:ext uri="{BB962C8B-B14F-4D97-AF65-F5344CB8AC3E}">
        <p14:creationId xmlns:p14="http://schemas.microsoft.com/office/powerpoint/2010/main" val="1627627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29467-485C-8370-CAC2-5C03A0E1551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208228C-7960-6A47-6002-E49836CFE51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918BA13-95A9-D335-A0F1-CA66FD5347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22BA2A9-37EE-0F3D-FAD9-A3BD23BF3CEB}"/>
              </a:ext>
            </a:extLst>
          </p:cNvPr>
          <p:cNvSpPr>
            <a:spLocks noGrp="1"/>
          </p:cNvSpPr>
          <p:nvPr>
            <p:ph type="sldNum" sz="quarter" idx="5"/>
          </p:nvPr>
        </p:nvSpPr>
        <p:spPr/>
        <p:txBody>
          <a:bodyPr/>
          <a:lstStyle/>
          <a:p>
            <a:fld id="{75525A87-35D7-4ED5-9DE7-A5972B4E392E}" type="slidenum">
              <a:rPr lang="es-MX" smtClean="0"/>
              <a:t>23</a:t>
            </a:fld>
            <a:endParaRPr lang="es-MX"/>
          </a:p>
        </p:txBody>
      </p:sp>
    </p:spTree>
    <p:extLst>
      <p:ext uri="{BB962C8B-B14F-4D97-AF65-F5344CB8AC3E}">
        <p14:creationId xmlns:p14="http://schemas.microsoft.com/office/powerpoint/2010/main" val="16210563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DA081-C2E7-AE2F-11A5-74616F5C19C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B25B950-8DB0-8863-EFEA-AAAE2A29C00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81CBD69-C811-A628-743A-08E9BC6041F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491B9949-8F01-7115-64CF-C538B3ACCF38}"/>
              </a:ext>
            </a:extLst>
          </p:cNvPr>
          <p:cNvSpPr>
            <a:spLocks noGrp="1"/>
          </p:cNvSpPr>
          <p:nvPr>
            <p:ph type="sldNum" sz="quarter" idx="5"/>
          </p:nvPr>
        </p:nvSpPr>
        <p:spPr/>
        <p:txBody>
          <a:bodyPr/>
          <a:lstStyle/>
          <a:p>
            <a:fld id="{75525A87-35D7-4ED5-9DE7-A5972B4E392E}" type="slidenum">
              <a:rPr lang="es-MX" smtClean="0"/>
              <a:t>24</a:t>
            </a:fld>
            <a:endParaRPr lang="es-MX"/>
          </a:p>
        </p:txBody>
      </p:sp>
    </p:spTree>
    <p:extLst>
      <p:ext uri="{BB962C8B-B14F-4D97-AF65-F5344CB8AC3E}">
        <p14:creationId xmlns:p14="http://schemas.microsoft.com/office/powerpoint/2010/main" val="2726515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F6C75-2D04-F8AC-2E09-64B45EF8D2F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C9CF255-52DE-09B2-7E2B-8FF71DF3E3A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CBD78E0-E5E8-3B6F-1FE0-50C9811A9E3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CF1F85D9-6AD2-F42F-7563-EB044A6BD7C1}"/>
              </a:ext>
            </a:extLst>
          </p:cNvPr>
          <p:cNvSpPr>
            <a:spLocks noGrp="1"/>
          </p:cNvSpPr>
          <p:nvPr>
            <p:ph type="sldNum" sz="quarter" idx="5"/>
          </p:nvPr>
        </p:nvSpPr>
        <p:spPr/>
        <p:txBody>
          <a:bodyPr/>
          <a:lstStyle/>
          <a:p>
            <a:fld id="{75525A87-35D7-4ED5-9DE7-A5972B4E392E}" type="slidenum">
              <a:rPr lang="es-MX" smtClean="0"/>
              <a:t>25</a:t>
            </a:fld>
            <a:endParaRPr lang="es-MX"/>
          </a:p>
        </p:txBody>
      </p:sp>
    </p:spTree>
    <p:extLst>
      <p:ext uri="{BB962C8B-B14F-4D97-AF65-F5344CB8AC3E}">
        <p14:creationId xmlns:p14="http://schemas.microsoft.com/office/powerpoint/2010/main" val="2455899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540B8A-CAD8-84B6-F9FD-D3AA0306CD9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66293925-5778-807A-DAB8-724BF97794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B276DBFA-DB8C-D49A-B1C2-060F4B9F7F8A}"/>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5" name="Marcador de pie de página 4">
            <a:extLst>
              <a:ext uri="{FF2B5EF4-FFF2-40B4-BE49-F238E27FC236}">
                <a16:creationId xmlns:a16="http://schemas.microsoft.com/office/drawing/2014/main" id="{62B1C792-5CEF-CF23-7ACA-4BAEC4B0CAD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892752E-8DED-64DA-E207-56BC1893974A}"/>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580069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CD032-E5A7-E68B-1DE3-ED32A157E14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B042B54-CE15-DAA3-6865-538B944F38E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9D21B26-BA71-61D9-9192-50FD75EC2897}"/>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5" name="Marcador de pie de página 4">
            <a:extLst>
              <a:ext uri="{FF2B5EF4-FFF2-40B4-BE49-F238E27FC236}">
                <a16:creationId xmlns:a16="http://schemas.microsoft.com/office/drawing/2014/main" id="{BDAE99BC-6CC6-8AB1-316E-3191384FC48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4536328-936E-89AB-A6DD-E84AC5C8F215}"/>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527551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239B1-BD9E-E38F-0332-5EE5E1B8DDC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7B4FA55-C297-58F7-9EE1-E2B6F44E07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2B49FB8-63A7-D33D-0BF1-ED2039FC3603}"/>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5" name="Marcador de pie de página 4">
            <a:extLst>
              <a:ext uri="{FF2B5EF4-FFF2-40B4-BE49-F238E27FC236}">
                <a16:creationId xmlns:a16="http://schemas.microsoft.com/office/drawing/2014/main" id="{A74A352D-9F3A-A309-CD1C-FD25172308B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ADA7B9E-DED6-3A5A-EF4C-6FACD48778F0}"/>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635380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6DFA1A-CDF8-4755-C176-2FDCD23CC10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DBF74655-48F9-C8B3-ED4B-733805DAAE1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8F420BD6-F268-7FAB-208D-98E32BA284B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74743AFD-5A69-5934-C221-D71EB76D6696}"/>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6" name="Marcador de pie de página 5">
            <a:extLst>
              <a:ext uri="{FF2B5EF4-FFF2-40B4-BE49-F238E27FC236}">
                <a16:creationId xmlns:a16="http://schemas.microsoft.com/office/drawing/2014/main" id="{439A005B-9A92-BF94-4C3B-F245A020A9EC}"/>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F1A314B3-F8C9-484C-6603-F34D607E5F09}"/>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998190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9BDEE0-4CD5-B3C0-F68F-F3A240EC94A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A0169DA0-577B-7210-3F84-2001875CAC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4A0CCAF-4F1A-7D06-AD23-1333448DDA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F24AACAC-76D5-EEF4-7FCD-61CB09640B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EC0DCAA-1EC3-D91F-1A35-32987D0A602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447BF8FB-4077-EEC4-BA7B-AA2B0FD586E9}"/>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8" name="Marcador de pie de página 7">
            <a:extLst>
              <a:ext uri="{FF2B5EF4-FFF2-40B4-BE49-F238E27FC236}">
                <a16:creationId xmlns:a16="http://schemas.microsoft.com/office/drawing/2014/main" id="{57FE2185-9549-17B1-5DCF-8143F290F290}"/>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FECBD5EC-EC6D-4032-FE78-D40B43EFB6BB}"/>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24964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D1CBA3-218E-0384-F5C3-AEC0C917216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0701B073-475E-C1C8-B9F3-F2A677D232B8}"/>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4" name="Marcador de pie de página 3">
            <a:extLst>
              <a:ext uri="{FF2B5EF4-FFF2-40B4-BE49-F238E27FC236}">
                <a16:creationId xmlns:a16="http://schemas.microsoft.com/office/drawing/2014/main" id="{ED4648B1-7F38-5FD0-6441-0D2D032E0796}"/>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3E9E5794-A80F-D4D3-6C89-B788747A1B88}"/>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48356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9339556-2D51-78FF-3132-C14C8BCD5D78}"/>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3" name="Marcador de pie de página 2">
            <a:extLst>
              <a:ext uri="{FF2B5EF4-FFF2-40B4-BE49-F238E27FC236}">
                <a16:creationId xmlns:a16="http://schemas.microsoft.com/office/drawing/2014/main" id="{0EFFAEF6-57F0-E57D-5F2B-CCA287718776}"/>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CB0C137C-1D98-5BCB-FF6F-17F715121EF3}"/>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2910383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CBD2EA-4EDF-8AC7-1316-6E165C90EB6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389AB28-A6B2-8884-06D7-B43F9870B4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40702446-EEF9-0120-5929-3BD6CB78B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94F525E-D0DF-F43D-6804-AC375EEE314C}"/>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6" name="Marcador de pie de página 5">
            <a:extLst>
              <a:ext uri="{FF2B5EF4-FFF2-40B4-BE49-F238E27FC236}">
                <a16:creationId xmlns:a16="http://schemas.microsoft.com/office/drawing/2014/main" id="{D26E3D8C-8495-7763-90EA-967CB5921B9D}"/>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05BC3AD-64B0-1371-45DB-119B13F7C228}"/>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172283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720B82-E915-B109-2E57-E9EFC9B985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9A4EC025-408B-A08B-DC83-80A078BBD7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Marcador de texto 3">
            <a:extLst>
              <a:ext uri="{FF2B5EF4-FFF2-40B4-BE49-F238E27FC236}">
                <a16:creationId xmlns:a16="http://schemas.microsoft.com/office/drawing/2014/main" id="{DEE90125-C29F-8831-C8DD-78E952AA8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80A21A9-1D4B-F04B-2834-D2905BF3CA9F}"/>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6" name="Marcador de pie de página 5">
            <a:extLst>
              <a:ext uri="{FF2B5EF4-FFF2-40B4-BE49-F238E27FC236}">
                <a16:creationId xmlns:a16="http://schemas.microsoft.com/office/drawing/2014/main" id="{5668A660-58A4-6E04-7D0B-1328F10BDA0B}"/>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294D11F-8B29-1425-E88A-FAF9E3397DF2}"/>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273263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15EA1-5BE1-1317-C86A-158DF6D219B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A4BD0E8E-6BDF-9C2D-BADB-E16F1B16D1A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407A871-A701-841F-133E-8C1D422CDEE5}"/>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5" name="Marcador de pie de página 4">
            <a:extLst>
              <a:ext uri="{FF2B5EF4-FFF2-40B4-BE49-F238E27FC236}">
                <a16:creationId xmlns:a16="http://schemas.microsoft.com/office/drawing/2014/main" id="{71473B4F-4D05-27C0-E5E8-183B1BD72B4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57CCEFD-D49A-579A-7F09-B2A620973297}"/>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316742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C9C0BF1-7E55-B817-20AF-4A62095997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CC0B7ED-B97C-62FC-BEAD-3FF26FC5DAD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4B322DD8-E0E6-CDFA-E3BF-1D08B1FA4EFC}"/>
              </a:ext>
            </a:extLst>
          </p:cNvPr>
          <p:cNvSpPr>
            <a:spLocks noGrp="1"/>
          </p:cNvSpPr>
          <p:nvPr>
            <p:ph type="dt" sz="half" idx="10"/>
          </p:nvPr>
        </p:nvSpPr>
        <p:spPr/>
        <p:txBody>
          <a:bodyPr/>
          <a:lstStyle/>
          <a:p>
            <a:fld id="{67BB0C7A-D2F5-44A4-B5A4-5E21B52F4809}" type="datetimeFigureOut">
              <a:rPr lang="en-US" smtClean="0"/>
              <a:t>8/30/2025</a:t>
            </a:fld>
            <a:endParaRPr lang="en-US"/>
          </a:p>
        </p:txBody>
      </p:sp>
      <p:sp>
        <p:nvSpPr>
          <p:cNvPr id="5" name="Marcador de pie de página 4">
            <a:extLst>
              <a:ext uri="{FF2B5EF4-FFF2-40B4-BE49-F238E27FC236}">
                <a16:creationId xmlns:a16="http://schemas.microsoft.com/office/drawing/2014/main" id="{C8A8878F-C922-A616-7C11-D80D119019B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B3A4868-4F16-C3F6-076F-2B0DC7284EA4}"/>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19814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7DEA3C-F714-D745-F21F-6E236E47C3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a:p>
        </p:txBody>
      </p:sp>
      <p:sp>
        <p:nvSpPr>
          <p:cNvPr id="3" name="Marcador de texto 2">
            <a:extLst>
              <a:ext uri="{FF2B5EF4-FFF2-40B4-BE49-F238E27FC236}">
                <a16:creationId xmlns:a16="http://schemas.microsoft.com/office/drawing/2014/main" id="{3C9B0AD1-4731-F923-EA61-42F86355AE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fecha 3">
            <a:extLst>
              <a:ext uri="{FF2B5EF4-FFF2-40B4-BE49-F238E27FC236}">
                <a16:creationId xmlns:a16="http://schemas.microsoft.com/office/drawing/2014/main" id="{FAA1D921-767E-7E90-AC91-09DB6A8991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BB0C7A-D2F5-44A4-B5A4-5E21B52F4809}" type="datetimeFigureOut">
              <a:rPr lang="en-US" smtClean="0"/>
              <a:t>8/30/2025</a:t>
            </a:fld>
            <a:endParaRPr lang="en-US"/>
          </a:p>
        </p:txBody>
      </p:sp>
      <p:sp>
        <p:nvSpPr>
          <p:cNvPr id="5" name="Marcador de pie de página 4">
            <a:extLst>
              <a:ext uri="{FF2B5EF4-FFF2-40B4-BE49-F238E27FC236}">
                <a16:creationId xmlns:a16="http://schemas.microsoft.com/office/drawing/2014/main" id="{05C17F84-9CAB-3120-57EF-06D907A56C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72E65A28-100F-153B-A316-6D3D45247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E84EA-3EB4-42C5-9C8D-F8485601021D}" type="slidenum">
              <a:rPr lang="en-US" smtClean="0"/>
              <a:t>‹Nº›</a:t>
            </a:fld>
            <a:endParaRPr lang="en-US"/>
          </a:p>
        </p:txBody>
      </p:sp>
    </p:spTree>
    <p:extLst>
      <p:ext uri="{BB962C8B-B14F-4D97-AF65-F5344CB8AC3E}">
        <p14:creationId xmlns:p14="http://schemas.microsoft.com/office/powerpoint/2010/main" val="2871050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doi.org/10.24245/gom.v88i10.345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672760-D906-B108-B7F9-7E37FFAA17CA}"/>
              </a:ext>
            </a:extLst>
          </p:cNvPr>
          <p:cNvSpPr>
            <a:spLocks noGrp="1"/>
          </p:cNvSpPr>
          <p:nvPr>
            <p:ph type="ctrTitle"/>
          </p:nvPr>
        </p:nvSpPr>
        <p:spPr>
          <a:xfrm>
            <a:off x="3886200" y="73818"/>
            <a:ext cx="4402667" cy="885296"/>
          </a:xfrm>
        </p:spPr>
        <p:txBody>
          <a:bodyPr>
            <a:noAutofit/>
          </a:bodyPr>
          <a:lstStyle/>
          <a:p>
            <a:r>
              <a:rPr lang="es-MX" sz="4800" noProof="0" dirty="0">
                <a:latin typeface="Aptos Black" panose="020F0502020204030204" pitchFamily="34" charset="0"/>
              </a:rPr>
              <a:t>Sesión 8</a:t>
            </a:r>
          </a:p>
        </p:txBody>
      </p:sp>
      <p:sp>
        <p:nvSpPr>
          <p:cNvPr id="3" name="Subtítulo 2">
            <a:extLst>
              <a:ext uri="{FF2B5EF4-FFF2-40B4-BE49-F238E27FC236}">
                <a16:creationId xmlns:a16="http://schemas.microsoft.com/office/drawing/2014/main" id="{F15BC2DD-E074-1B56-B3EA-88F6B1F19179}"/>
              </a:ext>
            </a:extLst>
          </p:cNvPr>
          <p:cNvSpPr>
            <a:spLocks noGrp="1"/>
          </p:cNvSpPr>
          <p:nvPr>
            <p:ph type="subTitle" idx="1"/>
          </p:nvPr>
        </p:nvSpPr>
        <p:spPr>
          <a:xfrm>
            <a:off x="5046134" y="5532439"/>
            <a:ext cx="8593666" cy="885295"/>
          </a:xfrm>
        </p:spPr>
        <p:txBody>
          <a:bodyPr/>
          <a:lstStyle/>
          <a:p>
            <a:r>
              <a:rPr lang="es-MX" noProof="0" dirty="0"/>
              <a:t>Mtra. Sandra Ivonne Guandulain Ponce</a:t>
            </a:r>
          </a:p>
          <a:p>
            <a:r>
              <a:rPr lang="es-MX" dirty="0"/>
              <a:t>23</a:t>
            </a:r>
            <a:r>
              <a:rPr lang="es-MX" noProof="0" dirty="0"/>
              <a:t> / </a:t>
            </a:r>
            <a:r>
              <a:rPr lang="es-MX" dirty="0"/>
              <a:t>Noviembre</a:t>
            </a:r>
            <a:r>
              <a:rPr lang="es-MX" noProof="0" dirty="0"/>
              <a:t> /2025</a:t>
            </a:r>
          </a:p>
          <a:p>
            <a:endParaRPr lang="es-MX" noProof="0" dirty="0"/>
          </a:p>
        </p:txBody>
      </p:sp>
      <p:sp>
        <p:nvSpPr>
          <p:cNvPr id="5" name="CuadroTexto 4">
            <a:extLst>
              <a:ext uri="{FF2B5EF4-FFF2-40B4-BE49-F238E27FC236}">
                <a16:creationId xmlns:a16="http://schemas.microsoft.com/office/drawing/2014/main" id="{55648CE0-D683-EE44-FBA3-F4EE42A0E933}"/>
              </a:ext>
            </a:extLst>
          </p:cNvPr>
          <p:cNvSpPr txBox="1"/>
          <p:nvPr/>
        </p:nvSpPr>
        <p:spPr>
          <a:xfrm>
            <a:off x="3358605" y="764903"/>
            <a:ext cx="6424024" cy="646331"/>
          </a:xfrm>
          <a:prstGeom prst="rect">
            <a:avLst/>
          </a:prstGeom>
          <a:noFill/>
        </p:spPr>
        <p:txBody>
          <a:bodyPr wrap="square">
            <a:spAutoFit/>
          </a:bodyPr>
          <a:lstStyle/>
          <a:p>
            <a:r>
              <a:rPr lang="es-MX" sz="3600" noProof="0" dirty="0">
                <a:latin typeface="Aptos Black" panose="020F0502020204030204" pitchFamily="34" charset="0"/>
              </a:rPr>
              <a:t>Situaciones especiales</a:t>
            </a:r>
            <a:endParaRPr lang="es-MX" sz="3600" dirty="0"/>
          </a:p>
        </p:txBody>
      </p:sp>
      <p:pic>
        <p:nvPicPr>
          <p:cNvPr id="4" name="Picture 2" descr="105 mil resultados de imágenes, fotos de stock e ilustraciones libres de  regalías para Mujer embarazada vector | Shutterstock">
            <a:extLst>
              <a:ext uri="{FF2B5EF4-FFF2-40B4-BE49-F238E27FC236}">
                <a16:creationId xmlns:a16="http://schemas.microsoft.com/office/drawing/2014/main" id="{CAC8A413-29BE-F330-48FD-FD057425ED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4080" y="1977489"/>
            <a:ext cx="3712054" cy="39975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nfermeras y embarazadas Vector de stock por ©studiolaut 139400060">
            <a:extLst>
              <a:ext uri="{FF2B5EF4-FFF2-40B4-BE49-F238E27FC236}">
                <a16:creationId xmlns:a16="http://schemas.microsoft.com/office/drawing/2014/main" id="{19E1D2F0-EF01-B823-B50D-B1C8B3605A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1754" y="1566649"/>
            <a:ext cx="4082040" cy="3810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43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D3EBC-57E8-789E-718C-847E6EC21A1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67ABC60-1D5C-2C24-C279-E88AAD67CEF7}"/>
              </a:ext>
            </a:extLst>
          </p:cNvPr>
          <p:cNvSpPr>
            <a:spLocks noGrp="1"/>
          </p:cNvSpPr>
          <p:nvPr>
            <p:ph type="title"/>
          </p:nvPr>
        </p:nvSpPr>
        <p:spPr>
          <a:xfrm>
            <a:off x="4198387" y="75570"/>
            <a:ext cx="2115327" cy="1030419"/>
          </a:xfrm>
        </p:spPr>
        <p:txBody>
          <a:bodyPr/>
          <a:lstStyle/>
          <a:p>
            <a:r>
              <a:rPr lang="es-MX" b="1" u="sng" noProof="0" dirty="0">
                <a:effectLst>
                  <a:outerShdw blurRad="38100" dist="38100" dir="2700000" algn="tl">
                    <a:srgbClr val="000000">
                      <a:alpha val="43137"/>
                    </a:srgbClr>
                  </a:outerShdw>
                </a:effectLst>
              </a:rPr>
              <a:t>Agenda</a:t>
            </a:r>
          </a:p>
        </p:txBody>
      </p:sp>
      <p:sp>
        <p:nvSpPr>
          <p:cNvPr id="3" name="Marcador de contenido 2">
            <a:extLst>
              <a:ext uri="{FF2B5EF4-FFF2-40B4-BE49-F238E27FC236}">
                <a16:creationId xmlns:a16="http://schemas.microsoft.com/office/drawing/2014/main" id="{FA13F945-3F39-2896-DACE-F21E2B104AA3}"/>
              </a:ext>
            </a:extLst>
          </p:cNvPr>
          <p:cNvSpPr>
            <a:spLocks noGrp="1"/>
          </p:cNvSpPr>
          <p:nvPr>
            <p:ph idx="1"/>
          </p:nvPr>
        </p:nvSpPr>
        <p:spPr>
          <a:xfrm>
            <a:off x="6313714" y="1733020"/>
            <a:ext cx="4998972" cy="3471803"/>
          </a:xfrm>
        </p:spPr>
        <p:txBody>
          <a:bodyPr>
            <a:normAutofit/>
          </a:bodyPr>
          <a:lstStyle/>
          <a:p>
            <a:pPr marL="514350" indent="-514350">
              <a:buFont typeface="+mj-lt"/>
              <a:buAutoNum type="arabicPeriod"/>
            </a:pPr>
            <a:r>
              <a:rPr lang="es-MX" dirty="0"/>
              <a:t>Presentación</a:t>
            </a:r>
          </a:p>
          <a:p>
            <a:pPr marL="514350" indent="-514350">
              <a:buFont typeface="+mj-lt"/>
              <a:buAutoNum type="arabicPeriod"/>
            </a:pPr>
            <a:r>
              <a:rPr lang="es-MX" dirty="0"/>
              <a:t>Objetivo</a:t>
            </a:r>
          </a:p>
          <a:p>
            <a:pPr marL="514350" indent="-514350">
              <a:buFont typeface="+mj-lt"/>
              <a:buAutoNum type="arabicPeriod"/>
            </a:pPr>
            <a:r>
              <a:rPr lang="es-MX" dirty="0"/>
              <a:t>Respuesta a código azul obstétrico</a:t>
            </a:r>
          </a:p>
          <a:p>
            <a:pPr marL="514350" indent="-514350">
              <a:buFont typeface="+mj-lt"/>
              <a:buAutoNum type="arabicPeriod"/>
            </a:pPr>
            <a:r>
              <a:rPr lang="es-MX" dirty="0"/>
              <a:t>Cesárea </a:t>
            </a:r>
            <a:r>
              <a:rPr lang="es-MX" dirty="0" err="1"/>
              <a:t>perimortem</a:t>
            </a:r>
            <a:endParaRPr lang="es-MX" dirty="0"/>
          </a:p>
          <a:p>
            <a:pPr marL="514350" indent="-514350">
              <a:buFont typeface="+mj-lt"/>
              <a:buAutoNum type="arabicPeriod"/>
            </a:pPr>
            <a:r>
              <a:rPr lang="es-MX" dirty="0"/>
              <a:t>Cuidados post parto</a:t>
            </a:r>
          </a:p>
          <a:p>
            <a:pPr marL="514350" indent="-514350">
              <a:buFont typeface="+mj-lt"/>
              <a:buAutoNum type="arabicPeriod"/>
            </a:pPr>
            <a:r>
              <a:rPr lang="es-MX" dirty="0"/>
              <a:t>Cierre</a:t>
            </a:r>
          </a:p>
        </p:txBody>
      </p:sp>
      <p:sp>
        <p:nvSpPr>
          <p:cNvPr id="7" name="Rectángulo 6">
            <a:extLst>
              <a:ext uri="{FF2B5EF4-FFF2-40B4-BE49-F238E27FC236}">
                <a16:creationId xmlns:a16="http://schemas.microsoft.com/office/drawing/2014/main" id="{82B9F327-08C7-7E93-7DF8-5CF43E348989}"/>
              </a:ext>
            </a:extLst>
          </p:cNvPr>
          <p:cNvSpPr/>
          <p:nvPr/>
        </p:nvSpPr>
        <p:spPr>
          <a:xfrm>
            <a:off x="6045534" y="1653177"/>
            <a:ext cx="5510877" cy="360680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2050" name="Picture 2" descr="Embarazada Vectores, Iconos, Gráficos y Fondos para Descargar Gratis">
            <a:extLst>
              <a:ext uri="{FF2B5EF4-FFF2-40B4-BE49-F238E27FC236}">
                <a16:creationId xmlns:a16="http://schemas.microsoft.com/office/drawing/2014/main" id="{3F9C8FEE-DB76-1178-5F3B-DC3568CDE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589" y="1805940"/>
            <a:ext cx="4611139" cy="3454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708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373C31-48F8-FD34-0691-945CADFF0757}"/>
              </a:ext>
            </a:extLst>
          </p:cNvPr>
          <p:cNvSpPr>
            <a:spLocks noGrp="1"/>
          </p:cNvSpPr>
          <p:nvPr>
            <p:ph type="title"/>
          </p:nvPr>
        </p:nvSpPr>
        <p:spPr>
          <a:xfrm>
            <a:off x="3823919" y="106043"/>
            <a:ext cx="2733636" cy="869461"/>
          </a:xfrm>
        </p:spPr>
        <p:txBody>
          <a:bodyPr/>
          <a:lstStyle/>
          <a:p>
            <a:pPr algn="ctr"/>
            <a:r>
              <a:rPr lang="es-MX" b="1" u="sng" noProof="0" dirty="0">
                <a:effectLst>
                  <a:outerShdw blurRad="38100" dist="38100" dir="2700000" algn="tl">
                    <a:srgbClr val="000000">
                      <a:alpha val="43137"/>
                    </a:srgbClr>
                  </a:outerShdw>
                </a:effectLst>
              </a:rPr>
              <a:t>Objetivo</a:t>
            </a:r>
          </a:p>
        </p:txBody>
      </p:sp>
      <p:sp>
        <p:nvSpPr>
          <p:cNvPr id="3" name="Marcador de contenido 2">
            <a:extLst>
              <a:ext uri="{FF2B5EF4-FFF2-40B4-BE49-F238E27FC236}">
                <a16:creationId xmlns:a16="http://schemas.microsoft.com/office/drawing/2014/main" id="{61B8E962-52C5-530A-5158-5631A5FFC1CA}"/>
              </a:ext>
            </a:extLst>
          </p:cNvPr>
          <p:cNvSpPr>
            <a:spLocks noGrp="1"/>
          </p:cNvSpPr>
          <p:nvPr>
            <p:ph idx="1"/>
          </p:nvPr>
        </p:nvSpPr>
        <p:spPr>
          <a:xfrm>
            <a:off x="5765881" y="1531158"/>
            <a:ext cx="6222918" cy="4351338"/>
          </a:xfrm>
        </p:spPr>
        <p:txBody>
          <a:bodyPr>
            <a:normAutofit lnSpcReduction="10000"/>
          </a:bodyPr>
          <a:lstStyle/>
          <a:p>
            <a:r>
              <a:rPr lang="es-ES" sz="2400" dirty="0"/>
              <a:t>Al concluir esta sesión, ustedes serán capaces de describir y aplicar las técnicas y protocolos necesarios para manejar situaciones especiales en obstetricia, tales como la respuesta a un código azul obstétrico, el manejo de arritmias, la cesárea </a:t>
            </a:r>
            <a:r>
              <a:rPr lang="es-ES" sz="2400" dirty="0" err="1"/>
              <a:t>perimortem</a:t>
            </a:r>
            <a:r>
              <a:rPr lang="es-ES" sz="2400" dirty="0"/>
              <a:t> y los cuidados post paro.</a:t>
            </a:r>
          </a:p>
          <a:p>
            <a:r>
              <a:rPr lang="es-ES" sz="2400" dirty="0"/>
              <a:t> A través de la integración de conceptos teóricos y prácticos, los participantes aprenderán a coordinar intervenciones eficaces en situaciones críticas para optimizar los resultados tanto para la madre como para el bebé.</a:t>
            </a:r>
            <a:endParaRPr lang="es-MX" sz="2400" noProof="0" dirty="0"/>
          </a:p>
        </p:txBody>
      </p:sp>
      <p:sp>
        <p:nvSpPr>
          <p:cNvPr id="7" name="Rectángulo 6">
            <a:extLst>
              <a:ext uri="{FF2B5EF4-FFF2-40B4-BE49-F238E27FC236}">
                <a16:creationId xmlns:a16="http://schemas.microsoft.com/office/drawing/2014/main" id="{7D829F2F-274A-D883-B90F-B0A0691B74E8}"/>
              </a:ext>
            </a:extLst>
          </p:cNvPr>
          <p:cNvSpPr/>
          <p:nvPr/>
        </p:nvSpPr>
        <p:spPr>
          <a:xfrm>
            <a:off x="5731933" y="1328098"/>
            <a:ext cx="6256867" cy="455439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5" name="Imagen 4">
            <a:extLst>
              <a:ext uri="{FF2B5EF4-FFF2-40B4-BE49-F238E27FC236}">
                <a16:creationId xmlns:a16="http://schemas.microsoft.com/office/drawing/2014/main" id="{37985A95-CEA6-61A7-6C96-F0E0605A3E9C}"/>
              </a:ext>
            </a:extLst>
          </p:cNvPr>
          <p:cNvPicPr>
            <a:picLocks noChangeAspect="1"/>
          </p:cNvPicPr>
          <p:nvPr/>
        </p:nvPicPr>
        <p:blipFill>
          <a:blip r:embed="rId2"/>
          <a:srcRect l="31901" r="20588"/>
          <a:stretch>
            <a:fillRect/>
          </a:stretch>
        </p:blipFill>
        <p:spPr>
          <a:xfrm>
            <a:off x="1419497" y="975504"/>
            <a:ext cx="3213463" cy="5410783"/>
          </a:xfrm>
          <a:prstGeom prst="rect">
            <a:avLst/>
          </a:prstGeom>
        </p:spPr>
      </p:pic>
    </p:spTree>
    <p:extLst>
      <p:ext uri="{BB962C8B-B14F-4D97-AF65-F5344CB8AC3E}">
        <p14:creationId xmlns:p14="http://schemas.microsoft.com/office/powerpoint/2010/main" val="905523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949A7-C454-614D-0C3C-33DD159DE17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204F9D0-93E0-30FF-6C75-05B79E9DEE82}"/>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Respuesta a código azul obstétrico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Epidemiología</a:t>
            </a:r>
            <a:endParaRPr lang="es-MX" sz="3600"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DAA6FB20-2897-B46D-BFCD-60EE19DA8A5E}"/>
              </a:ext>
            </a:extLst>
          </p:cNvPr>
          <p:cNvSpPr txBox="1"/>
          <p:nvPr/>
        </p:nvSpPr>
        <p:spPr>
          <a:xfrm>
            <a:off x="378883" y="2136338"/>
            <a:ext cx="11434233" cy="2585323"/>
          </a:xfrm>
          <a:prstGeom prst="rect">
            <a:avLst/>
          </a:prstGeom>
          <a:noFill/>
        </p:spPr>
        <p:txBody>
          <a:bodyPr wrap="square" rtlCol="0">
            <a:spAutoFit/>
          </a:bodyPr>
          <a:lstStyle/>
          <a:p>
            <a:pPr marL="342900" indent="-342900">
              <a:buFont typeface="+mj-lt"/>
              <a:buAutoNum type="arabicPeriod"/>
            </a:pPr>
            <a:endParaRPr lang="es-ES" dirty="0"/>
          </a:p>
          <a:p>
            <a:pPr marL="342900" indent="-342900">
              <a:buFont typeface="+mj-lt"/>
              <a:buAutoNum type="arabicPeriod"/>
            </a:pPr>
            <a:r>
              <a:rPr lang="es-ES" dirty="0"/>
              <a:t>El paro cardiovascular de la madre representa del 1 al 2% de los ingresos a la unidad de cuidados intensivos, con una incidencia de 3.2:1000 embarazadas. El 16% de esos ingresos corresponde al posparto.</a:t>
            </a:r>
          </a:p>
          <a:p>
            <a:pPr marL="342900" indent="-342900">
              <a:buFont typeface="+mj-lt"/>
              <a:buAutoNum type="arabicPeriod"/>
            </a:pPr>
            <a:endParaRPr lang="es-ES" dirty="0"/>
          </a:p>
          <a:p>
            <a:pPr marL="342900" indent="-342900">
              <a:buFont typeface="+mj-lt"/>
              <a:buAutoNum type="arabicPeriod"/>
            </a:pPr>
            <a:r>
              <a:rPr lang="es-ES" dirty="0"/>
              <a:t>En el 2021, en México, la razón de muerte materna fue del 53.1%, y la causa principal fue la COVID 19, seguida de los trastornos hipertensivos del embarazo; ambas situaciones con requerimiento de reanimación cardiopulmonar en embarazadas.</a:t>
            </a:r>
          </a:p>
          <a:p>
            <a:pPr marL="342900" indent="-342900">
              <a:buFont typeface="+mj-lt"/>
              <a:buAutoNum type="arabicPeriod"/>
            </a:pPr>
            <a:endParaRPr lang="es-ES" dirty="0"/>
          </a:p>
          <a:p>
            <a:pPr marL="342900" indent="-342900">
              <a:buFont typeface="+mj-lt"/>
              <a:buAutoNum type="arabicPeriod"/>
            </a:pPr>
            <a:r>
              <a:rPr lang="es-ES" dirty="0"/>
              <a:t>El 52% de esas muertes ocurrió después del primer día de puerperio</a:t>
            </a:r>
            <a:endParaRPr lang="es-MX" dirty="0"/>
          </a:p>
        </p:txBody>
      </p:sp>
      <p:sp>
        <p:nvSpPr>
          <p:cNvPr id="4" name="CuadroTexto 3">
            <a:extLst>
              <a:ext uri="{FF2B5EF4-FFF2-40B4-BE49-F238E27FC236}">
                <a16:creationId xmlns:a16="http://schemas.microsoft.com/office/drawing/2014/main" id="{DD3BE80B-7F7F-6976-D0C5-E65907C2EC81}"/>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5" name="Rectángulo 4">
            <a:extLst>
              <a:ext uri="{FF2B5EF4-FFF2-40B4-BE49-F238E27FC236}">
                <a16:creationId xmlns:a16="http://schemas.microsoft.com/office/drawing/2014/main" id="{D8DFB792-4694-CD49-9B00-934D46B6AC9A}"/>
              </a:ext>
            </a:extLst>
          </p:cNvPr>
          <p:cNvSpPr/>
          <p:nvPr/>
        </p:nvSpPr>
        <p:spPr>
          <a:xfrm>
            <a:off x="386501" y="2388151"/>
            <a:ext cx="11597640" cy="2500544"/>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098" name="Picture 2" descr="Embarazada Vectores, Iconos, Gráficos y Fondos para Descargar Gratis">
            <a:extLst>
              <a:ext uri="{FF2B5EF4-FFF2-40B4-BE49-F238E27FC236}">
                <a16:creationId xmlns:a16="http://schemas.microsoft.com/office/drawing/2014/main" id="{4B12CC01-2B7B-E0BC-5612-2C435914DA46}"/>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039099"/>
            <a:ext cx="12187766" cy="5198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88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24B0F-FF51-40EF-FF57-CDA7D6AB644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D6C8143-4C1F-A66B-010F-06FDA9DB99C4}"/>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Respuesta a código azul obstétrico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Adaptaciones</a:t>
            </a:r>
            <a:r>
              <a:rPr lang="es-MX" sz="3600" b="1" u="sng" dirty="0">
                <a:effectLst>
                  <a:outerShdw blurRad="38100" dist="38100" dir="2700000" algn="tl">
                    <a:srgbClr val="000000">
                      <a:alpha val="43137"/>
                    </a:srgbClr>
                  </a:outerShdw>
                </a:effectLst>
              </a:rPr>
              <a:t> maternas</a:t>
            </a:r>
            <a:endParaRPr lang="es-MX" sz="3600"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20F43915-C2B0-DC2A-E1DF-A7896126C814}"/>
              </a:ext>
            </a:extLst>
          </p:cNvPr>
          <p:cNvSpPr txBox="1"/>
          <p:nvPr/>
        </p:nvSpPr>
        <p:spPr>
          <a:xfrm>
            <a:off x="1991572" y="1028343"/>
            <a:ext cx="9151414" cy="4801314"/>
          </a:xfrm>
          <a:prstGeom prst="rect">
            <a:avLst/>
          </a:prstGeom>
          <a:noFill/>
        </p:spPr>
        <p:txBody>
          <a:bodyPr wrap="square" rtlCol="0">
            <a:spAutoFit/>
          </a:bodyPr>
          <a:lstStyle/>
          <a:p>
            <a:pPr marL="342900" indent="-342900">
              <a:buFont typeface="+mj-lt"/>
              <a:buAutoNum type="arabicPeriod"/>
            </a:pPr>
            <a:endParaRPr lang="es-ES" dirty="0"/>
          </a:p>
          <a:p>
            <a:pPr marL="342900" indent="-342900">
              <a:buFont typeface="+mj-lt"/>
              <a:buAutoNum type="arabicPeriod"/>
            </a:pPr>
            <a:r>
              <a:rPr lang="es-ES" dirty="0"/>
              <a:t>Adaptaciones cardiovasculares:</a:t>
            </a:r>
          </a:p>
          <a:p>
            <a:pPr marL="285750" indent="-285750">
              <a:buFont typeface="Wingdings" panose="05000000000000000000" pitchFamily="2" charset="2"/>
              <a:buChar char="ü"/>
            </a:pPr>
            <a:r>
              <a:rPr lang="es-ES" dirty="0"/>
              <a:t>aumento del 40% del gasto cardiaco para suplir las demandas metabólicas maternas y fetales; esto implica que hay un aumento del volumen sistólico y de la frecuencia cardiaca.</a:t>
            </a:r>
          </a:p>
          <a:p>
            <a:pPr marL="285750" indent="-285750">
              <a:buFont typeface="Wingdings" panose="05000000000000000000" pitchFamily="2" charset="2"/>
              <a:buChar char="ü"/>
            </a:pPr>
            <a:r>
              <a:rPr lang="es-ES" dirty="0"/>
              <a:t>Durante el segundo trimestre disminuye la resistencia vascular.</a:t>
            </a:r>
          </a:p>
          <a:p>
            <a:endParaRPr lang="es-ES" dirty="0"/>
          </a:p>
          <a:p>
            <a:r>
              <a:rPr lang="es-ES" dirty="0"/>
              <a:t>2.   Adaptaciones pulmonares:</a:t>
            </a:r>
          </a:p>
          <a:p>
            <a:pPr marL="285750" indent="-285750">
              <a:buFont typeface="Wingdings" panose="05000000000000000000" pitchFamily="2" charset="2"/>
              <a:buChar char="ü"/>
            </a:pPr>
            <a:r>
              <a:rPr lang="es-ES" dirty="0"/>
              <a:t>Edema de la vía aérea</a:t>
            </a:r>
          </a:p>
          <a:p>
            <a:pPr marL="285750" indent="-285750">
              <a:buFont typeface="Wingdings" panose="05000000000000000000" pitchFamily="2" charset="2"/>
              <a:buChar char="ü"/>
            </a:pPr>
            <a:r>
              <a:rPr lang="es-ES" dirty="0"/>
              <a:t>Aumento del consumo de oxígeno en un 20%</a:t>
            </a:r>
          </a:p>
          <a:p>
            <a:pPr marL="285750" indent="-285750">
              <a:buFont typeface="Wingdings" panose="05000000000000000000" pitchFamily="2" charset="2"/>
              <a:buChar char="ü"/>
            </a:pPr>
            <a:r>
              <a:rPr lang="es-ES" dirty="0"/>
              <a:t>Disminución del bienestar</a:t>
            </a:r>
          </a:p>
          <a:p>
            <a:pPr marL="285750" indent="-285750">
              <a:buFont typeface="Wingdings" panose="05000000000000000000" pitchFamily="2" charset="2"/>
              <a:buChar char="ü"/>
            </a:pPr>
            <a:r>
              <a:rPr lang="es-ES" dirty="0"/>
              <a:t>Capacidad residual funcional e incremento del volumen minuto debido al aumento del volumen corriente, que da como consecuencia alcalosis respiratoria.</a:t>
            </a:r>
          </a:p>
          <a:p>
            <a:endParaRPr lang="es-ES" dirty="0"/>
          </a:p>
          <a:p>
            <a:pPr marL="342900" indent="-342900">
              <a:buAutoNum type="arabicPeriod" startAt="3"/>
            </a:pPr>
            <a:r>
              <a:rPr lang="es-ES" dirty="0"/>
              <a:t>Adaptaciones gastrointestinales</a:t>
            </a:r>
          </a:p>
          <a:p>
            <a:pPr marL="285750" indent="-285750">
              <a:buFont typeface="Wingdings" panose="05000000000000000000" pitchFamily="2" charset="2"/>
              <a:buChar char="ü"/>
            </a:pPr>
            <a:r>
              <a:rPr lang="es-ES" dirty="0"/>
              <a:t>Relajación del esfínter esofágico inferior</a:t>
            </a:r>
          </a:p>
          <a:p>
            <a:pPr marL="285750" indent="-285750">
              <a:buFont typeface="Wingdings" panose="05000000000000000000" pitchFamily="2" charset="2"/>
              <a:buChar char="ü"/>
            </a:pPr>
            <a:r>
              <a:rPr lang="es-ES" dirty="0"/>
              <a:t>Enlentecimiento del vaciamiento gástrico.</a:t>
            </a:r>
          </a:p>
        </p:txBody>
      </p:sp>
      <p:sp>
        <p:nvSpPr>
          <p:cNvPr id="4" name="CuadroTexto 3">
            <a:extLst>
              <a:ext uri="{FF2B5EF4-FFF2-40B4-BE49-F238E27FC236}">
                <a16:creationId xmlns:a16="http://schemas.microsoft.com/office/drawing/2014/main" id="{200E543E-FFDE-D910-694E-B51ECB64ABCC}"/>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5" name="Rectángulo 4">
            <a:extLst>
              <a:ext uri="{FF2B5EF4-FFF2-40B4-BE49-F238E27FC236}">
                <a16:creationId xmlns:a16="http://schemas.microsoft.com/office/drawing/2014/main" id="{FBB7564E-4971-2091-C388-8BF6788C76C4}"/>
              </a:ext>
            </a:extLst>
          </p:cNvPr>
          <p:cNvSpPr/>
          <p:nvPr/>
        </p:nvSpPr>
        <p:spPr>
          <a:xfrm>
            <a:off x="297180" y="1270000"/>
            <a:ext cx="11597640" cy="449072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122" name="Picture 2" descr="Corazón humano .ai Royalty-free Stock Vector Clip Art">
            <a:extLst>
              <a:ext uri="{FF2B5EF4-FFF2-40B4-BE49-F238E27FC236}">
                <a16:creationId xmlns:a16="http://schemas.microsoft.com/office/drawing/2014/main" id="{7B112CD9-E310-A046-A4D2-EB422877D5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138" y="1346448"/>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pulmones objeto de vector de color semi plano 7122619 Vector en Vecteezy">
            <a:extLst>
              <a:ext uri="{FF2B5EF4-FFF2-40B4-BE49-F238E27FC236}">
                <a16:creationId xmlns:a16="http://schemas.microsoft.com/office/drawing/2014/main" id="{3B2D9C37-5A9B-AC3C-9655-61B016E8A2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955" y="3006789"/>
            <a:ext cx="1219200" cy="134258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lustración de estómago humano 2557091 Vector en Vecteezy">
            <a:extLst>
              <a:ext uri="{FF2B5EF4-FFF2-40B4-BE49-F238E27FC236}">
                <a16:creationId xmlns:a16="http://schemas.microsoft.com/office/drawing/2014/main" id="{80B82623-B5A6-D2A4-9A18-48615E32F1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835" y="4600431"/>
            <a:ext cx="1094503" cy="1094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634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110E1-5001-C57B-8A63-49FBDEFDDAE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1C0705C-1A9E-F4C1-8366-454050047CF3}"/>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Respuesta a código azul obstétrico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Adaptaciones </a:t>
            </a:r>
            <a:r>
              <a:rPr lang="es-MX" sz="3600" b="1" u="sng" dirty="0">
                <a:effectLst>
                  <a:outerShdw blurRad="38100" dist="38100" dir="2700000" algn="tl">
                    <a:srgbClr val="000000">
                      <a:alpha val="43137"/>
                    </a:srgbClr>
                  </a:outerShdw>
                </a:effectLst>
              </a:rPr>
              <a:t>maternas</a:t>
            </a:r>
            <a:endParaRPr lang="es-MX" sz="3600"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E53B5AE2-6343-5D5D-BFF0-F44443311DD5}"/>
              </a:ext>
            </a:extLst>
          </p:cNvPr>
          <p:cNvSpPr txBox="1"/>
          <p:nvPr/>
        </p:nvSpPr>
        <p:spPr>
          <a:xfrm>
            <a:off x="1991572" y="1028343"/>
            <a:ext cx="9151414" cy="4801314"/>
          </a:xfrm>
          <a:prstGeom prst="rect">
            <a:avLst/>
          </a:prstGeom>
          <a:noFill/>
        </p:spPr>
        <p:txBody>
          <a:bodyPr wrap="square" rtlCol="0">
            <a:spAutoFit/>
          </a:bodyPr>
          <a:lstStyle/>
          <a:p>
            <a:pPr marL="342900" indent="-342900">
              <a:buFont typeface="+mj-lt"/>
              <a:buAutoNum type="arabicPeriod"/>
            </a:pPr>
            <a:endParaRPr lang="es-ES" dirty="0"/>
          </a:p>
          <a:p>
            <a:endParaRPr lang="es-ES" dirty="0"/>
          </a:p>
          <a:p>
            <a:r>
              <a:rPr lang="es-ES" dirty="0"/>
              <a:t>2.   Adaptaciones pulmonares:</a:t>
            </a:r>
          </a:p>
          <a:p>
            <a:pPr marL="285750" indent="-285750">
              <a:buFont typeface="Wingdings" panose="05000000000000000000" pitchFamily="2" charset="2"/>
              <a:buChar char="ü"/>
            </a:pPr>
            <a:r>
              <a:rPr lang="es-ES" dirty="0"/>
              <a:t>Edema de la vía aérea</a:t>
            </a:r>
          </a:p>
          <a:p>
            <a:pPr marL="285750" indent="-285750">
              <a:buFont typeface="Wingdings" panose="05000000000000000000" pitchFamily="2" charset="2"/>
              <a:buChar char="ü"/>
            </a:pPr>
            <a:r>
              <a:rPr lang="es-ES" dirty="0"/>
              <a:t>Aumento del consumo de oxígeno en un 20%</a:t>
            </a:r>
          </a:p>
          <a:p>
            <a:pPr marL="285750" indent="-285750">
              <a:buFont typeface="Wingdings" panose="05000000000000000000" pitchFamily="2" charset="2"/>
              <a:buChar char="ü"/>
            </a:pPr>
            <a:r>
              <a:rPr lang="es-ES" dirty="0"/>
              <a:t>Disminución del bienestar</a:t>
            </a:r>
          </a:p>
          <a:p>
            <a:pPr marL="285750" indent="-285750">
              <a:buFont typeface="Wingdings" panose="05000000000000000000" pitchFamily="2" charset="2"/>
              <a:buChar char="ü"/>
            </a:pPr>
            <a:r>
              <a:rPr lang="es-ES" dirty="0"/>
              <a:t>Capacidad residual funcional : </a:t>
            </a:r>
            <a:r>
              <a:rPr lang="es-ES" dirty="0">
                <a:solidFill>
                  <a:srgbClr val="FF0000"/>
                </a:solidFill>
              </a:rPr>
              <a:t>Volumen de aire que queda en los pulmones después de una espiración normal </a:t>
            </a:r>
          </a:p>
          <a:p>
            <a:pPr marL="285750" indent="-285750">
              <a:buFont typeface="Wingdings" panose="05000000000000000000" pitchFamily="2" charset="2"/>
              <a:buChar char="ü"/>
            </a:pPr>
            <a:r>
              <a:rPr lang="es-ES" dirty="0"/>
              <a:t>incremento del volumen minuto: </a:t>
            </a:r>
            <a:r>
              <a:rPr lang="es-ES" dirty="0">
                <a:solidFill>
                  <a:srgbClr val="FF0000"/>
                </a:solidFill>
              </a:rPr>
              <a:t>aumento en la cantidad de aire que entra y sale de los pulmones por minuto</a:t>
            </a:r>
          </a:p>
          <a:p>
            <a:pPr marL="285750" indent="-285750">
              <a:buFont typeface="Wingdings" panose="05000000000000000000" pitchFamily="2" charset="2"/>
              <a:buChar char="ü"/>
            </a:pPr>
            <a:r>
              <a:rPr lang="es-ES" dirty="0"/>
              <a:t>volumen corriente: </a:t>
            </a:r>
            <a:r>
              <a:rPr lang="es-ES" dirty="0">
                <a:solidFill>
                  <a:srgbClr val="FF0000"/>
                </a:solidFill>
              </a:rPr>
              <a:t>cantidad de aire que se exhala en cada respiración normal, sin esfuerzo</a:t>
            </a:r>
          </a:p>
          <a:p>
            <a:pPr marL="285750" indent="-285750">
              <a:buFont typeface="Wingdings" panose="05000000000000000000" pitchFamily="2" charset="2"/>
              <a:buChar char="ü"/>
            </a:pPr>
            <a:r>
              <a:rPr lang="es-ES" dirty="0"/>
              <a:t>que da como consecuencia alcalosis respiratoria: </a:t>
            </a:r>
            <a:r>
              <a:rPr lang="es-ES" dirty="0">
                <a:solidFill>
                  <a:srgbClr val="FF0000"/>
                </a:solidFill>
              </a:rPr>
              <a:t>Es un trastorno ácido- base que ocurre cuando hay una disminución en la presión parcial del dióxido de carbono (PaCO2) en la sangre debido a una ventilación excesiva</a:t>
            </a:r>
          </a:p>
          <a:p>
            <a:endParaRPr lang="es-ES" dirty="0"/>
          </a:p>
          <a:p>
            <a:endParaRPr lang="es-ES" dirty="0"/>
          </a:p>
        </p:txBody>
      </p:sp>
      <p:sp>
        <p:nvSpPr>
          <p:cNvPr id="4" name="CuadroTexto 3">
            <a:extLst>
              <a:ext uri="{FF2B5EF4-FFF2-40B4-BE49-F238E27FC236}">
                <a16:creationId xmlns:a16="http://schemas.microsoft.com/office/drawing/2014/main" id="{75132DE0-6886-73BD-3D30-0AD1D7762927}"/>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5" name="Rectángulo 4">
            <a:extLst>
              <a:ext uri="{FF2B5EF4-FFF2-40B4-BE49-F238E27FC236}">
                <a16:creationId xmlns:a16="http://schemas.microsoft.com/office/drawing/2014/main" id="{F31A38F0-0B36-B8F8-4C7F-54C8DC2137B7}"/>
              </a:ext>
            </a:extLst>
          </p:cNvPr>
          <p:cNvSpPr/>
          <p:nvPr/>
        </p:nvSpPr>
        <p:spPr>
          <a:xfrm>
            <a:off x="297180" y="1270000"/>
            <a:ext cx="11597640" cy="449072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126" name="Picture 6" descr="pulmones objeto de vector de color semi plano 7122619 Vector en Vecteezy">
            <a:extLst>
              <a:ext uri="{FF2B5EF4-FFF2-40B4-BE49-F238E27FC236}">
                <a16:creationId xmlns:a16="http://schemas.microsoft.com/office/drawing/2014/main" id="{DDCF0087-B287-80FF-A950-4FEC5FEC44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955" y="1793032"/>
            <a:ext cx="1219200" cy="134258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2056BF8B-3B4E-36F7-31D9-B4C23DC630A0}"/>
              </a:ext>
            </a:extLst>
          </p:cNvPr>
          <p:cNvSpPr txBox="1"/>
          <p:nvPr/>
        </p:nvSpPr>
        <p:spPr>
          <a:xfrm>
            <a:off x="4930021" y="2428726"/>
            <a:ext cx="6497710" cy="307777"/>
          </a:xfrm>
          <a:prstGeom prst="rect">
            <a:avLst/>
          </a:prstGeom>
          <a:noFill/>
        </p:spPr>
        <p:txBody>
          <a:bodyPr wrap="square" rtlCol="0">
            <a:spAutoFit/>
          </a:bodyPr>
          <a:lstStyle/>
          <a:p>
            <a:r>
              <a:rPr lang="es-MX" sz="1400" dirty="0">
                <a:solidFill>
                  <a:srgbClr val="FF0000"/>
                </a:solidFill>
              </a:rPr>
              <a:t>Reducción en la capacidad de los pulmones para funcionar de manera óptima</a:t>
            </a:r>
          </a:p>
        </p:txBody>
      </p:sp>
    </p:spTree>
    <p:extLst>
      <p:ext uri="{BB962C8B-B14F-4D97-AF65-F5344CB8AC3E}">
        <p14:creationId xmlns:p14="http://schemas.microsoft.com/office/powerpoint/2010/main" val="656220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E9264-AE31-054C-ED3A-1B1F6B64CE9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D37B8C5-2CE5-B915-B091-DB44428DF4AF}"/>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Respuesta a código azul obstétrico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Etiología probable del paro respiratorio</a:t>
            </a:r>
            <a:endParaRPr lang="es-MX" sz="3600" u="sng" noProof="0" dirty="0">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3EC354FE-3F18-1032-E85C-AF0E6AB708C2}"/>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5" name="Rectángulo 4">
            <a:extLst>
              <a:ext uri="{FF2B5EF4-FFF2-40B4-BE49-F238E27FC236}">
                <a16:creationId xmlns:a16="http://schemas.microsoft.com/office/drawing/2014/main" id="{93761813-9134-E87C-84D5-CCD28F105558}"/>
              </a:ext>
            </a:extLst>
          </p:cNvPr>
          <p:cNvSpPr/>
          <p:nvPr/>
        </p:nvSpPr>
        <p:spPr>
          <a:xfrm>
            <a:off x="297180" y="1270000"/>
            <a:ext cx="11597640" cy="4597464"/>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B23D2708-04ED-6EBF-9A9B-98D6891ED804}"/>
              </a:ext>
            </a:extLst>
          </p:cNvPr>
          <p:cNvPicPr>
            <a:picLocks noChangeAspect="1"/>
          </p:cNvPicPr>
          <p:nvPr/>
        </p:nvPicPr>
        <p:blipFill>
          <a:blip r:embed="rId3"/>
          <a:stretch>
            <a:fillRect/>
          </a:stretch>
        </p:blipFill>
        <p:spPr>
          <a:xfrm>
            <a:off x="538481" y="1506399"/>
            <a:ext cx="5151120" cy="3940924"/>
          </a:xfrm>
          <a:prstGeom prst="rect">
            <a:avLst/>
          </a:prstGeom>
          <a:ln w="38100">
            <a:solidFill>
              <a:schemeClr val="accent5">
                <a:lumMod val="40000"/>
                <a:lumOff val="60000"/>
              </a:schemeClr>
            </a:solidFill>
          </a:ln>
        </p:spPr>
      </p:pic>
      <p:pic>
        <p:nvPicPr>
          <p:cNvPr id="9" name="Imagen 8">
            <a:extLst>
              <a:ext uri="{FF2B5EF4-FFF2-40B4-BE49-F238E27FC236}">
                <a16:creationId xmlns:a16="http://schemas.microsoft.com/office/drawing/2014/main" id="{75370556-B0F2-E2EB-1883-1AA54FBDE379}"/>
              </a:ext>
            </a:extLst>
          </p:cNvPr>
          <p:cNvPicPr>
            <a:picLocks noChangeAspect="1"/>
          </p:cNvPicPr>
          <p:nvPr/>
        </p:nvPicPr>
        <p:blipFill>
          <a:blip r:embed="rId4"/>
          <a:stretch>
            <a:fillRect/>
          </a:stretch>
        </p:blipFill>
        <p:spPr>
          <a:xfrm>
            <a:off x="6248400" y="1506399"/>
            <a:ext cx="5405119" cy="3940924"/>
          </a:xfrm>
          <a:prstGeom prst="rect">
            <a:avLst/>
          </a:prstGeom>
          <a:ln w="38100">
            <a:solidFill>
              <a:schemeClr val="accent5">
                <a:lumMod val="40000"/>
                <a:lumOff val="60000"/>
              </a:schemeClr>
            </a:solidFill>
          </a:ln>
        </p:spPr>
      </p:pic>
    </p:spTree>
    <p:extLst>
      <p:ext uri="{BB962C8B-B14F-4D97-AF65-F5344CB8AC3E}">
        <p14:creationId xmlns:p14="http://schemas.microsoft.com/office/powerpoint/2010/main" val="414666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B7DB0-134D-B3CC-4773-BC7BD4BBCFD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DFBE266-9430-F6D1-5F55-2D84CDBC2394}"/>
              </a:ext>
            </a:extLst>
          </p:cNvPr>
          <p:cNvSpPr>
            <a:spLocks noGrp="1"/>
          </p:cNvSpPr>
          <p:nvPr>
            <p:ph type="title"/>
          </p:nvPr>
        </p:nvSpPr>
        <p:spPr>
          <a:xfrm>
            <a:off x="6898640" y="2417836"/>
            <a:ext cx="4714241" cy="1575223"/>
          </a:xfrm>
        </p:spPr>
        <p:txBody>
          <a:bodyPr>
            <a:noAutofit/>
          </a:bodyPr>
          <a:lstStyle/>
          <a:p>
            <a:pPr algn="ctr"/>
            <a:r>
              <a:rPr lang="es-MX" sz="3600" b="1" u="sng" noProof="0" dirty="0">
                <a:effectLst>
                  <a:outerShdw blurRad="38100" dist="38100" dir="2700000" algn="tl">
                    <a:srgbClr val="000000">
                      <a:alpha val="43137"/>
                    </a:srgbClr>
                  </a:outerShdw>
                </a:effectLst>
              </a:rPr>
              <a:t>Respuesta a código azul obstétrico</a:t>
            </a:r>
            <a:br>
              <a:rPr lang="es-MX" sz="3600" b="1" u="sng" noProof="0" dirty="0">
                <a:effectLst>
                  <a:outerShdw blurRad="38100" dist="38100" dir="2700000" algn="tl">
                    <a:srgbClr val="000000">
                      <a:alpha val="43137"/>
                    </a:srgbClr>
                  </a:outerShdw>
                </a:effectLst>
              </a:rPr>
            </a:b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Etiología probable del paro respiratorio</a:t>
            </a:r>
            <a:endParaRPr lang="es-MX" sz="3600" u="sng" noProof="0" dirty="0">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1DF86FE4-A595-33BE-ED2F-54F75C5B1F57}"/>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pic>
        <p:nvPicPr>
          <p:cNvPr id="7170" name="Picture 2" descr="Tipos de shock reversibles. Las 4T y las 4H.">
            <a:extLst>
              <a:ext uri="{FF2B5EF4-FFF2-40B4-BE49-F238E27FC236}">
                <a16:creationId xmlns:a16="http://schemas.microsoft.com/office/drawing/2014/main" id="{E9B50860-D7AE-90B9-C7CE-3C48AEB82A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3837" y="274256"/>
            <a:ext cx="4096884" cy="5862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16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6F906-ECE5-C1FD-223C-200248D68F6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609EC27-6839-2BDD-896E-686717D919C1}"/>
              </a:ext>
            </a:extLst>
          </p:cNvPr>
          <p:cNvSpPr>
            <a:spLocks noGrp="1"/>
          </p:cNvSpPr>
          <p:nvPr>
            <p:ph type="title"/>
          </p:nvPr>
        </p:nvSpPr>
        <p:spPr>
          <a:xfrm>
            <a:off x="7386320" y="1347603"/>
            <a:ext cx="4704080" cy="1849120"/>
          </a:xfrm>
        </p:spPr>
        <p:txBody>
          <a:bodyPr>
            <a:noAutofit/>
          </a:bodyPr>
          <a:lstStyle/>
          <a:p>
            <a:pPr algn="ctr"/>
            <a:r>
              <a:rPr lang="es-MX" sz="3600" b="1" u="sng" noProof="0" dirty="0">
                <a:effectLst>
                  <a:outerShdw blurRad="38100" dist="38100" dir="2700000" algn="tl">
                    <a:srgbClr val="000000">
                      <a:alpha val="43137"/>
                    </a:srgbClr>
                  </a:outerShdw>
                </a:effectLst>
              </a:rPr>
              <a:t>Respuesta  a código azul obstétrico</a:t>
            </a:r>
            <a:endParaRPr lang="es-MX" sz="3600" u="sng" noProof="0" dirty="0">
              <a:effectLst>
                <a:outerShdw blurRad="38100" dist="38100" dir="2700000" algn="tl">
                  <a:srgbClr val="000000">
                    <a:alpha val="43137"/>
                  </a:srgbClr>
                </a:outerShdw>
              </a:effectLst>
            </a:endParaRPr>
          </a:p>
        </p:txBody>
      </p:sp>
      <p:pic>
        <p:nvPicPr>
          <p:cNvPr id="8194" name="Picture 2">
            <a:extLst>
              <a:ext uri="{FF2B5EF4-FFF2-40B4-BE49-F238E27FC236}">
                <a16:creationId xmlns:a16="http://schemas.microsoft.com/office/drawing/2014/main" id="{639C04C6-B97B-CEC7-F85A-72C82B8552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9279" y="0"/>
            <a:ext cx="4968241" cy="639344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67E31609-BBC3-8866-36AC-660EF1420B4C}"/>
              </a:ext>
            </a:extLst>
          </p:cNvPr>
          <p:cNvSpPr txBox="1"/>
          <p:nvPr/>
        </p:nvSpPr>
        <p:spPr>
          <a:xfrm>
            <a:off x="55452" y="6383327"/>
            <a:ext cx="12192001" cy="400110"/>
          </a:xfrm>
          <a:prstGeom prst="rect">
            <a:avLst/>
          </a:prstGeom>
          <a:noFill/>
        </p:spPr>
        <p:txBody>
          <a:bodyPr wrap="square" rtlCol="0">
            <a:spAutoFit/>
          </a:bodyPr>
          <a:lstStyle/>
          <a:p>
            <a:r>
              <a:rPr lang="es-MX" sz="1000" dirty="0">
                <a:solidFill>
                  <a:schemeClr val="bg1"/>
                </a:solidFill>
              </a:rPr>
              <a:t>Cuesta-Galindo, Mayela Guadalupe, Ruvalcaba-Carrillo, Roberto, Colín-Cortes, Héctor Manuel, Yáñez-Torres, José de Jesús Oswaldo, Camarillo-Contreras, Omar Oswaldo, &amp; Bravo-Aguirre, Daniel Ely. (2020). Código azul, histerotomía de reanimación en embarazo de término: reporte de un caso. </a:t>
            </a:r>
            <a:r>
              <a:rPr lang="es-MX" sz="1000" i="1" dirty="0">
                <a:solidFill>
                  <a:schemeClr val="bg1"/>
                </a:solidFill>
              </a:rPr>
              <a:t>Ginecología y obstetricia de México</a:t>
            </a:r>
            <a:r>
              <a:rPr lang="es-MX" sz="1000" dirty="0">
                <a:solidFill>
                  <a:schemeClr val="bg1"/>
                </a:solidFill>
              </a:rPr>
              <a:t>, </a:t>
            </a:r>
            <a:r>
              <a:rPr lang="es-MX" sz="1000" i="1" dirty="0">
                <a:solidFill>
                  <a:schemeClr val="bg1"/>
                </a:solidFill>
              </a:rPr>
              <a:t>88</a:t>
            </a:r>
            <a:r>
              <a:rPr lang="es-MX" sz="1000" dirty="0">
                <a:solidFill>
                  <a:schemeClr val="bg1"/>
                </a:solidFill>
              </a:rPr>
              <a:t>(10), 700-706. </a:t>
            </a:r>
            <a:r>
              <a:rPr lang="es-MX" sz="1000" dirty="0" err="1">
                <a:solidFill>
                  <a:schemeClr val="bg1"/>
                </a:solidFill>
              </a:rPr>
              <a:t>Epub</a:t>
            </a:r>
            <a:r>
              <a:rPr lang="es-MX" sz="1000" dirty="0">
                <a:solidFill>
                  <a:schemeClr val="bg1"/>
                </a:solidFill>
              </a:rPr>
              <a:t> 04 de octubre de 2021.</a:t>
            </a:r>
            <a:r>
              <a:rPr lang="es-MX" sz="1000" dirty="0">
                <a:solidFill>
                  <a:schemeClr val="bg1"/>
                </a:solidFill>
                <a:hlinkClick r:id="rId4">
                  <a:extLst>
                    <a:ext uri="{A12FA001-AC4F-418D-AE19-62706E023703}">
                      <ahyp:hlinkClr xmlns:ahyp="http://schemas.microsoft.com/office/drawing/2018/hyperlinkcolor" val="tx"/>
                    </a:ext>
                  </a:extLst>
                </a:hlinkClick>
              </a:rPr>
              <a:t>https://doi.org/10.24245/gom.v88i10.3451</a:t>
            </a:r>
            <a:endParaRPr lang="es-MX" sz="1000" dirty="0">
              <a:solidFill>
                <a:schemeClr val="bg1"/>
              </a:solidFill>
            </a:endParaRPr>
          </a:p>
        </p:txBody>
      </p:sp>
    </p:spTree>
    <p:extLst>
      <p:ext uri="{BB962C8B-B14F-4D97-AF65-F5344CB8AC3E}">
        <p14:creationId xmlns:p14="http://schemas.microsoft.com/office/powerpoint/2010/main" val="1686664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DFD45-11CB-BAE8-3580-96BDFB089039}"/>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81455CA4-2F23-A3A5-0269-12F1442B00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90953" cy="6400800"/>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0D2D7DB1-0A57-005D-9230-F337EB553C80}"/>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6" name="Título 1">
            <a:extLst>
              <a:ext uri="{FF2B5EF4-FFF2-40B4-BE49-F238E27FC236}">
                <a16:creationId xmlns:a16="http://schemas.microsoft.com/office/drawing/2014/main" id="{1C6BDA16-42FD-AF28-6894-FA4E6F61BBDC}"/>
              </a:ext>
            </a:extLst>
          </p:cNvPr>
          <p:cNvSpPr txBox="1">
            <a:spLocks/>
          </p:cNvSpPr>
          <p:nvPr/>
        </p:nvSpPr>
        <p:spPr>
          <a:xfrm>
            <a:off x="7386320" y="1347603"/>
            <a:ext cx="4704080" cy="18491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Respuesta  a código azul obstétrico</a:t>
            </a:r>
            <a:endParaRPr lang="es-MX" sz="3600"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86693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32254-1468-9A38-89C8-599122BCF86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C975BCC-DBED-F0A7-9327-B8A542AB6FC2}"/>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6" name="Título 1">
            <a:extLst>
              <a:ext uri="{FF2B5EF4-FFF2-40B4-BE49-F238E27FC236}">
                <a16:creationId xmlns:a16="http://schemas.microsoft.com/office/drawing/2014/main" id="{BC924F40-9E6C-9655-F20B-E892F554731C}"/>
              </a:ext>
            </a:extLst>
          </p:cNvPr>
          <p:cNvSpPr txBox="1">
            <a:spLocks/>
          </p:cNvSpPr>
          <p:nvPr/>
        </p:nvSpPr>
        <p:spPr>
          <a:xfrm>
            <a:off x="7150026" y="1536986"/>
            <a:ext cx="4704080" cy="18491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Respuesta  a código azul obstétrico</a:t>
            </a:r>
            <a:endParaRPr lang="es-MX" sz="3600" u="sng" dirty="0">
              <a:effectLst>
                <a:outerShdw blurRad="38100" dist="38100" dir="2700000" algn="tl">
                  <a:srgbClr val="000000">
                    <a:alpha val="43137"/>
                  </a:srgbClr>
                </a:outerShdw>
              </a:effectLst>
            </a:endParaRPr>
          </a:p>
        </p:txBody>
      </p:sp>
      <p:pic>
        <p:nvPicPr>
          <p:cNvPr id="10242" name="Picture 2">
            <a:extLst>
              <a:ext uri="{FF2B5EF4-FFF2-40B4-BE49-F238E27FC236}">
                <a16:creationId xmlns:a16="http://schemas.microsoft.com/office/drawing/2014/main" id="{B1EE4C92-64DB-CFA8-4547-136C49C595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8497" y="-3678"/>
            <a:ext cx="4808183" cy="6383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17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2CE49-B3A7-0538-2469-43F3FE0E62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16D368E-4884-E648-F4CF-7491F68A1C4B}"/>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6" name="Título 1">
            <a:extLst>
              <a:ext uri="{FF2B5EF4-FFF2-40B4-BE49-F238E27FC236}">
                <a16:creationId xmlns:a16="http://schemas.microsoft.com/office/drawing/2014/main" id="{0D64239A-5309-7ADD-8C05-2133044646F8}"/>
              </a:ext>
            </a:extLst>
          </p:cNvPr>
          <p:cNvSpPr txBox="1">
            <a:spLocks/>
          </p:cNvSpPr>
          <p:nvPr/>
        </p:nvSpPr>
        <p:spPr>
          <a:xfrm>
            <a:off x="7150026" y="1536986"/>
            <a:ext cx="4704080" cy="18491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Respuesta  a código azul obstétrico</a:t>
            </a:r>
            <a:endParaRPr lang="es-MX" sz="3600" u="sng" dirty="0">
              <a:effectLst>
                <a:outerShdw blurRad="38100" dist="38100" dir="2700000" algn="tl">
                  <a:srgbClr val="000000">
                    <a:alpha val="43137"/>
                  </a:srgbClr>
                </a:outerShdw>
              </a:effectLst>
            </a:endParaRPr>
          </a:p>
        </p:txBody>
      </p:sp>
      <p:pic>
        <p:nvPicPr>
          <p:cNvPr id="10242" name="Picture 2">
            <a:extLst>
              <a:ext uri="{FF2B5EF4-FFF2-40B4-BE49-F238E27FC236}">
                <a16:creationId xmlns:a16="http://schemas.microsoft.com/office/drawing/2014/main" id="{29104979-D346-DD84-E2C7-C2ED52012C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8497" y="-3678"/>
            <a:ext cx="4808183" cy="6383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343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F35F3-8828-A089-CCE4-38F2D5FC615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816D1EB-FF0C-F7CE-0FE1-1C237DC01FEC}"/>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6" name="Título 1">
            <a:extLst>
              <a:ext uri="{FF2B5EF4-FFF2-40B4-BE49-F238E27FC236}">
                <a16:creationId xmlns:a16="http://schemas.microsoft.com/office/drawing/2014/main" id="{7170AF1B-0262-48CC-02D0-D201337AADA6}"/>
              </a:ext>
            </a:extLst>
          </p:cNvPr>
          <p:cNvSpPr txBox="1">
            <a:spLocks/>
          </p:cNvSpPr>
          <p:nvPr/>
        </p:nvSpPr>
        <p:spPr>
          <a:xfrm>
            <a:off x="3228266" y="-106751"/>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Manejo de arritmias</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8E18A741-12C2-E66C-613D-56CE6A38488D}"/>
              </a:ext>
            </a:extLst>
          </p:cNvPr>
          <p:cNvSpPr txBox="1"/>
          <p:nvPr/>
        </p:nvSpPr>
        <p:spPr>
          <a:xfrm>
            <a:off x="558800" y="1363623"/>
            <a:ext cx="11336020" cy="1200329"/>
          </a:xfrm>
          <a:prstGeom prst="rect">
            <a:avLst/>
          </a:prstGeom>
          <a:noFill/>
        </p:spPr>
        <p:txBody>
          <a:bodyPr wrap="square" rtlCol="0">
            <a:spAutoFit/>
          </a:bodyPr>
          <a:lstStyle/>
          <a:p>
            <a:pPr marL="342900" indent="-342900">
              <a:buFont typeface="+mj-lt"/>
              <a:buAutoNum type="arabicPeriod"/>
            </a:pPr>
            <a:r>
              <a:rPr lang="es-ES" b="1" i="1" dirty="0"/>
              <a:t>Ritmos no </a:t>
            </a:r>
            <a:r>
              <a:rPr lang="es-ES" b="1" i="1" dirty="0" err="1"/>
              <a:t>desfibrilables</a:t>
            </a:r>
            <a:endParaRPr lang="es-ES" b="1" dirty="0"/>
          </a:p>
          <a:p>
            <a:pPr marL="285750" indent="-285750">
              <a:buFont typeface="Wingdings" panose="05000000000000000000" pitchFamily="2" charset="2"/>
              <a:buChar char="ü"/>
            </a:pPr>
            <a:r>
              <a:rPr lang="es-ES" dirty="0"/>
              <a:t>Asistolia: sin actividad eléctrica cardiaca.</a:t>
            </a:r>
          </a:p>
          <a:p>
            <a:pPr marL="285750" indent="-285750">
              <a:buFont typeface="Wingdings" panose="05000000000000000000" pitchFamily="2" charset="2"/>
              <a:buChar char="ü"/>
            </a:pPr>
            <a:r>
              <a:rPr lang="es-ES" dirty="0"/>
              <a:t>Actividad eléctrica sin pulso: ritmo organizado, con ausencia de pulsos centrales.</a:t>
            </a:r>
          </a:p>
          <a:p>
            <a:endParaRPr lang="es-ES" dirty="0"/>
          </a:p>
        </p:txBody>
      </p:sp>
      <p:sp>
        <p:nvSpPr>
          <p:cNvPr id="4" name="Rectángulo 3">
            <a:extLst>
              <a:ext uri="{FF2B5EF4-FFF2-40B4-BE49-F238E27FC236}">
                <a16:creationId xmlns:a16="http://schemas.microsoft.com/office/drawing/2014/main" id="{D4DB6471-9332-F708-650C-3F96388B88D6}"/>
              </a:ext>
            </a:extLst>
          </p:cNvPr>
          <p:cNvSpPr/>
          <p:nvPr/>
        </p:nvSpPr>
        <p:spPr>
          <a:xfrm>
            <a:off x="297180" y="1383943"/>
            <a:ext cx="11597640" cy="449072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266" name="Picture 2" descr="PACO MADRUGA on X: &quot;Asistolia es una ausencia completa de actividad  eléctrica en el miocardio. Representa una isquemia miocárdica por periodos  prolongados de perfusión coronaria inadecuada. Se identifica la asistolia  como el">
            <a:extLst>
              <a:ext uri="{FF2B5EF4-FFF2-40B4-BE49-F238E27FC236}">
                <a16:creationId xmlns:a16="http://schemas.microsoft.com/office/drawing/2014/main" id="{136E52D3-1E01-104C-58E5-9C06751448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448" y="2948656"/>
            <a:ext cx="6068769" cy="167024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EAE86F2B-EBC8-CDE3-3F88-FA07571024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2217" y="2283440"/>
            <a:ext cx="3888343" cy="2916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31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2BB26-8E1C-41F1-EDD8-7B9CF403B9D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9E3B69E-5063-2492-BFEB-0D89CDD2F9A5}"/>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6" name="Título 1">
            <a:extLst>
              <a:ext uri="{FF2B5EF4-FFF2-40B4-BE49-F238E27FC236}">
                <a16:creationId xmlns:a16="http://schemas.microsoft.com/office/drawing/2014/main" id="{975AB263-249A-9DC7-EF10-83AF2CAD28E0}"/>
              </a:ext>
            </a:extLst>
          </p:cNvPr>
          <p:cNvSpPr txBox="1">
            <a:spLocks/>
          </p:cNvSpPr>
          <p:nvPr/>
        </p:nvSpPr>
        <p:spPr>
          <a:xfrm>
            <a:off x="3228266" y="-106751"/>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Manejo de arritmias</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A101C6CB-D82A-3B44-C8C6-0669CCD9FE85}"/>
              </a:ext>
            </a:extLst>
          </p:cNvPr>
          <p:cNvSpPr txBox="1"/>
          <p:nvPr/>
        </p:nvSpPr>
        <p:spPr>
          <a:xfrm>
            <a:off x="558800" y="1363623"/>
            <a:ext cx="11336020" cy="1477328"/>
          </a:xfrm>
          <a:prstGeom prst="rect">
            <a:avLst/>
          </a:prstGeom>
          <a:noFill/>
        </p:spPr>
        <p:txBody>
          <a:bodyPr wrap="square" rtlCol="0">
            <a:spAutoFit/>
          </a:bodyPr>
          <a:lstStyle/>
          <a:p>
            <a:r>
              <a:rPr lang="es-ES" b="1" i="1" dirty="0"/>
              <a:t>Ritmos </a:t>
            </a:r>
            <a:r>
              <a:rPr lang="es-ES" b="1" i="1" dirty="0" err="1"/>
              <a:t>desfibrilables</a:t>
            </a:r>
            <a:endParaRPr lang="es-ES" b="1" dirty="0"/>
          </a:p>
          <a:p>
            <a:pPr marL="285750" indent="-285750">
              <a:buFont typeface="Wingdings" panose="05000000000000000000" pitchFamily="2" charset="2"/>
              <a:buChar char="ü"/>
            </a:pPr>
            <a:r>
              <a:rPr lang="es-ES" dirty="0"/>
              <a:t>Taquicardia ventricular sin pulso: cuando existen más de tres complejos ventriculares continuos con una frecuencia mayor a 100 </a:t>
            </a:r>
            <a:r>
              <a:rPr lang="es-ES" dirty="0" err="1"/>
              <a:t>lpm</a:t>
            </a:r>
            <a:r>
              <a:rPr lang="es-ES" dirty="0"/>
              <a:t>, con o sin pulsos, con o sin inestabilidad hemodinámica.</a:t>
            </a:r>
          </a:p>
          <a:p>
            <a:pPr marL="285750" indent="-285750">
              <a:buFont typeface="Wingdings" panose="05000000000000000000" pitchFamily="2" charset="2"/>
              <a:buChar char="ü"/>
            </a:pPr>
            <a:endParaRPr lang="es-ES" dirty="0"/>
          </a:p>
          <a:p>
            <a:endParaRPr lang="es-ES" dirty="0"/>
          </a:p>
        </p:txBody>
      </p:sp>
      <p:sp>
        <p:nvSpPr>
          <p:cNvPr id="4" name="Rectángulo 3">
            <a:extLst>
              <a:ext uri="{FF2B5EF4-FFF2-40B4-BE49-F238E27FC236}">
                <a16:creationId xmlns:a16="http://schemas.microsoft.com/office/drawing/2014/main" id="{6882C400-C5AB-F851-EA1F-F70E956DD048}"/>
              </a:ext>
            </a:extLst>
          </p:cNvPr>
          <p:cNvSpPr/>
          <p:nvPr/>
        </p:nvSpPr>
        <p:spPr>
          <a:xfrm>
            <a:off x="297180" y="1383943"/>
            <a:ext cx="11597640" cy="449072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290" name="Picture 2" descr="World Rugby Passport - Ritmos de paro cardíaco desfibrilable">
            <a:extLst>
              <a:ext uri="{FF2B5EF4-FFF2-40B4-BE49-F238E27FC236}">
                <a16:creationId xmlns:a16="http://schemas.microsoft.com/office/drawing/2014/main" id="{34D67AD0-AB6A-B76A-8A77-C5B5422C80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3841" y="2559003"/>
            <a:ext cx="5932488" cy="2379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042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1673E-8719-C941-5DD8-31BE8EA5168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02B4A8C-5C77-47F8-F734-322217C21477}"/>
              </a:ext>
            </a:extLst>
          </p:cNvPr>
          <p:cNvSpPr txBox="1"/>
          <p:nvPr/>
        </p:nvSpPr>
        <p:spPr>
          <a:xfrm>
            <a:off x="55452" y="6383327"/>
            <a:ext cx="12192001" cy="430887"/>
          </a:xfrm>
          <a:prstGeom prst="rect">
            <a:avLst/>
          </a:prstGeom>
          <a:noFill/>
        </p:spPr>
        <p:txBody>
          <a:bodyPr wrap="square" rtlCol="0">
            <a:spAutoFit/>
          </a:bodyPr>
          <a:lstStyle/>
          <a:p>
            <a:r>
              <a:rPr lang="es-MX" sz="1100" dirty="0">
                <a:solidFill>
                  <a:schemeClr val="bg1"/>
                </a:solidFill>
              </a:rPr>
              <a:t>Auqui-Valarezo, Sandra Verónica, Hernández-Pacheco, José Antonio, Nares-Torices, Miguel Ángel, Mota-Calzada, Javier, &amp; Rangel-Vargas, Uriel Emanuel. (2023). Reanimación cardiopulmonar y cerebral durante el embarazo. Revisión narrativa. Ginecología y obstetricia de México, 91(6), 417-431. </a:t>
            </a:r>
            <a:r>
              <a:rPr lang="es-MX" sz="1100" dirty="0" err="1">
                <a:solidFill>
                  <a:schemeClr val="bg1"/>
                </a:solidFill>
              </a:rPr>
              <a:t>Epub</a:t>
            </a:r>
            <a:r>
              <a:rPr lang="es-MX" sz="1100" dirty="0">
                <a:solidFill>
                  <a:schemeClr val="bg1"/>
                </a:solidFill>
              </a:rPr>
              <a:t> 31 de agosto de 2023.https://doi.org/10.24245/gom.v91i6.8429</a:t>
            </a:r>
          </a:p>
        </p:txBody>
      </p:sp>
      <p:sp>
        <p:nvSpPr>
          <p:cNvPr id="6" name="Título 1">
            <a:extLst>
              <a:ext uri="{FF2B5EF4-FFF2-40B4-BE49-F238E27FC236}">
                <a16:creationId xmlns:a16="http://schemas.microsoft.com/office/drawing/2014/main" id="{9C97B559-C7B8-A475-A84E-B9A96CADAF60}"/>
              </a:ext>
            </a:extLst>
          </p:cNvPr>
          <p:cNvSpPr txBox="1">
            <a:spLocks/>
          </p:cNvSpPr>
          <p:nvPr/>
        </p:nvSpPr>
        <p:spPr>
          <a:xfrm>
            <a:off x="3228266" y="-106751"/>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Manejo de arritmias</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837C3D53-3244-BFED-AB5C-291A2AA7ADB0}"/>
              </a:ext>
            </a:extLst>
          </p:cNvPr>
          <p:cNvSpPr txBox="1"/>
          <p:nvPr/>
        </p:nvSpPr>
        <p:spPr>
          <a:xfrm>
            <a:off x="538480" y="1028343"/>
            <a:ext cx="6461760" cy="4524315"/>
          </a:xfrm>
          <a:prstGeom prst="rect">
            <a:avLst/>
          </a:prstGeom>
          <a:noFill/>
        </p:spPr>
        <p:txBody>
          <a:bodyPr wrap="square" rtlCol="0">
            <a:spAutoFit/>
          </a:bodyPr>
          <a:lstStyle/>
          <a:p>
            <a:pPr marL="342900" indent="-342900">
              <a:buFont typeface="+mj-lt"/>
              <a:buAutoNum type="arabicPeriod"/>
            </a:pPr>
            <a:r>
              <a:rPr lang="es-ES" b="1" dirty="0"/>
              <a:t>Medicamentos indicados en la reanimación cardiopulmonar:</a:t>
            </a:r>
          </a:p>
          <a:p>
            <a:pPr marL="285750" indent="-285750">
              <a:buFont typeface="Wingdings" panose="05000000000000000000" pitchFamily="2" charset="2"/>
              <a:buChar char="ü"/>
            </a:pPr>
            <a:r>
              <a:rPr lang="es-ES" i="1" dirty="0"/>
              <a:t>Epinefrina:</a:t>
            </a:r>
            <a:r>
              <a:rPr lang="es-ES" dirty="0"/>
              <a:t> es un agonista adrenérgico, simpaticomimético. </a:t>
            </a:r>
          </a:p>
          <a:p>
            <a:pPr marL="285750" indent="-285750">
              <a:buFont typeface="Wingdings" panose="05000000000000000000" pitchFamily="2" charset="2"/>
              <a:buChar char="ü"/>
            </a:pPr>
            <a:r>
              <a:rPr lang="es-ES" dirty="0"/>
              <a:t>Se une a los receptores alfa y beta adrenérgico. </a:t>
            </a:r>
          </a:p>
          <a:p>
            <a:pPr marL="285750" indent="-285750">
              <a:buFont typeface="Wingdings" panose="05000000000000000000" pitchFamily="2" charset="2"/>
              <a:buChar char="ü"/>
            </a:pPr>
            <a:r>
              <a:rPr lang="es-ES" dirty="0"/>
              <a:t>Genera vasoconstricción, inotropismo y cronotropismo positivo. </a:t>
            </a:r>
          </a:p>
          <a:p>
            <a:pPr marL="285750" indent="-285750">
              <a:buFont typeface="Wingdings" panose="05000000000000000000" pitchFamily="2" charset="2"/>
              <a:buChar char="ü"/>
            </a:pPr>
            <a:r>
              <a:rPr lang="es-ES" dirty="0"/>
              <a:t>Está indicada en casos de: paro cardiaco, bradicardia, hipotensión a dosis de 1 mg cada 3 a 5 minutos. </a:t>
            </a:r>
          </a:p>
          <a:p>
            <a:pPr marL="285750" indent="-285750">
              <a:buFont typeface="Wingdings" panose="05000000000000000000" pitchFamily="2" charset="2"/>
              <a:buChar char="ü"/>
            </a:pPr>
            <a:r>
              <a:rPr lang="es-ES" dirty="0"/>
              <a:t>Entre los puntos clave está la indicación de 1 mg durante la reanimación cardiopulmonar, que mejora el desenlace del retorno de la circulación espontánea y la supervivencia a tres meses.</a:t>
            </a:r>
          </a:p>
          <a:p>
            <a:pPr marL="285750" indent="-285750">
              <a:buFont typeface="Wingdings" panose="05000000000000000000" pitchFamily="2" charset="2"/>
              <a:buChar char="ü"/>
            </a:pPr>
            <a:r>
              <a:rPr lang="es-ES" dirty="0"/>
              <a:t>Las ventajas de la epinefrina son más evidentes durante el paro cardiaco, con un ritmo no </a:t>
            </a:r>
            <a:r>
              <a:rPr lang="es-ES" dirty="0" err="1"/>
              <a:t>desfibrilable</a:t>
            </a:r>
            <a:r>
              <a:rPr lang="es-ES" dirty="0"/>
              <a:t>.</a:t>
            </a:r>
          </a:p>
          <a:p>
            <a:pPr marL="285750" indent="-285750">
              <a:buFont typeface="Wingdings" panose="05000000000000000000" pitchFamily="2" charset="2"/>
              <a:buChar char="ü"/>
            </a:pPr>
            <a:endParaRPr lang="es-ES" dirty="0"/>
          </a:p>
          <a:p>
            <a:endParaRPr lang="es-ES" dirty="0"/>
          </a:p>
        </p:txBody>
      </p:sp>
      <p:sp>
        <p:nvSpPr>
          <p:cNvPr id="4" name="Rectángulo 3">
            <a:extLst>
              <a:ext uri="{FF2B5EF4-FFF2-40B4-BE49-F238E27FC236}">
                <a16:creationId xmlns:a16="http://schemas.microsoft.com/office/drawing/2014/main" id="{E377EC78-4EAC-20FE-4ACA-AC08325767E7}"/>
              </a:ext>
            </a:extLst>
          </p:cNvPr>
          <p:cNvSpPr/>
          <p:nvPr/>
        </p:nvSpPr>
        <p:spPr>
          <a:xfrm>
            <a:off x="576821" y="929308"/>
            <a:ext cx="6657414" cy="4999384"/>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7B4EC367-FECE-F482-2136-BBBA7594DA04}"/>
              </a:ext>
            </a:extLst>
          </p:cNvPr>
          <p:cNvPicPr>
            <a:picLocks noChangeAspect="1"/>
          </p:cNvPicPr>
          <p:nvPr/>
        </p:nvPicPr>
        <p:blipFill>
          <a:blip r:embed="rId3"/>
          <a:stretch>
            <a:fillRect/>
          </a:stretch>
        </p:blipFill>
        <p:spPr>
          <a:xfrm>
            <a:off x="7468229" y="1383943"/>
            <a:ext cx="4426591" cy="4426591"/>
          </a:xfrm>
          <a:prstGeom prst="rect">
            <a:avLst/>
          </a:prstGeom>
        </p:spPr>
      </p:pic>
    </p:spTree>
    <p:extLst>
      <p:ext uri="{BB962C8B-B14F-4D97-AF65-F5344CB8AC3E}">
        <p14:creationId xmlns:p14="http://schemas.microsoft.com/office/powerpoint/2010/main" val="1508343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1C296-C0FD-F139-DD37-C72FEB45523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EDA2E50-A6E8-0EA2-1AA1-06F698F8C3D2}"/>
              </a:ext>
            </a:extLst>
          </p:cNvPr>
          <p:cNvSpPr txBox="1"/>
          <p:nvPr/>
        </p:nvSpPr>
        <p:spPr>
          <a:xfrm>
            <a:off x="126572" y="6383327"/>
            <a:ext cx="12192001" cy="261610"/>
          </a:xfrm>
          <a:prstGeom prst="rect">
            <a:avLst/>
          </a:prstGeom>
          <a:noFill/>
        </p:spPr>
        <p:txBody>
          <a:bodyPr wrap="square" rtlCol="0">
            <a:spAutoFit/>
          </a:bodyPr>
          <a:lstStyle/>
          <a:p>
            <a:r>
              <a:rPr lang="es-MX" sz="1100" dirty="0">
                <a:solidFill>
                  <a:schemeClr val="bg1"/>
                </a:solidFill>
              </a:rPr>
              <a:t>https://www.vademecum.es/mexico/medicamento/1277573/amiodarona-solucion-inyectable-150-mg-3ml</a:t>
            </a:r>
          </a:p>
        </p:txBody>
      </p:sp>
      <p:sp>
        <p:nvSpPr>
          <p:cNvPr id="6" name="Título 1">
            <a:extLst>
              <a:ext uri="{FF2B5EF4-FFF2-40B4-BE49-F238E27FC236}">
                <a16:creationId xmlns:a16="http://schemas.microsoft.com/office/drawing/2014/main" id="{BE0F6D34-50EF-8AF5-06CA-5868E5C72372}"/>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Manejo de arritmias</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D27CFC3B-51E5-F761-0811-1960500C880B}"/>
              </a:ext>
            </a:extLst>
          </p:cNvPr>
          <p:cNvSpPr txBox="1"/>
          <p:nvPr/>
        </p:nvSpPr>
        <p:spPr>
          <a:xfrm>
            <a:off x="538480" y="2403577"/>
            <a:ext cx="6167120" cy="2585323"/>
          </a:xfrm>
          <a:prstGeom prst="rect">
            <a:avLst/>
          </a:prstGeom>
          <a:noFill/>
        </p:spPr>
        <p:txBody>
          <a:bodyPr wrap="square" rtlCol="0">
            <a:spAutoFit/>
          </a:bodyPr>
          <a:lstStyle/>
          <a:p>
            <a:pPr marL="342900" indent="-342900">
              <a:buFont typeface="+mj-lt"/>
              <a:buAutoNum type="arabicPeriod"/>
            </a:pPr>
            <a:r>
              <a:rPr lang="es-ES" b="1" dirty="0"/>
              <a:t>Medicamentos indicados en la reanimación cardiopulmonar:</a:t>
            </a:r>
          </a:p>
          <a:p>
            <a:pPr marL="285750" indent="-285750">
              <a:buFont typeface="Wingdings" panose="05000000000000000000" pitchFamily="2" charset="2"/>
              <a:buChar char="ü"/>
            </a:pPr>
            <a:r>
              <a:rPr lang="es-ES" i="1" dirty="0"/>
              <a:t>Amiodarona:</a:t>
            </a:r>
            <a:r>
              <a:rPr lang="es-ES" dirty="0"/>
              <a:t> Acción directa sobre el miocardio, retrasando la despolarización y aumentando la duración del potencial de acción. </a:t>
            </a:r>
          </a:p>
          <a:p>
            <a:pPr marL="285750" indent="-285750">
              <a:buFont typeface="Wingdings" panose="05000000000000000000" pitchFamily="2" charset="2"/>
              <a:buChar char="ü"/>
            </a:pPr>
            <a:r>
              <a:rPr lang="es-ES" dirty="0"/>
              <a:t>Inhibe de forma no competitiva los receptores alfa y ß y posee propiedades </a:t>
            </a:r>
            <a:r>
              <a:rPr lang="es-ES" dirty="0" err="1"/>
              <a:t>vagolíticas</a:t>
            </a:r>
            <a:r>
              <a:rPr lang="es-ES" dirty="0"/>
              <a:t> y bloqueantes del Ca.</a:t>
            </a:r>
          </a:p>
          <a:p>
            <a:pPr marL="285750" indent="-285750">
              <a:buFont typeface="Wingdings" panose="05000000000000000000" pitchFamily="2" charset="2"/>
              <a:buChar char="ü"/>
            </a:pPr>
            <a:endParaRPr lang="es-ES" dirty="0"/>
          </a:p>
          <a:p>
            <a:endParaRPr lang="es-ES" dirty="0"/>
          </a:p>
        </p:txBody>
      </p:sp>
      <p:sp>
        <p:nvSpPr>
          <p:cNvPr id="4" name="Rectángulo 3">
            <a:extLst>
              <a:ext uri="{FF2B5EF4-FFF2-40B4-BE49-F238E27FC236}">
                <a16:creationId xmlns:a16="http://schemas.microsoft.com/office/drawing/2014/main" id="{163A9A5A-E9CE-563B-339F-FF7CA42D3845}"/>
              </a:ext>
            </a:extLst>
          </p:cNvPr>
          <p:cNvSpPr/>
          <p:nvPr/>
        </p:nvSpPr>
        <p:spPr>
          <a:xfrm>
            <a:off x="434581" y="2318854"/>
            <a:ext cx="6423419" cy="2220292"/>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338" name="Picture 2" descr="Cordarone 150 mg/3 ml solución inyectable 6 ampolletas de 3 ml | Walmart">
            <a:extLst>
              <a:ext uri="{FF2B5EF4-FFF2-40B4-BE49-F238E27FC236}">
                <a16:creationId xmlns:a16="http://schemas.microsoft.com/office/drawing/2014/main" id="{FE54714E-A861-76AF-F889-4A86C7674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9800" y="1230429"/>
            <a:ext cx="4704080" cy="4704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87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004F2-7931-708F-1191-F4217765E5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5445D8C-67C1-CFC6-6B4C-E2404A191864}"/>
              </a:ext>
            </a:extLst>
          </p:cNvPr>
          <p:cNvSpPr txBox="1"/>
          <p:nvPr/>
        </p:nvSpPr>
        <p:spPr>
          <a:xfrm>
            <a:off x="126572" y="6383327"/>
            <a:ext cx="12192001" cy="261610"/>
          </a:xfrm>
          <a:prstGeom prst="rect">
            <a:avLst/>
          </a:prstGeom>
          <a:noFill/>
        </p:spPr>
        <p:txBody>
          <a:bodyPr wrap="square" rtlCol="0">
            <a:spAutoFit/>
          </a:bodyPr>
          <a:lstStyle/>
          <a:p>
            <a:r>
              <a:rPr lang="es-MX" sz="1100" dirty="0">
                <a:solidFill>
                  <a:schemeClr val="bg1"/>
                </a:solidFill>
              </a:rPr>
              <a:t>https://www.vademecum.es/principios-activos-lidocaina+antiarritmico-c01bb01-us</a:t>
            </a:r>
          </a:p>
        </p:txBody>
      </p:sp>
      <p:sp>
        <p:nvSpPr>
          <p:cNvPr id="6" name="Título 1">
            <a:extLst>
              <a:ext uri="{FF2B5EF4-FFF2-40B4-BE49-F238E27FC236}">
                <a16:creationId xmlns:a16="http://schemas.microsoft.com/office/drawing/2014/main" id="{BB16A88C-39FE-FEC5-7BC7-A42D2EE9579B}"/>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Manejo de arritmias</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160A086D-6D0A-C8A3-BE64-0CAC4247B43C}"/>
              </a:ext>
            </a:extLst>
          </p:cNvPr>
          <p:cNvSpPr txBox="1"/>
          <p:nvPr/>
        </p:nvSpPr>
        <p:spPr>
          <a:xfrm>
            <a:off x="538480" y="2403577"/>
            <a:ext cx="6167120" cy="2308324"/>
          </a:xfrm>
          <a:prstGeom prst="rect">
            <a:avLst/>
          </a:prstGeom>
          <a:noFill/>
        </p:spPr>
        <p:txBody>
          <a:bodyPr wrap="square" rtlCol="0">
            <a:spAutoFit/>
          </a:bodyPr>
          <a:lstStyle/>
          <a:p>
            <a:pPr marL="342900" indent="-342900">
              <a:buFont typeface="+mj-lt"/>
              <a:buAutoNum type="arabicPeriod"/>
            </a:pPr>
            <a:r>
              <a:rPr lang="es-ES" b="1" dirty="0"/>
              <a:t>Medicamentos indicados en la reanimación cardiopulmonar:</a:t>
            </a:r>
          </a:p>
          <a:p>
            <a:pPr marL="285750" indent="-285750">
              <a:buFont typeface="Wingdings" panose="05000000000000000000" pitchFamily="2" charset="2"/>
              <a:buChar char="ü"/>
            </a:pPr>
            <a:r>
              <a:rPr lang="es-ES" i="1" dirty="0"/>
              <a:t>Lidocaína:</a:t>
            </a:r>
            <a:r>
              <a:rPr lang="es-ES" dirty="0"/>
              <a:t> Disminuye la despolarización, automatismo y excitabilidad en los ventrículos durante la fase diastólica mediante acción sobre los tejidos, sin involucrar al sistema autónomo.</a:t>
            </a:r>
          </a:p>
          <a:p>
            <a:pPr marL="285750" indent="-285750">
              <a:buFont typeface="Wingdings" panose="05000000000000000000" pitchFamily="2" charset="2"/>
              <a:buChar char="ü"/>
            </a:pPr>
            <a:r>
              <a:rPr lang="es-ES" dirty="0"/>
              <a:t>Inhibe de forma no competitiva los receptores alfa y ß y posee propiedades </a:t>
            </a:r>
            <a:r>
              <a:rPr lang="es-ES" dirty="0" err="1"/>
              <a:t>vagolíticas</a:t>
            </a:r>
            <a:r>
              <a:rPr lang="es-ES" dirty="0"/>
              <a:t> y bloqueantes del Ca.</a:t>
            </a:r>
          </a:p>
        </p:txBody>
      </p:sp>
      <p:sp>
        <p:nvSpPr>
          <p:cNvPr id="4" name="Rectángulo 3">
            <a:extLst>
              <a:ext uri="{FF2B5EF4-FFF2-40B4-BE49-F238E27FC236}">
                <a16:creationId xmlns:a16="http://schemas.microsoft.com/office/drawing/2014/main" id="{7B3FB798-8CB5-76E0-C117-679DFE491D23}"/>
              </a:ext>
            </a:extLst>
          </p:cNvPr>
          <p:cNvSpPr/>
          <p:nvPr/>
        </p:nvSpPr>
        <p:spPr>
          <a:xfrm>
            <a:off x="434581" y="2318854"/>
            <a:ext cx="6413259" cy="2425866"/>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15D80D7D-9DAA-F7AA-C750-B54204009E43}"/>
              </a:ext>
            </a:extLst>
          </p:cNvPr>
          <p:cNvPicPr>
            <a:picLocks noChangeAspect="1"/>
          </p:cNvPicPr>
          <p:nvPr/>
        </p:nvPicPr>
        <p:blipFill>
          <a:blip r:embed="rId3"/>
          <a:stretch>
            <a:fillRect/>
          </a:stretch>
        </p:blipFill>
        <p:spPr>
          <a:xfrm>
            <a:off x="7819072" y="1396295"/>
            <a:ext cx="4074543" cy="4270983"/>
          </a:xfrm>
          <a:prstGeom prst="rect">
            <a:avLst/>
          </a:prstGeom>
        </p:spPr>
      </p:pic>
    </p:spTree>
    <p:extLst>
      <p:ext uri="{BB962C8B-B14F-4D97-AF65-F5344CB8AC3E}">
        <p14:creationId xmlns:p14="http://schemas.microsoft.com/office/powerpoint/2010/main" val="1156345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5E700-765C-64D5-97E4-915A9A961F9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7962E50-5FFE-08AC-A882-DE99E99E67E6}"/>
              </a:ext>
            </a:extLst>
          </p:cNvPr>
          <p:cNvSpPr txBox="1"/>
          <p:nvPr/>
        </p:nvSpPr>
        <p:spPr>
          <a:xfrm>
            <a:off x="126572" y="6383327"/>
            <a:ext cx="12192001" cy="261610"/>
          </a:xfrm>
          <a:prstGeom prst="rect">
            <a:avLst/>
          </a:prstGeom>
          <a:noFill/>
        </p:spPr>
        <p:txBody>
          <a:bodyPr wrap="square" rtlCol="0">
            <a:spAutoFit/>
          </a:bodyPr>
          <a:lstStyle/>
          <a:p>
            <a:r>
              <a:rPr lang="en-US" sz="1100" dirty="0">
                <a:solidFill>
                  <a:schemeClr val="bg1"/>
                </a:solidFill>
              </a:rPr>
              <a:t>National Institutes of Health. (n.d.). Emergency Obstetric Care. National Center for Biotechnology Information. https://www.ncbi.nlm.nih.gov/books/NBK534240/</a:t>
            </a:r>
            <a:endParaRPr lang="es-MX" sz="1100" dirty="0">
              <a:solidFill>
                <a:schemeClr val="bg1"/>
              </a:solidFill>
            </a:endParaRPr>
          </a:p>
        </p:txBody>
      </p:sp>
      <p:sp>
        <p:nvSpPr>
          <p:cNvPr id="6" name="Título 1">
            <a:extLst>
              <a:ext uri="{FF2B5EF4-FFF2-40B4-BE49-F238E27FC236}">
                <a16:creationId xmlns:a16="http://schemas.microsoft.com/office/drawing/2014/main" id="{718B7C2E-A68C-E042-01C7-D5502850F47C}"/>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err="1">
                <a:effectLst>
                  <a:outerShdw blurRad="38100" dist="38100" dir="2700000" algn="tl">
                    <a:srgbClr val="000000">
                      <a:alpha val="43137"/>
                    </a:srgbClr>
                  </a:outerShdw>
                </a:effectLst>
              </a:rPr>
              <a:t>Césarea</a:t>
            </a:r>
            <a:r>
              <a:rPr lang="es-MX" sz="3600" b="1" u="sng" dirty="0">
                <a:effectLst>
                  <a:outerShdw blurRad="38100" dist="38100" dir="2700000" algn="tl">
                    <a:srgbClr val="000000">
                      <a:alpha val="43137"/>
                    </a:srgbClr>
                  </a:outerShdw>
                </a:effectLst>
              </a:rPr>
              <a:t> </a:t>
            </a:r>
            <a:r>
              <a:rPr lang="es-MX" sz="3600" b="1" u="sng" dirty="0" err="1">
                <a:effectLst>
                  <a:outerShdw blurRad="38100" dist="38100" dir="2700000" algn="tl">
                    <a:srgbClr val="000000">
                      <a:alpha val="43137"/>
                    </a:srgbClr>
                  </a:outerShdw>
                </a:effectLst>
              </a:rPr>
              <a:t>perimortem</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4C88E0F1-CB1E-EF83-195E-5E737C734735}"/>
              </a:ext>
            </a:extLst>
          </p:cNvPr>
          <p:cNvSpPr txBox="1"/>
          <p:nvPr/>
        </p:nvSpPr>
        <p:spPr>
          <a:xfrm>
            <a:off x="491756" y="1384077"/>
            <a:ext cx="4806683" cy="4278094"/>
          </a:xfrm>
          <a:prstGeom prst="rect">
            <a:avLst/>
          </a:prstGeom>
          <a:noFill/>
        </p:spPr>
        <p:txBody>
          <a:bodyPr wrap="square" rtlCol="0">
            <a:spAutoFit/>
          </a:bodyPr>
          <a:lstStyle/>
          <a:p>
            <a:pPr marL="342900" indent="-342900">
              <a:buFont typeface="+mj-lt"/>
              <a:buAutoNum type="arabicPeriod"/>
            </a:pPr>
            <a:r>
              <a:rPr lang="es-ES" sz="1600" b="1" dirty="0"/>
              <a:t>Definición:</a:t>
            </a:r>
          </a:p>
          <a:p>
            <a:pPr marL="285750" indent="-285750">
              <a:buFont typeface="Wingdings" panose="05000000000000000000" pitchFamily="2" charset="2"/>
              <a:buChar char="ü"/>
            </a:pPr>
            <a:r>
              <a:rPr lang="es-ES" sz="1600" dirty="0"/>
              <a:t>La cesárea </a:t>
            </a:r>
            <a:r>
              <a:rPr lang="es-ES" sz="1600" dirty="0" err="1"/>
              <a:t>perimortem</a:t>
            </a:r>
            <a:r>
              <a:rPr lang="es-ES" sz="1600" dirty="0"/>
              <a:t> (CPMM), también conocida como histerotomía de reanimación, es un procedimiento de emergencia que se realiza cuando una paciente embarazada sufre un paro cardíaco. </a:t>
            </a:r>
          </a:p>
          <a:p>
            <a:endParaRPr lang="es-ES" sz="1600" dirty="0"/>
          </a:p>
          <a:p>
            <a:r>
              <a:rPr lang="es-ES" sz="1600" dirty="0"/>
              <a:t>2. </a:t>
            </a:r>
            <a:r>
              <a:rPr lang="es-ES" sz="1600" b="1" dirty="0"/>
              <a:t>Indicaciones: </a:t>
            </a:r>
          </a:p>
          <a:p>
            <a:pPr marL="285750" indent="-285750">
              <a:buFont typeface="Wingdings" panose="05000000000000000000" pitchFamily="2" charset="2"/>
              <a:buChar char="ü"/>
            </a:pPr>
            <a:r>
              <a:rPr lang="es-ES" sz="1600" dirty="0"/>
              <a:t>Durante el paro cardíaco materno en la segunda mitad del embarazo para aliviar la compresión         </a:t>
            </a:r>
            <a:r>
              <a:rPr lang="es-ES" sz="1600" dirty="0" err="1"/>
              <a:t>aortocava</a:t>
            </a:r>
            <a:r>
              <a:rPr lang="es-ES" sz="1600" dirty="0"/>
              <a:t>, lo que puede aumentar las probabilidades de una reanimación materna exitosa incluso si el feto no es viable. La AHA también recomienda el PMCD lo antes posible en casos en los que la madre no pueda ser reanimada (p. ej., traumatismo no superviviente) para la supervivencia de un feto viable.</a:t>
            </a:r>
          </a:p>
        </p:txBody>
      </p:sp>
      <p:sp>
        <p:nvSpPr>
          <p:cNvPr id="4" name="Rectángulo 3">
            <a:extLst>
              <a:ext uri="{FF2B5EF4-FFF2-40B4-BE49-F238E27FC236}">
                <a16:creationId xmlns:a16="http://schemas.microsoft.com/office/drawing/2014/main" id="{0E600A46-A76A-E35B-E2D9-489680465187}"/>
              </a:ext>
            </a:extLst>
          </p:cNvPr>
          <p:cNvSpPr/>
          <p:nvPr/>
        </p:nvSpPr>
        <p:spPr>
          <a:xfrm>
            <a:off x="491756" y="1384077"/>
            <a:ext cx="4979403" cy="430552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386" name="Picture 2">
            <a:extLst>
              <a:ext uri="{FF2B5EF4-FFF2-40B4-BE49-F238E27FC236}">
                <a16:creationId xmlns:a16="http://schemas.microsoft.com/office/drawing/2014/main" id="{3013BBF3-3549-3D49-37EE-4F47BEDA5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120" y="1735386"/>
            <a:ext cx="4880596" cy="3660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243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30CEF-D874-7179-C47E-8761996B80CA}"/>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9F8967A1-C4C5-333A-A7F6-1B4FBFE45309}"/>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err="1">
                <a:effectLst>
                  <a:outerShdw blurRad="38100" dist="38100" dir="2700000" algn="tl">
                    <a:srgbClr val="000000">
                      <a:alpha val="43137"/>
                    </a:srgbClr>
                  </a:outerShdw>
                </a:effectLst>
              </a:rPr>
              <a:t>Césarea</a:t>
            </a:r>
            <a:r>
              <a:rPr lang="es-MX" sz="3600" b="1" u="sng" dirty="0">
                <a:effectLst>
                  <a:outerShdw blurRad="38100" dist="38100" dir="2700000" algn="tl">
                    <a:srgbClr val="000000">
                      <a:alpha val="43137"/>
                    </a:srgbClr>
                  </a:outerShdw>
                </a:effectLst>
              </a:rPr>
              <a:t> </a:t>
            </a:r>
            <a:r>
              <a:rPr lang="es-MX" sz="3600" b="1" u="sng" dirty="0" err="1">
                <a:effectLst>
                  <a:outerShdw blurRad="38100" dist="38100" dir="2700000" algn="tl">
                    <a:srgbClr val="000000">
                      <a:alpha val="43137"/>
                    </a:srgbClr>
                  </a:outerShdw>
                </a:effectLst>
              </a:rPr>
              <a:t>perimortem</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CC7BAFE7-4EFF-B89F-6D18-E37DA3100F30}"/>
              </a:ext>
            </a:extLst>
          </p:cNvPr>
          <p:cNvSpPr txBox="1"/>
          <p:nvPr/>
        </p:nvSpPr>
        <p:spPr>
          <a:xfrm>
            <a:off x="405397" y="1243262"/>
            <a:ext cx="11501268" cy="5078313"/>
          </a:xfrm>
          <a:prstGeom prst="rect">
            <a:avLst/>
          </a:prstGeom>
          <a:noFill/>
        </p:spPr>
        <p:txBody>
          <a:bodyPr wrap="square" rtlCol="0">
            <a:spAutoFit/>
          </a:bodyPr>
          <a:lstStyle/>
          <a:p>
            <a:r>
              <a:rPr lang="es-ES" b="1" dirty="0"/>
              <a:t>3. </a:t>
            </a:r>
            <a:r>
              <a:rPr lang="es-MX" b="1" dirty="0"/>
              <a:t>Contraindicaciones</a:t>
            </a:r>
          </a:p>
          <a:p>
            <a:pPr marL="285750" indent="-285750">
              <a:buFont typeface="Wingdings" panose="05000000000000000000" pitchFamily="2" charset="2"/>
              <a:buChar char="ü"/>
            </a:pPr>
            <a:r>
              <a:rPr lang="es-ES" dirty="0"/>
              <a:t>El desplazamiento uterino manual izquierdo y el soporte vital cardíaco avanzado (ACLS) han reanimado con éxito a la paciente en 5 minutos.</a:t>
            </a:r>
          </a:p>
          <a:p>
            <a:pPr marL="285750" indent="-285750">
              <a:buFont typeface="Wingdings" panose="05000000000000000000" pitchFamily="2" charset="2"/>
              <a:buChar char="ü"/>
            </a:pPr>
            <a:r>
              <a:rPr lang="es-ES" dirty="0"/>
              <a:t>La edad gestacional es menor a 20 semanas (es decir, la altura del fondo uterino debajo del ombligo materno o la edad gestacional de la paciente conocida por imágenes previas)</a:t>
            </a:r>
          </a:p>
          <a:p>
            <a:pPr marL="285750" indent="-285750">
              <a:buFont typeface="Wingdings" panose="05000000000000000000" pitchFamily="2" charset="2"/>
              <a:buChar char="ü"/>
            </a:pPr>
            <a:r>
              <a:rPr lang="es-ES" dirty="0"/>
              <a:t>No está presente un médico capacitado para realizar PMCD.</a:t>
            </a:r>
          </a:p>
          <a:p>
            <a:endParaRPr lang="es-ES" dirty="0"/>
          </a:p>
          <a:p>
            <a:r>
              <a:rPr lang="es-MX" b="1" dirty="0"/>
              <a:t>4. Equipo:</a:t>
            </a:r>
          </a:p>
          <a:p>
            <a:pPr marL="285750" indent="-285750">
              <a:buFont typeface="Wingdings" panose="05000000000000000000" pitchFamily="2" charset="2"/>
              <a:buChar char="ü"/>
            </a:pPr>
            <a:r>
              <a:rPr lang="es-ES" dirty="0"/>
              <a:t>Bisturí con hoja 10</a:t>
            </a:r>
          </a:p>
          <a:p>
            <a:pPr marL="285750" indent="-285750">
              <a:buFont typeface="Wingdings" panose="05000000000000000000" pitchFamily="2" charset="2"/>
              <a:buChar char="ü"/>
            </a:pPr>
            <a:r>
              <a:rPr lang="es-ES" dirty="0"/>
              <a:t>Retractor Balfour</a:t>
            </a:r>
          </a:p>
          <a:p>
            <a:pPr marL="285750" indent="-285750">
              <a:buFont typeface="Wingdings" panose="05000000000000000000" pitchFamily="2" charset="2"/>
              <a:buChar char="ü"/>
            </a:pPr>
            <a:r>
              <a:rPr lang="es-ES" dirty="0"/>
              <a:t>Esponjas de gasa</a:t>
            </a:r>
          </a:p>
          <a:p>
            <a:pPr marL="285750" indent="-285750">
              <a:buFont typeface="Wingdings" panose="05000000000000000000" pitchFamily="2" charset="2"/>
              <a:buChar char="ü"/>
            </a:pPr>
            <a:r>
              <a:rPr lang="es-ES" dirty="0"/>
              <a:t>Pinzas Kelly</a:t>
            </a:r>
          </a:p>
          <a:p>
            <a:pPr marL="285750" indent="-285750">
              <a:buFont typeface="Wingdings" panose="05000000000000000000" pitchFamily="2" charset="2"/>
              <a:buChar char="ü"/>
            </a:pPr>
            <a:r>
              <a:rPr lang="es-ES" dirty="0"/>
              <a:t>Pinzas rusas</a:t>
            </a:r>
          </a:p>
          <a:p>
            <a:pPr marL="285750" indent="-285750">
              <a:buFont typeface="Wingdings" panose="05000000000000000000" pitchFamily="2" charset="2"/>
              <a:buChar char="ü"/>
            </a:pPr>
            <a:r>
              <a:rPr lang="es-ES" dirty="0"/>
              <a:t>Tijeras de sutura</a:t>
            </a:r>
          </a:p>
          <a:p>
            <a:pPr marL="285750" indent="-285750">
              <a:buFont typeface="Wingdings" panose="05000000000000000000" pitchFamily="2" charset="2"/>
              <a:buChar char="ü"/>
            </a:pPr>
            <a:r>
              <a:rPr lang="es-ES" dirty="0"/>
              <a:t>Sutura</a:t>
            </a:r>
          </a:p>
          <a:p>
            <a:pPr marL="285750" indent="-285750">
              <a:buFont typeface="Wingdings" panose="05000000000000000000" pitchFamily="2" charset="2"/>
              <a:buChar char="ü"/>
            </a:pPr>
            <a:r>
              <a:rPr lang="es-ES" dirty="0" err="1"/>
              <a:t>Portagujas</a:t>
            </a:r>
            <a:endParaRPr lang="es-ES" dirty="0"/>
          </a:p>
          <a:p>
            <a:pPr marL="285750" indent="-285750">
              <a:buFont typeface="Wingdings" panose="05000000000000000000" pitchFamily="2" charset="2"/>
              <a:buChar char="ü"/>
            </a:pPr>
            <a:r>
              <a:rPr lang="es-ES" dirty="0"/>
              <a:t>Pinzas del cordón umbilical </a:t>
            </a:r>
            <a:endParaRPr lang="es-MX" b="1" dirty="0"/>
          </a:p>
          <a:p>
            <a:pPr marL="285750" indent="-285750">
              <a:buFont typeface="Wingdings" panose="05000000000000000000" pitchFamily="2" charset="2"/>
              <a:buChar char="ü"/>
            </a:pPr>
            <a:r>
              <a:rPr lang="es-MX" dirty="0"/>
              <a:t>Equipo para reanimación neonatal e intubación adulto</a:t>
            </a:r>
            <a:endParaRPr lang="es-ES" dirty="0"/>
          </a:p>
        </p:txBody>
      </p:sp>
      <p:sp>
        <p:nvSpPr>
          <p:cNvPr id="4" name="Rectángulo 3">
            <a:extLst>
              <a:ext uri="{FF2B5EF4-FFF2-40B4-BE49-F238E27FC236}">
                <a16:creationId xmlns:a16="http://schemas.microsoft.com/office/drawing/2014/main" id="{58A52E38-46BE-BE0D-ABCF-C8C2C68C7E9B}"/>
              </a:ext>
            </a:extLst>
          </p:cNvPr>
          <p:cNvSpPr/>
          <p:nvPr/>
        </p:nvSpPr>
        <p:spPr>
          <a:xfrm>
            <a:off x="272315" y="1225942"/>
            <a:ext cx="11634350" cy="5112955"/>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7410" name="Picture 2" descr="REANIMACIÓN NEONATAL UN BUEN COMIENZO – Imagen Global">
            <a:extLst>
              <a:ext uri="{FF2B5EF4-FFF2-40B4-BE49-F238E27FC236}">
                <a16:creationId xmlns:a16="http://schemas.microsoft.com/office/drawing/2014/main" id="{10045EFF-CEA8-3AEE-272E-D2B104EB8A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0025" y="3103092"/>
            <a:ext cx="4277303" cy="296242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0E30CBB-3147-34B1-8ED1-D869D4AA5FDA}"/>
              </a:ext>
            </a:extLst>
          </p:cNvPr>
          <p:cNvSpPr txBox="1"/>
          <p:nvPr/>
        </p:nvSpPr>
        <p:spPr>
          <a:xfrm>
            <a:off x="60030" y="6517859"/>
            <a:ext cx="12192001" cy="261610"/>
          </a:xfrm>
          <a:prstGeom prst="rect">
            <a:avLst/>
          </a:prstGeom>
          <a:noFill/>
        </p:spPr>
        <p:txBody>
          <a:bodyPr wrap="square" rtlCol="0">
            <a:spAutoFit/>
          </a:bodyPr>
          <a:lstStyle/>
          <a:p>
            <a:r>
              <a:rPr lang="en-US" sz="1100" dirty="0">
                <a:solidFill>
                  <a:schemeClr val="bg1"/>
                </a:solidFill>
              </a:rPr>
              <a:t>National Institutes of Health. (n.d.). Emergency Obstetric Care. National Center for Biotechnology Information. https://www.ncbi.nlm.nih.gov/books/NBK534240/</a:t>
            </a:r>
            <a:endParaRPr lang="es-MX" sz="1100" dirty="0">
              <a:solidFill>
                <a:schemeClr val="bg1"/>
              </a:solidFill>
            </a:endParaRPr>
          </a:p>
        </p:txBody>
      </p:sp>
    </p:spTree>
    <p:extLst>
      <p:ext uri="{BB962C8B-B14F-4D97-AF65-F5344CB8AC3E}">
        <p14:creationId xmlns:p14="http://schemas.microsoft.com/office/powerpoint/2010/main" val="626216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4F21C-F11F-688D-49C6-8CBCEDC7E5DE}"/>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BFA4E1E8-0D80-1759-E8DE-B9B786547AF1}"/>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err="1">
                <a:effectLst>
                  <a:outerShdw blurRad="38100" dist="38100" dir="2700000" algn="tl">
                    <a:srgbClr val="000000">
                      <a:alpha val="43137"/>
                    </a:srgbClr>
                  </a:outerShdw>
                </a:effectLst>
              </a:rPr>
              <a:t>Césarea</a:t>
            </a:r>
            <a:r>
              <a:rPr lang="es-MX" sz="3600" b="1" u="sng" dirty="0">
                <a:effectLst>
                  <a:outerShdw blurRad="38100" dist="38100" dir="2700000" algn="tl">
                    <a:srgbClr val="000000">
                      <a:alpha val="43137"/>
                    </a:srgbClr>
                  </a:outerShdw>
                </a:effectLst>
              </a:rPr>
              <a:t> </a:t>
            </a:r>
            <a:r>
              <a:rPr lang="es-MX" sz="3600" b="1" u="sng" dirty="0" err="1">
                <a:effectLst>
                  <a:outerShdw blurRad="38100" dist="38100" dir="2700000" algn="tl">
                    <a:srgbClr val="000000">
                      <a:alpha val="43137"/>
                    </a:srgbClr>
                  </a:outerShdw>
                </a:effectLst>
              </a:rPr>
              <a:t>perimortem</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84C80FDA-6A3A-C03F-7869-E16301FA7739}"/>
              </a:ext>
            </a:extLst>
          </p:cNvPr>
          <p:cNvSpPr txBox="1"/>
          <p:nvPr/>
        </p:nvSpPr>
        <p:spPr>
          <a:xfrm>
            <a:off x="405397" y="1243262"/>
            <a:ext cx="5497563" cy="4801314"/>
          </a:xfrm>
          <a:prstGeom prst="rect">
            <a:avLst/>
          </a:prstGeom>
          <a:noFill/>
        </p:spPr>
        <p:txBody>
          <a:bodyPr wrap="square" rtlCol="0">
            <a:spAutoFit/>
          </a:bodyPr>
          <a:lstStyle/>
          <a:p>
            <a:r>
              <a:rPr lang="es-ES" b="1" dirty="0"/>
              <a:t>5. </a:t>
            </a:r>
            <a:r>
              <a:rPr lang="es-MX" b="1" dirty="0"/>
              <a:t>Importancia clínica</a:t>
            </a:r>
          </a:p>
          <a:p>
            <a:pPr marL="285750" indent="-285750">
              <a:buFont typeface="Wingdings" panose="05000000000000000000" pitchFamily="2" charset="2"/>
              <a:buChar char="ü"/>
            </a:pPr>
            <a:r>
              <a:rPr lang="es-ES" dirty="0"/>
              <a:t>Los resultados tanto para la madre como para el bebé pueden variar, pero realizar un PMCD a las 20 semanas o más tarde del embarazo puede mejorar la supervivencia cuando los esfuerzos de reanimación no son exitosos. En los casos en que el desplazamiento uterino izquierdo no alivia la compresión, el PMCD se hace necesario, ya que el procedimiento ayuda tanto a la reanimación como a reducir el riesgo de daño cerebral fetal hipóxico.</a:t>
            </a:r>
          </a:p>
          <a:p>
            <a:endParaRPr lang="es-ES" dirty="0"/>
          </a:p>
          <a:p>
            <a:pPr marL="285750" indent="-285750">
              <a:buFont typeface="Wingdings" panose="05000000000000000000" pitchFamily="2" charset="2"/>
              <a:buChar char="ü"/>
            </a:pPr>
            <a:r>
              <a:rPr lang="es-ES" dirty="0"/>
              <a:t>Idealmente, las instituciones de salud que brindan atención obstétrica deberían contar con equipos y protocolos específicos para el manejo del paro cardíaco materno y realizar el PMCD cuando sea necesario para garantizar que se realice lo más rápido posible.</a:t>
            </a:r>
          </a:p>
        </p:txBody>
      </p:sp>
      <p:sp>
        <p:nvSpPr>
          <p:cNvPr id="4" name="Rectángulo 3">
            <a:extLst>
              <a:ext uri="{FF2B5EF4-FFF2-40B4-BE49-F238E27FC236}">
                <a16:creationId xmlns:a16="http://schemas.microsoft.com/office/drawing/2014/main" id="{81FC594E-CA0F-262E-DA3E-791939603C5B}"/>
              </a:ext>
            </a:extLst>
          </p:cNvPr>
          <p:cNvSpPr/>
          <p:nvPr/>
        </p:nvSpPr>
        <p:spPr>
          <a:xfrm>
            <a:off x="272315" y="1225943"/>
            <a:ext cx="5630645" cy="4818634"/>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D4B7007-8F59-ED88-D6EA-E2A197E51CC8}"/>
              </a:ext>
            </a:extLst>
          </p:cNvPr>
          <p:cNvSpPr txBox="1"/>
          <p:nvPr/>
        </p:nvSpPr>
        <p:spPr>
          <a:xfrm>
            <a:off x="60030" y="6517859"/>
            <a:ext cx="12192001" cy="261610"/>
          </a:xfrm>
          <a:prstGeom prst="rect">
            <a:avLst/>
          </a:prstGeom>
          <a:noFill/>
        </p:spPr>
        <p:txBody>
          <a:bodyPr wrap="square" rtlCol="0">
            <a:spAutoFit/>
          </a:bodyPr>
          <a:lstStyle/>
          <a:p>
            <a:r>
              <a:rPr lang="en-US" sz="1100" dirty="0">
                <a:solidFill>
                  <a:schemeClr val="bg1"/>
                </a:solidFill>
              </a:rPr>
              <a:t>National Institutes of Health. (n.d.). Emergency Obstetric Care. National Center for Biotechnology Information. https://www.ncbi.nlm.nih.gov/books/NBK534240/</a:t>
            </a:r>
            <a:endParaRPr lang="es-MX" sz="1100" dirty="0">
              <a:solidFill>
                <a:schemeClr val="bg1"/>
              </a:solidFill>
            </a:endParaRPr>
          </a:p>
        </p:txBody>
      </p:sp>
      <p:pic>
        <p:nvPicPr>
          <p:cNvPr id="18434" name="Picture 2" descr="Parto por cesárea: ventajas, riesgos y recuperación">
            <a:extLst>
              <a:ext uri="{FF2B5EF4-FFF2-40B4-BE49-F238E27FC236}">
                <a16:creationId xmlns:a16="http://schemas.microsoft.com/office/drawing/2014/main" id="{7248FE9C-2BDE-BB11-137F-242E4607B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6239" y="1836706"/>
            <a:ext cx="4812072" cy="3609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615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48E9A-E3D3-6DE7-9870-5397E664C0DB}"/>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E924BE41-402A-6E9E-5F90-04A6815A2F23}"/>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Cuidados </a:t>
            </a:r>
            <a:r>
              <a:rPr lang="es-MX" sz="3600" b="1" u="sng" dirty="0" err="1">
                <a:effectLst>
                  <a:outerShdw blurRad="38100" dist="38100" dir="2700000" algn="tl">
                    <a:srgbClr val="000000">
                      <a:alpha val="43137"/>
                    </a:srgbClr>
                  </a:outerShdw>
                </a:effectLst>
              </a:rPr>
              <a:t>postparo</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60ED2253-D408-87BD-07F0-F86BFEB9AD4F}"/>
              </a:ext>
            </a:extLst>
          </p:cNvPr>
          <p:cNvSpPr txBox="1"/>
          <p:nvPr/>
        </p:nvSpPr>
        <p:spPr>
          <a:xfrm>
            <a:off x="405397" y="1304221"/>
            <a:ext cx="3932923" cy="5047536"/>
          </a:xfrm>
          <a:prstGeom prst="rect">
            <a:avLst/>
          </a:prstGeom>
          <a:noFill/>
        </p:spPr>
        <p:txBody>
          <a:bodyPr wrap="square" rtlCol="0">
            <a:spAutoFit/>
          </a:bodyPr>
          <a:lstStyle/>
          <a:p>
            <a:r>
              <a:rPr lang="es-ES" sz="1400" b="1" dirty="0"/>
              <a:t>5. </a:t>
            </a:r>
            <a:r>
              <a:rPr lang="es-MX" sz="1400" b="1" dirty="0"/>
              <a:t>Hipotermia Post-RCP</a:t>
            </a:r>
          </a:p>
          <a:p>
            <a:pPr marL="285750" indent="-285750">
              <a:buFont typeface="Wingdings" panose="05000000000000000000" pitchFamily="2" charset="2"/>
              <a:buChar char="ü"/>
            </a:pPr>
            <a:r>
              <a:rPr lang="es-ES" sz="1400" dirty="0"/>
              <a:t>La </a:t>
            </a:r>
            <a:r>
              <a:rPr lang="es-ES" sz="1400" dirty="0" err="1"/>
              <a:t>hipotermina</a:t>
            </a:r>
            <a:r>
              <a:rPr lang="es-ES" sz="1400" dirty="0"/>
              <a:t> terapéutica, siguiendo al arresto cardíaco manejado en forma satisfactoria, se considera dentro del grupo de medidas de </a:t>
            </a:r>
            <a:r>
              <a:rPr lang="es-ES" sz="1400" dirty="0" err="1"/>
              <a:t>neuroprotección</a:t>
            </a:r>
            <a:r>
              <a:rPr lang="es-ES" sz="1400" dirty="0"/>
              <a:t> posterior a eventos cerebrales isquémicos, principalmente la </a:t>
            </a:r>
            <a:r>
              <a:rPr lang="es-MX" sz="1400" dirty="0"/>
              <a:t>isquemia cerebral global posterior al arresto cardíaco.</a:t>
            </a:r>
          </a:p>
          <a:p>
            <a:pPr marL="285750" indent="-285750">
              <a:buFont typeface="Wingdings" panose="05000000000000000000" pitchFamily="2" charset="2"/>
              <a:buChar char="ü"/>
            </a:pPr>
            <a:endParaRPr lang="es-MX" sz="1400" dirty="0"/>
          </a:p>
          <a:p>
            <a:pPr marL="285750" indent="-285750">
              <a:buFont typeface="Wingdings" panose="05000000000000000000" pitchFamily="2" charset="2"/>
              <a:buChar char="ü"/>
            </a:pPr>
            <a:r>
              <a:rPr lang="es-ES" sz="1400" dirty="0"/>
              <a:t>La American </a:t>
            </a:r>
            <a:r>
              <a:rPr lang="es-ES" sz="1400" dirty="0" err="1"/>
              <a:t>Herat</a:t>
            </a:r>
            <a:r>
              <a:rPr lang="es-ES" sz="1400" dirty="0"/>
              <a:t> </a:t>
            </a:r>
            <a:r>
              <a:rPr lang="es-ES" sz="1400" dirty="0" err="1"/>
              <a:t>Association</a:t>
            </a:r>
            <a:r>
              <a:rPr lang="es-ES" sz="1400" dirty="0"/>
              <a:t> (AHA) y la </a:t>
            </a:r>
            <a:r>
              <a:rPr lang="es-ES" sz="1400" dirty="0" err="1"/>
              <a:t>Internationational</a:t>
            </a:r>
            <a:r>
              <a:rPr lang="es-ES" sz="1400" dirty="0"/>
              <a:t> </a:t>
            </a:r>
            <a:r>
              <a:rPr lang="es-ES" sz="1400" dirty="0" err="1"/>
              <a:t>Linison</a:t>
            </a:r>
            <a:r>
              <a:rPr lang="es-ES" sz="1400" dirty="0"/>
              <a:t> </a:t>
            </a:r>
            <a:r>
              <a:rPr lang="es-ES" sz="1400" dirty="0" err="1"/>
              <a:t>Committee</a:t>
            </a:r>
            <a:r>
              <a:rPr lang="es-ES" sz="1400" dirty="0"/>
              <a:t> recomienda hipotermia </a:t>
            </a:r>
            <a:r>
              <a:rPr lang="es-ES" sz="1400" dirty="0" err="1"/>
              <a:t>postresucitación</a:t>
            </a:r>
            <a:r>
              <a:rPr lang="es-ES" sz="1400" dirty="0"/>
              <a:t> en el rango de 32º CA 34oC con un rango de tiempo de 12 a 24hrs, en victimas adultos de arresto cardíaco</a:t>
            </a:r>
          </a:p>
          <a:p>
            <a:pPr marL="285750" indent="-285750">
              <a:buFont typeface="Wingdings" panose="05000000000000000000" pitchFamily="2" charset="2"/>
              <a:buChar char="ü"/>
            </a:pPr>
            <a:endParaRPr lang="es-ES" sz="1400" dirty="0"/>
          </a:p>
          <a:p>
            <a:pPr marL="285750" indent="-285750">
              <a:buFont typeface="Wingdings" panose="05000000000000000000" pitchFamily="2" charset="2"/>
              <a:buChar char="ü"/>
            </a:pPr>
            <a:r>
              <a:rPr lang="es-ES" sz="1400" dirty="0"/>
              <a:t>La hipotermia se debe de iniciar lo antes posible, durante la reanimación cardiopulmonar, con enfriamiento externo (bolsas de hielo, colchón de enfriamiento) y/o enfriamiento interno, (líquidos IV, catéteres IV, enfriamiento de cavidades corporales, enfriamiento cerebral selectivo).</a:t>
            </a:r>
          </a:p>
        </p:txBody>
      </p:sp>
      <p:sp>
        <p:nvSpPr>
          <p:cNvPr id="4" name="Rectángulo 3">
            <a:extLst>
              <a:ext uri="{FF2B5EF4-FFF2-40B4-BE49-F238E27FC236}">
                <a16:creationId xmlns:a16="http://schemas.microsoft.com/office/drawing/2014/main" id="{EA9C7B3C-9E1F-690D-43EC-19477F540A14}"/>
              </a:ext>
            </a:extLst>
          </p:cNvPr>
          <p:cNvSpPr/>
          <p:nvPr/>
        </p:nvSpPr>
        <p:spPr>
          <a:xfrm>
            <a:off x="272315" y="1225943"/>
            <a:ext cx="11777445" cy="5125814"/>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867D4539-1513-D8FC-2A15-08A41A8F057D}"/>
              </a:ext>
            </a:extLst>
          </p:cNvPr>
          <p:cNvSpPr txBox="1"/>
          <p:nvPr/>
        </p:nvSpPr>
        <p:spPr>
          <a:xfrm>
            <a:off x="60030" y="6517859"/>
            <a:ext cx="12192001" cy="261610"/>
          </a:xfrm>
          <a:prstGeom prst="rect">
            <a:avLst/>
          </a:prstGeom>
          <a:noFill/>
        </p:spPr>
        <p:txBody>
          <a:bodyPr wrap="square" rtlCol="0">
            <a:spAutoFit/>
          </a:bodyPr>
          <a:lstStyle/>
          <a:p>
            <a:r>
              <a:rPr lang="en-US" sz="1100" dirty="0">
                <a:solidFill>
                  <a:schemeClr val="bg1"/>
                </a:solidFill>
              </a:rPr>
              <a:t>National Institutes of Health. (n.d.). Emergency Obstetric Care. National Center for Biotechnology Information. https://www.ncbi.nlm.nih.gov/books/NBK534240/</a:t>
            </a:r>
            <a:endParaRPr lang="es-MX" sz="1100" dirty="0">
              <a:solidFill>
                <a:schemeClr val="bg1"/>
              </a:solidFill>
            </a:endParaRPr>
          </a:p>
        </p:txBody>
      </p:sp>
      <p:pic>
        <p:nvPicPr>
          <p:cNvPr id="19458" name="Picture 2" descr="Hipotermia terapéutica en el ictus isquémico agudo | Revista Científica de  la Sociedad Española de Enfermería Neurológica">
            <a:extLst>
              <a:ext uri="{FF2B5EF4-FFF2-40B4-BE49-F238E27FC236}">
                <a16:creationId xmlns:a16="http://schemas.microsoft.com/office/drawing/2014/main" id="{1A1DE4D1-E551-7563-F158-6080F943CB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306" y="1650170"/>
            <a:ext cx="5546706" cy="427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409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7ED3E-DAEA-B829-B517-ECB42191E50E}"/>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47E32330-E53B-A2DD-A4A3-6477A1D4FBF4}"/>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Cuidados </a:t>
            </a:r>
            <a:r>
              <a:rPr lang="es-MX" sz="3600" b="1" u="sng" dirty="0" err="1">
                <a:effectLst>
                  <a:outerShdw blurRad="38100" dist="38100" dir="2700000" algn="tl">
                    <a:srgbClr val="000000">
                      <a:alpha val="43137"/>
                    </a:srgbClr>
                  </a:outerShdw>
                </a:effectLst>
              </a:rPr>
              <a:t>postparo</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60064516-8585-F9EC-EE36-188D60E8ACBB}"/>
              </a:ext>
            </a:extLst>
          </p:cNvPr>
          <p:cNvSpPr txBox="1"/>
          <p:nvPr/>
        </p:nvSpPr>
        <p:spPr>
          <a:xfrm>
            <a:off x="295042" y="1009150"/>
            <a:ext cx="5407018" cy="5201424"/>
          </a:xfrm>
          <a:prstGeom prst="rect">
            <a:avLst/>
          </a:prstGeom>
          <a:noFill/>
        </p:spPr>
        <p:txBody>
          <a:bodyPr wrap="square" rtlCol="0">
            <a:spAutoFit/>
          </a:bodyPr>
          <a:lstStyle/>
          <a:p>
            <a:pPr algn="ctr"/>
            <a:r>
              <a:rPr lang="es-MX" sz="1600" b="1" u="sng" dirty="0">
                <a:effectLst>
                  <a:outerShdw blurRad="38100" dist="38100" dir="2700000" algn="tl">
                    <a:srgbClr val="000000">
                      <a:alpha val="43137"/>
                    </a:srgbClr>
                  </a:outerShdw>
                </a:effectLst>
              </a:rPr>
              <a:t>MAMÁ:</a:t>
            </a:r>
          </a:p>
          <a:p>
            <a:pPr marL="285750" indent="-285750">
              <a:buFont typeface="Wingdings" panose="05000000000000000000" pitchFamily="2" charset="2"/>
              <a:buChar char="ü"/>
            </a:pPr>
            <a:r>
              <a:rPr lang="es-MX" sz="1600" dirty="0"/>
              <a:t>PASA A UTI</a:t>
            </a:r>
          </a:p>
          <a:p>
            <a:pPr marL="285750" indent="-285750">
              <a:buFont typeface="Wingdings" panose="05000000000000000000" pitchFamily="2" charset="2"/>
              <a:buChar char="ü"/>
            </a:pPr>
            <a:r>
              <a:rPr lang="es-MX" sz="1600" dirty="0"/>
              <a:t>COLOCIÓN CATETER VENOSO (PRESION VENOSA CENTRAL)</a:t>
            </a:r>
          </a:p>
          <a:p>
            <a:pPr marL="285750" indent="-285750">
              <a:buFont typeface="Wingdings" panose="05000000000000000000" pitchFamily="2" charset="2"/>
              <a:buChar char="ü"/>
            </a:pPr>
            <a:r>
              <a:rPr lang="es-MX" sz="1600" dirty="0"/>
              <a:t>INICIO DE AMINAS</a:t>
            </a:r>
          </a:p>
          <a:p>
            <a:pPr marL="285750" indent="-285750">
              <a:buFont typeface="Wingdings" panose="05000000000000000000" pitchFamily="2" charset="2"/>
              <a:buChar char="ü"/>
            </a:pPr>
            <a:r>
              <a:rPr lang="es-MX" sz="1600" dirty="0"/>
              <a:t>MONITORIZACION DE GLICEMIA</a:t>
            </a:r>
          </a:p>
          <a:p>
            <a:pPr marL="285750" indent="-285750">
              <a:buFont typeface="Wingdings" panose="05000000000000000000" pitchFamily="2" charset="2"/>
              <a:buChar char="ü"/>
            </a:pPr>
            <a:r>
              <a:rPr lang="es-MX" sz="1600" dirty="0"/>
              <a:t>SIGNOS VITALES Y CONTROL DE URESIS (COLOCACION DE SONDA VESICAL POR HORA</a:t>
            </a:r>
          </a:p>
          <a:p>
            <a:pPr marL="285750" indent="-285750">
              <a:buFont typeface="Wingdings" panose="05000000000000000000" pitchFamily="2" charset="2"/>
              <a:buChar char="ü"/>
            </a:pPr>
            <a:r>
              <a:rPr lang="es-MX" sz="1600" dirty="0"/>
              <a:t>VIGILANCIA DEL SANGRADO TRANSVAGINAL</a:t>
            </a:r>
          </a:p>
          <a:p>
            <a:pPr marL="285750" indent="-285750">
              <a:buFont typeface="Wingdings" panose="05000000000000000000" pitchFamily="2" charset="2"/>
              <a:buChar char="ü"/>
            </a:pPr>
            <a:r>
              <a:rPr lang="es-MX" sz="1600" dirty="0"/>
              <a:t>CUIDADOS DE HERIDA QUIRURGICA</a:t>
            </a:r>
          </a:p>
          <a:p>
            <a:pPr marL="285750" indent="-285750">
              <a:buFont typeface="Wingdings" panose="05000000000000000000" pitchFamily="2" charset="2"/>
              <a:buChar char="ü"/>
            </a:pPr>
            <a:r>
              <a:rPr lang="es-MX" sz="1600" dirty="0"/>
              <a:t>ANTIBIOTICOS, ANTIACOAGULANTES</a:t>
            </a:r>
          </a:p>
          <a:p>
            <a:pPr marL="285750" indent="-285750">
              <a:buFont typeface="Wingdings" panose="05000000000000000000" pitchFamily="2" charset="2"/>
              <a:buChar char="ü"/>
            </a:pPr>
            <a:r>
              <a:rPr lang="es-MX" sz="1600" dirty="0"/>
              <a:t>MANEJO DE MEDICAMENTOS PARA LA SEDACION</a:t>
            </a:r>
          </a:p>
          <a:p>
            <a:pPr marL="285750" indent="-285750">
              <a:buFont typeface="Wingdings" panose="05000000000000000000" pitchFamily="2" charset="2"/>
              <a:buChar char="ü"/>
            </a:pPr>
            <a:r>
              <a:rPr lang="es-MX" sz="1600" dirty="0"/>
              <a:t>HEMOTRANSFUSIÓN </a:t>
            </a:r>
          </a:p>
          <a:p>
            <a:pPr marL="285750" indent="-285750">
              <a:buFont typeface="Wingdings" panose="05000000000000000000" pitchFamily="2" charset="2"/>
              <a:buChar char="ü"/>
            </a:pPr>
            <a:r>
              <a:rPr lang="es-MX" sz="1600" dirty="0"/>
              <a:t>HEMOGLOBINA, UREA, CREATININA, BUN, GASOMETRIA ARTERIAL, TIEMPOS DE COAGULACION, BIOMETRIA HEMATICA, ELECTROLITOS SÉRICOS(VALORAR ESTADO ACIDO BASE), ENZIMAS CARDIACAS, HEMOCULTIVO, UROCULTIVO</a:t>
            </a:r>
          </a:p>
          <a:p>
            <a:pPr marL="285750" indent="-285750">
              <a:buFont typeface="Wingdings" panose="05000000000000000000" pitchFamily="2" charset="2"/>
              <a:buChar char="ü"/>
            </a:pPr>
            <a:r>
              <a:rPr lang="es-MX" sz="1600" dirty="0"/>
              <a:t>FARMACOS ANTIHIPERTENSIVOS, NEUROPROTECTORES (SUFATO DE MAGNESIO)</a:t>
            </a:r>
          </a:p>
          <a:p>
            <a:pPr marL="285750" indent="-285750">
              <a:buFont typeface="Wingdings" panose="05000000000000000000" pitchFamily="2" charset="2"/>
              <a:buChar char="ü"/>
            </a:pPr>
            <a:endParaRPr lang="es-MX" sz="1200" dirty="0"/>
          </a:p>
        </p:txBody>
      </p:sp>
      <p:pic>
        <p:nvPicPr>
          <p:cNvPr id="1026" name="Picture 2" descr="Preocupación por las embarazadas: puerta a puerta para la vacuna en  Catalunya">
            <a:extLst>
              <a:ext uri="{FF2B5EF4-FFF2-40B4-BE49-F238E27FC236}">
                <a16:creationId xmlns:a16="http://schemas.microsoft.com/office/drawing/2014/main" id="{C0B90825-FA01-9C1C-1DAD-F47B465F9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1004" y="2019187"/>
            <a:ext cx="4276725" cy="31813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E733BB4F-16E6-628D-8861-01B4D085E0F0}"/>
              </a:ext>
            </a:extLst>
          </p:cNvPr>
          <p:cNvSpPr/>
          <p:nvPr/>
        </p:nvSpPr>
        <p:spPr>
          <a:xfrm>
            <a:off x="284672" y="1009150"/>
            <a:ext cx="5477773" cy="527088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64283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4548-81D6-ADE6-7929-FF4427505088}"/>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658EBC1E-0600-3798-8041-6D2B2E8B1EB0}"/>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Cuidados </a:t>
            </a:r>
            <a:r>
              <a:rPr lang="es-MX" sz="3600" b="1" u="sng" dirty="0" err="1">
                <a:effectLst>
                  <a:outerShdw blurRad="38100" dist="38100" dir="2700000" algn="tl">
                    <a:srgbClr val="000000">
                      <a:alpha val="43137"/>
                    </a:srgbClr>
                  </a:outerShdw>
                </a:effectLst>
              </a:rPr>
              <a:t>postparo</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B95B93D3-168C-0549-B736-A046752B744D}"/>
              </a:ext>
            </a:extLst>
          </p:cNvPr>
          <p:cNvSpPr txBox="1"/>
          <p:nvPr/>
        </p:nvSpPr>
        <p:spPr>
          <a:xfrm>
            <a:off x="6096000" y="1295544"/>
            <a:ext cx="5747754" cy="4785926"/>
          </a:xfrm>
          <a:prstGeom prst="rect">
            <a:avLst/>
          </a:prstGeom>
          <a:noFill/>
        </p:spPr>
        <p:txBody>
          <a:bodyPr wrap="square" rtlCol="0">
            <a:spAutoFit/>
          </a:bodyPr>
          <a:lstStyle/>
          <a:p>
            <a:pPr algn="ctr"/>
            <a:r>
              <a:rPr lang="es-MX" sz="1400" b="1" u="sng" dirty="0">
                <a:effectLst>
                  <a:outerShdw blurRad="38100" dist="38100" dir="2700000" algn="tl">
                    <a:srgbClr val="000000">
                      <a:alpha val="43137"/>
                    </a:srgbClr>
                  </a:outerShdw>
                </a:effectLst>
              </a:rPr>
              <a:t>MAMÁ:</a:t>
            </a:r>
          </a:p>
          <a:p>
            <a:pPr marL="285750" indent="-285750">
              <a:buFont typeface="Wingdings" panose="05000000000000000000" pitchFamily="2" charset="2"/>
              <a:buChar char="ü"/>
            </a:pPr>
            <a:r>
              <a:rPr lang="es-MX" sz="1400" dirty="0"/>
              <a:t>INVOLUCION UTERINA</a:t>
            </a:r>
          </a:p>
          <a:p>
            <a:pPr marL="285750" indent="-285750">
              <a:buFont typeface="Wingdings" panose="05000000000000000000" pitchFamily="2" charset="2"/>
              <a:buChar char="ü"/>
            </a:pPr>
            <a:r>
              <a:rPr lang="es-MX" sz="1400" dirty="0"/>
              <a:t>PREVENCION DE TROMBOSIS VENOSA PERIFERICA (MEDIAS / VENDAJE)</a:t>
            </a:r>
          </a:p>
          <a:p>
            <a:pPr marL="285750" indent="-285750">
              <a:buFont typeface="Wingdings" panose="05000000000000000000" pitchFamily="2" charset="2"/>
              <a:buChar char="ü"/>
            </a:pPr>
            <a:r>
              <a:rPr lang="es-MX" sz="1400" dirty="0"/>
              <a:t>RESPUESTA AL VENTILADOR (VALORES DEL VENTILADOR), CORRECTA INTUBACIÓN</a:t>
            </a:r>
          </a:p>
          <a:p>
            <a:pPr marL="285750" indent="-285750">
              <a:buFont typeface="Wingdings" panose="05000000000000000000" pitchFamily="2" charset="2"/>
              <a:buChar char="ü"/>
            </a:pPr>
            <a:r>
              <a:rPr lang="es-MX" sz="1400" dirty="0"/>
              <a:t>TRATAR CAUSAS DEL PARO CARDIORESPIRATORIO</a:t>
            </a:r>
          </a:p>
          <a:p>
            <a:pPr marL="285750" indent="-285750">
              <a:buFont typeface="Wingdings" panose="05000000000000000000" pitchFamily="2" charset="2"/>
              <a:buChar char="ü"/>
            </a:pPr>
            <a:r>
              <a:rPr lang="es-MX" sz="1400" dirty="0"/>
              <a:t>COLOCACION DE SONDA NASOGASTRICA</a:t>
            </a:r>
          </a:p>
          <a:p>
            <a:pPr marL="285750" indent="-285750">
              <a:buFont typeface="Wingdings" panose="05000000000000000000" pitchFamily="2" charset="2"/>
              <a:buChar char="ü"/>
            </a:pPr>
            <a:r>
              <a:rPr lang="es-MX" sz="1400" dirty="0"/>
              <a:t>VACEAMIENTO GASTRICO</a:t>
            </a:r>
          </a:p>
          <a:p>
            <a:pPr marL="285750" indent="-285750">
              <a:buFont typeface="Wingdings" panose="05000000000000000000" pitchFamily="2" charset="2"/>
              <a:buChar char="ü"/>
            </a:pPr>
            <a:r>
              <a:rPr lang="es-MX" sz="1400" dirty="0"/>
              <a:t>ECG /EEG</a:t>
            </a:r>
          </a:p>
          <a:p>
            <a:pPr marL="285750" indent="-285750">
              <a:buFont typeface="Wingdings" panose="05000000000000000000" pitchFamily="2" charset="2"/>
              <a:buChar char="ü"/>
            </a:pPr>
            <a:r>
              <a:rPr lang="es-MX" sz="1400" dirty="0"/>
              <a:t>TOMOGRAFIA / RX</a:t>
            </a:r>
          </a:p>
          <a:p>
            <a:pPr marL="285750" indent="-285750">
              <a:buFont typeface="Wingdings" panose="05000000000000000000" pitchFamily="2" charset="2"/>
              <a:buChar char="ü"/>
            </a:pPr>
            <a:r>
              <a:rPr lang="es-MX" sz="1400" dirty="0"/>
              <a:t>CAMBIOS DE POSICION</a:t>
            </a:r>
          </a:p>
          <a:p>
            <a:pPr marL="285750" indent="-285750">
              <a:buFont typeface="Wingdings" panose="05000000000000000000" pitchFamily="2" charset="2"/>
              <a:buChar char="ü"/>
            </a:pPr>
            <a:r>
              <a:rPr lang="es-MX" sz="1400" dirty="0"/>
              <a:t>VALORACION PUPILAR: REACTIVO, FORMA Y SIMETRIA</a:t>
            </a:r>
          </a:p>
          <a:p>
            <a:pPr marL="285750" indent="-285750">
              <a:buFont typeface="Wingdings" panose="05000000000000000000" pitchFamily="2" charset="2"/>
              <a:buChar char="ü"/>
            </a:pPr>
            <a:r>
              <a:rPr lang="es-MX" sz="1400" dirty="0"/>
              <a:t>CONTROL DE LIQUIDOS (BALANCE INGRESOS VS. EGRESOS)</a:t>
            </a:r>
          </a:p>
          <a:p>
            <a:pPr marL="285750" indent="-285750">
              <a:buFont typeface="Wingdings" panose="05000000000000000000" pitchFamily="2" charset="2"/>
              <a:buChar char="ü"/>
            </a:pPr>
            <a:r>
              <a:rPr lang="es-MX" sz="1400" dirty="0"/>
              <a:t>SI EXISTEN DRENAJES, CUIDADOS DE ESTE (PENROSE, DRENOVAC, SONDA PLEURAL)</a:t>
            </a:r>
          </a:p>
          <a:p>
            <a:pPr marL="285750" indent="-285750">
              <a:buFont typeface="Wingdings" panose="05000000000000000000" pitchFamily="2" charset="2"/>
              <a:buChar char="ü"/>
            </a:pPr>
            <a:r>
              <a:rPr lang="es-MX" sz="1400" dirty="0"/>
              <a:t>ESTADO NEUROLOGICO (REVISAR PRESENCIA DE CRISIS CONVULSIVAS)</a:t>
            </a:r>
          </a:p>
          <a:p>
            <a:pPr marL="285750" indent="-285750">
              <a:buFont typeface="Wingdings" panose="05000000000000000000" pitchFamily="2" charset="2"/>
              <a:buChar char="ü"/>
            </a:pPr>
            <a:r>
              <a:rPr lang="es-MX" sz="1400" dirty="0"/>
              <a:t>SI ENCUETRA EMPAQUETADA COLOCACION DE SONDA VESICAL DE 3 VIAS PARA MEDIR PRESION INTRAABDOMIAL 12-15 </a:t>
            </a:r>
            <a:r>
              <a:rPr lang="es-MX" sz="1400" dirty="0" err="1"/>
              <a:t>mmHg</a:t>
            </a:r>
            <a:r>
              <a:rPr lang="es-MX" sz="1400" dirty="0"/>
              <a:t>)</a:t>
            </a:r>
          </a:p>
          <a:p>
            <a:pPr marL="285750" indent="-285750">
              <a:buFont typeface="Wingdings" panose="05000000000000000000" pitchFamily="2" charset="2"/>
              <a:buChar char="ü"/>
            </a:pPr>
            <a:r>
              <a:rPr lang="es-MX" sz="1400" dirty="0"/>
              <a:t>VIGILANCIA DEL LLENADO CAPILAR</a:t>
            </a:r>
          </a:p>
          <a:p>
            <a:pPr marL="285750" indent="-285750">
              <a:buFont typeface="Wingdings" panose="05000000000000000000" pitchFamily="2" charset="2"/>
              <a:buChar char="ü"/>
            </a:pPr>
            <a:endParaRPr lang="es-MX" sz="1100" dirty="0"/>
          </a:p>
        </p:txBody>
      </p:sp>
      <p:pic>
        <p:nvPicPr>
          <p:cNvPr id="2050" name="Picture 2" descr="35 años, intubada, el bebé está bien">
            <a:extLst>
              <a:ext uri="{FF2B5EF4-FFF2-40B4-BE49-F238E27FC236}">
                <a16:creationId xmlns:a16="http://schemas.microsoft.com/office/drawing/2014/main" id="{CD69E222-7498-34F0-B87D-EAB17CA2E7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93" y="1860214"/>
            <a:ext cx="5577906" cy="31375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706AC349-0403-18EE-A051-2241216C2471}"/>
              </a:ext>
            </a:extLst>
          </p:cNvPr>
          <p:cNvSpPr/>
          <p:nvPr/>
        </p:nvSpPr>
        <p:spPr>
          <a:xfrm>
            <a:off x="6096000" y="1276709"/>
            <a:ext cx="5765321" cy="481354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63682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F6632-0439-4FAD-C2E1-00E81F4F361E}"/>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E9B13354-F67E-DAEF-CB81-CA8B1DD082EE}"/>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Cuidados </a:t>
            </a:r>
            <a:r>
              <a:rPr lang="es-MX" sz="3600" b="1" u="sng" dirty="0" err="1">
                <a:effectLst>
                  <a:outerShdw blurRad="38100" dist="38100" dir="2700000" algn="tl">
                    <a:srgbClr val="000000">
                      <a:alpha val="43137"/>
                    </a:srgbClr>
                  </a:outerShdw>
                </a:effectLst>
              </a:rPr>
              <a:t>postparo</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BD644FCD-B9D4-51EC-BA14-293A07B6F1F1}"/>
              </a:ext>
            </a:extLst>
          </p:cNvPr>
          <p:cNvSpPr txBox="1"/>
          <p:nvPr/>
        </p:nvSpPr>
        <p:spPr>
          <a:xfrm>
            <a:off x="307247" y="1121292"/>
            <a:ext cx="5420693" cy="5232202"/>
          </a:xfrm>
          <a:prstGeom prst="rect">
            <a:avLst/>
          </a:prstGeom>
          <a:noFill/>
        </p:spPr>
        <p:txBody>
          <a:bodyPr wrap="square" rtlCol="0">
            <a:spAutoFit/>
          </a:bodyPr>
          <a:lstStyle/>
          <a:p>
            <a:pPr algn="ctr"/>
            <a:r>
              <a:rPr lang="es-MX" b="1" dirty="0">
                <a:solidFill>
                  <a:srgbClr val="FF0000"/>
                </a:solidFill>
              </a:rPr>
              <a:t>BEBÉ: LOS CUIDADOS SERAN EN FUNCION DE LAS CIRCUNSTANCIAS DEL NACIMIENTO Y LA EDAD GESTACIONAL</a:t>
            </a:r>
          </a:p>
          <a:p>
            <a:endParaRPr lang="es-MX" sz="1400" dirty="0"/>
          </a:p>
          <a:p>
            <a:pPr marL="285750" indent="-285750">
              <a:buFont typeface="Wingdings" panose="05000000000000000000" pitchFamily="2" charset="2"/>
              <a:buChar char="ü"/>
            </a:pPr>
            <a:r>
              <a:rPr lang="es-MX" sz="1400" dirty="0"/>
              <a:t>PASA A UCIN</a:t>
            </a:r>
          </a:p>
          <a:p>
            <a:pPr marL="285750" indent="-285750">
              <a:buFont typeface="Wingdings" panose="05000000000000000000" pitchFamily="2" charset="2"/>
              <a:buChar char="ü"/>
            </a:pPr>
            <a:r>
              <a:rPr lang="es-MX" sz="1400" dirty="0"/>
              <a:t>CONDICIONES DE NACIEMIENTO: SI HUBO RCP, PINZAMIENTO INMEDIATO DEL CORDON UMBILICAL, HIPOTONICO VS. ACTIVO, VALORES DE SILVERMAN, APGAR.</a:t>
            </a:r>
          </a:p>
          <a:p>
            <a:pPr marL="285750" indent="-285750">
              <a:buFont typeface="Wingdings" panose="05000000000000000000" pitchFamily="2" charset="2"/>
              <a:buChar char="ü"/>
            </a:pPr>
            <a:r>
              <a:rPr lang="es-MX" sz="1400" dirty="0"/>
              <a:t>HIPOACTIVO: PROPORCIONAR CALOR, ESTIMULACIÓN, ASPIRACION DE SECRECIONES. PRESION POSITIVA DE OXIGENO VS. INTUBACION, VIARA INMEDIATA = CATETER UMBILICAL (COLOCACION INMEDIATA AL NACIMIENTO), O CATETER CENTRAL (SE COLOCA EN UCIN), GASOMETRIA UMBILICAL. </a:t>
            </a:r>
          </a:p>
          <a:p>
            <a:pPr marL="285750" indent="-285750">
              <a:buFont typeface="Wingdings" panose="05000000000000000000" pitchFamily="2" charset="2"/>
              <a:buChar char="ü"/>
            </a:pPr>
            <a:r>
              <a:rPr lang="es-MX" sz="1400" dirty="0"/>
              <a:t>REVISAR ANTECEDENTE DE SUFRIEMIENTO FETAL</a:t>
            </a:r>
          </a:p>
          <a:p>
            <a:pPr marL="285750" indent="-285750">
              <a:buFont typeface="Wingdings" panose="05000000000000000000" pitchFamily="2" charset="2"/>
              <a:buChar char="ü"/>
            </a:pPr>
            <a:r>
              <a:rPr lang="es-MX" sz="1400" dirty="0"/>
              <a:t>SDG AL NACIMIENTO: APARTIR DE LAS 28 SDG PUEDE TENER MAYOR PROBABILIDAD DE VIDA, ESQUEMA DE MADURACION PULMONAR EN EL EMBARAZO EN BEBES DE 28-34SDG</a:t>
            </a:r>
          </a:p>
          <a:p>
            <a:pPr marL="285750" indent="-285750">
              <a:buFont typeface="Wingdings" panose="05000000000000000000" pitchFamily="2" charset="2"/>
              <a:buChar char="ü"/>
            </a:pPr>
            <a:r>
              <a:rPr lang="es-MX" sz="1400" dirty="0"/>
              <a:t>VIA AREA: APLICACIÓN DE SURFACTANTE, FASE 3= VENTILACION MECANICA, FASE 2= CPAP, FASE 1= PUNTAS NASALES, CAFEINA(NEONATOS MENORES A 36SDG, PARA MADURACION DEL CENTRO NEURORESPIRATORIO.</a:t>
            </a:r>
          </a:p>
          <a:p>
            <a:pPr marL="285750" indent="-285750">
              <a:buFont typeface="Wingdings" panose="05000000000000000000" pitchFamily="2" charset="2"/>
              <a:buChar char="ü"/>
            </a:pPr>
            <a:endParaRPr lang="es-MX" sz="1400" dirty="0"/>
          </a:p>
        </p:txBody>
      </p:sp>
      <p:sp>
        <p:nvSpPr>
          <p:cNvPr id="4" name="Rectángulo 3">
            <a:extLst>
              <a:ext uri="{FF2B5EF4-FFF2-40B4-BE49-F238E27FC236}">
                <a16:creationId xmlns:a16="http://schemas.microsoft.com/office/drawing/2014/main" id="{DA59537A-E943-F2F1-7749-0C996CE94311}"/>
              </a:ext>
            </a:extLst>
          </p:cNvPr>
          <p:cNvSpPr/>
          <p:nvPr/>
        </p:nvSpPr>
        <p:spPr>
          <a:xfrm>
            <a:off x="307248" y="1009148"/>
            <a:ext cx="5532835" cy="5117933"/>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098" name="Picture 2" descr="Unidad de Cuidados Intensivos Neonatales - Hospital San José Cd Obregón">
            <a:extLst>
              <a:ext uri="{FF2B5EF4-FFF2-40B4-BE49-F238E27FC236}">
                <a16:creationId xmlns:a16="http://schemas.microsoft.com/office/drawing/2014/main" id="{3D597614-267B-18E0-1B33-25DB93B07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8382" y="1826124"/>
            <a:ext cx="5219518" cy="34839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602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CD7A0-32D5-1A58-1121-9A9D0D47DF19}"/>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CC992E01-15C2-815D-D3C2-ECF40F4981A4}"/>
              </a:ext>
            </a:extLst>
          </p:cNvPr>
          <p:cNvSpPr txBox="1">
            <a:spLocks/>
          </p:cNvSpPr>
          <p:nvPr/>
        </p:nvSpPr>
        <p:spPr>
          <a:xfrm>
            <a:off x="3228266" y="209336"/>
            <a:ext cx="4704080" cy="799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b="1" u="sng" dirty="0">
                <a:effectLst>
                  <a:outerShdw blurRad="38100" dist="38100" dir="2700000" algn="tl">
                    <a:srgbClr val="000000">
                      <a:alpha val="43137"/>
                    </a:srgbClr>
                  </a:outerShdw>
                </a:effectLst>
              </a:rPr>
              <a:t>Cuidados </a:t>
            </a:r>
            <a:r>
              <a:rPr lang="es-MX" sz="3600" b="1" u="sng" dirty="0" err="1">
                <a:effectLst>
                  <a:outerShdw blurRad="38100" dist="38100" dir="2700000" algn="tl">
                    <a:srgbClr val="000000">
                      <a:alpha val="43137"/>
                    </a:srgbClr>
                  </a:outerShdw>
                </a:effectLst>
              </a:rPr>
              <a:t>postparo</a:t>
            </a:r>
            <a:endParaRPr lang="es-MX" sz="3600" u="sng"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CD55932E-DD49-65CD-E9A0-E6900F4AC41E}"/>
              </a:ext>
            </a:extLst>
          </p:cNvPr>
          <p:cNvSpPr txBox="1"/>
          <p:nvPr/>
        </p:nvSpPr>
        <p:spPr>
          <a:xfrm>
            <a:off x="6504317" y="1312121"/>
            <a:ext cx="5477774" cy="5232202"/>
          </a:xfrm>
          <a:prstGeom prst="rect">
            <a:avLst/>
          </a:prstGeom>
          <a:noFill/>
        </p:spPr>
        <p:txBody>
          <a:bodyPr wrap="square" rtlCol="0">
            <a:spAutoFit/>
          </a:bodyPr>
          <a:lstStyle/>
          <a:p>
            <a:pPr algn="ctr"/>
            <a:r>
              <a:rPr lang="es-MX" b="1" dirty="0">
                <a:solidFill>
                  <a:srgbClr val="FF0000"/>
                </a:solidFill>
              </a:rPr>
              <a:t>BEBÉ: LOS CUIDADOS SERAN EN FUNCION DE LAS CIRCUNSTANCIAS DEL NACIMIENTO Y LA EDAD GESTACIONAL</a:t>
            </a:r>
          </a:p>
          <a:p>
            <a:endParaRPr lang="es-MX" sz="1400" dirty="0"/>
          </a:p>
          <a:p>
            <a:pPr marL="285750" indent="-285750">
              <a:buFont typeface="Wingdings" panose="05000000000000000000" pitchFamily="2" charset="2"/>
              <a:buChar char="ü"/>
            </a:pPr>
            <a:r>
              <a:rPr lang="es-MX" sz="1400" dirty="0"/>
              <a:t>NEUROLOGICO: CONTENCION Y CONFORT NEONATAL, MANEJO DE PREVENCION DE HEMORRAGIA INTRACRANEAL PREMATUROS EXTREMOS(MENOR DE 28SDG) OMITIR VITAMINA K, OCLUISION VISUAL Y AUDITIVA, MANTENERLO EN UN ENTORNO CON POCA LUZ, PROPORCIONAR CALOR (INCUBADORA)</a:t>
            </a:r>
          </a:p>
          <a:p>
            <a:pPr marL="285750" indent="-285750">
              <a:buFont typeface="Wingdings" panose="05000000000000000000" pitchFamily="2" charset="2"/>
              <a:buChar char="ü"/>
            </a:pPr>
            <a:r>
              <a:rPr lang="es-MX" sz="1400" dirty="0"/>
              <a:t>CARDIACO: AMINAS, CONTROL DE LIQUIDOS, REVISAR MALFORFACIONES CONGENITAS CARDICAS Y/O PREMATUREZ</a:t>
            </a:r>
          </a:p>
          <a:p>
            <a:pPr marL="285750" indent="-285750">
              <a:buFont typeface="Wingdings" panose="05000000000000000000" pitchFamily="2" charset="2"/>
              <a:buChar char="ü"/>
            </a:pPr>
            <a:r>
              <a:rPr lang="es-MX" sz="1400" dirty="0"/>
              <a:t>RENAL : PREMATUREZ, MALFORMACIONES, PESO DE LOS PAÑALES, RELACION DE MEDICAMENTOS VS LIQUIDOS ADMINISTRADOS.</a:t>
            </a:r>
          </a:p>
          <a:p>
            <a:pPr marL="285750" indent="-285750">
              <a:buFont typeface="Wingdings" panose="05000000000000000000" pitchFamily="2" charset="2"/>
              <a:buChar char="ü"/>
            </a:pPr>
            <a:r>
              <a:rPr lang="es-MX" sz="1400" dirty="0"/>
              <a:t>ALIMENTACION: NPT,  PREMATURO MADURO (34sdg)</a:t>
            </a:r>
          </a:p>
          <a:p>
            <a:pPr marL="285750" indent="-285750">
              <a:buFont typeface="Wingdings" panose="05000000000000000000" pitchFamily="2" charset="2"/>
              <a:buChar char="ü"/>
            </a:pPr>
            <a:r>
              <a:rPr lang="es-MX" sz="1400" dirty="0"/>
              <a:t> SIGNOS VITALES, CUIDADOS DE LA PIEL, CAMBIOS POSTURALES (SEGÚN CIRCUNSTANCIA, PUEDE LLEGAR A SER CADA 2 HRS O CADA 4 HRS)</a:t>
            </a:r>
          </a:p>
          <a:p>
            <a:pPr marL="285750" indent="-285750">
              <a:buFont typeface="Wingdings" panose="05000000000000000000" pitchFamily="2" charset="2"/>
              <a:buChar char="ü"/>
            </a:pPr>
            <a:r>
              <a:rPr lang="es-MX" sz="1400" dirty="0"/>
              <a:t>CUIDADOS EN BLOQUE= TODAS LAS INTERVENCIONES QUE SE LE DEBEN HACER EN UN SOLO MOMENTO, LO IDEAL EN TODO TIPO DE PACIENTES</a:t>
            </a:r>
          </a:p>
          <a:p>
            <a:pPr marL="285750" indent="-285750">
              <a:buFont typeface="Wingdings" panose="05000000000000000000" pitchFamily="2" charset="2"/>
              <a:buChar char="ü"/>
            </a:pPr>
            <a:endParaRPr lang="es-MX" sz="1400" dirty="0"/>
          </a:p>
        </p:txBody>
      </p:sp>
      <p:sp>
        <p:nvSpPr>
          <p:cNvPr id="3" name="Rectángulo 2">
            <a:extLst>
              <a:ext uri="{FF2B5EF4-FFF2-40B4-BE49-F238E27FC236}">
                <a16:creationId xmlns:a16="http://schemas.microsoft.com/office/drawing/2014/main" id="{EE968E6A-6D2C-DF21-9F21-439C6936EE6B}"/>
              </a:ext>
            </a:extLst>
          </p:cNvPr>
          <p:cNvSpPr/>
          <p:nvPr/>
        </p:nvSpPr>
        <p:spPr>
          <a:xfrm>
            <a:off x="6426680" y="1312121"/>
            <a:ext cx="5658928" cy="501000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074" name="Picture 2" descr="UCIN – Hospital Santa Teresa">
            <a:extLst>
              <a:ext uri="{FF2B5EF4-FFF2-40B4-BE49-F238E27FC236}">
                <a16:creationId xmlns:a16="http://schemas.microsoft.com/office/drawing/2014/main" id="{17C7FE5A-3C65-C105-8E6A-BF22D6BDC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66" y="1771470"/>
            <a:ext cx="5442999" cy="3628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821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7" name="Título 6">
            <a:extLst>
              <a:ext uri="{FF2B5EF4-FFF2-40B4-BE49-F238E27FC236}">
                <a16:creationId xmlns:a16="http://schemas.microsoft.com/office/drawing/2014/main" id="{D3ED7EDE-58ED-7AC7-73FE-B4F2E3FDC19A}"/>
              </a:ext>
            </a:extLst>
          </p:cNvPr>
          <p:cNvSpPr>
            <a:spLocks noGrp="1"/>
          </p:cNvSpPr>
          <p:nvPr>
            <p:ph type="title"/>
          </p:nvPr>
        </p:nvSpPr>
        <p:spPr>
          <a:xfrm>
            <a:off x="543984" y="3326871"/>
            <a:ext cx="10515600" cy="2852737"/>
          </a:xfrm>
        </p:spPr>
        <p:txBody>
          <a:bodyPr/>
          <a:lstStyle/>
          <a:p>
            <a:r>
              <a:rPr lang="es-MX" dirty="0"/>
              <a:t>Gracias</a:t>
            </a:r>
          </a:p>
        </p:txBody>
      </p:sp>
    </p:spTree>
    <p:extLst>
      <p:ext uri="{BB962C8B-B14F-4D97-AF65-F5344CB8AC3E}">
        <p14:creationId xmlns:p14="http://schemas.microsoft.com/office/powerpoint/2010/main" val="17143162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20.07.25 Sesión 8 Situaciones especiales</Template>
  <TotalTime>1</TotalTime>
  <Words>2775</Words>
  <Application>Microsoft Office PowerPoint</Application>
  <PresentationFormat>Panorámica</PresentationFormat>
  <Paragraphs>203</Paragraphs>
  <Slides>26</Slides>
  <Notes>23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26</vt:i4>
      </vt:variant>
    </vt:vector>
  </HeadingPairs>
  <TitlesOfParts>
    <vt:vector size="32" baseType="lpstr">
      <vt:lpstr>Aptos</vt:lpstr>
      <vt:lpstr>Aptos Black</vt:lpstr>
      <vt:lpstr>Aptos Display</vt:lpstr>
      <vt:lpstr>Arial</vt:lpstr>
      <vt:lpstr>Wingdings</vt:lpstr>
      <vt:lpstr>Tema de Office</vt:lpstr>
      <vt:lpstr>Sesión 8</vt:lpstr>
      <vt:lpstr>Agenda</vt:lpstr>
      <vt:lpstr>Objetivo</vt:lpstr>
      <vt:lpstr>Respuesta a código azul obstétrico Epidemiología</vt:lpstr>
      <vt:lpstr>Respuesta a código azul obstétrico Adaptaciones maternas</vt:lpstr>
      <vt:lpstr>Respuesta a código azul obstétrico Adaptaciones maternas</vt:lpstr>
      <vt:lpstr>Respuesta a código azul obstétrico Etiología probable del paro respiratorio</vt:lpstr>
      <vt:lpstr>Respuesta a código azul obstétrico  Etiología probable del paro respiratorio</vt:lpstr>
      <vt:lpstr>Respuesta  a código azul obstétrico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Bosco Marquez</dc:creator>
  <cp:lastModifiedBy>Juan Bosco Marquez</cp:lastModifiedBy>
  <cp:revision>1</cp:revision>
  <dcterms:created xsi:type="dcterms:W3CDTF">2025-08-30T23:15:54Z</dcterms:created>
  <dcterms:modified xsi:type="dcterms:W3CDTF">2025-08-30T23:25:17Z</dcterms:modified>
</cp:coreProperties>
</file>