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21" r:id="rId3"/>
    <p:sldId id="341" r:id="rId4"/>
    <p:sldId id="257" r:id="rId5"/>
    <p:sldId id="333" r:id="rId6"/>
    <p:sldId id="342" r:id="rId7"/>
    <p:sldId id="359" r:id="rId8"/>
    <p:sldId id="361" r:id="rId9"/>
    <p:sldId id="343" r:id="rId10"/>
    <p:sldId id="363" r:id="rId11"/>
    <p:sldId id="362" r:id="rId12"/>
    <p:sldId id="364" r:id="rId13"/>
    <p:sldId id="365" r:id="rId14"/>
    <p:sldId id="367" r:id="rId15"/>
    <p:sldId id="366" r:id="rId16"/>
    <p:sldId id="368" r:id="rId17"/>
    <p:sldId id="369" r:id="rId18"/>
    <p:sldId id="371" r:id="rId19"/>
    <p:sldId id="372" r:id="rId20"/>
    <p:sldId id="373"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107" autoAdjust="0"/>
  </p:normalViewPr>
  <p:slideViewPr>
    <p:cSldViewPr snapToGrid="0">
      <p:cViewPr varScale="1">
        <p:scale>
          <a:sx n="86" d="100"/>
          <a:sy n="86" d="100"/>
        </p:scale>
        <p:origin x="1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15276-BD36-4AF1-BB4A-2911B55CE249}" type="datetimeFigureOut">
              <a:rPr lang="es-MX" smtClean="0"/>
              <a:t>15/08/2025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25A87-35D7-4ED5-9DE7-A5972B4E392E}" type="slidenum">
              <a:rPr lang="es-MX" smtClean="0"/>
              <a:t>‹Nº›</a:t>
            </a:fld>
            <a:endParaRPr lang="es-MX"/>
          </a:p>
        </p:txBody>
      </p:sp>
    </p:spTree>
    <p:extLst>
      <p:ext uri="{BB962C8B-B14F-4D97-AF65-F5344CB8AC3E}">
        <p14:creationId xmlns:p14="http://schemas.microsoft.com/office/powerpoint/2010/main" val="227404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5525A87-35D7-4ED5-9DE7-A5972B4E392E}" type="slidenum">
              <a:rPr lang="es-MX" smtClean="0"/>
              <a:t>1</a:t>
            </a:fld>
            <a:endParaRPr lang="es-MX"/>
          </a:p>
        </p:txBody>
      </p:sp>
    </p:spTree>
    <p:extLst>
      <p:ext uri="{BB962C8B-B14F-4D97-AF65-F5344CB8AC3E}">
        <p14:creationId xmlns:p14="http://schemas.microsoft.com/office/powerpoint/2010/main" val="3084632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172BA-BFD6-B455-C899-0B69C88E0CD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CF320CA-9357-412F-EF68-18B5776178E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13171E4-4D7F-794D-0341-E1622B8AA3D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A20D546-8E21-E635-6FDB-193AB2AF1096}"/>
              </a:ext>
            </a:extLst>
          </p:cNvPr>
          <p:cNvSpPr>
            <a:spLocks noGrp="1"/>
          </p:cNvSpPr>
          <p:nvPr>
            <p:ph type="sldNum" sz="quarter" idx="5"/>
          </p:nvPr>
        </p:nvSpPr>
        <p:spPr/>
        <p:txBody>
          <a:bodyPr/>
          <a:lstStyle/>
          <a:p>
            <a:fld id="{75525A87-35D7-4ED5-9DE7-A5972B4E392E}" type="slidenum">
              <a:rPr lang="es-MX" smtClean="0"/>
              <a:t>5</a:t>
            </a:fld>
            <a:endParaRPr lang="es-MX"/>
          </a:p>
        </p:txBody>
      </p:sp>
    </p:spTree>
    <p:extLst>
      <p:ext uri="{BB962C8B-B14F-4D97-AF65-F5344CB8AC3E}">
        <p14:creationId xmlns:p14="http://schemas.microsoft.com/office/powerpoint/2010/main" val="81994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5A01-88A3-67CF-7A7E-0712C306F5B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5AAB1E3-7325-CE91-3584-128DE893D9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65EB564-0871-5375-C7D4-90CD53C0EF0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FE458733-003F-D1DB-6941-5EE21D1F3308}"/>
              </a:ext>
            </a:extLst>
          </p:cNvPr>
          <p:cNvSpPr>
            <a:spLocks noGrp="1"/>
          </p:cNvSpPr>
          <p:nvPr>
            <p:ph type="sldNum" sz="quarter" idx="5"/>
          </p:nvPr>
        </p:nvSpPr>
        <p:spPr/>
        <p:txBody>
          <a:bodyPr/>
          <a:lstStyle/>
          <a:p>
            <a:fld id="{75525A87-35D7-4ED5-9DE7-A5972B4E392E}" type="slidenum">
              <a:rPr lang="es-MX" smtClean="0"/>
              <a:t>6</a:t>
            </a:fld>
            <a:endParaRPr lang="es-MX"/>
          </a:p>
        </p:txBody>
      </p:sp>
    </p:spTree>
    <p:extLst>
      <p:ext uri="{BB962C8B-B14F-4D97-AF65-F5344CB8AC3E}">
        <p14:creationId xmlns:p14="http://schemas.microsoft.com/office/powerpoint/2010/main" val="1264136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B676-6DFB-E9EC-73FA-A53B81D2D22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4F540A5-301F-35BC-DA59-D442612D818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940390A-87DF-36C3-6547-4BCF31B8250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4C96940-FDDD-9634-BA1F-EC6F39A1EB43}"/>
              </a:ext>
            </a:extLst>
          </p:cNvPr>
          <p:cNvSpPr>
            <a:spLocks noGrp="1"/>
          </p:cNvSpPr>
          <p:nvPr>
            <p:ph type="sldNum" sz="quarter" idx="5"/>
          </p:nvPr>
        </p:nvSpPr>
        <p:spPr/>
        <p:txBody>
          <a:bodyPr/>
          <a:lstStyle/>
          <a:p>
            <a:fld id="{75525A87-35D7-4ED5-9DE7-A5972B4E392E}" type="slidenum">
              <a:rPr lang="es-MX" smtClean="0"/>
              <a:t>7</a:t>
            </a:fld>
            <a:endParaRPr lang="es-MX"/>
          </a:p>
        </p:txBody>
      </p:sp>
    </p:spTree>
    <p:extLst>
      <p:ext uri="{BB962C8B-B14F-4D97-AF65-F5344CB8AC3E}">
        <p14:creationId xmlns:p14="http://schemas.microsoft.com/office/powerpoint/2010/main" val="4122753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B0DEA-B5D4-5517-34F9-A46FB6B313C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3658EFE-5649-505F-D7AC-C87C48E774C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C6982B0-CEB8-D4E2-F82A-10FCCCEB4D1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025CE91-371B-4C14-4CFC-2A9D25A68FCE}"/>
              </a:ext>
            </a:extLst>
          </p:cNvPr>
          <p:cNvSpPr>
            <a:spLocks noGrp="1"/>
          </p:cNvSpPr>
          <p:nvPr>
            <p:ph type="sldNum" sz="quarter" idx="5"/>
          </p:nvPr>
        </p:nvSpPr>
        <p:spPr/>
        <p:txBody>
          <a:bodyPr/>
          <a:lstStyle/>
          <a:p>
            <a:fld id="{75525A87-35D7-4ED5-9DE7-A5972B4E392E}" type="slidenum">
              <a:rPr lang="es-MX" smtClean="0"/>
              <a:t>8</a:t>
            </a:fld>
            <a:endParaRPr lang="es-MX"/>
          </a:p>
        </p:txBody>
      </p:sp>
    </p:spTree>
    <p:extLst>
      <p:ext uri="{BB962C8B-B14F-4D97-AF65-F5344CB8AC3E}">
        <p14:creationId xmlns:p14="http://schemas.microsoft.com/office/powerpoint/2010/main" val="3260915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1744F-749E-AEDF-3851-0BB9583A93C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0138233-DA4A-4F4B-BA4F-2E4EFB42B6B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8D42AA6-490D-2B39-02C7-830D513E543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89EB060-8EEE-0EB4-2E84-D3E6799D69B8}"/>
              </a:ext>
            </a:extLst>
          </p:cNvPr>
          <p:cNvSpPr>
            <a:spLocks noGrp="1"/>
          </p:cNvSpPr>
          <p:nvPr>
            <p:ph type="sldNum" sz="quarter" idx="5"/>
          </p:nvPr>
        </p:nvSpPr>
        <p:spPr/>
        <p:txBody>
          <a:bodyPr/>
          <a:lstStyle/>
          <a:p>
            <a:fld id="{75525A87-35D7-4ED5-9DE7-A5972B4E392E}" type="slidenum">
              <a:rPr lang="es-MX" smtClean="0"/>
              <a:t>9</a:t>
            </a:fld>
            <a:endParaRPr lang="es-MX"/>
          </a:p>
        </p:txBody>
      </p:sp>
    </p:spTree>
    <p:extLst>
      <p:ext uri="{BB962C8B-B14F-4D97-AF65-F5344CB8AC3E}">
        <p14:creationId xmlns:p14="http://schemas.microsoft.com/office/powerpoint/2010/main" val="4116667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0A36C-C68A-8533-7916-86B5EDDDE13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675B144-0894-4C58-C5B5-CF67C198F15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7AA87B4-7053-E32B-ACD9-D40F802D05D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E00613D-F1FC-5A10-3BD8-573DB6583109}"/>
              </a:ext>
            </a:extLst>
          </p:cNvPr>
          <p:cNvSpPr>
            <a:spLocks noGrp="1"/>
          </p:cNvSpPr>
          <p:nvPr>
            <p:ph type="sldNum" sz="quarter" idx="5"/>
          </p:nvPr>
        </p:nvSpPr>
        <p:spPr/>
        <p:txBody>
          <a:bodyPr/>
          <a:lstStyle/>
          <a:p>
            <a:fld id="{75525A87-35D7-4ED5-9DE7-A5972B4E392E}" type="slidenum">
              <a:rPr lang="es-MX" smtClean="0"/>
              <a:t>10</a:t>
            </a:fld>
            <a:endParaRPr lang="es-MX"/>
          </a:p>
        </p:txBody>
      </p:sp>
    </p:spTree>
    <p:extLst>
      <p:ext uri="{BB962C8B-B14F-4D97-AF65-F5344CB8AC3E}">
        <p14:creationId xmlns:p14="http://schemas.microsoft.com/office/powerpoint/2010/main" val="4279683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BCF58-200F-CC80-EC5F-ABACE009C9A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880A41-DC01-F144-B052-02E9A264E94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F2D99DC-A496-7F8B-45D1-9F2353EE5B2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A75B907-FF24-7B1C-7C77-7071F34924FB}"/>
              </a:ext>
            </a:extLst>
          </p:cNvPr>
          <p:cNvSpPr>
            <a:spLocks noGrp="1"/>
          </p:cNvSpPr>
          <p:nvPr>
            <p:ph type="sldNum" sz="quarter" idx="5"/>
          </p:nvPr>
        </p:nvSpPr>
        <p:spPr/>
        <p:txBody>
          <a:bodyPr/>
          <a:lstStyle/>
          <a:p>
            <a:fld id="{75525A87-35D7-4ED5-9DE7-A5972B4E392E}" type="slidenum">
              <a:rPr lang="es-MX" smtClean="0"/>
              <a:t>11</a:t>
            </a:fld>
            <a:endParaRPr lang="es-MX"/>
          </a:p>
        </p:txBody>
      </p:sp>
    </p:spTree>
    <p:extLst>
      <p:ext uri="{BB962C8B-B14F-4D97-AF65-F5344CB8AC3E}">
        <p14:creationId xmlns:p14="http://schemas.microsoft.com/office/powerpoint/2010/main" val="1845795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67350-0272-30EA-AE98-3DF641C0B8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2A53F0-F6D4-E11F-D195-C9530F04A5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4A32B4B-547E-D83A-453A-2A2CC1172CD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0779C66-F367-FF32-16A2-AC174F4B04A5}"/>
              </a:ext>
            </a:extLst>
          </p:cNvPr>
          <p:cNvSpPr>
            <a:spLocks noGrp="1"/>
          </p:cNvSpPr>
          <p:nvPr>
            <p:ph type="sldNum" sz="quarter" idx="5"/>
          </p:nvPr>
        </p:nvSpPr>
        <p:spPr/>
        <p:txBody>
          <a:bodyPr/>
          <a:lstStyle/>
          <a:p>
            <a:fld id="{75525A87-35D7-4ED5-9DE7-A5972B4E392E}" type="slidenum">
              <a:rPr lang="es-MX" smtClean="0"/>
              <a:t>12</a:t>
            </a:fld>
            <a:endParaRPr lang="es-MX"/>
          </a:p>
        </p:txBody>
      </p:sp>
    </p:spTree>
    <p:extLst>
      <p:ext uri="{BB962C8B-B14F-4D97-AF65-F5344CB8AC3E}">
        <p14:creationId xmlns:p14="http://schemas.microsoft.com/office/powerpoint/2010/main" val="2785334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B50A8-5428-B6E4-61CB-B648B19F47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E8C46DC-3FC7-346E-C6E7-2AD1F1158B5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F724AE2-ED94-F11A-DBE8-3DF4FBEC5CB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FD74633-DF73-5569-5C56-4D9E1B79560A}"/>
              </a:ext>
            </a:extLst>
          </p:cNvPr>
          <p:cNvSpPr>
            <a:spLocks noGrp="1"/>
          </p:cNvSpPr>
          <p:nvPr>
            <p:ph type="sldNum" sz="quarter" idx="5"/>
          </p:nvPr>
        </p:nvSpPr>
        <p:spPr/>
        <p:txBody>
          <a:bodyPr/>
          <a:lstStyle/>
          <a:p>
            <a:fld id="{75525A87-35D7-4ED5-9DE7-A5972B4E392E}" type="slidenum">
              <a:rPr lang="es-MX" smtClean="0"/>
              <a:t>13</a:t>
            </a:fld>
            <a:endParaRPr lang="es-MX"/>
          </a:p>
        </p:txBody>
      </p:sp>
    </p:spTree>
    <p:extLst>
      <p:ext uri="{BB962C8B-B14F-4D97-AF65-F5344CB8AC3E}">
        <p14:creationId xmlns:p14="http://schemas.microsoft.com/office/powerpoint/2010/main" val="1142241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79E16-A4E7-8640-D626-1B4F7DA4721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EE0D8DD-B370-BC68-5D7A-FEAB3881537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5BD0787-F2CB-C251-EFDD-11DD362B7AC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95C6B3F-CC48-46DA-45DE-B96F5CBC0522}"/>
              </a:ext>
            </a:extLst>
          </p:cNvPr>
          <p:cNvSpPr>
            <a:spLocks noGrp="1"/>
          </p:cNvSpPr>
          <p:nvPr>
            <p:ph type="sldNum" sz="quarter" idx="5"/>
          </p:nvPr>
        </p:nvSpPr>
        <p:spPr/>
        <p:txBody>
          <a:bodyPr/>
          <a:lstStyle/>
          <a:p>
            <a:fld id="{75525A87-35D7-4ED5-9DE7-A5972B4E392E}" type="slidenum">
              <a:rPr lang="es-MX" smtClean="0"/>
              <a:t>14</a:t>
            </a:fld>
            <a:endParaRPr lang="es-MX"/>
          </a:p>
        </p:txBody>
      </p:sp>
    </p:spTree>
    <p:extLst>
      <p:ext uri="{BB962C8B-B14F-4D97-AF65-F5344CB8AC3E}">
        <p14:creationId xmlns:p14="http://schemas.microsoft.com/office/powerpoint/2010/main" val="3236435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2E98E-F336-BD71-E29E-EB197A782FB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04B49E9-2370-9A72-8E9B-4D4506CA0B1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4B0BC5F-F8F9-C2CD-CA0C-61FD6D4E31B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7FB61CE-9396-B246-DBFC-7979FF1F85F9}"/>
              </a:ext>
            </a:extLst>
          </p:cNvPr>
          <p:cNvSpPr>
            <a:spLocks noGrp="1"/>
          </p:cNvSpPr>
          <p:nvPr>
            <p:ph type="sldNum" sz="quarter" idx="5"/>
          </p:nvPr>
        </p:nvSpPr>
        <p:spPr/>
        <p:txBody>
          <a:bodyPr/>
          <a:lstStyle/>
          <a:p>
            <a:fld id="{75525A87-35D7-4ED5-9DE7-A5972B4E392E}" type="slidenum">
              <a:rPr lang="es-MX" smtClean="0"/>
              <a:t>15</a:t>
            </a:fld>
            <a:endParaRPr lang="es-MX"/>
          </a:p>
        </p:txBody>
      </p:sp>
    </p:spTree>
    <p:extLst>
      <p:ext uri="{BB962C8B-B14F-4D97-AF65-F5344CB8AC3E}">
        <p14:creationId xmlns:p14="http://schemas.microsoft.com/office/powerpoint/2010/main" val="4117055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60C82-5695-54EF-1DA7-3C3B243829D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FAC86CF-F63F-8145-C1AD-9D302C483E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6C33DBE-907C-9F3A-FD6C-FCE47D6BD0C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E609D7E-8009-7CCC-8BD7-81F5A87A3A6D}"/>
              </a:ext>
            </a:extLst>
          </p:cNvPr>
          <p:cNvSpPr>
            <a:spLocks noGrp="1"/>
          </p:cNvSpPr>
          <p:nvPr>
            <p:ph type="sldNum" sz="quarter" idx="5"/>
          </p:nvPr>
        </p:nvSpPr>
        <p:spPr/>
        <p:txBody>
          <a:bodyPr/>
          <a:lstStyle/>
          <a:p>
            <a:fld id="{75525A87-35D7-4ED5-9DE7-A5972B4E392E}" type="slidenum">
              <a:rPr lang="es-MX" smtClean="0"/>
              <a:t>16</a:t>
            </a:fld>
            <a:endParaRPr lang="es-MX"/>
          </a:p>
        </p:txBody>
      </p:sp>
    </p:spTree>
    <p:extLst>
      <p:ext uri="{BB962C8B-B14F-4D97-AF65-F5344CB8AC3E}">
        <p14:creationId xmlns:p14="http://schemas.microsoft.com/office/powerpoint/2010/main" val="1750416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C8957-29EC-5A5B-D26F-A6B09865B2E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C180B5C-0B17-F198-CED0-8C24E5555E7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3A85C10-4201-A354-EA74-8881C737F8B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D08375C-3344-5E1C-EB4A-7008F4D9B7EE}"/>
              </a:ext>
            </a:extLst>
          </p:cNvPr>
          <p:cNvSpPr>
            <a:spLocks noGrp="1"/>
          </p:cNvSpPr>
          <p:nvPr>
            <p:ph type="sldNum" sz="quarter" idx="5"/>
          </p:nvPr>
        </p:nvSpPr>
        <p:spPr/>
        <p:txBody>
          <a:bodyPr/>
          <a:lstStyle/>
          <a:p>
            <a:fld id="{75525A87-35D7-4ED5-9DE7-A5972B4E392E}" type="slidenum">
              <a:rPr lang="es-MX" smtClean="0"/>
              <a:t>17</a:t>
            </a:fld>
            <a:endParaRPr lang="es-MX"/>
          </a:p>
        </p:txBody>
      </p:sp>
    </p:spTree>
    <p:extLst>
      <p:ext uri="{BB962C8B-B14F-4D97-AF65-F5344CB8AC3E}">
        <p14:creationId xmlns:p14="http://schemas.microsoft.com/office/powerpoint/2010/main" val="906860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075E9-CCDB-619D-7A0B-F61010B34D9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EF38CD2-F6FB-C4CF-C4E6-5BA3917E20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E48515E-4448-06F4-C5C9-10638E6901F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DB1A89F-DED5-042F-D30C-D1FE47A31189}"/>
              </a:ext>
            </a:extLst>
          </p:cNvPr>
          <p:cNvSpPr>
            <a:spLocks noGrp="1"/>
          </p:cNvSpPr>
          <p:nvPr>
            <p:ph type="sldNum" sz="quarter" idx="5"/>
          </p:nvPr>
        </p:nvSpPr>
        <p:spPr/>
        <p:txBody>
          <a:bodyPr/>
          <a:lstStyle/>
          <a:p>
            <a:fld id="{75525A87-35D7-4ED5-9DE7-A5972B4E392E}" type="slidenum">
              <a:rPr lang="es-MX" smtClean="0"/>
              <a:t>18</a:t>
            </a:fld>
            <a:endParaRPr lang="es-MX"/>
          </a:p>
        </p:txBody>
      </p:sp>
    </p:spTree>
    <p:extLst>
      <p:ext uri="{BB962C8B-B14F-4D97-AF65-F5344CB8AC3E}">
        <p14:creationId xmlns:p14="http://schemas.microsoft.com/office/powerpoint/2010/main" val="4121285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220C3-23CD-4629-51B8-E04EC89975B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D5233B9-9ACA-9EA8-BCEE-CF8DCAB0BCA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A22BA81-AC4D-D01D-D160-AEADFC6145A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E93FA62-23CB-8F8F-66AC-871685E70DFA}"/>
              </a:ext>
            </a:extLst>
          </p:cNvPr>
          <p:cNvSpPr>
            <a:spLocks noGrp="1"/>
          </p:cNvSpPr>
          <p:nvPr>
            <p:ph type="sldNum" sz="quarter" idx="5"/>
          </p:nvPr>
        </p:nvSpPr>
        <p:spPr/>
        <p:txBody>
          <a:bodyPr/>
          <a:lstStyle/>
          <a:p>
            <a:fld id="{75525A87-35D7-4ED5-9DE7-A5972B4E392E}" type="slidenum">
              <a:rPr lang="es-MX" smtClean="0"/>
              <a:t>19</a:t>
            </a:fld>
            <a:endParaRPr lang="es-MX"/>
          </a:p>
        </p:txBody>
      </p:sp>
    </p:spTree>
    <p:extLst>
      <p:ext uri="{BB962C8B-B14F-4D97-AF65-F5344CB8AC3E}">
        <p14:creationId xmlns:p14="http://schemas.microsoft.com/office/powerpoint/2010/main" val="845213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21382-6775-6395-C24D-49F3430856F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C5AB511-7984-01AB-2599-530E83262F2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3A25F0F-F577-EA07-5D84-BCB451E84C8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61926F-92CB-5813-618F-66A646D9BB96}"/>
              </a:ext>
            </a:extLst>
          </p:cNvPr>
          <p:cNvSpPr>
            <a:spLocks noGrp="1"/>
          </p:cNvSpPr>
          <p:nvPr>
            <p:ph type="sldNum" sz="quarter" idx="5"/>
          </p:nvPr>
        </p:nvSpPr>
        <p:spPr/>
        <p:txBody>
          <a:bodyPr/>
          <a:lstStyle/>
          <a:p>
            <a:fld id="{75525A87-35D7-4ED5-9DE7-A5972B4E392E}" type="slidenum">
              <a:rPr lang="es-MX" smtClean="0"/>
              <a:t>20</a:t>
            </a:fld>
            <a:endParaRPr lang="es-MX"/>
          </a:p>
        </p:txBody>
      </p:sp>
    </p:spTree>
    <p:extLst>
      <p:ext uri="{BB962C8B-B14F-4D97-AF65-F5344CB8AC3E}">
        <p14:creationId xmlns:p14="http://schemas.microsoft.com/office/powerpoint/2010/main" val="3535773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540B8A-CAD8-84B6-F9FD-D3AA0306CD9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66293925-5778-807A-DAB8-724BF97794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B276DBFA-DB8C-D49A-B1C2-060F4B9F7F8A}"/>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62B1C792-5CEF-CF23-7ACA-4BAEC4B0CA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892752E-8DED-64DA-E207-56BC1893974A}"/>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580069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CD032-E5A7-E68B-1DE3-ED32A157E14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B042B54-CE15-DAA3-6865-538B944F38E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9D21B26-BA71-61D9-9192-50FD75EC2897}"/>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BDAE99BC-6CC6-8AB1-316E-3191384FC48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4536328-936E-89AB-A6DD-E84AC5C8F215}"/>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527551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239B1-BD9E-E38F-0332-5EE5E1B8DDC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7B4FA55-C297-58F7-9EE1-E2B6F44E07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2B49FB8-63A7-D33D-0BF1-ED2039FC3603}"/>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A74A352D-9F3A-A309-CD1C-FD25172308B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ADA7B9E-DED6-3A5A-EF4C-6FACD48778F0}"/>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635380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DFA1A-CDF8-4755-C176-2FDCD23CC10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DBF74655-48F9-C8B3-ED4B-733805DAAE1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8F420BD6-F268-7FAB-208D-98E32BA284B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74743AFD-5A69-5934-C221-D71EB76D6696}"/>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6" name="Marcador de pie de página 5">
            <a:extLst>
              <a:ext uri="{FF2B5EF4-FFF2-40B4-BE49-F238E27FC236}">
                <a16:creationId xmlns:a16="http://schemas.microsoft.com/office/drawing/2014/main" id="{439A005B-9A92-BF94-4C3B-F245A020A9E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F1A314B3-F8C9-484C-6603-F34D607E5F09}"/>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99819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9BDEE0-4CD5-B3C0-F68F-F3A240EC94A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0169DA0-577B-7210-3F84-2001875CAC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4A0CCAF-4F1A-7D06-AD23-1333448DDA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F24AACAC-76D5-EEF4-7FCD-61CB09640B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C0DCAA-1EC3-D91F-1A35-32987D0A602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447BF8FB-4077-EEC4-BA7B-AA2B0FD586E9}"/>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8" name="Marcador de pie de página 7">
            <a:extLst>
              <a:ext uri="{FF2B5EF4-FFF2-40B4-BE49-F238E27FC236}">
                <a16:creationId xmlns:a16="http://schemas.microsoft.com/office/drawing/2014/main" id="{57FE2185-9549-17B1-5DCF-8143F290F290}"/>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FECBD5EC-EC6D-4032-FE78-D40B43EFB6BB}"/>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24964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D1CBA3-218E-0384-F5C3-AEC0C917216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0701B073-475E-C1C8-B9F3-F2A677D232B8}"/>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4" name="Marcador de pie de página 3">
            <a:extLst>
              <a:ext uri="{FF2B5EF4-FFF2-40B4-BE49-F238E27FC236}">
                <a16:creationId xmlns:a16="http://schemas.microsoft.com/office/drawing/2014/main" id="{ED4648B1-7F38-5FD0-6441-0D2D032E0796}"/>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E9E5794-A80F-D4D3-6C89-B788747A1B8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48356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9339556-2D51-78FF-3132-C14C8BCD5D78}"/>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3" name="Marcador de pie de página 2">
            <a:extLst>
              <a:ext uri="{FF2B5EF4-FFF2-40B4-BE49-F238E27FC236}">
                <a16:creationId xmlns:a16="http://schemas.microsoft.com/office/drawing/2014/main" id="{0EFFAEF6-57F0-E57D-5F2B-CCA28771877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CB0C137C-1D98-5BCB-FF6F-17F715121EF3}"/>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91038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CBD2EA-4EDF-8AC7-1316-6E165C90EB6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389AB28-A6B2-8884-06D7-B43F9870B4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40702446-EEF9-0120-5929-3BD6CB78B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94F525E-D0DF-F43D-6804-AC375EEE314C}"/>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6" name="Marcador de pie de página 5">
            <a:extLst>
              <a:ext uri="{FF2B5EF4-FFF2-40B4-BE49-F238E27FC236}">
                <a16:creationId xmlns:a16="http://schemas.microsoft.com/office/drawing/2014/main" id="{D26E3D8C-8495-7763-90EA-967CB5921B9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05BC3AD-64B0-1371-45DB-119B13F7C22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17228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720B82-E915-B109-2E57-E9EFC9B985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9A4EC025-408B-A08B-DC83-80A078BBD7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Marcador de texto 3">
            <a:extLst>
              <a:ext uri="{FF2B5EF4-FFF2-40B4-BE49-F238E27FC236}">
                <a16:creationId xmlns:a16="http://schemas.microsoft.com/office/drawing/2014/main" id="{DEE90125-C29F-8831-C8DD-78E952AA8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80A21A9-1D4B-F04B-2834-D2905BF3CA9F}"/>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6" name="Marcador de pie de página 5">
            <a:extLst>
              <a:ext uri="{FF2B5EF4-FFF2-40B4-BE49-F238E27FC236}">
                <a16:creationId xmlns:a16="http://schemas.microsoft.com/office/drawing/2014/main" id="{5668A660-58A4-6E04-7D0B-1328F10BDA0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294D11F-8B29-1425-E88A-FAF9E3397DF2}"/>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73263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15EA1-5BE1-1317-C86A-158DF6D219B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4BD0E8E-6BDF-9C2D-BADB-E16F1B16D1A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407A871-A701-841F-133E-8C1D422CDEE5}"/>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71473B4F-4D05-27C0-E5E8-183B1BD72B4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57CCEFD-D49A-579A-7F09-B2A620973297}"/>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316742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C9C0BF1-7E55-B817-20AF-4A62095997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CC0B7ED-B97C-62FC-BEAD-3FF26FC5DAD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4B322DD8-E0E6-CDFA-E3BF-1D08B1FA4EFC}"/>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C8A8878F-C922-A616-7C11-D80D119019B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B3A4868-4F16-C3F6-076F-2B0DC7284EA4}"/>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19814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7DEA3C-F714-D745-F21F-6E236E47C3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3C9B0AD1-4731-F923-EA61-42F86355A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FAA1D921-767E-7E90-AC91-09DB6A8991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05C17F84-9CAB-3120-57EF-06D907A56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72E65A28-100F-153B-A316-6D3D45247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E84EA-3EB4-42C5-9C8D-F8485601021D}" type="slidenum">
              <a:rPr lang="en-US" smtClean="0"/>
              <a:t>‹Nº›</a:t>
            </a:fld>
            <a:endParaRPr lang="en-US"/>
          </a:p>
        </p:txBody>
      </p:sp>
    </p:spTree>
    <p:extLst>
      <p:ext uri="{BB962C8B-B14F-4D97-AF65-F5344CB8AC3E}">
        <p14:creationId xmlns:p14="http://schemas.microsoft.com/office/powerpoint/2010/main" val="2871050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fetalmedicinebarcelona.org/wp-content/uploads/2024/02/Sepsisyshockseptico.pdf" TargetMode="External"/><Relationship Id="rId4" Type="http://schemas.openxmlformats.org/officeDocument/2006/relationships/hyperlink" Target="http://www.scielo.org.mx/scielo.php?script=sci_arttext&amp;pid=S0187-53372013000400008&amp;lng=es&amp;tlng=es"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s://fetalmedicinebarcelona.org/wp-content/uploads/2024/02/Sepsisyshockseptico.pdf" TargetMode="External"/><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hyperlink" Target="https://fetalmedicinebarcelona.org/wp-content/uploads/2024/02/Sepsisyshockseptico.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fetalmedicinebarcelona.org/wp-content/uploads/2024/02/Sepsisyshockseptico.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fetalmedicinebarcelona.org/wp-content/uploads/2024/02/Sepsisyshockseptico.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hyperlink" Target="https://fetalmedicinebarcelona.org/wp-content/uploads/2024/02/Sepsisyshockseptico.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fetalmedicinebarcelona.org/wp-content/uploads/2024/02/Sepsisyshockseptico.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s://fetalmedicinebarcelona.org/wp-content/uploads/2024/02/Sepsisyshockseptico.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672760-D906-B108-B7F9-7E37FFAA17CA}"/>
              </a:ext>
            </a:extLst>
          </p:cNvPr>
          <p:cNvSpPr>
            <a:spLocks noGrp="1"/>
          </p:cNvSpPr>
          <p:nvPr>
            <p:ph type="ctrTitle"/>
          </p:nvPr>
        </p:nvSpPr>
        <p:spPr>
          <a:xfrm>
            <a:off x="3886200" y="73818"/>
            <a:ext cx="4402667" cy="885296"/>
          </a:xfrm>
        </p:spPr>
        <p:txBody>
          <a:bodyPr>
            <a:noAutofit/>
          </a:bodyPr>
          <a:lstStyle/>
          <a:p>
            <a:r>
              <a:rPr lang="es-MX" sz="4800" noProof="0" dirty="0">
                <a:latin typeface="Aptos Black" panose="020F0502020204030204" pitchFamily="34" charset="0"/>
              </a:rPr>
              <a:t>Sesión 6</a:t>
            </a:r>
          </a:p>
        </p:txBody>
      </p:sp>
      <p:sp>
        <p:nvSpPr>
          <p:cNvPr id="3" name="Subtítulo 2">
            <a:extLst>
              <a:ext uri="{FF2B5EF4-FFF2-40B4-BE49-F238E27FC236}">
                <a16:creationId xmlns:a16="http://schemas.microsoft.com/office/drawing/2014/main" id="{F15BC2DD-E074-1B56-B3EA-88F6B1F19179}"/>
              </a:ext>
            </a:extLst>
          </p:cNvPr>
          <p:cNvSpPr>
            <a:spLocks noGrp="1"/>
          </p:cNvSpPr>
          <p:nvPr>
            <p:ph type="subTitle" idx="1"/>
          </p:nvPr>
        </p:nvSpPr>
        <p:spPr>
          <a:xfrm>
            <a:off x="5046134" y="5532439"/>
            <a:ext cx="8593666" cy="885295"/>
          </a:xfrm>
        </p:spPr>
        <p:txBody>
          <a:bodyPr/>
          <a:lstStyle/>
          <a:p>
            <a:r>
              <a:rPr lang="es-MX" noProof="0" dirty="0"/>
              <a:t>Mtra. Sandra Ivonne Guandulain Ponce</a:t>
            </a:r>
          </a:p>
          <a:p>
            <a:r>
              <a:rPr lang="es-MX" noProof="0" dirty="0"/>
              <a:t>19 / Octubre /2025</a:t>
            </a:r>
          </a:p>
          <a:p>
            <a:endParaRPr lang="es-MX" noProof="0" dirty="0"/>
          </a:p>
        </p:txBody>
      </p:sp>
      <p:sp>
        <p:nvSpPr>
          <p:cNvPr id="5" name="CuadroTexto 4">
            <a:extLst>
              <a:ext uri="{FF2B5EF4-FFF2-40B4-BE49-F238E27FC236}">
                <a16:creationId xmlns:a16="http://schemas.microsoft.com/office/drawing/2014/main" id="{55648CE0-D683-EE44-FBA3-F4EE42A0E933}"/>
              </a:ext>
            </a:extLst>
          </p:cNvPr>
          <p:cNvSpPr txBox="1"/>
          <p:nvPr/>
        </p:nvSpPr>
        <p:spPr>
          <a:xfrm>
            <a:off x="4139896" y="878161"/>
            <a:ext cx="4240623" cy="769441"/>
          </a:xfrm>
          <a:prstGeom prst="rect">
            <a:avLst/>
          </a:prstGeom>
          <a:noFill/>
        </p:spPr>
        <p:txBody>
          <a:bodyPr wrap="square">
            <a:spAutoFit/>
          </a:bodyPr>
          <a:lstStyle/>
          <a:p>
            <a:r>
              <a:rPr lang="es-MX" sz="4400" b="1" u="sng" noProof="0" dirty="0">
                <a:effectLst>
                  <a:outerShdw blurRad="38100" dist="38100" dir="2700000" algn="tl">
                    <a:srgbClr val="000000">
                      <a:alpha val="43137"/>
                    </a:srgbClr>
                  </a:outerShdw>
                </a:effectLst>
                <a:latin typeface="Aptos Black" panose="020F0502020204030204" pitchFamily="34" charset="0"/>
              </a:rPr>
              <a:t>Shock séptico</a:t>
            </a:r>
            <a:endParaRPr lang="es-MX" sz="4400" b="1" u="sng" dirty="0">
              <a:effectLst>
                <a:outerShdw blurRad="38100" dist="38100" dir="2700000" algn="tl">
                  <a:srgbClr val="000000">
                    <a:alpha val="43137"/>
                  </a:srgbClr>
                </a:outerShdw>
              </a:effectLst>
            </a:endParaRPr>
          </a:p>
        </p:txBody>
      </p:sp>
      <p:pic>
        <p:nvPicPr>
          <p:cNvPr id="4" name="Picture 2" descr="105 mil resultados de imágenes, fotos de stock e ilustraciones libres de  regalías para Mujer embarazada vector | Shutterstock">
            <a:extLst>
              <a:ext uri="{FF2B5EF4-FFF2-40B4-BE49-F238E27FC236}">
                <a16:creationId xmlns:a16="http://schemas.microsoft.com/office/drawing/2014/main" id="{CAC8A413-29BE-F330-48FD-FD057425ED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4080" y="1977489"/>
            <a:ext cx="3712054" cy="39975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nfermeras y embarazadas Vector de stock por ©studiolaut 139400060">
            <a:extLst>
              <a:ext uri="{FF2B5EF4-FFF2-40B4-BE49-F238E27FC236}">
                <a16:creationId xmlns:a16="http://schemas.microsoft.com/office/drawing/2014/main" id="{19E1D2F0-EF01-B823-B50D-B1C8B3605A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1754" y="1566649"/>
            <a:ext cx="4082040" cy="3810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43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D3EBC-57E8-789E-718C-847E6EC21A1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67ABC60-1D5C-2C24-C279-E88AAD67CEF7}"/>
              </a:ext>
            </a:extLst>
          </p:cNvPr>
          <p:cNvSpPr>
            <a:spLocks noGrp="1"/>
          </p:cNvSpPr>
          <p:nvPr>
            <p:ph type="title"/>
          </p:nvPr>
        </p:nvSpPr>
        <p:spPr>
          <a:xfrm>
            <a:off x="4198387" y="75570"/>
            <a:ext cx="2115327" cy="1030419"/>
          </a:xfrm>
        </p:spPr>
        <p:txBody>
          <a:bodyPr/>
          <a:lstStyle/>
          <a:p>
            <a:r>
              <a:rPr lang="es-MX" b="1" u="sng" noProof="0" dirty="0">
                <a:effectLst>
                  <a:outerShdw blurRad="38100" dist="38100" dir="2700000" algn="tl">
                    <a:srgbClr val="000000">
                      <a:alpha val="43137"/>
                    </a:srgbClr>
                  </a:outerShdw>
                </a:effectLst>
              </a:rPr>
              <a:t>Agenda</a:t>
            </a:r>
          </a:p>
        </p:txBody>
      </p:sp>
      <p:sp>
        <p:nvSpPr>
          <p:cNvPr id="3" name="Marcador de contenido 2">
            <a:extLst>
              <a:ext uri="{FF2B5EF4-FFF2-40B4-BE49-F238E27FC236}">
                <a16:creationId xmlns:a16="http://schemas.microsoft.com/office/drawing/2014/main" id="{FA13F945-3F39-2896-DACE-F21E2B104AA3}"/>
              </a:ext>
            </a:extLst>
          </p:cNvPr>
          <p:cNvSpPr>
            <a:spLocks noGrp="1"/>
          </p:cNvSpPr>
          <p:nvPr>
            <p:ph idx="1"/>
          </p:nvPr>
        </p:nvSpPr>
        <p:spPr>
          <a:xfrm>
            <a:off x="6393613" y="1805940"/>
            <a:ext cx="4998972" cy="3471803"/>
          </a:xfrm>
        </p:spPr>
        <p:txBody>
          <a:bodyPr>
            <a:normAutofit/>
          </a:bodyPr>
          <a:lstStyle/>
          <a:p>
            <a:pPr marL="514350" indent="-514350">
              <a:buFont typeface="+mj-lt"/>
              <a:buAutoNum type="arabicPeriod"/>
            </a:pPr>
            <a:r>
              <a:rPr lang="es-MX" dirty="0"/>
              <a:t>Presentación</a:t>
            </a:r>
          </a:p>
          <a:p>
            <a:pPr marL="514350" indent="-514350">
              <a:buFont typeface="+mj-lt"/>
              <a:buAutoNum type="arabicPeriod"/>
            </a:pPr>
            <a:r>
              <a:rPr lang="es-MX" dirty="0"/>
              <a:t>Objetivo</a:t>
            </a:r>
          </a:p>
          <a:p>
            <a:pPr marL="514350" indent="-514350">
              <a:buFont typeface="+mj-lt"/>
              <a:buAutoNum type="arabicPeriod"/>
            </a:pPr>
            <a:r>
              <a:rPr lang="es-MX" dirty="0"/>
              <a:t>Generalidades y causas de la sepsis</a:t>
            </a:r>
          </a:p>
          <a:p>
            <a:pPr marL="514350" indent="-514350">
              <a:buFont typeface="+mj-lt"/>
              <a:buAutoNum type="arabicPeriod"/>
            </a:pPr>
            <a:r>
              <a:rPr lang="es-MX" dirty="0"/>
              <a:t>Diagnóstico y tratamiento</a:t>
            </a:r>
          </a:p>
          <a:p>
            <a:pPr marL="514350" indent="-514350">
              <a:buFont typeface="+mj-lt"/>
              <a:buAutoNum type="arabicPeriod"/>
            </a:pPr>
            <a:r>
              <a:rPr lang="es-MX" dirty="0"/>
              <a:t>Recomendaciones y medidas de soporte</a:t>
            </a:r>
          </a:p>
        </p:txBody>
      </p:sp>
      <p:sp>
        <p:nvSpPr>
          <p:cNvPr id="7" name="Rectángulo 6">
            <a:extLst>
              <a:ext uri="{FF2B5EF4-FFF2-40B4-BE49-F238E27FC236}">
                <a16:creationId xmlns:a16="http://schemas.microsoft.com/office/drawing/2014/main" id="{82B9F327-08C7-7E93-7DF8-5CF43E348989}"/>
              </a:ext>
            </a:extLst>
          </p:cNvPr>
          <p:cNvSpPr/>
          <p:nvPr/>
        </p:nvSpPr>
        <p:spPr>
          <a:xfrm>
            <a:off x="6045534" y="1653177"/>
            <a:ext cx="5510877" cy="360680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2050" name="Picture 2" descr="Embarazada Vectores, Iconos, Gráficos y Fondos para Descargar Gratis">
            <a:extLst>
              <a:ext uri="{FF2B5EF4-FFF2-40B4-BE49-F238E27FC236}">
                <a16:creationId xmlns:a16="http://schemas.microsoft.com/office/drawing/2014/main" id="{3F9C8FEE-DB76-1178-5F3B-DC3568CDE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589" y="1805940"/>
            <a:ext cx="4611139" cy="3454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708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5D2D4-0FBD-F4A6-6F75-FCBFD87B9DA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4BB5639-726E-9338-442C-0924F7AD498C}"/>
              </a:ext>
            </a:extLst>
          </p:cNvPr>
          <p:cNvSpPr>
            <a:spLocks noGrp="1"/>
          </p:cNvSpPr>
          <p:nvPr>
            <p:ph type="title"/>
          </p:nvPr>
        </p:nvSpPr>
        <p:spPr>
          <a:xfrm>
            <a:off x="3876170" y="-65457"/>
            <a:ext cx="3439030" cy="1325563"/>
          </a:xfrm>
        </p:spPr>
        <p:txBody>
          <a:bodyPr/>
          <a:lstStyle/>
          <a:p>
            <a:r>
              <a:rPr lang="es-MX" b="1" u="sng" noProof="0" dirty="0">
                <a:effectLst>
                  <a:outerShdw blurRad="38100" dist="38100" dir="2700000" algn="tl">
                    <a:srgbClr val="000000">
                      <a:alpha val="43137"/>
                    </a:srgbClr>
                  </a:outerShdw>
                </a:effectLst>
              </a:rPr>
              <a:t>Presentación</a:t>
            </a:r>
          </a:p>
        </p:txBody>
      </p:sp>
      <p:sp>
        <p:nvSpPr>
          <p:cNvPr id="3" name="Marcador de contenido 2">
            <a:extLst>
              <a:ext uri="{FF2B5EF4-FFF2-40B4-BE49-F238E27FC236}">
                <a16:creationId xmlns:a16="http://schemas.microsoft.com/office/drawing/2014/main" id="{EAF31C22-58AF-A5D9-07A5-86F2C840FCE3}"/>
              </a:ext>
            </a:extLst>
          </p:cNvPr>
          <p:cNvSpPr>
            <a:spLocks noGrp="1"/>
          </p:cNvSpPr>
          <p:nvPr>
            <p:ph idx="1"/>
          </p:nvPr>
        </p:nvSpPr>
        <p:spPr>
          <a:xfrm>
            <a:off x="292937" y="1531158"/>
            <a:ext cx="7704188" cy="4351338"/>
          </a:xfrm>
        </p:spPr>
        <p:txBody>
          <a:bodyPr>
            <a:normAutofit fontScale="77500" lnSpcReduction="20000"/>
          </a:bodyPr>
          <a:lstStyle/>
          <a:p>
            <a:r>
              <a:rPr lang="es-MX" noProof="0" dirty="0"/>
              <a:t>Sandra Ivonne Guandulain Ponce</a:t>
            </a:r>
          </a:p>
          <a:p>
            <a:r>
              <a:rPr lang="es-MX" noProof="0" dirty="0"/>
              <a:t>Lic. En Enfermería y Obstetricia – IPN</a:t>
            </a:r>
          </a:p>
          <a:p>
            <a:r>
              <a:rPr lang="es-MX" noProof="0" dirty="0"/>
              <a:t>Mtra. En Administración de Organizaciones de la salud – Universidad La Salle</a:t>
            </a:r>
          </a:p>
          <a:p>
            <a:r>
              <a:rPr lang="es-MX" noProof="0" dirty="0"/>
              <a:t>Experiencia: </a:t>
            </a:r>
          </a:p>
          <a:p>
            <a:r>
              <a:rPr lang="es-MX" noProof="0" dirty="0"/>
              <a:t>Centro Médico ABC – Quirófano y Excelencia Operacional </a:t>
            </a:r>
          </a:p>
          <a:p>
            <a:r>
              <a:rPr lang="es-MX" noProof="0" dirty="0"/>
              <a:t>Hospital </a:t>
            </a:r>
            <a:r>
              <a:rPr lang="es-MX" noProof="0" dirty="0" err="1"/>
              <a:t>Angeles</a:t>
            </a:r>
            <a:r>
              <a:rPr lang="es-MX" noProof="0" dirty="0"/>
              <a:t> Acoxpa – Jefe de Quirófano</a:t>
            </a:r>
          </a:p>
          <a:p>
            <a:r>
              <a:rPr lang="es-MX" noProof="0" dirty="0"/>
              <a:t>Enfermera privada de cirugía plástica</a:t>
            </a:r>
          </a:p>
          <a:p>
            <a:r>
              <a:rPr lang="es-MX" noProof="0" dirty="0"/>
              <a:t>Docente en UNITEC Atizapán</a:t>
            </a:r>
          </a:p>
          <a:p>
            <a:r>
              <a:rPr lang="es-MX" noProof="0" dirty="0"/>
              <a:t>Enfermera independiente </a:t>
            </a:r>
          </a:p>
          <a:p>
            <a:r>
              <a:rPr lang="es-MX" noProof="0" dirty="0"/>
              <a:t>Licenciatura en Lengua y literaturas hispánicas – UNAM (en curso</a:t>
            </a:r>
          </a:p>
        </p:txBody>
      </p:sp>
      <p:pic>
        <p:nvPicPr>
          <p:cNvPr id="6" name="Imagen 5">
            <a:extLst>
              <a:ext uri="{FF2B5EF4-FFF2-40B4-BE49-F238E27FC236}">
                <a16:creationId xmlns:a16="http://schemas.microsoft.com/office/drawing/2014/main" id="{7ED4FD40-6BBE-F49B-3F40-DE9160F26F5D}"/>
              </a:ext>
            </a:extLst>
          </p:cNvPr>
          <p:cNvPicPr>
            <a:picLocks noChangeAspect="1"/>
          </p:cNvPicPr>
          <p:nvPr/>
        </p:nvPicPr>
        <p:blipFill>
          <a:blip r:embed="rId2"/>
          <a:stretch>
            <a:fillRect/>
          </a:stretch>
        </p:blipFill>
        <p:spPr>
          <a:xfrm>
            <a:off x="8528666" y="1350457"/>
            <a:ext cx="3370397" cy="4929713"/>
          </a:xfrm>
          <a:prstGeom prst="rect">
            <a:avLst/>
          </a:prstGeom>
          <a:ln>
            <a:noFill/>
          </a:ln>
          <a:effectLst>
            <a:outerShdw blurRad="292100" dist="139700" dir="2700000" algn="tl" rotWithShape="0">
              <a:srgbClr val="333333">
                <a:alpha val="65000"/>
              </a:srgbClr>
            </a:outerShdw>
          </a:effectLst>
        </p:spPr>
      </p:pic>
      <p:sp>
        <p:nvSpPr>
          <p:cNvPr id="7" name="Rectángulo 6">
            <a:extLst>
              <a:ext uri="{FF2B5EF4-FFF2-40B4-BE49-F238E27FC236}">
                <a16:creationId xmlns:a16="http://schemas.microsoft.com/office/drawing/2014/main" id="{A5FDAC64-086B-CDE1-C842-C0674F8D886C}"/>
              </a:ext>
            </a:extLst>
          </p:cNvPr>
          <p:cNvSpPr/>
          <p:nvPr/>
        </p:nvSpPr>
        <p:spPr>
          <a:xfrm>
            <a:off x="211821" y="1350457"/>
            <a:ext cx="7831799" cy="455439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153468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73C31-48F8-FD34-0691-945CADFF0757}"/>
              </a:ext>
            </a:extLst>
          </p:cNvPr>
          <p:cNvSpPr>
            <a:spLocks noGrp="1"/>
          </p:cNvSpPr>
          <p:nvPr>
            <p:ph type="title"/>
          </p:nvPr>
        </p:nvSpPr>
        <p:spPr>
          <a:xfrm>
            <a:off x="3823919" y="106043"/>
            <a:ext cx="2733636" cy="869461"/>
          </a:xfrm>
        </p:spPr>
        <p:txBody>
          <a:bodyPr/>
          <a:lstStyle/>
          <a:p>
            <a:pPr algn="ctr"/>
            <a:r>
              <a:rPr lang="es-MX" b="1" u="sng" noProof="0" dirty="0">
                <a:effectLst>
                  <a:outerShdw blurRad="38100" dist="38100" dir="2700000" algn="tl">
                    <a:srgbClr val="000000">
                      <a:alpha val="43137"/>
                    </a:srgbClr>
                  </a:outerShdw>
                </a:effectLst>
              </a:rPr>
              <a:t>Objetivo</a:t>
            </a:r>
          </a:p>
        </p:txBody>
      </p:sp>
      <p:sp>
        <p:nvSpPr>
          <p:cNvPr id="3" name="Marcador de contenido 2">
            <a:extLst>
              <a:ext uri="{FF2B5EF4-FFF2-40B4-BE49-F238E27FC236}">
                <a16:creationId xmlns:a16="http://schemas.microsoft.com/office/drawing/2014/main" id="{61B8E962-52C5-530A-5158-5631A5FFC1CA}"/>
              </a:ext>
            </a:extLst>
          </p:cNvPr>
          <p:cNvSpPr>
            <a:spLocks noGrp="1"/>
          </p:cNvSpPr>
          <p:nvPr>
            <p:ph idx="1"/>
          </p:nvPr>
        </p:nvSpPr>
        <p:spPr>
          <a:xfrm>
            <a:off x="5765881" y="1531158"/>
            <a:ext cx="6222918" cy="4351338"/>
          </a:xfrm>
        </p:spPr>
        <p:txBody>
          <a:bodyPr>
            <a:normAutofit/>
          </a:bodyPr>
          <a:lstStyle/>
          <a:p>
            <a:r>
              <a:rPr lang="es-ES" b="1"/>
              <a:t>Aplicar</a:t>
            </a:r>
            <a:r>
              <a:rPr lang="es-ES"/>
              <a:t> los conocimientos sobre </a:t>
            </a:r>
            <a:r>
              <a:rPr lang="es-ES" b="1"/>
              <a:t>shock séptico en obstetricia</a:t>
            </a:r>
            <a:r>
              <a:rPr lang="es-ES"/>
              <a:t> y </a:t>
            </a:r>
            <a:r>
              <a:rPr lang="es-ES" b="1"/>
              <a:t>sepsis</a:t>
            </a:r>
            <a:r>
              <a:rPr lang="es-ES"/>
              <a:t>, </a:t>
            </a:r>
            <a:r>
              <a:rPr lang="es-ES" b="1"/>
              <a:t>para diagnosticar</a:t>
            </a:r>
            <a:r>
              <a:rPr lang="es-ES"/>
              <a:t> de manera eficaz las causas y </a:t>
            </a:r>
            <a:r>
              <a:rPr lang="es-ES" b="1"/>
              <a:t>gestionar</a:t>
            </a:r>
            <a:r>
              <a:rPr lang="es-ES"/>
              <a:t> su tratamiento adecuado, </a:t>
            </a:r>
            <a:r>
              <a:rPr lang="es-ES" b="1"/>
              <a:t>a través de la identificación</a:t>
            </a:r>
            <a:r>
              <a:rPr lang="es-ES"/>
              <a:t> temprana de los signos clínicos y la implementación de medidas de soporte vital en situaciones críticas.</a:t>
            </a:r>
            <a:endParaRPr lang="es-MX"/>
          </a:p>
        </p:txBody>
      </p:sp>
      <p:sp>
        <p:nvSpPr>
          <p:cNvPr id="7" name="Rectángulo 6">
            <a:extLst>
              <a:ext uri="{FF2B5EF4-FFF2-40B4-BE49-F238E27FC236}">
                <a16:creationId xmlns:a16="http://schemas.microsoft.com/office/drawing/2014/main" id="{7D829F2F-274A-D883-B90F-B0A0691B74E8}"/>
              </a:ext>
            </a:extLst>
          </p:cNvPr>
          <p:cNvSpPr/>
          <p:nvPr/>
        </p:nvSpPr>
        <p:spPr>
          <a:xfrm>
            <a:off x="5731933" y="1328098"/>
            <a:ext cx="6256867" cy="455439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5" name="Imagen 4">
            <a:extLst>
              <a:ext uri="{FF2B5EF4-FFF2-40B4-BE49-F238E27FC236}">
                <a16:creationId xmlns:a16="http://schemas.microsoft.com/office/drawing/2014/main" id="{37985A95-CEA6-61A7-6C96-F0E0605A3E9C}"/>
              </a:ext>
            </a:extLst>
          </p:cNvPr>
          <p:cNvPicPr>
            <a:picLocks noChangeAspect="1"/>
          </p:cNvPicPr>
          <p:nvPr/>
        </p:nvPicPr>
        <p:blipFill>
          <a:blip r:embed="rId2"/>
          <a:srcRect l="31901" r="20588"/>
          <a:stretch>
            <a:fillRect/>
          </a:stretch>
        </p:blipFill>
        <p:spPr>
          <a:xfrm>
            <a:off x="1419497" y="975504"/>
            <a:ext cx="3213463" cy="5410783"/>
          </a:xfrm>
          <a:prstGeom prst="rect">
            <a:avLst/>
          </a:prstGeom>
        </p:spPr>
      </p:pic>
    </p:spTree>
    <p:extLst>
      <p:ext uri="{BB962C8B-B14F-4D97-AF65-F5344CB8AC3E}">
        <p14:creationId xmlns:p14="http://schemas.microsoft.com/office/powerpoint/2010/main" val="905523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949A7-C454-614D-0C3C-33DD159DE17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204F9D0-93E0-30FF-6C75-05B79E9DEE82}"/>
              </a:ext>
            </a:extLst>
          </p:cNvPr>
          <p:cNvSpPr>
            <a:spLocks noGrp="1"/>
          </p:cNvSpPr>
          <p:nvPr>
            <p:ph type="title"/>
          </p:nvPr>
        </p:nvSpPr>
        <p:spPr>
          <a:xfrm>
            <a:off x="1540932" y="192617"/>
            <a:ext cx="7747001" cy="797919"/>
          </a:xfrm>
        </p:spPr>
        <p:txBody>
          <a:bodyPr>
            <a:noAutofit/>
          </a:bodyPr>
          <a:lstStyle/>
          <a:p>
            <a:pPr algn="ctr"/>
            <a:r>
              <a:rPr lang="es-MX" sz="3600" b="1" u="sng"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Epidemiología</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DAA6FB20-2897-B46D-BFCD-60EE19DA8A5E}"/>
              </a:ext>
            </a:extLst>
          </p:cNvPr>
          <p:cNvSpPr txBox="1"/>
          <p:nvPr/>
        </p:nvSpPr>
        <p:spPr>
          <a:xfrm>
            <a:off x="6208143" y="1495586"/>
            <a:ext cx="4955116" cy="4524315"/>
          </a:xfrm>
          <a:prstGeom prst="rect">
            <a:avLst/>
          </a:prstGeom>
          <a:noFill/>
        </p:spPr>
        <p:txBody>
          <a:bodyPr wrap="square" rtlCol="0">
            <a:spAutoFit/>
          </a:bodyPr>
          <a:lstStyle/>
          <a:p>
            <a:pPr marL="342900" indent="-342900">
              <a:buFont typeface="+mj-lt"/>
              <a:buAutoNum type="arabicPeriod"/>
            </a:pPr>
            <a:endParaRPr lang="es-ES" dirty="0"/>
          </a:p>
          <a:p>
            <a:pPr marL="342900" indent="-342900">
              <a:buFont typeface="+mj-lt"/>
              <a:buAutoNum type="arabicPeriod"/>
            </a:pPr>
            <a:r>
              <a:rPr lang="es-ES" dirty="0"/>
              <a:t>En pacientes obstétricas se han informado casos de bacteriemia, sepsis y choque séptico (CHS) del 0 al 12%. </a:t>
            </a:r>
          </a:p>
          <a:p>
            <a:pPr marL="342900" indent="-342900">
              <a:buFont typeface="+mj-lt"/>
              <a:buAutoNum type="arabicPeriod"/>
            </a:pPr>
            <a:endParaRPr lang="es-ES" dirty="0"/>
          </a:p>
          <a:p>
            <a:pPr marL="342900" indent="-342900">
              <a:buFont typeface="+mj-lt"/>
              <a:buAutoNum type="arabicPeriod"/>
            </a:pPr>
            <a:r>
              <a:rPr lang="es-ES" dirty="0"/>
              <a:t>En relación con el CHS en el embarazo, se ha descrito una incidencia de 0.002 a 0.01% en todos los partos.</a:t>
            </a:r>
          </a:p>
          <a:p>
            <a:pPr marL="342900" indent="-342900">
              <a:buFont typeface="+mj-lt"/>
              <a:buAutoNum type="arabicPeriod"/>
            </a:pPr>
            <a:endParaRPr lang="es-ES" dirty="0"/>
          </a:p>
          <a:p>
            <a:pPr marL="342900" indent="-342900">
              <a:buFont typeface="+mj-lt"/>
              <a:buAutoNum type="arabicPeriod"/>
            </a:pPr>
            <a:r>
              <a:rPr lang="es-ES" dirty="0"/>
              <a:t>Una revisión realizada por la OMS respecto a la incidencia de sepsis en embarazadas estimó dicha incidencia en 0.96 a 7.1 por cada 1,000 mujeres gestantes entre los15 a 49 años, y una mortalidad de 0.01 al 28.5 por 100,000 embarazadas de 15 a 49 años.</a:t>
            </a:r>
          </a:p>
          <a:p>
            <a:endParaRPr lang="es-ES" dirty="0"/>
          </a:p>
        </p:txBody>
      </p:sp>
      <p:sp>
        <p:nvSpPr>
          <p:cNvPr id="4" name="CuadroTexto 3">
            <a:extLst>
              <a:ext uri="{FF2B5EF4-FFF2-40B4-BE49-F238E27FC236}">
                <a16:creationId xmlns:a16="http://schemas.microsoft.com/office/drawing/2014/main" id="{DD3BE80B-7F7F-6976-D0C5-E65907C2EC81}"/>
              </a:ext>
            </a:extLst>
          </p:cNvPr>
          <p:cNvSpPr txBox="1"/>
          <p:nvPr/>
        </p:nvSpPr>
        <p:spPr>
          <a:xfrm>
            <a:off x="0" y="6329880"/>
            <a:ext cx="12192001" cy="553998"/>
          </a:xfrm>
          <a:prstGeom prst="rect">
            <a:avLst/>
          </a:prstGeom>
          <a:noFill/>
        </p:spPr>
        <p:txBody>
          <a:bodyPr wrap="square" rtlCol="0">
            <a:spAutoFit/>
          </a:bodyPr>
          <a:lstStyle/>
          <a:p>
            <a:r>
              <a:rPr lang="es-MX" sz="1000" dirty="0">
                <a:solidFill>
                  <a:schemeClr val="bg1"/>
                </a:solidFill>
              </a:rPr>
              <a:t>Nares-Torices, Miguel A., Hernández-Pacheco, José A., Estrada-Altamirano, Ariel, Lomelí-Terán, José M., Mendoza-Calderón, Sergio A., Flores-Cortés, Mildred I., &amp; Figueroa-Damián, Ricardo. (2013). Manejo de sepsis y choque séptico en el embarazo. </a:t>
            </a:r>
            <a:r>
              <a:rPr lang="es-MX" sz="1000" i="1" dirty="0">
                <a:solidFill>
                  <a:schemeClr val="bg1"/>
                </a:solidFill>
              </a:rPr>
              <a:t>Perinatología y reproducción humana</a:t>
            </a:r>
            <a:r>
              <a:rPr lang="es-MX" sz="1000" dirty="0">
                <a:solidFill>
                  <a:schemeClr val="bg1"/>
                </a:solidFill>
              </a:rPr>
              <a:t>, </a:t>
            </a:r>
            <a:r>
              <a:rPr lang="es-MX" sz="1000" i="1" dirty="0">
                <a:solidFill>
                  <a:schemeClr val="bg1"/>
                </a:solidFill>
              </a:rPr>
              <a:t>27</a:t>
            </a:r>
            <a:r>
              <a:rPr lang="es-MX" sz="1000" dirty="0">
                <a:solidFill>
                  <a:schemeClr val="bg1"/>
                </a:solidFill>
              </a:rPr>
              <a:t>(4), 248-261. Recuperado en 15 de agosto de 2025, de http://www.scielo.org.mx/scielo.php?script=sci_arttext&amp;pid=S0187-53372013000400008&amp;lng=es&amp;tlng=es.</a:t>
            </a:r>
            <a:endParaRPr lang="es-MX" sz="600" dirty="0">
              <a:solidFill>
                <a:schemeClr val="bg1"/>
              </a:solidFill>
            </a:endParaRPr>
          </a:p>
        </p:txBody>
      </p:sp>
      <p:sp>
        <p:nvSpPr>
          <p:cNvPr id="5" name="Rectángulo 4">
            <a:extLst>
              <a:ext uri="{FF2B5EF4-FFF2-40B4-BE49-F238E27FC236}">
                <a16:creationId xmlns:a16="http://schemas.microsoft.com/office/drawing/2014/main" id="{D8DFB792-4694-CD49-9B00-934D46B6AC9A}"/>
              </a:ext>
            </a:extLst>
          </p:cNvPr>
          <p:cNvSpPr/>
          <p:nvPr/>
        </p:nvSpPr>
        <p:spPr>
          <a:xfrm>
            <a:off x="6096000" y="1654346"/>
            <a:ext cx="5411638" cy="420299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a:extLst>
              <a:ext uri="{FF2B5EF4-FFF2-40B4-BE49-F238E27FC236}">
                <a16:creationId xmlns:a16="http://schemas.microsoft.com/office/drawing/2014/main" id="{FFE737DD-859D-E328-CC00-BE495AC97669}"/>
              </a:ext>
            </a:extLst>
          </p:cNvPr>
          <p:cNvPicPr>
            <a:picLocks noChangeAspect="1"/>
          </p:cNvPicPr>
          <p:nvPr/>
        </p:nvPicPr>
        <p:blipFill>
          <a:blip r:embed="rId3"/>
          <a:stretch>
            <a:fillRect/>
          </a:stretch>
        </p:blipFill>
        <p:spPr>
          <a:xfrm>
            <a:off x="815654" y="1360819"/>
            <a:ext cx="4598778" cy="4598778"/>
          </a:xfrm>
          <a:prstGeom prst="rect">
            <a:avLst/>
          </a:prstGeom>
        </p:spPr>
      </p:pic>
    </p:spTree>
    <p:extLst>
      <p:ext uri="{BB962C8B-B14F-4D97-AF65-F5344CB8AC3E}">
        <p14:creationId xmlns:p14="http://schemas.microsoft.com/office/powerpoint/2010/main" val="224688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24B0F-FF51-40EF-FF57-CDA7D6AB6444}"/>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007D7EF2-1A43-8BE2-0BA5-1F0359F9EB9E}"/>
              </a:ext>
            </a:extLst>
          </p:cNvPr>
          <p:cNvPicPr>
            <a:picLocks noChangeAspect="1"/>
          </p:cNvPicPr>
          <p:nvPr/>
        </p:nvPicPr>
        <p:blipFill>
          <a:blip r:embed="rId3">
            <a:alphaModFix amt="35000"/>
          </a:blip>
          <a:stretch>
            <a:fillRect/>
          </a:stretch>
        </p:blipFill>
        <p:spPr>
          <a:xfrm>
            <a:off x="1292433" y="1163916"/>
            <a:ext cx="9067891" cy="5058796"/>
          </a:xfrm>
          <a:prstGeom prst="rect">
            <a:avLst/>
          </a:prstGeom>
        </p:spPr>
      </p:pic>
      <p:sp>
        <p:nvSpPr>
          <p:cNvPr id="2" name="Título 1">
            <a:extLst>
              <a:ext uri="{FF2B5EF4-FFF2-40B4-BE49-F238E27FC236}">
                <a16:creationId xmlns:a16="http://schemas.microsoft.com/office/drawing/2014/main" id="{5D6C8143-4C1F-A66B-010F-06FDA9DB99C4}"/>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Definiciones</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20F43915-C2B0-DC2A-E1DF-A7896126C814}"/>
              </a:ext>
            </a:extLst>
          </p:cNvPr>
          <p:cNvSpPr txBox="1"/>
          <p:nvPr/>
        </p:nvSpPr>
        <p:spPr>
          <a:xfrm>
            <a:off x="490575" y="983784"/>
            <a:ext cx="11258602" cy="5078313"/>
          </a:xfrm>
          <a:prstGeom prst="rect">
            <a:avLst/>
          </a:prstGeom>
          <a:noFill/>
        </p:spPr>
        <p:txBody>
          <a:bodyPr wrap="square" rtlCol="0">
            <a:spAutoFit/>
          </a:bodyPr>
          <a:lstStyle/>
          <a:p>
            <a:pPr marL="342900" indent="-342900">
              <a:buFont typeface="+mj-lt"/>
              <a:buAutoNum type="arabicPeriod"/>
            </a:pPr>
            <a:endParaRPr lang="es-ES" dirty="0"/>
          </a:p>
          <a:p>
            <a:pPr marL="342900" indent="-342900">
              <a:buFont typeface="+mj-lt"/>
              <a:buAutoNum type="arabicPeriod"/>
            </a:pPr>
            <a:r>
              <a:rPr lang="es-ES" dirty="0"/>
              <a:t>Sepsis:</a:t>
            </a:r>
          </a:p>
          <a:p>
            <a:pPr marL="285750" indent="-285750">
              <a:buFont typeface="Wingdings" panose="05000000000000000000" pitchFamily="2" charset="2"/>
              <a:buChar char="ü"/>
            </a:pPr>
            <a:r>
              <a:rPr lang="es-ES" dirty="0"/>
              <a:t>Es una disfunción orgánica causada por una respuesta anómala del huésped a una infección que supone una amenaza para la supervivencia. Refleja un riesgo de mortalidad global de aproximadamente un 10% en la población general. </a:t>
            </a:r>
          </a:p>
          <a:p>
            <a:endParaRPr lang="es-ES" dirty="0"/>
          </a:p>
          <a:p>
            <a:r>
              <a:rPr lang="es-ES" dirty="0"/>
              <a:t>2. Síndrome de respuesta inflamatoria sistémica (SIRS): </a:t>
            </a:r>
          </a:p>
          <a:p>
            <a:pPr marL="285750" indent="-285750">
              <a:buFont typeface="Wingdings" panose="05000000000000000000" pitchFamily="2" charset="2"/>
              <a:buChar char="ü"/>
            </a:pPr>
            <a:r>
              <a:rPr lang="es-ES" dirty="0"/>
              <a:t>Respuesta clínica originada por un agente no específico, que incluye dos o más de los siguientes signos:</a:t>
            </a:r>
          </a:p>
          <a:p>
            <a:r>
              <a:rPr lang="es-ES" dirty="0"/>
              <a:t>          1) temperatura mayor a 38 °C o menor de 36 °C</a:t>
            </a:r>
          </a:p>
          <a:p>
            <a:r>
              <a:rPr lang="es-ES" dirty="0"/>
              <a:t>          2) frecuencia cardiaca superior a 90 latidos por minuto</a:t>
            </a:r>
          </a:p>
          <a:p>
            <a:r>
              <a:rPr lang="es-ES" dirty="0"/>
              <a:t>          3) frecuencia respiratoria superior a 20 respiraciones por minuto o PC02 menor a 32 </a:t>
            </a:r>
            <a:r>
              <a:rPr lang="es-ES" dirty="0" err="1"/>
              <a:t>mmHg</a:t>
            </a:r>
            <a:r>
              <a:rPr lang="es-ES" dirty="0"/>
              <a:t>,</a:t>
            </a:r>
          </a:p>
          <a:p>
            <a:r>
              <a:rPr lang="es-ES" dirty="0"/>
              <a:t>         4) leucocitosis superior a 12,000 leucocitos/L o menor a 4,000/L. </a:t>
            </a:r>
          </a:p>
          <a:p>
            <a:endParaRPr lang="es-ES" dirty="0"/>
          </a:p>
          <a:p>
            <a:pPr marL="342900" indent="-342900">
              <a:buAutoNum type="arabicPeriod" startAt="3"/>
            </a:pPr>
            <a:r>
              <a:rPr lang="es-ES" dirty="0"/>
              <a:t>Shock séptico:</a:t>
            </a:r>
          </a:p>
          <a:p>
            <a:pPr marL="285750" indent="-285750">
              <a:buFont typeface="Wingdings" panose="05000000000000000000" pitchFamily="2" charset="2"/>
              <a:buChar char="ü"/>
            </a:pPr>
            <a:r>
              <a:rPr lang="es-ES" dirty="0"/>
              <a:t>Situación producida por una sepsis en el que las anormalidades de la circulación, celulares y del metabolismo subyacentes son lo suficientemente graves como para aumentar sustancialmente la mortalidad. Se identifica clínicamente por la necesidad de vasopresores para mantener una tensión arterial media ≥ 65 </a:t>
            </a:r>
            <a:r>
              <a:rPr lang="es-ES" dirty="0" err="1"/>
              <a:t>mmHg</a:t>
            </a:r>
            <a:r>
              <a:rPr lang="es-ES" dirty="0"/>
              <a:t> y por presentar un lactato sérico ≥ 2 mmol/L (18 mg/</a:t>
            </a:r>
            <a:r>
              <a:rPr lang="es-ES" dirty="0" err="1"/>
              <a:t>dL</a:t>
            </a:r>
            <a:r>
              <a:rPr lang="es-ES" dirty="0"/>
              <a:t>) en ausencia de hipovolemia.</a:t>
            </a:r>
          </a:p>
        </p:txBody>
      </p:sp>
      <p:sp>
        <p:nvSpPr>
          <p:cNvPr id="5" name="Rectángulo 4">
            <a:extLst>
              <a:ext uri="{FF2B5EF4-FFF2-40B4-BE49-F238E27FC236}">
                <a16:creationId xmlns:a16="http://schemas.microsoft.com/office/drawing/2014/main" id="{FBB7564E-4971-2091-C388-8BF6788C76C4}"/>
              </a:ext>
            </a:extLst>
          </p:cNvPr>
          <p:cNvSpPr/>
          <p:nvPr/>
        </p:nvSpPr>
        <p:spPr>
          <a:xfrm>
            <a:off x="297180" y="1270000"/>
            <a:ext cx="11451997" cy="506909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uadroTexto 6">
            <a:extLst>
              <a:ext uri="{FF2B5EF4-FFF2-40B4-BE49-F238E27FC236}">
                <a16:creationId xmlns:a16="http://schemas.microsoft.com/office/drawing/2014/main" id="{C2428C20-7006-FCE8-AFD3-2680B5611BA3}"/>
              </a:ext>
            </a:extLst>
          </p:cNvPr>
          <p:cNvSpPr txBox="1"/>
          <p:nvPr/>
        </p:nvSpPr>
        <p:spPr>
          <a:xfrm>
            <a:off x="23875" y="6339096"/>
            <a:ext cx="12192001" cy="584775"/>
          </a:xfrm>
          <a:prstGeom prst="rect">
            <a:avLst/>
          </a:prstGeom>
          <a:noFill/>
        </p:spPr>
        <p:txBody>
          <a:bodyPr wrap="square" rtlCol="0">
            <a:spAutoFit/>
          </a:bodyPr>
          <a:lstStyle/>
          <a:p>
            <a:r>
              <a:rPr lang="es-MX" sz="800" dirty="0">
                <a:solidFill>
                  <a:schemeClr val="bg1"/>
                </a:solidFill>
              </a:rPr>
              <a:t>Nares-Torices, Miguel A., Hernández-Pacheco, José A., Estrada-Altamirano, Ariel, Lomelí-Terán, José M., Mendoza-Calderón, Sergio A., Flores-Cortés, Mildred I., &amp; Figueroa-Damián, Ricardo. (2013). Manejo de sepsis y choque séptico en el embarazo. </a:t>
            </a:r>
            <a:r>
              <a:rPr lang="es-MX" sz="800" i="1" dirty="0">
                <a:solidFill>
                  <a:schemeClr val="bg1"/>
                </a:solidFill>
              </a:rPr>
              <a:t>Perinatología y reproducción humana</a:t>
            </a:r>
            <a:r>
              <a:rPr lang="es-MX" sz="800" dirty="0">
                <a:solidFill>
                  <a:schemeClr val="bg1"/>
                </a:solidFill>
              </a:rPr>
              <a:t>, </a:t>
            </a:r>
            <a:r>
              <a:rPr lang="es-MX" sz="800" i="1" dirty="0">
                <a:solidFill>
                  <a:schemeClr val="bg1"/>
                </a:solidFill>
              </a:rPr>
              <a:t>27</a:t>
            </a:r>
            <a:r>
              <a:rPr lang="es-MX" sz="800" dirty="0">
                <a:solidFill>
                  <a:schemeClr val="bg1"/>
                </a:solidFill>
              </a:rPr>
              <a:t>(4), 248-261. Recuperado en 15 de agosto de 2025, de </a:t>
            </a:r>
            <a:r>
              <a:rPr lang="es-MX" sz="800" dirty="0">
                <a:solidFill>
                  <a:schemeClr val="bg1"/>
                </a:solidFill>
                <a:hlinkClick r:id="rId4"/>
              </a:rPr>
              <a:t>http://www.scielo.org.mx/scielo.php?script=sci_arttext&amp;pid=S0187-53372013000400008&amp;lng=es&amp;tlng=es</a:t>
            </a:r>
            <a:r>
              <a:rPr lang="es-MX" sz="800" dirty="0">
                <a:solidFill>
                  <a:schemeClr val="bg1"/>
                </a:solidFill>
              </a:rPr>
              <a:t>. </a:t>
            </a:r>
            <a:r>
              <a:rPr lang="es-ES" sz="800" dirty="0">
                <a:solidFill>
                  <a:schemeClr val="bg1"/>
                </a:solidFill>
              </a:rPr>
              <a:t>Centre de Medicina Fetal i Neonatal de Barcelona; Hospital </a:t>
            </a:r>
            <a:r>
              <a:rPr lang="es-ES" sz="800" dirty="0" err="1">
                <a:solidFill>
                  <a:schemeClr val="bg1"/>
                </a:solidFill>
              </a:rPr>
              <a:t>Clínic</a:t>
            </a:r>
            <a:r>
              <a:rPr lang="es-ES" sz="800" dirty="0">
                <a:solidFill>
                  <a:schemeClr val="bg1"/>
                </a:solidFill>
              </a:rPr>
              <a:t>; Hospital Sant Joan de </a:t>
            </a:r>
            <a:r>
              <a:rPr lang="es-ES" sz="800" dirty="0" err="1">
                <a:solidFill>
                  <a:schemeClr val="bg1"/>
                </a:solidFill>
              </a:rPr>
              <a:t>Déu</a:t>
            </a:r>
            <a:r>
              <a:rPr lang="es-ES" sz="800" dirty="0">
                <a:solidFill>
                  <a:schemeClr val="bg1"/>
                </a:solidFill>
              </a:rPr>
              <a:t>; </a:t>
            </a:r>
            <a:r>
              <a:rPr lang="es-ES" sz="800" dirty="0" err="1">
                <a:solidFill>
                  <a:schemeClr val="bg1"/>
                </a:solidFill>
              </a:rPr>
              <a:t>Universitat</a:t>
            </a:r>
            <a:r>
              <a:rPr lang="es-ES" sz="800" dirty="0">
                <a:solidFill>
                  <a:schemeClr val="bg1"/>
                </a:solidFill>
              </a:rPr>
              <a:t> de Barcelona. (2024, febrero). </a:t>
            </a:r>
            <a:r>
              <a:rPr lang="es-ES" sz="800" i="1" dirty="0">
                <a:solidFill>
                  <a:schemeClr val="bg1"/>
                </a:solidFill>
              </a:rPr>
              <a:t>Protocolo: Sepsis y shock séptico en gestación y puerperio</a:t>
            </a:r>
            <a:r>
              <a:rPr lang="es-ES" sz="800" dirty="0">
                <a:solidFill>
                  <a:schemeClr val="bg1"/>
                </a:solidFill>
              </a:rPr>
              <a:t>. </a:t>
            </a:r>
            <a:r>
              <a:rPr lang="es-ES" sz="800" dirty="0" err="1">
                <a:solidFill>
                  <a:schemeClr val="bg1"/>
                </a:solidFill>
              </a:rPr>
              <a:t>Protocols</a:t>
            </a:r>
            <a:r>
              <a:rPr lang="es-ES" sz="800" dirty="0">
                <a:solidFill>
                  <a:schemeClr val="bg1"/>
                </a:solidFill>
              </a:rPr>
              <a:t> Medicina </a:t>
            </a:r>
            <a:r>
              <a:rPr lang="es-ES" sz="800" dirty="0" err="1">
                <a:solidFill>
                  <a:schemeClr val="bg1"/>
                </a:solidFill>
              </a:rPr>
              <a:t>Maternofetal</a:t>
            </a:r>
            <a:r>
              <a:rPr lang="es-ES" sz="800" dirty="0">
                <a:solidFill>
                  <a:schemeClr val="bg1"/>
                </a:solidFill>
              </a:rPr>
              <a:t>. Última actualización: 18 de marzo de 2021; próxima actualización prevista: 18 de marzo de 2025. </a:t>
            </a:r>
            <a:r>
              <a:rPr lang="es-ES" sz="800" dirty="0">
                <a:solidFill>
                  <a:schemeClr val="bg1"/>
                </a:solidFill>
                <a:hlinkClick r:id="rId5">
                  <a:extLst>
                    <a:ext uri="{A12FA001-AC4F-418D-AE19-62706E023703}">
                      <ahyp:hlinkClr xmlns:ahyp="http://schemas.microsoft.com/office/drawing/2018/hyperlinkcolor" val="tx"/>
                    </a:ext>
                  </a:extLst>
                </a:hlinkClick>
              </a:rPr>
              <a:t>https://fetalmedicinebarcelona.org/wp-content/uploads/2024/02/Sepsisyshockseptico.pdf</a:t>
            </a:r>
            <a:endParaRPr lang="es-MX" sz="800" dirty="0">
              <a:solidFill>
                <a:schemeClr val="bg1"/>
              </a:solidFill>
            </a:endParaRPr>
          </a:p>
        </p:txBody>
      </p:sp>
    </p:spTree>
    <p:extLst>
      <p:ext uri="{BB962C8B-B14F-4D97-AF65-F5344CB8AC3E}">
        <p14:creationId xmlns:p14="http://schemas.microsoft.com/office/powerpoint/2010/main" val="3493634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110E1-5001-C57B-8A63-49FBDEFDDAE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1C0705C-1A9E-F4C1-8366-454050047CF3}"/>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Etiología</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E53B5AE2-6343-5D5D-BFF0-F44443311DD5}"/>
              </a:ext>
            </a:extLst>
          </p:cNvPr>
          <p:cNvSpPr txBox="1"/>
          <p:nvPr/>
        </p:nvSpPr>
        <p:spPr>
          <a:xfrm>
            <a:off x="399872" y="1423362"/>
            <a:ext cx="3413003" cy="1754326"/>
          </a:xfrm>
          <a:prstGeom prst="rect">
            <a:avLst/>
          </a:prstGeom>
          <a:noFill/>
        </p:spPr>
        <p:txBody>
          <a:bodyPr wrap="square" rtlCol="0">
            <a:spAutoFit/>
          </a:bodyPr>
          <a:lstStyle/>
          <a:p>
            <a:r>
              <a:rPr lang="es-ES" dirty="0"/>
              <a:t>La fuente de infección en la sepsis gestacional y puerperal puede tener un origen pélvico (intraparto y postparto) o no pélvico (</a:t>
            </a:r>
            <a:r>
              <a:rPr lang="es-ES" dirty="0" err="1"/>
              <a:t>anteparto</a:t>
            </a:r>
            <a:r>
              <a:rPr lang="es-ES" dirty="0"/>
              <a:t>), en un 30% de casos no se identifica el foco. </a:t>
            </a:r>
          </a:p>
        </p:txBody>
      </p:sp>
      <p:sp>
        <p:nvSpPr>
          <p:cNvPr id="4" name="CuadroTexto 3">
            <a:extLst>
              <a:ext uri="{FF2B5EF4-FFF2-40B4-BE49-F238E27FC236}">
                <a16:creationId xmlns:a16="http://schemas.microsoft.com/office/drawing/2014/main" id="{75132DE0-6886-73BD-3D30-0AD1D7762927}"/>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3">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sp>
        <p:nvSpPr>
          <p:cNvPr id="5" name="Rectángulo 4">
            <a:extLst>
              <a:ext uri="{FF2B5EF4-FFF2-40B4-BE49-F238E27FC236}">
                <a16:creationId xmlns:a16="http://schemas.microsoft.com/office/drawing/2014/main" id="{F31A38F0-0B36-B8F8-4C7F-54C8DC2137B7}"/>
              </a:ext>
            </a:extLst>
          </p:cNvPr>
          <p:cNvSpPr/>
          <p:nvPr/>
        </p:nvSpPr>
        <p:spPr>
          <a:xfrm>
            <a:off x="297180" y="1270000"/>
            <a:ext cx="11597640" cy="449072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183010BA-46A2-DC19-2894-0EF908FCF76F}"/>
              </a:ext>
            </a:extLst>
          </p:cNvPr>
          <p:cNvPicPr>
            <a:picLocks noChangeAspect="1"/>
          </p:cNvPicPr>
          <p:nvPr/>
        </p:nvPicPr>
        <p:blipFill>
          <a:blip r:embed="rId4"/>
          <a:stretch>
            <a:fillRect/>
          </a:stretch>
        </p:blipFill>
        <p:spPr>
          <a:xfrm>
            <a:off x="2949148" y="3457152"/>
            <a:ext cx="4930567" cy="1661304"/>
          </a:xfrm>
          <a:prstGeom prst="rect">
            <a:avLst/>
          </a:prstGeom>
        </p:spPr>
      </p:pic>
      <p:pic>
        <p:nvPicPr>
          <p:cNvPr id="1026" name="Picture 2" descr="Los riñones imagen Royalty-free Stock Vector Images">
            <a:extLst>
              <a:ext uri="{FF2B5EF4-FFF2-40B4-BE49-F238E27FC236}">
                <a16:creationId xmlns:a16="http://schemas.microsoft.com/office/drawing/2014/main" id="{5447B59F-FC6A-BAA0-71FC-0E1C811A9D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042"/>
          <a:stretch>
            <a:fillRect/>
          </a:stretch>
        </p:blipFill>
        <p:spPr bwMode="auto">
          <a:xfrm>
            <a:off x="652872" y="3429000"/>
            <a:ext cx="1776119" cy="15977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ppendicitis anatomy: Más de 1,022 ilustraciones y dibujos de stock con  licencia libres de regalías | Shutterstock">
            <a:extLst>
              <a:ext uri="{FF2B5EF4-FFF2-40B4-BE49-F238E27FC236}">
                <a16:creationId xmlns:a16="http://schemas.microsoft.com/office/drawing/2014/main" id="{DBC81845-606D-D512-23A3-6B404D4383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5567" y="1533694"/>
            <a:ext cx="2035834" cy="15336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go de la neumonía. vector de: vector de stock (libre de regalías)  1678070203 | Shutterstock">
            <a:extLst>
              <a:ext uri="{FF2B5EF4-FFF2-40B4-BE49-F238E27FC236}">
                <a16:creationId xmlns:a16="http://schemas.microsoft.com/office/drawing/2014/main" id="{44A427B5-343A-C9D3-7DF3-760F7F4CC32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755" t="20020" r="21928" b="26465"/>
          <a:stretch>
            <a:fillRect/>
          </a:stretch>
        </p:blipFill>
        <p:spPr bwMode="auto">
          <a:xfrm>
            <a:off x="6677215" y="1523175"/>
            <a:ext cx="1628809" cy="168080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ndometritis Imágenes Vectoriales, Gráfico Vectorial de Endometritis |  Depositphotos">
            <a:extLst>
              <a:ext uri="{FF2B5EF4-FFF2-40B4-BE49-F238E27FC236}">
                <a16:creationId xmlns:a16="http://schemas.microsoft.com/office/drawing/2014/main" id="{FAA56A9D-7E74-09F8-0601-CEC1571467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50989" y="1395442"/>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ista de Falla en la cicatrización post operatoria en apendicitis | RECIAMUC">
            <a:extLst>
              <a:ext uri="{FF2B5EF4-FFF2-40B4-BE49-F238E27FC236}">
                <a16:creationId xmlns:a16="http://schemas.microsoft.com/office/drawing/2014/main" id="{9F459BCA-38FB-F3AA-E60B-68BBB96F6E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99872" y="3839220"/>
            <a:ext cx="3217348" cy="1488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220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4D452-1907-2546-C25D-EC3FD80484A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EED3287-1480-BDD4-CE57-EFF9F2131768}"/>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Etiología</a:t>
            </a:r>
            <a:endParaRPr lang="es-MX" sz="3600" u="sng" noProof="0" dirty="0">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id="{55B5768B-8B40-FC1A-0BAE-6ADF9E5565AC}"/>
              </a:ext>
            </a:extLst>
          </p:cNvPr>
          <p:cNvSpPr txBox="1"/>
          <p:nvPr/>
        </p:nvSpPr>
        <p:spPr>
          <a:xfrm>
            <a:off x="399782" y="1397675"/>
            <a:ext cx="4603539" cy="3970318"/>
          </a:xfrm>
          <a:prstGeom prst="rect">
            <a:avLst/>
          </a:prstGeom>
          <a:noFill/>
        </p:spPr>
        <p:txBody>
          <a:bodyPr wrap="square" rtlCol="0">
            <a:spAutoFit/>
          </a:bodyPr>
          <a:lstStyle/>
          <a:p>
            <a:pPr marL="285750" indent="-285750">
              <a:buFont typeface="Arial" panose="020B0604020202020204" pitchFamily="34" charset="0"/>
              <a:buChar char="•"/>
            </a:pPr>
            <a:r>
              <a:rPr lang="es-ES" dirty="0"/>
              <a:t>El microorganismo más frecuentemente aislado en casos de sepsis materna es </a:t>
            </a:r>
            <a:r>
              <a:rPr lang="es-ES" dirty="0" err="1"/>
              <a:t>Escherichia</a:t>
            </a:r>
            <a:r>
              <a:rPr lang="es-ES" dirty="0"/>
              <a:t> </a:t>
            </a:r>
            <a:r>
              <a:rPr lang="es-ES" dirty="0" err="1"/>
              <a:t>coli</a:t>
            </a:r>
            <a:r>
              <a:rPr lang="es-ES" dirty="0"/>
              <a:t> y </a:t>
            </a:r>
            <a:r>
              <a:rPr lang="es-ES" dirty="0" err="1"/>
              <a:t>Streptococcus</a:t>
            </a:r>
            <a:r>
              <a:rPr lang="es-ES" dirty="0"/>
              <a:t> del grupo A y B, aunque </a:t>
            </a:r>
            <a:r>
              <a:rPr lang="es-ES" dirty="0" err="1"/>
              <a:t>Staphylococcus</a:t>
            </a:r>
            <a:r>
              <a:rPr lang="es-ES" dirty="0"/>
              <a:t>, Gram negativos, bacterias anaerobias y muchos otros organismos también han sido identificadas. </a:t>
            </a:r>
          </a:p>
          <a:p>
            <a:endParaRPr lang="es-ES" dirty="0"/>
          </a:p>
          <a:p>
            <a:pPr marL="285750" indent="-285750">
              <a:buFont typeface="Arial" panose="020B0604020202020204" pitchFamily="34" charset="0"/>
              <a:buChar char="•"/>
            </a:pPr>
            <a:r>
              <a:rPr lang="es-ES" dirty="0"/>
              <a:t>Las infecciones polimicrobianas son más frecuentes que en la población general. En un 15% de las muertes por sepsis materna, en las cuales la causa microbiológica ha sido identificada, fueron infecciones polimicrobianas.</a:t>
            </a:r>
          </a:p>
        </p:txBody>
      </p:sp>
      <p:sp>
        <p:nvSpPr>
          <p:cNvPr id="4" name="CuadroTexto 3">
            <a:extLst>
              <a:ext uri="{FF2B5EF4-FFF2-40B4-BE49-F238E27FC236}">
                <a16:creationId xmlns:a16="http://schemas.microsoft.com/office/drawing/2014/main" id="{17067273-9307-83E5-F5A7-D283FEB5AE93}"/>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3">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sp>
        <p:nvSpPr>
          <p:cNvPr id="5" name="Rectángulo 4">
            <a:extLst>
              <a:ext uri="{FF2B5EF4-FFF2-40B4-BE49-F238E27FC236}">
                <a16:creationId xmlns:a16="http://schemas.microsoft.com/office/drawing/2014/main" id="{6966F351-6731-E135-E8DE-59DB934C32DC}"/>
              </a:ext>
            </a:extLst>
          </p:cNvPr>
          <p:cNvSpPr/>
          <p:nvPr/>
        </p:nvSpPr>
        <p:spPr>
          <a:xfrm>
            <a:off x="297180" y="1270000"/>
            <a:ext cx="11597640" cy="449072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95A573FD-F0B8-0BDB-90C4-37F6E94D48C8}"/>
              </a:ext>
            </a:extLst>
          </p:cNvPr>
          <p:cNvPicPr>
            <a:picLocks noChangeAspect="1"/>
          </p:cNvPicPr>
          <p:nvPr/>
        </p:nvPicPr>
        <p:blipFill>
          <a:blip r:embed="rId4"/>
          <a:stretch>
            <a:fillRect/>
          </a:stretch>
        </p:blipFill>
        <p:spPr>
          <a:xfrm>
            <a:off x="5808344" y="1369755"/>
            <a:ext cx="5354237" cy="4263818"/>
          </a:xfrm>
          <a:prstGeom prst="rect">
            <a:avLst/>
          </a:prstGeom>
        </p:spPr>
      </p:pic>
    </p:spTree>
    <p:extLst>
      <p:ext uri="{BB962C8B-B14F-4D97-AF65-F5344CB8AC3E}">
        <p14:creationId xmlns:p14="http://schemas.microsoft.com/office/powerpoint/2010/main" val="3631836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9264-AE31-054C-ED3A-1B1F6B64CE9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D37B8C5-2CE5-B915-B091-DB44428DF4AF}"/>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Diagnóstico</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93761813-9134-E87C-84D5-CCD28F105558}"/>
              </a:ext>
            </a:extLst>
          </p:cNvPr>
          <p:cNvSpPr/>
          <p:nvPr/>
        </p:nvSpPr>
        <p:spPr>
          <a:xfrm>
            <a:off x="297180" y="1270000"/>
            <a:ext cx="11597640" cy="4597464"/>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0B22EF77-6E7B-7915-F5F7-3DBDB453F00D}"/>
              </a:ext>
            </a:extLst>
          </p:cNvPr>
          <p:cNvSpPr txBox="1"/>
          <p:nvPr/>
        </p:nvSpPr>
        <p:spPr>
          <a:xfrm>
            <a:off x="8022566" y="1443841"/>
            <a:ext cx="3768385" cy="3970318"/>
          </a:xfrm>
          <a:prstGeom prst="rect">
            <a:avLst/>
          </a:prstGeom>
          <a:noFill/>
        </p:spPr>
        <p:txBody>
          <a:bodyPr wrap="square">
            <a:spAutoFit/>
          </a:bodyPr>
          <a:lstStyle/>
          <a:p>
            <a:r>
              <a:rPr lang="es-ES" dirty="0"/>
              <a:t>Los cambios fisiológicos en las gestantes condicionan cambios en los intervalos de la normalidad de los parámetros clínicos y analíticos. Así mismo, estos también pueden verse alterados por la situación basal de la paciente ya sea por patología de la gestación (plaquetopenia autoinmune, preeclampsia, HTA gestacional) o intrínseca (LES, trastorno coagulación), lo que deberá tenerse en cuenta en el momento de su valoración</a:t>
            </a:r>
            <a:endParaRPr lang="es-MX" dirty="0"/>
          </a:p>
        </p:txBody>
      </p:sp>
      <p:pic>
        <p:nvPicPr>
          <p:cNvPr id="10" name="Imagen 9">
            <a:extLst>
              <a:ext uri="{FF2B5EF4-FFF2-40B4-BE49-F238E27FC236}">
                <a16:creationId xmlns:a16="http://schemas.microsoft.com/office/drawing/2014/main" id="{6BDE734A-62D1-FA98-19D7-03017EB0F9CA}"/>
              </a:ext>
            </a:extLst>
          </p:cNvPr>
          <p:cNvPicPr>
            <a:picLocks noChangeAspect="1"/>
          </p:cNvPicPr>
          <p:nvPr/>
        </p:nvPicPr>
        <p:blipFill>
          <a:blip r:embed="rId3"/>
          <a:stretch>
            <a:fillRect/>
          </a:stretch>
        </p:blipFill>
        <p:spPr>
          <a:xfrm>
            <a:off x="671234" y="1744989"/>
            <a:ext cx="6977279" cy="3782626"/>
          </a:xfrm>
          <a:prstGeom prst="rect">
            <a:avLst/>
          </a:prstGeom>
        </p:spPr>
      </p:pic>
      <p:sp>
        <p:nvSpPr>
          <p:cNvPr id="11" name="CuadroTexto 10">
            <a:extLst>
              <a:ext uri="{FF2B5EF4-FFF2-40B4-BE49-F238E27FC236}">
                <a16:creationId xmlns:a16="http://schemas.microsoft.com/office/drawing/2014/main" id="{4B3B4703-0036-4BB1-2BE1-3651708F6118}"/>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4">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spTree>
    <p:extLst>
      <p:ext uri="{BB962C8B-B14F-4D97-AF65-F5344CB8AC3E}">
        <p14:creationId xmlns:p14="http://schemas.microsoft.com/office/powerpoint/2010/main" val="414666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E0C0B-BEA9-65AA-65B8-73B46F8D0B8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C2A7FE0-B4BD-4E8F-E464-306D89B4D92F}"/>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Diagnóstico Sospecha de sepsis</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9E69ED41-6066-C9D3-CC07-4BC78F85D3D4}"/>
              </a:ext>
            </a:extLst>
          </p:cNvPr>
          <p:cNvSpPr/>
          <p:nvPr/>
        </p:nvSpPr>
        <p:spPr>
          <a:xfrm>
            <a:off x="297180" y="1270000"/>
            <a:ext cx="11597640" cy="504753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83477CA9-5FE8-5C63-4FBF-C7DB95982819}"/>
              </a:ext>
            </a:extLst>
          </p:cNvPr>
          <p:cNvSpPr txBox="1"/>
          <p:nvPr/>
        </p:nvSpPr>
        <p:spPr>
          <a:xfrm>
            <a:off x="297180" y="1451154"/>
            <a:ext cx="5137462" cy="4308872"/>
          </a:xfrm>
          <a:prstGeom prst="rect">
            <a:avLst/>
          </a:prstGeom>
          <a:noFill/>
        </p:spPr>
        <p:txBody>
          <a:bodyPr wrap="square">
            <a:spAutoFit/>
          </a:bodyPr>
          <a:lstStyle/>
          <a:p>
            <a:pPr marL="285750" indent="-285750">
              <a:buFont typeface="Arial" panose="020B0604020202020204" pitchFamily="34" charset="0"/>
              <a:buChar char="•"/>
            </a:pPr>
            <a:r>
              <a:rPr lang="es-ES" sz="1600" dirty="0"/>
              <a:t>Ante una paciente con sospecha de infección se aplica la escala q-SOFA (</a:t>
            </a:r>
            <a:r>
              <a:rPr lang="es-ES" sz="1600" dirty="0" err="1"/>
              <a:t>quick</a:t>
            </a:r>
            <a:r>
              <a:rPr lang="es-ES" sz="1600" dirty="0"/>
              <a:t>- </a:t>
            </a:r>
            <a:r>
              <a:rPr lang="es-ES" sz="1600" dirty="0" err="1"/>
              <a:t>Sequential</a:t>
            </a:r>
            <a:r>
              <a:rPr lang="es-ES" sz="1600" dirty="0"/>
              <a:t> [Sepsis-</a:t>
            </a:r>
            <a:r>
              <a:rPr lang="es-ES" sz="1600" dirty="0" err="1"/>
              <a:t>Related</a:t>
            </a:r>
            <a:r>
              <a:rPr lang="es-ES" sz="1600" dirty="0"/>
              <a:t>] </a:t>
            </a:r>
            <a:r>
              <a:rPr lang="es-ES" sz="1600" dirty="0" err="1"/>
              <a:t>Organ</a:t>
            </a:r>
            <a:r>
              <a:rPr lang="es-ES" sz="1600" dirty="0"/>
              <a:t> </a:t>
            </a:r>
            <a:r>
              <a:rPr lang="es-ES" sz="1600" dirty="0" err="1"/>
              <a:t>Failure</a:t>
            </a:r>
            <a:r>
              <a:rPr lang="es-ES" sz="1600" dirty="0"/>
              <a:t> </a:t>
            </a:r>
            <a:r>
              <a:rPr lang="es-ES" sz="1600" dirty="0" err="1"/>
              <a:t>Assessment</a:t>
            </a:r>
            <a:r>
              <a:rPr lang="es-ES" sz="1600" dirty="0"/>
              <a:t>).</a:t>
            </a:r>
          </a:p>
          <a:p>
            <a:endParaRPr lang="es-ES" dirty="0"/>
          </a:p>
          <a:p>
            <a:pPr marL="285750" indent="-285750">
              <a:buFont typeface="Arial" panose="020B0604020202020204" pitchFamily="34" charset="0"/>
              <a:buChar char="•"/>
            </a:pPr>
            <a:r>
              <a:rPr lang="es-ES" sz="1600" dirty="0"/>
              <a:t> Si se trata de una paciente gestante-puérpera hay que aplicar la escala q-SOFA obstétrico, modificado para aumentar la sensibilidad (del 37,5% al 81.2%) y la especificidad (del 72.2% al 75%) en pacientes gestantes. </a:t>
            </a:r>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r>
              <a:rPr lang="es-ES" sz="1600" dirty="0"/>
              <a:t>La escala q-SOFA es un método rápido con un alto valor predictivo negativo para sepsis. Se considera una puntuación basal de 0 a menos que se conozca que el paciente tuviera una disfunción orgánica previamente a la aparición de la infección. Sospecharemos una sepsis cuando estén presentes al menos 2 criterios. </a:t>
            </a:r>
            <a:endParaRPr lang="es-MX" sz="1600" dirty="0"/>
          </a:p>
        </p:txBody>
      </p:sp>
      <p:sp>
        <p:nvSpPr>
          <p:cNvPr id="11" name="CuadroTexto 10">
            <a:extLst>
              <a:ext uri="{FF2B5EF4-FFF2-40B4-BE49-F238E27FC236}">
                <a16:creationId xmlns:a16="http://schemas.microsoft.com/office/drawing/2014/main" id="{EEAD71AF-C1E0-F44D-0B37-5E1C1ADBE105}"/>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3">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pic>
        <p:nvPicPr>
          <p:cNvPr id="4" name="Imagen 3">
            <a:extLst>
              <a:ext uri="{FF2B5EF4-FFF2-40B4-BE49-F238E27FC236}">
                <a16:creationId xmlns:a16="http://schemas.microsoft.com/office/drawing/2014/main" id="{3EBE3A83-4C31-B21E-6FED-FDB673163F1B}"/>
              </a:ext>
            </a:extLst>
          </p:cNvPr>
          <p:cNvPicPr>
            <a:picLocks noChangeAspect="1"/>
          </p:cNvPicPr>
          <p:nvPr/>
        </p:nvPicPr>
        <p:blipFill>
          <a:blip r:embed="rId4"/>
          <a:stretch>
            <a:fillRect/>
          </a:stretch>
        </p:blipFill>
        <p:spPr>
          <a:xfrm>
            <a:off x="5556427" y="2493035"/>
            <a:ext cx="6223918" cy="2374162"/>
          </a:xfrm>
          <a:prstGeom prst="rect">
            <a:avLst/>
          </a:prstGeom>
        </p:spPr>
      </p:pic>
    </p:spTree>
    <p:extLst>
      <p:ext uri="{BB962C8B-B14F-4D97-AF65-F5344CB8AC3E}">
        <p14:creationId xmlns:p14="http://schemas.microsoft.com/office/powerpoint/2010/main" val="26345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1B296-A4C4-26B0-53B6-004B1691036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DEDC3B1-9E06-2A85-6B1F-D2F03F480734}"/>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Diagnóstico de sepsis</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79BBC29E-44F2-8CFA-B6DA-F28B3F409F0A}"/>
              </a:ext>
            </a:extLst>
          </p:cNvPr>
          <p:cNvSpPr/>
          <p:nvPr/>
        </p:nvSpPr>
        <p:spPr>
          <a:xfrm>
            <a:off x="297180" y="1270000"/>
            <a:ext cx="11597640" cy="504753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04E3DABC-D36F-5612-0DA7-0FFFCB9721BD}"/>
              </a:ext>
            </a:extLst>
          </p:cNvPr>
          <p:cNvSpPr txBox="1"/>
          <p:nvPr/>
        </p:nvSpPr>
        <p:spPr>
          <a:xfrm>
            <a:off x="7054538" y="2365554"/>
            <a:ext cx="4694639" cy="1815882"/>
          </a:xfrm>
          <a:prstGeom prst="rect">
            <a:avLst/>
          </a:prstGeom>
          <a:noFill/>
        </p:spPr>
        <p:txBody>
          <a:bodyPr wrap="square">
            <a:spAutoFit/>
          </a:bodyPr>
          <a:lstStyle/>
          <a:p>
            <a:pPr marL="285750" indent="-285750">
              <a:buFont typeface="Arial" panose="020B0604020202020204" pitchFamily="34" charset="0"/>
              <a:buChar char="•"/>
            </a:pPr>
            <a:r>
              <a:rPr lang="es-ES" sz="1600" dirty="0"/>
              <a:t>La disfunción orgánica se define como un cambio agudo en la puntuación de SOFA como consecuencia de una infección. </a:t>
            </a:r>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r>
              <a:rPr lang="es-ES" sz="1600" dirty="0"/>
              <a:t>El diagnóstico de sepsis se confirma cuando se obtiene una puntuación &gt; o igual a 2 en la escala SOFA:</a:t>
            </a:r>
            <a:endParaRPr lang="es-MX" sz="1600" dirty="0"/>
          </a:p>
        </p:txBody>
      </p:sp>
      <p:sp>
        <p:nvSpPr>
          <p:cNvPr id="11" name="CuadroTexto 10">
            <a:extLst>
              <a:ext uri="{FF2B5EF4-FFF2-40B4-BE49-F238E27FC236}">
                <a16:creationId xmlns:a16="http://schemas.microsoft.com/office/drawing/2014/main" id="{8C91F0BF-6D5F-175F-FE0B-9C6E597F6F0F}"/>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3">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pic>
        <p:nvPicPr>
          <p:cNvPr id="8" name="Imagen 7">
            <a:extLst>
              <a:ext uri="{FF2B5EF4-FFF2-40B4-BE49-F238E27FC236}">
                <a16:creationId xmlns:a16="http://schemas.microsoft.com/office/drawing/2014/main" id="{7EA28E82-AF68-CE6A-5C13-0DE1B6C74256}"/>
              </a:ext>
            </a:extLst>
          </p:cNvPr>
          <p:cNvPicPr>
            <a:picLocks noChangeAspect="1"/>
          </p:cNvPicPr>
          <p:nvPr/>
        </p:nvPicPr>
        <p:blipFill>
          <a:blip r:embed="rId4"/>
          <a:stretch>
            <a:fillRect/>
          </a:stretch>
        </p:blipFill>
        <p:spPr>
          <a:xfrm>
            <a:off x="442823" y="1781719"/>
            <a:ext cx="6548130" cy="3685512"/>
          </a:xfrm>
          <a:prstGeom prst="rect">
            <a:avLst/>
          </a:prstGeom>
        </p:spPr>
      </p:pic>
    </p:spTree>
    <p:extLst>
      <p:ext uri="{BB962C8B-B14F-4D97-AF65-F5344CB8AC3E}">
        <p14:creationId xmlns:p14="http://schemas.microsoft.com/office/powerpoint/2010/main" val="282352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05140-F5A1-2BD5-7B20-02FCA07F264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29956DC-5607-6086-F1B0-9D7B0B95991B}"/>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Diagnóstico de shock séptico</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701258ED-127D-91B2-3979-3CE2C5449A2D}"/>
              </a:ext>
            </a:extLst>
          </p:cNvPr>
          <p:cNvSpPr/>
          <p:nvPr/>
        </p:nvSpPr>
        <p:spPr>
          <a:xfrm>
            <a:off x="297180" y="1270000"/>
            <a:ext cx="11597640" cy="504753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A265F491-B112-FDBF-1A61-AD5433A70F2A}"/>
              </a:ext>
            </a:extLst>
          </p:cNvPr>
          <p:cNvSpPr txBox="1"/>
          <p:nvPr/>
        </p:nvSpPr>
        <p:spPr>
          <a:xfrm>
            <a:off x="346063" y="1554582"/>
            <a:ext cx="11499874" cy="584775"/>
          </a:xfrm>
          <a:prstGeom prst="rect">
            <a:avLst/>
          </a:prstGeom>
          <a:noFill/>
        </p:spPr>
        <p:txBody>
          <a:bodyPr wrap="square">
            <a:spAutoFit/>
          </a:bodyPr>
          <a:lstStyle/>
          <a:p>
            <a:pPr marL="285750" indent="-285750">
              <a:buFont typeface="Arial" panose="020B0604020202020204" pitchFamily="34" charset="0"/>
              <a:buChar char="•"/>
            </a:pPr>
            <a:r>
              <a:rPr lang="es-ES" sz="1600" dirty="0"/>
              <a:t>Se define como aquella situación en que las anormalidades de la circulación, celulares y del metabolismo subyacentes son lo suficientemente profundas como para aumentar substancialmente la mortalidad.</a:t>
            </a:r>
            <a:endParaRPr lang="es-MX" sz="1600" dirty="0"/>
          </a:p>
        </p:txBody>
      </p:sp>
      <p:sp>
        <p:nvSpPr>
          <p:cNvPr id="11" name="CuadroTexto 10">
            <a:extLst>
              <a:ext uri="{FF2B5EF4-FFF2-40B4-BE49-F238E27FC236}">
                <a16:creationId xmlns:a16="http://schemas.microsoft.com/office/drawing/2014/main" id="{D9AB941F-C7F3-EBB5-07B0-8066B6EDF98B}"/>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3">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pic>
        <p:nvPicPr>
          <p:cNvPr id="4" name="Imagen 3">
            <a:extLst>
              <a:ext uri="{FF2B5EF4-FFF2-40B4-BE49-F238E27FC236}">
                <a16:creationId xmlns:a16="http://schemas.microsoft.com/office/drawing/2014/main" id="{0EB8C9DB-A27B-DD83-9612-C70C76747C22}"/>
              </a:ext>
            </a:extLst>
          </p:cNvPr>
          <p:cNvPicPr>
            <a:picLocks noChangeAspect="1"/>
          </p:cNvPicPr>
          <p:nvPr/>
        </p:nvPicPr>
        <p:blipFill>
          <a:blip r:embed="rId4"/>
          <a:stretch>
            <a:fillRect/>
          </a:stretch>
        </p:blipFill>
        <p:spPr>
          <a:xfrm>
            <a:off x="1003231" y="2570978"/>
            <a:ext cx="10296442" cy="3131082"/>
          </a:xfrm>
          <a:prstGeom prst="rect">
            <a:avLst/>
          </a:prstGeom>
        </p:spPr>
      </p:pic>
    </p:spTree>
    <p:extLst>
      <p:ext uri="{BB962C8B-B14F-4D97-AF65-F5344CB8AC3E}">
        <p14:creationId xmlns:p14="http://schemas.microsoft.com/office/powerpoint/2010/main" val="240736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A1366-320F-020E-583D-25499C192BC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CB7397A-5EEB-3F5D-6013-34E4667EB8B2}"/>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Pruebas complementarias</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82BB77B5-007C-49E2-3D35-5DB9E5811C37}"/>
              </a:ext>
            </a:extLst>
          </p:cNvPr>
          <p:cNvSpPr/>
          <p:nvPr/>
        </p:nvSpPr>
        <p:spPr>
          <a:xfrm>
            <a:off x="297180" y="1270000"/>
            <a:ext cx="11597640" cy="504753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6501EAAF-A8AE-5606-CC25-DA6E9A6972D6}"/>
              </a:ext>
            </a:extLst>
          </p:cNvPr>
          <p:cNvSpPr txBox="1"/>
          <p:nvPr/>
        </p:nvSpPr>
        <p:spPr>
          <a:xfrm>
            <a:off x="540931" y="2244695"/>
            <a:ext cx="3604835" cy="3539430"/>
          </a:xfrm>
          <a:prstGeom prst="rect">
            <a:avLst/>
          </a:prstGeom>
          <a:noFill/>
        </p:spPr>
        <p:txBody>
          <a:bodyPr wrap="square">
            <a:spAutoFit/>
          </a:bodyPr>
          <a:lstStyle/>
          <a:p>
            <a:pPr marL="285750" indent="-285750">
              <a:buFont typeface="Arial" panose="020B0604020202020204" pitchFamily="34" charset="0"/>
              <a:buChar char="•"/>
            </a:pPr>
            <a:r>
              <a:rPr lang="es-ES" sz="1600" dirty="0"/>
              <a:t>Biometría hemática + perfil </a:t>
            </a:r>
            <a:r>
              <a:rPr lang="es-ES" sz="1600" dirty="0" err="1"/>
              <a:t>hepatorenal</a:t>
            </a:r>
            <a:r>
              <a:rPr lang="es-ES" sz="1600" dirty="0"/>
              <a:t> (con bilirrubina) + pruebas de coagulación + PCR </a:t>
            </a:r>
          </a:p>
          <a:p>
            <a:pPr marL="285750" indent="-285750">
              <a:buFont typeface="Arial" panose="020B0604020202020204" pitchFamily="34" charset="0"/>
              <a:buChar char="•"/>
            </a:pPr>
            <a:r>
              <a:rPr lang="es-ES" sz="1600" dirty="0"/>
              <a:t>Gasometría venosa</a:t>
            </a:r>
          </a:p>
          <a:p>
            <a:pPr marL="285750" indent="-285750">
              <a:buFont typeface="Arial" panose="020B0604020202020204" pitchFamily="34" charset="0"/>
              <a:buChar char="•"/>
            </a:pPr>
            <a:r>
              <a:rPr lang="es-ES" sz="1600" dirty="0"/>
              <a:t>Lactato en sangre</a:t>
            </a:r>
          </a:p>
          <a:p>
            <a:pPr marL="285750" indent="-285750">
              <a:buFont typeface="Arial" panose="020B0604020202020204" pitchFamily="34" charset="0"/>
              <a:buChar char="•"/>
            </a:pPr>
            <a:r>
              <a:rPr lang="es-MX" sz="1600" dirty="0"/>
              <a:t>Hemocultivos (HC)</a:t>
            </a:r>
          </a:p>
          <a:p>
            <a:pPr marL="285750" indent="-285750">
              <a:buFont typeface="Arial" panose="020B0604020202020204" pitchFamily="34" charset="0"/>
              <a:buChar char="•"/>
            </a:pPr>
            <a:r>
              <a:rPr lang="es-MX" sz="1600" dirty="0"/>
              <a:t>Urocultivo (UC)</a:t>
            </a:r>
          </a:p>
          <a:p>
            <a:pPr marL="285750" indent="-285750">
              <a:buFont typeface="Arial" panose="020B0604020202020204" pitchFamily="34" charset="0"/>
              <a:buChar char="•"/>
            </a:pPr>
            <a:r>
              <a:rPr lang="es-ES" sz="1600" dirty="0"/>
              <a:t>Valorar cultivos específicos según sospecha de foco:</a:t>
            </a:r>
          </a:p>
          <a:p>
            <a:pPr marL="285750" indent="-285750">
              <a:buFont typeface="Arial" panose="020B0604020202020204" pitchFamily="34" charset="0"/>
              <a:buChar char="•"/>
            </a:pPr>
            <a:r>
              <a:rPr lang="es-ES" sz="1600" dirty="0"/>
              <a:t>Valorar gasometría arterial si disnea o alteración de saturación O2 (SatO2 &lt; 95%)</a:t>
            </a:r>
          </a:p>
          <a:p>
            <a:pPr marL="285750" indent="-285750">
              <a:buFont typeface="Arial" panose="020B0604020202020204" pitchFamily="34" charset="0"/>
              <a:buChar char="•"/>
            </a:pPr>
            <a:r>
              <a:rPr lang="es-ES" sz="1600" dirty="0"/>
              <a:t>Si  existe dolor torácico: solicitar ECG y Troponina </a:t>
            </a:r>
            <a:endParaRPr lang="es-MX" sz="1600" dirty="0"/>
          </a:p>
        </p:txBody>
      </p:sp>
      <p:sp>
        <p:nvSpPr>
          <p:cNvPr id="11" name="CuadroTexto 10">
            <a:extLst>
              <a:ext uri="{FF2B5EF4-FFF2-40B4-BE49-F238E27FC236}">
                <a16:creationId xmlns:a16="http://schemas.microsoft.com/office/drawing/2014/main" id="{5B65ECF3-FCDB-A2E9-9C0C-9D79C927A67B}"/>
              </a:ext>
            </a:extLst>
          </p:cNvPr>
          <p:cNvSpPr txBox="1"/>
          <p:nvPr/>
        </p:nvSpPr>
        <p:spPr>
          <a:xfrm>
            <a:off x="55452" y="6383327"/>
            <a:ext cx="12192001" cy="400110"/>
          </a:xfrm>
          <a:prstGeom prst="rect">
            <a:avLst/>
          </a:prstGeom>
          <a:noFill/>
        </p:spPr>
        <p:txBody>
          <a:bodyPr wrap="square" rtlCol="0">
            <a:spAutoFit/>
          </a:bodyPr>
          <a:lstStyle/>
          <a:p>
            <a:r>
              <a:rPr lang="es-ES" sz="1000" dirty="0">
                <a:solidFill>
                  <a:schemeClr val="bg1"/>
                </a:solidFill>
              </a:rPr>
              <a:t>Centre de Medicina Fetal i Neonatal de Barcelona; Hospital </a:t>
            </a:r>
            <a:r>
              <a:rPr lang="es-ES" sz="1000" dirty="0" err="1">
                <a:solidFill>
                  <a:schemeClr val="bg1"/>
                </a:solidFill>
              </a:rPr>
              <a:t>Clínic</a:t>
            </a:r>
            <a:r>
              <a:rPr lang="es-ES" sz="1000" dirty="0">
                <a:solidFill>
                  <a:schemeClr val="bg1"/>
                </a:solidFill>
              </a:rPr>
              <a:t>; Hospital Sant Joan de </a:t>
            </a:r>
            <a:r>
              <a:rPr lang="es-ES" sz="1000" dirty="0" err="1">
                <a:solidFill>
                  <a:schemeClr val="bg1"/>
                </a:solidFill>
              </a:rPr>
              <a:t>Déu</a:t>
            </a:r>
            <a:r>
              <a:rPr lang="es-ES" sz="1000" dirty="0">
                <a:solidFill>
                  <a:schemeClr val="bg1"/>
                </a:solidFill>
              </a:rPr>
              <a:t>; </a:t>
            </a:r>
            <a:r>
              <a:rPr lang="es-ES" sz="1000" dirty="0" err="1">
                <a:solidFill>
                  <a:schemeClr val="bg1"/>
                </a:solidFill>
              </a:rPr>
              <a:t>Universitat</a:t>
            </a:r>
            <a:r>
              <a:rPr lang="es-ES" sz="1000" dirty="0">
                <a:solidFill>
                  <a:schemeClr val="bg1"/>
                </a:solidFill>
              </a:rPr>
              <a:t> de Barcelona. (2024, febrero). </a:t>
            </a:r>
            <a:r>
              <a:rPr lang="es-ES" sz="1000" i="1" dirty="0">
                <a:solidFill>
                  <a:schemeClr val="bg1"/>
                </a:solidFill>
              </a:rPr>
              <a:t>Protocolo: Sepsis y shock séptico en gestación y puerperio</a:t>
            </a:r>
            <a:r>
              <a:rPr lang="es-ES" sz="1000" dirty="0">
                <a:solidFill>
                  <a:schemeClr val="bg1"/>
                </a:solidFill>
              </a:rPr>
              <a:t>. </a:t>
            </a:r>
            <a:r>
              <a:rPr lang="es-ES" sz="1000" dirty="0" err="1">
                <a:solidFill>
                  <a:schemeClr val="bg1"/>
                </a:solidFill>
              </a:rPr>
              <a:t>Protocols</a:t>
            </a:r>
            <a:r>
              <a:rPr lang="es-ES" sz="1000" dirty="0">
                <a:solidFill>
                  <a:schemeClr val="bg1"/>
                </a:solidFill>
              </a:rPr>
              <a:t> Medicina </a:t>
            </a:r>
            <a:r>
              <a:rPr lang="es-ES" sz="1000" dirty="0" err="1">
                <a:solidFill>
                  <a:schemeClr val="bg1"/>
                </a:solidFill>
              </a:rPr>
              <a:t>Maternofetal</a:t>
            </a:r>
            <a:r>
              <a:rPr lang="es-ES" sz="1000" dirty="0">
                <a:solidFill>
                  <a:schemeClr val="bg1"/>
                </a:solidFill>
              </a:rPr>
              <a:t>. Última actualización: 18 de marzo de 2021; próxima actualización prevista: 18 de marzo de 2025. </a:t>
            </a:r>
            <a:r>
              <a:rPr lang="es-ES" sz="1000" dirty="0">
                <a:solidFill>
                  <a:schemeClr val="bg1"/>
                </a:solidFill>
                <a:hlinkClick r:id="rId3">
                  <a:extLst>
                    <a:ext uri="{A12FA001-AC4F-418D-AE19-62706E023703}">
                      <ahyp:hlinkClr xmlns:ahyp="http://schemas.microsoft.com/office/drawing/2018/hyperlinkcolor" val="tx"/>
                    </a:ext>
                  </a:extLst>
                </a:hlinkClick>
              </a:rPr>
              <a:t>https://fetalmedicinebarcelona.org/wp-content/uploads/2024/02/Sepsisyshockseptico.pdf</a:t>
            </a:r>
            <a:endParaRPr lang="es-MX" sz="1000" dirty="0">
              <a:solidFill>
                <a:schemeClr val="bg1"/>
              </a:solidFill>
            </a:endParaRPr>
          </a:p>
        </p:txBody>
      </p:sp>
      <p:sp>
        <p:nvSpPr>
          <p:cNvPr id="3" name="CuadroTexto 2">
            <a:extLst>
              <a:ext uri="{FF2B5EF4-FFF2-40B4-BE49-F238E27FC236}">
                <a16:creationId xmlns:a16="http://schemas.microsoft.com/office/drawing/2014/main" id="{11FD63BB-8F28-E980-34FB-FB9DE2F154A0}"/>
              </a:ext>
            </a:extLst>
          </p:cNvPr>
          <p:cNvSpPr txBox="1"/>
          <p:nvPr/>
        </p:nvSpPr>
        <p:spPr>
          <a:xfrm>
            <a:off x="6340416" y="2244695"/>
            <a:ext cx="5336531" cy="3539430"/>
          </a:xfrm>
          <a:prstGeom prst="rect">
            <a:avLst/>
          </a:prstGeom>
          <a:noFill/>
        </p:spPr>
        <p:txBody>
          <a:bodyPr wrap="square">
            <a:spAutoFit/>
          </a:bodyPr>
          <a:lstStyle/>
          <a:p>
            <a:pPr marL="285750" indent="-285750">
              <a:buFont typeface="Arial" panose="020B0604020202020204" pitchFamily="34" charset="0"/>
              <a:buChar char="•"/>
            </a:pPr>
            <a:r>
              <a:rPr lang="es-ES" sz="1600" dirty="0"/>
              <a:t>Ecografía renal en caso de sospecha de foco urinario.</a:t>
            </a:r>
          </a:p>
          <a:p>
            <a:pPr marL="285750" indent="-285750">
              <a:buFont typeface="Arial" panose="020B0604020202020204" pitchFamily="34" charset="0"/>
              <a:buChar char="•"/>
            </a:pPr>
            <a:r>
              <a:rPr lang="es-ES" sz="1600" dirty="0"/>
              <a:t>Ecografía ginecológica en caso de sospecha de endometritis con restos ovulares postparto</a:t>
            </a:r>
          </a:p>
          <a:p>
            <a:pPr marL="285750" indent="-285750">
              <a:buFont typeface="Arial" panose="020B0604020202020204" pitchFamily="34" charset="0"/>
              <a:buChar char="•"/>
            </a:pPr>
            <a:r>
              <a:rPr lang="es-ES" sz="1600" dirty="0"/>
              <a:t>Radiografía de tórax en caso de alta sospecha de neumonía o de edema agudo de pulmón. </a:t>
            </a:r>
          </a:p>
          <a:p>
            <a:pPr marL="285750" indent="-285750">
              <a:buFont typeface="Arial" panose="020B0604020202020204" pitchFamily="34" charset="0"/>
              <a:buChar char="•"/>
            </a:pPr>
            <a:r>
              <a:rPr lang="es-ES" sz="1600" dirty="0"/>
              <a:t>TAC abdomino-pélvico con contraste si sospecha de colección abdominal, lesión intestinal, urológica o sospecha de trombosis pélvica séptica. </a:t>
            </a:r>
          </a:p>
          <a:p>
            <a:pPr marL="285750" indent="-285750">
              <a:buFont typeface="Arial" panose="020B0604020202020204" pitchFamily="34" charset="0"/>
              <a:buChar char="•"/>
            </a:pPr>
            <a:r>
              <a:rPr lang="es-ES" sz="1600" dirty="0"/>
              <a:t>TAC o RM cerebral si alteración del nivel de conciencia. </a:t>
            </a:r>
          </a:p>
          <a:p>
            <a:pPr marL="285750" indent="-285750">
              <a:buFont typeface="Arial" panose="020B0604020202020204" pitchFamily="34" charset="0"/>
              <a:buChar char="•"/>
            </a:pPr>
            <a:r>
              <a:rPr lang="es-ES" sz="1600" dirty="0"/>
              <a:t>En cualquier paciente chocada sin foco aparente debe hacerse una prueba de imagen abdominal (ecografía, TAC…) para descartar foco renal y biliar y valorar si hay obstrucción de vías que obligue a tomar alguna actitud intervencionista. </a:t>
            </a:r>
            <a:endParaRPr lang="es-MX" sz="1600" dirty="0"/>
          </a:p>
        </p:txBody>
      </p:sp>
      <p:sp>
        <p:nvSpPr>
          <p:cNvPr id="7" name="Rectángulo 6">
            <a:extLst>
              <a:ext uri="{FF2B5EF4-FFF2-40B4-BE49-F238E27FC236}">
                <a16:creationId xmlns:a16="http://schemas.microsoft.com/office/drawing/2014/main" id="{489311B0-AD20-2E08-2215-7095FD62D0C0}"/>
              </a:ext>
            </a:extLst>
          </p:cNvPr>
          <p:cNvSpPr/>
          <p:nvPr/>
        </p:nvSpPr>
        <p:spPr>
          <a:xfrm>
            <a:off x="7578137" y="1288470"/>
            <a:ext cx="2401363"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Imagen</a:t>
            </a:r>
          </a:p>
        </p:txBody>
      </p:sp>
      <p:sp>
        <p:nvSpPr>
          <p:cNvPr id="8" name="Rectángulo 7">
            <a:extLst>
              <a:ext uri="{FF2B5EF4-FFF2-40B4-BE49-F238E27FC236}">
                <a16:creationId xmlns:a16="http://schemas.microsoft.com/office/drawing/2014/main" id="{8625034C-115A-1AEB-184D-A53977DBF463}"/>
              </a:ext>
            </a:extLst>
          </p:cNvPr>
          <p:cNvSpPr/>
          <p:nvPr/>
        </p:nvSpPr>
        <p:spPr>
          <a:xfrm>
            <a:off x="646261" y="1356609"/>
            <a:ext cx="3630289"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Laboratorio</a:t>
            </a:r>
          </a:p>
        </p:txBody>
      </p:sp>
    </p:spTree>
    <p:extLst>
      <p:ext uri="{BB962C8B-B14F-4D97-AF65-F5344CB8AC3E}">
        <p14:creationId xmlns:p14="http://schemas.microsoft.com/office/powerpoint/2010/main" val="697891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120A4-8199-D59D-B86A-DB0A528B7E1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415B13F-2E3B-AADE-BD0F-7197DE17F619}"/>
              </a:ext>
            </a:extLst>
          </p:cNvPr>
          <p:cNvSpPr>
            <a:spLocks noGrp="1"/>
          </p:cNvSpPr>
          <p:nvPr>
            <p:ph type="title"/>
          </p:nvPr>
        </p:nvSpPr>
        <p:spPr>
          <a:xfrm>
            <a:off x="8712598" y="2631081"/>
            <a:ext cx="3479402"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Tratamiento</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05C9441D-6DDF-9263-9E2A-6F9401887A2B}"/>
              </a:ext>
            </a:extLst>
          </p:cNvPr>
          <p:cNvSpPr/>
          <p:nvPr/>
        </p:nvSpPr>
        <p:spPr>
          <a:xfrm>
            <a:off x="733246" y="1019327"/>
            <a:ext cx="6116128" cy="5191692"/>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EB34580F-A423-2A7D-F230-408952F40A98}"/>
              </a:ext>
            </a:extLst>
          </p:cNvPr>
          <p:cNvSpPr txBox="1"/>
          <p:nvPr/>
        </p:nvSpPr>
        <p:spPr>
          <a:xfrm>
            <a:off x="55452" y="63833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9" name="Imagen 8">
            <a:extLst>
              <a:ext uri="{FF2B5EF4-FFF2-40B4-BE49-F238E27FC236}">
                <a16:creationId xmlns:a16="http://schemas.microsoft.com/office/drawing/2014/main" id="{8C06C945-33F3-80E5-7EAD-BB6012F7D6F0}"/>
              </a:ext>
            </a:extLst>
          </p:cNvPr>
          <p:cNvPicPr>
            <a:picLocks noChangeAspect="1"/>
          </p:cNvPicPr>
          <p:nvPr/>
        </p:nvPicPr>
        <p:blipFill>
          <a:blip r:embed="rId3"/>
          <a:stretch>
            <a:fillRect/>
          </a:stretch>
        </p:blipFill>
        <p:spPr>
          <a:xfrm>
            <a:off x="957368" y="1056327"/>
            <a:ext cx="5747184" cy="4973537"/>
          </a:xfrm>
          <a:prstGeom prst="rect">
            <a:avLst/>
          </a:prstGeom>
        </p:spPr>
      </p:pic>
    </p:spTree>
    <p:extLst>
      <p:ext uri="{BB962C8B-B14F-4D97-AF65-F5344CB8AC3E}">
        <p14:creationId xmlns:p14="http://schemas.microsoft.com/office/powerpoint/2010/main" val="308492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052D-A31F-4F62-C90D-FCECDFC0FBB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8407800-0EA6-4612-56A3-CF0DD6966C63}"/>
              </a:ext>
            </a:extLst>
          </p:cNvPr>
          <p:cNvSpPr>
            <a:spLocks noGrp="1"/>
          </p:cNvSpPr>
          <p:nvPr>
            <p:ph type="title"/>
          </p:nvPr>
        </p:nvSpPr>
        <p:spPr>
          <a:xfrm>
            <a:off x="9201189" y="2587276"/>
            <a:ext cx="2530736"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Tratamiento</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868FEA49-BBA5-BD88-AF14-AFB9479507BA}"/>
              </a:ext>
            </a:extLst>
          </p:cNvPr>
          <p:cNvSpPr/>
          <p:nvPr/>
        </p:nvSpPr>
        <p:spPr>
          <a:xfrm>
            <a:off x="792033" y="63508"/>
            <a:ext cx="7170148" cy="613025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a:extLst>
              <a:ext uri="{FF2B5EF4-FFF2-40B4-BE49-F238E27FC236}">
                <a16:creationId xmlns:a16="http://schemas.microsoft.com/office/drawing/2014/main" id="{9D8FBBF0-1072-D92E-EA6B-F93ECB5F2B23}"/>
              </a:ext>
            </a:extLst>
          </p:cNvPr>
          <p:cNvSpPr txBox="1"/>
          <p:nvPr/>
        </p:nvSpPr>
        <p:spPr>
          <a:xfrm>
            <a:off x="207852" y="65357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14" name="Imagen 13">
            <a:extLst>
              <a:ext uri="{FF2B5EF4-FFF2-40B4-BE49-F238E27FC236}">
                <a16:creationId xmlns:a16="http://schemas.microsoft.com/office/drawing/2014/main" id="{62E8B7E6-BEF2-6F30-BF5F-4E5A11B4D64E}"/>
              </a:ext>
            </a:extLst>
          </p:cNvPr>
          <p:cNvPicPr>
            <a:picLocks noChangeAspect="1"/>
          </p:cNvPicPr>
          <p:nvPr/>
        </p:nvPicPr>
        <p:blipFill>
          <a:blip r:embed="rId3"/>
          <a:stretch>
            <a:fillRect/>
          </a:stretch>
        </p:blipFill>
        <p:spPr>
          <a:xfrm>
            <a:off x="880712" y="150534"/>
            <a:ext cx="6980525" cy="5951736"/>
          </a:xfrm>
          <a:prstGeom prst="rect">
            <a:avLst/>
          </a:prstGeom>
        </p:spPr>
      </p:pic>
    </p:spTree>
    <p:extLst>
      <p:ext uri="{BB962C8B-B14F-4D97-AF65-F5344CB8AC3E}">
        <p14:creationId xmlns:p14="http://schemas.microsoft.com/office/powerpoint/2010/main" val="1587570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8A024-99F9-B194-CD7E-50AA766539D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9CF90D6-3B2F-1287-0883-15394D182845}"/>
              </a:ext>
            </a:extLst>
          </p:cNvPr>
          <p:cNvSpPr>
            <a:spLocks noGrp="1"/>
          </p:cNvSpPr>
          <p:nvPr>
            <p:ph type="title"/>
          </p:nvPr>
        </p:nvSpPr>
        <p:spPr>
          <a:xfrm>
            <a:off x="9201189" y="2587276"/>
            <a:ext cx="2530736"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Tratamiento</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4ABD39DF-F317-D8DC-7652-C41A967D284B}"/>
              </a:ext>
            </a:extLst>
          </p:cNvPr>
          <p:cNvSpPr/>
          <p:nvPr/>
        </p:nvSpPr>
        <p:spPr>
          <a:xfrm>
            <a:off x="792033" y="63508"/>
            <a:ext cx="7170148" cy="613025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a:extLst>
              <a:ext uri="{FF2B5EF4-FFF2-40B4-BE49-F238E27FC236}">
                <a16:creationId xmlns:a16="http://schemas.microsoft.com/office/drawing/2014/main" id="{4AD7BA39-9396-3818-6356-A441E4EDA459}"/>
              </a:ext>
            </a:extLst>
          </p:cNvPr>
          <p:cNvSpPr txBox="1"/>
          <p:nvPr/>
        </p:nvSpPr>
        <p:spPr>
          <a:xfrm>
            <a:off x="207852" y="65357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4" name="Imagen 3">
            <a:extLst>
              <a:ext uri="{FF2B5EF4-FFF2-40B4-BE49-F238E27FC236}">
                <a16:creationId xmlns:a16="http://schemas.microsoft.com/office/drawing/2014/main" id="{7BB12958-BC5E-145A-3D0F-34C64BBB3689}"/>
              </a:ext>
            </a:extLst>
          </p:cNvPr>
          <p:cNvPicPr>
            <a:picLocks noChangeAspect="1"/>
          </p:cNvPicPr>
          <p:nvPr/>
        </p:nvPicPr>
        <p:blipFill>
          <a:blip r:embed="rId3"/>
          <a:stretch>
            <a:fillRect/>
          </a:stretch>
        </p:blipFill>
        <p:spPr>
          <a:xfrm>
            <a:off x="938815" y="63508"/>
            <a:ext cx="6669683" cy="6027951"/>
          </a:xfrm>
          <a:prstGeom prst="rect">
            <a:avLst/>
          </a:prstGeom>
        </p:spPr>
      </p:pic>
    </p:spTree>
    <p:extLst>
      <p:ext uri="{BB962C8B-B14F-4D97-AF65-F5344CB8AC3E}">
        <p14:creationId xmlns:p14="http://schemas.microsoft.com/office/powerpoint/2010/main" val="3155674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80CC-9AC7-3CB1-9831-963110061BE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C726F0A-E539-9777-7266-42C843E0766D}"/>
              </a:ext>
            </a:extLst>
          </p:cNvPr>
          <p:cNvSpPr>
            <a:spLocks noGrp="1"/>
          </p:cNvSpPr>
          <p:nvPr>
            <p:ph type="title"/>
          </p:nvPr>
        </p:nvSpPr>
        <p:spPr>
          <a:xfrm>
            <a:off x="9201189" y="2587276"/>
            <a:ext cx="2530736"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Tratamiento</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A39EC15B-7BC5-448E-B215-2459F2E5000E}"/>
              </a:ext>
            </a:extLst>
          </p:cNvPr>
          <p:cNvSpPr/>
          <p:nvPr/>
        </p:nvSpPr>
        <p:spPr>
          <a:xfrm>
            <a:off x="733245" y="879893"/>
            <a:ext cx="7539487" cy="355408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a:extLst>
              <a:ext uri="{FF2B5EF4-FFF2-40B4-BE49-F238E27FC236}">
                <a16:creationId xmlns:a16="http://schemas.microsoft.com/office/drawing/2014/main" id="{CDE0485F-F368-F690-3134-71E72E9003D9}"/>
              </a:ext>
            </a:extLst>
          </p:cNvPr>
          <p:cNvSpPr txBox="1"/>
          <p:nvPr/>
        </p:nvSpPr>
        <p:spPr>
          <a:xfrm>
            <a:off x="207852" y="65357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6" name="Imagen 5">
            <a:extLst>
              <a:ext uri="{FF2B5EF4-FFF2-40B4-BE49-F238E27FC236}">
                <a16:creationId xmlns:a16="http://schemas.microsoft.com/office/drawing/2014/main" id="{2BA26EDD-6CA3-BF9C-0CA5-5EC3743BA965}"/>
              </a:ext>
            </a:extLst>
          </p:cNvPr>
          <p:cNvPicPr>
            <a:picLocks noChangeAspect="1"/>
          </p:cNvPicPr>
          <p:nvPr/>
        </p:nvPicPr>
        <p:blipFill>
          <a:blip r:embed="rId3"/>
          <a:stretch>
            <a:fillRect/>
          </a:stretch>
        </p:blipFill>
        <p:spPr>
          <a:xfrm>
            <a:off x="966158" y="1049479"/>
            <a:ext cx="7217916" cy="3223539"/>
          </a:xfrm>
          <a:prstGeom prst="rect">
            <a:avLst/>
          </a:prstGeom>
        </p:spPr>
      </p:pic>
    </p:spTree>
    <p:extLst>
      <p:ext uri="{BB962C8B-B14F-4D97-AF65-F5344CB8AC3E}">
        <p14:creationId xmlns:p14="http://schemas.microsoft.com/office/powerpoint/2010/main" val="60989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A5B5F-608F-2327-4422-53A3198AA0C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151A780-0894-CE19-EFC2-80747104EE67}"/>
              </a:ext>
            </a:extLst>
          </p:cNvPr>
          <p:cNvSpPr>
            <a:spLocks noGrp="1"/>
          </p:cNvSpPr>
          <p:nvPr>
            <p:ph type="title"/>
          </p:nvPr>
        </p:nvSpPr>
        <p:spPr>
          <a:xfrm>
            <a:off x="9201189" y="2587276"/>
            <a:ext cx="2530736"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Ingreso a UCI</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56E4FE3F-D8BC-1940-A85C-C8B8510026FA}"/>
              </a:ext>
            </a:extLst>
          </p:cNvPr>
          <p:cNvSpPr/>
          <p:nvPr/>
        </p:nvSpPr>
        <p:spPr>
          <a:xfrm>
            <a:off x="1155941" y="1889184"/>
            <a:ext cx="7683948" cy="355408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a:extLst>
              <a:ext uri="{FF2B5EF4-FFF2-40B4-BE49-F238E27FC236}">
                <a16:creationId xmlns:a16="http://schemas.microsoft.com/office/drawing/2014/main" id="{C4D614E6-4C5C-304C-2FFC-49729AE6E995}"/>
              </a:ext>
            </a:extLst>
          </p:cNvPr>
          <p:cNvSpPr txBox="1"/>
          <p:nvPr/>
        </p:nvSpPr>
        <p:spPr>
          <a:xfrm>
            <a:off x="207852" y="65357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4" name="Imagen 3">
            <a:extLst>
              <a:ext uri="{FF2B5EF4-FFF2-40B4-BE49-F238E27FC236}">
                <a16:creationId xmlns:a16="http://schemas.microsoft.com/office/drawing/2014/main" id="{61C88DD8-8043-EEFD-AF29-73874DDE94B2}"/>
              </a:ext>
            </a:extLst>
          </p:cNvPr>
          <p:cNvPicPr>
            <a:picLocks noChangeAspect="1"/>
          </p:cNvPicPr>
          <p:nvPr/>
        </p:nvPicPr>
        <p:blipFill>
          <a:blip r:embed="rId3"/>
          <a:stretch>
            <a:fillRect/>
          </a:stretch>
        </p:blipFill>
        <p:spPr>
          <a:xfrm>
            <a:off x="1300401" y="2054322"/>
            <a:ext cx="7331075" cy="3025402"/>
          </a:xfrm>
          <a:prstGeom prst="rect">
            <a:avLst/>
          </a:prstGeom>
        </p:spPr>
      </p:pic>
    </p:spTree>
    <p:extLst>
      <p:ext uri="{BB962C8B-B14F-4D97-AF65-F5344CB8AC3E}">
        <p14:creationId xmlns:p14="http://schemas.microsoft.com/office/powerpoint/2010/main" val="224106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A9912-D46A-5798-AAFE-1FCECA4002B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59B52F0-F38B-F866-EC62-A8677D5B9DB8}"/>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Recomendaciones</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165C61BF-0473-5D73-4D5F-3A01895C716C}"/>
              </a:ext>
            </a:extLst>
          </p:cNvPr>
          <p:cNvSpPr/>
          <p:nvPr/>
        </p:nvSpPr>
        <p:spPr>
          <a:xfrm>
            <a:off x="297180" y="1270000"/>
            <a:ext cx="11597640" cy="504753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662040CA-9F2F-EF37-BBB5-0690B0BD45E2}"/>
              </a:ext>
            </a:extLst>
          </p:cNvPr>
          <p:cNvSpPr txBox="1"/>
          <p:nvPr/>
        </p:nvSpPr>
        <p:spPr>
          <a:xfrm>
            <a:off x="370703" y="1436719"/>
            <a:ext cx="5931092" cy="4524315"/>
          </a:xfrm>
          <a:prstGeom prst="rect">
            <a:avLst/>
          </a:prstGeom>
          <a:noFill/>
        </p:spPr>
        <p:txBody>
          <a:bodyPr wrap="square">
            <a:spAutoFit/>
          </a:bodyPr>
          <a:lstStyle/>
          <a:p>
            <a:pPr marL="285750" indent="-285750">
              <a:buFont typeface="Arial" panose="020B0604020202020204" pitchFamily="34" charset="0"/>
              <a:buChar char="•"/>
            </a:pPr>
            <a:r>
              <a:rPr lang="es-ES" sz="1600" dirty="0"/>
              <a:t>No hay evidencia suficiente que permita recomendar el afeitado perineal previo al parto vaginal.</a:t>
            </a:r>
          </a:p>
          <a:p>
            <a:pPr marL="285750" indent="-285750">
              <a:buFont typeface="Arial" panose="020B0604020202020204" pitchFamily="34" charset="0"/>
              <a:buChar char="•"/>
            </a:pPr>
            <a:r>
              <a:rPr lang="es-ES" sz="1600" dirty="0"/>
              <a:t>Dado que no se encuentra evidencia que apoye o rechace el uso de la exploración vaginal de rutina durante el trabajo de parto, se puede considerar la realización de tacto vaginal cada cuatro horas, durante el primer periodo del trabajo de parto.</a:t>
            </a:r>
          </a:p>
          <a:p>
            <a:pPr marL="285750" indent="-285750">
              <a:buFont typeface="Arial" panose="020B0604020202020204" pitchFamily="34" charset="0"/>
              <a:buChar char="•"/>
            </a:pPr>
            <a:r>
              <a:rPr lang="es-ES" sz="1600" dirty="0"/>
              <a:t>No se recomienda realizar profilaxis antibiótica durante el segundo o tercer trimestre del embarazo, con la finalidad de reducir la morbilidad por infecciones. </a:t>
            </a:r>
          </a:p>
          <a:p>
            <a:pPr marL="285750" indent="-285750">
              <a:buFont typeface="Arial" panose="020B0604020202020204" pitchFamily="34" charset="0"/>
              <a:buChar char="•"/>
            </a:pPr>
            <a:r>
              <a:rPr lang="es-ES" sz="1600" dirty="0"/>
              <a:t>No se recomienda la administración rutinaria de antibióticos en mujeres con parto pretérmino y amnios integro. </a:t>
            </a:r>
          </a:p>
          <a:p>
            <a:pPr marL="285750" indent="-285750">
              <a:buFont typeface="Arial" panose="020B0604020202020204" pitchFamily="34" charset="0"/>
              <a:buChar char="•"/>
            </a:pPr>
            <a:r>
              <a:rPr lang="es-ES" sz="1600" dirty="0"/>
              <a:t>Se recomienda la administración de antibióticos en mujeres con embarazo pretérmino y ruptura prematura de membranas, que tienen evidencia clínica de infección. </a:t>
            </a:r>
          </a:p>
          <a:p>
            <a:pPr marL="285750" indent="-285750">
              <a:buFont typeface="Arial" panose="020B0604020202020204" pitchFamily="34" charset="0"/>
              <a:buChar char="•"/>
            </a:pPr>
            <a:r>
              <a:rPr lang="es-ES" sz="1600" dirty="0"/>
              <a:t>No se recomienda la administración rutinaria de antibióticos en pacientes con embarazo de término (o cercano al término) y con ruptura de membranas.</a:t>
            </a:r>
          </a:p>
          <a:p>
            <a:endParaRPr lang="es-MX" sz="1600" dirty="0"/>
          </a:p>
        </p:txBody>
      </p:sp>
      <p:sp>
        <p:nvSpPr>
          <p:cNvPr id="9" name="CuadroTexto 8">
            <a:extLst>
              <a:ext uri="{FF2B5EF4-FFF2-40B4-BE49-F238E27FC236}">
                <a16:creationId xmlns:a16="http://schemas.microsoft.com/office/drawing/2014/main" id="{FFA291BA-CD86-5BB2-DE69-68BFAC16065F}"/>
              </a:ext>
            </a:extLst>
          </p:cNvPr>
          <p:cNvSpPr txBox="1"/>
          <p:nvPr/>
        </p:nvSpPr>
        <p:spPr>
          <a:xfrm>
            <a:off x="207852" y="65357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10" name="Picture 2" descr="Quirófano de tococirugía">
            <a:extLst>
              <a:ext uri="{FF2B5EF4-FFF2-40B4-BE49-F238E27FC236}">
                <a16:creationId xmlns:a16="http://schemas.microsoft.com/office/drawing/2014/main" id="{5E548E89-E59B-72B4-BD7A-CC74DF8FD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9533" y="2013880"/>
            <a:ext cx="5097548" cy="355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535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6A174-0D66-FFE2-F9BB-9C02ABBD0C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324CC43-B9F3-0F9F-60F3-D20B4B3DAA11}"/>
              </a:ext>
            </a:extLst>
          </p:cNvPr>
          <p:cNvSpPr>
            <a:spLocks noGrp="1"/>
          </p:cNvSpPr>
          <p:nvPr>
            <p:ph type="title"/>
          </p:nvPr>
        </p:nvSpPr>
        <p:spPr>
          <a:xfrm>
            <a:off x="1540932" y="192617"/>
            <a:ext cx="7747001" cy="797919"/>
          </a:xfrm>
        </p:spPr>
        <p:txBody>
          <a:bodyPr>
            <a:noAutofit/>
          </a:bodyPr>
          <a:lstStyle/>
          <a:p>
            <a:pPr algn="ctr"/>
            <a:r>
              <a:rPr lang="es-MX" sz="3600" b="1" u="sng" noProof="0" dirty="0">
                <a:effectLst>
                  <a:outerShdw blurRad="38100" dist="38100" dir="2700000" algn="tl">
                    <a:srgbClr val="000000">
                      <a:alpha val="43137"/>
                    </a:srgbClr>
                  </a:outerShdw>
                </a:effectLst>
              </a:rPr>
              <a:t>Shock séptico</a:t>
            </a:r>
            <a:br>
              <a:rPr lang="es-MX" sz="3600" b="1" u="sng" noProof="0" dirty="0">
                <a:effectLst>
                  <a:outerShdw blurRad="38100" dist="38100" dir="2700000" algn="tl">
                    <a:srgbClr val="000000">
                      <a:alpha val="43137"/>
                    </a:srgbClr>
                  </a:outerShdw>
                </a:effectLst>
              </a:rPr>
            </a:br>
            <a:r>
              <a:rPr lang="es-MX" sz="3600" b="1" u="sng" noProof="0" dirty="0">
                <a:effectLst>
                  <a:outerShdw blurRad="38100" dist="38100" dir="2700000" algn="tl">
                    <a:srgbClr val="000000">
                      <a:alpha val="43137"/>
                    </a:srgbClr>
                  </a:outerShdw>
                </a:effectLst>
              </a:rPr>
              <a:t>Recomendaciones</a:t>
            </a:r>
            <a:endParaRPr lang="es-MX" sz="3600" u="sng" noProof="0" dirty="0">
              <a:effectLst>
                <a:outerShdw blurRad="38100" dist="38100" dir="2700000" algn="tl">
                  <a:srgbClr val="000000">
                    <a:alpha val="43137"/>
                  </a:srgbClr>
                </a:outerShdw>
              </a:effectLst>
            </a:endParaRPr>
          </a:p>
        </p:txBody>
      </p:sp>
      <p:sp>
        <p:nvSpPr>
          <p:cNvPr id="5" name="Rectángulo 4">
            <a:extLst>
              <a:ext uri="{FF2B5EF4-FFF2-40B4-BE49-F238E27FC236}">
                <a16:creationId xmlns:a16="http://schemas.microsoft.com/office/drawing/2014/main" id="{535A670F-8B13-4DF6-6DC2-F00C7593CF6A}"/>
              </a:ext>
            </a:extLst>
          </p:cNvPr>
          <p:cNvSpPr/>
          <p:nvPr/>
        </p:nvSpPr>
        <p:spPr>
          <a:xfrm>
            <a:off x="297180" y="1270000"/>
            <a:ext cx="11597640" cy="5047536"/>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746486FB-F7B7-5F9D-ADF9-95914EF091E9}"/>
              </a:ext>
            </a:extLst>
          </p:cNvPr>
          <p:cNvSpPr txBox="1"/>
          <p:nvPr/>
        </p:nvSpPr>
        <p:spPr>
          <a:xfrm>
            <a:off x="6702725" y="1332221"/>
            <a:ext cx="5046452" cy="4770537"/>
          </a:xfrm>
          <a:prstGeom prst="rect">
            <a:avLst/>
          </a:prstGeom>
          <a:noFill/>
        </p:spPr>
        <p:txBody>
          <a:bodyPr wrap="square">
            <a:spAutoFit/>
          </a:bodyPr>
          <a:lstStyle/>
          <a:p>
            <a:pPr marL="285750" indent="-285750">
              <a:buFont typeface="Arial" panose="020B0604020202020204" pitchFamily="34" charset="0"/>
              <a:buChar char="•"/>
            </a:pPr>
            <a:r>
              <a:rPr lang="es-ES" sz="1600" dirty="0"/>
              <a:t>Se recomienda la administración rutinaria de antibiótico en mujeres con desgarros perineales de tercer y cuarto grado.</a:t>
            </a:r>
          </a:p>
          <a:p>
            <a:pPr marL="285750" indent="-285750">
              <a:buFont typeface="Arial" panose="020B0604020202020204" pitchFamily="34" charset="0"/>
              <a:buChar char="•"/>
            </a:pPr>
            <a:r>
              <a:rPr lang="es-ES" sz="1600" dirty="0"/>
              <a:t>Se recomienda el aseo vaginal con yodo-povidona inmediatamente antes de realizar la cesárea. </a:t>
            </a:r>
          </a:p>
          <a:p>
            <a:pPr marL="285750" indent="-285750">
              <a:buFont typeface="Arial" panose="020B0604020202020204" pitchFamily="34" charset="0"/>
              <a:buChar char="•"/>
            </a:pPr>
            <a:r>
              <a:rPr lang="es-ES" sz="1600" dirty="0"/>
              <a:t>La elección del agente antiséptico, así como el método de aplicación, para la preparación cutánea previa a la cesárea, deberá basarse en la experiencia del clínico, el costo y la disponibilidad en las unidades médicas. </a:t>
            </a:r>
          </a:p>
          <a:p>
            <a:pPr marL="285750" indent="-285750">
              <a:buFont typeface="Arial" panose="020B0604020202020204" pitchFamily="34" charset="0"/>
              <a:buChar char="•"/>
            </a:pPr>
            <a:r>
              <a:rPr lang="es-ES" sz="1600" dirty="0"/>
              <a:t>Se recomienda la administración rutinaria de antibiótico profiláctico en mujeres que serán sometidas a cesárea, ya sea electiva o de urgencia. </a:t>
            </a:r>
          </a:p>
          <a:p>
            <a:pPr marL="285750" indent="-285750">
              <a:buFont typeface="Arial" panose="020B0604020202020204" pitchFamily="34" charset="0"/>
              <a:buChar char="•"/>
            </a:pPr>
            <a:r>
              <a:rPr lang="es-ES" sz="1600" dirty="0"/>
              <a:t>Se recomienda que la administración del antibiótico profiláctico, en pacientes que serán sometidas a cesárea, se realice antes de la incisión cutánea.</a:t>
            </a:r>
          </a:p>
          <a:p>
            <a:pPr marL="285750" indent="-285750">
              <a:buFont typeface="Arial" panose="020B0604020202020204" pitchFamily="34" charset="0"/>
              <a:buChar char="•"/>
            </a:pPr>
            <a:r>
              <a:rPr lang="es-ES" sz="1600" dirty="0"/>
              <a:t>Se recomienda que la profilaxis antibiótica para la cesárea sea una sola dosis de una cefalosporina de primera o segunda generación, o una penicilina.</a:t>
            </a:r>
            <a:endParaRPr lang="es-MX" sz="1600" dirty="0"/>
          </a:p>
        </p:txBody>
      </p:sp>
      <p:sp>
        <p:nvSpPr>
          <p:cNvPr id="3" name="CuadroTexto 2">
            <a:extLst>
              <a:ext uri="{FF2B5EF4-FFF2-40B4-BE49-F238E27FC236}">
                <a16:creationId xmlns:a16="http://schemas.microsoft.com/office/drawing/2014/main" id="{9349BD2F-F8C6-AA83-0F51-6062B8B9BA94}"/>
              </a:ext>
            </a:extLst>
          </p:cNvPr>
          <p:cNvSpPr txBox="1"/>
          <p:nvPr/>
        </p:nvSpPr>
        <p:spPr>
          <a:xfrm>
            <a:off x="207852" y="6535727"/>
            <a:ext cx="12192001" cy="246221"/>
          </a:xfrm>
          <a:prstGeom prst="rect">
            <a:avLst/>
          </a:prstGeom>
          <a:noFill/>
        </p:spPr>
        <p:txBody>
          <a:bodyPr wrap="square" rtlCol="0">
            <a:spAutoFit/>
          </a:bodyPr>
          <a:lstStyle/>
          <a:p>
            <a:r>
              <a:rPr lang="es-ES" sz="1000" dirty="0">
                <a:solidFill>
                  <a:schemeClr val="bg1"/>
                </a:solidFill>
              </a:rPr>
              <a:t>https://www.imss.gob.mx/sites/all/statics/guiasclinicas/272GER.pdf</a:t>
            </a:r>
            <a:endParaRPr lang="es-MX" sz="1000" dirty="0">
              <a:solidFill>
                <a:schemeClr val="bg1"/>
              </a:solidFill>
            </a:endParaRPr>
          </a:p>
        </p:txBody>
      </p:sp>
      <p:pic>
        <p:nvPicPr>
          <p:cNvPr id="4" name="Picture 2" descr="Tococirugía">
            <a:extLst>
              <a:ext uri="{FF2B5EF4-FFF2-40B4-BE49-F238E27FC236}">
                <a16:creationId xmlns:a16="http://schemas.microsoft.com/office/drawing/2014/main" id="{4B7A1759-C084-711F-AE64-F8FD912AE7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088" y="1921974"/>
            <a:ext cx="5566764" cy="3591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821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7" name="Título 6">
            <a:extLst>
              <a:ext uri="{FF2B5EF4-FFF2-40B4-BE49-F238E27FC236}">
                <a16:creationId xmlns:a16="http://schemas.microsoft.com/office/drawing/2014/main" id="{D3ED7EDE-58ED-7AC7-73FE-B4F2E3FDC19A}"/>
              </a:ext>
            </a:extLst>
          </p:cNvPr>
          <p:cNvSpPr>
            <a:spLocks noGrp="1"/>
          </p:cNvSpPr>
          <p:nvPr>
            <p:ph type="title"/>
          </p:nvPr>
        </p:nvSpPr>
        <p:spPr>
          <a:xfrm>
            <a:off x="543984" y="3326871"/>
            <a:ext cx="10515600" cy="2852737"/>
          </a:xfrm>
        </p:spPr>
        <p:txBody>
          <a:bodyPr/>
          <a:lstStyle/>
          <a:p>
            <a:r>
              <a:rPr lang="es-MX" dirty="0"/>
              <a:t>Gracias</a:t>
            </a:r>
          </a:p>
        </p:txBody>
      </p:sp>
    </p:spTree>
    <p:extLst>
      <p:ext uri="{BB962C8B-B14F-4D97-AF65-F5344CB8AC3E}">
        <p14:creationId xmlns:p14="http://schemas.microsoft.com/office/powerpoint/2010/main" val="17143162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17.08.25 Sesión 6 Shock séptico</Template>
  <TotalTime>0</TotalTime>
  <Words>2326</Words>
  <Application>Microsoft Office PowerPoint</Application>
  <PresentationFormat>Panorámica</PresentationFormat>
  <Paragraphs>134</Paragraphs>
  <Slides>21</Slides>
  <Notes>17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Aptos</vt:lpstr>
      <vt:lpstr>Aptos Black</vt:lpstr>
      <vt:lpstr>Aptos Display</vt:lpstr>
      <vt:lpstr>Arial</vt:lpstr>
      <vt:lpstr>Wingdings</vt:lpstr>
      <vt:lpstr>Tema de Office</vt:lpstr>
      <vt:lpstr>Sesión 6</vt:lpstr>
      <vt:lpstr>Agenda</vt:lpstr>
      <vt:lpstr>Presentación</vt:lpstr>
      <vt:lpstr>Objetivo</vt:lpstr>
      <vt:lpstr>Shock séptico Epidemiología</vt:lpstr>
      <vt:lpstr>Shock séptico Definiciones</vt:lpstr>
      <vt:lpstr>Shock séptico Etiología</vt:lpstr>
      <vt:lpstr>Shock séptico Etiología</vt:lpstr>
      <vt:lpstr>Shock séptico Diagnóstico</vt:lpstr>
      <vt:lpstr>Shock séptico Diagnóstico Sospecha de sepsis</vt:lpstr>
      <vt:lpstr>Shock séptico Diagnóstico de sepsis</vt:lpstr>
      <vt:lpstr>Shock séptico Diagnóstico de shock séptico</vt:lpstr>
      <vt:lpstr>Shock séptico Pruebas complementarias</vt:lpstr>
      <vt:lpstr>Shock séptico Tratamiento</vt:lpstr>
      <vt:lpstr>Shock séptico Tratamiento</vt:lpstr>
      <vt:lpstr>Shock séptico Tratamiento</vt:lpstr>
      <vt:lpstr>Shock séptico Tratamiento</vt:lpstr>
      <vt:lpstr>Shock séptico Ingreso a UCI</vt:lpstr>
      <vt:lpstr>Shock séptico Recomendaciones</vt:lpstr>
      <vt:lpstr>Shock séptico Recomendaciones</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Bosco Marquez</dc:creator>
  <cp:lastModifiedBy>Juan Bosco Marquez</cp:lastModifiedBy>
  <cp:revision>3</cp:revision>
  <dcterms:created xsi:type="dcterms:W3CDTF">2025-08-15T23:33:54Z</dcterms:created>
  <dcterms:modified xsi:type="dcterms:W3CDTF">2025-08-16T01:44:46Z</dcterms:modified>
</cp:coreProperties>
</file>