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3" r:id="rId3"/>
    <p:sldId id="274" r:id="rId4"/>
    <p:sldId id="257" r:id="rId5"/>
    <p:sldId id="262" r:id="rId6"/>
    <p:sldId id="275" r:id="rId7"/>
    <p:sldId id="276" r:id="rId8"/>
    <p:sldId id="277" r:id="rId9"/>
    <p:sldId id="265" r:id="rId10"/>
    <p:sldId id="264" r:id="rId11"/>
    <p:sldId id="266" r:id="rId12"/>
    <p:sldId id="285" r:id="rId13"/>
    <p:sldId id="279" r:id="rId14"/>
    <p:sldId id="280" r:id="rId15"/>
    <p:sldId id="281" r:id="rId16"/>
    <p:sldId id="282" r:id="rId17"/>
    <p:sldId id="283" r:id="rId18"/>
    <p:sldId id="284" r:id="rId19"/>
    <p:sldId id="286" r:id="rId20"/>
    <p:sldId id="291" r:id="rId21"/>
    <p:sldId id="292" r:id="rId22"/>
    <p:sldId id="293" r:id="rId23"/>
    <p:sldId id="295" r:id="rId24"/>
    <p:sldId id="296" r:id="rId25"/>
    <p:sldId id="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706" autoAdjust="0"/>
  </p:normalViewPr>
  <p:slideViewPr>
    <p:cSldViewPr snapToGrid="0">
      <p:cViewPr varScale="1">
        <p:scale>
          <a:sx n="89" d="100"/>
          <a:sy n="89" d="100"/>
        </p:scale>
        <p:origin x="5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815276-BD36-4AF1-BB4A-2911B55CE249}" type="datetimeFigureOut">
              <a:rPr lang="es-MX" smtClean="0"/>
              <a:t>13/07/2025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525A87-35D7-4ED5-9DE7-A5972B4E392E}" type="slidenum">
              <a:rPr lang="es-MX" smtClean="0"/>
              <a:t>‹Nº›</a:t>
            </a:fld>
            <a:endParaRPr lang="es-MX"/>
          </a:p>
        </p:txBody>
      </p:sp>
    </p:spTree>
    <p:extLst>
      <p:ext uri="{BB962C8B-B14F-4D97-AF65-F5344CB8AC3E}">
        <p14:creationId xmlns:p14="http://schemas.microsoft.com/office/powerpoint/2010/main" val="227404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5525A87-35D7-4ED5-9DE7-A5972B4E392E}" type="slidenum">
              <a:rPr lang="es-MX" smtClean="0"/>
              <a:t>1</a:t>
            </a:fld>
            <a:endParaRPr lang="es-MX"/>
          </a:p>
        </p:txBody>
      </p:sp>
    </p:spTree>
    <p:extLst>
      <p:ext uri="{BB962C8B-B14F-4D97-AF65-F5344CB8AC3E}">
        <p14:creationId xmlns:p14="http://schemas.microsoft.com/office/powerpoint/2010/main" val="3084632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err="1"/>
              <a:t>agreggar</a:t>
            </a:r>
            <a:endParaRPr lang="es-MX" dirty="0"/>
          </a:p>
        </p:txBody>
      </p:sp>
      <p:sp>
        <p:nvSpPr>
          <p:cNvPr id="4" name="Marcador de número de diapositiva 3"/>
          <p:cNvSpPr>
            <a:spLocks noGrp="1"/>
          </p:cNvSpPr>
          <p:nvPr>
            <p:ph type="sldNum" sz="quarter" idx="5"/>
          </p:nvPr>
        </p:nvSpPr>
        <p:spPr/>
        <p:txBody>
          <a:bodyPr/>
          <a:lstStyle/>
          <a:p>
            <a:fld id="{75525A87-35D7-4ED5-9DE7-A5972B4E392E}" type="slidenum">
              <a:rPr lang="es-MX" smtClean="0"/>
              <a:t>7</a:t>
            </a:fld>
            <a:endParaRPr lang="es-MX"/>
          </a:p>
        </p:txBody>
      </p:sp>
    </p:spTree>
    <p:extLst>
      <p:ext uri="{BB962C8B-B14F-4D97-AF65-F5344CB8AC3E}">
        <p14:creationId xmlns:p14="http://schemas.microsoft.com/office/powerpoint/2010/main" val="989063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10F3F-1226-32DF-A72B-8E12AC48C32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A5495C9-4EAD-3DB6-C071-D2F8933E214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1ACEC9A-0B63-87E2-988C-7394EE0F63A1}"/>
              </a:ext>
            </a:extLst>
          </p:cNvPr>
          <p:cNvSpPr>
            <a:spLocks noGrp="1"/>
          </p:cNvSpPr>
          <p:nvPr>
            <p:ph type="body" idx="1"/>
          </p:nvPr>
        </p:nvSpPr>
        <p:spPr/>
        <p:txBody>
          <a:bodyPr/>
          <a:lstStyle/>
          <a:p>
            <a:r>
              <a:rPr lang="es-MX" dirty="0" err="1"/>
              <a:t>agreggar</a:t>
            </a:r>
            <a:endParaRPr lang="es-MX" dirty="0"/>
          </a:p>
        </p:txBody>
      </p:sp>
      <p:sp>
        <p:nvSpPr>
          <p:cNvPr id="4" name="Marcador de número de diapositiva 3">
            <a:extLst>
              <a:ext uri="{FF2B5EF4-FFF2-40B4-BE49-F238E27FC236}">
                <a16:creationId xmlns:a16="http://schemas.microsoft.com/office/drawing/2014/main" id="{C2326E32-7E76-43DC-E340-1F5BAA986767}"/>
              </a:ext>
            </a:extLst>
          </p:cNvPr>
          <p:cNvSpPr>
            <a:spLocks noGrp="1"/>
          </p:cNvSpPr>
          <p:nvPr>
            <p:ph type="sldNum" sz="quarter" idx="5"/>
          </p:nvPr>
        </p:nvSpPr>
        <p:spPr/>
        <p:txBody>
          <a:bodyPr/>
          <a:lstStyle/>
          <a:p>
            <a:fld id="{75525A87-35D7-4ED5-9DE7-A5972B4E392E}" type="slidenum">
              <a:rPr lang="es-MX" smtClean="0"/>
              <a:t>8</a:t>
            </a:fld>
            <a:endParaRPr lang="es-MX"/>
          </a:p>
        </p:txBody>
      </p:sp>
    </p:spTree>
    <p:extLst>
      <p:ext uri="{BB962C8B-B14F-4D97-AF65-F5344CB8AC3E}">
        <p14:creationId xmlns:p14="http://schemas.microsoft.com/office/powerpoint/2010/main" val="3156308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540B8A-CAD8-84B6-F9FD-D3AA0306CD9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66293925-5778-807A-DAB8-724BF97794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B276DBFA-DB8C-D49A-B1C2-060F4B9F7F8A}"/>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5" name="Marcador de pie de página 4">
            <a:extLst>
              <a:ext uri="{FF2B5EF4-FFF2-40B4-BE49-F238E27FC236}">
                <a16:creationId xmlns:a16="http://schemas.microsoft.com/office/drawing/2014/main" id="{62B1C792-5CEF-CF23-7ACA-4BAEC4B0CAD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892752E-8DED-64DA-E207-56BC1893974A}"/>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580069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CD032-E5A7-E68B-1DE3-ED32A157E14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B042B54-CE15-DAA3-6865-538B944F38E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9D21B26-BA71-61D9-9192-50FD75EC2897}"/>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5" name="Marcador de pie de página 4">
            <a:extLst>
              <a:ext uri="{FF2B5EF4-FFF2-40B4-BE49-F238E27FC236}">
                <a16:creationId xmlns:a16="http://schemas.microsoft.com/office/drawing/2014/main" id="{BDAE99BC-6CC6-8AB1-316E-3191384FC48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4536328-936E-89AB-A6DD-E84AC5C8F215}"/>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527551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239B1-BD9E-E38F-0332-5EE5E1B8DDC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7B4FA55-C297-58F7-9EE1-E2B6F44E07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2B49FB8-63A7-D33D-0BF1-ED2039FC3603}"/>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5" name="Marcador de pie de página 4">
            <a:extLst>
              <a:ext uri="{FF2B5EF4-FFF2-40B4-BE49-F238E27FC236}">
                <a16:creationId xmlns:a16="http://schemas.microsoft.com/office/drawing/2014/main" id="{A74A352D-9F3A-A309-CD1C-FD25172308B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ADA7B9E-DED6-3A5A-EF4C-6FACD48778F0}"/>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635380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6DFA1A-CDF8-4755-C176-2FDCD23CC10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DBF74655-48F9-C8B3-ED4B-733805DAAE1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8F420BD6-F268-7FAB-208D-98E32BA284B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74743AFD-5A69-5934-C221-D71EB76D6696}"/>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6" name="Marcador de pie de página 5">
            <a:extLst>
              <a:ext uri="{FF2B5EF4-FFF2-40B4-BE49-F238E27FC236}">
                <a16:creationId xmlns:a16="http://schemas.microsoft.com/office/drawing/2014/main" id="{439A005B-9A92-BF94-4C3B-F245A020A9EC}"/>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F1A314B3-F8C9-484C-6603-F34D607E5F09}"/>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998190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9BDEE0-4CD5-B3C0-F68F-F3A240EC94A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A0169DA0-577B-7210-3F84-2001875CAC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4A0CCAF-4F1A-7D06-AD23-1333448DDA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F24AACAC-76D5-EEF4-7FCD-61CB09640B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EC0DCAA-1EC3-D91F-1A35-32987D0A602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447BF8FB-4077-EEC4-BA7B-AA2B0FD586E9}"/>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8" name="Marcador de pie de página 7">
            <a:extLst>
              <a:ext uri="{FF2B5EF4-FFF2-40B4-BE49-F238E27FC236}">
                <a16:creationId xmlns:a16="http://schemas.microsoft.com/office/drawing/2014/main" id="{57FE2185-9549-17B1-5DCF-8143F290F290}"/>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FECBD5EC-EC6D-4032-FE78-D40B43EFB6BB}"/>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24964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D1CBA3-218E-0384-F5C3-AEC0C917216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0701B073-475E-C1C8-B9F3-F2A677D232B8}"/>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4" name="Marcador de pie de página 3">
            <a:extLst>
              <a:ext uri="{FF2B5EF4-FFF2-40B4-BE49-F238E27FC236}">
                <a16:creationId xmlns:a16="http://schemas.microsoft.com/office/drawing/2014/main" id="{ED4648B1-7F38-5FD0-6441-0D2D032E0796}"/>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3E9E5794-A80F-D4D3-6C89-B788747A1B88}"/>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48356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9339556-2D51-78FF-3132-C14C8BCD5D78}"/>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3" name="Marcador de pie de página 2">
            <a:extLst>
              <a:ext uri="{FF2B5EF4-FFF2-40B4-BE49-F238E27FC236}">
                <a16:creationId xmlns:a16="http://schemas.microsoft.com/office/drawing/2014/main" id="{0EFFAEF6-57F0-E57D-5F2B-CCA287718776}"/>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CB0C137C-1D98-5BCB-FF6F-17F715121EF3}"/>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2910383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CBD2EA-4EDF-8AC7-1316-6E165C90EB6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389AB28-A6B2-8884-06D7-B43F9870B4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40702446-EEF9-0120-5929-3BD6CB78B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94F525E-D0DF-F43D-6804-AC375EEE314C}"/>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6" name="Marcador de pie de página 5">
            <a:extLst>
              <a:ext uri="{FF2B5EF4-FFF2-40B4-BE49-F238E27FC236}">
                <a16:creationId xmlns:a16="http://schemas.microsoft.com/office/drawing/2014/main" id="{D26E3D8C-8495-7763-90EA-967CB5921B9D}"/>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05BC3AD-64B0-1371-45DB-119B13F7C228}"/>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172283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720B82-E915-B109-2E57-E9EFC9B985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9A4EC025-408B-A08B-DC83-80A078BBD7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Marcador de texto 3">
            <a:extLst>
              <a:ext uri="{FF2B5EF4-FFF2-40B4-BE49-F238E27FC236}">
                <a16:creationId xmlns:a16="http://schemas.microsoft.com/office/drawing/2014/main" id="{DEE90125-C29F-8831-C8DD-78E952AA8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80A21A9-1D4B-F04B-2834-D2905BF3CA9F}"/>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6" name="Marcador de pie de página 5">
            <a:extLst>
              <a:ext uri="{FF2B5EF4-FFF2-40B4-BE49-F238E27FC236}">
                <a16:creationId xmlns:a16="http://schemas.microsoft.com/office/drawing/2014/main" id="{5668A660-58A4-6E04-7D0B-1328F10BDA0B}"/>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294D11F-8B29-1425-E88A-FAF9E3397DF2}"/>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273263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15EA1-5BE1-1317-C86A-158DF6D219B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A4BD0E8E-6BDF-9C2D-BADB-E16F1B16D1A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407A871-A701-841F-133E-8C1D422CDEE5}"/>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5" name="Marcador de pie de página 4">
            <a:extLst>
              <a:ext uri="{FF2B5EF4-FFF2-40B4-BE49-F238E27FC236}">
                <a16:creationId xmlns:a16="http://schemas.microsoft.com/office/drawing/2014/main" id="{71473B4F-4D05-27C0-E5E8-183B1BD72B4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57CCEFD-D49A-579A-7F09-B2A620973297}"/>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316742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C9C0BF1-7E55-B817-20AF-4A62095997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CC0B7ED-B97C-62FC-BEAD-3FF26FC5DAD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4B322DD8-E0E6-CDFA-E3BF-1D08B1FA4EFC}"/>
              </a:ext>
            </a:extLst>
          </p:cNvPr>
          <p:cNvSpPr>
            <a:spLocks noGrp="1"/>
          </p:cNvSpPr>
          <p:nvPr>
            <p:ph type="dt" sz="half" idx="10"/>
          </p:nvPr>
        </p:nvSpPr>
        <p:spPr/>
        <p:txBody>
          <a:bodyPr/>
          <a:lstStyle/>
          <a:p>
            <a:fld id="{67BB0C7A-D2F5-44A4-B5A4-5E21B52F4809}" type="datetimeFigureOut">
              <a:rPr lang="en-US" smtClean="0"/>
              <a:t>7/13/2025</a:t>
            </a:fld>
            <a:endParaRPr lang="en-US"/>
          </a:p>
        </p:txBody>
      </p:sp>
      <p:sp>
        <p:nvSpPr>
          <p:cNvPr id="5" name="Marcador de pie de página 4">
            <a:extLst>
              <a:ext uri="{FF2B5EF4-FFF2-40B4-BE49-F238E27FC236}">
                <a16:creationId xmlns:a16="http://schemas.microsoft.com/office/drawing/2014/main" id="{C8A8878F-C922-A616-7C11-D80D119019B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B3A4868-4F16-C3F6-076F-2B0DC7284EA4}"/>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19814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7DEA3C-F714-D745-F21F-6E236E47C3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a:p>
        </p:txBody>
      </p:sp>
      <p:sp>
        <p:nvSpPr>
          <p:cNvPr id="3" name="Marcador de texto 2">
            <a:extLst>
              <a:ext uri="{FF2B5EF4-FFF2-40B4-BE49-F238E27FC236}">
                <a16:creationId xmlns:a16="http://schemas.microsoft.com/office/drawing/2014/main" id="{3C9B0AD1-4731-F923-EA61-42F86355AE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fecha 3">
            <a:extLst>
              <a:ext uri="{FF2B5EF4-FFF2-40B4-BE49-F238E27FC236}">
                <a16:creationId xmlns:a16="http://schemas.microsoft.com/office/drawing/2014/main" id="{FAA1D921-767E-7E90-AC91-09DB6A8991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BB0C7A-D2F5-44A4-B5A4-5E21B52F4809}" type="datetimeFigureOut">
              <a:rPr lang="en-US" smtClean="0"/>
              <a:t>7/13/2025</a:t>
            </a:fld>
            <a:endParaRPr lang="en-US"/>
          </a:p>
        </p:txBody>
      </p:sp>
      <p:sp>
        <p:nvSpPr>
          <p:cNvPr id="5" name="Marcador de pie de página 4">
            <a:extLst>
              <a:ext uri="{FF2B5EF4-FFF2-40B4-BE49-F238E27FC236}">
                <a16:creationId xmlns:a16="http://schemas.microsoft.com/office/drawing/2014/main" id="{05C17F84-9CAB-3120-57EF-06D907A56C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72E65A28-100F-153B-A316-6D3D45247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E84EA-3EB4-42C5-9C8D-F8485601021D}" type="slidenum">
              <a:rPr lang="en-US" smtClean="0"/>
              <a:t>‹Nº›</a:t>
            </a:fld>
            <a:endParaRPr lang="en-US"/>
          </a:p>
        </p:txBody>
      </p:sp>
    </p:spTree>
    <p:extLst>
      <p:ext uri="{BB962C8B-B14F-4D97-AF65-F5344CB8AC3E}">
        <p14:creationId xmlns:p14="http://schemas.microsoft.com/office/powerpoint/2010/main" val="2871050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video" Target="https://www.youtube.com/embed/2XlHMR01NYA?feature=oembe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video" Target="https://www.youtube.com/embed/ndIWPuxQ8vI?feature=oembed"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672760-D906-B108-B7F9-7E37FFAA17CA}"/>
              </a:ext>
            </a:extLst>
          </p:cNvPr>
          <p:cNvSpPr>
            <a:spLocks noGrp="1"/>
          </p:cNvSpPr>
          <p:nvPr>
            <p:ph type="ctrTitle"/>
          </p:nvPr>
        </p:nvSpPr>
        <p:spPr>
          <a:xfrm>
            <a:off x="1596115" y="0"/>
            <a:ext cx="9144000" cy="2387600"/>
          </a:xfrm>
        </p:spPr>
        <p:txBody>
          <a:bodyPr>
            <a:normAutofit fontScale="90000"/>
          </a:bodyPr>
          <a:lstStyle/>
          <a:p>
            <a:r>
              <a:rPr lang="es-MX" noProof="0" dirty="0">
                <a:latin typeface="Aptos Black" panose="020F0502020204030204" pitchFamily="34" charset="0"/>
              </a:rPr>
              <a:t>Sesión 1</a:t>
            </a:r>
            <a:br>
              <a:rPr lang="es-MX" noProof="0" dirty="0">
                <a:latin typeface="Aptos Black" panose="020F0502020204030204" pitchFamily="34" charset="0"/>
              </a:rPr>
            </a:br>
            <a:r>
              <a:rPr lang="es-MX" noProof="0" dirty="0">
                <a:latin typeface="Aptos Black" panose="020F0502020204030204" pitchFamily="34" charset="0"/>
              </a:rPr>
              <a:t>Rol del Enfermero quirúrgico</a:t>
            </a:r>
          </a:p>
        </p:txBody>
      </p:sp>
      <p:sp>
        <p:nvSpPr>
          <p:cNvPr id="3" name="Subtítulo 2">
            <a:extLst>
              <a:ext uri="{FF2B5EF4-FFF2-40B4-BE49-F238E27FC236}">
                <a16:creationId xmlns:a16="http://schemas.microsoft.com/office/drawing/2014/main" id="{F15BC2DD-E074-1B56-B3EA-88F6B1F19179}"/>
              </a:ext>
            </a:extLst>
          </p:cNvPr>
          <p:cNvSpPr>
            <a:spLocks noGrp="1"/>
          </p:cNvSpPr>
          <p:nvPr>
            <p:ph type="subTitle" idx="1"/>
          </p:nvPr>
        </p:nvSpPr>
        <p:spPr>
          <a:xfrm>
            <a:off x="4931710" y="5454475"/>
            <a:ext cx="9144000" cy="1655762"/>
          </a:xfrm>
        </p:spPr>
        <p:txBody>
          <a:bodyPr/>
          <a:lstStyle/>
          <a:p>
            <a:r>
              <a:rPr lang="es-MX" noProof="0" dirty="0"/>
              <a:t>Mtra. Sandra Ivonne Guandulain Ponce</a:t>
            </a:r>
          </a:p>
          <a:p>
            <a:r>
              <a:rPr lang="es-MX" noProof="0" dirty="0"/>
              <a:t>10 / </a:t>
            </a:r>
            <a:r>
              <a:rPr lang="es-MX" dirty="0"/>
              <a:t>Agosto</a:t>
            </a:r>
            <a:r>
              <a:rPr lang="es-MX" noProof="0" dirty="0"/>
              <a:t> /2025</a:t>
            </a:r>
          </a:p>
          <a:p>
            <a:endParaRPr lang="es-MX" noProof="0" dirty="0"/>
          </a:p>
        </p:txBody>
      </p:sp>
      <p:pic>
        <p:nvPicPr>
          <p:cNvPr id="5" name="Imagen 4">
            <a:extLst>
              <a:ext uri="{FF2B5EF4-FFF2-40B4-BE49-F238E27FC236}">
                <a16:creationId xmlns:a16="http://schemas.microsoft.com/office/drawing/2014/main" id="{30D26600-71A6-1C10-A356-34202B80B6DC}"/>
              </a:ext>
            </a:extLst>
          </p:cNvPr>
          <p:cNvPicPr>
            <a:picLocks noChangeAspect="1"/>
          </p:cNvPicPr>
          <p:nvPr/>
        </p:nvPicPr>
        <p:blipFill>
          <a:blip r:embed="rId4"/>
          <a:stretch>
            <a:fillRect/>
          </a:stretch>
        </p:blipFill>
        <p:spPr>
          <a:xfrm>
            <a:off x="8125388" y="1724332"/>
            <a:ext cx="3409335" cy="3409335"/>
          </a:xfrm>
          <a:prstGeom prst="rect">
            <a:avLst/>
          </a:prstGeom>
          <a:ln w="38100">
            <a:solidFill>
              <a:schemeClr val="tx2">
                <a:lumMod val="75000"/>
                <a:lumOff val="25000"/>
              </a:schemeClr>
            </a:solidFill>
          </a:ln>
        </p:spPr>
      </p:pic>
      <p:pic>
        <p:nvPicPr>
          <p:cNvPr id="6" name="Imagen 5">
            <a:extLst>
              <a:ext uri="{FF2B5EF4-FFF2-40B4-BE49-F238E27FC236}">
                <a16:creationId xmlns:a16="http://schemas.microsoft.com/office/drawing/2014/main" id="{3E2F2623-C03F-4235-6CF1-EB3FD06694F8}"/>
              </a:ext>
            </a:extLst>
          </p:cNvPr>
          <p:cNvPicPr>
            <a:picLocks noChangeAspect="1"/>
          </p:cNvPicPr>
          <p:nvPr/>
        </p:nvPicPr>
        <p:blipFill>
          <a:blip r:embed="rId5"/>
          <a:stretch>
            <a:fillRect/>
          </a:stretch>
        </p:blipFill>
        <p:spPr>
          <a:xfrm>
            <a:off x="810613" y="2629057"/>
            <a:ext cx="5092741" cy="3682688"/>
          </a:xfrm>
          <a:prstGeom prst="rect">
            <a:avLst/>
          </a:prstGeom>
          <a:ln w="38100">
            <a:solidFill>
              <a:schemeClr val="tx2">
                <a:lumMod val="75000"/>
                <a:lumOff val="25000"/>
              </a:schemeClr>
            </a:solidFill>
          </a:ln>
        </p:spPr>
      </p:pic>
    </p:spTree>
    <p:extLst>
      <p:ext uri="{BB962C8B-B14F-4D97-AF65-F5344CB8AC3E}">
        <p14:creationId xmlns:p14="http://schemas.microsoft.com/office/powerpoint/2010/main" val="110743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EFEA7-900A-3C08-035C-C82E28BD8BF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DC65E3F-9B47-D703-0415-BBAEA9A42E73}"/>
              </a:ext>
            </a:extLst>
          </p:cNvPr>
          <p:cNvSpPr>
            <a:spLocks noGrp="1"/>
          </p:cNvSpPr>
          <p:nvPr>
            <p:ph type="title"/>
          </p:nvPr>
        </p:nvSpPr>
        <p:spPr>
          <a:xfrm>
            <a:off x="2911063" y="162233"/>
            <a:ext cx="3784705" cy="973393"/>
          </a:xfrm>
        </p:spPr>
        <p:txBody>
          <a:bodyPr>
            <a:normAutofit/>
          </a:bodyPr>
          <a:lstStyle/>
          <a:p>
            <a:pPr algn="ctr"/>
            <a:r>
              <a:rPr lang="es-MX" b="1" u="sng" noProof="0" dirty="0">
                <a:effectLst>
                  <a:outerShdw blurRad="38100" dist="38100" dir="2700000" algn="tl">
                    <a:srgbClr val="000000">
                      <a:alpha val="43137"/>
                    </a:srgbClr>
                  </a:outerShdw>
                </a:effectLst>
              </a:rPr>
              <a:t>Agenda</a:t>
            </a:r>
          </a:p>
        </p:txBody>
      </p:sp>
      <p:sp>
        <p:nvSpPr>
          <p:cNvPr id="3" name="Marcador de contenido 2">
            <a:extLst>
              <a:ext uri="{FF2B5EF4-FFF2-40B4-BE49-F238E27FC236}">
                <a16:creationId xmlns:a16="http://schemas.microsoft.com/office/drawing/2014/main" id="{1503199A-0D83-9595-F990-9E2D8AEA2958}"/>
              </a:ext>
            </a:extLst>
          </p:cNvPr>
          <p:cNvSpPr>
            <a:spLocks noGrp="1"/>
          </p:cNvSpPr>
          <p:nvPr>
            <p:ph idx="1"/>
          </p:nvPr>
        </p:nvSpPr>
        <p:spPr>
          <a:xfrm>
            <a:off x="4365523" y="1825547"/>
            <a:ext cx="7704188" cy="2815797"/>
          </a:xfrm>
        </p:spPr>
        <p:txBody>
          <a:bodyPr>
            <a:normAutofit fontScale="85000" lnSpcReduction="20000"/>
          </a:bodyPr>
          <a:lstStyle/>
          <a:p>
            <a:pPr marL="514350" indent="-514350">
              <a:buFont typeface="+mj-lt"/>
              <a:buAutoNum type="arabicPeriod"/>
            </a:pPr>
            <a:r>
              <a:rPr lang="es-MX" noProof="0" dirty="0"/>
              <a:t>Presentación</a:t>
            </a:r>
          </a:p>
          <a:p>
            <a:pPr marL="514350" indent="-514350">
              <a:buFont typeface="+mj-lt"/>
              <a:buAutoNum type="arabicPeriod"/>
            </a:pPr>
            <a:r>
              <a:rPr lang="es-MX" dirty="0"/>
              <a:t>Objetivo</a:t>
            </a:r>
          </a:p>
          <a:p>
            <a:pPr marL="514350" indent="-514350">
              <a:buFont typeface="+mj-lt"/>
              <a:buAutoNum type="arabicPeriod"/>
            </a:pPr>
            <a:r>
              <a:rPr lang="es-MX" noProof="0" dirty="0" err="1"/>
              <a:t>Funcio</a:t>
            </a:r>
            <a:r>
              <a:rPr lang="es-MX" dirty="0" err="1"/>
              <a:t>nes</a:t>
            </a:r>
            <a:r>
              <a:rPr lang="es-MX" dirty="0"/>
              <a:t> del enfermero quirúrgico</a:t>
            </a:r>
          </a:p>
          <a:p>
            <a:pPr marL="514350" indent="-514350">
              <a:buFont typeface="+mj-lt"/>
              <a:buAutoNum type="arabicPeriod"/>
            </a:pPr>
            <a:r>
              <a:rPr lang="es-MX" noProof="0" dirty="0"/>
              <a:t>Ética y profesionalismo en el entorno quirúrgico</a:t>
            </a:r>
          </a:p>
          <a:p>
            <a:pPr marL="514350" indent="-514350">
              <a:buFont typeface="+mj-lt"/>
              <a:buAutoNum type="arabicPeriod"/>
            </a:pPr>
            <a:r>
              <a:rPr lang="es-MX" dirty="0"/>
              <a:t>Avances tecnológicos en el campo quirúrgico</a:t>
            </a:r>
          </a:p>
          <a:p>
            <a:pPr marL="514350" indent="-514350">
              <a:buFont typeface="+mj-lt"/>
              <a:buAutoNum type="arabicPeriod"/>
            </a:pPr>
            <a:r>
              <a:rPr lang="es-MX" dirty="0"/>
              <a:t>Actividad integrativa</a:t>
            </a:r>
          </a:p>
          <a:p>
            <a:pPr marL="514350" indent="-514350">
              <a:buFont typeface="+mj-lt"/>
              <a:buAutoNum type="arabicPeriod"/>
            </a:pPr>
            <a:r>
              <a:rPr lang="es-MX" noProof="0" dirty="0"/>
              <a:t>Evaluación</a:t>
            </a:r>
          </a:p>
        </p:txBody>
      </p:sp>
      <p:sp>
        <p:nvSpPr>
          <p:cNvPr id="7" name="Rectángulo 6">
            <a:extLst>
              <a:ext uri="{FF2B5EF4-FFF2-40B4-BE49-F238E27FC236}">
                <a16:creationId xmlns:a16="http://schemas.microsoft.com/office/drawing/2014/main" id="{AA0FC336-8AF3-CDEC-90AF-B6B04DABAA2A}"/>
              </a:ext>
            </a:extLst>
          </p:cNvPr>
          <p:cNvSpPr/>
          <p:nvPr/>
        </p:nvSpPr>
        <p:spPr>
          <a:xfrm>
            <a:off x="4301717" y="1664170"/>
            <a:ext cx="7831799" cy="313855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1026" name="Picture 2" descr="Premium Vector | Female nurse wearing surgery mask">
            <a:extLst>
              <a:ext uri="{FF2B5EF4-FFF2-40B4-BE49-F238E27FC236}">
                <a16:creationId xmlns:a16="http://schemas.microsoft.com/office/drawing/2014/main" id="{F83DE358-7EA5-DBA5-F57F-753F2C333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055" y="762000"/>
            <a:ext cx="2771775"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587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33C4B-49E4-5B32-E777-A62AB439785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55690C6-CFCF-C614-17F6-2B4365B7A9FC}"/>
              </a:ext>
            </a:extLst>
          </p:cNvPr>
          <p:cNvSpPr>
            <a:spLocks noGrp="1"/>
          </p:cNvSpPr>
          <p:nvPr>
            <p:ph type="title"/>
          </p:nvPr>
        </p:nvSpPr>
        <p:spPr>
          <a:xfrm>
            <a:off x="2911063" y="162233"/>
            <a:ext cx="3784705" cy="973393"/>
          </a:xfrm>
        </p:spPr>
        <p:txBody>
          <a:bodyPr>
            <a:normAutofit/>
          </a:bodyPr>
          <a:lstStyle/>
          <a:p>
            <a:pPr algn="ctr"/>
            <a:r>
              <a:rPr lang="es-MX" b="1" u="sng" noProof="0" dirty="0">
                <a:effectLst>
                  <a:outerShdw blurRad="38100" dist="38100" dir="2700000" algn="tl">
                    <a:srgbClr val="000000">
                      <a:alpha val="43137"/>
                    </a:srgbClr>
                  </a:outerShdw>
                </a:effectLst>
              </a:rPr>
              <a:t>Objetivo</a:t>
            </a:r>
          </a:p>
        </p:txBody>
      </p:sp>
      <p:sp>
        <p:nvSpPr>
          <p:cNvPr id="3" name="Marcador de contenido 2">
            <a:extLst>
              <a:ext uri="{FF2B5EF4-FFF2-40B4-BE49-F238E27FC236}">
                <a16:creationId xmlns:a16="http://schemas.microsoft.com/office/drawing/2014/main" id="{1C8536D7-A2E2-D9E7-F254-F8C64E492B24}"/>
              </a:ext>
            </a:extLst>
          </p:cNvPr>
          <p:cNvSpPr>
            <a:spLocks noGrp="1"/>
          </p:cNvSpPr>
          <p:nvPr>
            <p:ph idx="1"/>
          </p:nvPr>
        </p:nvSpPr>
        <p:spPr>
          <a:xfrm>
            <a:off x="531173" y="2210645"/>
            <a:ext cx="5899253" cy="2907737"/>
          </a:xfrm>
        </p:spPr>
        <p:txBody>
          <a:bodyPr>
            <a:normAutofit lnSpcReduction="10000"/>
          </a:bodyPr>
          <a:lstStyle/>
          <a:p>
            <a:r>
              <a:rPr lang="es-ES" dirty="0"/>
              <a:t>Integrar las funciones del enfermero quirúrgico y los principios éticos para mejorar la calidad de la atención en el quirófano, utilizando tecnologías innovadoras y prácticas de vanguardia en cada etapa del proceso quirúrgico.</a:t>
            </a:r>
            <a:endParaRPr lang="es-MX" dirty="0"/>
          </a:p>
          <a:p>
            <a:pPr marL="0" indent="0">
              <a:buNone/>
            </a:pPr>
            <a:endParaRPr lang="es-MX" noProof="0" dirty="0"/>
          </a:p>
        </p:txBody>
      </p:sp>
      <p:sp>
        <p:nvSpPr>
          <p:cNvPr id="7" name="Rectángulo 6">
            <a:extLst>
              <a:ext uri="{FF2B5EF4-FFF2-40B4-BE49-F238E27FC236}">
                <a16:creationId xmlns:a16="http://schemas.microsoft.com/office/drawing/2014/main" id="{55EA058F-4D3C-1D66-13CF-BADA55C72AF5}"/>
              </a:ext>
            </a:extLst>
          </p:cNvPr>
          <p:cNvSpPr/>
          <p:nvPr/>
        </p:nvSpPr>
        <p:spPr>
          <a:xfrm>
            <a:off x="386193" y="2046568"/>
            <a:ext cx="6044233" cy="3071814"/>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4" name="Picture 2" descr="40+ Enfermera De Quirófano Ilustraciones de Stock, gráficos vectoriales  libres de derechos y clip art - iStock">
            <a:extLst>
              <a:ext uri="{FF2B5EF4-FFF2-40B4-BE49-F238E27FC236}">
                <a16:creationId xmlns:a16="http://schemas.microsoft.com/office/drawing/2014/main" id="{084C9826-9F42-59DF-F7D4-3DB934013C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1941" y="1787550"/>
            <a:ext cx="5071375" cy="358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019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373C31-48F8-FD34-0691-945CADFF0757}"/>
              </a:ext>
            </a:extLst>
          </p:cNvPr>
          <p:cNvSpPr>
            <a:spLocks noGrp="1"/>
          </p:cNvSpPr>
          <p:nvPr>
            <p:ph type="title"/>
          </p:nvPr>
        </p:nvSpPr>
        <p:spPr>
          <a:xfrm>
            <a:off x="3417425" y="29496"/>
            <a:ext cx="3396330" cy="1119086"/>
          </a:xfrm>
        </p:spPr>
        <p:txBody>
          <a:bodyPr/>
          <a:lstStyle/>
          <a:p>
            <a:r>
              <a:rPr lang="es-MX" b="1" u="sng" noProof="0" dirty="0">
                <a:effectLst>
                  <a:outerShdw blurRad="38100" dist="38100" dir="2700000" algn="tl">
                    <a:srgbClr val="000000">
                      <a:alpha val="43137"/>
                    </a:srgbClr>
                  </a:outerShdw>
                </a:effectLst>
              </a:rPr>
              <a:t>Presentación</a:t>
            </a:r>
          </a:p>
        </p:txBody>
      </p:sp>
      <p:sp>
        <p:nvSpPr>
          <p:cNvPr id="3" name="Marcador de contenido 2">
            <a:extLst>
              <a:ext uri="{FF2B5EF4-FFF2-40B4-BE49-F238E27FC236}">
                <a16:creationId xmlns:a16="http://schemas.microsoft.com/office/drawing/2014/main" id="{61B8E962-52C5-530A-5158-5631A5FFC1CA}"/>
              </a:ext>
            </a:extLst>
          </p:cNvPr>
          <p:cNvSpPr>
            <a:spLocks noGrp="1"/>
          </p:cNvSpPr>
          <p:nvPr>
            <p:ph idx="1"/>
          </p:nvPr>
        </p:nvSpPr>
        <p:spPr>
          <a:xfrm>
            <a:off x="4551462" y="1363645"/>
            <a:ext cx="7156877" cy="4739680"/>
          </a:xfrm>
        </p:spPr>
        <p:txBody>
          <a:bodyPr>
            <a:normAutofit fontScale="92500" lnSpcReduction="10000"/>
          </a:bodyPr>
          <a:lstStyle/>
          <a:p>
            <a:pPr marL="0" indent="0">
              <a:buNone/>
            </a:pPr>
            <a:r>
              <a:rPr lang="es-MX" u="sng" noProof="0" dirty="0">
                <a:effectLst>
                  <a:outerShdw blurRad="38100" dist="38100" dir="2700000" algn="tl">
                    <a:srgbClr val="000000">
                      <a:alpha val="43137"/>
                    </a:srgbClr>
                  </a:outerShdw>
                </a:effectLst>
              </a:rPr>
              <a:t>Sandra Ivonne Guandulain Ponce</a:t>
            </a:r>
          </a:p>
          <a:p>
            <a:r>
              <a:rPr lang="es-MX" noProof="0" dirty="0"/>
              <a:t>Lic. En Enfermería y Obstetricia – IPN</a:t>
            </a:r>
          </a:p>
          <a:p>
            <a:r>
              <a:rPr lang="es-MX" noProof="0" dirty="0"/>
              <a:t>Mtra. En Administración de Organizaciones de la salud – Universidad La Salle</a:t>
            </a:r>
          </a:p>
          <a:p>
            <a:pPr marL="0" indent="0">
              <a:buNone/>
            </a:pPr>
            <a:r>
              <a:rPr lang="es-MX" u="sng" noProof="0" dirty="0">
                <a:effectLst>
                  <a:outerShdw blurRad="38100" dist="38100" dir="2700000" algn="tl">
                    <a:srgbClr val="000000">
                      <a:alpha val="43137"/>
                    </a:srgbClr>
                  </a:outerShdw>
                </a:effectLst>
              </a:rPr>
              <a:t>Experiencia: </a:t>
            </a:r>
          </a:p>
          <a:p>
            <a:r>
              <a:rPr lang="es-MX" noProof="0" dirty="0"/>
              <a:t>Centro Médico ABC – Quirófano y Excelencia Operacional </a:t>
            </a:r>
          </a:p>
          <a:p>
            <a:r>
              <a:rPr lang="es-MX" noProof="0" dirty="0"/>
              <a:t>Hospital Ángeles Acoxpa – Jefe de Quirófano</a:t>
            </a:r>
          </a:p>
          <a:p>
            <a:r>
              <a:rPr lang="es-MX" noProof="0" dirty="0"/>
              <a:t>Enfermera privada de cirugía plástica</a:t>
            </a:r>
          </a:p>
          <a:p>
            <a:r>
              <a:rPr lang="es-MX" noProof="0" dirty="0"/>
              <a:t>Docente en UNITEC Atizapán</a:t>
            </a:r>
          </a:p>
          <a:p>
            <a:r>
              <a:rPr lang="es-MX" noProof="0" dirty="0"/>
              <a:t>Enfermera independiente </a:t>
            </a:r>
          </a:p>
        </p:txBody>
      </p:sp>
      <p:pic>
        <p:nvPicPr>
          <p:cNvPr id="6" name="Imagen 5">
            <a:extLst>
              <a:ext uri="{FF2B5EF4-FFF2-40B4-BE49-F238E27FC236}">
                <a16:creationId xmlns:a16="http://schemas.microsoft.com/office/drawing/2014/main" id="{EFA55CFD-F050-7AFB-7E1D-5E50B554B90F}"/>
              </a:ext>
            </a:extLst>
          </p:cNvPr>
          <p:cNvPicPr>
            <a:picLocks noChangeAspect="1"/>
          </p:cNvPicPr>
          <p:nvPr/>
        </p:nvPicPr>
        <p:blipFill>
          <a:blip r:embed="rId2"/>
          <a:stretch>
            <a:fillRect/>
          </a:stretch>
        </p:blipFill>
        <p:spPr>
          <a:xfrm>
            <a:off x="307619" y="952306"/>
            <a:ext cx="3634333" cy="5315759"/>
          </a:xfrm>
          <a:prstGeom prst="rect">
            <a:avLst/>
          </a:prstGeom>
          <a:ln>
            <a:noFill/>
          </a:ln>
          <a:effectLst>
            <a:outerShdw blurRad="292100" dist="139700" dir="2700000" algn="tl" rotWithShape="0">
              <a:srgbClr val="333333">
                <a:alpha val="65000"/>
              </a:srgbClr>
            </a:outerShdw>
          </a:effectLst>
        </p:spPr>
      </p:pic>
      <p:sp>
        <p:nvSpPr>
          <p:cNvPr id="7" name="Rectángulo 6">
            <a:extLst>
              <a:ext uri="{FF2B5EF4-FFF2-40B4-BE49-F238E27FC236}">
                <a16:creationId xmlns:a16="http://schemas.microsoft.com/office/drawing/2014/main" id="{7D829F2F-274A-D883-B90F-B0A0691B74E8}"/>
              </a:ext>
            </a:extLst>
          </p:cNvPr>
          <p:cNvSpPr/>
          <p:nvPr/>
        </p:nvSpPr>
        <p:spPr>
          <a:xfrm>
            <a:off x="4375422" y="1262115"/>
            <a:ext cx="7508959" cy="494274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905523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02198-53D5-5479-49FD-CA65C30B4739}"/>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92FC1837-1EA6-D8E5-816F-8AD4B9E4957B}"/>
              </a:ext>
            </a:extLst>
          </p:cNvPr>
          <p:cNvSpPr>
            <a:spLocks noGrp="1"/>
          </p:cNvSpPr>
          <p:nvPr>
            <p:ph type="title"/>
          </p:nvPr>
        </p:nvSpPr>
        <p:spPr>
          <a:xfrm>
            <a:off x="3072188" y="100013"/>
            <a:ext cx="5177791" cy="830998"/>
          </a:xfrm>
        </p:spPr>
        <p:txBody>
          <a:bodyPr>
            <a:normAutofit/>
          </a:bodyPr>
          <a:lstStyle/>
          <a:p>
            <a:r>
              <a:rPr lang="es-MX" b="1" u="sng" noProof="0" dirty="0">
                <a:effectLst>
                  <a:outerShdw blurRad="38100" dist="38100" dir="2700000" algn="tl">
                    <a:srgbClr val="000000">
                      <a:alpha val="43137"/>
                    </a:srgbClr>
                  </a:outerShdw>
                </a:effectLst>
              </a:rPr>
              <a:t>Entradas a quirófano</a:t>
            </a:r>
          </a:p>
        </p:txBody>
      </p:sp>
      <p:pic>
        <p:nvPicPr>
          <p:cNvPr id="8" name="Imagen 7">
            <a:extLst>
              <a:ext uri="{FF2B5EF4-FFF2-40B4-BE49-F238E27FC236}">
                <a16:creationId xmlns:a16="http://schemas.microsoft.com/office/drawing/2014/main" id="{8B790B19-109F-92C6-77DD-A2CF29D4F30B}"/>
              </a:ext>
            </a:extLst>
          </p:cNvPr>
          <p:cNvPicPr>
            <a:picLocks noChangeAspect="1"/>
          </p:cNvPicPr>
          <p:nvPr/>
        </p:nvPicPr>
        <p:blipFill>
          <a:blip r:embed="rId2"/>
          <a:stretch>
            <a:fillRect/>
          </a:stretch>
        </p:blipFill>
        <p:spPr>
          <a:xfrm>
            <a:off x="4473918" y="2480191"/>
            <a:ext cx="2739159" cy="2123123"/>
          </a:xfrm>
          <a:prstGeom prst="rect">
            <a:avLst/>
          </a:prstGeom>
          <a:ln w="38100">
            <a:solidFill>
              <a:srgbClr val="C00000"/>
            </a:solidFill>
          </a:ln>
        </p:spPr>
      </p:pic>
      <p:pic>
        <p:nvPicPr>
          <p:cNvPr id="10" name="Imagen 9">
            <a:extLst>
              <a:ext uri="{FF2B5EF4-FFF2-40B4-BE49-F238E27FC236}">
                <a16:creationId xmlns:a16="http://schemas.microsoft.com/office/drawing/2014/main" id="{359F9E25-D70A-2F38-92E0-EBA63F2B6A4F}"/>
              </a:ext>
            </a:extLst>
          </p:cNvPr>
          <p:cNvPicPr>
            <a:picLocks noChangeAspect="1"/>
          </p:cNvPicPr>
          <p:nvPr/>
        </p:nvPicPr>
        <p:blipFill>
          <a:blip r:embed="rId3"/>
          <a:stretch>
            <a:fillRect/>
          </a:stretch>
        </p:blipFill>
        <p:spPr>
          <a:xfrm>
            <a:off x="9369860" y="4274710"/>
            <a:ext cx="2067283" cy="1694594"/>
          </a:xfrm>
          <a:prstGeom prst="rect">
            <a:avLst/>
          </a:prstGeom>
          <a:ln w="38100">
            <a:solidFill>
              <a:schemeClr val="accent5"/>
            </a:solidFill>
          </a:ln>
        </p:spPr>
      </p:pic>
      <p:pic>
        <p:nvPicPr>
          <p:cNvPr id="12" name="Imagen 11">
            <a:extLst>
              <a:ext uri="{FF2B5EF4-FFF2-40B4-BE49-F238E27FC236}">
                <a16:creationId xmlns:a16="http://schemas.microsoft.com/office/drawing/2014/main" id="{E04EE8EE-EAD4-34CA-037E-06AB18CB14D6}"/>
              </a:ext>
            </a:extLst>
          </p:cNvPr>
          <p:cNvPicPr>
            <a:picLocks noChangeAspect="1"/>
          </p:cNvPicPr>
          <p:nvPr/>
        </p:nvPicPr>
        <p:blipFill>
          <a:blip r:embed="rId4"/>
          <a:stretch>
            <a:fillRect/>
          </a:stretch>
        </p:blipFill>
        <p:spPr>
          <a:xfrm>
            <a:off x="347119" y="4274710"/>
            <a:ext cx="2067283" cy="1694594"/>
          </a:xfrm>
          <a:prstGeom prst="rect">
            <a:avLst/>
          </a:prstGeom>
          <a:ln w="38100">
            <a:solidFill>
              <a:schemeClr val="accent2"/>
            </a:solidFill>
          </a:ln>
        </p:spPr>
      </p:pic>
      <p:pic>
        <p:nvPicPr>
          <p:cNvPr id="14" name="Imagen 13">
            <a:extLst>
              <a:ext uri="{FF2B5EF4-FFF2-40B4-BE49-F238E27FC236}">
                <a16:creationId xmlns:a16="http://schemas.microsoft.com/office/drawing/2014/main" id="{77797746-0C7C-97AA-E20A-6C791AEB4507}"/>
              </a:ext>
            </a:extLst>
          </p:cNvPr>
          <p:cNvPicPr>
            <a:picLocks noChangeAspect="1"/>
          </p:cNvPicPr>
          <p:nvPr/>
        </p:nvPicPr>
        <p:blipFill>
          <a:blip r:embed="rId5"/>
          <a:stretch>
            <a:fillRect/>
          </a:stretch>
        </p:blipFill>
        <p:spPr>
          <a:xfrm>
            <a:off x="9272592" y="1371159"/>
            <a:ext cx="2067283" cy="1538804"/>
          </a:xfrm>
          <a:prstGeom prst="rect">
            <a:avLst/>
          </a:prstGeom>
          <a:ln w="38100">
            <a:solidFill>
              <a:schemeClr val="tx2">
                <a:lumMod val="50000"/>
                <a:lumOff val="50000"/>
              </a:schemeClr>
            </a:solidFill>
          </a:ln>
        </p:spPr>
      </p:pic>
      <p:pic>
        <p:nvPicPr>
          <p:cNvPr id="16" name="Imagen 15">
            <a:extLst>
              <a:ext uri="{FF2B5EF4-FFF2-40B4-BE49-F238E27FC236}">
                <a16:creationId xmlns:a16="http://schemas.microsoft.com/office/drawing/2014/main" id="{3487A935-BEED-AD95-C9F0-21722C041396}"/>
              </a:ext>
            </a:extLst>
          </p:cNvPr>
          <p:cNvPicPr>
            <a:picLocks noChangeAspect="1"/>
          </p:cNvPicPr>
          <p:nvPr/>
        </p:nvPicPr>
        <p:blipFill>
          <a:blip r:embed="rId6"/>
          <a:stretch>
            <a:fillRect/>
          </a:stretch>
        </p:blipFill>
        <p:spPr>
          <a:xfrm>
            <a:off x="332830" y="1432754"/>
            <a:ext cx="2067284" cy="1643864"/>
          </a:xfrm>
          <a:prstGeom prst="rect">
            <a:avLst/>
          </a:prstGeom>
          <a:ln w="38100">
            <a:solidFill>
              <a:schemeClr val="accent6">
                <a:lumMod val="75000"/>
              </a:schemeClr>
            </a:solidFill>
          </a:ln>
        </p:spPr>
      </p:pic>
      <p:sp>
        <p:nvSpPr>
          <p:cNvPr id="17" name="Rectángulo 16">
            <a:extLst>
              <a:ext uri="{FF2B5EF4-FFF2-40B4-BE49-F238E27FC236}">
                <a16:creationId xmlns:a16="http://schemas.microsoft.com/office/drawing/2014/main" id="{0C303C46-F94D-96D9-C784-F7BF295813D8}"/>
              </a:ext>
            </a:extLst>
          </p:cNvPr>
          <p:cNvSpPr/>
          <p:nvPr/>
        </p:nvSpPr>
        <p:spPr>
          <a:xfrm>
            <a:off x="166415" y="5938945"/>
            <a:ext cx="2400114" cy="461665"/>
          </a:xfrm>
          <a:prstGeom prst="rect">
            <a:avLst/>
          </a:prstGeom>
          <a:noFill/>
        </p:spPr>
        <p:txBody>
          <a:bodyPr wrap="square" lIns="91440" tIns="45720" rIns="91440" bIns="45720">
            <a:spAutoFit/>
          </a:bodyPr>
          <a:lstStyle/>
          <a:p>
            <a:pPr algn="ctr"/>
            <a:r>
              <a:rPr lang="es-ES" sz="2400" b="0" cap="none" spc="0" dirty="0">
                <a:ln w="0"/>
                <a:solidFill>
                  <a:schemeClr val="accent2"/>
                </a:solidFill>
                <a:effectLst>
                  <a:reflection blurRad="6350" stA="53000" endA="300" endPos="35500" dir="5400000" sy="-90000" algn="bl" rotWithShape="0"/>
                </a:effectLst>
              </a:rPr>
              <a:t>Hospitalización</a:t>
            </a:r>
          </a:p>
        </p:txBody>
      </p:sp>
      <p:sp>
        <p:nvSpPr>
          <p:cNvPr id="18" name="Rectángulo 17">
            <a:extLst>
              <a:ext uri="{FF2B5EF4-FFF2-40B4-BE49-F238E27FC236}">
                <a16:creationId xmlns:a16="http://schemas.microsoft.com/office/drawing/2014/main" id="{6963F3C4-1DDF-F7DB-FCE9-B1F859B8310B}"/>
              </a:ext>
            </a:extLst>
          </p:cNvPr>
          <p:cNvSpPr/>
          <p:nvPr/>
        </p:nvSpPr>
        <p:spPr>
          <a:xfrm>
            <a:off x="166415" y="3076618"/>
            <a:ext cx="2400114" cy="830997"/>
          </a:xfrm>
          <a:prstGeom prst="rect">
            <a:avLst/>
          </a:prstGeom>
          <a:noFill/>
        </p:spPr>
        <p:txBody>
          <a:bodyPr wrap="square" lIns="91440" tIns="45720" rIns="91440" bIns="45720">
            <a:spAutoFit/>
          </a:bodyPr>
          <a:lstStyle/>
          <a:p>
            <a:pPr algn="ctr"/>
            <a:r>
              <a:rPr lang="es-ES" sz="2400" b="0" cap="none" spc="0" dirty="0">
                <a:ln w="0"/>
                <a:solidFill>
                  <a:schemeClr val="accent3"/>
                </a:solidFill>
                <a:effectLst>
                  <a:reflection blurRad="6350" stA="53000" endA="300" endPos="35500" dir="5400000" sy="-90000" algn="bl" rotWithShape="0"/>
                </a:effectLst>
              </a:rPr>
              <a:t>Unidad de Terapia Intensiva</a:t>
            </a:r>
          </a:p>
        </p:txBody>
      </p:sp>
      <p:sp>
        <p:nvSpPr>
          <p:cNvPr id="19" name="Rectángulo 18">
            <a:extLst>
              <a:ext uri="{FF2B5EF4-FFF2-40B4-BE49-F238E27FC236}">
                <a16:creationId xmlns:a16="http://schemas.microsoft.com/office/drawing/2014/main" id="{B247A9A9-C544-6C9C-8ACB-BFDDF97F9685}"/>
              </a:ext>
            </a:extLst>
          </p:cNvPr>
          <p:cNvSpPr/>
          <p:nvPr/>
        </p:nvSpPr>
        <p:spPr>
          <a:xfrm>
            <a:off x="8853674" y="2942061"/>
            <a:ext cx="2905119" cy="830997"/>
          </a:xfrm>
          <a:prstGeom prst="rect">
            <a:avLst/>
          </a:prstGeom>
          <a:noFill/>
        </p:spPr>
        <p:txBody>
          <a:bodyPr wrap="square" lIns="91440" tIns="45720" rIns="91440" bIns="45720">
            <a:spAutoFit/>
          </a:bodyPr>
          <a:lstStyle/>
          <a:p>
            <a:pPr algn="ctr"/>
            <a:r>
              <a:rPr lang="es-ES" sz="2400" b="0" cap="none" spc="0" dirty="0">
                <a:ln w="0"/>
                <a:solidFill>
                  <a:schemeClr val="accent4"/>
                </a:solidFill>
                <a:effectLst>
                  <a:reflection blurRad="6350" stA="53000" endA="300" endPos="35500" dir="5400000" sy="-90000" algn="bl" rotWithShape="0"/>
                </a:effectLst>
              </a:rPr>
              <a:t>Unidad de Cirugía ambulatoria</a:t>
            </a:r>
          </a:p>
        </p:txBody>
      </p:sp>
      <p:sp>
        <p:nvSpPr>
          <p:cNvPr id="20" name="Rectángulo 19">
            <a:extLst>
              <a:ext uri="{FF2B5EF4-FFF2-40B4-BE49-F238E27FC236}">
                <a16:creationId xmlns:a16="http://schemas.microsoft.com/office/drawing/2014/main" id="{6AE7921A-5329-5BD1-24D4-9E12FDC890EB}"/>
              </a:ext>
            </a:extLst>
          </p:cNvPr>
          <p:cNvSpPr/>
          <p:nvPr/>
        </p:nvSpPr>
        <p:spPr>
          <a:xfrm>
            <a:off x="8853674" y="5933399"/>
            <a:ext cx="2905119" cy="461665"/>
          </a:xfrm>
          <a:prstGeom prst="rect">
            <a:avLst/>
          </a:prstGeom>
          <a:noFill/>
        </p:spPr>
        <p:txBody>
          <a:bodyPr wrap="square" lIns="91440" tIns="45720" rIns="91440" bIns="45720">
            <a:spAutoFit/>
          </a:bodyPr>
          <a:lstStyle/>
          <a:p>
            <a:pPr algn="ctr"/>
            <a:r>
              <a:rPr lang="es-ES" sz="2400" b="0" cap="none" spc="0" dirty="0">
                <a:ln w="0"/>
                <a:solidFill>
                  <a:schemeClr val="accent5"/>
                </a:solidFill>
                <a:effectLst>
                  <a:reflection blurRad="6350" stA="53000" endA="300" endPos="35500" dir="5400000" sy="-90000" algn="bl" rotWithShape="0"/>
                </a:effectLst>
              </a:rPr>
              <a:t>Urgencias</a:t>
            </a:r>
          </a:p>
        </p:txBody>
      </p:sp>
      <p:sp>
        <p:nvSpPr>
          <p:cNvPr id="21" name="Rectángulo 20">
            <a:extLst>
              <a:ext uri="{FF2B5EF4-FFF2-40B4-BE49-F238E27FC236}">
                <a16:creationId xmlns:a16="http://schemas.microsoft.com/office/drawing/2014/main" id="{C871DB05-F40C-B601-12C3-59532895D39D}"/>
              </a:ext>
            </a:extLst>
          </p:cNvPr>
          <p:cNvSpPr/>
          <p:nvPr/>
        </p:nvSpPr>
        <p:spPr>
          <a:xfrm>
            <a:off x="4390937" y="4653137"/>
            <a:ext cx="2905119" cy="461665"/>
          </a:xfrm>
          <a:prstGeom prst="rect">
            <a:avLst/>
          </a:prstGeom>
          <a:noFill/>
        </p:spPr>
        <p:txBody>
          <a:bodyPr wrap="square" lIns="91440" tIns="45720" rIns="91440" bIns="45720">
            <a:spAutoFit/>
          </a:bodyPr>
          <a:lstStyle/>
          <a:p>
            <a:pPr algn="ctr"/>
            <a:r>
              <a:rPr lang="es-ES" sz="2400" b="0" cap="none" spc="0" dirty="0">
                <a:ln w="0"/>
                <a:solidFill>
                  <a:srgbClr val="C00000"/>
                </a:solidFill>
                <a:effectLst>
                  <a:reflection blurRad="6350" stA="53000" endA="300" endPos="35500" dir="5400000" sy="-90000" algn="bl" rotWithShape="0"/>
                </a:effectLst>
              </a:rPr>
              <a:t>Quirófano</a:t>
            </a:r>
          </a:p>
        </p:txBody>
      </p:sp>
      <p:cxnSp>
        <p:nvCxnSpPr>
          <p:cNvPr id="23" name="Conector: angular 22">
            <a:extLst>
              <a:ext uri="{FF2B5EF4-FFF2-40B4-BE49-F238E27FC236}">
                <a16:creationId xmlns:a16="http://schemas.microsoft.com/office/drawing/2014/main" id="{A3F164F8-3360-43E1-4686-4E8E2069ACB7}"/>
              </a:ext>
            </a:extLst>
          </p:cNvPr>
          <p:cNvCxnSpPr>
            <a:stCxn id="16" idx="3"/>
            <a:endCxn id="8" idx="1"/>
          </p:cNvCxnSpPr>
          <p:nvPr/>
        </p:nvCxnSpPr>
        <p:spPr>
          <a:xfrm>
            <a:off x="2400114" y="2254686"/>
            <a:ext cx="2073804" cy="1287067"/>
          </a:xfrm>
          <a:prstGeom prst="bentConnector3">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29" name="Conector: angular 28">
            <a:extLst>
              <a:ext uri="{FF2B5EF4-FFF2-40B4-BE49-F238E27FC236}">
                <a16:creationId xmlns:a16="http://schemas.microsoft.com/office/drawing/2014/main" id="{4C2F985F-49CD-AB32-0F28-7F3B3AEAEBAE}"/>
              </a:ext>
            </a:extLst>
          </p:cNvPr>
          <p:cNvCxnSpPr>
            <a:stCxn id="12" idx="3"/>
          </p:cNvCxnSpPr>
          <p:nvPr/>
        </p:nvCxnSpPr>
        <p:spPr>
          <a:xfrm flipV="1">
            <a:off x="2414402" y="3686175"/>
            <a:ext cx="2059516" cy="1435832"/>
          </a:xfrm>
          <a:prstGeom prst="bentConnector3">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1" name="Conector: angular 30">
            <a:extLst>
              <a:ext uri="{FF2B5EF4-FFF2-40B4-BE49-F238E27FC236}">
                <a16:creationId xmlns:a16="http://schemas.microsoft.com/office/drawing/2014/main" id="{D488FFB6-B90E-04C5-F042-C46726A709EF}"/>
              </a:ext>
            </a:extLst>
          </p:cNvPr>
          <p:cNvCxnSpPr>
            <a:stCxn id="14" idx="1"/>
            <a:endCxn id="8" idx="3"/>
          </p:cNvCxnSpPr>
          <p:nvPr/>
        </p:nvCxnSpPr>
        <p:spPr>
          <a:xfrm rot="10800000" flipV="1">
            <a:off x="7213078" y="2140561"/>
            <a:ext cx="2059515" cy="1401192"/>
          </a:xfrm>
          <a:prstGeom prst="bentConnector3">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3" name="Conector: angular 32">
            <a:extLst>
              <a:ext uri="{FF2B5EF4-FFF2-40B4-BE49-F238E27FC236}">
                <a16:creationId xmlns:a16="http://schemas.microsoft.com/office/drawing/2014/main" id="{CF500DD0-D6EE-2671-9F02-C6E400691FA3}"/>
              </a:ext>
            </a:extLst>
          </p:cNvPr>
          <p:cNvCxnSpPr>
            <a:cxnSpLocks/>
            <a:stCxn id="10" idx="1"/>
          </p:cNvCxnSpPr>
          <p:nvPr/>
        </p:nvCxnSpPr>
        <p:spPr>
          <a:xfrm rot="10800000">
            <a:off x="7213082" y="3686177"/>
            <a:ext cx="2156779" cy="1435830"/>
          </a:xfrm>
          <a:prstGeom prst="bentConnector3">
            <a:avLst/>
          </a:prstGeom>
          <a:ln>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70922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44554-1684-196C-E56D-242F0DFAB350}"/>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F9A02203-4FBA-4AF9-9B84-9212A62DBE0B}"/>
              </a:ext>
            </a:extLst>
          </p:cNvPr>
          <p:cNvSpPr>
            <a:spLocks noGrp="1"/>
          </p:cNvSpPr>
          <p:nvPr>
            <p:ph type="title"/>
          </p:nvPr>
        </p:nvSpPr>
        <p:spPr>
          <a:xfrm>
            <a:off x="3072188" y="100013"/>
            <a:ext cx="5177791" cy="830998"/>
          </a:xfrm>
        </p:spPr>
        <p:txBody>
          <a:bodyPr>
            <a:normAutofit/>
          </a:bodyPr>
          <a:lstStyle/>
          <a:p>
            <a:r>
              <a:rPr lang="es-MX" b="1" u="sng" noProof="0" dirty="0">
                <a:effectLst>
                  <a:outerShdw blurRad="38100" dist="38100" dir="2700000" algn="tl">
                    <a:srgbClr val="000000">
                      <a:alpha val="43137"/>
                    </a:srgbClr>
                  </a:outerShdw>
                </a:effectLst>
              </a:rPr>
              <a:t>Proceso quirúrgico</a:t>
            </a:r>
          </a:p>
        </p:txBody>
      </p:sp>
      <p:pic>
        <p:nvPicPr>
          <p:cNvPr id="3" name="Imagen 2">
            <a:extLst>
              <a:ext uri="{FF2B5EF4-FFF2-40B4-BE49-F238E27FC236}">
                <a16:creationId xmlns:a16="http://schemas.microsoft.com/office/drawing/2014/main" id="{9C89A22F-C220-8D5F-101A-427FEAD6FFA2}"/>
              </a:ext>
            </a:extLst>
          </p:cNvPr>
          <p:cNvPicPr>
            <a:picLocks noChangeAspect="1"/>
          </p:cNvPicPr>
          <p:nvPr/>
        </p:nvPicPr>
        <p:blipFill>
          <a:blip r:embed="rId2"/>
          <a:stretch>
            <a:fillRect/>
          </a:stretch>
        </p:blipFill>
        <p:spPr>
          <a:xfrm>
            <a:off x="4624398" y="1776597"/>
            <a:ext cx="2343477" cy="1605601"/>
          </a:xfrm>
          <a:prstGeom prst="rect">
            <a:avLst/>
          </a:prstGeom>
          <a:ln w="38100">
            <a:solidFill>
              <a:schemeClr val="accent5"/>
            </a:solidFill>
          </a:ln>
        </p:spPr>
      </p:pic>
      <p:pic>
        <p:nvPicPr>
          <p:cNvPr id="6" name="Imagen 5">
            <a:extLst>
              <a:ext uri="{FF2B5EF4-FFF2-40B4-BE49-F238E27FC236}">
                <a16:creationId xmlns:a16="http://schemas.microsoft.com/office/drawing/2014/main" id="{A2540393-1B8E-BC00-DFF4-15782FF47D48}"/>
              </a:ext>
            </a:extLst>
          </p:cNvPr>
          <p:cNvPicPr>
            <a:picLocks noChangeAspect="1"/>
          </p:cNvPicPr>
          <p:nvPr/>
        </p:nvPicPr>
        <p:blipFill>
          <a:blip r:embed="rId3"/>
          <a:stretch>
            <a:fillRect/>
          </a:stretch>
        </p:blipFill>
        <p:spPr>
          <a:xfrm>
            <a:off x="9086235" y="1799998"/>
            <a:ext cx="2333951" cy="1629002"/>
          </a:xfrm>
          <a:prstGeom prst="rect">
            <a:avLst/>
          </a:prstGeom>
          <a:ln w="38100">
            <a:solidFill>
              <a:schemeClr val="accent4"/>
            </a:solidFill>
          </a:ln>
        </p:spPr>
      </p:pic>
      <p:pic>
        <p:nvPicPr>
          <p:cNvPr id="7" name="Imagen 6">
            <a:extLst>
              <a:ext uri="{FF2B5EF4-FFF2-40B4-BE49-F238E27FC236}">
                <a16:creationId xmlns:a16="http://schemas.microsoft.com/office/drawing/2014/main" id="{1B1873F8-C488-A83C-0CD9-642FB561C5B0}"/>
              </a:ext>
            </a:extLst>
          </p:cNvPr>
          <p:cNvPicPr>
            <a:picLocks noChangeAspect="1"/>
          </p:cNvPicPr>
          <p:nvPr/>
        </p:nvPicPr>
        <p:blipFill>
          <a:blip r:embed="rId3"/>
          <a:stretch>
            <a:fillRect/>
          </a:stretch>
        </p:blipFill>
        <p:spPr>
          <a:xfrm>
            <a:off x="553087" y="1799998"/>
            <a:ext cx="2333951" cy="1629002"/>
          </a:xfrm>
          <a:prstGeom prst="rect">
            <a:avLst/>
          </a:prstGeom>
          <a:ln w="38100">
            <a:solidFill>
              <a:srgbClr val="C00000"/>
            </a:solidFill>
          </a:ln>
        </p:spPr>
      </p:pic>
      <p:sp>
        <p:nvSpPr>
          <p:cNvPr id="9" name="Rectángulo 8">
            <a:extLst>
              <a:ext uri="{FF2B5EF4-FFF2-40B4-BE49-F238E27FC236}">
                <a16:creationId xmlns:a16="http://schemas.microsoft.com/office/drawing/2014/main" id="{FE0EE6FC-E52F-BFD4-12AF-FE567139ACF4}"/>
              </a:ext>
            </a:extLst>
          </p:cNvPr>
          <p:cNvSpPr/>
          <p:nvPr/>
        </p:nvSpPr>
        <p:spPr>
          <a:xfrm>
            <a:off x="267502" y="1295469"/>
            <a:ext cx="2905119" cy="461665"/>
          </a:xfrm>
          <a:prstGeom prst="rect">
            <a:avLst/>
          </a:prstGeom>
          <a:noFill/>
        </p:spPr>
        <p:txBody>
          <a:bodyPr wrap="square" lIns="91440" tIns="45720" rIns="91440" bIns="45720">
            <a:spAutoFit/>
          </a:bodyPr>
          <a:lstStyle/>
          <a:p>
            <a:pPr algn="ctr"/>
            <a:r>
              <a:rPr lang="es-ES" sz="2400" b="0" cap="none" spc="0" dirty="0">
                <a:ln w="0"/>
                <a:solidFill>
                  <a:srgbClr val="C00000"/>
                </a:solidFill>
                <a:effectLst>
                  <a:reflection blurRad="6350" stA="53000" endA="300" endPos="35500" dir="5400000" sy="-90000" algn="bl" rotWithShape="0"/>
                </a:effectLst>
              </a:rPr>
              <a:t>Preoperatorio</a:t>
            </a:r>
          </a:p>
        </p:txBody>
      </p:sp>
      <p:sp>
        <p:nvSpPr>
          <p:cNvPr id="11" name="Rectángulo 10">
            <a:extLst>
              <a:ext uri="{FF2B5EF4-FFF2-40B4-BE49-F238E27FC236}">
                <a16:creationId xmlns:a16="http://schemas.microsoft.com/office/drawing/2014/main" id="{14DE7F9B-846F-86E5-A51F-53020E85E52F}"/>
              </a:ext>
            </a:extLst>
          </p:cNvPr>
          <p:cNvSpPr/>
          <p:nvPr/>
        </p:nvSpPr>
        <p:spPr>
          <a:xfrm>
            <a:off x="4343576" y="1250146"/>
            <a:ext cx="2905119" cy="461665"/>
          </a:xfrm>
          <a:prstGeom prst="rect">
            <a:avLst/>
          </a:prstGeom>
          <a:noFill/>
        </p:spPr>
        <p:txBody>
          <a:bodyPr wrap="square" lIns="91440" tIns="45720" rIns="91440" bIns="45720">
            <a:spAutoFit/>
          </a:bodyPr>
          <a:lstStyle/>
          <a:p>
            <a:pPr algn="ctr"/>
            <a:r>
              <a:rPr lang="es-ES" sz="2400" b="0" cap="none" spc="0" dirty="0">
                <a:ln w="0"/>
                <a:solidFill>
                  <a:schemeClr val="accent5"/>
                </a:solidFill>
                <a:effectLst>
                  <a:reflection blurRad="6350" stA="53000" endA="300" endPos="35500" dir="5400000" sy="-90000" algn="bl" rotWithShape="0"/>
                </a:effectLst>
              </a:rPr>
              <a:t>Sala de operaciones</a:t>
            </a:r>
          </a:p>
        </p:txBody>
      </p:sp>
      <p:sp>
        <p:nvSpPr>
          <p:cNvPr id="13" name="Rectángulo 12">
            <a:extLst>
              <a:ext uri="{FF2B5EF4-FFF2-40B4-BE49-F238E27FC236}">
                <a16:creationId xmlns:a16="http://schemas.microsoft.com/office/drawing/2014/main" id="{7E14C8B8-4CD0-A216-7C54-98EB18A97BC3}"/>
              </a:ext>
            </a:extLst>
          </p:cNvPr>
          <p:cNvSpPr/>
          <p:nvPr/>
        </p:nvSpPr>
        <p:spPr>
          <a:xfrm>
            <a:off x="8800650" y="1250145"/>
            <a:ext cx="2905119" cy="461665"/>
          </a:xfrm>
          <a:prstGeom prst="rect">
            <a:avLst/>
          </a:prstGeom>
          <a:noFill/>
        </p:spPr>
        <p:txBody>
          <a:bodyPr wrap="square" lIns="91440" tIns="45720" rIns="91440" bIns="45720">
            <a:spAutoFit/>
          </a:bodyPr>
          <a:lstStyle/>
          <a:p>
            <a:pPr algn="ctr"/>
            <a:r>
              <a:rPr lang="es-ES" sz="2400" dirty="0">
                <a:ln w="0"/>
                <a:solidFill>
                  <a:schemeClr val="accent4"/>
                </a:solidFill>
                <a:effectLst>
                  <a:reflection blurRad="6350" stA="53000" endA="300" endPos="35500" dir="5400000" sy="-90000" algn="bl" rotWithShape="0"/>
                </a:effectLst>
              </a:rPr>
              <a:t>Recuperación</a:t>
            </a:r>
            <a:endParaRPr lang="es-ES" sz="2400" b="0" cap="none" spc="0" dirty="0">
              <a:ln w="0"/>
              <a:solidFill>
                <a:schemeClr val="accent4"/>
              </a:solidFill>
              <a:effectLst>
                <a:reflection blurRad="6350" stA="53000" endA="300" endPos="35500" dir="5400000" sy="-90000" algn="bl" rotWithShape="0"/>
              </a:effectLst>
            </a:endParaRPr>
          </a:p>
        </p:txBody>
      </p:sp>
      <p:sp>
        <p:nvSpPr>
          <p:cNvPr id="15" name="Flecha: a la derecha 14">
            <a:extLst>
              <a:ext uri="{FF2B5EF4-FFF2-40B4-BE49-F238E27FC236}">
                <a16:creationId xmlns:a16="http://schemas.microsoft.com/office/drawing/2014/main" id="{633424C5-371B-0C0A-EBF0-3F1992D4D1C5}"/>
              </a:ext>
            </a:extLst>
          </p:cNvPr>
          <p:cNvSpPr/>
          <p:nvPr/>
        </p:nvSpPr>
        <p:spPr>
          <a:xfrm>
            <a:off x="3300413" y="2428875"/>
            <a:ext cx="1043163" cy="461665"/>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2" name="Flecha: a la derecha 21">
            <a:extLst>
              <a:ext uri="{FF2B5EF4-FFF2-40B4-BE49-F238E27FC236}">
                <a16:creationId xmlns:a16="http://schemas.microsoft.com/office/drawing/2014/main" id="{4054ED92-5C4A-25F7-A195-1BD9898DE602}"/>
              </a:ext>
            </a:extLst>
          </p:cNvPr>
          <p:cNvSpPr/>
          <p:nvPr/>
        </p:nvSpPr>
        <p:spPr>
          <a:xfrm>
            <a:off x="7505473" y="2428874"/>
            <a:ext cx="1043163" cy="461665"/>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4" name="Imagen 23">
            <a:extLst>
              <a:ext uri="{FF2B5EF4-FFF2-40B4-BE49-F238E27FC236}">
                <a16:creationId xmlns:a16="http://schemas.microsoft.com/office/drawing/2014/main" id="{E28EA70C-B54C-218A-95B2-8DB62F5F54AE}"/>
              </a:ext>
            </a:extLst>
          </p:cNvPr>
          <p:cNvPicPr>
            <a:picLocks noChangeAspect="1"/>
          </p:cNvPicPr>
          <p:nvPr/>
        </p:nvPicPr>
        <p:blipFill>
          <a:blip r:embed="rId4"/>
          <a:stretch>
            <a:fillRect/>
          </a:stretch>
        </p:blipFill>
        <p:spPr>
          <a:xfrm>
            <a:off x="2433326" y="4276021"/>
            <a:ext cx="2333951" cy="1763993"/>
          </a:xfrm>
          <a:prstGeom prst="rect">
            <a:avLst/>
          </a:prstGeom>
          <a:ln w="38100">
            <a:solidFill>
              <a:srgbClr val="0099CC"/>
            </a:solidFill>
          </a:ln>
        </p:spPr>
      </p:pic>
      <p:pic>
        <p:nvPicPr>
          <p:cNvPr id="25" name="Imagen 24">
            <a:extLst>
              <a:ext uri="{FF2B5EF4-FFF2-40B4-BE49-F238E27FC236}">
                <a16:creationId xmlns:a16="http://schemas.microsoft.com/office/drawing/2014/main" id="{3B27FB01-637F-7AE7-9F9F-CBBC2BE5B54F}"/>
              </a:ext>
            </a:extLst>
          </p:cNvPr>
          <p:cNvPicPr>
            <a:picLocks noChangeAspect="1"/>
          </p:cNvPicPr>
          <p:nvPr/>
        </p:nvPicPr>
        <p:blipFill>
          <a:blip r:embed="rId4"/>
          <a:stretch>
            <a:fillRect/>
          </a:stretch>
        </p:blipFill>
        <p:spPr>
          <a:xfrm>
            <a:off x="7111579" y="4218869"/>
            <a:ext cx="2333951" cy="1763993"/>
          </a:xfrm>
          <a:prstGeom prst="rect">
            <a:avLst/>
          </a:prstGeom>
          <a:ln w="38100">
            <a:solidFill>
              <a:srgbClr val="0099CC"/>
            </a:solidFill>
          </a:ln>
        </p:spPr>
      </p:pic>
    </p:spTree>
    <p:extLst>
      <p:ext uri="{BB962C8B-B14F-4D97-AF65-F5344CB8AC3E}">
        <p14:creationId xmlns:p14="http://schemas.microsoft.com/office/powerpoint/2010/main" val="818617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88A09-4A48-90E6-9E18-3C82EF343EE7}"/>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89D6AA54-857C-D746-2FF3-E49D5526E759}"/>
              </a:ext>
            </a:extLst>
          </p:cNvPr>
          <p:cNvSpPr>
            <a:spLocks noGrp="1"/>
          </p:cNvSpPr>
          <p:nvPr>
            <p:ph type="title"/>
          </p:nvPr>
        </p:nvSpPr>
        <p:spPr>
          <a:xfrm>
            <a:off x="2108199" y="159280"/>
            <a:ext cx="6646333" cy="830998"/>
          </a:xfrm>
        </p:spPr>
        <p:txBody>
          <a:bodyPr>
            <a:normAutofit fontScale="90000"/>
          </a:bodyPr>
          <a:lstStyle/>
          <a:p>
            <a:pPr algn="ctr"/>
            <a:r>
              <a:rPr lang="es-MX" b="1" u="sng" noProof="0" dirty="0" err="1">
                <a:effectLst>
                  <a:outerShdw blurRad="38100" dist="38100" dir="2700000" algn="tl">
                    <a:srgbClr val="000000">
                      <a:alpha val="43137"/>
                    </a:srgbClr>
                  </a:outerShdw>
                </a:effectLst>
              </a:rPr>
              <a:t>Mom</a:t>
            </a:r>
            <a:r>
              <a:rPr lang="es-MX" b="1" u="sng" dirty="0" err="1">
                <a:effectLst>
                  <a:outerShdw blurRad="38100" dist="38100" dir="2700000" algn="tl">
                    <a:srgbClr val="000000">
                      <a:alpha val="43137"/>
                    </a:srgbClr>
                  </a:outerShdw>
                </a:effectLst>
              </a:rPr>
              <a:t>entos</a:t>
            </a:r>
            <a:r>
              <a:rPr lang="es-MX" b="1" u="sng" dirty="0">
                <a:effectLst>
                  <a:outerShdw blurRad="38100" dist="38100" dir="2700000" algn="tl">
                    <a:srgbClr val="000000">
                      <a:alpha val="43137"/>
                    </a:srgbClr>
                  </a:outerShdw>
                </a:effectLst>
              </a:rPr>
              <a:t> fundamentales de la cirugía</a:t>
            </a:r>
            <a:endParaRPr lang="es-MX" b="1" u="sng" noProof="0" dirty="0">
              <a:effectLst>
                <a:outerShdw blurRad="38100" dist="38100" dir="2700000" algn="tl">
                  <a:srgbClr val="000000">
                    <a:alpha val="43137"/>
                  </a:srgbClr>
                </a:outerShdw>
              </a:effectLst>
            </a:endParaRPr>
          </a:p>
        </p:txBody>
      </p:sp>
      <p:sp>
        <p:nvSpPr>
          <p:cNvPr id="2" name="CuadroTexto 1">
            <a:extLst>
              <a:ext uri="{FF2B5EF4-FFF2-40B4-BE49-F238E27FC236}">
                <a16:creationId xmlns:a16="http://schemas.microsoft.com/office/drawing/2014/main" id="{B50B65CB-D7A4-9BC5-0E24-2FD8462037CA}"/>
              </a:ext>
            </a:extLst>
          </p:cNvPr>
          <p:cNvSpPr txBox="1"/>
          <p:nvPr/>
        </p:nvSpPr>
        <p:spPr>
          <a:xfrm>
            <a:off x="440268" y="1634322"/>
            <a:ext cx="4715932" cy="4031873"/>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s-MX" sz="1600" b="1" u="sng" dirty="0"/>
              <a:t>Preoperatorio:</a:t>
            </a:r>
            <a:r>
              <a:rPr lang="es-MX" sz="1600" b="1" dirty="0"/>
              <a:t> </a:t>
            </a:r>
            <a:r>
              <a:rPr lang="es-MX" sz="1600" dirty="0"/>
              <a:t>Es el lapso del tiempo que transcurre desde el momento en que se decide practicar una cirugía, hasta que el paciente es trasladado al quirófano.</a:t>
            </a:r>
          </a:p>
          <a:p>
            <a:pPr marL="285750" indent="-285750">
              <a:buFont typeface="Arial" panose="020B0604020202020204" pitchFamily="34" charset="0"/>
              <a:buChar char="•"/>
            </a:pPr>
            <a:endParaRPr lang="es-MX" sz="1600" dirty="0"/>
          </a:p>
          <a:p>
            <a:pPr marL="285750" indent="-285750">
              <a:buFont typeface="Arial" panose="020B0604020202020204" pitchFamily="34" charset="0"/>
              <a:buChar char="•"/>
            </a:pPr>
            <a:r>
              <a:rPr lang="es-MX" sz="1600" b="1" u="sng" dirty="0"/>
              <a:t>Transoperatorio:</a:t>
            </a:r>
            <a:r>
              <a:rPr lang="es-MX" sz="1600" b="1" dirty="0"/>
              <a:t> </a:t>
            </a:r>
            <a:r>
              <a:rPr lang="es-MX" sz="1600" dirty="0"/>
              <a:t>Es el lapso que transcurre durante la intervención quirúrgica propiamente, en el que se realizan acciones, cuidados y controles, cuyo objetivo es mantener al paciente lo más cercano posible a la homeostasis.</a:t>
            </a:r>
          </a:p>
          <a:p>
            <a:pPr marL="285750" indent="-285750">
              <a:buFont typeface="Arial" panose="020B0604020202020204" pitchFamily="34" charset="0"/>
              <a:buChar char="•"/>
            </a:pPr>
            <a:endParaRPr lang="es-MX" sz="1600" dirty="0"/>
          </a:p>
          <a:p>
            <a:pPr marL="285750" indent="-285750">
              <a:buFont typeface="Arial" panose="020B0604020202020204" pitchFamily="34" charset="0"/>
              <a:buChar char="•"/>
            </a:pPr>
            <a:r>
              <a:rPr lang="es-MX" sz="1600" b="1" u="sng" dirty="0"/>
              <a:t>Postoperatorio:</a:t>
            </a:r>
            <a:r>
              <a:rPr lang="es-MX" sz="1600" b="1" dirty="0"/>
              <a:t>  </a:t>
            </a:r>
            <a:r>
              <a:rPr lang="es-MX" sz="1600" dirty="0"/>
              <a:t>Transcurre  desde que el  paciente sale de la sala y llega a piso u hospitalización. La enfermera realiza una serie de acciones encaminadas a que el paciente recupere su función.</a:t>
            </a:r>
          </a:p>
        </p:txBody>
      </p:sp>
      <p:pic>
        <p:nvPicPr>
          <p:cNvPr id="6" name="Imagen 5">
            <a:extLst>
              <a:ext uri="{FF2B5EF4-FFF2-40B4-BE49-F238E27FC236}">
                <a16:creationId xmlns:a16="http://schemas.microsoft.com/office/drawing/2014/main" id="{CCC6B13C-8FC5-6247-EA27-1C8A5057B55E}"/>
              </a:ext>
            </a:extLst>
          </p:cNvPr>
          <p:cNvPicPr>
            <a:picLocks noChangeAspect="1"/>
          </p:cNvPicPr>
          <p:nvPr/>
        </p:nvPicPr>
        <p:blipFill>
          <a:blip r:embed="rId3"/>
          <a:stretch>
            <a:fillRect/>
          </a:stretch>
        </p:blipFill>
        <p:spPr>
          <a:xfrm>
            <a:off x="6460066" y="1479973"/>
            <a:ext cx="4974075" cy="4432443"/>
          </a:xfrm>
          <a:prstGeom prst="rect">
            <a:avLst/>
          </a:prstGeom>
          <a:ln>
            <a:solidFill>
              <a:srgbClr val="0070C0"/>
            </a:solidFill>
          </a:ln>
        </p:spPr>
      </p:pic>
      <p:sp>
        <p:nvSpPr>
          <p:cNvPr id="7" name="CuadroTexto 6">
            <a:extLst>
              <a:ext uri="{FF2B5EF4-FFF2-40B4-BE49-F238E27FC236}">
                <a16:creationId xmlns:a16="http://schemas.microsoft.com/office/drawing/2014/main" id="{5A073963-47F9-A7D0-06C5-15E6ED3E63A0}"/>
              </a:ext>
            </a:extLst>
          </p:cNvPr>
          <p:cNvSpPr txBox="1"/>
          <p:nvPr/>
        </p:nvSpPr>
        <p:spPr>
          <a:xfrm>
            <a:off x="108857" y="6444734"/>
            <a:ext cx="11821886" cy="369332"/>
          </a:xfrm>
          <a:prstGeom prst="rect">
            <a:avLst/>
          </a:prstGeom>
          <a:noFill/>
        </p:spPr>
        <p:txBody>
          <a:bodyPr wrap="square" rtlCol="0">
            <a:spAutoFit/>
          </a:bodyPr>
          <a:lstStyle/>
          <a:p>
            <a:r>
              <a:rPr lang="es-MX" dirty="0">
                <a:solidFill>
                  <a:schemeClr val="bg1"/>
                </a:solidFill>
              </a:rPr>
              <a:t>Fuente: Rincón Silvia y </a:t>
            </a:r>
            <a:r>
              <a:rPr lang="es-MX" dirty="0" err="1">
                <a:solidFill>
                  <a:schemeClr val="bg1"/>
                </a:solidFill>
              </a:rPr>
              <a:t>cols</a:t>
            </a:r>
            <a:r>
              <a:rPr lang="es-MX" dirty="0">
                <a:solidFill>
                  <a:schemeClr val="bg1"/>
                </a:solidFill>
              </a:rPr>
              <a:t>; Manual de Enfermería quirúrgica, </a:t>
            </a:r>
            <a:r>
              <a:rPr lang="es-MX" dirty="0" err="1">
                <a:solidFill>
                  <a:schemeClr val="bg1"/>
                </a:solidFill>
              </a:rPr>
              <a:t>McGrawHill</a:t>
            </a:r>
            <a:r>
              <a:rPr lang="es-MX" dirty="0">
                <a:solidFill>
                  <a:schemeClr val="bg1"/>
                </a:solidFill>
              </a:rPr>
              <a:t>, México, 2012</a:t>
            </a:r>
          </a:p>
        </p:txBody>
      </p:sp>
    </p:spTree>
    <p:extLst>
      <p:ext uri="{BB962C8B-B14F-4D97-AF65-F5344CB8AC3E}">
        <p14:creationId xmlns:p14="http://schemas.microsoft.com/office/powerpoint/2010/main" val="1794191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E6FDE-F5A9-CD8C-D611-FB2DFBA6B4E8}"/>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0E4DCA1F-AF1B-99D6-5C2D-2EF18C6234A8}"/>
              </a:ext>
            </a:extLst>
          </p:cNvPr>
          <p:cNvGraphicFramePr>
            <a:graphicFrameLocks noGrp="1"/>
          </p:cNvGraphicFramePr>
          <p:nvPr>
            <p:extLst>
              <p:ext uri="{D42A27DB-BD31-4B8C-83A1-F6EECF244321}">
                <p14:modId xmlns:p14="http://schemas.microsoft.com/office/powerpoint/2010/main" val="79725310"/>
              </p:ext>
            </p:extLst>
          </p:nvPr>
        </p:nvGraphicFramePr>
        <p:xfrm>
          <a:off x="0" y="1"/>
          <a:ext cx="12191999" cy="6433457"/>
        </p:xfrm>
        <a:graphic>
          <a:graphicData uri="http://schemas.openxmlformats.org/drawingml/2006/table">
            <a:tbl>
              <a:tblPr firstRow="1" bandRow="1">
                <a:tableStyleId>{5C22544A-7EE6-4342-B048-85BDC9FD1C3A}</a:tableStyleId>
              </a:tblPr>
              <a:tblGrid>
                <a:gridCol w="1940637">
                  <a:extLst>
                    <a:ext uri="{9D8B030D-6E8A-4147-A177-3AD203B41FA5}">
                      <a16:colId xmlns:a16="http://schemas.microsoft.com/office/drawing/2014/main" val="1151758986"/>
                    </a:ext>
                  </a:extLst>
                </a:gridCol>
                <a:gridCol w="2072953">
                  <a:extLst>
                    <a:ext uri="{9D8B030D-6E8A-4147-A177-3AD203B41FA5}">
                      <a16:colId xmlns:a16="http://schemas.microsoft.com/office/drawing/2014/main" val="640770477"/>
                    </a:ext>
                  </a:extLst>
                </a:gridCol>
                <a:gridCol w="2082406">
                  <a:extLst>
                    <a:ext uri="{9D8B030D-6E8A-4147-A177-3AD203B41FA5}">
                      <a16:colId xmlns:a16="http://schemas.microsoft.com/office/drawing/2014/main" val="2134329253"/>
                    </a:ext>
                  </a:extLst>
                </a:gridCol>
                <a:gridCol w="2032001">
                  <a:extLst>
                    <a:ext uri="{9D8B030D-6E8A-4147-A177-3AD203B41FA5}">
                      <a16:colId xmlns:a16="http://schemas.microsoft.com/office/drawing/2014/main" val="2921268853"/>
                    </a:ext>
                  </a:extLst>
                </a:gridCol>
                <a:gridCol w="2032001">
                  <a:extLst>
                    <a:ext uri="{9D8B030D-6E8A-4147-A177-3AD203B41FA5}">
                      <a16:colId xmlns:a16="http://schemas.microsoft.com/office/drawing/2014/main" val="2632792582"/>
                    </a:ext>
                  </a:extLst>
                </a:gridCol>
                <a:gridCol w="2032001">
                  <a:extLst>
                    <a:ext uri="{9D8B030D-6E8A-4147-A177-3AD203B41FA5}">
                      <a16:colId xmlns:a16="http://schemas.microsoft.com/office/drawing/2014/main" val="3462243982"/>
                    </a:ext>
                  </a:extLst>
                </a:gridCol>
              </a:tblGrid>
              <a:tr h="408092">
                <a:tc gridSpan="2">
                  <a:txBody>
                    <a:bodyPr/>
                    <a:lstStyle/>
                    <a:p>
                      <a:pPr algn="ctr"/>
                      <a:r>
                        <a:rPr lang="es-MX" dirty="0"/>
                        <a:t>Preoperatorio</a:t>
                      </a:r>
                    </a:p>
                  </a:txBody>
                  <a:tcPr/>
                </a:tc>
                <a:tc hMerge="1">
                  <a:txBody>
                    <a:bodyPr/>
                    <a:lstStyle/>
                    <a:p>
                      <a:endParaRPr lang="es-MX" dirty="0"/>
                    </a:p>
                  </a:txBody>
                  <a:tcPr/>
                </a:tc>
                <a:tc gridSpan="2">
                  <a:txBody>
                    <a:bodyPr/>
                    <a:lstStyle/>
                    <a:p>
                      <a:r>
                        <a:rPr lang="es-MX" dirty="0"/>
                        <a:t>Transoperatorio</a:t>
                      </a:r>
                    </a:p>
                  </a:txBody>
                  <a:tcPr/>
                </a:tc>
                <a:tc hMerge="1">
                  <a:txBody>
                    <a:bodyPr/>
                    <a:lstStyle/>
                    <a:p>
                      <a:endParaRPr lang="es-MX" dirty="0"/>
                    </a:p>
                  </a:txBody>
                  <a:tcPr/>
                </a:tc>
                <a:tc gridSpan="2">
                  <a:txBody>
                    <a:bodyPr/>
                    <a:lstStyle/>
                    <a:p>
                      <a:r>
                        <a:rPr lang="es-MX" dirty="0"/>
                        <a:t>Postoperatorio</a:t>
                      </a:r>
                    </a:p>
                  </a:txBody>
                  <a:tcPr/>
                </a:tc>
                <a:tc hMerge="1">
                  <a:txBody>
                    <a:bodyPr/>
                    <a:lstStyle/>
                    <a:p>
                      <a:endParaRPr lang="es-MX" dirty="0"/>
                    </a:p>
                  </a:txBody>
                  <a:tcPr/>
                </a:tc>
                <a:extLst>
                  <a:ext uri="{0D108BD9-81ED-4DB2-BD59-A6C34878D82A}">
                    <a16:rowId xmlns:a16="http://schemas.microsoft.com/office/drawing/2014/main" val="635972038"/>
                  </a:ext>
                </a:extLst>
              </a:tr>
              <a:tr h="408092">
                <a:tc>
                  <a:txBody>
                    <a:bodyPr/>
                    <a:lstStyle/>
                    <a:p>
                      <a:r>
                        <a:rPr lang="es-MX" dirty="0"/>
                        <a:t>Mediato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Inmediato</a:t>
                      </a:r>
                    </a:p>
                  </a:txBody>
                  <a:tcPr/>
                </a:tc>
                <a:tc>
                  <a:txBody>
                    <a:bodyPr/>
                    <a:lstStyle/>
                    <a:p>
                      <a:r>
                        <a:rPr lang="es-MX" dirty="0"/>
                        <a:t>Mediato</a:t>
                      </a:r>
                    </a:p>
                  </a:txBody>
                  <a:tcPr/>
                </a:tc>
                <a:tc>
                  <a:txBody>
                    <a:bodyPr/>
                    <a:lstStyle/>
                    <a:p>
                      <a:r>
                        <a:rPr lang="es-MX" dirty="0"/>
                        <a:t>Inmediato</a:t>
                      </a:r>
                    </a:p>
                  </a:txBody>
                  <a:tcPr/>
                </a:tc>
                <a:tc>
                  <a:txBody>
                    <a:bodyPr/>
                    <a:lstStyle/>
                    <a:p>
                      <a:r>
                        <a:rPr lang="es-MX" dirty="0"/>
                        <a:t>Mediato</a:t>
                      </a:r>
                    </a:p>
                  </a:txBody>
                  <a:tcPr/>
                </a:tc>
                <a:tc>
                  <a:txBody>
                    <a:bodyPr/>
                    <a:lstStyle/>
                    <a:p>
                      <a:r>
                        <a:rPr lang="es-MX" dirty="0"/>
                        <a:t>Inmediato</a:t>
                      </a:r>
                    </a:p>
                  </a:txBody>
                  <a:tcPr/>
                </a:tc>
                <a:extLst>
                  <a:ext uri="{0D108BD9-81ED-4DB2-BD59-A6C34878D82A}">
                    <a16:rowId xmlns:a16="http://schemas.microsoft.com/office/drawing/2014/main" val="1583125350"/>
                  </a:ext>
                </a:extLst>
              </a:tr>
              <a:tr h="56172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Intervalo que acontece desde que el paciente se admite en el hospital, hasta que es trasladado al área quirúrgica. En este período la enfermera realiza una serie de acciones para la preparación física y psicológica del paciente que será sometido a cirugía.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Tiempo que pasa desde que el paciente es llevado al área blanca (preoperatorio) hasta que inicia la cirugía. La enfermera continúa realizando acciones y cuidados en torno a la preparación del paciente.</a:t>
                      </a:r>
                    </a:p>
                  </a:txBody>
                  <a:tcPr/>
                </a:tc>
                <a:tc>
                  <a:txBody>
                    <a:bodyPr/>
                    <a:lstStyle/>
                    <a:p>
                      <a:r>
                        <a:rPr lang="es-MX" dirty="0"/>
                        <a:t>Lapso que corresponde al momento en que el paciente es recibido en el transfer por la enfermera circulante y concluye hasta que se realiza la incisión.</a:t>
                      </a:r>
                    </a:p>
                  </a:txBody>
                  <a:tcPr/>
                </a:tc>
                <a:tc>
                  <a:txBody>
                    <a:bodyPr/>
                    <a:lstStyle/>
                    <a:p>
                      <a:r>
                        <a:rPr lang="es-MX" dirty="0"/>
                        <a:t>Inicia desde que se realiza la incisión, hasta que es dado el último punto de sutura, para el cierre de la herida quirúrgica.</a:t>
                      </a:r>
                    </a:p>
                  </a:txBody>
                  <a:tcPr/>
                </a:tc>
                <a:tc>
                  <a:txBody>
                    <a:bodyPr/>
                    <a:lstStyle/>
                    <a:p>
                      <a:r>
                        <a:rPr lang="es-MX" dirty="0"/>
                        <a:t>Lapso que va desde que el paciente abandona la sala quirúrgica y permanece en el área blanca (recuperación o postoperatorio) hasta que se decide su traslado a piso u hospitalización, toda vez que sus constantes vitales se encuentren estables.</a:t>
                      </a:r>
                    </a:p>
                  </a:txBody>
                  <a:tcPr/>
                </a:tc>
                <a:tc>
                  <a:txBody>
                    <a:bodyPr/>
                    <a:lstStyle/>
                    <a:p>
                      <a:r>
                        <a:rPr lang="es-MX" dirty="0"/>
                        <a:t>Durante este periodo el paciente es trasladado a piso u hospitalización, para de ahí ser dado de alta una vez que se observe franca recuperación.</a:t>
                      </a:r>
                    </a:p>
                  </a:txBody>
                  <a:tcPr/>
                </a:tc>
                <a:extLst>
                  <a:ext uri="{0D108BD9-81ED-4DB2-BD59-A6C34878D82A}">
                    <a16:rowId xmlns:a16="http://schemas.microsoft.com/office/drawing/2014/main" val="2023746427"/>
                  </a:ext>
                </a:extLst>
              </a:tr>
            </a:tbl>
          </a:graphicData>
        </a:graphic>
      </p:graphicFrame>
      <p:sp>
        <p:nvSpPr>
          <p:cNvPr id="7" name="CuadroTexto 6">
            <a:extLst>
              <a:ext uri="{FF2B5EF4-FFF2-40B4-BE49-F238E27FC236}">
                <a16:creationId xmlns:a16="http://schemas.microsoft.com/office/drawing/2014/main" id="{70678CA4-FD42-66EC-B0A7-DB9C6AEFCD65}"/>
              </a:ext>
            </a:extLst>
          </p:cNvPr>
          <p:cNvSpPr txBox="1"/>
          <p:nvPr/>
        </p:nvSpPr>
        <p:spPr>
          <a:xfrm>
            <a:off x="108857" y="6444734"/>
            <a:ext cx="11821886" cy="369332"/>
          </a:xfrm>
          <a:prstGeom prst="rect">
            <a:avLst/>
          </a:prstGeom>
          <a:noFill/>
        </p:spPr>
        <p:txBody>
          <a:bodyPr wrap="square" rtlCol="0">
            <a:spAutoFit/>
          </a:bodyPr>
          <a:lstStyle/>
          <a:p>
            <a:r>
              <a:rPr lang="es-MX" dirty="0">
                <a:solidFill>
                  <a:schemeClr val="bg1"/>
                </a:solidFill>
              </a:rPr>
              <a:t>Fuente: Rincón Silvia y </a:t>
            </a:r>
            <a:r>
              <a:rPr lang="es-MX" dirty="0" err="1">
                <a:solidFill>
                  <a:schemeClr val="bg1"/>
                </a:solidFill>
              </a:rPr>
              <a:t>cols</a:t>
            </a:r>
            <a:r>
              <a:rPr lang="es-MX" dirty="0">
                <a:solidFill>
                  <a:schemeClr val="bg1"/>
                </a:solidFill>
              </a:rPr>
              <a:t>; Manual de Enfermería quirúrgica, </a:t>
            </a:r>
            <a:r>
              <a:rPr lang="es-MX" dirty="0" err="1">
                <a:solidFill>
                  <a:schemeClr val="bg1"/>
                </a:solidFill>
              </a:rPr>
              <a:t>McGrawHill</a:t>
            </a:r>
            <a:r>
              <a:rPr lang="es-MX" dirty="0">
                <a:solidFill>
                  <a:schemeClr val="bg1"/>
                </a:solidFill>
              </a:rPr>
              <a:t>, México, 2012</a:t>
            </a:r>
          </a:p>
        </p:txBody>
      </p:sp>
    </p:spTree>
    <p:extLst>
      <p:ext uri="{BB962C8B-B14F-4D97-AF65-F5344CB8AC3E}">
        <p14:creationId xmlns:p14="http://schemas.microsoft.com/office/powerpoint/2010/main" val="4048238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464F2-BCA0-5996-28EB-9D2B83D8BA1B}"/>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9D11CC0B-BA05-99FC-32B8-D7316AC5800D}"/>
              </a:ext>
            </a:extLst>
          </p:cNvPr>
          <p:cNvPicPr>
            <a:picLocks noChangeAspect="1"/>
          </p:cNvPicPr>
          <p:nvPr/>
        </p:nvPicPr>
        <p:blipFill>
          <a:blip r:embed="rId2"/>
          <a:stretch>
            <a:fillRect/>
          </a:stretch>
        </p:blipFill>
        <p:spPr>
          <a:xfrm>
            <a:off x="58956" y="185059"/>
            <a:ext cx="8873676" cy="6193971"/>
          </a:xfrm>
          <a:prstGeom prst="rect">
            <a:avLst/>
          </a:prstGeom>
        </p:spPr>
      </p:pic>
      <p:pic>
        <p:nvPicPr>
          <p:cNvPr id="13" name="Imagen 12">
            <a:extLst>
              <a:ext uri="{FF2B5EF4-FFF2-40B4-BE49-F238E27FC236}">
                <a16:creationId xmlns:a16="http://schemas.microsoft.com/office/drawing/2014/main" id="{35D70A9E-B34A-3DF3-59B0-A4E4DC79310E}"/>
              </a:ext>
            </a:extLst>
          </p:cNvPr>
          <p:cNvPicPr>
            <a:picLocks noChangeAspect="1"/>
          </p:cNvPicPr>
          <p:nvPr/>
        </p:nvPicPr>
        <p:blipFill>
          <a:blip r:embed="rId3"/>
          <a:stretch>
            <a:fillRect/>
          </a:stretch>
        </p:blipFill>
        <p:spPr>
          <a:xfrm>
            <a:off x="9126287" y="1968532"/>
            <a:ext cx="2924199" cy="2920935"/>
          </a:xfrm>
          <a:prstGeom prst="rect">
            <a:avLst/>
          </a:prstGeom>
        </p:spPr>
      </p:pic>
    </p:spTree>
    <p:extLst>
      <p:ext uri="{BB962C8B-B14F-4D97-AF65-F5344CB8AC3E}">
        <p14:creationId xmlns:p14="http://schemas.microsoft.com/office/powerpoint/2010/main" val="186326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901DB-83FB-0C14-7189-A93702EEE9F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D65E5AF-165F-9869-BC21-31FF3E73745B}"/>
              </a:ext>
            </a:extLst>
          </p:cNvPr>
          <p:cNvPicPr>
            <a:picLocks noChangeAspect="1"/>
          </p:cNvPicPr>
          <p:nvPr/>
        </p:nvPicPr>
        <p:blipFill>
          <a:blip r:embed="rId2"/>
          <a:stretch>
            <a:fillRect/>
          </a:stretch>
        </p:blipFill>
        <p:spPr>
          <a:xfrm>
            <a:off x="520118" y="0"/>
            <a:ext cx="10569856" cy="6363251"/>
          </a:xfrm>
          <a:prstGeom prst="rect">
            <a:avLst/>
          </a:prstGeom>
        </p:spPr>
      </p:pic>
      <p:sp>
        <p:nvSpPr>
          <p:cNvPr id="2" name="CuadroTexto 1">
            <a:extLst>
              <a:ext uri="{FF2B5EF4-FFF2-40B4-BE49-F238E27FC236}">
                <a16:creationId xmlns:a16="http://schemas.microsoft.com/office/drawing/2014/main" id="{04E0817A-70E2-8225-2917-3B67EBF4E207}"/>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2889846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F2898-A8F1-72BC-107B-AD0C9FF2D0A4}"/>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28902AD-26D6-FFF5-62D2-8217622DA877}"/>
              </a:ext>
            </a:extLst>
          </p:cNvPr>
          <p:cNvPicPr>
            <a:picLocks noChangeAspect="1"/>
          </p:cNvPicPr>
          <p:nvPr/>
        </p:nvPicPr>
        <p:blipFill>
          <a:blip r:embed="rId2"/>
          <a:stretch>
            <a:fillRect/>
          </a:stretch>
        </p:blipFill>
        <p:spPr>
          <a:xfrm>
            <a:off x="511373" y="0"/>
            <a:ext cx="10615580" cy="6629975"/>
          </a:xfrm>
          <a:prstGeom prst="rect">
            <a:avLst/>
          </a:prstGeom>
        </p:spPr>
      </p:pic>
      <p:sp>
        <p:nvSpPr>
          <p:cNvPr id="2" name="CuadroTexto 1">
            <a:extLst>
              <a:ext uri="{FF2B5EF4-FFF2-40B4-BE49-F238E27FC236}">
                <a16:creationId xmlns:a16="http://schemas.microsoft.com/office/drawing/2014/main" id="{8ED6048F-ACBC-BFC1-FF91-95A596CAA8E5}"/>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575522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6E69F54-90A4-469A-7D4A-49D2B4C1EA7C}"/>
              </a:ext>
            </a:extLst>
          </p:cNvPr>
          <p:cNvPicPr>
            <a:picLocks noChangeAspect="1"/>
          </p:cNvPicPr>
          <p:nvPr/>
        </p:nvPicPr>
        <p:blipFill>
          <a:blip r:embed="rId2"/>
          <a:stretch>
            <a:fillRect/>
          </a:stretch>
        </p:blipFill>
        <p:spPr>
          <a:xfrm>
            <a:off x="122286" y="1477903"/>
            <a:ext cx="11947428" cy="3521270"/>
          </a:xfrm>
          <a:prstGeom prst="rect">
            <a:avLst/>
          </a:prstGeom>
        </p:spPr>
      </p:pic>
      <p:sp>
        <p:nvSpPr>
          <p:cNvPr id="2" name="CuadroTexto 1">
            <a:extLst>
              <a:ext uri="{FF2B5EF4-FFF2-40B4-BE49-F238E27FC236}">
                <a16:creationId xmlns:a16="http://schemas.microsoft.com/office/drawing/2014/main" id="{13EAFBC9-3898-0537-FA2D-925F7A6BBAF6}"/>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1493604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F03FA12-1E1D-C8AA-6D6A-C3050B8F4FE3}"/>
              </a:ext>
            </a:extLst>
          </p:cNvPr>
          <p:cNvPicPr>
            <a:picLocks noChangeAspect="1"/>
          </p:cNvPicPr>
          <p:nvPr/>
        </p:nvPicPr>
        <p:blipFill>
          <a:blip r:embed="rId2"/>
          <a:stretch>
            <a:fillRect/>
          </a:stretch>
        </p:blipFill>
        <p:spPr>
          <a:xfrm>
            <a:off x="1057013" y="0"/>
            <a:ext cx="9763999" cy="6704921"/>
          </a:xfrm>
          <a:prstGeom prst="rect">
            <a:avLst/>
          </a:prstGeom>
        </p:spPr>
      </p:pic>
      <p:sp>
        <p:nvSpPr>
          <p:cNvPr id="2" name="CuadroTexto 1">
            <a:extLst>
              <a:ext uri="{FF2B5EF4-FFF2-40B4-BE49-F238E27FC236}">
                <a16:creationId xmlns:a16="http://schemas.microsoft.com/office/drawing/2014/main" id="{62B2A606-71B4-B9B6-5D81-27110FD673E1}"/>
              </a:ext>
            </a:extLst>
          </p:cNvPr>
          <p:cNvSpPr txBox="1"/>
          <p:nvPr/>
        </p:nvSpPr>
        <p:spPr>
          <a:xfrm>
            <a:off x="0" y="6397144"/>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3627786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631083B-9379-36C2-C8B8-0A43A6637A42}"/>
              </a:ext>
            </a:extLst>
          </p:cNvPr>
          <p:cNvPicPr>
            <a:picLocks noChangeAspect="1"/>
          </p:cNvPicPr>
          <p:nvPr/>
        </p:nvPicPr>
        <p:blipFill>
          <a:blip r:embed="rId2"/>
          <a:stretch>
            <a:fillRect/>
          </a:stretch>
        </p:blipFill>
        <p:spPr>
          <a:xfrm>
            <a:off x="981512" y="0"/>
            <a:ext cx="9757224" cy="6673915"/>
          </a:xfrm>
          <a:prstGeom prst="rect">
            <a:avLst/>
          </a:prstGeom>
        </p:spPr>
      </p:pic>
      <p:sp>
        <p:nvSpPr>
          <p:cNvPr id="2" name="CuadroTexto 1">
            <a:extLst>
              <a:ext uri="{FF2B5EF4-FFF2-40B4-BE49-F238E27FC236}">
                <a16:creationId xmlns:a16="http://schemas.microsoft.com/office/drawing/2014/main" id="{E290AC35-6B74-7A8E-C000-43B58C80E171}"/>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3984581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BA4F052-FEDF-A964-396E-16BCE0EDD2ED}"/>
              </a:ext>
            </a:extLst>
          </p:cNvPr>
          <p:cNvPicPr>
            <a:picLocks noChangeAspect="1"/>
          </p:cNvPicPr>
          <p:nvPr/>
        </p:nvPicPr>
        <p:blipFill>
          <a:blip r:embed="rId2"/>
          <a:stretch>
            <a:fillRect/>
          </a:stretch>
        </p:blipFill>
        <p:spPr>
          <a:xfrm>
            <a:off x="0" y="215342"/>
            <a:ext cx="12192000" cy="5957531"/>
          </a:xfrm>
          <a:prstGeom prst="rect">
            <a:avLst/>
          </a:prstGeom>
        </p:spPr>
      </p:pic>
      <p:sp>
        <p:nvSpPr>
          <p:cNvPr id="2" name="CuadroTexto 1">
            <a:extLst>
              <a:ext uri="{FF2B5EF4-FFF2-40B4-BE49-F238E27FC236}">
                <a16:creationId xmlns:a16="http://schemas.microsoft.com/office/drawing/2014/main" id="{CB46BF3D-07EC-C9CD-DB72-B90D083468CE}"/>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2115488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60EA487-7D6C-73DF-926D-6E1B0705BE7F}"/>
              </a:ext>
            </a:extLst>
          </p:cNvPr>
          <p:cNvPicPr>
            <a:picLocks noChangeAspect="1"/>
          </p:cNvPicPr>
          <p:nvPr/>
        </p:nvPicPr>
        <p:blipFill>
          <a:blip r:embed="rId2"/>
          <a:stretch>
            <a:fillRect/>
          </a:stretch>
        </p:blipFill>
        <p:spPr>
          <a:xfrm>
            <a:off x="1073790" y="117446"/>
            <a:ext cx="9636156" cy="6322275"/>
          </a:xfrm>
          <a:prstGeom prst="rect">
            <a:avLst/>
          </a:prstGeom>
        </p:spPr>
      </p:pic>
      <p:sp>
        <p:nvSpPr>
          <p:cNvPr id="2" name="CuadroTexto 1">
            <a:extLst>
              <a:ext uri="{FF2B5EF4-FFF2-40B4-BE49-F238E27FC236}">
                <a16:creationId xmlns:a16="http://schemas.microsoft.com/office/drawing/2014/main" id="{AF72AC81-6135-5A88-47CA-06A7567C8E2E}"/>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4121891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FB9F2D7-8E5B-7F9D-0ABD-388FD0883209}"/>
              </a:ext>
            </a:extLst>
          </p:cNvPr>
          <p:cNvPicPr>
            <a:picLocks noChangeAspect="1"/>
          </p:cNvPicPr>
          <p:nvPr/>
        </p:nvPicPr>
        <p:blipFill>
          <a:blip r:embed="rId2"/>
          <a:stretch>
            <a:fillRect/>
          </a:stretch>
        </p:blipFill>
        <p:spPr>
          <a:xfrm>
            <a:off x="1047605" y="128564"/>
            <a:ext cx="9413468" cy="6309986"/>
          </a:xfrm>
          <a:prstGeom prst="rect">
            <a:avLst/>
          </a:prstGeom>
        </p:spPr>
      </p:pic>
      <p:sp>
        <p:nvSpPr>
          <p:cNvPr id="2" name="CuadroTexto 1">
            <a:extLst>
              <a:ext uri="{FF2B5EF4-FFF2-40B4-BE49-F238E27FC236}">
                <a16:creationId xmlns:a16="http://schemas.microsoft.com/office/drawing/2014/main" id="{6DD4DCA9-7621-818B-51DB-649C0013E3A5}"/>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2292412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E1580A-652D-F673-A608-215B7AAF0E59}"/>
              </a:ext>
            </a:extLst>
          </p:cNvPr>
          <p:cNvPicPr>
            <a:picLocks noChangeAspect="1"/>
          </p:cNvPicPr>
          <p:nvPr/>
        </p:nvPicPr>
        <p:blipFill>
          <a:blip r:embed="rId2"/>
          <a:stretch>
            <a:fillRect/>
          </a:stretch>
        </p:blipFill>
        <p:spPr>
          <a:xfrm>
            <a:off x="1337838" y="123059"/>
            <a:ext cx="9307791" cy="6424547"/>
          </a:xfrm>
          <a:prstGeom prst="rect">
            <a:avLst/>
          </a:prstGeom>
        </p:spPr>
      </p:pic>
      <p:sp>
        <p:nvSpPr>
          <p:cNvPr id="2" name="CuadroTexto 1">
            <a:extLst>
              <a:ext uri="{FF2B5EF4-FFF2-40B4-BE49-F238E27FC236}">
                <a16:creationId xmlns:a16="http://schemas.microsoft.com/office/drawing/2014/main" id="{6A5FE233-08FB-5670-1BE1-3A42D8D11715}"/>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3230485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FA6BBD0-BA88-D4E1-3A79-3C95994D5F07}"/>
              </a:ext>
            </a:extLst>
          </p:cNvPr>
          <p:cNvPicPr>
            <a:picLocks noChangeAspect="1"/>
          </p:cNvPicPr>
          <p:nvPr/>
        </p:nvPicPr>
        <p:blipFill>
          <a:blip r:embed="rId2"/>
          <a:stretch>
            <a:fillRect/>
          </a:stretch>
        </p:blipFill>
        <p:spPr>
          <a:xfrm>
            <a:off x="1433740" y="90092"/>
            <a:ext cx="8171655" cy="6281345"/>
          </a:xfrm>
          <a:prstGeom prst="rect">
            <a:avLst/>
          </a:prstGeom>
        </p:spPr>
      </p:pic>
      <p:sp>
        <p:nvSpPr>
          <p:cNvPr id="2" name="CuadroTexto 1">
            <a:extLst>
              <a:ext uri="{FF2B5EF4-FFF2-40B4-BE49-F238E27FC236}">
                <a16:creationId xmlns:a16="http://schemas.microsoft.com/office/drawing/2014/main" id="{B7614707-AEEF-9F87-1FE6-DE61E89A7ABA}"/>
              </a:ext>
            </a:extLst>
          </p:cNvPr>
          <p:cNvSpPr txBox="1"/>
          <p:nvPr/>
        </p:nvSpPr>
        <p:spPr>
          <a:xfrm>
            <a:off x="0" y="6387972"/>
            <a:ext cx="12615335" cy="307777"/>
          </a:xfrm>
          <a:prstGeom prst="rect">
            <a:avLst/>
          </a:prstGeom>
          <a:noFill/>
        </p:spPr>
        <p:txBody>
          <a:bodyPr wrap="square" rtlCol="0">
            <a:spAutoFit/>
          </a:bodyPr>
          <a:lstStyle/>
          <a:p>
            <a:r>
              <a:rPr lang="es-MX" sz="1400" dirty="0">
                <a:solidFill>
                  <a:schemeClr val="bg1"/>
                </a:solidFill>
              </a:rPr>
              <a:t>Fuente: Instrumentación quirúrgica, teoría, técnicas y procedimientos, Fuller, </a:t>
            </a:r>
            <a:r>
              <a:rPr lang="es-MX" sz="1400" dirty="0" err="1">
                <a:solidFill>
                  <a:schemeClr val="bg1"/>
                </a:solidFill>
              </a:rPr>
              <a:t>Pananamericana</a:t>
            </a:r>
            <a:r>
              <a:rPr lang="es-MX" sz="1400" dirty="0">
                <a:solidFill>
                  <a:schemeClr val="bg1"/>
                </a:solidFill>
              </a:rPr>
              <a:t> , 4ta edición, 2010</a:t>
            </a:r>
          </a:p>
        </p:txBody>
      </p:sp>
    </p:spTree>
    <p:extLst>
      <p:ext uri="{BB962C8B-B14F-4D97-AF65-F5344CB8AC3E}">
        <p14:creationId xmlns:p14="http://schemas.microsoft.com/office/powerpoint/2010/main" val="647254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B898A-0041-10CF-E9DA-CC3E48FEA4FF}"/>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466948E-1683-BE55-4D9C-6EC822EA4B76}"/>
              </a:ext>
            </a:extLst>
          </p:cNvPr>
          <p:cNvSpPr>
            <a:spLocks noGrp="1"/>
          </p:cNvSpPr>
          <p:nvPr>
            <p:ph type="title"/>
          </p:nvPr>
        </p:nvSpPr>
        <p:spPr>
          <a:xfrm>
            <a:off x="1907059" y="209296"/>
            <a:ext cx="7365533" cy="830998"/>
          </a:xfrm>
        </p:spPr>
        <p:txBody>
          <a:bodyPr>
            <a:normAutofit fontScale="90000"/>
          </a:bodyPr>
          <a:lstStyle/>
          <a:p>
            <a:r>
              <a:rPr lang="es-MX" b="1" u="sng" dirty="0">
                <a:effectLst>
                  <a:outerShdw blurRad="38100" dist="38100" dir="2700000" algn="tl">
                    <a:srgbClr val="000000">
                      <a:alpha val="43137"/>
                    </a:srgbClr>
                  </a:outerShdw>
                </a:effectLst>
              </a:rPr>
              <a:t>Ética y profesionalismo en el entorno quirúrgico</a:t>
            </a:r>
            <a:endParaRPr lang="es-MX" b="1"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422778AE-27EC-75E0-B1A2-1FE7DE806C74}"/>
              </a:ext>
            </a:extLst>
          </p:cNvPr>
          <p:cNvSpPr txBox="1"/>
          <p:nvPr/>
        </p:nvSpPr>
        <p:spPr>
          <a:xfrm>
            <a:off x="440267" y="1634322"/>
            <a:ext cx="4425347" cy="4031873"/>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s-MX" sz="1600" dirty="0"/>
              <a:t>Un consentimiento informado es un documento legal que describe los riesgos, los beneficios y la naturaleza de  un procedimiento médico, en este caso la cirugía, éste incluye las consecuencias de no operarse.</a:t>
            </a:r>
          </a:p>
          <a:p>
            <a:pPr marL="285750" indent="-285750">
              <a:buFont typeface="Arial" panose="020B0604020202020204" pitchFamily="34" charset="0"/>
              <a:buChar char="•"/>
            </a:pPr>
            <a:r>
              <a:rPr lang="es-MX" sz="1600" dirty="0"/>
              <a:t>El paciente debe firmar de forma voluntaria así como su representante legal y testigos.</a:t>
            </a:r>
          </a:p>
          <a:p>
            <a:pPr marL="285750" indent="-285750">
              <a:buFont typeface="Arial" panose="020B0604020202020204" pitchFamily="34" charset="0"/>
              <a:buChar char="•"/>
            </a:pPr>
            <a:r>
              <a:rPr lang="es-MX" sz="1600" dirty="0"/>
              <a:t>El médico debe explicar verbalmente su contenido y obtener la firma del paciente.</a:t>
            </a:r>
          </a:p>
          <a:p>
            <a:pPr marL="285750" indent="-285750">
              <a:buFont typeface="Arial" panose="020B0604020202020204" pitchFamily="34" charset="0"/>
              <a:buChar char="•"/>
            </a:pPr>
            <a:r>
              <a:rPr lang="es-MX" sz="1600" dirty="0"/>
              <a:t>El proceso de anestesia también debe llevar su consentimiento.</a:t>
            </a:r>
          </a:p>
          <a:p>
            <a:pPr marL="285750" indent="-285750">
              <a:buFont typeface="Arial" panose="020B0604020202020204" pitchFamily="34" charset="0"/>
              <a:buChar char="•"/>
            </a:pPr>
            <a:r>
              <a:rPr lang="es-MX" sz="1600" dirty="0"/>
              <a:t>Es importante que el paciente haya comprendido con totalidad el procedimiento a realizar.</a:t>
            </a:r>
          </a:p>
          <a:p>
            <a:pPr marL="285750" indent="-285750">
              <a:buFont typeface="Arial" panose="020B0604020202020204" pitchFamily="34" charset="0"/>
              <a:buChar char="•"/>
            </a:pPr>
            <a:endParaRPr lang="es-MX" sz="1600" dirty="0"/>
          </a:p>
        </p:txBody>
      </p:sp>
      <p:pic>
        <p:nvPicPr>
          <p:cNvPr id="6" name="Imagen 5">
            <a:extLst>
              <a:ext uri="{FF2B5EF4-FFF2-40B4-BE49-F238E27FC236}">
                <a16:creationId xmlns:a16="http://schemas.microsoft.com/office/drawing/2014/main" id="{CBFE87E1-5220-BC56-DC87-7BB59CE991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7737" y="1009702"/>
            <a:ext cx="3757302" cy="5281111"/>
          </a:xfrm>
          <a:prstGeom prst="rect">
            <a:avLst/>
          </a:prstGeom>
        </p:spPr>
      </p:pic>
    </p:spTree>
    <p:extLst>
      <p:ext uri="{BB962C8B-B14F-4D97-AF65-F5344CB8AC3E}">
        <p14:creationId xmlns:p14="http://schemas.microsoft.com/office/powerpoint/2010/main" val="2379270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6E8DE-5968-1FAB-E2E0-F8168BDA98A0}"/>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3741DEB5-4548-01FD-4D75-9B51D6FF29F5}"/>
              </a:ext>
            </a:extLst>
          </p:cNvPr>
          <p:cNvSpPr>
            <a:spLocks noGrp="1"/>
          </p:cNvSpPr>
          <p:nvPr>
            <p:ph type="title"/>
          </p:nvPr>
        </p:nvSpPr>
        <p:spPr>
          <a:xfrm>
            <a:off x="1907059" y="209296"/>
            <a:ext cx="7365533" cy="830998"/>
          </a:xfrm>
        </p:spPr>
        <p:txBody>
          <a:bodyPr>
            <a:normAutofit fontScale="90000"/>
          </a:bodyPr>
          <a:lstStyle/>
          <a:p>
            <a:r>
              <a:rPr lang="es-MX" b="1" u="sng" dirty="0">
                <a:effectLst>
                  <a:outerShdw blurRad="38100" dist="38100" dir="2700000" algn="tl">
                    <a:srgbClr val="000000">
                      <a:alpha val="43137"/>
                    </a:srgbClr>
                  </a:outerShdw>
                </a:effectLst>
              </a:rPr>
              <a:t>Ética y profesionalismo en el entorno quirúrgico</a:t>
            </a:r>
            <a:endParaRPr lang="es-MX" b="1"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2C558AA5-12FD-D94B-9763-F2BCD3C13AE1}"/>
              </a:ext>
            </a:extLst>
          </p:cNvPr>
          <p:cNvSpPr txBox="1"/>
          <p:nvPr/>
        </p:nvSpPr>
        <p:spPr>
          <a:xfrm>
            <a:off x="7348756" y="1782394"/>
            <a:ext cx="4060272" cy="3170099"/>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s-MX" sz="2000" dirty="0"/>
              <a:t>La ética es la conducta moral o “correcta” de las personas sobre la base de su profesión, su cultura o su grupo.</a:t>
            </a:r>
          </a:p>
          <a:p>
            <a:endParaRPr lang="es-MX" sz="2000" dirty="0"/>
          </a:p>
          <a:p>
            <a:pPr marL="285750" indent="-285750">
              <a:buFont typeface="Arial" panose="020B0604020202020204" pitchFamily="34" charset="0"/>
              <a:buChar char="•"/>
            </a:pPr>
            <a:r>
              <a:rPr lang="es-MX" sz="2000" dirty="0"/>
              <a:t>El comportamiento ético de una persona suele demostrarse en la relación con otras personas, ideas, creencias u organismos vivos.</a:t>
            </a:r>
          </a:p>
        </p:txBody>
      </p:sp>
      <p:pic>
        <p:nvPicPr>
          <p:cNvPr id="2" name="Imagen 1">
            <a:extLst>
              <a:ext uri="{FF2B5EF4-FFF2-40B4-BE49-F238E27FC236}">
                <a16:creationId xmlns:a16="http://schemas.microsoft.com/office/drawing/2014/main" id="{DD917B19-9C4A-220A-16D9-552EBD4C73B4}"/>
              </a:ext>
            </a:extLst>
          </p:cNvPr>
          <p:cNvPicPr>
            <a:picLocks noChangeAspect="1"/>
          </p:cNvPicPr>
          <p:nvPr/>
        </p:nvPicPr>
        <p:blipFill>
          <a:blip r:embed="rId2"/>
          <a:stretch>
            <a:fillRect/>
          </a:stretch>
        </p:blipFill>
        <p:spPr>
          <a:xfrm>
            <a:off x="782972" y="1885359"/>
            <a:ext cx="5427639" cy="3087281"/>
          </a:xfrm>
          <a:prstGeom prst="rect">
            <a:avLst/>
          </a:prstGeom>
          <a:ln w="127000" cap="rnd">
            <a:solidFill>
              <a:schemeClr val="tx2">
                <a:lumMod val="75000"/>
                <a:lumOff val="25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064278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4711D-EE88-EB86-C92C-98045516144E}"/>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38CBAC72-7B28-AB66-F21D-6574BBEB50EA}"/>
              </a:ext>
            </a:extLst>
          </p:cNvPr>
          <p:cNvSpPr>
            <a:spLocks noGrp="1"/>
          </p:cNvSpPr>
          <p:nvPr>
            <p:ph type="title"/>
          </p:nvPr>
        </p:nvSpPr>
        <p:spPr>
          <a:xfrm>
            <a:off x="1662546" y="242548"/>
            <a:ext cx="7680960" cy="830998"/>
          </a:xfrm>
        </p:spPr>
        <p:txBody>
          <a:bodyPr>
            <a:normAutofit fontScale="90000"/>
          </a:bodyPr>
          <a:lstStyle/>
          <a:p>
            <a:r>
              <a:rPr lang="es-MX" b="1" u="sng" noProof="0" dirty="0">
                <a:effectLst>
                  <a:outerShdw blurRad="38100" dist="38100" dir="2700000" algn="tl">
                    <a:srgbClr val="000000">
                      <a:alpha val="43137"/>
                    </a:srgbClr>
                  </a:outerShdw>
                </a:effectLst>
              </a:rPr>
              <a:t>Uso de sistemas de gestión h</a:t>
            </a:r>
            <a:r>
              <a:rPr lang="es-MX" b="1" u="sng" dirty="0" err="1">
                <a:effectLst>
                  <a:outerShdw blurRad="38100" dist="38100" dir="2700000" algn="tl">
                    <a:srgbClr val="000000">
                      <a:alpha val="43137"/>
                    </a:srgbClr>
                  </a:outerShdw>
                </a:effectLst>
              </a:rPr>
              <a:t>ospitalaria</a:t>
            </a:r>
            <a:endParaRPr lang="es-MX" b="1"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95D7F646-1B71-1A5C-ACCA-9204CF02D2E7}"/>
              </a:ext>
            </a:extLst>
          </p:cNvPr>
          <p:cNvSpPr txBox="1"/>
          <p:nvPr/>
        </p:nvSpPr>
        <p:spPr>
          <a:xfrm>
            <a:off x="146808" y="1300254"/>
            <a:ext cx="6902386" cy="5016758"/>
          </a:xfrm>
          <a:prstGeom prst="rect">
            <a:avLst/>
          </a:prstGeom>
          <a:noFill/>
          <a:ln w="38100">
            <a:solidFill>
              <a:srgbClr val="0070C0"/>
            </a:solidFill>
          </a:ln>
        </p:spPr>
        <p:txBody>
          <a:bodyPr wrap="square" rtlCol="0">
            <a:spAutoFit/>
          </a:bodyPr>
          <a:lstStyle/>
          <a:p>
            <a:pPr marL="285750" indent="-285750">
              <a:buFont typeface="Arial" panose="020B0604020202020204" pitchFamily="34" charset="0"/>
              <a:buChar char="•"/>
            </a:pPr>
            <a:r>
              <a:rPr lang="es-ES" sz="2000" dirty="0"/>
              <a:t>Un sistema de gestión hospitalaria es una plataforma tecnológica que ayuda a administrar los recursos y procesos de un hospital. También se le conoce como sistema de información hospitalaria (HIS) o software de gestión hospitalaria (HMS).</a:t>
            </a:r>
          </a:p>
          <a:p>
            <a:pPr marL="285750" indent="-285750">
              <a:buFont typeface="Arial" panose="020B0604020202020204" pitchFamily="34" charset="0"/>
              <a:buChar char="•"/>
            </a:pPr>
            <a:endParaRPr lang="es-ES" sz="2000" dirty="0"/>
          </a:p>
          <a:p>
            <a:pPr marL="285750" indent="-285750">
              <a:buFont typeface="Arial" panose="020B0604020202020204" pitchFamily="34" charset="0"/>
              <a:buChar char="•"/>
            </a:pPr>
            <a:r>
              <a:rPr lang="es-ES" sz="2000" dirty="0"/>
              <a:t>Objetivo: Garantizar la calidad y eficiencia de los servicios de salud</a:t>
            </a:r>
          </a:p>
          <a:p>
            <a:pPr marL="285750" indent="-285750">
              <a:buFont typeface="Arial" panose="020B0604020202020204" pitchFamily="34" charset="0"/>
              <a:buChar char="•"/>
            </a:pPr>
            <a:r>
              <a:rPr lang="es-ES" sz="2000" dirty="0"/>
              <a:t>Funciones: Registrar consultas, solicitudes de estudios, urgencias, internaciones, y más</a:t>
            </a:r>
          </a:p>
          <a:p>
            <a:pPr marL="285750" indent="-285750">
              <a:buFont typeface="Arial" panose="020B0604020202020204" pitchFamily="34" charset="0"/>
              <a:buChar char="•"/>
            </a:pPr>
            <a:r>
              <a:rPr lang="es-ES" sz="2000" dirty="0"/>
              <a:t>Beneficios: Mejora la calidad asistencial, la productividad, y la toma de decisiones</a:t>
            </a:r>
          </a:p>
          <a:p>
            <a:pPr marL="285750" indent="-285750">
              <a:buFont typeface="Arial" panose="020B0604020202020204" pitchFamily="34" charset="0"/>
              <a:buChar char="•"/>
            </a:pPr>
            <a:r>
              <a:rPr lang="es-ES" sz="2000" dirty="0"/>
              <a:t>Qué incluye: Gestión financiera, recursos humanos, logística, planificación estratégica, etc.</a:t>
            </a:r>
          </a:p>
          <a:p>
            <a:pPr marL="285750" indent="-285750">
              <a:buFont typeface="Arial" panose="020B0604020202020204" pitchFamily="34" charset="0"/>
              <a:buChar char="•"/>
            </a:pPr>
            <a:r>
              <a:rPr lang="es-ES" sz="2000" dirty="0"/>
              <a:t>Qué hace: Automatiza tareas, centraliza información, y genera reportes</a:t>
            </a:r>
          </a:p>
        </p:txBody>
      </p:sp>
      <p:pic>
        <p:nvPicPr>
          <p:cNvPr id="1027" name="Picture 3" descr="Sistemas de gestión hospitalaria - Advantecnia">
            <a:extLst>
              <a:ext uri="{FF2B5EF4-FFF2-40B4-BE49-F238E27FC236}">
                <a16:creationId xmlns:a16="http://schemas.microsoft.com/office/drawing/2014/main" id="{BB908C7F-4892-CEFF-7657-22B9796B1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6637" y="1708717"/>
            <a:ext cx="4848555" cy="393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510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F06E4-EA40-4305-113B-693C45397FBA}"/>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B1ACCF8A-D70C-FA2C-893B-F083E426F527}"/>
              </a:ext>
            </a:extLst>
          </p:cNvPr>
          <p:cNvSpPr>
            <a:spLocks noGrp="1"/>
          </p:cNvSpPr>
          <p:nvPr>
            <p:ph type="title"/>
          </p:nvPr>
        </p:nvSpPr>
        <p:spPr>
          <a:xfrm>
            <a:off x="1662546" y="242548"/>
            <a:ext cx="7680960" cy="830998"/>
          </a:xfrm>
        </p:spPr>
        <p:txBody>
          <a:bodyPr>
            <a:normAutofit fontScale="90000"/>
          </a:bodyPr>
          <a:lstStyle/>
          <a:p>
            <a:r>
              <a:rPr lang="es-MX" b="1" u="sng" noProof="0" dirty="0">
                <a:effectLst>
                  <a:outerShdw blurRad="38100" dist="38100" dir="2700000" algn="tl">
                    <a:srgbClr val="000000">
                      <a:alpha val="43137"/>
                    </a:srgbClr>
                  </a:outerShdw>
                </a:effectLst>
              </a:rPr>
              <a:t>Innovaciones en instrumental quirúrgico</a:t>
            </a:r>
          </a:p>
        </p:txBody>
      </p:sp>
      <p:pic>
        <p:nvPicPr>
          <p:cNvPr id="2" name="Elementos multimedia en línea 1" title="Next Generation of 3D Printed Surgical Instruments">
            <a:hlinkClick r:id="" action="ppaction://media"/>
            <a:extLst>
              <a:ext uri="{FF2B5EF4-FFF2-40B4-BE49-F238E27FC236}">
                <a16:creationId xmlns:a16="http://schemas.microsoft.com/office/drawing/2014/main" id="{A9CF5238-8214-2FE7-1622-5DB954222C03}"/>
              </a:ext>
            </a:extLst>
          </p:cNvPr>
          <p:cNvPicPr>
            <a:picLocks noRot="1" noChangeAspect="1"/>
          </p:cNvPicPr>
          <p:nvPr>
            <a:videoFile r:link="rId1"/>
          </p:nvPr>
        </p:nvPicPr>
        <p:blipFill>
          <a:blip r:embed="rId3"/>
          <a:stretch>
            <a:fillRect/>
          </a:stretch>
        </p:blipFill>
        <p:spPr>
          <a:xfrm>
            <a:off x="1205575" y="1287862"/>
            <a:ext cx="8894560" cy="5021498"/>
          </a:xfrm>
          <a:prstGeom prst="rect">
            <a:avLst/>
          </a:prstGeom>
        </p:spPr>
      </p:pic>
    </p:spTree>
    <p:extLst>
      <p:ext uri="{BB962C8B-B14F-4D97-AF65-F5344CB8AC3E}">
        <p14:creationId xmlns:p14="http://schemas.microsoft.com/office/powerpoint/2010/main" val="3818412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F06E4-EA40-4305-113B-693C45397FBA}"/>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B1ACCF8A-D70C-FA2C-893B-F083E426F527}"/>
              </a:ext>
            </a:extLst>
          </p:cNvPr>
          <p:cNvSpPr>
            <a:spLocks noGrp="1"/>
          </p:cNvSpPr>
          <p:nvPr>
            <p:ph type="title"/>
          </p:nvPr>
        </p:nvSpPr>
        <p:spPr>
          <a:xfrm>
            <a:off x="1662546" y="242548"/>
            <a:ext cx="7680960" cy="830998"/>
          </a:xfrm>
        </p:spPr>
        <p:txBody>
          <a:bodyPr>
            <a:normAutofit/>
          </a:bodyPr>
          <a:lstStyle/>
          <a:p>
            <a:r>
              <a:rPr lang="es-MX" b="1" u="sng" noProof="0" dirty="0">
                <a:effectLst>
                  <a:outerShdw blurRad="38100" dist="38100" dir="2700000" algn="tl">
                    <a:srgbClr val="000000">
                      <a:alpha val="43137"/>
                    </a:srgbClr>
                  </a:outerShdw>
                </a:effectLst>
              </a:rPr>
              <a:t>Realidad aumentada en cirugía</a:t>
            </a:r>
          </a:p>
        </p:txBody>
      </p:sp>
      <p:pic>
        <p:nvPicPr>
          <p:cNvPr id="3" name="Elementos multimedia en línea 2" title="Gafas de realidad aumentada en neurocirugía - Hospital Reina Sofía">
            <a:hlinkClick r:id="" action="ppaction://media"/>
            <a:extLst>
              <a:ext uri="{FF2B5EF4-FFF2-40B4-BE49-F238E27FC236}">
                <a16:creationId xmlns:a16="http://schemas.microsoft.com/office/drawing/2014/main" id="{E1C68772-154F-B79C-D598-8E36F190CC43}"/>
              </a:ext>
            </a:extLst>
          </p:cNvPr>
          <p:cNvPicPr>
            <a:picLocks noRot="1" noChangeAspect="1"/>
          </p:cNvPicPr>
          <p:nvPr>
            <a:videoFile r:link="rId1"/>
          </p:nvPr>
        </p:nvPicPr>
        <p:blipFill>
          <a:blip r:embed="rId3"/>
          <a:stretch>
            <a:fillRect/>
          </a:stretch>
        </p:blipFill>
        <p:spPr>
          <a:xfrm>
            <a:off x="2039284" y="1714500"/>
            <a:ext cx="6073775" cy="3429000"/>
          </a:xfrm>
          <a:prstGeom prst="rect">
            <a:avLst/>
          </a:prstGeom>
        </p:spPr>
      </p:pic>
    </p:spTree>
    <p:extLst>
      <p:ext uri="{BB962C8B-B14F-4D97-AF65-F5344CB8AC3E}">
        <p14:creationId xmlns:p14="http://schemas.microsoft.com/office/powerpoint/2010/main" val="358501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racias (Gracias En Español) Fondo De Nube De Palabras, Todos Los Idiomas,  Multilingüe Para La Educación O El Día De Acción De Gracias Fotos,  retratos, imágenes y fotografía de archivo libres de">
            <a:extLst>
              <a:ext uri="{FF2B5EF4-FFF2-40B4-BE49-F238E27FC236}">
                <a16:creationId xmlns:a16="http://schemas.microsoft.com/office/drawing/2014/main" id="{00DAB3D8-FDF0-DE4A-6E36-DC3700116A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8682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06.04.25 Sesión 1 Rol del enfermero quirúrgico</Template>
  <TotalTime>1</TotalTime>
  <Words>976</Words>
  <Application>Microsoft Office PowerPoint</Application>
  <PresentationFormat>Panorámica</PresentationFormat>
  <Paragraphs>91</Paragraphs>
  <Slides>25</Slides>
  <Notes>3</Notes>
  <HiddenSlides>0</HiddenSlides>
  <MMClips>2</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Aptos</vt:lpstr>
      <vt:lpstr>Aptos Black</vt:lpstr>
      <vt:lpstr>Aptos Display</vt:lpstr>
      <vt:lpstr>Arial</vt:lpstr>
      <vt:lpstr>Tema de Office</vt:lpstr>
      <vt:lpstr>Sesión 1 Rol del Enfermero quirúrgico</vt:lpstr>
      <vt:lpstr>Agenda</vt:lpstr>
      <vt:lpstr>Objetivo</vt:lpstr>
      <vt:lpstr>Presentación</vt:lpstr>
      <vt:lpstr>Entradas a quirófano</vt:lpstr>
      <vt:lpstr>Proceso quirúrgico</vt:lpstr>
      <vt:lpstr>Momentos fundamentales de la cirugía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Ética y profesionalismo en el entorno quirúrgico</vt:lpstr>
      <vt:lpstr>Ética y profesionalismo en el entorno quirúrgico</vt:lpstr>
      <vt:lpstr>Uso de sistemas de gestión hospitalaria</vt:lpstr>
      <vt:lpstr>Innovaciones en instrumental quirúrgico</vt:lpstr>
      <vt:lpstr>Realidad aumentada en cirugía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Bosco Marquez</dc:creator>
  <cp:lastModifiedBy>Juan Bosco Marquez</cp:lastModifiedBy>
  <cp:revision>1</cp:revision>
  <dcterms:created xsi:type="dcterms:W3CDTF">2025-07-14T00:34:57Z</dcterms:created>
  <dcterms:modified xsi:type="dcterms:W3CDTF">2025-07-14T00:36:11Z</dcterms:modified>
</cp:coreProperties>
</file>