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321" r:id="rId3"/>
    <p:sldId id="257" r:id="rId4"/>
    <p:sldId id="333" r:id="rId5"/>
    <p:sldId id="342" r:id="rId6"/>
    <p:sldId id="359" r:id="rId7"/>
    <p:sldId id="361" r:id="rId8"/>
    <p:sldId id="362" r:id="rId9"/>
    <p:sldId id="363" r:id="rId10"/>
    <p:sldId id="364" r:id="rId11"/>
    <p:sldId id="365" r:id="rId12"/>
    <p:sldId id="343" r:id="rId13"/>
    <p:sldId id="344" r:id="rId14"/>
    <p:sldId id="345" r:id="rId15"/>
    <p:sldId id="346" r:id="rId16"/>
    <p:sldId id="347" r:id="rId17"/>
    <p:sldId id="348" r:id="rId18"/>
    <p:sldId id="366" r:id="rId19"/>
    <p:sldId id="367" r:id="rId20"/>
    <p:sldId id="289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3107" autoAdjust="0"/>
  </p:normalViewPr>
  <p:slideViewPr>
    <p:cSldViewPr snapToGrid="0">
      <p:cViewPr varScale="1">
        <p:scale>
          <a:sx n="86" d="100"/>
          <a:sy n="86" d="100"/>
        </p:scale>
        <p:origin x="1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815276-BD36-4AF1-BB4A-2911B55CE249}" type="datetimeFigureOut">
              <a:rPr lang="es-MX" smtClean="0"/>
              <a:t>30/08/2025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525A87-35D7-4ED5-9DE7-A5972B4E392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74044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525A87-35D7-4ED5-9DE7-A5972B4E392E}" type="slidenum">
              <a:rPr lang="es-MX" smtClean="0"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846321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9172BA-BFD6-B455-C899-0B69C88E0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0CF320CA-9357-412F-EF68-18B5776178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813171E4-4D7F-794D-0341-E1622B8AA3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A20D546-8E21-E635-6FDB-193AB2AF10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525A87-35D7-4ED5-9DE7-A5972B4E392E}" type="slidenum">
              <a:rPr lang="es-MX" smtClean="0"/>
              <a:t>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199422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355A01-88A3-67CF-7A7E-0712C306F5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95AAB1E3-7325-CE91-3584-128DE893D9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465EB564-0871-5375-C7D4-90CD53C0EF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E458733-003F-D1DB-6941-5EE21D1F33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525A87-35D7-4ED5-9DE7-A5972B4E392E}" type="slidenum">
              <a:rPr lang="es-MX" smtClean="0"/>
              <a:t>5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641364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89B676-6DFB-E9EC-73FA-A53B81D2D2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44F540A5-301F-35BC-DA59-D442612D81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940390A-87DF-36C3-6547-4BCF31B825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4C96940-FDDD-9634-BA1F-EC6F39A1EB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525A87-35D7-4ED5-9DE7-A5972B4E392E}" type="slidenum">
              <a:rPr lang="es-MX" smtClean="0"/>
              <a:t>6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227539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525A87-35D7-4ED5-9DE7-A5972B4E392E}" type="slidenum">
              <a:rPr lang="es-MX" smtClean="0"/>
              <a:t>9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819398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6764E4-DC46-6683-A7E3-B48A464D4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B56D3A2F-092F-7B01-4B79-7FC1FFC512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9CEE7093-076A-3193-1872-32BA3F904E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4BB8FA6-6D0F-BC68-41ED-E796FC9403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525A87-35D7-4ED5-9DE7-A5972B4E392E}" type="slidenum">
              <a:rPr lang="es-MX" smtClean="0"/>
              <a:t>10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437222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6764E4-DC46-6683-A7E3-B48A464D4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B56D3A2F-092F-7B01-4B79-7FC1FFC512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9CEE7093-076A-3193-1872-32BA3F904E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4BB8FA6-6D0F-BC68-41ED-E796FC9403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525A87-35D7-4ED5-9DE7-A5972B4E392E}" type="slidenum">
              <a:rPr lang="es-MX" smtClean="0"/>
              <a:t>11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079591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B1744F-749E-AEDF-3851-0BB9583A93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50138233-DA4A-4F4B-BA4F-2E4EFB42B6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8D42AA6-490D-2B39-02C7-830D513E54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89EB060-8EEE-0EB4-2E84-D3E6799D69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525A87-35D7-4ED5-9DE7-A5972B4E392E}" type="slidenum">
              <a:rPr lang="es-MX" smtClean="0"/>
              <a:t>12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166672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AEDEE1-846D-7EED-C9EB-05FAF545B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5A83C885-783C-EDED-E84D-F2AECE9397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6E8CC1F3-1F56-5FD0-BB7F-FB60A62850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82F6698-395B-C415-AE79-3CB49C48FB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525A87-35D7-4ED5-9DE7-A5972B4E392E}" type="slidenum">
              <a:rPr lang="es-MX" smtClean="0"/>
              <a:t>13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581261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AB1DF3-0D8C-0960-8844-27296AF2E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58A4E5FE-FD8A-68C2-1DA6-9F0DCDDDC8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E7F2B64B-3074-ED22-5544-67067394CF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2F3F6BC-C5AB-613F-D59F-4517A6E7D1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525A87-35D7-4ED5-9DE7-A5972B4E392E}" type="slidenum">
              <a:rPr lang="es-MX" smtClean="0"/>
              <a:t>14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072020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A14245-0C10-EC18-04D9-6DD269FEC1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F01B8C0E-0466-FFAC-87A6-5D8F37D8ED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94C50C88-7A1A-A27A-4B48-314327623A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D0C51F6-17B5-F36F-41D0-051C810E37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525A87-35D7-4ED5-9DE7-A5972B4E392E}" type="slidenum">
              <a:rPr lang="es-MX" smtClean="0"/>
              <a:t>15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739687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6BCB54-A5AA-F713-2B4B-74ABDED20A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484955D-A411-E7BC-F5F9-B0181FCBEB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7DBC22D1-58B0-29C1-1DD1-CB8DDCFDA3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49B41C3-90C2-D25F-F215-381AAEBA61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525A87-35D7-4ED5-9DE7-A5972B4E392E}" type="slidenum">
              <a:rPr lang="es-MX" smtClean="0"/>
              <a:t>16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019964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9AF44C-F422-88D3-AD4A-9A52C9DA7A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0D7319AA-4405-8535-ED1A-CB3F6878EA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3D2B7662-7E67-9D59-9525-296192AACE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287BB96-920E-A258-9778-4112413C43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525A87-35D7-4ED5-9DE7-A5972B4E392E}" type="slidenum">
              <a:rPr lang="es-MX" smtClean="0"/>
              <a:t>17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145883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6764E4-DC46-6683-A7E3-B48A464D4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B56D3A2F-092F-7B01-4B79-7FC1FFC512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9CEE7093-076A-3193-1872-32BA3F904E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4BB8FA6-6D0F-BC68-41ED-E796FC9403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525A87-35D7-4ED5-9DE7-A5972B4E392E}" type="slidenum">
              <a:rPr lang="es-MX" smtClean="0"/>
              <a:t>18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52415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C2B43E-C464-0802-7965-4C88934668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F2140E02-3C13-9ED6-CB07-A0CB714AD8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1D63EDD1-6804-9D27-CCBC-F5DB52B39C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641F45A-74EE-13A8-1915-7867D28BDA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525A87-35D7-4ED5-9DE7-A5972B4E392E}" type="slidenum">
              <a:rPr lang="es-MX" smtClean="0"/>
              <a:t>19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364552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540B8A-CAD8-84B6-F9FD-D3AA0306CD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6293925-5778-807A-DAB8-724BF97794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276DBFA-DB8C-D49A-B1C2-060F4B9F7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B0C7A-D2F5-44A4-B5A4-5E21B52F4809}" type="datetimeFigureOut">
              <a:rPr lang="en-US" smtClean="0"/>
              <a:t>8/30/2025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2B1C792-5CEF-CF23-7ACA-4BAEC4B0C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892752E-8DED-64DA-E207-56BC18939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E84EA-3EB4-42C5-9C8D-F848560102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069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1CD032-E5A7-E68B-1DE3-ED32A157E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B042B54-CE15-DAA3-6865-538B944F38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9D21B26-BA71-61D9-9192-50FD75EC28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B0C7A-D2F5-44A4-B5A4-5E21B52F4809}" type="datetimeFigureOut">
              <a:rPr lang="en-US" smtClean="0"/>
              <a:t>8/30/2025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DAE99BC-6CC6-8AB1-316E-3191384FC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4536328-936E-89AB-A6DD-E84AC5C8F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E84EA-3EB4-42C5-9C8D-F848560102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551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5239B1-BD9E-E38F-0332-5EE5E1B8D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7B4FA55-C297-58F7-9EE1-E2B6F44E07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2B49FB8-63A7-D33D-0BF1-ED2039FC3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B0C7A-D2F5-44A4-B5A4-5E21B52F4809}" type="datetimeFigureOut">
              <a:rPr lang="en-US" smtClean="0"/>
              <a:t>8/30/2025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74A352D-9F3A-A309-CD1C-FD2517230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ADA7B9E-DED6-3A5A-EF4C-6FACD4877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E84EA-3EB4-42C5-9C8D-F848560102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380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6DFA1A-CDF8-4755-C176-2FDCD23CC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BF74655-48F9-C8B3-ED4B-733805DAAE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F420BD6-F268-7FAB-208D-98E32BA284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743AFD-5A69-5934-C221-D71EB76D66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B0C7A-D2F5-44A4-B5A4-5E21B52F4809}" type="datetimeFigureOut">
              <a:rPr lang="en-US" smtClean="0"/>
              <a:t>8/30/2025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39A005B-9A92-BF94-4C3B-F245A020A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1A314B3-F8C9-484C-6603-F34D607E5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E84EA-3EB4-42C5-9C8D-F848560102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190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9BDEE0-4CD5-B3C0-F68F-F3A240EC9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0169DA0-577B-7210-3F84-2001875CA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4A0CCAF-4F1A-7D06-AD23-1333448DDA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24AACAC-76D5-EEF4-7FCD-61CB09640B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EC0DCAA-1EC3-D91F-1A35-32987D0A60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47BF8FB-4077-EEC4-BA7B-AA2B0FD586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B0C7A-D2F5-44A4-B5A4-5E21B52F4809}" type="datetimeFigureOut">
              <a:rPr lang="en-US" smtClean="0"/>
              <a:t>8/30/2025</a:t>
            </a:fld>
            <a:endParaRPr lang="en-U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57FE2185-9549-17B1-5DCF-8143F290F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ECBD5EC-EC6D-4032-FE78-D40B43EFB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E84EA-3EB4-42C5-9C8D-F848560102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643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D1CBA3-218E-0384-F5C3-AEC0C9172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701B073-475E-C1C8-B9F3-F2A677D23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B0C7A-D2F5-44A4-B5A4-5E21B52F4809}" type="datetimeFigureOut">
              <a:rPr lang="en-US" smtClean="0"/>
              <a:t>8/30/2025</a:t>
            </a:fld>
            <a:endParaRPr lang="en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D4648B1-7F38-5FD0-6441-0D2D032E0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E9E5794-A80F-D4D3-6C89-B788747A1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E84EA-3EB4-42C5-9C8D-F848560102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562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9339556-2D51-78FF-3132-C14C8BCD5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B0C7A-D2F5-44A4-B5A4-5E21B52F4809}" type="datetimeFigureOut">
              <a:rPr lang="en-US" smtClean="0"/>
              <a:t>8/30/2025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EFFAEF6-57F0-E57D-5F2B-CCA287718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B0C137C-1D98-5BCB-FF6F-17F715121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E84EA-3EB4-42C5-9C8D-F848560102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383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CBD2EA-4EDF-8AC7-1316-6E165C90E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389AB28-A6B2-8884-06D7-B43F9870B4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0702446-EEF9-0120-5929-3BD6CB78B2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94F525E-D0DF-F43D-6804-AC375EEE3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B0C7A-D2F5-44A4-B5A4-5E21B52F4809}" type="datetimeFigureOut">
              <a:rPr lang="en-US" smtClean="0"/>
              <a:t>8/30/2025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26E3D8C-8495-7763-90EA-967CB5921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05BC3AD-64B0-1371-45DB-119B13F7C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E84EA-3EB4-42C5-9C8D-F848560102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283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720B82-E915-B109-2E57-E9EFC9B98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A4EC025-408B-A08B-DC83-80A078BBD7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EE90125-C29F-8831-C8DD-78E952AA82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80A21A9-1D4B-F04B-2834-D2905BF3C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B0C7A-D2F5-44A4-B5A4-5E21B52F4809}" type="datetimeFigureOut">
              <a:rPr lang="en-US" smtClean="0"/>
              <a:t>8/30/2025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668A660-58A4-6E04-7D0B-1328F10BD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294D11F-8B29-1425-E88A-FAF9E3397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E84EA-3EB4-42C5-9C8D-F848560102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63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415EA1-5BE1-1317-C86A-158DF6D21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4BD0E8E-6BDF-9C2D-BADB-E16F1B16D1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407A871-A701-841F-133E-8C1D422CDE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B0C7A-D2F5-44A4-B5A4-5E21B52F4809}" type="datetimeFigureOut">
              <a:rPr lang="en-US" smtClean="0"/>
              <a:t>8/30/2025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1473B4F-4D05-27C0-E5E8-183B1BD72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57CCEFD-D49A-579A-7F09-B2A620973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E84EA-3EB4-42C5-9C8D-F848560102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742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C9C0BF1-7E55-B817-20AF-4A62095997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CC0B7ED-B97C-62FC-BEAD-3FF26FC5DA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B322DD8-E0E6-CDFA-E3BF-1D08B1FA4E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B0C7A-D2F5-44A4-B5A4-5E21B52F4809}" type="datetimeFigureOut">
              <a:rPr lang="en-US" smtClean="0"/>
              <a:t>8/30/2025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8A8878F-C922-A616-7C11-D80D11901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B3A4868-4F16-C3F6-076F-2B0DC7284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E84EA-3EB4-42C5-9C8D-F848560102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144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C7DEA3C-F714-D745-F21F-6E236E47C3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C9B0AD1-4731-F923-EA61-42F86355AE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AA1D921-767E-7E90-AC91-09DB6A8991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7BB0C7A-D2F5-44A4-B5A4-5E21B52F4809}" type="datetimeFigureOut">
              <a:rPr lang="en-US" smtClean="0"/>
              <a:t>8/30/2025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5C17F84-9CAB-3120-57EF-06D907A56C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2E65A28-100F-153B-A316-6D3D452476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7FE84EA-3EB4-42C5-9C8D-F848560102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050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YVUb_NtevZ4?feature=oembed" TargetMode="Externa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oi.org/10.24245/gom.v88i10.3451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YAGYQQ0hQM0?feature=oembed" TargetMode="External"/><Relationship Id="rId4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672760-D906-B108-B7F9-7E37FFAA17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94666" y="-162168"/>
            <a:ext cx="4402667" cy="885296"/>
          </a:xfrm>
        </p:spPr>
        <p:txBody>
          <a:bodyPr>
            <a:noAutofit/>
          </a:bodyPr>
          <a:lstStyle/>
          <a:p>
            <a:r>
              <a:rPr lang="es-MX" sz="4800" noProof="0" dirty="0">
                <a:latin typeface="Aptos Black" panose="020F0502020204030204" pitchFamily="34" charset="0"/>
              </a:rPr>
              <a:t>Sesión 7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15BC2DD-E074-1B56-B3EA-88F6B1F191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46134" y="5532439"/>
            <a:ext cx="8593666" cy="885295"/>
          </a:xfrm>
        </p:spPr>
        <p:txBody>
          <a:bodyPr/>
          <a:lstStyle/>
          <a:p>
            <a:r>
              <a:rPr lang="es-MX" noProof="0" dirty="0"/>
              <a:t>Mtra. Sandra Ivonne Guandulain Ponce</a:t>
            </a:r>
          </a:p>
          <a:p>
            <a:r>
              <a:rPr lang="es-MX" dirty="0"/>
              <a:t>09</a:t>
            </a:r>
            <a:r>
              <a:rPr lang="es-MX" noProof="0" dirty="0"/>
              <a:t> / </a:t>
            </a:r>
            <a:r>
              <a:rPr lang="es-MX" dirty="0"/>
              <a:t>Noviembre</a:t>
            </a:r>
            <a:r>
              <a:rPr lang="es-MX" noProof="0" dirty="0"/>
              <a:t> /2025</a:t>
            </a:r>
          </a:p>
          <a:p>
            <a:endParaRPr lang="es-MX" noProof="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5648CE0-D683-EE44-FBA3-F4EE42A0E933}"/>
              </a:ext>
            </a:extLst>
          </p:cNvPr>
          <p:cNvSpPr txBox="1"/>
          <p:nvPr/>
        </p:nvSpPr>
        <p:spPr>
          <a:xfrm>
            <a:off x="1334080" y="544724"/>
            <a:ext cx="1004709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3200" dirty="0">
                <a:latin typeface="Aptos Black" panose="020F0502020204030204" pitchFamily="34" charset="0"/>
              </a:rPr>
              <a:t>Reanimación cerebro</a:t>
            </a:r>
          </a:p>
          <a:p>
            <a:pPr algn="ctr"/>
            <a:r>
              <a:rPr lang="es-MX" sz="3200" dirty="0">
                <a:latin typeface="Aptos Black" panose="020F0502020204030204" pitchFamily="34" charset="0"/>
              </a:rPr>
              <a:t> cardiopulmonar en gestación</a:t>
            </a:r>
            <a:endParaRPr lang="es-MX" sz="3200" dirty="0"/>
          </a:p>
        </p:txBody>
      </p:sp>
      <p:pic>
        <p:nvPicPr>
          <p:cNvPr id="4" name="Picture 2" descr="105 mil resultados de imágenes, fotos de stock e ilustraciones libres de  regalías para Mujer embarazada vector | Shutterstock">
            <a:extLst>
              <a:ext uri="{FF2B5EF4-FFF2-40B4-BE49-F238E27FC236}">
                <a16:creationId xmlns:a16="http://schemas.microsoft.com/office/drawing/2014/main" id="{CAC8A413-29BE-F330-48FD-FD057425E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4080" y="1977489"/>
            <a:ext cx="3712054" cy="3997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nfermeras y embarazadas Vector de stock por ©studiolaut 139400060">
            <a:extLst>
              <a:ext uri="{FF2B5EF4-FFF2-40B4-BE49-F238E27FC236}">
                <a16:creationId xmlns:a16="http://schemas.microsoft.com/office/drawing/2014/main" id="{19E1D2F0-EF01-B823-B50D-B1C8B3605A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1754" y="1566649"/>
            <a:ext cx="4082040" cy="381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74386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CD3EBC-57E8-789E-718C-847E6EC21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7ABC60-1D5C-2C24-C279-E88AAD67C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8387" y="75570"/>
            <a:ext cx="2115327" cy="1030419"/>
          </a:xfrm>
        </p:spPr>
        <p:txBody>
          <a:bodyPr/>
          <a:lstStyle/>
          <a:p>
            <a:r>
              <a:rPr lang="es-MX" b="1" u="sng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Agenda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A13F945-3F39-2896-DACE-F21E2B104A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13713" y="1733020"/>
            <a:ext cx="5242697" cy="3471803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s-MX" dirty="0"/>
              <a:t>Presentación</a:t>
            </a:r>
          </a:p>
          <a:p>
            <a:pPr marL="514350" indent="-514350">
              <a:buFont typeface="+mj-lt"/>
              <a:buAutoNum type="arabicPeriod"/>
            </a:pPr>
            <a:r>
              <a:rPr lang="es-MX" dirty="0"/>
              <a:t>Objetivo</a:t>
            </a:r>
          </a:p>
          <a:p>
            <a:pPr marL="514350" indent="-514350">
              <a:buFont typeface="+mj-lt"/>
              <a:buAutoNum type="arabicPeriod"/>
            </a:pPr>
            <a:r>
              <a:rPr lang="es-MX" dirty="0"/>
              <a:t>Consideraciones fisiológicas</a:t>
            </a:r>
          </a:p>
          <a:p>
            <a:pPr marL="514350" indent="-514350">
              <a:buFont typeface="+mj-lt"/>
              <a:buAutoNum type="arabicPeriod"/>
            </a:pPr>
            <a:r>
              <a:rPr lang="es-MX" dirty="0"/>
              <a:t>SVB Masaje cardiaco y OVACE</a:t>
            </a:r>
          </a:p>
          <a:p>
            <a:pPr marL="514350" indent="-514350">
              <a:buFont typeface="+mj-lt"/>
              <a:buAutoNum type="arabicPeriod"/>
            </a:pPr>
            <a:r>
              <a:rPr lang="es-MX" dirty="0"/>
              <a:t>Algoritmo de atención</a:t>
            </a:r>
          </a:p>
          <a:p>
            <a:pPr marL="514350" indent="-514350">
              <a:buFont typeface="+mj-lt"/>
              <a:buAutoNum type="arabicPeriod"/>
            </a:pPr>
            <a:r>
              <a:rPr lang="es-MX" dirty="0"/>
              <a:t>Cierre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82B9F327-08C7-7E93-7DF8-5CF43E348989}"/>
              </a:ext>
            </a:extLst>
          </p:cNvPr>
          <p:cNvSpPr/>
          <p:nvPr/>
        </p:nvSpPr>
        <p:spPr>
          <a:xfrm>
            <a:off x="6045534" y="1653177"/>
            <a:ext cx="5510877" cy="3606800"/>
          </a:xfrm>
          <a:prstGeom prst="rect">
            <a:avLst/>
          </a:prstGeom>
          <a:noFill/>
          <a:ln w="38100"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pic>
        <p:nvPicPr>
          <p:cNvPr id="2050" name="Picture 2" descr="Embarazada Vectores, Iconos, Gráficos y Fondos para Descargar Gratis">
            <a:extLst>
              <a:ext uri="{FF2B5EF4-FFF2-40B4-BE49-F238E27FC236}">
                <a16:creationId xmlns:a16="http://schemas.microsoft.com/office/drawing/2014/main" id="{3F9C8FEE-DB76-1178-5F3B-DC3568CDE9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589" y="1805940"/>
            <a:ext cx="4611139" cy="3454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97080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373C31-48F8-FD34-0691-945CADFF0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3919" y="106043"/>
            <a:ext cx="2733636" cy="869461"/>
          </a:xfrm>
        </p:spPr>
        <p:txBody>
          <a:bodyPr/>
          <a:lstStyle/>
          <a:p>
            <a:pPr algn="ctr"/>
            <a:r>
              <a:rPr lang="es-MX" b="1" u="sng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Objetivo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1B8E962-52C5-530A-5158-5631A5FFC1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09764" y="2188106"/>
            <a:ext cx="5526515" cy="1664803"/>
          </a:xfrm>
        </p:spPr>
        <p:txBody>
          <a:bodyPr>
            <a:normAutofit lnSpcReduction="10000"/>
          </a:bodyPr>
          <a:lstStyle/>
          <a:p>
            <a:r>
              <a:rPr lang="es-ES" sz="2400" b="1" dirty="0"/>
              <a:t>Integrar</a:t>
            </a:r>
            <a:r>
              <a:rPr lang="es-ES" sz="2400" dirty="0"/>
              <a:t> los protocolos de reanimación cerebro-cardiopulmonar en gestación </a:t>
            </a:r>
            <a:r>
              <a:rPr lang="es-ES" sz="2400" b="1" dirty="0"/>
              <a:t>para</a:t>
            </a:r>
            <a:r>
              <a:rPr lang="es-ES" sz="2400" dirty="0"/>
              <a:t> asegurar una respuesta rápida y eficiente ante emergencias obstétricas.</a:t>
            </a:r>
            <a:endParaRPr lang="es-MX" sz="2400" noProof="0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7D829F2F-274A-D883-B90F-B0A0691B74E8}"/>
              </a:ext>
            </a:extLst>
          </p:cNvPr>
          <p:cNvSpPr/>
          <p:nvPr/>
        </p:nvSpPr>
        <p:spPr>
          <a:xfrm>
            <a:off x="6096000" y="2024109"/>
            <a:ext cx="5453850" cy="1828800"/>
          </a:xfrm>
          <a:prstGeom prst="rect">
            <a:avLst/>
          </a:prstGeom>
          <a:noFill/>
          <a:ln w="38100"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7985A95-CEA6-61A7-6C96-F0E0605A3E9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1901" r="20588"/>
          <a:stretch>
            <a:fillRect/>
          </a:stretch>
        </p:blipFill>
        <p:spPr>
          <a:xfrm>
            <a:off x="1623683" y="647031"/>
            <a:ext cx="3213463" cy="5410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5235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949A7-C454-614D-0C3C-33DD159DE1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04F9D0-93E0-30FF-6C75-05B79E9DE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0932" y="192617"/>
            <a:ext cx="7747001" cy="797919"/>
          </a:xfrm>
        </p:spPr>
        <p:txBody>
          <a:bodyPr>
            <a:noAutofit/>
          </a:bodyPr>
          <a:lstStyle/>
          <a:p>
            <a:pPr algn="ctr"/>
            <a:r>
              <a:rPr lang="es-MX" sz="3600" b="1" u="sng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Respuesta a código azul obstétrico</a:t>
            </a:r>
            <a:br>
              <a:rPr lang="es-MX" sz="3600" b="1" u="sng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3600" b="1" u="sng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Epidemiología</a:t>
            </a:r>
            <a:endParaRPr lang="es-MX" sz="3600" u="sng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AA6FB20-2897-B46D-BFCD-60EE19DA8A5E}"/>
              </a:ext>
            </a:extLst>
          </p:cNvPr>
          <p:cNvSpPr txBox="1"/>
          <p:nvPr/>
        </p:nvSpPr>
        <p:spPr>
          <a:xfrm>
            <a:off x="378883" y="2136338"/>
            <a:ext cx="1143423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endParaRPr lang="es-ES" dirty="0"/>
          </a:p>
          <a:p>
            <a:pPr marL="342900" indent="-342900">
              <a:buFont typeface="+mj-lt"/>
              <a:buAutoNum type="arabicPeriod"/>
            </a:pPr>
            <a:r>
              <a:rPr lang="es-ES" dirty="0"/>
              <a:t>El paro cardiovascular de la madre representa del 1 al 2% de los ingresos a la unidad de cuidados intensivos, con una incidencia de 3.2:1000 embarazadas. El 16% de esos ingresos corresponde al posparto.</a:t>
            </a:r>
          </a:p>
          <a:p>
            <a:pPr marL="342900" indent="-342900">
              <a:buFont typeface="+mj-lt"/>
              <a:buAutoNum type="arabicPeriod"/>
            </a:pPr>
            <a:endParaRPr lang="es-ES" dirty="0"/>
          </a:p>
          <a:p>
            <a:pPr marL="342900" indent="-342900">
              <a:buFont typeface="+mj-lt"/>
              <a:buAutoNum type="arabicPeriod"/>
            </a:pPr>
            <a:r>
              <a:rPr lang="es-ES" dirty="0"/>
              <a:t>En el 2021, en México, la razón de muerte materna fue del 53.1%, y la causa principal fue la COVID 19, seguida de los trastornos hipertensivos del embarazo; ambas situaciones con requerimiento de reanimación cardiopulmonar en embarazadas.</a:t>
            </a:r>
          </a:p>
          <a:p>
            <a:pPr marL="342900" indent="-342900">
              <a:buFont typeface="+mj-lt"/>
              <a:buAutoNum type="arabicPeriod"/>
            </a:pPr>
            <a:endParaRPr lang="es-ES" dirty="0"/>
          </a:p>
          <a:p>
            <a:pPr marL="342900" indent="-342900">
              <a:buFont typeface="+mj-lt"/>
              <a:buAutoNum type="arabicPeriod"/>
            </a:pPr>
            <a:r>
              <a:rPr lang="es-ES" dirty="0"/>
              <a:t>El 52% de esas muertes ocurrió después del primer día de puerperio</a:t>
            </a:r>
            <a:endParaRPr lang="es-MX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D3BE80B-7F7F-6976-D0C5-E65907C2EC81}"/>
              </a:ext>
            </a:extLst>
          </p:cNvPr>
          <p:cNvSpPr txBox="1"/>
          <p:nvPr/>
        </p:nvSpPr>
        <p:spPr>
          <a:xfrm>
            <a:off x="55452" y="6383327"/>
            <a:ext cx="1219200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00" dirty="0">
                <a:solidFill>
                  <a:schemeClr val="bg1"/>
                </a:solidFill>
              </a:rPr>
              <a:t>Auqui-Valarezo, Sandra Verónica, Hernández-Pacheco, José Antonio, Nares-Torices, Miguel Ángel, Mota-Calzada, Javier, &amp; Rangel-Vargas, Uriel Emanuel. (2023). Reanimación cardiopulmonar y cerebral durante el embarazo. Revisión narrativa. Ginecología y obstetricia de México, 91(6), 417-431. </a:t>
            </a:r>
            <a:r>
              <a:rPr lang="es-MX" sz="1100" dirty="0" err="1">
                <a:solidFill>
                  <a:schemeClr val="bg1"/>
                </a:solidFill>
              </a:rPr>
              <a:t>Epub</a:t>
            </a:r>
            <a:r>
              <a:rPr lang="es-MX" sz="1100" dirty="0">
                <a:solidFill>
                  <a:schemeClr val="bg1"/>
                </a:solidFill>
              </a:rPr>
              <a:t> 31 de agosto de 2023.https://doi.org/10.24245/gom.v91i6.8429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D8DFB792-4694-CD49-9B00-934D46B6AC9A}"/>
              </a:ext>
            </a:extLst>
          </p:cNvPr>
          <p:cNvSpPr/>
          <p:nvPr/>
        </p:nvSpPr>
        <p:spPr>
          <a:xfrm>
            <a:off x="386501" y="2388151"/>
            <a:ext cx="11597640" cy="2500544"/>
          </a:xfrm>
          <a:prstGeom prst="rect">
            <a:avLst/>
          </a:prstGeom>
          <a:noFill/>
          <a:ln w="38100"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4098" name="Picture 2" descr="Embarazada Vectores, Iconos, Gráficos y Fondos para Descargar Gratis">
            <a:extLst>
              <a:ext uri="{FF2B5EF4-FFF2-40B4-BE49-F238E27FC236}">
                <a16:creationId xmlns:a16="http://schemas.microsoft.com/office/drawing/2014/main" id="{4B12CC01-2B7B-E0BC-5612-2C435914DA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39099"/>
            <a:ext cx="12187766" cy="5198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68860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D24B0F-FF51-40EF-FF57-CDA7D6AB64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6C8143-4C1F-A66B-010F-06FDA9DB99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0932" y="192617"/>
            <a:ext cx="7747001" cy="797919"/>
          </a:xfrm>
        </p:spPr>
        <p:txBody>
          <a:bodyPr>
            <a:noAutofit/>
          </a:bodyPr>
          <a:lstStyle/>
          <a:p>
            <a:pPr algn="ctr"/>
            <a:r>
              <a:rPr lang="es-MX" sz="3600" b="1" u="sng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Respuesta a código azul obstétrico</a:t>
            </a:r>
            <a:br>
              <a:rPr lang="es-MX" sz="3600" b="1" u="sng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3600" b="1" u="sng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Adaptaciones</a:t>
            </a:r>
            <a:r>
              <a:rPr lang="es-MX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maternas</a:t>
            </a:r>
            <a:endParaRPr lang="es-MX" sz="3600" u="sng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0F43915-C2B0-DC2A-E1DF-A7896126C814}"/>
              </a:ext>
            </a:extLst>
          </p:cNvPr>
          <p:cNvSpPr txBox="1"/>
          <p:nvPr/>
        </p:nvSpPr>
        <p:spPr>
          <a:xfrm>
            <a:off x="1991572" y="1028343"/>
            <a:ext cx="915141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endParaRPr lang="es-ES" dirty="0"/>
          </a:p>
          <a:p>
            <a:pPr marL="342900" indent="-342900">
              <a:buFont typeface="+mj-lt"/>
              <a:buAutoNum type="arabicPeriod"/>
            </a:pPr>
            <a:r>
              <a:rPr lang="es-ES" dirty="0"/>
              <a:t>Adaptaciones cardiovasculares: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dirty="0"/>
              <a:t>aumento del 40% del gasto cardiaco para suplir las demandas metabólicas maternas y fetales; esto implica que hay un aumento del volumen sistólico y de la frecuencia cardiaca.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dirty="0"/>
              <a:t>Durante el segundo trimestre disminuye la resistencia vascular.</a:t>
            </a:r>
          </a:p>
          <a:p>
            <a:endParaRPr lang="es-ES" dirty="0"/>
          </a:p>
          <a:p>
            <a:r>
              <a:rPr lang="es-ES" dirty="0"/>
              <a:t>2.   Adaptaciones pulmonares: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dirty="0"/>
              <a:t>Edema de la vía aérea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dirty="0"/>
              <a:t>Aumento del consumo de oxígeno en un 20%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dirty="0"/>
              <a:t>Disminución del bienestar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dirty="0"/>
              <a:t>Capacidad residual funcional e incremento del volumen minuto debido al aumento del volumen corriente, que da como consecuencia alcalosis respiratoria.</a:t>
            </a:r>
          </a:p>
          <a:p>
            <a:endParaRPr lang="es-ES" dirty="0"/>
          </a:p>
          <a:p>
            <a:pPr marL="342900" indent="-342900">
              <a:buAutoNum type="arabicPeriod" startAt="3"/>
            </a:pPr>
            <a:r>
              <a:rPr lang="es-ES" dirty="0"/>
              <a:t>Adaptaciones gastrointestinales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dirty="0"/>
              <a:t>Relajación del esfínter esofágico inferior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dirty="0"/>
              <a:t>Enlentecimiento del vaciamiento gástrico.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00E543E-FFDE-D910-694E-B51ECB64ABCC}"/>
              </a:ext>
            </a:extLst>
          </p:cNvPr>
          <p:cNvSpPr txBox="1"/>
          <p:nvPr/>
        </p:nvSpPr>
        <p:spPr>
          <a:xfrm>
            <a:off x="55452" y="6383327"/>
            <a:ext cx="1219200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00" dirty="0">
                <a:solidFill>
                  <a:schemeClr val="bg1"/>
                </a:solidFill>
              </a:rPr>
              <a:t>Auqui-Valarezo, Sandra Verónica, Hernández-Pacheco, José Antonio, Nares-Torices, Miguel Ángel, Mota-Calzada, Javier, &amp; Rangel-Vargas, Uriel Emanuel. (2023). Reanimación cardiopulmonar y cerebral durante el embarazo. Revisión narrativa. Ginecología y obstetricia de México, 91(6), 417-431. </a:t>
            </a:r>
            <a:r>
              <a:rPr lang="es-MX" sz="1100" dirty="0" err="1">
                <a:solidFill>
                  <a:schemeClr val="bg1"/>
                </a:solidFill>
              </a:rPr>
              <a:t>Epub</a:t>
            </a:r>
            <a:r>
              <a:rPr lang="es-MX" sz="1100" dirty="0">
                <a:solidFill>
                  <a:schemeClr val="bg1"/>
                </a:solidFill>
              </a:rPr>
              <a:t> 31 de agosto de 2023.https://doi.org/10.24245/gom.v91i6.8429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FBB7564E-4971-2091-C388-8BF6788C76C4}"/>
              </a:ext>
            </a:extLst>
          </p:cNvPr>
          <p:cNvSpPr/>
          <p:nvPr/>
        </p:nvSpPr>
        <p:spPr>
          <a:xfrm>
            <a:off x="297180" y="1270000"/>
            <a:ext cx="11597640" cy="4490720"/>
          </a:xfrm>
          <a:prstGeom prst="rect">
            <a:avLst/>
          </a:prstGeom>
          <a:noFill/>
          <a:ln w="38100"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5122" name="Picture 2" descr="Corazón humano .ai Royalty-free Stock Vector Clip Art">
            <a:extLst>
              <a:ext uri="{FF2B5EF4-FFF2-40B4-BE49-F238E27FC236}">
                <a16:creationId xmlns:a16="http://schemas.microsoft.com/office/drawing/2014/main" id="{7B112CD9-E310-A046-A4D2-EB422877D5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138" y="1346448"/>
            <a:ext cx="12192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pulmones objeto de vector de color semi plano 7122619 Vector en Vecteezy">
            <a:extLst>
              <a:ext uri="{FF2B5EF4-FFF2-40B4-BE49-F238E27FC236}">
                <a16:creationId xmlns:a16="http://schemas.microsoft.com/office/drawing/2014/main" id="{3B2D9C37-5A9B-AC3C-9655-61B016E8A2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955" y="3006789"/>
            <a:ext cx="1219200" cy="1342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Ilustración de estómago humano 2557091 Vector en Vecteezy">
            <a:extLst>
              <a:ext uri="{FF2B5EF4-FFF2-40B4-BE49-F238E27FC236}">
                <a16:creationId xmlns:a16="http://schemas.microsoft.com/office/drawing/2014/main" id="{80B82623-B5A6-D2A4-9A18-48615E32F1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835" y="4600431"/>
            <a:ext cx="1094503" cy="1094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36344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7110E1-5001-C57B-8A63-49FBDEFDDA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C0705C-1A9E-F4C1-8366-454050047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0932" y="192617"/>
            <a:ext cx="7747001" cy="797919"/>
          </a:xfrm>
        </p:spPr>
        <p:txBody>
          <a:bodyPr>
            <a:noAutofit/>
          </a:bodyPr>
          <a:lstStyle/>
          <a:p>
            <a:pPr algn="ctr"/>
            <a:r>
              <a:rPr lang="es-MX" sz="3600" b="1" u="sng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Respuesta a código azul obstétrico</a:t>
            </a:r>
            <a:br>
              <a:rPr lang="es-MX" sz="3600" b="1" u="sng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3600" b="1" u="sng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Adaptaciones </a:t>
            </a:r>
            <a:r>
              <a:rPr lang="es-MX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maternas</a:t>
            </a:r>
            <a:endParaRPr lang="es-MX" sz="3600" u="sng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53B5AE2-6343-5D5D-BFF0-F44443311DD5}"/>
              </a:ext>
            </a:extLst>
          </p:cNvPr>
          <p:cNvSpPr txBox="1"/>
          <p:nvPr/>
        </p:nvSpPr>
        <p:spPr>
          <a:xfrm>
            <a:off x="1991572" y="1028343"/>
            <a:ext cx="915141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endParaRPr lang="es-ES" dirty="0"/>
          </a:p>
          <a:p>
            <a:endParaRPr lang="es-ES" dirty="0"/>
          </a:p>
          <a:p>
            <a:r>
              <a:rPr lang="es-ES" dirty="0"/>
              <a:t>2.   Adaptaciones pulmonares: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dirty="0"/>
              <a:t>Edema de la vía aérea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dirty="0"/>
              <a:t>Aumento del consumo de oxígeno en un 20%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dirty="0"/>
              <a:t>Disminución del bienestar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dirty="0"/>
              <a:t>Capacidad residual funcional : </a:t>
            </a:r>
            <a:r>
              <a:rPr lang="es-ES" dirty="0">
                <a:solidFill>
                  <a:srgbClr val="FF0000"/>
                </a:solidFill>
              </a:rPr>
              <a:t>Volumen de aire que queda en los pulmones después de una espiración normal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dirty="0"/>
              <a:t>incremento del volumen minuto: </a:t>
            </a:r>
            <a:r>
              <a:rPr lang="es-ES" dirty="0">
                <a:solidFill>
                  <a:srgbClr val="FF0000"/>
                </a:solidFill>
              </a:rPr>
              <a:t>aumento en la cantidad de aire que entra y sale de los pulmones por minuto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dirty="0"/>
              <a:t>volumen corriente: </a:t>
            </a:r>
            <a:r>
              <a:rPr lang="es-ES" dirty="0">
                <a:solidFill>
                  <a:srgbClr val="FF0000"/>
                </a:solidFill>
              </a:rPr>
              <a:t>cantidad de aire que se exhala en cada respiración normal, sin esfuerzo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dirty="0"/>
              <a:t>que da como consecuencia alcalosis respiratoria: </a:t>
            </a:r>
            <a:r>
              <a:rPr lang="es-ES" dirty="0">
                <a:solidFill>
                  <a:srgbClr val="FF0000"/>
                </a:solidFill>
              </a:rPr>
              <a:t>Es un trastorno ácido- base que ocurre cuando hay una disminución en la presión parcial del dióxido de carbono (PaCO2) en la sangre debido a una ventilación excesiva</a:t>
            </a:r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5132DE0-6886-73BD-3D30-0AD1D7762927}"/>
              </a:ext>
            </a:extLst>
          </p:cNvPr>
          <p:cNvSpPr txBox="1"/>
          <p:nvPr/>
        </p:nvSpPr>
        <p:spPr>
          <a:xfrm>
            <a:off x="55452" y="6383327"/>
            <a:ext cx="1219200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00" dirty="0">
                <a:solidFill>
                  <a:schemeClr val="bg1"/>
                </a:solidFill>
              </a:rPr>
              <a:t>Auqui-Valarezo, Sandra Verónica, Hernández-Pacheco, José Antonio, Nares-Torices, Miguel Ángel, Mota-Calzada, Javier, &amp; Rangel-Vargas, Uriel Emanuel. (2023). Reanimación cardiopulmonar y cerebral durante el embarazo. Revisión narrativa. Ginecología y obstetricia de México, 91(6), 417-431. </a:t>
            </a:r>
            <a:r>
              <a:rPr lang="es-MX" sz="1100" dirty="0" err="1">
                <a:solidFill>
                  <a:schemeClr val="bg1"/>
                </a:solidFill>
              </a:rPr>
              <a:t>Epub</a:t>
            </a:r>
            <a:r>
              <a:rPr lang="es-MX" sz="1100" dirty="0">
                <a:solidFill>
                  <a:schemeClr val="bg1"/>
                </a:solidFill>
              </a:rPr>
              <a:t> 31 de agosto de 2023.https://doi.org/10.24245/gom.v91i6.8429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F31A38F0-0B36-B8F8-4C7F-54C8DC2137B7}"/>
              </a:ext>
            </a:extLst>
          </p:cNvPr>
          <p:cNvSpPr/>
          <p:nvPr/>
        </p:nvSpPr>
        <p:spPr>
          <a:xfrm>
            <a:off x="297180" y="1270000"/>
            <a:ext cx="11597640" cy="4490720"/>
          </a:xfrm>
          <a:prstGeom prst="rect">
            <a:avLst/>
          </a:prstGeom>
          <a:noFill/>
          <a:ln w="38100"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5126" name="Picture 6" descr="pulmones objeto de vector de color semi plano 7122619 Vector en Vecteezy">
            <a:extLst>
              <a:ext uri="{FF2B5EF4-FFF2-40B4-BE49-F238E27FC236}">
                <a16:creationId xmlns:a16="http://schemas.microsoft.com/office/drawing/2014/main" id="{DDCF0087-B287-80FF-A950-4FEC5FEC44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955" y="1793032"/>
            <a:ext cx="1219200" cy="1342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2056BF8B-3B4E-36F7-31D9-B4C23DC630A0}"/>
              </a:ext>
            </a:extLst>
          </p:cNvPr>
          <p:cNvSpPr txBox="1"/>
          <p:nvPr/>
        </p:nvSpPr>
        <p:spPr>
          <a:xfrm>
            <a:off x="4930021" y="2428726"/>
            <a:ext cx="64977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>
                <a:solidFill>
                  <a:srgbClr val="FF0000"/>
                </a:solidFill>
              </a:rPr>
              <a:t>Reducción en la capacidad de los pulmones para funcionar de manera óptima</a:t>
            </a:r>
          </a:p>
        </p:txBody>
      </p:sp>
    </p:spTree>
    <p:extLst>
      <p:ext uri="{BB962C8B-B14F-4D97-AF65-F5344CB8AC3E}">
        <p14:creationId xmlns:p14="http://schemas.microsoft.com/office/powerpoint/2010/main" val="6562201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27B1AC-4B3C-FE7E-B411-B1812689F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121" y="15627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MX" sz="4000" b="1" dirty="0"/>
              <a:t>Obstrucción de la vía aérea por </a:t>
            </a:r>
            <a:br>
              <a:rPr lang="es-MX" sz="4000" b="1" dirty="0"/>
            </a:br>
            <a:r>
              <a:rPr lang="es-MX" sz="4000" b="1" dirty="0"/>
              <a:t>cuerpo extraño (OVACE)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DBA5DA1-48D5-90E9-622F-73968313E0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3546" y="1921788"/>
            <a:ext cx="5503653" cy="4351338"/>
          </a:xfrm>
        </p:spPr>
        <p:txBody>
          <a:bodyPr>
            <a:normAutofit/>
          </a:bodyPr>
          <a:lstStyle/>
          <a:p>
            <a:r>
              <a:rPr lang="es-ES" sz="2000" dirty="0"/>
              <a:t>Es una emergencia médica en la que un objeto bloquea la respiración.</a:t>
            </a:r>
          </a:p>
          <a:p>
            <a:r>
              <a:rPr lang="es-ES" sz="2000" dirty="0"/>
              <a:t>Ante un OVACE en una embarazada, se deben realizar compresiones torácicas en lugar de las compresiones abdominales de la maniobra de Heimlich, ya que el abdomen está comprometido. </a:t>
            </a:r>
          </a:p>
          <a:p>
            <a:r>
              <a:rPr lang="es-ES" sz="2000" dirty="0"/>
              <a:t>Si la embarazada pierde el conocimiento, se le debe colocar en el suelo, activar las emergencias médicas y comenzar la reanimación cardiopulmonar (RCP) en el orden de 30 compresiones torácicas y dos ventilaciones. </a:t>
            </a:r>
            <a:endParaRPr lang="es-MX" sz="2000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3BE473F4-352F-A305-79AD-E10B466631F0}"/>
              </a:ext>
            </a:extLst>
          </p:cNvPr>
          <p:cNvSpPr/>
          <p:nvPr/>
        </p:nvSpPr>
        <p:spPr>
          <a:xfrm>
            <a:off x="6331788" y="1786950"/>
            <a:ext cx="5607170" cy="4246099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026" name="Picture 2" descr="Primeros Auxilios De Atragantamiento Para Mujeres Embarazadas.  Procedimiento De Maniobra De Heimlich Ilustración del Vector - Ilustración  de quite, dificultad: 263240751">
            <a:extLst>
              <a:ext uri="{FF2B5EF4-FFF2-40B4-BE49-F238E27FC236}">
                <a16:creationId xmlns:a16="http://schemas.microsoft.com/office/drawing/2014/main" id="{EA360012-6837-FD0A-971A-135F44A326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21" y="2291715"/>
            <a:ext cx="5554086" cy="2797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78C6A2E4-29FE-3C87-0F21-33458FC7C4EB}"/>
              </a:ext>
            </a:extLst>
          </p:cNvPr>
          <p:cNvSpPr txBox="1"/>
          <p:nvPr/>
        </p:nvSpPr>
        <p:spPr>
          <a:xfrm>
            <a:off x="138022" y="6338158"/>
            <a:ext cx="1154214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dirty="0">
                <a:solidFill>
                  <a:schemeClr val="bg1"/>
                </a:solidFill>
              </a:rPr>
              <a:t>https://servpub.madrid.es/manualsamur/data/125_02.htm#:~:text=Sospeche%20OVACE%20si%20el%20inicio,absoluto:%20Active%20una%20USVA%20inmediatamente.</a:t>
            </a:r>
          </a:p>
        </p:txBody>
      </p:sp>
    </p:spTree>
    <p:extLst>
      <p:ext uri="{BB962C8B-B14F-4D97-AF65-F5344CB8AC3E}">
        <p14:creationId xmlns:p14="http://schemas.microsoft.com/office/powerpoint/2010/main" val="26269382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5D9A16-5E71-09D0-671A-40CDDD6283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123869-B002-5F52-FBDA-788AD4B3C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121" y="15627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MX" sz="4000" b="1" dirty="0"/>
              <a:t>Obstrucción de la vía aérea por </a:t>
            </a:r>
            <a:br>
              <a:rPr lang="es-MX" sz="4000" b="1" dirty="0"/>
            </a:br>
            <a:r>
              <a:rPr lang="es-MX" sz="4000" b="1" dirty="0"/>
              <a:t>cuerpo extraño (OVACE)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357874B-3C0E-BF57-75BC-0DAB30FE96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3147" y="2378838"/>
            <a:ext cx="5474089" cy="38080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Síntomas de OVACE:</a:t>
            </a:r>
            <a:endParaRPr lang="es-ES" sz="2000" dirty="0"/>
          </a:p>
          <a:p>
            <a:r>
              <a:rPr lang="es-ES" sz="2000" dirty="0"/>
              <a:t>Tose de forma inefectiva o no puede toser en absoluto.</a:t>
            </a:r>
          </a:p>
          <a:p>
            <a:r>
              <a:rPr lang="es-ES" sz="2000" dirty="0"/>
              <a:t>No puede hablar, llorar o respirar.</a:t>
            </a:r>
          </a:p>
          <a:p>
            <a:r>
              <a:rPr lang="es-ES" sz="2000" dirty="0"/>
              <a:t>Se lleva las manos al cuello (signo universal de atragantamiento).</a:t>
            </a:r>
          </a:p>
          <a:p>
            <a:r>
              <a:rPr lang="es-ES" sz="2000" dirty="0"/>
              <a:t>Coloración azulada de la piel (cianosis).</a:t>
            </a:r>
          </a:p>
          <a:p>
            <a:r>
              <a:rPr lang="es-ES" sz="2000" dirty="0"/>
              <a:t>Pérdida del conocimiento.</a:t>
            </a:r>
            <a:endParaRPr lang="es-MX" sz="2000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71E80D82-E615-C081-DEBC-52793971CF94}"/>
              </a:ext>
            </a:extLst>
          </p:cNvPr>
          <p:cNvSpPr/>
          <p:nvPr/>
        </p:nvSpPr>
        <p:spPr>
          <a:xfrm>
            <a:off x="690113" y="2301200"/>
            <a:ext cx="5900468" cy="3202303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F23FCE3-129B-9547-5898-E5F4857AB32A}"/>
              </a:ext>
            </a:extLst>
          </p:cNvPr>
          <p:cNvSpPr txBox="1"/>
          <p:nvPr/>
        </p:nvSpPr>
        <p:spPr>
          <a:xfrm>
            <a:off x="0" y="6393945"/>
            <a:ext cx="1154214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dirty="0">
                <a:solidFill>
                  <a:schemeClr val="bg1"/>
                </a:solidFill>
              </a:rPr>
              <a:t>https://www.salusplay.com/apuntes/apuntes-urgencias-y-emergencias-en-enfermeria/tema-6-ovace/7</a:t>
            </a:r>
          </a:p>
        </p:txBody>
      </p:sp>
      <p:pic>
        <p:nvPicPr>
          <p:cNvPr id="2050" name="Picture 2" descr="Cómo salvar una vida: primeros auxilios para una mujer embarazada que se  está ahogando - Willnice">
            <a:extLst>
              <a:ext uri="{FF2B5EF4-FFF2-40B4-BE49-F238E27FC236}">
                <a16:creationId xmlns:a16="http://schemas.microsoft.com/office/drawing/2014/main" id="{D87BF09F-852E-1778-413B-A4A60C3E41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344" y="2133537"/>
            <a:ext cx="3756800" cy="37568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6081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E779B-B1A1-20F8-5123-1C66689E25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A881F1-DE42-5360-C7C1-5C8678080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121" y="15627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MX" sz="4000" b="1" dirty="0"/>
              <a:t>Obstrucción de la vía aérea por </a:t>
            </a:r>
            <a:br>
              <a:rPr lang="es-MX" sz="4000" b="1" dirty="0"/>
            </a:br>
            <a:r>
              <a:rPr lang="es-MX" sz="4000" b="1" dirty="0"/>
              <a:t>cuerpo extraño (OVACE)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5EEFCA2-EF3E-BF08-5FE3-D55329CBDF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140" y="1568105"/>
            <a:ext cx="11490380" cy="380805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ES" sz="1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Actuación ante OVACE:</a:t>
            </a:r>
            <a:endParaRPr lang="es-ES" sz="1800" dirty="0"/>
          </a:p>
          <a:p>
            <a:pPr marL="457200" indent="-457200">
              <a:buFont typeface="+mj-lt"/>
              <a:buAutoNum type="arabicPeriod"/>
            </a:pPr>
            <a:r>
              <a:rPr lang="es-ES" sz="1800" dirty="0"/>
              <a:t>Ubicarse en un lugar seguro</a:t>
            </a:r>
          </a:p>
          <a:p>
            <a:pPr marL="457200" indent="-457200">
              <a:buFont typeface="+mj-lt"/>
              <a:buAutoNum type="arabicPeriod"/>
            </a:pPr>
            <a:r>
              <a:rPr lang="es-ES" sz="1800" dirty="0"/>
              <a:t>Pedir ayuda: Llama o activa el servicio de emergencias</a:t>
            </a:r>
          </a:p>
          <a:p>
            <a:pPr marL="457200" indent="-457200">
              <a:buFont typeface="+mj-lt"/>
              <a:buAutoNum type="arabicPeriod"/>
            </a:pPr>
            <a:r>
              <a:rPr lang="es-ES" sz="1800" dirty="0"/>
              <a:t>Compresiones torácicas: Colócate detrás de la persona, rodea su pecho con los brazos. Coloca el puño en la parte inferior del esternón y presiona firmemente. </a:t>
            </a:r>
            <a:endParaRPr lang="es-MX" sz="1800" dirty="0"/>
          </a:p>
          <a:p>
            <a:pPr marL="457200" indent="-457200">
              <a:buFont typeface="+mj-lt"/>
              <a:buAutoNum type="arabicPeriod"/>
            </a:pPr>
            <a:r>
              <a:rPr lang="es-MX" sz="1800" dirty="0"/>
              <a:t>Busca el objeto: </a:t>
            </a:r>
            <a:r>
              <a:rPr lang="es-ES" sz="1800" dirty="0"/>
              <a:t>Si la víctima está consciente, anima a la persona a toser para intentar expulsar el objeto. </a:t>
            </a:r>
          </a:p>
          <a:p>
            <a:pPr marL="457200" indent="-457200">
              <a:buFont typeface="+mj-lt"/>
              <a:buAutoNum type="arabicPeriod"/>
            </a:pPr>
            <a:r>
              <a:rPr lang="es-ES" sz="1800" dirty="0"/>
              <a:t>Si se desmaya: Si la persona pierde el conocimiento, colócala en el suelo y comienza la reanimación cardiopulmonar (RCP), que consiste en 30 compresiones torácicas y dos ventilaciones. </a:t>
            </a:r>
          </a:p>
          <a:p>
            <a:pPr marL="457200" indent="-457200">
              <a:buFont typeface="+mj-lt"/>
              <a:buAutoNum type="arabicPeriod"/>
            </a:pPr>
            <a:r>
              <a:rPr lang="es-ES" sz="1800" dirty="0"/>
              <a:t>Revisa y extrae: Después de cada serie de compresiones, revisa la boca para buscar y retirar el objeto si lo ves. </a:t>
            </a:r>
          </a:p>
          <a:p>
            <a:pPr marL="457200" indent="-457200">
              <a:buFont typeface="+mj-lt"/>
              <a:buAutoNum type="arabicPeriod"/>
            </a:pPr>
            <a:r>
              <a:rPr lang="es-ES" sz="1800" dirty="0"/>
              <a:t>Continúa la RCP: Sigue con los ciclos de 30 compresiones y 2 ventilaciones hasta que llegue la ayuda médica, la persona recupere el conocimiento o un desfibrilador esté disponible.</a:t>
            </a:r>
          </a:p>
          <a:p>
            <a:pPr marL="457200" indent="-457200">
              <a:buFont typeface="+mj-lt"/>
              <a:buAutoNum type="arabicPeriod"/>
            </a:pPr>
            <a:r>
              <a:rPr lang="es-ES" sz="1800" dirty="0"/>
              <a:t>Posición de recuperación: Una vez que la persona recupere la consciencia, colócala sobre su lado izquierdo. 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A8716E1F-6AE8-D52D-EAD8-A13CA26B8E23}"/>
              </a:ext>
            </a:extLst>
          </p:cNvPr>
          <p:cNvSpPr/>
          <p:nvPr/>
        </p:nvSpPr>
        <p:spPr>
          <a:xfrm>
            <a:off x="324928" y="1481841"/>
            <a:ext cx="11752053" cy="4539397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B143C9A8-0DA9-C3FB-F91E-0D64B3B2239B}"/>
              </a:ext>
            </a:extLst>
          </p:cNvPr>
          <p:cNvSpPr txBox="1"/>
          <p:nvPr/>
        </p:nvSpPr>
        <p:spPr>
          <a:xfrm>
            <a:off x="0" y="6393945"/>
            <a:ext cx="500332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dirty="0">
                <a:solidFill>
                  <a:schemeClr val="bg1"/>
                </a:solidFill>
              </a:rPr>
              <a:t>https://svca.mx/primeros-auxilios-para-mujeres-embarazadas</a:t>
            </a:r>
          </a:p>
        </p:txBody>
      </p:sp>
    </p:spTree>
    <p:extLst>
      <p:ext uri="{BB962C8B-B14F-4D97-AF65-F5344CB8AC3E}">
        <p14:creationId xmlns:p14="http://schemas.microsoft.com/office/powerpoint/2010/main" val="5211771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19A2C0-0094-0F73-19F6-0D85DC5A95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591B8B-C49E-45AF-1412-CB2719BBC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121" y="15627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MX" sz="4000" b="1" dirty="0"/>
              <a:t>Obstrucción de la vía aérea por </a:t>
            </a:r>
            <a:br>
              <a:rPr lang="es-MX" sz="4000" b="1" dirty="0"/>
            </a:br>
            <a:r>
              <a:rPr lang="es-MX" sz="4000" b="1" dirty="0"/>
              <a:t>cuerpo extraño (OVACE)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F7844243-5767-E5F1-5BCB-F81D558C615F}"/>
              </a:ext>
            </a:extLst>
          </p:cNvPr>
          <p:cNvSpPr/>
          <p:nvPr/>
        </p:nvSpPr>
        <p:spPr>
          <a:xfrm>
            <a:off x="324928" y="1481841"/>
            <a:ext cx="11752053" cy="4539397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EFABB22-0460-8277-E0F1-9ACE27BAFBE2}"/>
              </a:ext>
            </a:extLst>
          </p:cNvPr>
          <p:cNvSpPr txBox="1"/>
          <p:nvPr/>
        </p:nvSpPr>
        <p:spPr>
          <a:xfrm>
            <a:off x="258792" y="6454330"/>
            <a:ext cx="500332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dirty="0">
                <a:solidFill>
                  <a:schemeClr val="bg1"/>
                </a:solidFill>
              </a:rPr>
              <a:t>https://youtu.be/YVUb_NtevZ4?si=dBVTISlKiZoHk94y</a:t>
            </a:r>
          </a:p>
        </p:txBody>
      </p:sp>
      <p:pic>
        <p:nvPicPr>
          <p:cNvPr id="10" name="Elementos multimedia en línea 9" title="Atragantamiento en mujeres embarazadas ¿Qué hacer? | Doctor Negrete">
            <a:hlinkClick r:id="" action="ppaction://media"/>
            <a:extLst>
              <a:ext uri="{FF2B5EF4-FFF2-40B4-BE49-F238E27FC236}">
                <a16:creationId xmlns:a16="http://schemas.microsoft.com/office/drawing/2014/main" id="{64621BF0-E099-0327-B168-2142BF28E7C2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242343" y="1575870"/>
            <a:ext cx="7707313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326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19A2C0-0094-0F73-19F6-0D85DC5A95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591B8B-C49E-45AF-1412-CB2719BBC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121" y="15627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MX" sz="4000" b="1" dirty="0"/>
              <a:t>Obstrucción de la vía aérea por </a:t>
            </a:r>
            <a:br>
              <a:rPr lang="es-MX" sz="4000" b="1" dirty="0"/>
            </a:br>
            <a:r>
              <a:rPr lang="es-MX" sz="4000" b="1" dirty="0"/>
              <a:t>cuerpo extraño (OVACE)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F7844243-5767-E5F1-5BCB-F81D558C615F}"/>
              </a:ext>
            </a:extLst>
          </p:cNvPr>
          <p:cNvSpPr/>
          <p:nvPr/>
        </p:nvSpPr>
        <p:spPr>
          <a:xfrm>
            <a:off x="324928" y="1481841"/>
            <a:ext cx="11752053" cy="4539397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077EA3C4-0338-DB38-B91A-D6B80DA9288F}"/>
              </a:ext>
            </a:extLst>
          </p:cNvPr>
          <p:cNvSpPr/>
          <p:nvPr/>
        </p:nvSpPr>
        <p:spPr>
          <a:xfrm>
            <a:off x="2301120" y="2967335"/>
            <a:ext cx="75897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solidFill>
                  <a:schemeClr val="tx2">
                    <a:lumMod val="75000"/>
                    <a:lumOff val="2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</a:rPr>
              <a:t>ACTIVIDAD INTEGRATIVA</a:t>
            </a:r>
          </a:p>
        </p:txBody>
      </p:sp>
    </p:spTree>
    <p:extLst>
      <p:ext uri="{BB962C8B-B14F-4D97-AF65-F5344CB8AC3E}">
        <p14:creationId xmlns:p14="http://schemas.microsoft.com/office/powerpoint/2010/main" val="42275877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AE9264-AE31-054C-ED3A-1B1F6B64CE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37B8C5-2CE5-B915-B091-DB44428DF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0932" y="192617"/>
            <a:ext cx="7747001" cy="797919"/>
          </a:xfrm>
        </p:spPr>
        <p:txBody>
          <a:bodyPr>
            <a:noAutofit/>
          </a:bodyPr>
          <a:lstStyle/>
          <a:p>
            <a:pPr algn="ctr"/>
            <a:r>
              <a:rPr lang="es-MX" sz="3600" b="1" u="sng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Respuesta a código azul obstétrico</a:t>
            </a:r>
            <a:br>
              <a:rPr lang="es-MX" sz="3600" b="1" u="sng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3600" b="1" u="sng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Etiología probable del paro respiratorio</a:t>
            </a:r>
            <a:endParaRPr lang="es-MX" sz="3600" u="sng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EC354FE-3F18-1032-E85C-AF0E6AB708C2}"/>
              </a:ext>
            </a:extLst>
          </p:cNvPr>
          <p:cNvSpPr txBox="1"/>
          <p:nvPr/>
        </p:nvSpPr>
        <p:spPr>
          <a:xfrm>
            <a:off x="55452" y="6383327"/>
            <a:ext cx="1219200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00" dirty="0">
                <a:solidFill>
                  <a:schemeClr val="bg1"/>
                </a:solidFill>
              </a:rPr>
              <a:t>Auqui-Valarezo, Sandra Verónica, Hernández-Pacheco, José Antonio, Nares-Torices, Miguel Ángel, Mota-Calzada, Javier, &amp; Rangel-Vargas, Uriel Emanuel. (2023). Reanimación cardiopulmonar y cerebral durante el embarazo. Revisión narrativa. Ginecología y obstetricia de México, 91(6), 417-431. </a:t>
            </a:r>
            <a:r>
              <a:rPr lang="es-MX" sz="1100" dirty="0" err="1">
                <a:solidFill>
                  <a:schemeClr val="bg1"/>
                </a:solidFill>
              </a:rPr>
              <a:t>Epub</a:t>
            </a:r>
            <a:r>
              <a:rPr lang="es-MX" sz="1100" dirty="0">
                <a:solidFill>
                  <a:schemeClr val="bg1"/>
                </a:solidFill>
              </a:rPr>
              <a:t> 31 de agosto de 2023.https://doi.org/10.24245/gom.v91i6.8429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93761813-9134-E87C-84D5-CCD28F105558}"/>
              </a:ext>
            </a:extLst>
          </p:cNvPr>
          <p:cNvSpPr/>
          <p:nvPr/>
        </p:nvSpPr>
        <p:spPr>
          <a:xfrm>
            <a:off x="297180" y="1270000"/>
            <a:ext cx="11597640" cy="4597464"/>
          </a:xfrm>
          <a:prstGeom prst="rect">
            <a:avLst/>
          </a:prstGeom>
          <a:noFill/>
          <a:ln w="38100"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B23D2708-04ED-6EBF-9A9B-98D6891ED8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481" y="1506399"/>
            <a:ext cx="5151120" cy="3940924"/>
          </a:xfrm>
          <a:prstGeom prst="rect">
            <a:avLst/>
          </a:prstGeom>
          <a:ln w="38100">
            <a:solidFill>
              <a:schemeClr val="accent5">
                <a:lumMod val="40000"/>
                <a:lumOff val="60000"/>
              </a:schemeClr>
            </a:solidFill>
          </a:ln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75370556-B0F2-E2EB-1883-1AA54FBDE3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8400" y="1506399"/>
            <a:ext cx="5405119" cy="3940924"/>
          </a:xfrm>
          <a:prstGeom prst="rect">
            <a:avLst/>
          </a:prstGeom>
          <a:ln w="38100">
            <a:solidFill>
              <a:schemeClr val="accent5">
                <a:lumMod val="40000"/>
                <a:lumOff val="6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146660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BB7DB0-134D-B3CC-4773-BC7BD4BBCF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FBE266-9430-F6D1-5F55-2D84CDBC23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8640" y="2417836"/>
            <a:ext cx="4714241" cy="1575223"/>
          </a:xfrm>
        </p:spPr>
        <p:txBody>
          <a:bodyPr>
            <a:noAutofit/>
          </a:bodyPr>
          <a:lstStyle/>
          <a:p>
            <a:pPr algn="ctr"/>
            <a:r>
              <a:rPr lang="es-MX" sz="3600" b="1" u="sng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Respuesta a código azul obstétrico</a:t>
            </a:r>
            <a:br>
              <a:rPr lang="es-MX" sz="3600" b="1" u="sng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s-MX" sz="3600" b="1" u="sng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3600" b="1" u="sng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Etiología probable del paro respiratorio</a:t>
            </a:r>
            <a:endParaRPr lang="es-MX" sz="3600" u="sng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DF86FE4-A595-33BE-ED2F-54F75C5B1F57}"/>
              </a:ext>
            </a:extLst>
          </p:cNvPr>
          <p:cNvSpPr txBox="1"/>
          <p:nvPr/>
        </p:nvSpPr>
        <p:spPr>
          <a:xfrm>
            <a:off x="55452" y="6383327"/>
            <a:ext cx="1219200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00" dirty="0">
                <a:solidFill>
                  <a:schemeClr val="bg1"/>
                </a:solidFill>
              </a:rPr>
              <a:t>Auqui-Valarezo, Sandra Verónica, Hernández-Pacheco, José Antonio, Nares-Torices, Miguel Ángel, Mota-Calzada, Javier, &amp; Rangel-Vargas, Uriel Emanuel. (2023). Reanimación cardiopulmonar y cerebral durante el embarazo. Revisión narrativa. Ginecología y obstetricia de México, 91(6), 417-431. </a:t>
            </a:r>
            <a:r>
              <a:rPr lang="es-MX" sz="1100" dirty="0" err="1">
                <a:solidFill>
                  <a:schemeClr val="bg1"/>
                </a:solidFill>
              </a:rPr>
              <a:t>Epub</a:t>
            </a:r>
            <a:r>
              <a:rPr lang="es-MX" sz="1100" dirty="0">
                <a:solidFill>
                  <a:schemeClr val="bg1"/>
                </a:solidFill>
              </a:rPr>
              <a:t> 31 de agosto de 2023.https://doi.org/10.24245/gom.v91i6.8429</a:t>
            </a:r>
          </a:p>
        </p:txBody>
      </p:sp>
      <p:pic>
        <p:nvPicPr>
          <p:cNvPr id="7170" name="Picture 2" descr="Tipos de shock reversibles. Las 4T y las 4H.">
            <a:extLst>
              <a:ext uri="{FF2B5EF4-FFF2-40B4-BE49-F238E27FC236}">
                <a16:creationId xmlns:a16="http://schemas.microsoft.com/office/drawing/2014/main" id="{E9B50860-D7AE-90B9-C7CE-3C48AEB82A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3837" y="274256"/>
            <a:ext cx="4096884" cy="5862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7162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F6F906-ECE5-C1FD-223C-200248D68F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09EC27-6839-2BDD-896E-686717D91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6320" y="1347603"/>
            <a:ext cx="4704080" cy="1849120"/>
          </a:xfrm>
        </p:spPr>
        <p:txBody>
          <a:bodyPr>
            <a:noAutofit/>
          </a:bodyPr>
          <a:lstStyle/>
          <a:p>
            <a:pPr algn="ctr"/>
            <a:r>
              <a:rPr lang="es-MX" sz="3600" b="1" u="sng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Respuesta  a código azul obstétrico</a:t>
            </a:r>
            <a:endParaRPr lang="es-MX" sz="3600" u="sng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639C04C6-B97B-CEC7-F85A-72C82B8552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9279" y="0"/>
            <a:ext cx="4968241" cy="6393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67E31609-BBC3-8866-36AC-660EF1420B4C}"/>
              </a:ext>
            </a:extLst>
          </p:cNvPr>
          <p:cNvSpPr txBox="1"/>
          <p:nvPr/>
        </p:nvSpPr>
        <p:spPr>
          <a:xfrm>
            <a:off x="55452" y="6383327"/>
            <a:ext cx="121920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dirty="0">
                <a:solidFill>
                  <a:schemeClr val="bg1"/>
                </a:solidFill>
              </a:rPr>
              <a:t>Cuesta-Galindo, Mayela Guadalupe, Ruvalcaba-Carrillo, Roberto, Colín-Cortes, Héctor Manuel, Yáñez-Torres, José de Jesús Oswaldo, Camarillo-Contreras, Omar Oswaldo, &amp; Bravo-Aguirre, Daniel Ely. (2020). Código azul, histerotomía de reanimación en embarazo de término: reporte de un caso. </a:t>
            </a:r>
            <a:r>
              <a:rPr lang="es-MX" sz="1000" i="1" dirty="0">
                <a:solidFill>
                  <a:schemeClr val="bg1"/>
                </a:solidFill>
              </a:rPr>
              <a:t>Ginecología y obstetricia de México</a:t>
            </a:r>
            <a:r>
              <a:rPr lang="es-MX" sz="1000" dirty="0">
                <a:solidFill>
                  <a:schemeClr val="bg1"/>
                </a:solidFill>
              </a:rPr>
              <a:t>, </a:t>
            </a:r>
            <a:r>
              <a:rPr lang="es-MX" sz="1000" i="1" dirty="0">
                <a:solidFill>
                  <a:schemeClr val="bg1"/>
                </a:solidFill>
              </a:rPr>
              <a:t>88</a:t>
            </a:r>
            <a:r>
              <a:rPr lang="es-MX" sz="1000" dirty="0">
                <a:solidFill>
                  <a:schemeClr val="bg1"/>
                </a:solidFill>
              </a:rPr>
              <a:t>(10), 700-706. </a:t>
            </a:r>
            <a:r>
              <a:rPr lang="es-MX" sz="1000" dirty="0" err="1">
                <a:solidFill>
                  <a:schemeClr val="bg1"/>
                </a:solidFill>
              </a:rPr>
              <a:t>Epub</a:t>
            </a:r>
            <a:r>
              <a:rPr lang="es-MX" sz="1000" dirty="0">
                <a:solidFill>
                  <a:schemeClr val="bg1"/>
                </a:solidFill>
              </a:rPr>
              <a:t> 04 de octubre de 2021.</a:t>
            </a:r>
            <a:r>
              <a:rPr lang="es-MX" sz="1000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https://doi.org/10.24245/gom.v88i10.3451</a:t>
            </a:r>
            <a:endParaRPr lang="es-MX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6644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EDFD45-11CB-BAE8-3580-96BDFB089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81455CA4-2F23-A3A5-0269-12F1442B00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390953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0D2D7DB1-0A57-005D-9230-F337EB553C80}"/>
              </a:ext>
            </a:extLst>
          </p:cNvPr>
          <p:cNvSpPr txBox="1"/>
          <p:nvPr/>
        </p:nvSpPr>
        <p:spPr>
          <a:xfrm>
            <a:off x="55452" y="6383327"/>
            <a:ext cx="1219200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00" dirty="0">
                <a:solidFill>
                  <a:schemeClr val="bg1"/>
                </a:solidFill>
              </a:rPr>
              <a:t>Auqui-Valarezo, Sandra Verónica, Hernández-Pacheco, José Antonio, Nares-Torices, Miguel Ángel, Mota-Calzada, Javier, &amp; Rangel-Vargas, Uriel Emanuel. (2023). Reanimación cardiopulmonar y cerebral durante el embarazo. Revisión narrativa. Ginecología y obstetricia de México, 91(6), 417-431. </a:t>
            </a:r>
            <a:r>
              <a:rPr lang="es-MX" sz="1100" dirty="0" err="1">
                <a:solidFill>
                  <a:schemeClr val="bg1"/>
                </a:solidFill>
              </a:rPr>
              <a:t>Epub</a:t>
            </a:r>
            <a:r>
              <a:rPr lang="es-MX" sz="1100" dirty="0">
                <a:solidFill>
                  <a:schemeClr val="bg1"/>
                </a:solidFill>
              </a:rPr>
              <a:t> 31 de agosto de 2023.https://doi.org/10.24245/gom.v91i6.8429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1C6BDA16-42FD-AF28-6894-FA4E6F61BBDC}"/>
              </a:ext>
            </a:extLst>
          </p:cNvPr>
          <p:cNvSpPr txBox="1">
            <a:spLocks/>
          </p:cNvSpPr>
          <p:nvPr/>
        </p:nvSpPr>
        <p:spPr>
          <a:xfrm>
            <a:off x="7386320" y="1347603"/>
            <a:ext cx="4704080" cy="18491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Respuesta  a código azul obstétrico</a:t>
            </a:r>
            <a:endParaRPr lang="es-MX" sz="36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866939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032254-1468-9A38-89C8-599122BCF8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4C975BCC-DBED-F0A7-9327-B8A542AB6FC2}"/>
              </a:ext>
            </a:extLst>
          </p:cNvPr>
          <p:cNvSpPr txBox="1"/>
          <p:nvPr/>
        </p:nvSpPr>
        <p:spPr>
          <a:xfrm>
            <a:off x="55452" y="6383327"/>
            <a:ext cx="1219200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00" dirty="0">
                <a:solidFill>
                  <a:schemeClr val="bg1"/>
                </a:solidFill>
              </a:rPr>
              <a:t>Auqui-Valarezo, Sandra Verónica, Hernández-Pacheco, José Antonio, Nares-Torices, Miguel Ángel, Mota-Calzada, Javier, &amp; Rangel-Vargas, Uriel Emanuel. (2023). Reanimación cardiopulmonar y cerebral durante el embarazo. Revisión narrativa. Ginecología y obstetricia de México, 91(6), 417-431. </a:t>
            </a:r>
            <a:r>
              <a:rPr lang="es-MX" sz="1100" dirty="0" err="1">
                <a:solidFill>
                  <a:schemeClr val="bg1"/>
                </a:solidFill>
              </a:rPr>
              <a:t>Epub</a:t>
            </a:r>
            <a:r>
              <a:rPr lang="es-MX" sz="1100" dirty="0">
                <a:solidFill>
                  <a:schemeClr val="bg1"/>
                </a:solidFill>
              </a:rPr>
              <a:t> 31 de agosto de 2023.https://doi.org/10.24245/gom.v91i6.8429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BC924F40-9E6C-9655-F20B-E892F554731C}"/>
              </a:ext>
            </a:extLst>
          </p:cNvPr>
          <p:cNvSpPr txBox="1">
            <a:spLocks/>
          </p:cNvSpPr>
          <p:nvPr/>
        </p:nvSpPr>
        <p:spPr>
          <a:xfrm>
            <a:off x="7150026" y="1536986"/>
            <a:ext cx="4704080" cy="18491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Respuesta  a código azul obstétrico</a:t>
            </a:r>
            <a:endParaRPr lang="es-MX" sz="36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B1EE4C92-64DB-CFA8-4547-136C49C595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8497" y="-3678"/>
            <a:ext cx="4808183" cy="6383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0178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72CE49-B3A7-0538-2469-43F3FE0E62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16D368E-4884-E648-F4CF-7491F68A1C4B}"/>
              </a:ext>
            </a:extLst>
          </p:cNvPr>
          <p:cNvSpPr txBox="1"/>
          <p:nvPr/>
        </p:nvSpPr>
        <p:spPr>
          <a:xfrm>
            <a:off x="55452" y="6383327"/>
            <a:ext cx="1219200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00" dirty="0">
                <a:solidFill>
                  <a:schemeClr val="bg1"/>
                </a:solidFill>
              </a:rPr>
              <a:t>Auqui-Valarezo, Sandra Verónica, Hernández-Pacheco, José Antonio, Nares-Torices, Miguel Ángel, Mota-Calzada, Javier, &amp; Rangel-Vargas, Uriel Emanuel. (2023). Reanimación cardiopulmonar y cerebral durante el embarazo. Revisión narrativa. Ginecología y obstetricia de México, 91(6), 417-431. </a:t>
            </a:r>
            <a:r>
              <a:rPr lang="es-MX" sz="1100" dirty="0" err="1">
                <a:solidFill>
                  <a:schemeClr val="bg1"/>
                </a:solidFill>
              </a:rPr>
              <a:t>Epub</a:t>
            </a:r>
            <a:r>
              <a:rPr lang="es-MX" sz="1100" dirty="0">
                <a:solidFill>
                  <a:schemeClr val="bg1"/>
                </a:solidFill>
              </a:rPr>
              <a:t> 31 de agosto de 2023.https://doi.org/10.24245/gom.v91i6.8429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0D64239A-5309-7ADD-8C05-2133044646F8}"/>
              </a:ext>
            </a:extLst>
          </p:cNvPr>
          <p:cNvSpPr txBox="1">
            <a:spLocks/>
          </p:cNvSpPr>
          <p:nvPr/>
        </p:nvSpPr>
        <p:spPr>
          <a:xfrm>
            <a:off x="7150026" y="1536986"/>
            <a:ext cx="4704080" cy="18491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Respuesta  a código azul obstétrico</a:t>
            </a:r>
            <a:endParaRPr lang="es-MX" sz="36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29104979-D346-DD84-E2C7-C2ED52012C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8497" y="-3678"/>
            <a:ext cx="4808183" cy="6383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83436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19A2C0-0094-0F73-19F6-0D85DC5A95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591B8B-C49E-45AF-1412-CB2719BBC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121" y="15627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MX" sz="4000" b="1" dirty="0"/>
              <a:t>Paro Cardiaco en Gestación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F7844243-5767-E5F1-5BCB-F81D558C615F}"/>
              </a:ext>
            </a:extLst>
          </p:cNvPr>
          <p:cNvSpPr/>
          <p:nvPr/>
        </p:nvSpPr>
        <p:spPr>
          <a:xfrm>
            <a:off x="324928" y="1481841"/>
            <a:ext cx="11752053" cy="4539397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EFABB22-0460-8277-E0F1-9ACE27BAFBE2}"/>
              </a:ext>
            </a:extLst>
          </p:cNvPr>
          <p:cNvSpPr txBox="1"/>
          <p:nvPr/>
        </p:nvSpPr>
        <p:spPr>
          <a:xfrm>
            <a:off x="258792" y="6454330"/>
            <a:ext cx="500332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dirty="0">
                <a:solidFill>
                  <a:schemeClr val="bg1"/>
                </a:solidFill>
              </a:rPr>
              <a:t>https://youtu.be/YAGYQQ0hQM0?si=ZzvfoEWZz3PcIWkN</a:t>
            </a:r>
          </a:p>
        </p:txBody>
      </p:sp>
      <p:pic>
        <p:nvPicPr>
          <p:cNvPr id="6" name="Elementos multimedia en línea 5" title="Paro cardiaco en embarazo #CERO">
            <a:hlinkClick r:id="" action="ppaction://media"/>
            <a:extLst>
              <a:ext uri="{FF2B5EF4-FFF2-40B4-BE49-F238E27FC236}">
                <a16:creationId xmlns:a16="http://schemas.microsoft.com/office/drawing/2014/main" id="{94EAE30E-607A-95D3-27A0-702334F6FC71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138033" y="1575870"/>
            <a:ext cx="7707313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010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EE6681-98E9-9031-2C44-28AB2EFBD5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DBEB98-654F-A60E-9993-93D49FDD7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121" y="15627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MX" sz="4000" b="1" dirty="0"/>
              <a:t>Obstrucción de la vía aérea por </a:t>
            </a:r>
            <a:br>
              <a:rPr lang="es-MX" sz="4000" b="1" dirty="0"/>
            </a:br>
            <a:r>
              <a:rPr lang="es-MX" sz="4000" b="1" dirty="0"/>
              <a:t>cuerpo extraño (OVACE)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66E271FF-5EA0-7966-EDB8-1D0A99DAF00A}"/>
              </a:ext>
            </a:extLst>
          </p:cNvPr>
          <p:cNvSpPr/>
          <p:nvPr/>
        </p:nvSpPr>
        <p:spPr>
          <a:xfrm>
            <a:off x="324928" y="1481841"/>
            <a:ext cx="11752053" cy="4539397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014C26B0-2C96-04E7-D220-866916FB4909}"/>
              </a:ext>
            </a:extLst>
          </p:cNvPr>
          <p:cNvSpPr/>
          <p:nvPr/>
        </p:nvSpPr>
        <p:spPr>
          <a:xfrm>
            <a:off x="2301120" y="2967335"/>
            <a:ext cx="75897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solidFill>
                  <a:schemeClr val="tx2">
                    <a:lumMod val="75000"/>
                    <a:lumOff val="2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</a:rPr>
              <a:t>ACTIVIDAD INTEGRATIVA</a:t>
            </a:r>
          </a:p>
        </p:txBody>
      </p:sp>
    </p:spTree>
    <p:extLst>
      <p:ext uri="{BB962C8B-B14F-4D97-AF65-F5344CB8AC3E}">
        <p14:creationId xmlns:p14="http://schemas.microsoft.com/office/powerpoint/2010/main" val="24481923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5F5846-F92F-87A9-67FD-D4DBB109FC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D3ED7EDE-58ED-7AC7-73FE-B4F2E3FDC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984" y="3326871"/>
            <a:ext cx="10515600" cy="2852737"/>
          </a:xfrm>
        </p:spPr>
        <p:txBody>
          <a:bodyPr/>
          <a:lstStyle/>
          <a:p>
            <a:r>
              <a:rPr lang="es-MX" dirty="0"/>
              <a:t>Gracias</a:t>
            </a:r>
          </a:p>
        </p:txBody>
      </p:sp>
    </p:spTree>
    <p:extLst>
      <p:ext uri="{BB962C8B-B14F-4D97-AF65-F5344CB8AC3E}">
        <p14:creationId xmlns:p14="http://schemas.microsoft.com/office/powerpoint/2010/main" val="171431626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31.08.25 Sesión 7 Reanimación cerebro cardiopulmonar en gestación</Template>
  <TotalTime>1</TotalTime>
  <Words>1539</Words>
  <Application>Microsoft Office PowerPoint</Application>
  <PresentationFormat>Panorámica</PresentationFormat>
  <Paragraphs>111</Paragraphs>
  <Slides>20</Slides>
  <Notes>15</Notes>
  <HiddenSlides>0</HiddenSlides>
  <MMClips>2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6" baseType="lpstr">
      <vt:lpstr>Aptos</vt:lpstr>
      <vt:lpstr>Aptos Black</vt:lpstr>
      <vt:lpstr>Aptos Display</vt:lpstr>
      <vt:lpstr>Arial</vt:lpstr>
      <vt:lpstr>Wingdings</vt:lpstr>
      <vt:lpstr>Tema de Office</vt:lpstr>
      <vt:lpstr>Sesión 7</vt:lpstr>
      <vt:lpstr>Agenda</vt:lpstr>
      <vt:lpstr>Objetivo</vt:lpstr>
      <vt:lpstr>Respuesta a código azul obstétrico Epidemiología</vt:lpstr>
      <vt:lpstr>Respuesta a código azul obstétrico Adaptaciones maternas</vt:lpstr>
      <vt:lpstr>Respuesta a código azul obstétrico Adaptaciones maternas</vt:lpstr>
      <vt:lpstr>Obstrucción de la vía aérea por  cuerpo extraño (OVACE)</vt:lpstr>
      <vt:lpstr>Obstrucción de la vía aérea por  cuerpo extraño (OVACE)</vt:lpstr>
      <vt:lpstr>Obstrucción de la vía aérea por  cuerpo extraño (OVACE)</vt:lpstr>
      <vt:lpstr>Obstrucción de la vía aérea por  cuerpo extraño (OVACE)</vt:lpstr>
      <vt:lpstr>Obstrucción de la vía aérea por  cuerpo extraño (OVACE)</vt:lpstr>
      <vt:lpstr>Respuesta a código azul obstétrico Etiología probable del paro respiratorio</vt:lpstr>
      <vt:lpstr>Respuesta a código azul obstétrico  Etiología probable del paro respiratorio</vt:lpstr>
      <vt:lpstr>Respuesta  a código azul obstétrico</vt:lpstr>
      <vt:lpstr>Presentación de PowerPoint</vt:lpstr>
      <vt:lpstr>Presentación de PowerPoint</vt:lpstr>
      <vt:lpstr>Presentación de PowerPoint</vt:lpstr>
      <vt:lpstr>Paro Cardiaco en Gestación</vt:lpstr>
      <vt:lpstr>Obstrucción de la vía aérea por  cuerpo extraño (OVACE)</vt:lpstr>
      <vt:lpstr>Gracias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Juan Bosco Marquez</dc:creator>
  <cp:lastModifiedBy>Juan Bosco Marquez</cp:lastModifiedBy>
  <cp:revision>1</cp:revision>
  <dcterms:created xsi:type="dcterms:W3CDTF">2025-08-30T23:14:38Z</dcterms:created>
  <dcterms:modified xsi:type="dcterms:W3CDTF">2025-08-30T23:15:48Z</dcterms:modified>
</cp:coreProperties>
</file>