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53"/>
  </p:notesMasterIdLst>
  <p:sldIdLst>
    <p:sldId id="256" r:id="rId3"/>
    <p:sldId id="257" r:id="rId4"/>
    <p:sldId id="258" r:id="rId5"/>
    <p:sldId id="326" r:id="rId6"/>
    <p:sldId id="362" r:id="rId7"/>
    <p:sldId id="265" r:id="rId8"/>
    <p:sldId id="284" r:id="rId9"/>
    <p:sldId id="300" r:id="rId10"/>
    <p:sldId id="327" r:id="rId11"/>
    <p:sldId id="363" r:id="rId12"/>
    <p:sldId id="328" r:id="rId13"/>
    <p:sldId id="329" r:id="rId14"/>
    <p:sldId id="364" r:id="rId15"/>
    <p:sldId id="330" r:id="rId16"/>
    <p:sldId id="385" r:id="rId17"/>
    <p:sldId id="331" r:id="rId18"/>
    <p:sldId id="365" r:id="rId19"/>
    <p:sldId id="386" r:id="rId20"/>
    <p:sldId id="366" r:id="rId21"/>
    <p:sldId id="398" r:id="rId22"/>
    <p:sldId id="367" r:id="rId23"/>
    <p:sldId id="387" r:id="rId24"/>
    <p:sldId id="368" r:id="rId25"/>
    <p:sldId id="399" r:id="rId26"/>
    <p:sldId id="369" r:id="rId27"/>
    <p:sldId id="397" r:id="rId28"/>
    <p:sldId id="370" r:id="rId29"/>
    <p:sldId id="371" r:id="rId30"/>
    <p:sldId id="372" r:id="rId31"/>
    <p:sldId id="373" r:id="rId32"/>
    <p:sldId id="389" r:id="rId33"/>
    <p:sldId id="374" r:id="rId34"/>
    <p:sldId id="375" r:id="rId35"/>
    <p:sldId id="376" r:id="rId36"/>
    <p:sldId id="377" r:id="rId37"/>
    <p:sldId id="378" r:id="rId38"/>
    <p:sldId id="379" r:id="rId39"/>
    <p:sldId id="380" r:id="rId40"/>
    <p:sldId id="333" r:id="rId41"/>
    <p:sldId id="381" r:id="rId42"/>
    <p:sldId id="382" r:id="rId43"/>
    <p:sldId id="384" r:id="rId44"/>
    <p:sldId id="383" r:id="rId45"/>
    <p:sldId id="390" r:id="rId46"/>
    <p:sldId id="391" r:id="rId47"/>
    <p:sldId id="392" r:id="rId48"/>
    <p:sldId id="393" r:id="rId49"/>
    <p:sldId id="394" r:id="rId50"/>
    <p:sldId id="395" r:id="rId51"/>
    <p:sldId id="335" r:id="rId52"/>
  </p:sldIdLst>
  <p:sldSz cx="18288000" cy="10287000"/>
  <p:notesSz cx="6858000" cy="9144000"/>
  <p:embeddedFontLst>
    <p:embeddedFont>
      <p:font typeface="Aptos Narrow" panose="020B000402020202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3CBB"/>
    <a:srgbClr val="0E3AAD"/>
    <a:srgbClr val="3D69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91" autoAdjust="0"/>
    <p:restoredTop sz="88366" autoAdjust="0"/>
  </p:normalViewPr>
  <p:slideViewPr>
    <p:cSldViewPr>
      <p:cViewPr>
        <p:scale>
          <a:sx n="39" d="100"/>
          <a:sy n="39" d="100"/>
        </p:scale>
        <p:origin x="1493" y="23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2.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3.fntdata"/><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4.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A4517-5387-5849-B46E-1611DA9FE0A4}" type="datetimeFigureOut">
              <a:rPr lang="es-MX" smtClean="0"/>
              <a:t>14/08/2025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4D79E-2C13-174F-BF7A-04D2222335E9}" type="slidenum">
              <a:rPr lang="es-MX" smtClean="0"/>
              <a:t>‹Nº›</a:t>
            </a:fld>
            <a:endParaRPr lang="es-MX"/>
          </a:p>
        </p:txBody>
      </p:sp>
    </p:spTree>
    <p:extLst>
      <p:ext uri="{BB962C8B-B14F-4D97-AF65-F5344CB8AC3E}">
        <p14:creationId xmlns:p14="http://schemas.microsoft.com/office/powerpoint/2010/main" val="414500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a:t>
            </a:fld>
            <a:endParaRPr lang="es-MX"/>
          </a:p>
        </p:txBody>
      </p:sp>
    </p:spTree>
    <p:extLst>
      <p:ext uri="{BB962C8B-B14F-4D97-AF65-F5344CB8AC3E}">
        <p14:creationId xmlns:p14="http://schemas.microsoft.com/office/powerpoint/2010/main" val="154936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Los </a:t>
            </a:r>
            <a:r>
              <a:rPr lang="es-MX" dirty="0" err="1"/>
              <a:t>glucosamiglucano</a:t>
            </a:r>
            <a:r>
              <a:rPr lang="es-MX" dirty="0"/>
              <a:t> </a:t>
            </a:r>
            <a:r>
              <a:rPr lang="es-MX" dirty="0" err="1"/>
              <a:t>glico</a:t>
            </a:r>
            <a:r>
              <a:rPr lang="es-MX" dirty="0"/>
              <a:t> referencia a azucares en su composición, amino indica que contiene grupos amino nh2 y glucano a que tiene polisacáridos. Los </a:t>
            </a:r>
            <a:r>
              <a:rPr lang="es-MX" dirty="0" err="1"/>
              <a:t>protoglucanos</a:t>
            </a:r>
            <a:r>
              <a:rPr lang="es-MX" dirty="0"/>
              <a:t> son una combinación de </a:t>
            </a:r>
            <a:r>
              <a:rPr lang="es-MX" dirty="0" err="1"/>
              <a:t>proteinas</a:t>
            </a:r>
            <a:r>
              <a:rPr lang="es-MX" dirty="0"/>
              <a:t> y azucares. </a:t>
            </a:r>
          </a:p>
        </p:txBody>
      </p:sp>
      <p:sp>
        <p:nvSpPr>
          <p:cNvPr id="4" name="Marcador de número de diapositiva 3"/>
          <p:cNvSpPr>
            <a:spLocks noGrp="1"/>
          </p:cNvSpPr>
          <p:nvPr>
            <p:ph type="sldNum" sz="quarter" idx="5"/>
          </p:nvPr>
        </p:nvSpPr>
        <p:spPr/>
        <p:txBody>
          <a:bodyPr/>
          <a:lstStyle/>
          <a:p>
            <a:fld id="{4CE4D79E-2C13-174F-BF7A-04D2222335E9}" type="slidenum">
              <a:rPr lang="es-MX" smtClean="0"/>
              <a:t>9</a:t>
            </a:fld>
            <a:endParaRPr lang="es-MX"/>
          </a:p>
        </p:txBody>
      </p:sp>
    </p:spTree>
    <p:extLst>
      <p:ext uri="{BB962C8B-B14F-4D97-AF65-F5344CB8AC3E}">
        <p14:creationId xmlns:p14="http://schemas.microsoft.com/office/powerpoint/2010/main" val="527560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99512F-C073-4A79-9658-56824756BB3C}"/>
              </a:ext>
            </a:extLst>
          </p:cNvPr>
          <p:cNvSpPr>
            <a:spLocks noGrp="1"/>
          </p:cNvSpPr>
          <p:nvPr>
            <p:ph type="ctrTitle"/>
          </p:nvPr>
        </p:nvSpPr>
        <p:spPr>
          <a:xfrm>
            <a:off x="2286000" y="1683545"/>
            <a:ext cx="13716000" cy="3581400"/>
          </a:xfrm>
        </p:spPr>
        <p:txBody>
          <a:bodyPr anchor="b"/>
          <a:lstStyle>
            <a:lvl1pPr algn="ctr">
              <a:defRPr sz="9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7DD688BE-72A6-4F8C-81ED-C51BE5B72AB7}"/>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FEC3E2E7-1E92-466A-9E36-5A2A295E22C5}"/>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8081C078-1D51-47E3-A9F8-5C78C98736F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5A48FBE-0DF2-4481-A983-F885ED3A5613}"/>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276121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098E36-1DB5-49F7-A0DF-80F28480089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EC18050-81AC-4606-AF5B-1295882A46D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D64C8B4-B0C8-465A-8258-EC59497FB380}"/>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834D4476-94F3-4D16-90DE-011942213A7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149EEC1-AFC3-4C44-B9DE-CB880883F52E}"/>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505402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95B0D5-71A0-4C96-825B-39F26B6F59DA}"/>
              </a:ext>
            </a:extLst>
          </p:cNvPr>
          <p:cNvSpPr>
            <a:spLocks noGrp="1"/>
          </p:cNvSpPr>
          <p:nvPr>
            <p:ph type="title"/>
          </p:nvPr>
        </p:nvSpPr>
        <p:spPr>
          <a:xfrm>
            <a:off x="1247775" y="2564608"/>
            <a:ext cx="15773400" cy="4279106"/>
          </a:xfrm>
        </p:spPr>
        <p:txBody>
          <a:bodyPr anchor="b"/>
          <a:lstStyle>
            <a:lvl1pPr>
              <a:defRPr sz="9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33B6413-937B-4CE7-BA05-D789B0700238}"/>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6E31E3D-14F7-4A31-A556-16AB49E55B8A}"/>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CC9B070E-169B-4631-8B06-D78095B2357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A0F0E69-5286-47C0-9262-0E1DA66D960B}"/>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3657263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0CAEFE-8143-418E-83D3-1CB9908A862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4A051AD-9E8A-4DAD-8603-4A2459952865}"/>
              </a:ext>
            </a:extLst>
          </p:cNvPr>
          <p:cNvSpPr>
            <a:spLocks noGrp="1"/>
          </p:cNvSpPr>
          <p:nvPr>
            <p:ph sz="half" idx="1"/>
          </p:nvPr>
        </p:nvSpPr>
        <p:spPr>
          <a:xfrm>
            <a:off x="1257300" y="2738438"/>
            <a:ext cx="7772400" cy="65270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EEDB755F-D0F1-43C1-AEA6-8FC12B357C61}"/>
              </a:ext>
            </a:extLst>
          </p:cNvPr>
          <p:cNvSpPr>
            <a:spLocks noGrp="1"/>
          </p:cNvSpPr>
          <p:nvPr>
            <p:ph sz="half" idx="2"/>
          </p:nvPr>
        </p:nvSpPr>
        <p:spPr>
          <a:xfrm>
            <a:off x="9258300" y="2738438"/>
            <a:ext cx="7772400" cy="65270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87C13373-AD32-4D57-BA86-A4D1C278C57E}"/>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6" name="Marcador de pie de página 5">
            <a:extLst>
              <a:ext uri="{FF2B5EF4-FFF2-40B4-BE49-F238E27FC236}">
                <a16:creationId xmlns:a16="http://schemas.microsoft.com/office/drawing/2014/main" id="{BA957354-8D48-436B-B41C-E96E109AA90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68820D7-FC14-488C-8A88-60EA8AF5E280}"/>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720651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77D7-043B-4A0E-AD53-21778DDCBA4B}"/>
              </a:ext>
            </a:extLst>
          </p:cNvPr>
          <p:cNvSpPr>
            <a:spLocks noGrp="1"/>
          </p:cNvSpPr>
          <p:nvPr>
            <p:ph type="title"/>
          </p:nvPr>
        </p:nvSpPr>
        <p:spPr>
          <a:xfrm>
            <a:off x="1259682" y="547688"/>
            <a:ext cx="15773400" cy="1988345"/>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58DCF52A-780A-4566-BF95-9B84E9556ED0}"/>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26EBC55-723C-491A-8308-9E72C1FB93F7}"/>
              </a:ext>
            </a:extLst>
          </p:cNvPr>
          <p:cNvSpPr>
            <a:spLocks noGrp="1"/>
          </p:cNvSpPr>
          <p:nvPr>
            <p:ph sz="half" idx="2"/>
          </p:nvPr>
        </p:nvSpPr>
        <p:spPr>
          <a:xfrm>
            <a:off x="1259683" y="3757613"/>
            <a:ext cx="7736681" cy="55268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3A89C7B1-5F9D-43B2-AF77-F3A04D0F4B3F}"/>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CFF80FE-9EBC-4426-A4BC-7B03D811957C}"/>
              </a:ext>
            </a:extLst>
          </p:cNvPr>
          <p:cNvSpPr>
            <a:spLocks noGrp="1"/>
          </p:cNvSpPr>
          <p:nvPr>
            <p:ph sz="quarter" idx="4"/>
          </p:nvPr>
        </p:nvSpPr>
        <p:spPr>
          <a:xfrm>
            <a:off x="9258300" y="3757613"/>
            <a:ext cx="7774782" cy="55268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CF704DFC-5D44-46F9-91EC-1BB6E47D3DA4}"/>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8" name="Marcador de pie de página 7">
            <a:extLst>
              <a:ext uri="{FF2B5EF4-FFF2-40B4-BE49-F238E27FC236}">
                <a16:creationId xmlns:a16="http://schemas.microsoft.com/office/drawing/2014/main" id="{79CE28B0-BFF9-4B42-939E-76ABDD7E5511}"/>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40FC1A74-E17C-4483-B30D-730AC879E20B}"/>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31608408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52BB00-60A3-426C-AA0B-71D3D38D326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4FAE4875-2A77-4FB5-9AFB-44E910F39971}"/>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4" name="Marcador de pie de página 3">
            <a:extLst>
              <a:ext uri="{FF2B5EF4-FFF2-40B4-BE49-F238E27FC236}">
                <a16:creationId xmlns:a16="http://schemas.microsoft.com/office/drawing/2014/main" id="{62055B6C-7C74-427B-B0A4-0970CA16130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B1ADB924-DB0F-4C6C-9819-2905F22B4D14}"/>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2840555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67B16CA-A1F3-48C3-B881-D68615C18105}"/>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3" name="Marcador de pie de página 2">
            <a:extLst>
              <a:ext uri="{FF2B5EF4-FFF2-40B4-BE49-F238E27FC236}">
                <a16:creationId xmlns:a16="http://schemas.microsoft.com/office/drawing/2014/main" id="{1436E7B1-2D67-444C-A19F-9E64EAA0653D}"/>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BF186EEE-9851-4C29-9BD0-573526E08A65}"/>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2428403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550A61-78AB-4B71-84D5-7DF3FA71E231}"/>
              </a:ext>
            </a:extLst>
          </p:cNvPr>
          <p:cNvSpPr>
            <a:spLocks noGrp="1"/>
          </p:cNvSpPr>
          <p:nvPr>
            <p:ph type="title"/>
          </p:nvPr>
        </p:nvSpPr>
        <p:spPr>
          <a:xfrm>
            <a:off x="1259683" y="685800"/>
            <a:ext cx="5898356" cy="2400300"/>
          </a:xfrm>
        </p:spPr>
        <p:txBody>
          <a:bodyPr anchor="b"/>
          <a:lstStyle>
            <a:lvl1pPr>
              <a:defRPr sz="48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A05449E-65B5-4F05-90E2-467D08C5EDB6}"/>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E2BE2CD-A61A-4DFA-A0BC-E5F7D570F1ED}"/>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153463-45DE-41EC-B4B6-D249F39E600B}"/>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6" name="Marcador de pie de página 5">
            <a:extLst>
              <a:ext uri="{FF2B5EF4-FFF2-40B4-BE49-F238E27FC236}">
                <a16:creationId xmlns:a16="http://schemas.microsoft.com/office/drawing/2014/main" id="{7880E66E-622D-4867-816C-4D1574F0DA6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85BE6B3-3C91-4847-8E2A-32140E79D331}"/>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159843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C0C942-B674-402F-A708-52B2CDA3CC7E}"/>
              </a:ext>
            </a:extLst>
          </p:cNvPr>
          <p:cNvSpPr>
            <a:spLocks noGrp="1"/>
          </p:cNvSpPr>
          <p:nvPr>
            <p:ph type="title"/>
          </p:nvPr>
        </p:nvSpPr>
        <p:spPr>
          <a:xfrm>
            <a:off x="1259683" y="685800"/>
            <a:ext cx="5898356" cy="2400300"/>
          </a:xfrm>
        </p:spPr>
        <p:txBody>
          <a:bodyPr anchor="b"/>
          <a:lstStyle>
            <a:lvl1pPr>
              <a:defRPr sz="48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E207C9C-F627-405E-9488-2D4C77F120D9}"/>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s-MX"/>
          </a:p>
        </p:txBody>
      </p:sp>
      <p:sp>
        <p:nvSpPr>
          <p:cNvPr id="4" name="Marcador de texto 3">
            <a:extLst>
              <a:ext uri="{FF2B5EF4-FFF2-40B4-BE49-F238E27FC236}">
                <a16:creationId xmlns:a16="http://schemas.microsoft.com/office/drawing/2014/main" id="{C1EEB7C7-71DB-47B6-A93C-D08ED87A3DB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57BCEE0-B401-44EA-865A-C6918D5489C1}"/>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6" name="Marcador de pie de página 5">
            <a:extLst>
              <a:ext uri="{FF2B5EF4-FFF2-40B4-BE49-F238E27FC236}">
                <a16:creationId xmlns:a16="http://schemas.microsoft.com/office/drawing/2014/main" id="{25892D69-81E4-4272-AB7B-B8C1DD37274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1ABC7BB-18DF-49D2-B4C2-EC775C75AFD2}"/>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033719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944817-07C3-4891-8B7A-664B2885266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E7AC8F3-1487-4012-BFAD-2EC3F60571F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8578AE6-0118-4166-A0B4-22CAEC7D3500}"/>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CBF387C3-AF41-406E-BEF3-90A6F92F4C4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81F757D-8540-41A8-8413-2D20C8CDA480}"/>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394486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A97161F-0559-4700-9711-07FCD791892C}"/>
              </a:ext>
            </a:extLst>
          </p:cNvPr>
          <p:cNvSpPr>
            <a:spLocks noGrp="1"/>
          </p:cNvSpPr>
          <p:nvPr>
            <p:ph type="title" orient="vert"/>
          </p:nvPr>
        </p:nvSpPr>
        <p:spPr>
          <a:xfrm>
            <a:off x="13087350" y="547688"/>
            <a:ext cx="3943350" cy="8717757"/>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E3A28C1-BC01-4D75-87F9-CE74AF8D408A}"/>
              </a:ext>
            </a:extLst>
          </p:cNvPr>
          <p:cNvSpPr>
            <a:spLocks noGrp="1"/>
          </p:cNvSpPr>
          <p:nvPr>
            <p:ph type="body" orient="vert" idx="1"/>
          </p:nvPr>
        </p:nvSpPr>
        <p:spPr>
          <a:xfrm>
            <a:off x="1257300" y="547688"/>
            <a:ext cx="11601450" cy="871775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41069D3-335A-41F9-AF10-E2F41FE7A147}"/>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FA36174A-A2C3-4455-9DF4-F32195D4DE0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D1A183F-F4C2-427B-A888-72516E9DF4C4}"/>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4042247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141DE63-6A24-4328-A6C9-757AE63C7EAA}"/>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D0503DC-73D0-4986-9A6B-52A51BD632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41BCEDD-67AC-4200-BB99-C3731CAC7850}"/>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A4200017-CD78-4468-9EB4-643F85C765A4}"/>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30C4FA2F-1ACB-4F7B-999F-787C401AC20B}"/>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10A9DF09-A7A2-4663-B92F-E448DC545E69}" type="slidenum">
              <a:rPr lang="es-MX" smtClean="0"/>
              <a:t>‹Nº›</a:t>
            </a:fld>
            <a:endParaRPr lang="es-MX"/>
          </a:p>
        </p:txBody>
      </p:sp>
    </p:spTree>
    <p:extLst>
      <p:ext uri="{BB962C8B-B14F-4D97-AF65-F5344CB8AC3E}">
        <p14:creationId xmlns:p14="http://schemas.microsoft.com/office/powerpoint/2010/main" val="167088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s-MX"/>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mdpi.com/2079-6382/14/5" TargetMode="External"/><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4.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4.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png"/><Relationship Id="rId7"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4.svg"/><Relationship Id="rId4" Type="http://schemas.openxmlformats.org/officeDocument/2006/relationships/image" Target="../media/image3.png"/><Relationship Id="rId9"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4.sv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4.sv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4.sv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4.sv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4.sv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png"/><Relationship Id="rId7" Type="http://schemas.microsoft.com/office/2007/relationships/hdphoto" Target="../media/hdphoto4.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4.svg"/><Relationship Id="rId4" Type="http://schemas.openxmlformats.org/officeDocument/2006/relationships/image" Target="../media/image3.png"/><Relationship Id="rId9" Type="http://schemas.microsoft.com/office/2007/relationships/hdphoto" Target="../media/hdphoto5.wdp"/></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4.sv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4.sv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jpg"/><Relationship Id="rId5" Type="http://schemas.openxmlformats.org/officeDocument/2006/relationships/image" Target="../media/image4.sv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6.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4.sv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8" Type="http://schemas.openxmlformats.org/officeDocument/2006/relationships/hyperlink" Target="https://share.google/jbfvmqghIUdCz2RPF" TargetMode="External"/><Relationship Id="rId3" Type="http://schemas.openxmlformats.org/officeDocument/2006/relationships/image" Target="../media/image2.png"/><Relationship Id="rId7" Type="http://schemas.openxmlformats.org/officeDocument/2006/relationships/hyperlink" Target="https://share.google/Xg1WXBpvDX2CrU0KZ"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stamfordskin.com/en/dermatology/folliculitis-and-furunculosis/" TargetMode="External"/><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2573967" y="9577183"/>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pic>
        <p:nvPicPr>
          <p:cNvPr id="10" name="Imagen 9" descr="Imagen de la pantalla de un celular con letras&#10;&#10;El contenido generado por IA puede ser incorrecto.">
            <a:extLst>
              <a:ext uri="{FF2B5EF4-FFF2-40B4-BE49-F238E27FC236}">
                <a16:creationId xmlns:a16="http://schemas.microsoft.com/office/drawing/2014/main" id="{0EFEB35B-E566-0689-65AB-2AAA861062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229100"/>
            <a:ext cx="9827299" cy="5322719"/>
          </a:xfrm>
          <a:prstGeom prst="rect">
            <a:avLst/>
          </a:prstGeom>
        </p:spPr>
      </p:pic>
      <p:sp>
        <p:nvSpPr>
          <p:cNvPr id="11" name="Rectángulo 10">
            <a:extLst>
              <a:ext uri="{FF2B5EF4-FFF2-40B4-BE49-F238E27FC236}">
                <a16:creationId xmlns:a16="http://schemas.microsoft.com/office/drawing/2014/main" id="{F5E3AA72-E1F6-B67C-90A0-9B75334262C6}"/>
              </a:ext>
            </a:extLst>
          </p:cNvPr>
          <p:cNvSpPr/>
          <p:nvPr/>
        </p:nvSpPr>
        <p:spPr>
          <a:xfrm>
            <a:off x="10175305" y="3125564"/>
            <a:ext cx="8056749" cy="5632311"/>
          </a:xfrm>
          <a:prstGeom prst="rect">
            <a:avLst/>
          </a:prstGeom>
          <a:noFill/>
        </p:spPr>
        <p:txBody>
          <a:bodyPr wrap="square" lIns="91440" tIns="45720" rIns="91440" bIns="45720">
            <a:spAutoFit/>
          </a:bodyPr>
          <a:lstStyle/>
          <a:p>
            <a:pPr algn="ctr"/>
            <a:r>
              <a:rPr lang="es-ES" sz="6000" b="0" cap="none" spc="0" dirty="0">
                <a:ln w="0"/>
                <a:solidFill>
                  <a:schemeClr val="accent1"/>
                </a:solidFill>
                <a:effectLst>
                  <a:outerShdw blurRad="38100" dist="25400" dir="5400000" algn="ctr" rotWithShape="0">
                    <a:srgbClr val="6E747A">
                      <a:alpha val="43000"/>
                    </a:srgbClr>
                  </a:outerShdw>
                </a:effectLst>
              </a:rPr>
              <a:t>DR. DIDIER ABRAHAM </a:t>
            </a:r>
          </a:p>
          <a:p>
            <a:pPr algn="ctr"/>
            <a:r>
              <a:rPr lang="es-ES" sz="6000" b="0" cap="none" spc="0" dirty="0">
                <a:ln w="0"/>
                <a:solidFill>
                  <a:schemeClr val="accent1"/>
                </a:solidFill>
                <a:effectLst>
                  <a:outerShdw blurRad="38100" dist="25400" dir="5400000" algn="ctr" rotWithShape="0">
                    <a:srgbClr val="6E747A">
                      <a:alpha val="43000"/>
                    </a:srgbClr>
                  </a:outerShdw>
                </a:effectLst>
              </a:rPr>
              <a:t>GARCÍA VIVANCO</a:t>
            </a:r>
          </a:p>
          <a:p>
            <a:pPr algn="ctr"/>
            <a:r>
              <a:rPr lang="es-ES" sz="6000" dirty="0">
                <a:ln w="0"/>
                <a:solidFill>
                  <a:schemeClr val="accent1"/>
                </a:solidFill>
                <a:effectLst>
                  <a:outerShdw blurRad="38100" dist="25400" dir="5400000" algn="ctr" rotWithShape="0">
                    <a:srgbClr val="6E747A">
                      <a:alpha val="43000"/>
                    </a:srgbClr>
                  </a:outerShdw>
                </a:effectLst>
              </a:rPr>
              <a:t>MAESTRIA EN MEDICINA ESTETICA Y DEL ENVEJECIMIENTO FISIOLOGICO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descr="Texto&#10;&#10;El contenido generado por IA puede ser incorrecto.">
            <a:extLst>
              <a:ext uri="{FF2B5EF4-FFF2-40B4-BE49-F238E27FC236}">
                <a16:creationId xmlns:a16="http://schemas.microsoft.com/office/drawing/2014/main" id="{9FD118C5-96C4-E577-56B5-AC2F01925B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6170" y="3724491"/>
            <a:ext cx="7162855" cy="5006108"/>
          </a:xfrm>
          <a:prstGeom prst="rect">
            <a:avLst/>
          </a:prstGeom>
        </p:spPr>
      </p:pic>
      <p:pic>
        <p:nvPicPr>
          <p:cNvPr id="11" name="Imagen 10" descr="Texto&#10;&#10;El contenido generado por IA puede ser incorrecto.">
            <a:extLst>
              <a:ext uri="{FF2B5EF4-FFF2-40B4-BE49-F238E27FC236}">
                <a16:creationId xmlns:a16="http://schemas.microsoft.com/office/drawing/2014/main" id="{0C57CBA5-163A-7C21-234A-0BEE67F428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98977" y="4938596"/>
            <a:ext cx="8420116" cy="2577898"/>
          </a:xfrm>
          <a:prstGeom prst="rect">
            <a:avLst/>
          </a:prstGeom>
        </p:spPr>
      </p:pic>
    </p:spTree>
    <p:extLst>
      <p:ext uri="{BB962C8B-B14F-4D97-AF65-F5344CB8AC3E}">
        <p14:creationId xmlns:p14="http://schemas.microsoft.com/office/powerpoint/2010/main" val="1693568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A785EAAF-830F-942D-B2F6-90A25BC1A47B}"/>
              </a:ext>
            </a:extLst>
          </p:cNvPr>
          <p:cNvSpPr txBox="1"/>
          <p:nvPr/>
        </p:nvSpPr>
        <p:spPr>
          <a:xfrm>
            <a:off x="6629400" y="1104900"/>
            <a:ext cx="5618094" cy="1446550"/>
          </a:xfrm>
          <a:prstGeom prst="rect">
            <a:avLst/>
          </a:prstGeom>
          <a:noFill/>
        </p:spPr>
        <p:txBody>
          <a:bodyPr wrap="square" rtlCol="0">
            <a:spAutoFit/>
          </a:bodyPr>
          <a:lstStyle/>
          <a:p>
            <a:pPr algn="ctr"/>
            <a:r>
              <a:rPr lang="es-MX" sz="4400" b="1" dirty="0"/>
              <a:t>INFECCIONES BACTERIANAS </a:t>
            </a:r>
          </a:p>
        </p:txBody>
      </p:sp>
      <p:sp>
        <p:nvSpPr>
          <p:cNvPr id="10" name="CuadroTexto 9">
            <a:extLst>
              <a:ext uri="{FF2B5EF4-FFF2-40B4-BE49-F238E27FC236}">
                <a16:creationId xmlns:a16="http://schemas.microsoft.com/office/drawing/2014/main" id="{75D9DD45-AFEE-C2F3-8F3E-3624078BF680}"/>
              </a:ext>
            </a:extLst>
          </p:cNvPr>
          <p:cNvSpPr txBox="1"/>
          <p:nvPr/>
        </p:nvSpPr>
        <p:spPr>
          <a:xfrm>
            <a:off x="2362200" y="4181953"/>
            <a:ext cx="14868525" cy="2431435"/>
          </a:xfrm>
          <a:prstGeom prst="rect">
            <a:avLst/>
          </a:prstGeom>
          <a:noFill/>
        </p:spPr>
        <p:txBody>
          <a:bodyPr wrap="square" rtlCol="0">
            <a:spAutoFit/>
          </a:bodyPr>
          <a:lstStyle/>
          <a:p>
            <a:pPr algn="just"/>
            <a:r>
              <a:rPr lang="es-MX" sz="3200" dirty="0"/>
              <a:t>Foliculitis, furúnculos y celulitis: la foliculitis es una inflamación de la parte superficial del folículo pilosebáceo; los forúnculos son infecciones del folículo en profundidad, y la celulitis son infecciones generalmente por estreptococo de profundidad progresiva en la dermis y tejido celular subcutáneo, el límite de esta enfermedad está poco definido.</a:t>
            </a:r>
          </a:p>
          <a:p>
            <a:pPr algn="just"/>
            <a:r>
              <a:rPr lang="es-MX" sz="2400" dirty="0"/>
              <a:t>  </a:t>
            </a:r>
          </a:p>
        </p:txBody>
      </p:sp>
    </p:spTree>
    <p:extLst>
      <p:ext uri="{BB962C8B-B14F-4D97-AF65-F5344CB8AC3E}">
        <p14:creationId xmlns:p14="http://schemas.microsoft.com/office/powerpoint/2010/main" val="1903728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0ACD283A-BEE2-B4A4-F1AC-0EEAF6AF8368}"/>
              </a:ext>
            </a:extLst>
          </p:cNvPr>
          <p:cNvGrpSpPr/>
          <p:nvPr/>
        </p:nvGrpSpPr>
        <p:grpSpPr>
          <a:xfrm>
            <a:off x="-3845921" y="-7723902"/>
            <a:ext cx="26187131" cy="25869546"/>
            <a:chOff x="-3845921" y="-7723902"/>
            <a:chExt cx="26187131" cy="25869546"/>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grpSp>
      <p:sp>
        <p:nvSpPr>
          <p:cNvPr id="9" name="CuadroTexto 8">
            <a:extLst>
              <a:ext uri="{FF2B5EF4-FFF2-40B4-BE49-F238E27FC236}">
                <a16:creationId xmlns:a16="http://schemas.microsoft.com/office/drawing/2014/main" id="{C3FC001E-6BD1-C7E0-2374-06F8F3484FF9}"/>
              </a:ext>
            </a:extLst>
          </p:cNvPr>
          <p:cNvSpPr txBox="1"/>
          <p:nvPr/>
        </p:nvSpPr>
        <p:spPr>
          <a:xfrm>
            <a:off x="6274755" y="839092"/>
            <a:ext cx="5738489" cy="769441"/>
          </a:xfrm>
          <a:prstGeom prst="rect">
            <a:avLst/>
          </a:prstGeom>
          <a:noFill/>
        </p:spPr>
        <p:txBody>
          <a:bodyPr wrap="square" rtlCol="0">
            <a:spAutoFit/>
          </a:bodyPr>
          <a:lstStyle/>
          <a:p>
            <a:pPr algn="ctr"/>
            <a:r>
              <a:rPr lang="es-MX" sz="4400" b="1" dirty="0"/>
              <a:t>ETIOLOGÍA</a:t>
            </a:r>
            <a:endParaRPr lang="es-MX" sz="2800" b="1" dirty="0"/>
          </a:p>
        </p:txBody>
      </p:sp>
      <p:sp>
        <p:nvSpPr>
          <p:cNvPr id="10" name="CuadroTexto 9">
            <a:extLst>
              <a:ext uri="{FF2B5EF4-FFF2-40B4-BE49-F238E27FC236}">
                <a16:creationId xmlns:a16="http://schemas.microsoft.com/office/drawing/2014/main" id="{5B4A2C67-B63D-C511-705B-918B7FD4C404}"/>
              </a:ext>
            </a:extLst>
          </p:cNvPr>
          <p:cNvSpPr txBox="1"/>
          <p:nvPr/>
        </p:nvSpPr>
        <p:spPr>
          <a:xfrm>
            <a:off x="3938445" y="3599914"/>
            <a:ext cx="11492119" cy="4462760"/>
          </a:xfrm>
          <a:prstGeom prst="rect">
            <a:avLst/>
          </a:prstGeom>
          <a:noFill/>
        </p:spPr>
        <p:txBody>
          <a:bodyPr wrap="square" rtlCol="0">
            <a:spAutoFit/>
          </a:bodyPr>
          <a:lstStyle/>
          <a:p>
            <a:pPr algn="just"/>
            <a:r>
              <a:rPr lang="es-MX" sz="3200" dirty="0"/>
              <a:t>La etiología de la foliculitis y el furúnculo lo mas común es que sea estafilococo. </a:t>
            </a:r>
          </a:p>
          <a:p>
            <a:pPr algn="just"/>
            <a:r>
              <a:rPr lang="es-MX" sz="3200" dirty="0"/>
              <a:t>Las manifestaciones clínicas de la foliculitis es que predomina en la cara, el cuello, la espalda, el tórax, los glúteos, los brazos, las piernas y los muslos es mas frecuente en personas obesas con sudoración profusa expuestas a ambientes de gran humedad y con factores predisponentes como alteraciones inmunitarias, alcoholismo, toxicomanías, o con escasa exposición solar. </a:t>
            </a:r>
          </a:p>
          <a:p>
            <a:pPr algn="just"/>
            <a:r>
              <a:rPr lang="es-MX" sz="2800" dirty="0"/>
              <a:t>  </a:t>
            </a:r>
          </a:p>
        </p:txBody>
      </p:sp>
    </p:spTree>
    <p:extLst>
      <p:ext uri="{BB962C8B-B14F-4D97-AF65-F5344CB8AC3E}">
        <p14:creationId xmlns:p14="http://schemas.microsoft.com/office/powerpoint/2010/main" val="1971406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45F370AB-1FCE-617C-A59E-E54CB5D9D309}"/>
              </a:ext>
            </a:extLst>
          </p:cNvPr>
          <p:cNvGrpSpPr/>
          <p:nvPr/>
        </p:nvGrpSpPr>
        <p:grpSpPr>
          <a:xfrm>
            <a:off x="-3845921" y="-7723902"/>
            <a:ext cx="26187131" cy="25869546"/>
            <a:chOff x="-3845921" y="-7723902"/>
            <a:chExt cx="26187131" cy="25869546"/>
          </a:xfrm>
        </p:grpSpPr>
        <p:grpSp>
          <p:nvGrpSpPr>
            <p:cNvPr id="3" name="Group 2">
              <a:extLst>
                <a:ext uri="{FF2B5EF4-FFF2-40B4-BE49-F238E27FC236}">
                  <a16:creationId xmlns:a16="http://schemas.microsoft.com/office/drawing/2014/main" id="{E9DA23F2-FC5F-C8B3-98E5-42160CDA33A1}"/>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C8A2A510-13EA-1F8E-CBDD-1BDA4B29159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A1C0637-7C90-80D1-AB62-DD7768E5AB43}"/>
                </a:ext>
              </a:extLst>
            </p:cNvPr>
            <p:cNvGrpSpPr/>
            <p:nvPr/>
          </p:nvGrpSpPr>
          <p:grpSpPr>
            <a:xfrm rot="-10800000">
              <a:off x="-3845921" y="9258201"/>
              <a:ext cx="23435934" cy="8887443"/>
              <a:chOff x="0" y="0"/>
              <a:chExt cx="14166074" cy="5372100"/>
            </a:xfrm>
          </p:grpSpPr>
          <p:sp>
            <p:nvSpPr>
              <p:cNvPr id="8" name="Freeform 5">
                <a:extLst>
                  <a:ext uri="{FF2B5EF4-FFF2-40B4-BE49-F238E27FC236}">
                    <a16:creationId xmlns:a16="http://schemas.microsoft.com/office/drawing/2014/main" id="{B1F5D873-66FC-1739-BE9F-E25616187E72}"/>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4AA3FF03-7A12-41AA-C1A0-FA712DA2B94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4748D5AD-2AF4-66C3-AAD6-68DEDE63A7B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C8D6C30B-1CAE-BA09-7075-C21A9E71C9D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grpSp>
      <p:sp>
        <p:nvSpPr>
          <p:cNvPr id="10" name="CuadroTexto 9">
            <a:extLst>
              <a:ext uri="{FF2B5EF4-FFF2-40B4-BE49-F238E27FC236}">
                <a16:creationId xmlns:a16="http://schemas.microsoft.com/office/drawing/2014/main" id="{F2B8F0F5-C718-F07D-3DD3-047E506FA038}"/>
              </a:ext>
            </a:extLst>
          </p:cNvPr>
          <p:cNvSpPr txBox="1"/>
          <p:nvPr/>
        </p:nvSpPr>
        <p:spPr>
          <a:xfrm>
            <a:off x="6274755" y="319449"/>
            <a:ext cx="5738489" cy="1446550"/>
          </a:xfrm>
          <a:prstGeom prst="rect">
            <a:avLst/>
          </a:prstGeom>
          <a:noFill/>
        </p:spPr>
        <p:txBody>
          <a:bodyPr wrap="square" rtlCol="0">
            <a:spAutoFit/>
          </a:bodyPr>
          <a:lstStyle/>
          <a:p>
            <a:pPr algn="ctr"/>
            <a:r>
              <a:rPr lang="es-MX" sz="4400" b="1" dirty="0"/>
              <a:t>FACTORES PREDISPONENTES </a:t>
            </a:r>
          </a:p>
        </p:txBody>
      </p:sp>
      <p:sp>
        <p:nvSpPr>
          <p:cNvPr id="11" name="CuadroTexto 10">
            <a:extLst>
              <a:ext uri="{FF2B5EF4-FFF2-40B4-BE49-F238E27FC236}">
                <a16:creationId xmlns:a16="http://schemas.microsoft.com/office/drawing/2014/main" id="{314BC1CE-13A8-8D41-A783-7B043ADE50AC}"/>
              </a:ext>
            </a:extLst>
          </p:cNvPr>
          <p:cNvSpPr txBox="1"/>
          <p:nvPr/>
        </p:nvSpPr>
        <p:spPr>
          <a:xfrm>
            <a:off x="834925" y="4211770"/>
            <a:ext cx="8622839" cy="4401205"/>
          </a:xfrm>
          <a:prstGeom prst="rect">
            <a:avLst/>
          </a:prstGeom>
          <a:noFill/>
        </p:spPr>
        <p:txBody>
          <a:bodyPr wrap="square" rtlCol="0">
            <a:spAutoFit/>
          </a:bodyPr>
          <a:lstStyle/>
          <a:p>
            <a:r>
              <a:rPr lang="es-MX" sz="2800" dirty="0"/>
              <a:t>Los factores predisponentes más comunes son: </a:t>
            </a:r>
          </a:p>
          <a:p>
            <a:pPr marL="457200" indent="-457200">
              <a:buFont typeface="Arial" panose="020B0604020202020204" pitchFamily="34" charset="0"/>
              <a:buChar char="•"/>
            </a:pPr>
            <a:r>
              <a:rPr lang="es-MX" sz="2800" dirty="0"/>
              <a:t>La falta de higiene.</a:t>
            </a:r>
          </a:p>
          <a:p>
            <a:pPr marL="457200" indent="-457200">
              <a:buFont typeface="Arial" panose="020B0604020202020204" pitchFamily="34" charset="0"/>
              <a:buChar char="•"/>
            </a:pPr>
            <a:r>
              <a:rPr lang="es-MX" sz="2800" dirty="0"/>
              <a:t>El uso excesivo de jabones y desinfectantes.</a:t>
            </a:r>
          </a:p>
          <a:p>
            <a:pPr marL="457200" indent="-457200">
              <a:buFont typeface="Arial" panose="020B0604020202020204" pitchFamily="34" charset="0"/>
              <a:buChar char="•"/>
            </a:pPr>
            <a:r>
              <a:rPr lang="es-MX" sz="2800" dirty="0"/>
              <a:t>Depilación.</a:t>
            </a:r>
          </a:p>
          <a:p>
            <a:pPr marL="457200" indent="-457200">
              <a:buFont typeface="Arial" panose="020B0604020202020204" pitchFamily="34" charset="0"/>
              <a:buChar char="•"/>
            </a:pPr>
            <a:r>
              <a:rPr lang="es-MX" sz="2800" dirty="0"/>
              <a:t>Y el afeitado. </a:t>
            </a:r>
          </a:p>
          <a:p>
            <a:pPr marL="457200" indent="-457200">
              <a:buFont typeface="Arial" panose="020B0604020202020204" pitchFamily="34" charset="0"/>
              <a:buChar char="•"/>
            </a:pPr>
            <a:endParaRPr lang="es-MX" sz="2800" dirty="0"/>
          </a:p>
          <a:p>
            <a:r>
              <a:rPr lang="es-MX" sz="2800" dirty="0"/>
              <a:t>La lesión elemental consiste en pápulas eritematosas</a:t>
            </a:r>
          </a:p>
          <a:p>
            <a:r>
              <a:rPr lang="es-MX" sz="2800" dirty="0"/>
              <a:t>de pocos milímetros que evolucionan a una pústula central. </a:t>
            </a:r>
          </a:p>
          <a:p>
            <a:r>
              <a:rPr lang="es-MX" sz="2800" dirty="0"/>
              <a:t>  </a:t>
            </a:r>
          </a:p>
        </p:txBody>
      </p:sp>
      <p:pic>
        <p:nvPicPr>
          <p:cNvPr id="14" name="Imagen 13" descr="Imagen que contiene Diagrama&#10;&#10;El contenido generado por IA puede ser incorrecto.">
            <a:extLst>
              <a:ext uri="{FF2B5EF4-FFF2-40B4-BE49-F238E27FC236}">
                <a16:creationId xmlns:a16="http://schemas.microsoft.com/office/drawing/2014/main" id="{CF6B9D75-8861-36B7-437E-F6E874066A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6729" y="1879253"/>
            <a:ext cx="7842431" cy="5923355"/>
          </a:xfrm>
          <a:prstGeom prst="rect">
            <a:avLst/>
          </a:prstGeom>
        </p:spPr>
      </p:pic>
      <p:sp>
        <p:nvSpPr>
          <p:cNvPr id="13" name="CuadroTexto 12">
            <a:extLst>
              <a:ext uri="{FF2B5EF4-FFF2-40B4-BE49-F238E27FC236}">
                <a16:creationId xmlns:a16="http://schemas.microsoft.com/office/drawing/2014/main" id="{D2611864-2FF1-C9E6-F780-65742FA176A8}"/>
              </a:ext>
            </a:extLst>
          </p:cNvPr>
          <p:cNvSpPr txBox="1"/>
          <p:nvPr/>
        </p:nvSpPr>
        <p:spPr>
          <a:xfrm>
            <a:off x="10730280" y="8217247"/>
            <a:ext cx="4800600" cy="381000"/>
          </a:xfrm>
          <a:prstGeom prst="rect">
            <a:avLst/>
          </a:prstGeom>
          <a:noFill/>
        </p:spPr>
        <p:txBody>
          <a:bodyPr wrap="square" rtlCol="0">
            <a:spAutoFit/>
          </a:bodyPr>
          <a:lstStyle/>
          <a:p>
            <a:pPr algn="ctr"/>
            <a:r>
              <a:rPr lang="es-MX" dirty="0"/>
              <a:t>TOMADA DE (FERRANDIZ,2025)</a:t>
            </a:r>
          </a:p>
        </p:txBody>
      </p:sp>
    </p:spTree>
    <p:extLst>
      <p:ext uri="{BB962C8B-B14F-4D97-AF65-F5344CB8AC3E}">
        <p14:creationId xmlns:p14="http://schemas.microsoft.com/office/powerpoint/2010/main" val="3115948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CD125CBF-A7BA-71C7-658B-E2A3ED6F45AC}"/>
              </a:ext>
            </a:extLst>
          </p:cNvPr>
          <p:cNvSpPr txBox="1"/>
          <p:nvPr/>
        </p:nvSpPr>
        <p:spPr>
          <a:xfrm>
            <a:off x="6548215" y="542335"/>
            <a:ext cx="5738489" cy="769441"/>
          </a:xfrm>
          <a:prstGeom prst="rect">
            <a:avLst/>
          </a:prstGeom>
          <a:noFill/>
        </p:spPr>
        <p:txBody>
          <a:bodyPr wrap="square" rtlCol="0">
            <a:spAutoFit/>
          </a:bodyPr>
          <a:lstStyle/>
          <a:p>
            <a:pPr algn="ctr"/>
            <a:r>
              <a:rPr lang="es-MX" sz="4400" b="1" dirty="0"/>
              <a:t>FURÚNCULOS</a:t>
            </a:r>
            <a:endParaRPr lang="es-MX" sz="2800" b="1" dirty="0"/>
          </a:p>
        </p:txBody>
      </p:sp>
      <p:sp>
        <p:nvSpPr>
          <p:cNvPr id="10" name="CuadroTexto 9">
            <a:extLst>
              <a:ext uri="{FF2B5EF4-FFF2-40B4-BE49-F238E27FC236}">
                <a16:creationId xmlns:a16="http://schemas.microsoft.com/office/drawing/2014/main" id="{9E9A2BAE-503D-F173-C779-5398803A5771}"/>
              </a:ext>
            </a:extLst>
          </p:cNvPr>
          <p:cNvSpPr txBox="1"/>
          <p:nvPr/>
        </p:nvSpPr>
        <p:spPr>
          <a:xfrm>
            <a:off x="9144000" y="2869942"/>
            <a:ext cx="8059599" cy="5016758"/>
          </a:xfrm>
          <a:prstGeom prst="rect">
            <a:avLst/>
          </a:prstGeom>
          <a:noFill/>
        </p:spPr>
        <p:txBody>
          <a:bodyPr wrap="square" rtlCol="0">
            <a:spAutoFit/>
          </a:bodyPr>
          <a:lstStyle/>
          <a:p>
            <a:pPr algn="just"/>
            <a:r>
              <a:rPr lang="es-MX" sz="3200" dirty="0"/>
              <a:t>Se presentan como nódulos inflamatorios centrados por una pústula o una zona necrótica a través de la cual se elimina pus. Su localización y factores predisponentes son similares a la foliculitis aunque puede provocar fiebre y alteraciones en el estado general, pueden ser únicos o múltiples. Es posible no encontrar una causa que justifique las recurrencias.</a:t>
            </a:r>
          </a:p>
          <a:p>
            <a:pPr algn="just"/>
            <a:r>
              <a:rPr lang="es-MX" sz="3200" dirty="0"/>
              <a:t>  </a:t>
            </a:r>
          </a:p>
        </p:txBody>
      </p:sp>
      <p:pic>
        <p:nvPicPr>
          <p:cNvPr id="14" name="Imagen 13" descr="Un tatuaje en la mano&#10;&#10;El contenido generado por IA puede ser incorrecto.">
            <a:extLst>
              <a:ext uri="{FF2B5EF4-FFF2-40B4-BE49-F238E27FC236}">
                <a16:creationId xmlns:a16="http://schemas.microsoft.com/office/drawing/2014/main" id="{85448964-1452-2B4B-E6BE-63F4C14D6A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3474" y="2690180"/>
            <a:ext cx="5902325" cy="5032765"/>
          </a:xfrm>
          <a:prstGeom prst="rect">
            <a:avLst/>
          </a:prstGeom>
        </p:spPr>
      </p:pic>
      <p:sp>
        <p:nvSpPr>
          <p:cNvPr id="11" name="CuadroTexto 10">
            <a:extLst>
              <a:ext uri="{FF2B5EF4-FFF2-40B4-BE49-F238E27FC236}">
                <a16:creationId xmlns:a16="http://schemas.microsoft.com/office/drawing/2014/main" id="{45300B2E-D62C-D6CF-8DBD-56595835F51B}"/>
              </a:ext>
            </a:extLst>
          </p:cNvPr>
          <p:cNvSpPr txBox="1"/>
          <p:nvPr/>
        </p:nvSpPr>
        <p:spPr>
          <a:xfrm>
            <a:off x="1600200" y="8184135"/>
            <a:ext cx="4800600" cy="381000"/>
          </a:xfrm>
          <a:prstGeom prst="rect">
            <a:avLst/>
          </a:prstGeom>
          <a:noFill/>
        </p:spPr>
        <p:txBody>
          <a:bodyPr wrap="square" rtlCol="0">
            <a:spAutoFit/>
          </a:bodyPr>
          <a:lstStyle/>
          <a:p>
            <a:pPr algn="ctr"/>
            <a:r>
              <a:rPr lang="es-MX" dirty="0"/>
              <a:t>TOMADA DE (FERRANDIZ,2025)</a:t>
            </a:r>
          </a:p>
        </p:txBody>
      </p:sp>
    </p:spTree>
    <p:extLst>
      <p:ext uri="{BB962C8B-B14F-4D97-AF65-F5344CB8AC3E}">
        <p14:creationId xmlns:p14="http://schemas.microsoft.com/office/powerpoint/2010/main" val="1515781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C14C96D1-CDF7-B313-5D4C-982D40A58CDB}"/>
              </a:ext>
            </a:extLst>
          </p:cNvPr>
          <p:cNvSpPr txBox="1"/>
          <p:nvPr/>
        </p:nvSpPr>
        <p:spPr>
          <a:xfrm>
            <a:off x="6366279" y="634632"/>
            <a:ext cx="4648200" cy="769441"/>
          </a:xfrm>
          <a:prstGeom prst="rect">
            <a:avLst/>
          </a:prstGeom>
          <a:noFill/>
        </p:spPr>
        <p:txBody>
          <a:bodyPr wrap="square" rtlCol="0">
            <a:spAutoFit/>
          </a:bodyPr>
          <a:lstStyle/>
          <a:p>
            <a:pPr algn="ctr"/>
            <a:r>
              <a:rPr lang="es-MX" sz="4400" b="1" dirty="0"/>
              <a:t>CELULITIS</a:t>
            </a:r>
            <a:r>
              <a:rPr lang="es-MX" sz="2800" b="1" dirty="0"/>
              <a:t>  </a:t>
            </a:r>
          </a:p>
        </p:txBody>
      </p:sp>
      <p:sp>
        <p:nvSpPr>
          <p:cNvPr id="11" name="CuadroTexto 10">
            <a:extLst>
              <a:ext uri="{FF2B5EF4-FFF2-40B4-BE49-F238E27FC236}">
                <a16:creationId xmlns:a16="http://schemas.microsoft.com/office/drawing/2014/main" id="{A1898A3C-F1FF-629C-0B0E-B2D6FCF30C56}"/>
              </a:ext>
            </a:extLst>
          </p:cNvPr>
          <p:cNvSpPr txBox="1"/>
          <p:nvPr/>
        </p:nvSpPr>
        <p:spPr>
          <a:xfrm>
            <a:off x="1945298" y="4351277"/>
            <a:ext cx="7148170" cy="2554545"/>
          </a:xfrm>
          <a:prstGeom prst="rect">
            <a:avLst/>
          </a:prstGeom>
          <a:noFill/>
        </p:spPr>
        <p:txBody>
          <a:bodyPr wrap="square" rtlCol="0">
            <a:spAutoFit/>
          </a:bodyPr>
          <a:lstStyle/>
          <a:p>
            <a:pPr algn="just"/>
            <a:r>
              <a:rPr lang="es-MX" sz="3200" dirty="0"/>
              <a:t>Su etiología más habitual como se mencionaba es el estreptococo b-hemolítico del grupo A y en algunas ocasiones otros estreptococos y </a:t>
            </a:r>
            <a:r>
              <a:rPr lang="es-MX" sz="3200" dirty="0" err="1"/>
              <a:t>Staphylococcus</a:t>
            </a:r>
            <a:r>
              <a:rPr lang="es-MX" sz="3200" dirty="0"/>
              <a:t> </a:t>
            </a:r>
            <a:r>
              <a:rPr lang="es-MX" sz="3200" dirty="0" err="1"/>
              <a:t>aureus</a:t>
            </a:r>
            <a:r>
              <a:rPr lang="es-MX" sz="3200" dirty="0"/>
              <a:t>. </a:t>
            </a:r>
          </a:p>
        </p:txBody>
      </p:sp>
      <p:pic>
        <p:nvPicPr>
          <p:cNvPr id="13" name="Imagen 12" descr="Un hotdog en la mano&#10;&#10;El contenido generado por IA puede ser incorrecto.">
            <a:extLst>
              <a:ext uri="{FF2B5EF4-FFF2-40B4-BE49-F238E27FC236}">
                <a16:creationId xmlns:a16="http://schemas.microsoft.com/office/drawing/2014/main" id="{6EAF0E1B-8863-292E-3743-8BA35E9C74B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83458" y="2362662"/>
            <a:ext cx="6492852" cy="5985598"/>
          </a:xfrm>
          <a:prstGeom prst="rect">
            <a:avLst/>
          </a:prstGeom>
        </p:spPr>
      </p:pic>
      <p:sp>
        <p:nvSpPr>
          <p:cNvPr id="9" name="CuadroTexto 8">
            <a:extLst>
              <a:ext uri="{FF2B5EF4-FFF2-40B4-BE49-F238E27FC236}">
                <a16:creationId xmlns:a16="http://schemas.microsoft.com/office/drawing/2014/main" id="{9107DF95-D25A-3AFF-A751-4C7764509D89}"/>
              </a:ext>
            </a:extLst>
          </p:cNvPr>
          <p:cNvSpPr txBox="1"/>
          <p:nvPr/>
        </p:nvSpPr>
        <p:spPr>
          <a:xfrm>
            <a:off x="11229584" y="8639239"/>
            <a:ext cx="4800600" cy="381000"/>
          </a:xfrm>
          <a:prstGeom prst="rect">
            <a:avLst/>
          </a:prstGeom>
          <a:noFill/>
        </p:spPr>
        <p:txBody>
          <a:bodyPr wrap="square" rtlCol="0">
            <a:spAutoFit/>
          </a:bodyPr>
          <a:lstStyle/>
          <a:p>
            <a:pPr algn="ctr"/>
            <a:r>
              <a:rPr lang="es-MX" dirty="0"/>
              <a:t>TOMADA DE (FERRANDIZ,2025)</a:t>
            </a:r>
          </a:p>
        </p:txBody>
      </p:sp>
    </p:spTree>
    <p:extLst>
      <p:ext uri="{BB962C8B-B14F-4D97-AF65-F5344CB8AC3E}">
        <p14:creationId xmlns:p14="http://schemas.microsoft.com/office/powerpoint/2010/main" val="2606675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269C2A80-7D38-41E0-A1BF-9499DCB4671C}"/>
              </a:ext>
            </a:extLst>
          </p:cNvPr>
          <p:cNvSpPr txBox="1"/>
          <p:nvPr/>
        </p:nvSpPr>
        <p:spPr>
          <a:xfrm>
            <a:off x="6366279" y="634632"/>
            <a:ext cx="4648200" cy="1446550"/>
          </a:xfrm>
          <a:prstGeom prst="rect">
            <a:avLst/>
          </a:prstGeom>
          <a:noFill/>
        </p:spPr>
        <p:txBody>
          <a:bodyPr wrap="square" rtlCol="0">
            <a:spAutoFit/>
          </a:bodyPr>
          <a:lstStyle/>
          <a:p>
            <a:pPr algn="ctr"/>
            <a:r>
              <a:rPr lang="es-MX" sz="4400" b="1" dirty="0"/>
              <a:t>CLÍNICA, DIAGNÓSTICO</a:t>
            </a:r>
          </a:p>
        </p:txBody>
      </p:sp>
      <p:sp>
        <p:nvSpPr>
          <p:cNvPr id="11" name="CuadroTexto 10">
            <a:extLst>
              <a:ext uri="{FF2B5EF4-FFF2-40B4-BE49-F238E27FC236}">
                <a16:creationId xmlns:a16="http://schemas.microsoft.com/office/drawing/2014/main" id="{9AFD8DB2-6743-6435-7131-15AC86E7C2AF}"/>
              </a:ext>
            </a:extLst>
          </p:cNvPr>
          <p:cNvSpPr txBox="1"/>
          <p:nvPr/>
        </p:nvSpPr>
        <p:spPr>
          <a:xfrm>
            <a:off x="3555023" y="2574219"/>
            <a:ext cx="12989902" cy="6124754"/>
          </a:xfrm>
          <a:prstGeom prst="rect">
            <a:avLst/>
          </a:prstGeom>
          <a:noFill/>
        </p:spPr>
        <p:txBody>
          <a:bodyPr wrap="square" rtlCol="0">
            <a:spAutoFit/>
          </a:bodyPr>
          <a:lstStyle/>
          <a:p>
            <a:pPr algn="just"/>
            <a:r>
              <a:rPr lang="es-MX" sz="2800" dirty="0"/>
              <a:t>Se localiza en miembros inferiores seguido por la cara. Agentes predisponentes son: </a:t>
            </a:r>
          </a:p>
          <a:p>
            <a:pPr marL="342900" indent="-342900" algn="just">
              <a:buFont typeface="Arial" panose="020B0604020202020204" pitchFamily="34" charset="0"/>
              <a:buChar char="•"/>
            </a:pPr>
            <a:r>
              <a:rPr lang="es-MX" sz="2800" dirty="0"/>
              <a:t>Linfedema crónico. </a:t>
            </a:r>
          </a:p>
          <a:p>
            <a:pPr marL="342900" indent="-342900" algn="just">
              <a:buFont typeface="Arial" panose="020B0604020202020204" pitchFamily="34" charset="0"/>
              <a:buChar char="•"/>
            </a:pPr>
            <a:r>
              <a:rPr lang="es-MX" sz="2800" dirty="0"/>
              <a:t>Diabetes. </a:t>
            </a:r>
          </a:p>
          <a:p>
            <a:pPr marL="342900" indent="-342900" algn="just">
              <a:buFont typeface="Arial" panose="020B0604020202020204" pitchFamily="34" charset="0"/>
              <a:buChar char="•"/>
            </a:pPr>
            <a:r>
              <a:rPr lang="es-MX" sz="2800" dirty="0"/>
              <a:t>Alteraciones inmunológicas.</a:t>
            </a:r>
          </a:p>
          <a:p>
            <a:pPr marL="342900" indent="-342900" algn="just">
              <a:buFont typeface="Arial" panose="020B0604020202020204" pitchFamily="34" charset="0"/>
              <a:buChar char="•"/>
            </a:pPr>
            <a:endParaRPr lang="es-MX" sz="2800" dirty="0"/>
          </a:p>
          <a:p>
            <a:pPr algn="just"/>
            <a:r>
              <a:rPr lang="es-MX" sz="2800" dirty="0"/>
              <a:t>Se presenta como fiebre elevada, escalofrío y dolor local, para su diagnóstico se puede solicitar una tinción de Gram y cultivo por punción, pero suele ser difícil aislar el microorganismo casi siempre es suficiente con la clínica. Si hay fiebre realizar hemocultivos. </a:t>
            </a:r>
          </a:p>
          <a:p>
            <a:pPr algn="just"/>
            <a:r>
              <a:rPr lang="es-MX" sz="2800" dirty="0"/>
              <a:t>Diagnóstico diferencial </a:t>
            </a:r>
          </a:p>
          <a:p>
            <a:pPr algn="just"/>
            <a:r>
              <a:rPr lang="es-MX" sz="2800" dirty="0"/>
              <a:t>Celulitis, gangrenas, tromboflebitis, angioedema, paniculitis no infeccioso, entre otras menos comunes. </a:t>
            </a:r>
          </a:p>
          <a:p>
            <a:pPr algn="just"/>
            <a:r>
              <a:rPr lang="es-MX" sz="2800" dirty="0"/>
              <a:t>El pronóstico puede poner en peligro la vida del paciente ya que son procesos graves pero tratado a tiempo el pronóstico es bueno.</a:t>
            </a:r>
          </a:p>
        </p:txBody>
      </p:sp>
    </p:spTree>
    <p:extLst>
      <p:ext uri="{BB962C8B-B14F-4D97-AF65-F5344CB8AC3E}">
        <p14:creationId xmlns:p14="http://schemas.microsoft.com/office/powerpoint/2010/main" val="506270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o 8">
            <a:extLst>
              <a:ext uri="{FF2B5EF4-FFF2-40B4-BE49-F238E27FC236}">
                <a16:creationId xmlns:a16="http://schemas.microsoft.com/office/drawing/2014/main" id="{ECABA221-F2B9-085C-5FC6-BF11A9CE7E98}"/>
              </a:ext>
            </a:extLst>
          </p:cNvPr>
          <p:cNvGrpSpPr/>
          <p:nvPr/>
        </p:nvGrpSpPr>
        <p:grpSpPr>
          <a:xfrm>
            <a:off x="-3226406" y="-7723902"/>
            <a:ext cx="25567616" cy="25854914"/>
            <a:chOff x="-3226406" y="-7723902"/>
            <a:chExt cx="25567616" cy="25854914"/>
          </a:xfrm>
        </p:grpSpPr>
        <p:grpSp>
          <p:nvGrpSpPr>
            <p:cNvPr id="2" name="Group 2">
              <a:extLst>
                <a:ext uri="{FF2B5EF4-FFF2-40B4-BE49-F238E27FC236}">
                  <a16:creationId xmlns:a16="http://schemas.microsoft.com/office/drawing/2014/main" id="{96FB2EEE-679A-F9D4-FF77-C5C8681525B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5EA32A7-3F3E-8890-58E6-5B59A880097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074FCEF-B7AF-A374-4535-3295603AC4E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F132DDF7-E23C-CE57-9B2B-F64A67593E7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BA98CC3-FA87-C600-C57A-5FA58A1E6E4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96CAF343-69F5-5250-7244-9BBF8F744BD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BD4FC8AE-1753-E83C-5195-E4BEF40A9981}"/>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5C08AC8E-EB61-230D-D8C0-FB85EF3F6EBA}"/>
              </a:ext>
            </a:extLst>
          </p:cNvPr>
          <p:cNvSpPr txBox="1"/>
          <p:nvPr/>
        </p:nvSpPr>
        <p:spPr>
          <a:xfrm>
            <a:off x="7190472" y="1836000"/>
            <a:ext cx="4717222" cy="769441"/>
          </a:xfrm>
          <a:prstGeom prst="rect">
            <a:avLst/>
          </a:prstGeom>
          <a:noFill/>
        </p:spPr>
        <p:txBody>
          <a:bodyPr wrap="square" rtlCol="0">
            <a:spAutoFit/>
          </a:bodyPr>
          <a:lstStyle/>
          <a:p>
            <a:pPr algn="ctr"/>
            <a:r>
              <a:rPr lang="es-MX" sz="4400" b="1" dirty="0"/>
              <a:t>TRATAMIENTO</a:t>
            </a:r>
          </a:p>
        </p:txBody>
      </p:sp>
      <p:sp>
        <p:nvSpPr>
          <p:cNvPr id="20" name="CuadroTexto 19">
            <a:extLst>
              <a:ext uri="{FF2B5EF4-FFF2-40B4-BE49-F238E27FC236}">
                <a16:creationId xmlns:a16="http://schemas.microsoft.com/office/drawing/2014/main" id="{2547B4D7-70D1-A784-137C-D0F18E0C66AE}"/>
              </a:ext>
            </a:extLst>
          </p:cNvPr>
          <p:cNvSpPr txBox="1"/>
          <p:nvPr/>
        </p:nvSpPr>
        <p:spPr>
          <a:xfrm>
            <a:off x="4394344" y="2933701"/>
            <a:ext cx="11103406" cy="3970318"/>
          </a:xfrm>
          <a:prstGeom prst="rect">
            <a:avLst/>
          </a:prstGeom>
          <a:noFill/>
        </p:spPr>
        <p:txBody>
          <a:bodyPr wrap="square" rtlCol="0">
            <a:spAutoFit/>
          </a:bodyPr>
          <a:lstStyle/>
          <a:p>
            <a:pPr algn="just"/>
            <a:r>
              <a:rPr lang="es-MX" sz="3600" dirty="0"/>
              <a:t>El estreptococo suele ser sensible a la penicilina ya sea oral o parenteral, si se desconoce el agente causal elegir cloxacilina, excepto en la celulitis facial infantil en este caso se prefiere la </a:t>
            </a:r>
            <a:r>
              <a:rPr lang="es-MX" sz="3600" dirty="0" err="1"/>
              <a:t>cefuroxina</a:t>
            </a:r>
            <a:r>
              <a:rPr lang="es-MX" sz="3600" dirty="0"/>
              <a:t> por que puede estar implicado el </a:t>
            </a:r>
            <a:r>
              <a:rPr lang="es-MX" sz="3600" dirty="0" err="1"/>
              <a:t>Haemophilus</a:t>
            </a:r>
            <a:r>
              <a:rPr lang="es-MX" sz="3600" dirty="0"/>
              <a:t> </a:t>
            </a:r>
            <a:r>
              <a:rPr lang="es-MX" sz="3600" dirty="0" err="1"/>
              <a:t>influenzae</a:t>
            </a:r>
            <a:r>
              <a:rPr lang="es-MX" sz="3600" dirty="0"/>
              <a:t>, si fuera por </a:t>
            </a:r>
            <a:r>
              <a:rPr lang="es-MX" sz="3600" dirty="0" err="1"/>
              <a:t>Staphylococcus</a:t>
            </a:r>
            <a:r>
              <a:rPr lang="es-MX" sz="3600" dirty="0"/>
              <a:t> </a:t>
            </a:r>
            <a:r>
              <a:rPr lang="es-MX" sz="3600" dirty="0" err="1"/>
              <a:t>aureus</a:t>
            </a:r>
            <a:r>
              <a:rPr lang="es-MX" sz="3600" dirty="0"/>
              <a:t> resistente a </a:t>
            </a:r>
            <a:r>
              <a:rPr lang="es-MX" sz="3600" dirty="0" err="1"/>
              <a:t>meticilina</a:t>
            </a:r>
            <a:r>
              <a:rPr lang="es-MX" sz="3600" dirty="0"/>
              <a:t> es preferible dar vancomicina, clindamicina, </a:t>
            </a:r>
            <a:r>
              <a:rPr lang="es-MX" sz="3600" dirty="0" err="1"/>
              <a:t>linezolida</a:t>
            </a:r>
            <a:r>
              <a:rPr lang="es-MX" sz="3600" dirty="0"/>
              <a:t> o </a:t>
            </a:r>
            <a:r>
              <a:rPr lang="es-MX" sz="3600" dirty="0" err="1"/>
              <a:t>teicoplanina</a:t>
            </a:r>
            <a:r>
              <a:rPr lang="es-MX" sz="3600" dirty="0"/>
              <a:t>. </a:t>
            </a:r>
          </a:p>
        </p:txBody>
      </p:sp>
    </p:spTree>
    <p:extLst>
      <p:ext uri="{BB962C8B-B14F-4D97-AF65-F5344CB8AC3E}">
        <p14:creationId xmlns:p14="http://schemas.microsoft.com/office/powerpoint/2010/main" val="1648720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DFA1A-A0FD-38FF-86F1-81C55ED93E5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9722302-31DD-4782-D717-67FFB3345B7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4A3424C-0A64-484B-B0EC-1ECA2F6AB57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1C4B3A25-BC18-F0B3-23F9-FA1BCBAB697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B1D2DE10-4165-B2CC-7987-3818B5036F4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87F2A8D-80FA-6C0B-BD43-D575CBBA225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1806DE3-F253-2316-639B-3EB6C2D1EA2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D2BDE62-3470-0BF9-CC54-82289B78E47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788ADACB-9234-9A8C-24D1-2C0A11764D65}"/>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TERAPIAS ANTIBACTERIANAS DE ALTO ESPECTRO </a:t>
            </a:r>
          </a:p>
        </p:txBody>
      </p:sp>
      <p:sp>
        <p:nvSpPr>
          <p:cNvPr id="11" name="CuadroTexto 10">
            <a:extLst>
              <a:ext uri="{FF2B5EF4-FFF2-40B4-BE49-F238E27FC236}">
                <a16:creationId xmlns:a16="http://schemas.microsoft.com/office/drawing/2014/main" id="{ED8C7597-629B-B4A4-88E9-FC2C68091E4B}"/>
              </a:ext>
            </a:extLst>
          </p:cNvPr>
          <p:cNvSpPr txBox="1"/>
          <p:nvPr/>
        </p:nvSpPr>
        <p:spPr>
          <a:xfrm>
            <a:off x="3555023" y="2574219"/>
            <a:ext cx="12989902" cy="6124754"/>
          </a:xfrm>
          <a:prstGeom prst="rect">
            <a:avLst/>
          </a:prstGeom>
          <a:noFill/>
        </p:spPr>
        <p:txBody>
          <a:bodyPr wrap="square" rtlCol="0">
            <a:spAutoFit/>
          </a:bodyPr>
          <a:lstStyle/>
          <a:p>
            <a:pPr algn="just"/>
            <a:r>
              <a:rPr lang="es-MX" sz="2800" dirty="0"/>
              <a:t>Algunos de los nuevos antibióticos para bacterias resistentes a la mayoría de medicamentos o que son muy agresivas son: </a:t>
            </a:r>
          </a:p>
          <a:p>
            <a:pPr marL="514350" indent="-514350" algn="just">
              <a:buFont typeface="+mj-lt"/>
              <a:buAutoNum type="arabicPeriod"/>
            </a:pPr>
            <a:r>
              <a:rPr lang="es-MX" sz="2800" dirty="0" err="1"/>
              <a:t>Lariocidina</a:t>
            </a:r>
            <a:r>
              <a:rPr lang="es-MX" sz="2800" dirty="0"/>
              <a:t>.</a:t>
            </a:r>
          </a:p>
          <a:p>
            <a:pPr marL="514350" indent="-514350" algn="just">
              <a:buFont typeface="+mj-lt"/>
              <a:buAutoNum type="arabicPeriod"/>
            </a:pPr>
            <a:r>
              <a:rPr lang="es-MX" sz="2800" dirty="0" err="1"/>
              <a:t>Lolamicina</a:t>
            </a:r>
            <a:r>
              <a:rPr lang="es-MX" sz="2800" dirty="0"/>
              <a:t> va dirigido especialmente a bacterias Gram negativas, además que no daña la microbiota intestinal. </a:t>
            </a:r>
          </a:p>
          <a:p>
            <a:pPr marL="514350" indent="-514350" algn="just">
              <a:buFont typeface="+mj-lt"/>
              <a:buAutoNum type="arabicPeriod"/>
            </a:pPr>
            <a:endParaRPr lang="es-MX" sz="2800" dirty="0"/>
          </a:p>
          <a:p>
            <a:pPr algn="just"/>
            <a:r>
              <a:rPr lang="es-MX" sz="2800" dirty="0"/>
              <a:t>Otros existentes y en desarrollo de la familia de las </a:t>
            </a:r>
            <a:r>
              <a:rPr lang="es-MX" sz="2800" dirty="0" err="1"/>
              <a:t>flouroquinolonas</a:t>
            </a:r>
            <a:r>
              <a:rPr lang="es-MX" sz="2800" dirty="0"/>
              <a:t> son: </a:t>
            </a:r>
          </a:p>
          <a:p>
            <a:pPr marL="457200" indent="-457200" algn="just">
              <a:buFont typeface="Arial" panose="020B0604020202020204" pitchFamily="34" charset="0"/>
              <a:buChar char="•"/>
            </a:pPr>
            <a:r>
              <a:rPr lang="es-MX" sz="2800" dirty="0" err="1"/>
              <a:t>Norfloxacina</a:t>
            </a:r>
            <a:r>
              <a:rPr lang="es-MX" sz="2800" dirty="0"/>
              <a:t>. </a:t>
            </a:r>
          </a:p>
          <a:p>
            <a:pPr marL="457200" indent="-457200" algn="just">
              <a:buFont typeface="Arial" panose="020B0604020202020204" pitchFamily="34" charset="0"/>
              <a:buChar char="•"/>
            </a:pPr>
            <a:r>
              <a:rPr lang="es-MX" sz="2800" dirty="0" err="1"/>
              <a:t>Pefloxacina</a:t>
            </a:r>
            <a:r>
              <a:rPr lang="es-MX" sz="2800" dirty="0"/>
              <a:t>.</a:t>
            </a:r>
          </a:p>
          <a:p>
            <a:pPr marL="457200" indent="-457200" algn="just">
              <a:buFont typeface="Arial" panose="020B0604020202020204" pitchFamily="34" charset="0"/>
              <a:buChar char="•"/>
            </a:pPr>
            <a:r>
              <a:rPr lang="es-MX" sz="2800" dirty="0"/>
              <a:t>Ciprofloxacina. </a:t>
            </a:r>
          </a:p>
          <a:p>
            <a:pPr marL="457200" indent="-457200" algn="just">
              <a:buFont typeface="Arial" panose="020B0604020202020204" pitchFamily="34" charset="0"/>
              <a:buChar char="•"/>
            </a:pPr>
            <a:r>
              <a:rPr lang="es-MX" sz="2800" dirty="0" err="1"/>
              <a:t>Ofloxacina</a:t>
            </a:r>
            <a:r>
              <a:rPr lang="es-MX" sz="2800" dirty="0"/>
              <a:t>. </a:t>
            </a:r>
          </a:p>
          <a:p>
            <a:pPr marL="457200" indent="-457200" algn="just">
              <a:buFont typeface="Arial" panose="020B0604020202020204" pitchFamily="34" charset="0"/>
              <a:buChar char="•"/>
            </a:pPr>
            <a:endParaRPr lang="es-MX" sz="2800" dirty="0"/>
          </a:p>
          <a:p>
            <a:pPr algn="just"/>
            <a:r>
              <a:rPr lang="es-MX" sz="2800" dirty="0"/>
              <a:t>De la familia de los carbapenémicos: </a:t>
            </a:r>
          </a:p>
          <a:p>
            <a:pPr marL="457200" indent="-457200" algn="just">
              <a:buFont typeface="Arial" panose="020B0604020202020204" pitchFamily="34" charset="0"/>
              <a:buChar char="•"/>
            </a:pPr>
            <a:r>
              <a:rPr lang="es-MX" sz="2800" dirty="0"/>
              <a:t>Todos los pertenecientes generalmente son eficaces en infecciones bacterianas. </a:t>
            </a:r>
          </a:p>
        </p:txBody>
      </p:sp>
    </p:spTree>
    <p:extLst>
      <p:ext uri="{BB962C8B-B14F-4D97-AF65-F5344CB8AC3E}">
        <p14:creationId xmlns:p14="http://schemas.microsoft.com/office/powerpoint/2010/main" val="623020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C13A194F-8848-3F1F-CD08-3A6D306890CC}"/>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0CE85BBB-84B4-32EC-DCA8-66FB095739BC}"/>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3F77F3F4-C7F7-D954-DC6D-1858240108D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E3A0554-31BB-1F5A-415A-E00BC8BC3FFF}"/>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BE81543E-253E-F4CA-6C27-05CC2010F33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BA4921D-E934-8357-00D5-A2A3307D57B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1D30F9E7-96A8-E81B-5E46-9787D5A08D3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DA72ED1D-F868-0012-4B0C-7EF7D5DF702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94CFA621-3689-60EF-25C7-9B5B0A3E5D93}"/>
              </a:ext>
            </a:extLst>
          </p:cNvPr>
          <p:cNvSpPr txBox="1"/>
          <p:nvPr/>
        </p:nvSpPr>
        <p:spPr>
          <a:xfrm>
            <a:off x="4478639" y="1725767"/>
            <a:ext cx="10811520" cy="7417415"/>
          </a:xfrm>
          <a:prstGeom prst="rect">
            <a:avLst/>
          </a:prstGeom>
          <a:noFill/>
        </p:spPr>
        <p:txBody>
          <a:bodyPr wrap="square" rtlCol="0">
            <a:spAutoFit/>
          </a:bodyPr>
          <a:lstStyle/>
          <a:p>
            <a:pPr marL="457200" indent="-457200" algn="just">
              <a:buFont typeface="Arial" panose="020B0604020202020204" pitchFamily="34" charset="0"/>
              <a:buChar char="•"/>
            </a:pPr>
            <a:endParaRPr lang="es-MX" sz="2800" dirty="0"/>
          </a:p>
          <a:p>
            <a:pPr algn="just"/>
            <a:r>
              <a:rPr lang="es-MX" sz="2800" dirty="0"/>
              <a:t>De las tetraciclinas: </a:t>
            </a:r>
          </a:p>
          <a:p>
            <a:pPr marL="457200" indent="-457200" algn="just">
              <a:buFont typeface="Arial" panose="020B0604020202020204" pitchFamily="34" charset="0"/>
              <a:buChar char="•"/>
            </a:pPr>
            <a:r>
              <a:rPr lang="es-MX" sz="2800" dirty="0" err="1"/>
              <a:t>Eravaciclina</a:t>
            </a:r>
            <a:r>
              <a:rPr lang="es-MX" sz="2800" dirty="0"/>
              <a:t>. </a:t>
            </a:r>
          </a:p>
          <a:p>
            <a:pPr marL="457200" indent="-457200" algn="just">
              <a:buFont typeface="Arial" panose="020B0604020202020204" pitchFamily="34" charset="0"/>
              <a:buChar char="•"/>
            </a:pPr>
            <a:r>
              <a:rPr lang="es-MX" sz="2800" dirty="0" err="1"/>
              <a:t>Omadaciclina</a:t>
            </a:r>
            <a:r>
              <a:rPr lang="es-MX" sz="2800" dirty="0"/>
              <a:t>. </a:t>
            </a:r>
          </a:p>
          <a:p>
            <a:pPr marL="457200" indent="-457200" algn="just">
              <a:buFont typeface="Arial" panose="020B0604020202020204" pitchFamily="34" charset="0"/>
              <a:buChar char="•"/>
            </a:pPr>
            <a:r>
              <a:rPr lang="es-MX" sz="2800" dirty="0" err="1"/>
              <a:t>Tigeciclina</a:t>
            </a:r>
            <a:r>
              <a:rPr lang="es-MX" sz="2800" dirty="0"/>
              <a:t>. </a:t>
            </a:r>
          </a:p>
          <a:p>
            <a:pPr marL="457200" indent="-457200" algn="just">
              <a:buFont typeface="Arial" panose="020B0604020202020204" pitchFamily="34" charset="0"/>
              <a:buChar char="•"/>
            </a:pPr>
            <a:endParaRPr lang="es-MX" sz="2800" dirty="0"/>
          </a:p>
          <a:p>
            <a:pPr algn="just"/>
            <a:r>
              <a:rPr lang="es-MX" sz="2800" dirty="0"/>
              <a:t>De la familia de los macrólidos.</a:t>
            </a:r>
          </a:p>
          <a:p>
            <a:pPr marL="457200" indent="-457200" algn="just">
              <a:buFont typeface="Arial" panose="020B0604020202020204" pitchFamily="34" charset="0"/>
              <a:buChar char="•"/>
            </a:pPr>
            <a:r>
              <a:rPr lang="es-MX" sz="2800" dirty="0"/>
              <a:t>De amplio espectro podemos elegir la eritromicina. </a:t>
            </a:r>
          </a:p>
          <a:p>
            <a:pPr marL="457200" indent="-457200" algn="just">
              <a:buFont typeface="Arial" panose="020B0604020202020204" pitchFamily="34" charset="0"/>
              <a:buChar char="•"/>
            </a:pPr>
            <a:endParaRPr lang="es-MX" sz="2800" dirty="0"/>
          </a:p>
          <a:p>
            <a:pPr algn="just"/>
            <a:r>
              <a:rPr lang="es-MX" sz="2800" dirty="0"/>
              <a:t>El </a:t>
            </a:r>
            <a:r>
              <a:rPr lang="es-MX" sz="2800" dirty="0" err="1"/>
              <a:t>ceftobiprol</a:t>
            </a:r>
            <a:r>
              <a:rPr lang="es-MX" sz="2800" dirty="0"/>
              <a:t> es un  betalactámico intravenoso eficaz contra grampositivas y gramnegativas. </a:t>
            </a:r>
          </a:p>
          <a:p>
            <a:pPr algn="just"/>
            <a:r>
              <a:rPr lang="es-MX" sz="2800" dirty="0"/>
              <a:t>Un antibiótico que se encuentra en desarrollo contra bacterias gramnegativas multi resistentes es el tp-6076.</a:t>
            </a:r>
          </a:p>
          <a:p>
            <a:pPr algn="just"/>
            <a:endParaRPr lang="es-MX" sz="2800" dirty="0"/>
          </a:p>
          <a:p>
            <a:pPr algn="just"/>
            <a:r>
              <a:rPr lang="es-MX" sz="2800" dirty="0"/>
              <a:t>Para los demás medicamentos se les enviará un documento donde se especifica mejor. </a:t>
            </a:r>
          </a:p>
          <a:p>
            <a:endParaRPr lang="es-MX" sz="2800" dirty="0"/>
          </a:p>
        </p:txBody>
      </p:sp>
    </p:spTree>
    <p:extLst>
      <p:ext uri="{BB962C8B-B14F-4D97-AF65-F5344CB8AC3E}">
        <p14:creationId xmlns:p14="http://schemas.microsoft.com/office/powerpoint/2010/main" val="3887981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3236A868-C9E1-AB00-706D-B986B4958A33}"/>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51C82C9A-61D1-AB88-D072-28FF21EF96CB}"/>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66E8CA41-241D-EBE8-A93E-3CC2E0A8429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5CB9908-049C-2A50-D718-4D08C0C71419}"/>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1178A920-F067-FE0F-FE28-89199683C1C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A35BF92-833C-F724-2924-648DBC5C296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16243CB-3CC6-2AF5-856F-5B383927D41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023B0238-0164-5251-6B6E-A4264D8081B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67A6B36D-3669-28B7-55EA-8AC564A54A92}"/>
              </a:ext>
            </a:extLst>
          </p:cNvPr>
          <p:cNvSpPr txBox="1"/>
          <p:nvPr/>
        </p:nvSpPr>
        <p:spPr>
          <a:xfrm>
            <a:off x="6096018" y="1233652"/>
            <a:ext cx="5959280" cy="2123658"/>
          </a:xfrm>
          <a:prstGeom prst="rect">
            <a:avLst/>
          </a:prstGeom>
          <a:noFill/>
        </p:spPr>
        <p:txBody>
          <a:bodyPr wrap="square" rtlCol="0">
            <a:spAutoFit/>
          </a:bodyPr>
          <a:lstStyle/>
          <a:p>
            <a:pPr algn="ctr"/>
            <a:r>
              <a:rPr lang="es-MX" sz="4400" b="1" dirty="0"/>
              <a:t>RESISTENCIA BACTERIANA Y NUEVOS ANTIBIOTICOS TÓPICOS  </a:t>
            </a:r>
          </a:p>
        </p:txBody>
      </p:sp>
      <p:sp>
        <p:nvSpPr>
          <p:cNvPr id="11" name="CuadroTexto 10">
            <a:extLst>
              <a:ext uri="{FF2B5EF4-FFF2-40B4-BE49-F238E27FC236}">
                <a16:creationId xmlns:a16="http://schemas.microsoft.com/office/drawing/2014/main" id="{502A1CBE-8E90-316E-0865-7D7DCDE4740E}"/>
              </a:ext>
            </a:extLst>
          </p:cNvPr>
          <p:cNvSpPr txBox="1"/>
          <p:nvPr/>
        </p:nvSpPr>
        <p:spPr>
          <a:xfrm>
            <a:off x="3786764" y="3509261"/>
            <a:ext cx="7787512" cy="523220"/>
          </a:xfrm>
          <a:prstGeom prst="rect">
            <a:avLst/>
          </a:prstGeom>
          <a:noFill/>
        </p:spPr>
        <p:txBody>
          <a:bodyPr wrap="square" rtlCol="0">
            <a:spAutoFit/>
          </a:bodyPr>
          <a:lstStyle/>
          <a:p>
            <a:r>
              <a:rPr lang="en-US" sz="2800">
                <a:hlinkClick r:id="rId6"/>
              </a:rPr>
              <a:t>Antibiotics | May 2025 - Browse Articles</a:t>
            </a:r>
            <a:endParaRPr lang="es-MX" sz="2800" dirty="0"/>
          </a:p>
        </p:txBody>
      </p:sp>
      <p:sp>
        <p:nvSpPr>
          <p:cNvPr id="12" name="CuadroTexto 11">
            <a:extLst>
              <a:ext uri="{FF2B5EF4-FFF2-40B4-BE49-F238E27FC236}">
                <a16:creationId xmlns:a16="http://schemas.microsoft.com/office/drawing/2014/main" id="{F92138DE-7B4D-253C-95AA-27C068DA8D08}"/>
              </a:ext>
            </a:extLst>
          </p:cNvPr>
          <p:cNvSpPr txBox="1"/>
          <p:nvPr/>
        </p:nvSpPr>
        <p:spPr>
          <a:xfrm>
            <a:off x="3657600" y="4225364"/>
            <a:ext cx="11658600" cy="2554545"/>
          </a:xfrm>
          <a:prstGeom prst="rect">
            <a:avLst/>
          </a:prstGeom>
          <a:noFill/>
        </p:spPr>
        <p:txBody>
          <a:bodyPr wrap="square" rtlCol="0">
            <a:spAutoFit/>
          </a:bodyPr>
          <a:lstStyle/>
          <a:p>
            <a:pPr algn="just"/>
            <a:r>
              <a:rPr lang="es-MX" sz="3200" dirty="0"/>
              <a:t>Para conocer una gran variedad de antibióticos en esta página encantararás muchos artículos de una revista indexada todos del 2025 donde se mencionan múltiples bacterias y medicamentos que presentan resistencia o que ya no presentan resistencia para diversos tratamientos son 107 artículos. </a:t>
            </a:r>
          </a:p>
        </p:txBody>
      </p:sp>
    </p:spTree>
    <p:extLst>
      <p:ext uri="{BB962C8B-B14F-4D97-AF65-F5344CB8AC3E}">
        <p14:creationId xmlns:p14="http://schemas.microsoft.com/office/powerpoint/2010/main" val="1776354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D812ACF5-5D21-BF44-9E12-B1E299A6E6AB}"/>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3CE88369-1168-DFD7-CCC1-CBB7C166925A}"/>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4A2C9A48-B580-07C6-F0C1-6CF34A1146E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B202618-C18F-225A-858D-D2B71CC92D72}"/>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C9E3D10E-3445-8BF7-2BB4-E16B5690B84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18B964B7-27E3-7D49-6C36-35E7C778B9F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5C0440F6-0BE1-B780-863C-53AA686BD10E}"/>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B57B79BC-B6F0-DE57-AFFF-4BD07F9AB80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1230A20F-07B6-0838-2BD0-AD39EFF07AB1}"/>
              </a:ext>
            </a:extLst>
          </p:cNvPr>
          <p:cNvSpPr txBox="1"/>
          <p:nvPr/>
        </p:nvSpPr>
        <p:spPr>
          <a:xfrm>
            <a:off x="3448889" y="3789618"/>
            <a:ext cx="12263142" cy="4647426"/>
          </a:xfrm>
          <a:prstGeom prst="rect">
            <a:avLst/>
          </a:prstGeom>
          <a:noFill/>
        </p:spPr>
        <p:txBody>
          <a:bodyPr wrap="square" rtlCol="0">
            <a:spAutoFit/>
          </a:bodyPr>
          <a:lstStyle/>
          <a:p>
            <a:pPr algn="just"/>
            <a:r>
              <a:rPr lang="es-MX" sz="3600" dirty="0"/>
              <a:t>La resistencia bacteriana se define como la capacidad de la bacteria para sobrevivir a las concentraciones terapéuticas utilizadas de un medicamento particular a través de diferentes mecanismos o procesos tanto de la bacteria como de la forma que se recetan los medicamentos. </a:t>
            </a:r>
          </a:p>
          <a:p>
            <a:pPr algn="just"/>
            <a:endParaRPr lang="es-MX" sz="3600" dirty="0"/>
          </a:p>
          <a:p>
            <a:pPr algn="just"/>
            <a:endParaRPr lang="es-MX" sz="3600" dirty="0"/>
          </a:p>
          <a:p>
            <a:pPr algn="just"/>
            <a:endParaRPr lang="es-MX" sz="4400" dirty="0"/>
          </a:p>
        </p:txBody>
      </p:sp>
    </p:spTree>
    <p:extLst>
      <p:ext uri="{BB962C8B-B14F-4D97-AF65-F5344CB8AC3E}">
        <p14:creationId xmlns:p14="http://schemas.microsoft.com/office/powerpoint/2010/main" val="2885174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6E8A3623-2AA7-4E19-16B4-34CF446AACAC}"/>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E859DF1C-28B3-86B8-BE21-32C8AE972B65}"/>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82BE1D58-B76E-7888-296F-02260C4324B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BC9E125-0BFE-3541-3C43-41F7E33FF093}"/>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904E9CA3-8B1A-6D48-F15D-B6C53050649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F73D91CE-E1D3-AA8D-9D80-2818B55ED1F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6AE63683-CC35-2AC5-CB33-EDE1BF906E0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51284E51-4745-D280-C016-099C1E77951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8854CFCA-7AC1-4DC2-8E14-5499FB07BCF1}"/>
              </a:ext>
            </a:extLst>
          </p:cNvPr>
          <p:cNvSpPr txBox="1"/>
          <p:nvPr/>
        </p:nvSpPr>
        <p:spPr>
          <a:xfrm>
            <a:off x="4672308" y="2173420"/>
            <a:ext cx="12263142" cy="7048083"/>
          </a:xfrm>
          <a:prstGeom prst="rect">
            <a:avLst/>
          </a:prstGeom>
          <a:noFill/>
        </p:spPr>
        <p:txBody>
          <a:bodyPr wrap="square" rtlCol="0">
            <a:spAutoFit/>
          </a:bodyPr>
          <a:lstStyle/>
          <a:p>
            <a:pPr algn="just"/>
            <a:r>
              <a:rPr lang="es-MX" sz="3200" dirty="0"/>
              <a:t>Nuevos antibióticos tópicos en investigación: </a:t>
            </a:r>
          </a:p>
          <a:p>
            <a:pPr marL="342900" indent="-342900" algn="just">
              <a:buFont typeface="Arial" panose="020B0604020202020204" pitchFamily="34" charset="0"/>
              <a:buChar char="•"/>
            </a:pPr>
            <a:r>
              <a:rPr lang="es-MX" sz="3200" dirty="0" err="1"/>
              <a:t>Lariocidina</a:t>
            </a:r>
            <a:r>
              <a:rPr lang="es-MX" sz="3200" dirty="0"/>
              <a:t> para bacterias resistentes, incluyendo </a:t>
            </a:r>
            <a:r>
              <a:rPr lang="es-MX" sz="3200" dirty="0" err="1"/>
              <a:t>Acinetobacyter</a:t>
            </a:r>
            <a:r>
              <a:rPr lang="es-MX" sz="3200" dirty="0"/>
              <a:t> </a:t>
            </a:r>
            <a:r>
              <a:rPr lang="es-MX" sz="3200" dirty="0" err="1"/>
              <a:t>baumannii</a:t>
            </a:r>
            <a:r>
              <a:rPr lang="es-MX" sz="3200" dirty="0"/>
              <a:t>. </a:t>
            </a:r>
          </a:p>
          <a:p>
            <a:pPr marL="342900" indent="-342900" algn="just">
              <a:buFont typeface="Arial" panose="020B0604020202020204" pitchFamily="34" charset="0"/>
              <a:buChar char="•"/>
            </a:pPr>
            <a:r>
              <a:rPr lang="es-MX" sz="3200" dirty="0" err="1"/>
              <a:t>Pirimidosoquinolinquinonas</a:t>
            </a:r>
            <a:r>
              <a:rPr lang="es-MX" sz="3200" dirty="0"/>
              <a:t> está familia de antibióticos para bacterias resistentes ha demostrado ser hasta 128 veces mas potente que la vancomicina.</a:t>
            </a:r>
          </a:p>
          <a:p>
            <a:pPr marL="342900" indent="-342900" algn="just">
              <a:buFont typeface="Arial" panose="020B0604020202020204" pitchFamily="34" charset="0"/>
              <a:buChar char="•"/>
            </a:pPr>
            <a:endParaRPr lang="es-MX" sz="3200" dirty="0"/>
          </a:p>
          <a:p>
            <a:pPr algn="just"/>
            <a:r>
              <a:rPr lang="es-MX" sz="3200" dirty="0"/>
              <a:t>Algunos otros antimicrobianos para bacterias resistentes que están en evaluación entre los más prometedores se puede usar una combinación de antibióticos para mejorar el tratamiento y disminuir la probabilidad de que las bacterias desarrollen resistencias. </a:t>
            </a:r>
          </a:p>
          <a:p>
            <a:pPr algn="just"/>
            <a:endParaRPr lang="es-MX" sz="3200" dirty="0"/>
          </a:p>
          <a:p>
            <a:pPr algn="just"/>
            <a:endParaRPr lang="es-MX" sz="3200" dirty="0"/>
          </a:p>
          <a:p>
            <a:pPr algn="just"/>
            <a:endParaRPr lang="es-MX" sz="4000" dirty="0"/>
          </a:p>
        </p:txBody>
      </p:sp>
    </p:spTree>
    <p:extLst>
      <p:ext uri="{BB962C8B-B14F-4D97-AF65-F5344CB8AC3E}">
        <p14:creationId xmlns:p14="http://schemas.microsoft.com/office/powerpoint/2010/main" val="3770262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A09883DD-213E-2370-BFA0-424AC420A6F5}"/>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F83A0537-1A7A-2230-3B84-57D22A75981C}"/>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58068743-12F0-F9F3-C0AB-F2C65FE21BB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C31E4E1-BA1E-BDD4-456C-ECD643CD93CD}"/>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83B0F877-CD9F-46D4-C5AF-2766821F27C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8F89849B-E0CB-5779-8177-8CBF2ED0E70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18F07615-95A7-0805-23CD-6130F461C89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9C7E1BE4-278B-E0CC-8BB7-4357057EE6B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F46650EF-0D59-8E20-2C0F-CA1727B34DBE}"/>
              </a:ext>
            </a:extLst>
          </p:cNvPr>
          <p:cNvSpPr txBox="1"/>
          <p:nvPr/>
        </p:nvSpPr>
        <p:spPr>
          <a:xfrm>
            <a:off x="3157249" y="2953894"/>
            <a:ext cx="12783670" cy="5509200"/>
          </a:xfrm>
          <a:prstGeom prst="rect">
            <a:avLst/>
          </a:prstGeom>
          <a:noFill/>
        </p:spPr>
        <p:txBody>
          <a:bodyPr wrap="square">
            <a:spAutoFit/>
          </a:bodyPr>
          <a:lstStyle/>
          <a:p>
            <a:pPr algn="just"/>
            <a:r>
              <a:rPr lang="es-MX" sz="3200" dirty="0"/>
              <a:t>El uso de bacteriófagos son virus que infectan y destruyen bacterias, otros son los moduladores del microbioma, la alteración del microbioma intestinal influye en la respuesta del antibiótico y reduce </a:t>
            </a:r>
            <a:r>
              <a:rPr lang="es-MX" sz="3200" dirty="0" err="1"/>
              <a:t>asiíla</a:t>
            </a:r>
            <a:r>
              <a:rPr lang="es-MX" sz="3200" dirty="0"/>
              <a:t> aparición de resistencias. El nombre de algunos de estos tipos de medicamentos en evaluación es una cefalosporina llamada </a:t>
            </a:r>
            <a:r>
              <a:rPr lang="es-MX" sz="3200" dirty="0" err="1"/>
              <a:t>cefiderocol</a:t>
            </a:r>
            <a:r>
              <a:rPr lang="es-MX" sz="3200" dirty="0"/>
              <a:t>, con actividad frente a gramnegativos multirresistentes incluyendo Pseudomonas </a:t>
            </a:r>
            <a:r>
              <a:rPr lang="es-MX" sz="3200" dirty="0" err="1"/>
              <a:t>aeruginosa</a:t>
            </a:r>
            <a:r>
              <a:rPr lang="es-MX" sz="3200" dirty="0"/>
              <a:t> y </a:t>
            </a:r>
            <a:r>
              <a:rPr lang="es-MX" sz="3200" dirty="0" err="1"/>
              <a:t>Acinetobacter</a:t>
            </a:r>
            <a:r>
              <a:rPr lang="es-MX" sz="3200" dirty="0"/>
              <a:t> </a:t>
            </a:r>
            <a:r>
              <a:rPr lang="es-MX" sz="3200" dirty="0" err="1"/>
              <a:t>baumannii</a:t>
            </a:r>
            <a:r>
              <a:rPr lang="es-MX" sz="3200" dirty="0"/>
              <a:t>. </a:t>
            </a:r>
          </a:p>
          <a:p>
            <a:pPr algn="just"/>
            <a:endParaRPr lang="es-MX" sz="3200" dirty="0"/>
          </a:p>
          <a:p>
            <a:pPr algn="just"/>
            <a:r>
              <a:rPr lang="es-MX" sz="3200" dirty="0"/>
              <a:t>Otro es la ceftazidima-</a:t>
            </a:r>
            <a:r>
              <a:rPr lang="es-MX" sz="3200" dirty="0" err="1"/>
              <a:t>avibactam</a:t>
            </a:r>
            <a:r>
              <a:rPr lang="es-MX" sz="3200" dirty="0"/>
              <a:t> activo contra bacterias resistentes a carbapenémicos, la </a:t>
            </a:r>
            <a:r>
              <a:rPr lang="es-MX" sz="3200" dirty="0" err="1"/>
              <a:t>omadaciclina</a:t>
            </a:r>
            <a:r>
              <a:rPr lang="es-MX" sz="3200" dirty="0"/>
              <a:t> es eficaz frente a resistencia a tetraciclinas.</a:t>
            </a:r>
          </a:p>
        </p:txBody>
      </p:sp>
    </p:spTree>
    <p:extLst>
      <p:ext uri="{BB962C8B-B14F-4D97-AF65-F5344CB8AC3E}">
        <p14:creationId xmlns:p14="http://schemas.microsoft.com/office/powerpoint/2010/main" val="3978395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AD5BBDF5-CFF9-2A8B-79BC-FEE5E50866F4}"/>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59774BEB-A611-710C-96E5-38E64997FAF5}"/>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2A5521E1-1EA9-D198-15B5-A4BEA9DD44E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9633000-3CFD-273A-0DB8-5B05512C99A1}"/>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2B6CDE24-FC2A-390A-541E-D05B067A5D1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0F2FB90-7CD8-CE32-E63A-11165989620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68BF9786-E96B-227C-DBF4-ED4D18D8B84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21F901E8-AA32-43D8-A6A0-3BEEE6FDAE6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4997F7FE-84D1-D69E-7ED2-679A42B41C67}"/>
              </a:ext>
            </a:extLst>
          </p:cNvPr>
          <p:cNvSpPr txBox="1"/>
          <p:nvPr/>
        </p:nvSpPr>
        <p:spPr>
          <a:xfrm>
            <a:off x="6477000" y="1485900"/>
            <a:ext cx="6172200" cy="830997"/>
          </a:xfrm>
          <a:prstGeom prst="rect">
            <a:avLst/>
          </a:prstGeom>
          <a:noFill/>
        </p:spPr>
        <p:txBody>
          <a:bodyPr wrap="square" rtlCol="0">
            <a:spAutoFit/>
          </a:bodyPr>
          <a:lstStyle/>
          <a:p>
            <a:pPr algn="ctr"/>
            <a:r>
              <a:rPr lang="es-MX" sz="4800" b="1" dirty="0"/>
              <a:t>INFECCIONES VIRALES </a:t>
            </a:r>
          </a:p>
        </p:txBody>
      </p:sp>
      <p:sp>
        <p:nvSpPr>
          <p:cNvPr id="11" name="CuadroTexto 10">
            <a:extLst>
              <a:ext uri="{FF2B5EF4-FFF2-40B4-BE49-F238E27FC236}">
                <a16:creationId xmlns:a16="http://schemas.microsoft.com/office/drawing/2014/main" id="{5D2086D9-6044-C256-C8BD-BFADCC293C91}"/>
              </a:ext>
            </a:extLst>
          </p:cNvPr>
          <p:cNvSpPr txBox="1"/>
          <p:nvPr/>
        </p:nvSpPr>
        <p:spPr>
          <a:xfrm>
            <a:off x="3429000" y="3086100"/>
            <a:ext cx="12068750" cy="5509200"/>
          </a:xfrm>
          <a:prstGeom prst="rect">
            <a:avLst/>
          </a:prstGeom>
          <a:noFill/>
        </p:spPr>
        <p:txBody>
          <a:bodyPr wrap="square" rtlCol="0">
            <a:spAutoFit/>
          </a:bodyPr>
          <a:lstStyle/>
          <a:p>
            <a:pPr algn="just"/>
            <a:r>
              <a:rPr lang="es-MX" sz="3200" b="1" dirty="0"/>
              <a:t>Herpes simple y zoster</a:t>
            </a:r>
          </a:p>
          <a:p>
            <a:pPr algn="just"/>
            <a:r>
              <a:rPr lang="es-MX" sz="3200" b="1" dirty="0"/>
              <a:t>Etiología </a:t>
            </a:r>
          </a:p>
          <a:p>
            <a:pPr algn="just"/>
            <a:r>
              <a:rPr lang="es-MX" sz="3200" dirty="0"/>
              <a:t>El virus Herpes hominis o VHS es una de las enfermedades más frecuentes del mundo y el ser humano es el único reservorio conocido.</a:t>
            </a:r>
          </a:p>
          <a:p>
            <a:pPr algn="just"/>
            <a:r>
              <a:rPr lang="es-MX" sz="3200" dirty="0"/>
              <a:t>Contagio: saliva o secreciones. </a:t>
            </a:r>
          </a:p>
          <a:p>
            <a:pPr algn="just"/>
            <a:r>
              <a:rPr lang="es-MX" sz="3200" dirty="0"/>
              <a:t>Etapas: infección primaria el virus permanece latente en los ganglios sensitivos del nervio como el trigémino, el vago y el sacro. Puede producir reactivación o recurrencias a lo largo de toda la vida.</a:t>
            </a:r>
          </a:p>
          <a:p>
            <a:pPr algn="just"/>
            <a:r>
              <a:rPr lang="es-MX" sz="3200" dirty="0"/>
              <a:t>Tipos: VHS 1 asociado a infección orofacial y algunas genitales y VHS 2 que es casi siempre genital.</a:t>
            </a:r>
          </a:p>
          <a:p>
            <a:pPr algn="just"/>
            <a:endParaRPr lang="es-MX" sz="3200" dirty="0"/>
          </a:p>
        </p:txBody>
      </p:sp>
    </p:spTree>
    <p:extLst>
      <p:ext uri="{BB962C8B-B14F-4D97-AF65-F5344CB8AC3E}">
        <p14:creationId xmlns:p14="http://schemas.microsoft.com/office/powerpoint/2010/main" val="2204345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863A2-2046-8438-DC61-8390CEA0B1DA}"/>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7E3E93FA-04AC-8B8C-55DD-AF8FBD344F69}"/>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224DE16F-45EF-8DB2-9EC8-72CA260AE348}"/>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BD25D573-C14D-8598-7F66-E3E2F80C99E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F1D3FC1-DE7D-3CA2-17D1-9BB19B8E48B4}"/>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CAC454E6-A4A2-C85C-3AA9-1564A5CF71E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02BA387A-B641-A42F-3215-DEBCD55990A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B681B5B1-D07E-A7DC-23EC-C3751674990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C1FE2E45-2DA4-8F1D-74EA-B8181C7FD1F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B05AAAF3-75D0-E684-8665-43412A63E07C}"/>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8835C5F2-A965-36C0-EAD1-22BF0D386130}"/>
              </a:ext>
            </a:extLst>
          </p:cNvPr>
          <p:cNvSpPr txBox="1"/>
          <p:nvPr/>
        </p:nvSpPr>
        <p:spPr>
          <a:xfrm>
            <a:off x="4038600" y="3386161"/>
            <a:ext cx="12192000" cy="4031873"/>
          </a:xfrm>
          <a:prstGeom prst="rect">
            <a:avLst/>
          </a:prstGeom>
          <a:noFill/>
        </p:spPr>
        <p:txBody>
          <a:bodyPr wrap="square" rtlCol="0">
            <a:spAutoFit/>
          </a:bodyPr>
          <a:lstStyle/>
          <a:p>
            <a:pPr algn="just"/>
            <a:r>
              <a:rPr lang="es-MX" sz="3200" dirty="0"/>
              <a:t>Para el diagnóstico por anatomía patológica la prueba mas rápida es la de </a:t>
            </a:r>
            <a:r>
              <a:rPr lang="es-MX" sz="3200" dirty="0" err="1"/>
              <a:t>Tzanck</a:t>
            </a:r>
            <a:r>
              <a:rPr lang="es-MX" sz="3200" dirty="0"/>
              <a:t> la cual se efectúa mediante la eliminación del techo de una vesícula, el rascamiento de la base y la </a:t>
            </a:r>
            <a:r>
              <a:rPr lang="es-MX" sz="3200" dirty="0" err="1"/>
              <a:t>extención</a:t>
            </a:r>
            <a:r>
              <a:rPr lang="es-MX" sz="3200" dirty="0"/>
              <a:t> del material obtenido sobre un porta de cristal lo que se tiñe con la tinción de Giemsa. </a:t>
            </a:r>
          </a:p>
          <a:p>
            <a:pPr algn="just"/>
            <a:r>
              <a:rPr lang="es-MX" sz="3200" dirty="0"/>
              <a:t>Clínica: desde infecciones inaparentes hasta formas graves de evolución letal son cuadros cutáneo mucosos donde puede haber por ejemplo </a:t>
            </a:r>
            <a:r>
              <a:rPr lang="es-MX" sz="3200" dirty="0" err="1"/>
              <a:t>gingivoestomatitis</a:t>
            </a:r>
            <a:r>
              <a:rPr lang="es-MX" sz="3200" dirty="0"/>
              <a:t> herpética que es la forma mas frecuente, es propia de niños y adultos jóvenes. </a:t>
            </a:r>
          </a:p>
        </p:txBody>
      </p:sp>
    </p:spTree>
    <p:extLst>
      <p:ext uri="{BB962C8B-B14F-4D97-AF65-F5344CB8AC3E}">
        <p14:creationId xmlns:p14="http://schemas.microsoft.com/office/powerpoint/2010/main" val="1564874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A235478-0994-74C0-1195-1AA7F7E086D2}"/>
              </a:ext>
            </a:extLst>
          </p:cNvPr>
          <p:cNvSpPr txBox="1"/>
          <p:nvPr/>
        </p:nvSpPr>
        <p:spPr>
          <a:xfrm>
            <a:off x="3733800" y="3373785"/>
            <a:ext cx="13411200" cy="4031873"/>
          </a:xfrm>
          <a:prstGeom prst="rect">
            <a:avLst/>
          </a:prstGeom>
          <a:noFill/>
        </p:spPr>
        <p:txBody>
          <a:bodyPr wrap="square">
            <a:spAutoFit/>
          </a:bodyPr>
          <a:lstStyle/>
          <a:p>
            <a:pPr algn="just"/>
            <a:r>
              <a:rPr lang="es-MX" sz="3200" dirty="0"/>
              <a:t>Inicia con fiebre alta y malestar general, irritabilidad, dolor bucal intenso y salivación excesiva, encías edematosas y enrojecidas que sangran con facilidad. En lengua, mucosa labial, paladar y faringe aparecen múltiples vesículas dando lugar a úlceras cubiertas por una </a:t>
            </a:r>
            <a:r>
              <a:rPr lang="es-MX" sz="3200" dirty="0" err="1"/>
              <a:t>pseudomembrana</a:t>
            </a:r>
            <a:r>
              <a:rPr lang="es-MX" sz="3200" dirty="0"/>
              <a:t> amarillenta acompañado de adenopatías dolorosas en región sub maxilar y cervical, además de odinofagia para sólidos y líquidos siendo frecuente la deshidratación secundaria. La fiebre desaparece entre los 3-5 días de la primo infección y las lesiones se resuelven sin secuelas en dos semanas. </a:t>
            </a:r>
          </a:p>
        </p:txBody>
      </p:sp>
      <p:grpSp>
        <p:nvGrpSpPr>
          <p:cNvPr id="4" name="Grupo 3">
            <a:extLst>
              <a:ext uri="{FF2B5EF4-FFF2-40B4-BE49-F238E27FC236}">
                <a16:creationId xmlns:a16="http://schemas.microsoft.com/office/drawing/2014/main" id="{4046E35F-63AB-D186-2296-3E4B0591B69F}"/>
              </a:ext>
            </a:extLst>
          </p:cNvPr>
          <p:cNvGrpSpPr/>
          <p:nvPr/>
        </p:nvGrpSpPr>
        <p:grpSpPr>
          <a:xfrm>
            <a:off x="-3226406" y="-7723902"/>
            <a:ext cx="25567616" cy="25854914"/>
            <a:chOff x="-3226406" y="-7723902"/>
            <a:chExt cx="25567616" cy="25854914"/>
          </a:xfrm>
        </p:grpSpPr>
        <p:grpSp>
          <p:nvGrpSpPr>
            <p:cNvPr id="5" name="Group 2">
              <a:extLst>
                <a:ext uri="{FF2B5EF4-FFF2-40B4-BE49-F238E27FC236}">
                  <a16:creationId xmlns:a16="http://schemas.microsoft.com/office/drawing/2014/main" id="{E7C61F7F-3DF4-1FE2-182C-3E334D10B757}"/>
                </a:ext>
              </a:extLst>
            </p:cNvPr>
            <p:cNvGrpSpPr/>
            <p:nvPr/>
          </p:nvGrpSpPr>
          <p:grpSpPr>
            <a:xfrm>
              <a:off x="11529690" y="-7723902"/>
              <a:ext cx="10811520" cy="9544289"/>
              <a:chOff x="0" y="0"/>
              <a:chExt cx="6085374" cy="5372100"/>
            </a:xfrm>
          </p:grpSpPr>
          <p:sp>
            <p:nvSpPr>
              <p:cNvPr id="11" name="Freeform 3">
                <a:extLst>
                  <a:ext uri="{FF2B5EF4-FFF2-40B4-BE49-F238E27FC236}">
                    <a16:creationId xmlns:a16="http://schemas.microsoft.com/office/drawing/2014/main" id="{7D3361FE-840A-99A9-8819-DE3DBCFC8AE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6" name="Group 4">
              <a:extLst>
                <a:ext uri="{FF2B5EF4-FFF2-40B4-BE49-F238E27FC236}">
                  <a16:creationId xmlns:a16="http://schemas.microsoft.com/office/drawing/2014/main" id="{7901B6FC-D6F1-C399-508D-D6DE618A1742}"/>
                </a:ext>
              </a:extLst>
            </p:cNvPr>
            <p:cNvGrpSpPr/>
            <p:nvPr/>
          </p:nvGrpSpPr>
          <p:grpSpPr>
            <a:xfrm rot="-10800000">
              <a:off x="-3226406" y="9243569"/>
              <a:ext cx="23435934" cy="8887443"/>
              <a:chOff x="0" y="0"/>
              <a:chExt cx="14166074" cy="5372100"/>
            </a:xfrm>
          </p:grpSpPr>
          <p:sp>
            <p:nvSpPr>
              <p:cNvPr id="10" name="Freeform 5">
                <a:extLst>
                  <a:ext uri="{FF2B5EF4-FFF2-40B4-BE49-F238E27FC236}">
                    <a16:creationId xmlns:a16="http://schemas.microsoft.com/office/drawing/2014/main" id="{FE95DC00-11F6-63DA-A1FC-42B86183FDF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7" name="Freeform 6">
              <a:extLst>
                <a:ext uri="{FF2B5EF4-FFF2-40B4-BE49-F238E27FC236}">
                  <a16:creationId xmlns:a16="http://schemas.microsoft.com/office/drawing/2014/main" id="{D8579441-D3F6-68FD-3B17-F460E0DCB7F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8" name="Freeform 7">
              <a:extLst>
                <a:ext uri="{FF2B5EF4-FFF2-40B4-BE49-F238E27FC236}">
                  <a16:creationId xmlns:a16="http://schemas.microsoft.com/office/drawing/2014/main" id="{74827FA3-A545-4568-DFAF-2192A803BFC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9" name="Freeform 8">
              <a:extLst>
                <a:ext uri="{FF2B5EF4-FFF2-40B4-BE49-F238E27FC236}">
                  <a16:creationId xmlns:a16="http://schemas.microsoft.com/office/drawing/2014/main" id="{7AD03C18-3192-5A1F-D1DB-51D6406E5B2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2" name="CuadroTexto 11">
            <a:extLst>
              <a:ext uri="{FF2B5EF4-FFF2-40B4-BE49-F238E27FC236}">
                <a16:creationId xmlns:a16="http://schemas.microsoft.com/office/drawing/2014/main" id="{375B6B13-0DFF-4A5B-C693-E6FDFA7E06EA}"/>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Tree>
    <p:extLst>
      <p:ext uri="{BB962C8B-B14F-4D97-AF65-F5344CB8AC3E}">
        <p14:creationId xmlns:p14="http://schemas.microsoft.com/office/powerpoint/2010/main" val="3465173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EBA4C-2ECC-22D5-3481-D911E3BF4DA2}"/>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3A1B78C4-1B6C-FA04-9C46-B16E95BD4331}"/>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08180985-6037-A6FF-EB25-7A6611A9773A}"/>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1A2A740C-40BB-4BBE-4B61-05F24D9B1D3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B3CEDE7-8338-5B68-0338-D95BC4EFA7CB}"/>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21383623-852B-C7ED-55D2-076B19E304A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C8219E4-DD21-7221-AC9B-60E8D0D37BA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19AFF6CA-0695-9C94-F684-1DA519A3D5E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DA67FA0F-44A1-E0D0-A8D1-C2682FD138B6}"/>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8542F939-F365-E57C-693B-3B3BF9E0C72A}"/>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9CAA59A2-E71E-46F9-2222-978698576F76}"/>
              </a:ext>
            </a:extLst>
          </p:cNvPr>
          <p:cNvSpPr txBox="1"/>
          <p:nvPr/>
        </p:nvSpPr>
        <p:spPr>
          <a:xfrm>
            <a:off x="3429000" y="3086100"/>
            <a:ext cx="12068750" cy="5016758"/>
          </a:xfrm>
          <a:prstGeom prst="rect">
            <a:avLst/>
          </a:prstGeom>
          <a:noFill/>
        </p:spPr>
        <p:txBody>
          <a:bodyPr wrap="square" rtlCol="0">
            <a:spAutoFit/>
          </a:bodyPr>
          <a:lstStyle/>
          <a:p>
            <a:pPr algn="just"/>
            <a:r>
              <a:rPr lang="es-MX" sz="3200" b="1" dirty="0"/>
              <a:t>Herpes simple primario genital: </a:t>
            </a:r>
            <a:r>
              <a:rPr lang="es-MX" sz="3200" dirty="0"/>
              <a:t>producido por VHS 2 por contacto genital. Las lesiones aparecen a las dos semanas del contacto como pequeñas  vesículas agrupadas que se ulceran rápidamente. En el hombre aparece mas frecuente en glande, prepucio o cuerpo del pene. En la mujer genitales externos, mucosa </a:t>
            </a:r>
            <a:r>
              <a:rPr lang="es-MX" sz="3200" dirty="0" err="1"/>
              <a:t>vulvar</a:t>
            </a:r>
            <a:r>
              <a:rPr lang="es-MX" sz="3200" dirty="0"/>
              <a:t>, vaginal o </a:t>
            </a:r>
            <a:r>
              <a:rPr lang="es-MX" sz="3200" dirty="0" err="1"/>
              <a:t>cervix</a:t>
            </a:r>
            <a:r>
              <a:rPr lang="es-MX" sz="3200" dirty="0"/>
              <a:t> con dolor, disuria, adenopatías regionales. El cuadro se resuelve a los 21 días. Si se llega a desarrollar como complicación meningitis aséptica se presentara fiebre, cefalea, fotofobia, rigidez de nuca, y pleocitosis en el líquido </a:t>
            </a:r>
            <a:r>
              <a:rPr lang="es-MX" sz="3200" dirty="0" err="1"/>
              <a:t>cefaloraquídeo</a:t>
            </a:r>
            <a:r>
              <a:rPr lang="es-MX" sz="3200" dirty="0"/>
              <a:t>. </a:t>
            </a:r>
          </a:p>
          <a:p>
            <a:pPr algn="just"/>
            <a:endParaRPr lang="es-MX" sz="3200" dirty="0"/>
          </a:p>
        </p:txBody>
      </p:sp>
    </p:spTree>
    <p:extLst>
      <p:ext uri="{BB962C8B-B14F-4D97-AF65-F5344CB8AC3E}">
        <p14:creationId xmlns:p14="http://schemas.microsoft.com/office/powerpoint/2010/main" val="4001553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EACB52AA-C77D-56F8-3AF2-288F8BAE3816}"/>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E81BA0A7-8878-051B-A2BF-3E11EB7B08D6}"/>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FBA2B535-7021-2C1E-B0BE-137A7FA75EA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4C7933D-C1AC-5FE4-00D6-F9E724B0A2D7}"/>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DDFEC1E2-C309-961B-ACFA-480418778C4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A6288E5B-0121-CF8B-1A9B-DCF49967696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3D8BFF94-23DC-99F9-F8DC-E962B7DAD2B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EDEFEA15-11EB-3874-0DC5-00C77A48A6C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pic>
        <p:nvPicPr>
          <p:cNvPr id="11" name="Imagen 10" descr="La cara de una persona&#10;&#10;El contenido generado por IA puede ser incorrecto.">
            <a:extLst>
              <a:ext uri="{FF2B5EF4-FFF2-40B4-BE49-F238E27FC236}">
                <a16:creationId xmlns:a16="http://schemas.microsoft.com/office/drawing/2014/main" id="{AE5C9871-4905-73E3-2301-BC9C13EF5E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5886" y="2094735"/>
            <a:ext cx="9116228" cy="6096478"/>
          </a:xfrm>
          <a:prstGeom prst="rect">
            <a:avLst/>
          </a:prstGeom>
        </p:spPr>
      </p:pic>
      <p:sp>
        <p:nvSpPr>
          <p:cNvPr id="12" name="CuadroTexto 11">
            <a:extLst>
              <a:ext uri="{FF2B5EF4-FFF2-40B4-BE49-F238E27FC236}">
                <a16:creationId xmlns:a16="http://schemas.microsoft.com/office/drawing/2014/main" id="{A227D973-9A17-95A4-6D29-9BEB59640104}"/>
              </a:ext>
            </a:extLst>
          </p:cNvPr>
          <p:cNvSpPr txBox="1"/>
          <p:nvPr/>
        </p:nvSpPr>
        <p:spPr>
          <a:xfrm>
            <a:off x="770094" y="8465036"/>
            <a:ext cx="16747811" cy="523220"/>
          </a:xfrm>
          <a:prstGeom prst="rect">
            <a:avLst/>
          </a:prstGeom>
          <a:noFill/>
        </p:spPr>
        <p:txBody>
          <a:bodyPr wrap="square" rtlCol="0">
            <a:spAutoFit/>
          </a:bodyPr>
          <a:lstStyle/>
          <a:p>
            <a:pPr algn="ctr"/>
            <a:r>
              <a:rPr lang="es-MX" sz="2800" dirty="0"/>
              <a:t>TOMADO DE https://clinicamillet.es/blog/que-es-el-herpes-genital/</a:t>
            </a:r>
          </a:p>
        </p:txBody>
      </p:sp>
    </p:spTree>
    <p:extLst>
      <p:ext uri="{BB962C8B-B14F-4D97-AF65-F5344CB8AC3E}">
        <p14:creationId xmlns:p14="http://schemas.microsoft.com/office/powerpoint/2010/main" val="2147045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3651D-0A29-CFB6-4DC1-4E759AE78B97}"/>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A8D0C3AD-F287-B370-DA26-FB57D0A52B44}"/>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4F796350-DEAD-FAB4-4CC9-A52C4F431620}"/>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8CE88A25-726B-2D79-D207-6339FD63A7D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CF5B20E-0627-FBF9-2A76-9FF5E28556E7}"/>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3FD4D950-7749-BCDA-83E5-DB40DEFF07B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58E71852-CA46-817B-FD57-66D35F8A288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3F796704-9403-6CF9-D047-BBAD2510A73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9A3F6CA6-9AC0-2CB3-E1EE-DE9C91C5074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EDA0B337-427B-A951-49F0-0D92532E1EE7}"/>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C7277ED8-3537-C1F6-4216-AAF822D6DB5F}"/>
              </a:ext>
            </a:extLst>
          </p:cNvPr>
          <p:cNvSpPr txBox="1"/>
          <p:nvPr/>
        </p:nvSpPr>
        <p:spPr>
          <a:xfrm>
            <a:off x="3429000" y="3169027"/>
            <a:ext cx="12068750" cy="4031873"/>
          </a:xfrm>
          <a:prstGeom prst="rect">
            <a:avLst/>
          </a:prstGeom>
          <a:noFill/>
        </p:spPr>
        <p:txBody>
          <a:bodyPr wrap="square" rtlCol="0">
            <a:spAutoFit/>
          </a:bodyPr>
          <a:lstStyle/>
          <a:p>
            <a:pPr algn="just"/>
            <a:r>
              <a:rPr lang="es-MX" sz="3200" b="1" dirty="0"/>
              <a:t>Herpes simple primario genital diagnóstico diferencial: </a:t>
            </a:r>
            <a:r>
              <a:rPr lang="es-MX" sz="3200" dirty="0"/>
              <a:t>el diagnóstico principal es por clínica, además de la técnica de tinción de </a:t>
            </a:r>
            <a:r>
              <a:rPr lang="es-MX" sz="3200" dirty="0" err="1"/>
              <a:t>Tzanck</a:t>
            </a:r>
            <a:r>
              <a:rPr lang="es-MX" sz="3200" dirty="0"/>
              <a:t> se puede realizar una demostración de antígenos víricos por microscopia de </a:t>
            </a:r>
            <a:r>
              <a:rPr lang="es-MX" sz="3200" dirty="0" err="1"/>
              <a:t>fluoresencia</a:t>
            </a:r>
            <a:r>
              <a:rPr lang="es-MX" sz="3200" dirty="0"/>
              <a:t> con anticuerpos monoclonales, hibridación in situ del ADN y la PCR. La ventaja de estas técnicas es que permite discriminar entre los subtipos de VHS. Debe distinguirse de faringitis estreptocócica, la difteria, aftas orales, enfermedad mano-pie-boca, el pénfigo vulgar y una </a:t>
            </a:r>
            <a:r>
              <a:rPr lang="es-MX" sz="3200" dirty="0" err="1"/>
              <a:t>candidosis</a:t>
            </a:r>
            <a:r>
              <a:rPr lang="es-MX" sz="3200" dirty="0"/>
              <a:t>. </a:t>
            </a:r>
          </a:p>
        </p:txBody>
      </p:sp>
    </p:spTree>
    <p:extLst>
      <p:ext uri="{BB962C8B-B14F-4D97-AF65-F5344CB8AC3E}">
        <p14:creationId xmlns:p14="http://schemas.microsoft.com/office/powerpoint/2010/main" val="3508403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8D6D53A-24FA-B8DD-D918-7653DF47DD41}"/>
              </a:ext>
            </a:extLst>
          </p:cNvPr>
          <p:cNvSpPr txBox="1"/>
          <p:nvPr/>
        </p:nvSpPr>
        <p:spPr>
          <a:xfrm>
            <a:off x="3810000" y="3468112"/>
            <a:ext cx="11687750" cy="3046988"/>
          </a:xfrm>
          <a:prstGeom prst="rect">
            <a:avLst/>
          </a:prstGeom>
          <a:noFill/>
        </p:spPr>
        <p:txBody>
          <a:bodyPr wrap="square">
            <a:spAutoFit/>
          </a:bodyPr>
          <a:lstStyle/>
          <a:p>
            <a:pPr algn="just"/>
            <a:r>
              <a:rPr lang="es-MX" sz="3200" b="1" dirty="0"/>
              <a:t>Tratamiento: </a:t>
            </a:r>
            <a:r>
              <a:rPr lang="es-MX" sz="3200" dirty="0"/>
              <a:t>valaciclovir se convierte en aciclovir en el intestino pero tiene mayor bio disponibilidad, es vía oral, otro es el </a:t>
            </a:r>
            <a:r>
              <a:rPr lang="es-MX" sz="3200" dirty="0" err="1"/>
              <a:t>famciclovir</a:t>
            </a:r>
            <a:r>
              <a:rPr lang="es-MX" sz="3200" dirty="0"/>
              <a:t> en el hígado se convierte en </a:t>
            </a:r>
            <a:r>
              <a:rPr lang="es-MX" sz="3200" dirty="0" err="1"/>
              <a:t>penciclovir</a:t>
            </a:r>
            <a:r>
              <a:rPr lang="es-MX" sz="3200" dirty="0"/>
              <a:t> es vía oral y si se ocupa tópica se utiliza el </a:t>
            </a:r>
            <a:r>
              <a:rPr lang="es-MX" sz="3200" dirty="0" err="1"/>
              <a:t>penciclovir</a:t>
            </a:r>
            <a:r>
              <a:rPr lang="es-MX" sz="3200" dirty="0"/>
              <a:t> al 1%. Otro es el aciclovir 200mg 5 veces al día o 400mg 3 veces al día por 10 días. También valaciclovir 1000 mg 2 veces al día por 10 días. Famciclovir 250mg cada 8hrs por 10 días. </a:t>
            </a:r>
          </a:p>
        </p:txBody>
      </p:sp>
      <p:grpSp>
        <p:nvGrpSpPr>
          <p:cNvPr id="4" name="Grupo 3">
            <a:extLst>
              <a:ext uri="{FF2B5EF4-FFF2-40B4-BE49-F238E27FC236}">
                <a16:creationId xmlns:a16="http://schemas.microsoft.com/office/drawing/2014/main" id="{6F70055B-ED27-F60E-91C7-00930DBF8844}"/>
              </a:ext>
            </a:extLst>
          </p:cNvPr>
          <p:cNvGrpSpPr/>
          <p:nvPr/>
        </p:nvGrpSpPr>
        <p:grpSpPr>
          <a:xfrm>
            <a:off x="-3226406" y="-7723902"/>
            <a:ext cx="25567616" cy="25854914"/>
            <a:chOff x="-3226406" y="-7723902"/>
            <a:chExt cx="25567616" cy="25854914"/>
          </a:xfrm>
        </p:grpSpPr>
        <p:grpSp>
          <p:nvGrpSpPr>
            <p:cNvPr id="5" name="Group 2">
              <a:extLst>
                <a:ext uri="{FF2B5EF4-FFF2-40B4-BE49-F238E27FC236}">
                  <a16:creationId xmlns:a16="http://schemas.microsoft.com/office/drawing/2014/main" id="{534298CE-3FAA-1970-393F-744DAFB2B303}"/>
                </a:ext>
              </a:extLst>
            </p:cNvPr>
            <p:cNvGrpSpPr/>
            <p:nvPr/>
          </p:nvGrpSpPr>
          <p:grpSpPr>
            <a:xfrm>
              <a:off x="11529690" y="-7723902"/>
              <a:ext cx="10811520" cy="9544289"/>
              <a:chOff x="0" y="0"/>
              <a:chExt cx="6085374" cy="5372100"/>
            </a:xfrm>
          </p:grpSpPr>
          <p:sp>
            <p:nvSpPr>
              <p:cNvPr id="11" name="Freeform 3">
                <a:extLst>
                  <a:ext uri="{FF2B5EF4-FFF2-40B4-BE49-F238E27FC236}">
                    <a16:creationId xmlns:a16="http://schemas.microsoft.com/office/drawing/2014/main" id="{766A31BE-B18A-7B17-0A88-50E2B2E59A2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6" name="Group 4">
              <a:extLst>
                <a:ext uri="{FF2B5EF4-FFF2-40B4-BE49-F238E27FC236}">
                  <a16:creationId xmlns:a16="http://schemas.microsoft.com/office/drawing/2014/main" id="{7D5B92EB-0615-0AE2-C644-3A08DBD778FE}"/>
                </a:ext>
              </a:extLst>
            </p:cNvPr>
            <p:cNvGrpSpPr/>
            <p:nvPr/>
          </p:nvGrpSpPr>
          <p:grpSpPr>
            <a:xfrm rot="-10800000">
              <a:off x="-3226406" y="9243569"/>
              <a:ext cx="23435934" cy="8887443"/>
              <a:chOff x="0" y="0"/>
              <a:chExt cx="14166074" cy="5372100"/>
            </a:xfrm>
          </p:grpSpPr>
          <p:sp>
            <p:nvSpPr>
              <p:cNvPr id="10" name="Freeform 5">
                <a:extLst>
                  <a:ext uri="{FF2B5EF4-FFF2-40B4-BE49-F238E27FC236}">
                    <a16:creationId xmlns:a16="http://schemas.microsoft.com/office/drawing/2014/main" id="{8F556888-FBB0-7F31-97F2-98F44A51FFB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7" name="Freeform 6">
              <a:extLst>
                <a:ext uri="{FF2B5EF4-FFF2-40B4-BE49-F238E27FC236}">
                  <a16:creationId xmlns:a16="http://schemas.microsoft.com/office/drawing/2014/main" id="{BE0303DB-F9CA-6B09-C66F-968BBEE1BEB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8" name="Freeform 7">
              <a:extLst>
                <a:ext uri="{FF2B5EF4-FFF2-40B4-BE49-F238E27FC236}">
                  <a16:creationId xmlns:a16="http://schemas.microsoft.com/office/drawing/2014/main" id="{B6ED8A5D-F96E-DFAA-896A-96D3AE4D730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9" name="Freeform 8">
              <a:extLst>
                <a:ext uri="{FF2B5EF4-FFF2-40B4-BE49-F238E27FC236}">
                  <a16:creationId xmlns:a16="http://schemas.microsoft.com/office/drawing/2014/main" id="{2E68689F-E4C4-7BF1-2470-DC5BABC3B06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2" name="CuadroTexto 11">
            <a:extLst>
              <a:ext uri="{FF2B5EF4-FFF2-40B4-BE49-F238E27FC236}">
                <a16:creationId xmlns:a16="http://schemas.microsoft.com/office/drawing/2014/main" id="{4DAD1115-229A-4D5F-AEA9-504756307625}"/>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Tree>
    <p:extLst>
      <p:ext uri="{BB962C8B-B14F-4D97-AF65-F5344CB8AC3E}">
        <p14:creationId xmlns:p14="http://schemas.microsoft.com/office/powerpoint/2010/main" val="4140275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D8191-5DCA-EF5C-E2C6-B8002F8BFA01}"/>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AC3AA8A6-07B1-56E4-F65B-BC5CBA4E8BC7}"/>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19FFCCC4-742D-B966-5213-0775E80E56B4}"/>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472FDAB6-B86B-5D2E-1604-E13FB63F18D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992B699-7B2D-6BE4-295E-2E94AA42DFAA}"/>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D132AC79-082D-26E9-8504-E6D3ADDCCAB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AAC2CE65-7280-1923-70A2-ACC87112ADB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1B55CB79-C3DD-845B-C538-7F8B3ADF18C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E362C88E-50B6-F8FC-A0E7-1152D9245B2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94A72DEE-3EFB-EB50-4F44-6FCAE54CF400}"/>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602B422C-42E0-225B-0873-B99F6AC2A695}"/>
              </a:ext>
            </a:extLst>
          </p:cNvPr>
          <p:cNvSpPr txBox="1"/>
          <p:nvPr/>
        </p:nvSpPr>
        <p:spPr>
          <a:xfrm>
            <a:off x="3429000" y="3086100"/>
            <a:ext cx="12068750" cy="3046988"/>
          </a:xfrm>
          <a:prstGeom prst="rect">
            <a:avLst/>
          </a:prstGeom>
          <a:noFill/>
        </p:spPr>
        <p:txBody>
          <a:bodyPr wrap="square" rtlCol="0">
            <a:spAutoFit/>
          </a:bodyPr>
          <a:lstStyle/>
          <a:p>
            <a:pPr algn="just"/>
            <a:r>
              <a:rPr lang="es-MX" sz="3200" b="1" dirty="0"/>
              <a:t>Herpes recurrente labial: </a:t>
            </a:r>
            <a:r>
              <a:rPr lang="es-MX" sz="3200" dirty="0"/>
              <a:t>puede ser  suficiente con aciclovir crema al 5% o </a:t>
            </a:r>
            <a:r>
              <a:rPr lang="es-MX" sz="3200" dirty="0" err="1"/>
              <a:t>penciclovir</a:t>
            </a:r>
            <a:r>
              <a:rPr lang="es-MX" sz="3200" dirty="0"/>
              <a:t> al 1%. Solamente se da  oral si es muy recurrente e intenso con aciclovir 200mg 5 veces al día u 800mg 2 veces al día por 5 dias. Otras opciones son </a:t>
            </a:r>
            <a:r>
              <a:rPr lang="es-MX" sz="3200" dirty="0" err="1"/>
              <a:t>valacicovir</a:t>
            </a:r>
            <a:r>
              <a:rPr lang="es-MX" sz="3200" dirty="0"/>
              <a:t> 500mg 2 veces al día por 5 días o Famciclovir 125mg 2 veces al día por 5 dias. </a:t>
            </a:r>
          </a:p>
          <a:p>
            <a:pPr algn="just"/>
            <a:endParaRPr lang="es-MX" sz="3200" dirty="0"/>
          </a:p>
        </p:txBody>
      </p:sp>
    </p:spTree>
    <p:extLst>
      <p:ext uri="{BB962C8B-B14F-4D97-AF65-F5344CB8AC3E}">
        <p14:creationId xmlns:p14="http://schemas.microsoft.com/office/powerpoint/2010/main" val="675626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16E88192-3B88-2477-5C4B-2C64B8429D2C}"/>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5842ECAA-E001-BF9A-94BB-09BA8BDD6A6B}"/>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9E89A00C-9C24-2D7D-CECA-5BD2B2F3697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E855014-9595-584F-2382-B658C3437C70}"/>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F2581CA1-75DE-FFFA-1A99-499A95570DC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12C8B14F-9392-E381-9BC3-9E5335EA392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2399065-39AF-53A6-3489-A70BBC082AA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4D5AA3AA-A2FC-F332-DB4C-39FBD5520901}"/>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pic>
        <p:nvPicPr>
          <p:cNvPr id="11" name="Imagen 10" descr="La cara de una persona&#10;&#10;El contenido generado por IA puede ser incorrecto.">
            <a:extLst>
              <a:ext uri="{FF2B5EF4-FFF2-40B4-BE49-F238E27FC236}">
                <a16:creationId xmlns:a16="http://schemas.microsoft.com/office/drawing/2014/main" id="{0D90D8FB-EDED-3426-60C7-D419269BD0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1519" y="2116270"/>
            <a:ext cx="9395791" cy="5020876"/>
          </a:xfrm>
          <a:prstGeom prst="rect">
            <a:avLst/>
          </a:prstGeom>
        </p:spPr>
      </p:pic>
      <p:sp>
        <p:nvSpPr>
          <p:cNvPr id="12" name="CuadroTexto 11">
            <a:extLst>
              <a:ext uri="{FF2B5EF4-FFF2-40B4-BE49-F238E27FC236}">
                <a16:creationId xmlns:a16="http://schemas.microsoft.com/office/drawing/2014/main" id="{04BD4DEE-20E0-6DCA-082D-69E54FB1D6EE}"/>
              </a:ext>
            </a:extLst>
          </p:cNvPr>
          <p:cNvSpPr txBox="1"/>
          <p:nvPr/>
        </p:nvSpPr>
        <p:spPr>
          <a:xfrm>
            <a:off x="727947" y="7909120"/>
            <a:ext cx="16832106" cy="523220"/>
          </a:xfrm>
          <a:prstGeom prst="rect">
            <a:avLst/>
          </a:prstGeom>
          <a:noFill/>
        </p:spPr>
        <p:txBody>
          <a:bodyPr wrap="square" rtlCol="0">
            <a:spAutoFit/>
          </a:bodyPr>
          <a:lstStyle/>
          <a:p>
            <a:pPr algn="ctr"/>
            <a:r>
              <a:rPr lang="es-MX" sz="2800" dirty="0"/>
              <a:t>TOMADO DE https://derma-aid.com/herpes-labial-o-fuegos/</a:t>
            </a:r>
          </a:p>
        </p:txBody>
      </p:sp>
    </p:spTree>
    <p:extLst>
      <p:ext uri="{BB962C8B-B14F-4D97-AF65-F5344CB8AC3E}">
        <p14:creationId xmlns:p14="http://schemas.microsoft.com/office/powerpoint/2010/main" val="4273218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48C69-4542-0F0A-8ADD-A4A7405F21EA}"/>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A36D8D32-B58A-7656-5A66-7F6A372D7A06}"/>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801523FB-1477-757C-4657-526D8E3A4C34}"/>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456B119D-5E4E-DE79-7531-B743CC992E4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B40A5C4-DBA2-D311-EB15-5F51C68A6157}"/>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51FE7066-7622-F735-066A-2DD48E325CE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22351DD-E849-E7D4-6A0D-A426A697A1C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CA8E1465-36F7-0A6B-6AF0-5411BD0B02E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C79C17DD-DB0C-C93D-0640-5057C0C7EBF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0A765993-7A71-F417-7EA8-98A50D03D5C6}"/>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D330D6D0-DED5-8378-5D55-F42749412F55}"/>
              </a:ext>
            </a:extLst>
          </p:cNvPr>
          <p:cNvSpPr txBox="1"/>
          <p:nvPr/>
        </p:nvSpPr>
        <p:spPr>
          <a:xfrm>
            <a:off x="3429000" y="3086100"/>
            <a:ext cx="12068750" cy="3539430"/>
          </a:xfrm>
          <a:prstGeom prst="rect">
            <a:avLst/>
          </a:prstGeom>
          <a:noFill/>
        </p:spPr>
        <p:txBody>
          <a:bodyPr wrap="square" rtlCol="0">
            <a:spAutoFit/>
          </a:bodyPr>
          <a:lstStyle/>
          <a:p>
            <a:pPr algn="just"/>
            <a:r>
              <a:rPr lang="es-MX" sz="3200" b="1" dirty="0"/>
              <a:t>Herpes zoster etiología: </a:t>
            </a:r>
            <a:r>
              <a:rPr lang="es-MX" sz="3200" dirty="0"/>
              <a:t>es el resultado de la reactivación del BBZ en el interior de los </a:t>
            </a:r>
            <a:r>
              <a:rPr lang="es-MX" sz="3200" dirty="0" err="1"/>
              <a:t>ganglíos</a:t>
            </a:r>
            <a:r>
              <a:rPr lang="es-MX" sz="3200" dirty="0"/>
              <a:t> sensoriales. Se relaciona con una disminución en la inmunidad por lo que aumenta con la edad e inmunodeprimidos, en personas con trasplantes, con algún tipo de cáncer, sida, o que tomen inmunosupresores. El desarrollo de este tipo de herpes puede ser indicativo de que hay VIH.</a:t>
            </a:r>
          </a:p>
          <a:p>
            <a:pPr algn="just"/>
            <a:endParaRPr lang="es-MX" sz="3200" dirty="0"/>
          </a:p>
        </p:txBody>
      </p:sp>
    </p:spTree>
    <p:extLst>
      <p:ext uri="{BB962C8B-B14F-4D97-AF65-F5344CB8AC3E}">
        <p14:creationId xmlns:p14="http://schemas.microsoft.com/office/powerpoint/2010/main" val="2339284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C1EB44CE-9D16-5EAD-79C3-5F73CA5B0977}"/>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AA5C4285-FA01-EF2B-1DA6-99A23E31E683}"/>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F0668071-B304-1A74-DED9-CCCED517B9C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E1B91C1-5E3D-50E8-4658-457443FA1239}"/>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97D3DE0C-E11B-2CFA-1CAA-AAAAB2322B24}"/>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A85C88B7-7315-9640-35A5-7AE7E0C91B2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C111418F-CB1E-2FEA-BE78-AE214F8E61A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BF68A7FB-DCB1-33BC-240F-2EA3E0F8A1C3}"/>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pic>
        <p:nvPicPr>
          <p:cNvPr id="11" name="Imagen 10" descr="Una manzana mordida en la mano&#10;&#10;El contenido generado por IA puede ser incorrecto.">
            <a:extLst>
              <a:ext uri="{FF2B5EF4-FFF2-40B4-BE49-F238E27FC236}">
                <a16:creationId xmlns:a16="http://schemas.microsoft.com/office/drawing/2014/main" id="{4EAEBCC2-4CF9-AE6C-B75A-8E1DB3D9A5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94529" y="1828670"/>
            <a:ext cx="8212414" cy="6010161"/>
          </a:xfrm>
          <a:prstGeom prst="rect">
            <a:avLst/>
          </a:prstGeom>
        </p:spPr>
      </p:pic>
      <p:sp>
        <p:nvSpPr>
          <p:cNvPr id="12" name="CuadroTexto 11">
            <a:extLst>
              <a:ext uri="{FF2B5EF4-FFF2-40B4-BE49-F238E27FC236}">
                <a16:creationId xmlns:a16="http://schemas.microsoft.com/office/drawing/2014/main" id="{0A9CA1BB-21DC-FFFD-C59F-9A572AF4F968}"/>
              </a:ext>
            </a:extLst>
          </p:cNvPr>
          <p:cNvSpPr txBox="1"/>
          <p:nvPr/>
        </p:nvSpPr>
        <p:spPr>
          <a:xfrm>
            <a:off x="990600" y="7966296"/>
            <a:ext cx="16747811" cy="1277273"/>
          </a:xfrm>
          <a:prstGeom prst="rect">
            <a:avLst/>
          </a:prstGeom>
          <a:noFill/>
        </p:spPr>
        <p:txBody>
          <a:bodyPr wrap="square" rtlCol="0">
            <a:spAutoFit/>
          </a:bodyPr>
          <a:lstStyle/>
          <a:p>
            <a:pPr algn="ctr"/>
            <a:r>
              <a:rPr lang="es-MX" sz="1100" dirty="0"/>
              <a:t>TOMADO DE https://www.google.com/search?sca_esv=1b48caf93e236e97&amp;rlz=1C9BKJA_enMX992MX995&amp;hl=es-MX&amp;sxsrf=AE3TifPE-RiZjpwuR1S1EppzqgdqNEZlrg:1755297912331&amp;udm=2&amp;fbs=AIIjpHx4nJjfGojPVHhEACUHPiMQht6_BFq6vBIoFFRK7qchKBv8IM7dq8CEqHDU3BN7lbmYnvYQ6rIhpD6d6bj_VyqCDVICi0aYslRFVg6x8lIId9pHGh2yQ6AdokkDbdE8SxQdgaq8i2WtTWt-jZR2ITWZOsHaYCBMl8X3XUhhsVXeqZDxBsjo6y6CPEHjntOgOwUIz4J3CZXTXZbPJMadDJckNlJ1gSXp_Jd8tJ9u4TEVbiZJjPc&amp;q=herpes+zoster&amp;sa=X&amp;ved=2ahUKEwjMm6ik8o2PAxVgle4BHZZXKlMQtKgLegQIDBAB&amp;biw=1080&amp;bih=690&amp;dpr=2#sv=CAMS9wQa1wQKiQIKuQEStgEKd0FMa3RfdkZsemdJcTlrMUEwQ0NzMXp6S2hwSWN2QzdIQktKcHBRZk92dFpVSmZBUS00SFZfSWs1dDFhN0FINWNoc2JTMVBBaUcwUkdmMEZNdk1JVlY3M3ZVM09pZ0JQQ1JQZ2JNSTVqOWJ6REQ4Nmk2VG0zcW9VEhdlcmlmYUtXcEtZM2ZrUElQb3JUZnFBOBoiQUZNQUdHcHFpZzlZZzZvTDFTeHNBelhKbXJGMTBEaG5tdxIDODQ5GgEzIhIKAXESDWhlcnBlcyB6b3N0ZXIiBwoDdGJzEgAiJgoEZXFsZBIeQ2dJSUFCQUFPZ1FJQUJBQVZTa2Y1ejV0V2UwOVBnErYCCs8BEswBCowBQUxrdF92RUdZYmpSTXlnS3dkRGpESXZYSllmR3R6c0tNazYtZDYway1EcjY2UUx5dTdBR1VGa1RTZFBNUk45V1ptNlZvMU90N2FCZW91SFhtOFh3Z2sySjBHaERWblgtVDBNVEN5NmZGRDBxdTJSS21RTlp0dk9LZldoOEw4R21BM2dfbXdlTE8xeHMSF2VyaWZhS1dwS1kzZmtQSVBvclRmcUE4GiJBRk1BR0dyeDIzQUpjUUJzMnR2UFhsMVFPSDVTSXlzUjBnEgQ0Njk4GgEzIhgKBmltZ2RpaRIOb0p0RzNXSl82ZnhzeE0iFwoFZG9jaWQSDkNrR0N5X0Q1WU1ZWnRNIiYKBGVxbGQSHkNnSUlBQkFBT2dRSUFCQUFWU2tmNXo1dFdlMDlQZyoQZS1vSnRHM1dKXzZmeHN4TSAEKhcKAXMSEGUtb0p0RzNXSl82ZnhzeE0YATABGAcgwa68IDABSgoIAhACGAIgAigC</a:t>
            </a:r>
          </a:p>
        </p:txBody>
      </p:sp>
    </p:spTree>
    <p:extLst>
      <p:ext uri="{BB962C8B-B14F-4D97-AF65-F5344CB8AC3E}">
        <p14:creationId xmlns:p14="http://schemas.microsoft.com/office/powerpoint/2010/main" val="469349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9F9E8-8E07-1B1A-FB4C-216C355C034F}"/>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F619CABC-57A6-8497-C48B-19977A42843A}"/>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3AD0376D-3FB7-B6B4-B7E9-FDAEADD28F57}"/>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433EF67F-BA99-D8BF-58EB-46BFF59D9641}"/>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4519520-1F36-F9CD-7D35-70264A3E7CDD}"/>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735917D9-D4A0-2AB1-472B-D8C9702A2759}"/>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D2C7C45B-0AFF-89D2-4296-1635372E217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CDF2B23C-C514-FAB6-42AF-9E36220A2C1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D172F40A-7AA2-615D-A566-078D91EAB35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4263A25E-8DD5-221D-3DC5-DE241C0EC37E}"/>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10765CC0-A572-4D66-F3E8-C367FB5BC5C8}"/>
              </a:ext>
            </a:extLst>
          </p:cNvPr>
          <p:cNvSpPr txBox="1"/>
          <p:nvPr/>
        </p:nvSpPr>
        <p:spPr>
          <a:xfrm>
            <a:off x="2990850" y="3590952"/>
            <a:ext cx="13944600" cy="4524315"/>
          </a:xfrm>
          <a:prstGeom prst="rect">
            <a:avLst/>
          </a:prstGeom>
          <a:noFill/>
        </p:spPr>
        <p:txBody>
          <a:bodyPr wrap="square" rtlCol="0">
            <a:spAutoFit/>
          </a:bodyPr>
          <a:lstStyle/>
          <a:p>
            <a:pPr algn="just"/>
            <a:r>
              <a:rPr lang="es-MX" sz="3200" b="1" dirty="0"/>
              <a:t>Manifestaciones: </a:t>
            </a:r>
            <a:r>
              <a:rPr lang="es-MX" sz="3200" dirty="0"/>
              <a:t>dolor y parestesias que preceden varios días a la erupción aunque pueden estar ausentes, casi siempre es unilateral sin superar la línea media y limitada a la piel inervada por el ganglio afectado. Con frecuencia afecta el nervio trigémino rama oftálmica y el tronco desde D3 hasta L2. Las lesiones son máculas y pápulas eritematosas sobre las que aparecen vesículas que evolucionan a pústulas en el 3 día. Estas </a:t>
            </a:r>
            <a:r>
              <a:rPr lang="es-MX" sz="3200" dirty="0" err="1"/>
              <a:t>vesiculopústulas</a:t>
            </a:r>
            <a:r>
              <a:rPr lang="es-MX" sz="3200" dirty="0"/>
              <a:t> se asientan sobre una base eritematosa y a los 7-10 días aparecen costras que persisten 2-3 semanas. Hay </a:t>
            </a:r>
            <a:r>
              <a:rPr lang="es-MX" sz="3200" dirty="0" err="1"/>
              <a:t>linfadenopatía</a:t>
            </a:r>
            <a:r>
              <a:rPr lang="es-MX" sz="3200" dirty="0"/>
              <a:t> regional y dolor.</a:t>
            </a:r>
          </a:p>
          <a:p>
            <a:pPr algn="just"/>
            <a:endParaRPr lang="es-MX" sz="3200" dirty="0"/>
          </a:p>
        </p:txBody>
      </p:sp>
    </p:spTree>
    <p:extLst>
      <p:ext uri="{BB962C8B-B14F-4D97-AF65-F5344CB8AC3E}">
        <p14:creationId xmlns:p14="http://schemas.microsoft.com/office/powerpoint/2010/main" val="2908977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9DE27-5EEC-8A9E-8C71-F786E6697680}"/>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1EB9AE63-08E0-AE32-41E8-12FEDEF366CC}"/>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814F1171-29B1-5F42-A4D2-B9B2A1232DE0}"/>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47600796-25D4-9879-3C79-1AB3C3172BA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1055686-610A-0941-0146-7B6666706549}"/>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96440D2A-EFCE-B3B8-E32C-F3D591D7E99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D988D7EE-E77B-8284-523B-DB41240F434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0C55E028-2AA1-6EAE-00FE-65D2C06D9AF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B0B2B1F9-E211-58AF-F269-9B4EF0596212}"/>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CF738BCE-8138-A6B1-B697-B23555C5715E}"/>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FCC57657-ED0E-E241-8FEF-1E7067A3B77F}"/>
              </a:ext>
            </a:extLst>
          </p:cNvPr>
          <p:cNvSpPr txBox="1"/>
          <p:nvPr/>
        </p:nvSpPr>
        <p:spPr>
          <a:xfrm>
            <a:off x="3429000" y="3086100"/>
            <a:ext cx="12068750" cy="5016758"/>
          </a:xfrm>
          <a:prstGeom prst="rect">
            <a:avLst/>
          </a:prstGeom>
          <a:noFill/>
        </p:spPr>
        <p:txBody>
          <a:bodyPr wrap="square" rtlCol="0">
            <a:spAutoFit/>
          </a:bodyPr>
          <a:lstStyle/>
          <a:p>
            <a:pPr algn="just"/>
            <a:r>
              <a:rPr lang="es-MX" sz="3200" b="1" dirty="0"/>
              <a:t>Tratamiento: </a:t>
            </a:r>
            <a:r>
              <a:rPr lang="es-MX" sz="3200" dirty="0"/>
              <a:t>de preferencia iniciar en las primeras 48-72 </a:t>
            </a:r>
            <a:r>
              <a:rPr lang="es-MX" sz="3200" dirty="0" err="1"/>
              <a:t>hrs</a:t>
            </a:r>
            <a:r>
              <a:rPr lang="es-MX" sz="3200" dirty="0"/>
              <a:t> de la erupción con aciclovir oral 800mg 5 veces al día 7 días, valaciclovir 1g 3 veces al día 7 días, Famciclovir 500mg 3 veces al día 7 dias o </a:t>
            </a:r>
            <a:r>
              <a:rPr lang="es-MX" sz="3200" dirty="0" err="1"/>
              <a:t>brivudina</a:t>
            </a:r>
            <a:r>
              <a:rPr lang="es-MX" sz="3200" dirty="0"/>
              <a:t> 125mg 1 vez al día 7 dias. Si hay </a:t>
            </a:r>
            <a:r>
              <a:rPr lang="es-MX" sz="3200" dirty="0" err="1"/>
              <a:t>inmuno</a:t>
            </a:r>
            <a:r>
              <a:rPr lang="es-MX" sz="3200" dirty="0"/>
              <a:t> depresión grave dar aciclovir intravenoso 10mg por kg cada 8 </a:t>
            </a:r>
            <a:r>
              <a:rPr lang="es-MX" sz="3200" dirty="0" err="1"/>
              <a:t>hrs</a:t>
            </a:r>
            <a:r>
              <a:rPr lang="es-MX" sz="3200" dirty="0"/>
              <a:t> por 7-10 dias. Si hay neuralgia post herpética se puede dar junto con la terapia antiviral amitriptilina 10-125mg por día según la edad con el fin de prevenir la aparición de dolor crónico además de analgésicos potentes y derivados opiáceos con el fin de evitar la sensibilización del sistema nervioso. También se puede dar gabapentina y </a:t>
            </a:r>
            <a:r>
              <a:rPr lang="es-MX" sz="3200" dirty="0" err="1"/>
              <a:t>pregabalina</a:t>
            </a:r>
            <a:r>
              <a:rPr lang="es-MX" sz="3200" dirty="0"/>
              <a:t> y por vía tópica capsaicina o lidocaína.</a:t>
            </a:r>
          </a:p>
        </p:txBody>
      </p:sp>
    </p:spTree>
    <p:extLst>
      <p:ext uri="{BB962C8B-B14F-4D97-AF65-F5344CB8AC3E}">
        <p14:creationId xmlns:p14="http://schemas.microsoft.com/office/powerpoint/2010/main" val="3216079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3BCE1-92CF-19ED-B7B3-575E3F40CB1A}"/>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21DAD04A-D775-290F-C5DB-631F88859BAC}"/>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2DE18D93-785C-A277-2492-9848FC4360E9}"/>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E7B923FF-D05D-D1F8-6D16-B6E4BB5BFCA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93DBBBA-1A64-D69E-A48B-2D4DE7EC39DC}"/>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86669BD8-9B7C-A02D-F93D-AD17935C5244}"/>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109E7CA7-B163-6AA8-D453-1C504E1BC8B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D2E3840-C2C9-26B7-B8E6-4F29D202E54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19279FD5-0515-AF21-9376-E0383ACCCD9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03AC9995-6DC1-BAE0-E934-CB248DFADCED}"/>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BAF6FF36-AA99-C416-EEE9-AA137013C471}"/>
              </a:ext>
            </a:extLst>
          </p:cNvPr>
          <p:cNvSpPr txBox="1"/>
          <p:nvPr/>
        </p:nvSpPr>
        <p:spPr>
          <a:xfrm>
            <a:off x="3429000" y="3086100"/>
            <a:ext cx="12068750" cy="6494085"/>
          </a:xfrm>
          <a:prstGeom prst="rect">
            <a:avLst/>
          </a:prstGeom>
          <a:noFill/>
        </p:spPr>
        <p:txBody>
          <a:bodyPr wrap="square" rtlCol="0">
            <a:spAutoFit/>
          </a:bodyPr>
          <a:lstStyle/>
          <a:p>
            <a:pPr algn="just"/>
            <a:r>
              <a:rPr lang="es-MX" sz="3200" b="1" dirty="0"/>
              <a:t>Infecciones por papiloma VPH: </a:t>
            </a:r>
            <a:r>
              <a:rPr lang="es-MX" sz="3200" dirty="0"/>
              <a:t>el VPH pertenece a la clase de los </a:t>
            </a:r>
            <a:r>
              <a:rPr lang="es-MX" sz="3200" dirty="0" err="1"/>
              <a:t>papovavirus</a:t>
            </a:r>
            <a:r>
              <a:rPr lang="es-MX" sz="3200" dirty="0"/>
              <a:t>, gracias a los estudios con PCR se han identificado más de 100 tipos, cada uno asociado a determinada lesión cutánea y mucosa. Los mas importantes cutáneos no genitales son el 1 (verrugas </a:t>
            </a:r>
            <a:r>
              <a:rPr lang="es-MX" sz="3200" dirty="0" err="1"/>
              <a:t>palmoplantares</a:t>
            </a:r>
            <a:r>
              <a:rPr lang="es-MX" sz="3200" dirty="0"/>
              <a:t>) 2 y 4 (verrugas vulgares) 3 y 10 (verrugas planas) de los genitales y mucosos con potencial canceroso los mas importantes son el 6,11,16 y 18 aunque hay más. El 6 y 11 producen condilomas anogenitales y pueden producir carcinoma verrucoso y condilomas del cérvix. El 16 y 18 produce </a:t>
            </a:r>
            <a:r>
              <a:rPr lang="es-MX" sz="3200" dirty="0" err="1"/>
              <a:t>papulosis</a:t>
            </a:r>
            <a:r>
              <a:rPr lang="es-MX" sz="3200" dirty="0"/>
              <a:t> y condilomas de cérvix y puede derivar en displasias, carcinomas genital y de cérvix. En la </a:t>
            </a:r>
            <a:r>
              <a:rPr lang="es-MX" sz="3200" dirty="0" err="1"/>
              <a:t>epidermodisplacia</a:t>
            </a:r>
            <a:r>
              <a:rPr lang="es-MX" sz="3200" dirty="0"/>
              <a:t> </a:t>
            </a:r>
            <a:r>
              <a:rPr lang="es-MX" sz="3200" dirty="0" err="1"/>
              <a:t>verruciforme</a:t>
            </a:r>
            <a:r>
              <a:rPr lang="es-MX" sz="3200" dirty="0"/>
              <a:t> el número 5 y 8 producen verrugas aplanadas y carcinomas escamosos.   </a:t>
            </a:r>
          </a:p>
          <a:p>
            <a:pPr algn="just"/>
            <a:endParaRPr lang="es-MX" sz="3200" dirty="0"/>
          </a:p>
        </p:txBody>
      </p:sp>
    </p:spTree>
    <p:extLst>
      <p:ext uri="{BB962C8B-B14F-4D97-AF65-F5344CB8AC3E}">
        <p14:creationId xmlns:p14="http://schemas.microsoft.com/office/powerpoint/2010/main" val="3186156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6BD7A-B38B-A32E-3895-05732FCB67E7}"/>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066D9C0A-5EBD-EB54-AEB5-17E90AB25E6B}"/>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745DF853-B61E-09E6-3E11-E3199AE639D0}"/>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748CF975-4DF4-FF48-8CB1-72B3EA73266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B64C6B8-7134-8195-B93E-62B6F141BE23}"/>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9F61D99B-CDA9-6225-7850-E2F58124A4C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F961E620-5634-66DA-EC2C-B9BD8BDA783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D635B4FA-5B21-17BD-42F5-36E5324B22B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981F1699-935F-AB4C-BCE9-754F800F2BA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35E5D2E5-4A68-41D8-7A51-F8471D9D0A29}"/>
              </a:ext>
            </a:extLst>
          </p:cNvPr>
          <p:cNvSpPr txBox="1"/>
          <p:nvPr/>
        </p:nvSpPr>
        <p:spPr>
          <a:xfrm>
            <a:off x="6477000" y="1485900"/>
            <a:ext cx="6172200" cy="584775"/>
          </a:xfrm>
          <a:prstGeom prst="rect">
            <a:avLst/>
          </a:prstGeom>
          <a:noFill/>
        </p:spPr>
        <p:txBody>
          <a:bodyPr wrap="square" rtlCol="0">
            <a:spAutoFit/>
          </a:bodyPr>
          <a:lstStyle/>
          <a:p>
            <a:pPr algn="ctr"/>
            <a:r>
              <a:rPr lang="es-MX" sz="3200" b="1" dirty="0"/>
              <a:t>INFECCIONES VIRALES </a:t>
            </a:r>
          </a:p>
        </p:txBody>
      </p:sp>
      <p:sp>
        <p:nvSpPr>
          <p:cNvPr id="11" name="CuadroTexto 10">
            <a:extLst>
              <a:ext uri="{FF2B5EF4-FFF2-40B4-BE49-F238E27FC236}">
                <a16:creationId xmlns:a16="http://schemas.microsoft.com/office/drawing/2014/main" id="{3C12C0AA-6E07-AA02-F725-30EF5319F546}"/>
              </a:ext>
            </a:extLst>
          </p:cNvPr>
          <p:cNvSpPr txBox="1"/>
          <p:nvPr/>
        </p:nvSpPr>
        <p:spPr>
          <a:xfrm>
            <a:off x="3429000" y="3086100"/>
            <a:ext cx="13868400" cy="5693866"/>
          </a:xfrm>
          <a:prstGeom prst="rect">
            <a:avLst/>
          </a:prstGeom>
          <a:noFill/>
        </p:spPr>
        <p:txBody>
          <a:bodyPr wrap="square" rtlCol="0">
            <a:spAutoFit/>
          </a:bodyPr>
          <a:lstStyle/>
          <a:p>
            <a:pPr algn="just"/>
            <a:r>
              <a:rPr lang="es-MX" sz="2800" b="1" dirty="0"/>
              <a:t>Manifestaciones: </a:t>
            </a:r>
            <a:r>
              <a:rPr lang="es-MX" sz="2800" dirty="0"/>
              <a:t>ocasionan verrugas cutáneas y extra cutáneas, la mas común es la verruga vulgar seguido de la verruga plana y la verruga plantar. Las verrugas vulgares también se pueden presentar como lesiones pediculadas y filiformes mas frecuente en zonas pilosas de la cara y cuello de los hombres. Las verrugas de las plantas y palmas tienen una superficie </a:t>
            </a:r>
            <a:r>
              <a:rPr lang="es-MX" sz="2800" dirty="0" err="1"/>
              <a:t>hiperqueratósica</a:t>
            </a:r>
            <a:r>
              <a:rPr lang="es-MX" sz="2800" dirty="0"/>
              <a:t> y aplanada del color de la piel con frecuencia dolorosas y a veces numerosas, se agrupan y forman las verrugas en mosaico. Los condilomas acuminados son verrugas de localización anogenital de transmisión sexual, son pápulas rosadas, blandas y alargadas a veces filiformes que se localizan en genitales externos y mucosas cercanas región anal y perineal, asi como en pliegues inguinales si forman una masa </a:t>
            </a:r>
            <a:r>
              <a:rPr lang="es-MX" sz="2800" dirty="0" err="1"/>
              <a:t>exofítica</a:t>
            </a:r>
            <a:r>
              <a:rPr lang="es-MX" sz="2800" dirty="0"/>
              <a:t> parecen una coliflor. La </a:t>
            </a:r>
            <a:r>
              <a:rPr lang="es-MX" sz="2800" dirty="0" err="1"/>
              <a:t>papulosis</a:t>
            </a:r>
            <a:r>
              <a:rPr lang="es-MX" sz="2800" dirty="0"/>
              <a:t> son pápulas rosadas, pigmentadas y múltiples que se localizan en genitales externos, son lesiones precancerosas generalmente de pene o vulva, sin embargo es mas frecuente que se presente como cáncer de cérvix.  </a:t>
            </a:r>
          </a:p>
          <a:p>
            <a:pPr algn="just"/>
            <a:endParaRPr lang="es-MX" sz="2800" dirty="0"/>
          </a:p>
        </p:txBody>
      </p:sp>
    </p:spTree>
    <p:extLst>
      <p:ext uri="{BB962C8B-B14F-4D97-AF65-F5344CB8AC3E}">
        <p14:creationId xmlns:p14="http://schemas.microsoft.com/office/powerpoint/2010/main" val="3587678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DDEC3F1-11CF-B383-F703-B0981BABD4B2}"/>
              </a:ext>
            </a:extLst>
          </p:cNvPr>
          <p:cNvPicPr>
            <a:picLocks noChangeAspect="1"/>
          </p:cNvPicPr>
          <p:nvPr/>
        </p:nvPicPr>
        <p:blipFill>
          <a:blip r:embed="rId2">
            <a:extLst>
              <a:ext uri="{28A0092B-C50C-407E-A947-70E740481C1C}">
                <a14:useLocalDpi xmlns:a14="http://schemas.microsoft.com/office/drawing/2010/main" val="0"/>
              </a:ext>
            </a:extLst>
          </a:blip>
          <a:srcRect l="31249" r="14798"/>
          <a:stretch>
            <a:fillRect/>
          </a:stretch>
        </p:blipFill>
        <p:spPr>
          <a:xfrm>
            <a:off x="611443" y="2356673"/>
            <a:ext cx="4852718" cy="5154997"/>
          </a:xfrm>
          <a:prstGeom prst="rect">
            <a:avLst/>
          </a:prstGeom>
        </p:spPr>
      </p:pic>
      <p:grpSp>
        <p:nvGrpSpPr>
          <p:cNvPr id="4" name="Grupo 3">
            <a:extLst>
              <a:ext uri="{FF2B5EF4-FFF2-40B4-BE49-F238E27FC236}">
                <a16:creationId xmlns:a16="http://schemas.microsoft.com/office/drawing/2014/main" id="{08F528CA-04D7-2DD2-DAF9-0F09617AE472}"/>
              </a:ext>
            </a:extLst>
          </p:cNvPr>
          <p:cNvGrpSpPr/>
          <p:nvPr/>
        </p:nvGrpSpPr>
        <p:grpSpPr>
          <a:xfrm>
            <a:off x="-3226406" y="-7723902"/>
            <a:ext cx="25567616" cy="25854914"/>
            <a:chOff x="-3226406" y="-7723902"/>
            <a:chExt cx="25567616" cy="25854914"/>
          </a:xfrm>
        </p:grpSpPr>
        <p:grpSp>
          <p:nvGrpSpPr>
            <p:cNvPr id="5" name="Group 2">
              <a:extLst>
                <a:ext uri="{FF2B5EF4-FFF2-40B4-BE49-F238E27FC236}">
                  <a16:creationId xmlns:a16="http://schemas.microsoft.com/office/drawing/2014/main" id="{A33E6838-3839-7F81-2930-55117E8D1968}"/>
                </a:ext>
              </a:extLst>
            </p:cNvPr>
            <p:cNvGrpSpPr/>
            <p:nvPr/>
          </p:nvGrpSpPr>
          <p:grpSpPr>
            <a:xfrm>
              <a:off x="11529690" y="-7723902"/>
              <a:ext cx="10811520" cy="9544289"/>
              <a:chOff x="0" y="0"/>
              <a:chExt cx="6085374" cy="5372100"/>
            </a:xfrm>
          </p:grpSpPr>
          <p:sp>
            <p:nvSpPr>
              <p:cNvPr id="15" name="Freeform 3">
                <a:extLst>
                  <a:ext uri="{FF2B5EF4-FFF2-40B4-BE49-F238E27FC236}">
                    <a16:creationId xmlns:a16="http://schemas.microsoft.com/office/drawing/2014/main" id="{7CD8EBC5-186E-0DB4-2592-A28141B35C2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6" name="Group 4">
              <a:extLst>
                <a:ext uri="{FF2B5EF4-FFF2-40B4-BE49-F238E27FC236}">
                  <a16:creationId xmlns:a16="http://schemas.microsoft.com/office/drawing/2014/main" id="{DB457F41-E0A3-6693-0D22-A442475B1C1D}"/>
                </a:ext>
              </a:extLst>
            </p:cNvPr>
            <p:cNvGrpSpPr/>
            <p:nvPr/>
          </p:nvGrpSpPr>
          <p:grpSpPr>
            <a:xfrm rot="-10800000">
              <a:off x="-3226406" y="9243569"/>
              <a:ext cx="23435934" cy="8887443"/>
              <a:chOff x="0" y="0"/>
              <a:chExt cx="14166074" cy="5372100"/>
            </a:xfrm>
          </p:grpSpPr>
          <p:sp>
            <p:nvSpPr>
              <p:cNvPr id="13" name="Freeform 5">
                <a:extLst>
                  <a:ext uri="{FF2B5EF4-FFF2-40B4-BE49-F238E27FC236}">
                    <a16:creationId xmlns:a16="http://schemas.microsoft.com/office/drawing/2014/main" id="{2879435E-75E5-2D9D-6995-667C7F98F9B2}"/>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7" name="Freeform 6">
              <a:extLst>
                <a:ext uri="{FF2B5EF4-FFF2-40B4-BE49-F238E27FC236}">
                  <a16:creationId xmlns:a16="http://schemas.microsoft.com/office/drawing/2014/main" id="{8CB29769-23A1-F3AA-473B-89B5A4097DA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9" name="Freeform 7">
              <a:extLst>
                <a:ext uri="{FF2B5EF4-FFF2-40B4-BE49-F238E27FC236}">
                  <a16:creationId xmlns:a16="http://schemas.microsoft.com/office/drawing/2014/main" id="{F30D46EB-9AB7-1F90-4B1D-4F7F85D29CEE}"/>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11" name="Freeform 8">
              <a:extLst>
                <a:ext uri="{FF2B5EF4-FFF2-40B4-BE49-F238E27FC236}">
                  <a16:creationId xmlns:a16="http://schemas.microsoft.com/office/drawing/2014/main" id="{B68BAB2B-E324-2B59-54D1-A4D48028824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dirty="0"/>
            </a:p>
          </p:txBody>
        </p:sp>
      </p:grpSp>
      <p:pic>
        <p:nvPicPr>
          <p:cNvPr id="17" name="Imagen 16" descr="Imagen que contiene interior, tabla, papel, alimentos&#10;&#10;El contenido generado por IA puede ser incorrecto.">
            <a:extLst>
              <a:ext uri="{FF2B5EF4-FFF2-40B4-BE49-F238E27FC236}">
                <a16:creationId xmlns:a16="http://schemas.microsoft.com/office/drawing/2014/main" id="{D4FBFD78-FD60-76F7-9198-25C855BF99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24253" y="2553793"/>
            <a:ext cx="5286987" cy="4957877"/>
          </a:xfrm>
          <a:prstGeom prst="rect">
            <a:avLst/>
          </a:prstGeom>
        </p:spPr>
      </p:pic>
      <p:pic>
        <p:nvPicPr>
          <p:cNvPr id="18" name="Imagen 17">
            <a:extLst>
              <a:ext uri="{FF2B5EF4-FFF2-40B4-BE49-F238E27FC236}">
                <a16:creationId xmlns:a16="http://schemas.microsoft.com/office/drawing/2014/main" id="{A9D2E02A-A3C0-3793-FA1F-BDD2C378A7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20363" y="3421643"/>
            <a:ext cx="5647687" cy="3887052"/>
          </a:xfrm>
          <a:prstGeom prst="rect">
            <a:avLst/>
          </a:prstGeom>
        </p:spPr>
      </p:pic>
      <p:sp>
        <p:nvSpPr>
          <p:cNvPr id="20" name="CuadroTexto 19">
            <a:extLst>
              <a:ext uri="{FF2B5EF4-FFF2-40B4-BE49-F238E27FC236}">
                <a16:creationId xmlns:a16="http://schemas.microsoft.com/office/drawing/2014/main" id="{084D59B7-C6AC-F24E-72CB-DD54458AD6E1}"/>
              </a:ext>
            </a:extLst>
          </p:cNvPr>
          <p:cNvSpPr txBox="1"/>
          <p:nvPr/>
        </p:nvSpPr>
        <p:spPr>
          <a:xfrm>
            <a:off x="7680915" y="896242"/>
            <a:ext cx="3941694" cy="954107"/>
          </a:xfrm>
          <a:prstGeom prst="rect">
            <a:avLst/>
          </a:prstGeom>
          <a:noFill/>
        </p:spPr>
        <p:txBody>
          <a:bodyPr wrap="square">
            <a:spAutoFit/>
          </a:bodyPr>
          <a:lstStyle/>
          <a:p>
            <a:pPr algn="ctr"/>
            <a:r>
              <a:rPr lang="es-MX" sz="2800" b="1" dirty="0"/>
              <a:t>INFECCIONES POR PAPILOMA VPH</a:t>
            </a:r>
            <a:endParaRPr lang="es-MX" sz="2800" dirty="0"/>
          </a:p>
        </p:txBody>
      </p:sp>
      <p:sp>
        <p:nvSpPr>
          <p:cNvPr id="21" name="CuadroTexto 20">
            <a:extLst>
              <a:ext uri="{FF2B5EF4-FFF2-40B4-BE49-F238E27FC236}">
                <a16:creationId xmlns:a16="http://schemas.microsoft.com/office/drawing/2014/main" id="{A7C1DA57-20E5-1BDF-CAC6-31422CD29BFD}"/>
              </a:ext>
            </a:extLst>
          </p:cNvPr>
          <p:cNvSpPr txBox="1"/>
          <p:nvPr/>
        </p:nvSpPr>
        <p:spPr>
          <a:xfrm>
            <a:off x="604817" y="7897732"/>
            <a:ext cx="4800600" cy="923330"/>
          </a:xfrm>
          <a:prstGeom prst="rect">
            <a:avLst/>
          </a:prstGeom>
          <a:noFill/>
        </p:spPr>
        <p:txBody>
          <a:bodyPr wrap="square" rtlCol="0">
            <a:spAutoFit/>
          </a:bodyPr>
          <a:lstStyle/>
          <a:p>
            <a:pPr algn="ctr"/>
            <a:r>
              <a:rPr lang="es-MX" dirty="0"/>
              <a:t>TOMADO DE https://www.eviginecologia.com/sintomas-del-virus-de-papiloma-humano</a:t>
            </a:r>
          </a:p>
        </p:txBody>
      </p:sp>
      <p:sp>
        <p:nvSpPr>
          <p:cNvPr id="22" name="CuadroTexto 21">
            <a:extLst>
              <a:ext uri="{FF2B5EF4-FFF2-40B4-BE49-F238E27FC236}">
                <a16:creationId xmlns:a16="http://schemas.microsoft.com/office/drawing/2014/main" id="{CF0FCFE1-DA0A-AFC7-896E-3535448E15DB}"/>
              </a:ext>
            </a:extLst>
          </p:cNvPr>
          <p:cNvSpPr txBox="1"/>
          <p:nvPr/>
        </p:nvSpPr>
        <p:spPr>
          <a:xfrm>
            <a:off x="6848513" y="7897732"/>
            <a:ext cx="4800600" cy="923330"/>
          </a:xfrm>
          <a:prstGeom prst="rect">
            <a:avLst/>
          </a:prstGeom>
          <a:noFill/>
        </p:spPr>
        <p:txBody>
          <a:bodyPr wrap="square" rtlCol="0">
            <a:spAutoFit/>
          </a:bodyPr>
          <a:lstStyle/>
          <a:p>
            <a:pPr algn="ctr"/>
            <a:r>
              <a:rPr lang="es-MX" dirty="0"/>
              <a:t>TOMADO DE https://ginequalitas.com/ginecologia/enfermedades-de-transmision-sexual/condilomas.html</a:t>
            </a:r>
          </a:p>
        </p:txBody>
      </p:sp>
      <p:sp>
        <p:nvSpPr>
          <p:cNvPr id="23" name="CuadroTexto 22">
            <a:extLst>
              <a:ext uri="{FF2B5EF4-FFF2-40B4-BE49-F238E27FC236}">
                <a16:creationId xmlns:a16="http://schemas.microsoft.com/office/drawing/2014/main" id="{09E8ECEF-12C0-9D73-BAEF-99C9343D034E}"/>
              </a:ext>
            </a:extLst>
          </p:cNvPr>
          <p:cNvSpPr txBox="1"/>
          <p:nvPr/>
        </p:nvSpPr>
        <p:spPr>
          <a:xfrm>
            <a:off x="13078957" y="7906409"/>
            <a:ext cx="4800600" cy="1200329"/>
          </a:xfrm>
          <a:prstGeom prst="rect">
            <a:avLst/>
          </a:prstGeom>
          <a:noFill/>
        </p:spPr>
        <p:txBody>
          <a:bodyPr wrap="square" rtlCol="0">
            <a:spAutoFit/>
          </a:bodyPr>
          <a:lstStyle/>
          <a:p>
            <a:pPr algn="ctr"/>
            <a:r>
              <a:rPr lang="es-MX" dirty="0"/>
              <a:t>TOMADO DE https://www.formacionalcala.com/articulos/184/papiloma-humano-vph-que-es-sintomas-tratamiento-y-prevencion</a:t>
            </a:r>
          </a:p>
        </p:txBody>
      </p:sp>
    </p:spTree>
    <p:extLst>
      <p:ext uri="{BB962C8B-B14F-4D97-AF65-F5344CB8AC3E}">
        <p14:creationId xmlns:p14="http://schemas.microsoft.com/office/powerpoint/2010/main" val="2047978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A043B-6905-FFAC-C6AC-42A7D229A204}"/>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E99B6290-672D-6389-240B-44787F208A88}"/>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8A487CAF-F5A9-510E-6ED3-39946EE48210}"/>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C28B044A-68D5-96B8-7BC4-7FAB1006C5B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FC2FC77-8C86-16A9-F88C-923F5E8886F6}"/>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604093A0-0FCE-BEA3-AB34-89F78FCAA40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0D1BC626-375E-23D4-1647-F0B4B36A392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E5FF0083-636C-A74B-0754-66CBF97CEE4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12328C83-021E-DA78-8A5B-6487E5CF2996}"/>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EEE597D3-4504-8D9E-0BDC-9BE914A56F71}"/>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5F28C40B-A237-9E29-30D7-D4D3D4B03C06}"/>
              </a:ext>
            </a:extLst>
          </p:cNvPr>
          <p:cNvSpPr txBox="1"/>
          <p:nvPr/>
        </p:nvSpPr>
        <p:spPr>
          <a:xfrm>
            <a:off x="7948883" y="2173420"/>
            <a:ext cx="3200400" cy="523220"/>
          </a:xfrm>
          <a:prstGeom prst="rect">
            <a:avLst/>
          </a:prstGeom>
          <a:noFill/>
        </p:spPr>
        <p:txBody>
          <a:bodyPr wrap="square" rtlCol="0">
            <a:spAutoFit/>
          </a:bodyPr>
          <a:lstStyle/>
          <a:p>
            <a:pPr algn="just"/>
            <a:r>
              <a:rPr lang="es-MX" sz="2800" b="1" dirty="0"/>
              <a:t>Manifestaciones:</a:t>
            </a:r>
            <a:endParaRPr lang="es-MX" sz="2800" dirty="0"/>
          </a:p>
        </p:txBody>
      </p:sp>
      <p:pic>
        <p:nvPicPr>
          <p:cNvPr id="13" name="Imagen 12" descr="Gato acostado boca arriba&#10;&#10;El contenido generado por IA puede ser incorrecto.">
            <a:extLst>
              <a:ext uri="{FF2B5EF4-FFF2-40B4-BE49-F238E27FC236}">
                <a16:creationId xmlns:a16="http://schemas.microsoft.com/office/drawing/2014/main" id="{FDF2B7DF-09B7-7111-0733-2B10F6E036A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458468" y="3231473"/>
            <a:ext cx="6517309" cy="4744307"/>
          </a:xfrm>
          <a:prstGeom prst="rect">
            <a:avLst/>
          </a:prstGeom>
        </p:spPr>
      </p:pic>
      <p:pic>
        <p:nvPicPr>
          <p:cNvPr id="15" name="Imagen 14" descr="Imagen que contiene interior, alimentos, tablero, remoto&#10;&#10;El contenido generado por IA puede ser incorrecto.">
            <a:extLst>
              <a:ext uri="{FF2B5EF4-FFF2-40B4-BE49-F238E27FC236}">
                <a16:creationId xmlns:a16="http://schemas.microsoft.com/office/drawing/2014/main" id="{4902FEF2-87FE-631A-5C74-D8B5B1A11884}"/>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9540688" y="3370729"/>
            <a:ext cx="7501114" cy="4712041"/>
          </a:xfrm>
          <a:prstGeom prst="rect">
            <a:avLst/>
          </a:prstGeom>
        </p:spPr>
      </p:pic>
      <p:sp>
        <p:nvSpPr>
          <p:cNvPr id="16" name="CuadroTexto 15">
            <a:extLst>
              <a:ext uri="{FF2B5EF4-FFF2-40B4-BE49-F238E27FC236}">
                <a16:creationId xmlns:a16="http://schemas.microsoft.com/office/drawing/2014/main" id="{42E6483F-CC84-2FA2-F76F-3FD1223EE6AC}"/>
              </a:ext>
            </a:extLst>
          </p:cNvPr>
          <p:cNvSpPr txBox="1"/>
          <p:nvPr/>
        </p:nvSpPr>
        <p:spPr>
          <a:xfrm>
            <a:off x="2133600" y="8407578"/>
            <a:ext cx="4800600" cy="381000"/>
          </a:xfrm>
          <a:prstGeom prst="rect">
            <a:avLst/>
          </a:prstGeom>
          <a:noFill/>
        </p:spPr>
        <p:txBody>
          <a:bodyPr wrap="square" rtlCol="0">
            <a:spAutoFit/>
          </a:bodyPr>
          <a:lstStyle/>
          <a:p>
            <a:pPr algn="ctr"/>
            <a:r>
              <a:rPr lang="es-MX" dirty="0"/>
              <a:t>TOMADA DE (FERRANDIZ,2025)</a:t>
            </a:r>
          </a:p>
        </p:txBody>
      </p:sp>
      <p:sp>
        <p:nvSpPr>
          <p:cNvPr id="17" name="CuadroTexto 16">
            <a:extLst>
              <a:ext uri="{FF2B5EF4-FFF2-40B4-BE49-F238E27FC236}">
                <a16:creationId xmlns:a16="http://schemas.microsoft.com/office/drawing/2014/main" id="{8551222E-F89C-6E9D-62FA-DD428DBE8307}"/>
              </a:ext>
            </a:extLst>
          </p:cNvPr>
          <p:cNvSpPr txBox="1"/>
          <p:nvPr/>
        </p:nvSpPr>
        <p:spPr>
          <a:xfrm>
            <a:off x="10697150" y="8329946"/>
            <a:ext cx="4800600" cy="381000"/>
          </a:xfrm>
          <a:prstGeom prst="rect">
            <a:avLst/>
          </a:prstGeom>
          <a:noFill/>
        </p:spPr>
        <p:txBody>
          <a:bodyPr wrap="square" rtlCol="0">
            <a:spAutoFit/>
          </a:bodyPr>
          <a:lstStyle/>
          <a:p>
            <a:pPr algn="ctr"/>
            <a:r>
              <a:rPr lang="es-MX" dirty="0"/>
              <a:t>TOMADA DE (FERRANDIZ,2025)</a:t>
            </a:r>
          </a:p>
        </p:txBody>
      </p:sp>
    </p:spTree>
    <p:extLst>
      <p:ext uri="{BB962C8B-B14F-4D97-AF65-F5344CB8AC3E}">
        <p14:creationId xmlns:p14="http://schemas.microsoft.com/office/powerpoint/2010/main" val="2136869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76CD9-77A7-2368-5B6F-44F4A536ED6E}"/>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9083B16E-3C26-BF9C-92A5-B9726F8490F0}"/>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CA0E8F2A-990E-F0CE-0B75-0A4B30BE4FB4}"/>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7B4572BF-8F53-5B23-8EF3-04F240273F8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6A702DC-F17C-EFE5-20B1-A8AB8B49DB7C}"/>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A6080735-4221-2996-F64C-B02A95CF9D7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AB5322A-C4A4-662D-54E9-9D3E01DCF84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6FCE6656-3873-277D-9FD3-038B6D9CF3D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1B618DBB-9396-14F4-E6C4-727434C9E4B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49233179-F081-607B-D44D-7AE7053DCB85}"/>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6CE1EBD5-D742-82C0-1B2E-C95AD219C1CD}"/>
              </a:ext>
            </a:extLst>
          </p:cNvPr>
          <p:cNvSpPr txBox="1"/>
          <p:nvPr/>
        </p:nvSpPr>
        <p:spPr>
          <a:xfrm>
            <a:off x="4343400" y="3050285"/>
            <a:ext cx="9119917" cy="3046988"/>
          </a:xfrm>
          <a:prstGeom prst="rect">
            <a:avLst/>
          </a:prstGeom>
          <a:noFill/>
        </p:spPr>
        <p:txBody>
          <a:bodyPr wrap="square" rtlCol="0">
            <a:spAutoFit/>
          </a:bodyPr>
          <a:lstStyle/>
          <a:p>
            <a:pPr algn="just"/>
            <a:r>
              <a:rPr lang="es-MX" sz="3200" b="1" dirty="0"/>
              <a:t>Tratamiento: </a:t>
            </a:r>
            <a:r>
              <a:rPr lang="es-MX" sz="3200" dirty="0"/>
              <a:t>los tratamientos incluyen </a:t>
            </a:r>
            <a:r>
              <a:rPr lang="es-MX" sz="3200" dirty="0" err="1"/>
              <a:t>queratóliticos</a:t>
            </a:r>
            <a:r>
              <a:rPr lang="es-MX" sz="3200" dirty="0"/>
              <a:t>, crioterapia, electrocoagulación, laserterapia, 5 </a:t>
            </a:r>
            <a:r>
              <a:rPr lang="es-MX" sz="3200" dirty="0" err="1"/>
              <a:t>fluorouracilo</a:t>
            </a:r>
            <a:r>
              <a:rPr lang="es-MX" sz="3200" dirty="0"/>
              <a:t> tópico o </a:t>
            </a:r>
            <a:r>
              <a:rPr lang="es-MX" sz="3200" dirty="0" err="1"/>
              <a:t>bleumicina</a:t>
            </a:r>
            <a:r>
              <a:rPr lang="es-MX" sz="3200" dirty="0"/>
              <a:t> </a:t>
            </a:r>
            <a:r>
              <a:rPr lang="es-MX" sz="3200" dirty="0" err="1"/>
              <a:t>intralesional</a:t>
            </a:r>
            <a:r>
              <a:rPr lang="es-MX" sz="3200" dirty="0"/>
              <a:t>. En los condilomas es útil el </a:t>
            </a:r>
            <a:r>
              <a:rPr lang="es-MX" sz="3200" dirty="0" err="1"/>
              <a:t>imiquimod</a:t>
            </a:r>
            <a:r>
              <a:rPr lang="es-MX" sz="3200" dirty="0"/>
              <a:t> y se puede hacer profilaxis con la vacuna contra el VPH desde la adolescencia o antes. </a:t>
            </a:r>
            <a:endParaRPr lang="es-MX" sz="3200" b="1" dirty="0"/>
          </a:p>
        </p:txBody>
      </p:sp>
    </p:spTree>
    <p:extLst>
      <p:ext uri="{BB962C8B-B14F-4D97-AF65-F5344CB8AC3E}">
        <p14:creationId xmlns:p14="http://schemas.microsoft.com/office/powerpoint/2010/main" val="1320482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952D2-18D4-71D1-8BE5-91A15A23AB61}"/>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4A8FA73F-6BAC-2304-AFC5-4A3E92584E0C}"/>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48771208-3828-9A06-B2D8-DA3A6D209F63}"/>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E7284D05-2D59-08B1-81EC-213C94900B0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F253A5F-A236-0F01-2CCD-B4B221242E3A}"/>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B1D90AAA-6221-1817-BC53-5EC8E3EA2AF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0DC68D2D-CBDF-B3C9-94E9-A2DDFC4E7B5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B26334E1-0AF8-6B64-16C7-A1A7ADED1EA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895DDFEB-9F37-0FFD-AAE3-2C351B0A117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1A188CF2-9D9E-814F-5F5F-D9EF0957AB97}"/>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25E82383-DF03-7B3E-7F7B-D0EC0516B402}"/>
              </a:ext>
            </a:extLst>
          </p:cNvPr>
          <p:cNvSpPr txBox="1"/>
          <p:nvPr/>
        </p:nvSpPr>
        <p:spPr>
          <a:xfrm>
            <a:off x="6934303" y="2189108"/>
            <a:ext cx="5257800" cy="523220"/>
          </a:xfrm>
          <a:prstGeom prst="rect">
            <a:avLst/>
          </a:prstGeom>
          <a:noFill/>
        </p:spPr>
        <p:txBody>
          <a:bodyPr wrap="square" rtlCol="0">
            <a:spAutoFit/>
          </a:bodyPr>
          <a:lstStyle/>
          <a:p>
            <a:pPr algn="ctr"/>
            <a:r>
              <a:rPr lang="es-MX" sz="2800" b="1" dirty="0"/>
              <a:t>Vacunas y terapias antivirales </a:t>
            </a:r>
          </a:p>
        </p:txBody>
      </p:sp>
      <p:graphicFrame>
        <p:nvGraphicFramePr>
          <p:cNvPr id="14" name="Tabla 13">
            <a:extLst>
              <a:ext uri="{FF2B5EF4-FFF2-40B4-BE49-F238E27FC236}">
                <a16:creationId xmlns:a16="http://schemas.microsoft.com/office/drawing/2014/main" id="{63B44D9E-D650-2EB8-07D5-797DE47DC8EC}"/>
              </a:ext>
            </a:extLst>
          </p:cNvPr>
          <p:cNvGraphicFramePr>
            <a:graphicFrameLocks noGrp="1"/>
          </p:cNvGraphicFramePr>
          <p:nvPr>
            <p:extLst>
              <p:ext uri="{D42A27DB-BD31-4B8C-83A1-F6EECF244321}">
                <p14:modId xmlns:p14="http://schemas.microsoft.com/office/powerpoint/2010/main" val="3288304409"/>
              </p:ext>
            </p:extLst>
          </p:nvPr>
        </p:nvGraphicFramePr>
        <p:xfrm>
          <a:off x="2595186" y="3395751"/>
          <a:ext cx="12290675" cy="5235300"/>
        </p:xfrm>
        <a:graphic>
          <a:graphicData uri="http://schemas.openxmlformats.org/drawingml/2006/table">
            <a:tbl>
              <a:tblPr>
                <a:tableStyleId>{5C22544A-7EE6-4342-B048-85BDC9FD1C3A}</a:tableStyleId>
              </a:tblPr>
              <a:tblGrid>
                <a:gridCol w="12290675">
                  <a:extLst>
                    <a:ext uri="{9D8B030D-6E8A-4147-A177-3AD203B41FA5}">
                      <a16:colId xmlns:a16="http://schemas.microsoft.com/office/drawing/2014/main" val="665471471"/>
                    </a:ext>
                  </a:extLst>
                </a:gridCol>
              </a:tblGrid>
              <a:tr h="436275">
                <a:tc>
                  <a:txBody>
                    <a:bodyPr/>
                    <a:lstStyle/>
                    <a:p>
                      <a:pPr algn="l" fontAlgn="b">
                        <a:buNone/>
                      </a:pPr>
                      <a:r>
                        <a:rPr lang="es-MX" sz="2400" u="none" strike="noStrike" dirty="0">
                          <a:effectLst/>
                        </a:rPr>
                        <a:t>VACUNAS ANTIVIRALES</a:t>
                      </a:r>
                      <a:endParaRPr lang="es-MX" sz="2400" b="0" i="0" u="none" strike="noStrike" dirty="0">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4019040429"/>
                  </a:ext>
                </a:extLst>
              </a:tr>
              <a:tr h="436275">
                <a:tc>
                  <a:txBody>
                    <a:bodyPr/>
                    <a:lstStyle/>
                    <a:p>
                      <a:pPr algn="l" fontAlgn="b">
                        <a:buNone/>
                      </a:pPr>
                      <a:r>
                        <a:rPr lang="es-MX" sz="2400" u="none" strike="noStrike">
                          <a:effectLst/>
                        </a:rPr>
                        <a:t>Gripe A y B </a:t>
                      </a:r>
                      <a:endParaRPr lang="es-MX" sz="2400" b="0" i="0" u="none" strike="noStrike">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2227704941"/>
                  </a:ext>
                </a:extLst>
              </a:tr>
              <a:tr h="436275">
                <a:tc>
                  <a:txBody>
                    <a:bodyPr/>
                    <a:lstStyle/>
                    <a:p>
                      <a:pPr algn="l" fontAlgn="b">
                        <a:buNone/>
                      </a:pPr>
                      <a:r>
                        <a:rPr lang="es-MX" sz="2400" u="none" strike="noStrike">
                          <a:effectLst/>
                        </a:rPr>
                        <a:t>Hepatitis A y B </a:t>
                      </a:r>
                      <a:endParaRPr lang="es-MX" sz="2400" b="0" i="0" u="none" strike="noStrike">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231556693"/>
                  </a:ext>
                </a:extLst>
              </a:tr>
              <a:tr h="436275">
                <a:tc>
                  <a:txBody>
                    <a:bodyPr/>
                    <a:lstStyle/>
                    <a:p>
                      <a:pPr algn="l" fontAlgn="b">
                        <a:buNone/>
                      </a:pPr>
                      <a:r>
                        <a:rPr lang="es-MX" sz="2400" u="none" strike="noStrike">
                          <a:effectLst/>
                        </a:rPr>
                        <a:t>Viruela</a:t>
                      </a:r>
                      <a:endParaRPr lang="es-MX" sz="2400" b="0" i="0" u="none" strike="noStrike">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2668238373"/>
                  </a:ext>
                </a:extLst>
              </a:tr>
              <a:tr h="436275">
                <a:tc>
                  <a:txBody>
                    <a:bodyPr/>
                    <a:lstStyle/>
                    <a:p>
                      <a:pPr algn="l" fontAlgn="b">
                        <a:buNone/>
                      </a:pPr>
                      <a:r>
                        <a:rPr lang="es-MX" sz="2400" u="none" strike="noStrike">
                          <a:effectLst/>
                        </a:rPr>
                        <a:t>Varicela </a:t>
                      </a:r>
                      <a:endParaRPr lang="es-MX" sz="2400" b="0" i="0" u="none" strike="noStrike">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1375699972"/>
                  </a:ext>
                </a:extLst>
              </a:tr>
              <a:tr h="436275">
                <a:tc>
                  <a:txBody>
                    <a:bodyPr/>
                    <a:lstStyle/>
                    <a:p>
                      <a:pPr algn="l" fontAlgn="b">
                        <a:buNone/>
                      </a:pPr>
                      <a:r>
                        <a:rPr lang="es-MX" sz="2400" u="none" strike="noStrike">
                          <a:effectLst/>
                        </a:rPr>
                        <a:t>Sarampion, paperas y rubeola</a:t>
                      </a:r>
                      <a:endParaRPr lang="es-MX" sz="2400" b="0" i="0" u="none" strike="noStrike">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2543031721"/>
                  </a:ext>
                </a:extLst>
              </a:tr>
              <a:tr h="436275">
                <a:tc>
                  <a:txBody>
                    <a:bodyPr/>
                    <a:lstStyle/>
                    <a:p>
                      <a:pPr algn="l" fontAlgn="b">
                        <a:buNone/>
                      </a:pPr>
                      <a:r>
                        <a:rPr lang="es-MX" sz="2400" u="none" strike="noStrike">
                          <a:effectLst/>
                        </a:rPr>
                        <a:t>Poliomelitis </a:t>
                      </a:r>
                      <a:endParaRPr lang="es-MX" sz="2400" b="0" i="0" u="none" strike="noStrike">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3685979884"/>
                  </a:ext>
                </a:extLst>
              </a:tr>
              <a:tr h="436275">
                <a:tc>
                  <a:txBody>
                    <a:bodyPr/>
                    <a:lstStyle/>
                    <a:p>
                      <a:pPr algn="l" fontAlgn="b">
                        <a:buNone/>
                      </a:pPr>
                      <a:r>
                        <a:rPr lang="es-MX" sz="2400" u="none" strike="noStrike">
                          <a:effectLst/>
                        </a:rPr>
                        <a:t>Rabia</a:t>
                      </a:r>
                      <a:endParaRPr lang="es-MX" sz="2400" b="0" i="0" u="none" strike="noStrike">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2525608137"/>
                  </a:ext>
                </a:extLst>
              </a:tr>
              <a:tr h="436275">
                <a:tc>
                  <a:txBody>
                    <a:bodyPr/>
                    <a:lstStyle/>
                    <a:p>
                      <a:pPr algn="l" fontAlgn="b">
                        <a:buNone/>
                      </a:pPr>
                      <a:r>
                        <a:rPr lang="es-MX" sz="2400" u="none" strike="noStrike">
                          <a:effectLst/>
                        </a:rPr>
                        <a:t>Encefalitis japonesa</a:t>
                      </a:r>
                      <a:endParaRPr lang="es-MX" sz="2400" b="0" i="0" u="none" strike="noStrike">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1253479688"/>
                  </a:ext>
                </a:extLst>
              </a:tr>
              <a:tr h="436275">
                <a:tc>
                  <a:txBody>
                    <a:bodyPr/>
                    <a:lstStyle/>
                    <a:p>
                      <a:pPr algn="l" fontAlgn="b">
                        <a:buNone/>
                      </a:pPr>
                      <a:r>
                        <a:rPr lang="es-MX" sz="2400" u="none" strike="noStrike">
                          <a:effectLst/>
                        </a:rPr>
                        <a:t>Fiebre amarilla </a:t>
                      </a:r>
                      <a:endParaRPr lang="es-MX" sz="2400" b="0" i="0" u="none" strike="noStrike">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652659708"/>
                  </a:ext>
                </a:extLst>
              </a:tr>
              <a:tr h="436275">
                <a:tc>
                  <a:txBody>
                    <a:bodyPr/>
                    <a:lstStyle/>
                    <a:p>
                      <a:pPr algn="l" fontAlgn="b">
                        <a:buNone/>
                      </a:pPr>
                      <a:r>
                        <a:rPr lang="es-MX" sz="2400" u="none" strike="noStrike">
                          <a:effectLst/>
                        </a:rPr>
                        <a:t>Encefalitis por garrapatas, equina del este , equina occidental, equina venezolana</a:t>
                      </a:r>
                      <a:endParaRPr lang="es-MX" sz="2400" b="0" i="0" u="none" strike="noStrike">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692796206"/>
                  </a:ext>
                </a:extLst>
              </a:tr>
              <a:tr h="436275">
                <a:tc>
                  <a:txBody>
                    <a:bodyPr/>
                    <a:lstStyle/>
                    <a:p>
                      <a:pPr algn="l" fontAlgn="b">
                        <a:buNone/>
                      </a:pPr>
                      <a:r>
                        <a:rPr lang="es-MX" sz="2400" u="none" strike="noStrike" dirty="0">
                          <a:effectLst/>
                        </a:rPr>
                        <a:t>Virus del </a:t>
                      </a:r>
                      <a:r>
                        <a:rPr lang="es-MX" sz="2400" u="none" strike="noStrike" dirty="0" err="1">
                          <a:effectLst/>
                        </a:rPr>
                        <a:t>nilo</a:t>
                      </a:r>
                      <a:r>
                        <a:rPr lang="es-MX" sz="2400" u="none" strike="noStrike" dirty="0">
                          <a:effectLst/>
                        </a:rPr>
                        <a:t> occidental</a:t>
                      </a:r>
                      <a:endParaRPr lang="es-MX" sz="2400" b="0" i="0" u="none" strike="noStrike" dirty="0">
                        <a:solidFill>
                          <a:srgbClr val="000000"/>
                        </a:solidFill>
                        <a:effectLst/>
                        <a:latin typeface="Aptos Narrow" panose="020B0004020202020204" pitchFamily="34" charset="0"/>
                      </a:endParaRPr>
                    </a:p>
                  </a:txBody>
                  <a:tcPr marL="16392" marR="16392" marT="16392" marB="0" anchor="b"/>
                </a:tc>
                <a:extLst>
                  <a:ext uri="{0D108BD9-81ED-4DB2-BD59-A6C34878D82A}">
                    <a16:rowId xmlns:a16="http://schemas.microsoft.com/office/drawing/2014/main" val="2312260122"/>
                  </a:ext>
                </a:extLst>
              </a:tr>
            </a:tbl>
          </a:graphicData>
        </a:graphic>
      </p:graphicFrame>
    </p:spTree>
    <p:extLst>
      <p:ext uri="{BB962C8B-B14F-4D97-AF65-F5344CB8AC3E}">
        <p14:creationId xmlns:p14="http://schemas.microsoft.com/office/powerpoint/2010/main" val="614878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1318A-B698-1B4C-3630-69C2BF6E4661}"/>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C6ED7CD1-A307-7E14-EFD3-950897C7A4FE}"/>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3C7EF4A8-8415-5D81-A220-A62B830837F2}"/>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84151200-32CA-11C8-4892-4EEF2BAE79A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26EB4FF-3DA4-60B4-7848-3FBA180A5DDC}"/>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B3273827-F7BE-DB47-5870-C422B70F4BB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3294B4BD-03F9-C95C-17C7-A365E115BCB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794924C-A346-2DA3-519C-5DEE97EB71B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664939B4-0589-E6BB-207C-D936EBCA26C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66374E09-1CD5-929C-C6A1-F2020A759A88}"/>
              </a:ext>
            </a:extLst>
          </p:cNvPr>
          <p:cNvSpPr txBox="1"/>
          <p:nvPr/>
        </p:nvSpPr>
        <p:spPr>
          <a:xfrm>
            <a:off x="6477000" y="1485900"/>
            <a:ext cx="6172200" cy="769441"/>
          </a:xfrm>
          <a:prstGeom prst="rect">
            <a:avLst/>
          </a:prstGeom>
          <a:noFill/>
        </p:spPr>
        <p:txBody>
          <a:bodyPr wrap="square" rtlCol="0">
            <a:spAutoFit/>
          </a:bodyPr>
          <a:lstStyle/>
          <a:p>
            <a:pPr algn="ctr"/>
            <a:r>
              <a:rPr lang="es-MX" sz="4400" b="1" dirty="0"/>
              <a:t>INFECCIONES VIRALES </a:t>
            </a:r>
          </a:p>
        </p:txBody>
      </p:sp>
      <p:sp>
        <p:nvSpPr>
          <p:cNvPr id="11" name="CuadroTexto 10">
            <a:extLst>
              <a:ext uri="{FF2B5EF4-FFF2-40B4-BE49-F238E27FC236}">
                <a16:creationId xmlns:a16="http://schemas.microsoft.com/office/drawing/2014/main" id="{D5020641-693B-03FD-819C-C3602062B333}"/>
              </a:ext>
            </a:extLst>
          </p:cNvPr>
          <p:cNvSpPr txBox="1"/>
          <p:nvPr/>
        </p:nvSpPr>
        <p:spPr>
          <a:xfrm>
            <a:off x="6934303" y="2189108"/>
            <a:ext cx="5257800" cy="523220"/>
          </a:xfrm>
          <a:prstGeom prst="rect">
            <a:avLst/>
          </a:prstGeom>
          <a:noFill/>
        </p:spPr>
        <p:txBody>
          <a:bodyPr wrap="square" rtlCol="0">
            <a:spAutoFit/>
          </a:bodyPr>
          <a:lstStyle/>
          <a:p>
            <a:pPr algn="ctr"/>
            <a:r>
              <a:rPr lang="es-MX" sz="2800" b="1" dirty="0"/>
              <a:t>Vacunas y terapias antivirales </a:t>
            </a:r>
          </a:p>
        </p:txBody>
      </p:sp>
      <p:pic>
        <p:nvPicPr>
          <p:cNvPr id="13" name="Imagen 12" descr="Tabla&#10;&#10;El contenido generado por IA puede ser incorrecto.">
            <a:extLst>
              <a:ext uri="{FF2B5EF4-FFF2-40B4-BE49-F238E27FC236}">
                <a16:creationId xmlns:a16="http://schemas.microsoft.com/office/drawing/2014/main" id="{25E5554B-CB90-F54C-6694-6882993147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21059" y="2912413"/>
            <a:ext cx="5728024" cy="5696227"/>
          </a:xfrm>
          <a:prstGeom prst="rect">
            <a:avLst/>
          </a:prstGeom>
        </p:spPr>
      </p:pic>
      <p:sp>
        <p:nvSpPr>
          <p:cNvPr id="15" name="CuadroTexto 14">
            <a:extLst>
              <a:ext uri="{FF2B5EF4-FFF2-40B4-BE49-F238E27FC236}">
                <a16:creationId xmlns:a16="http://schemas.microsoft.com/office/drawing/2014/main" id="{E0E35142-6E85-A5BF-DB8B-A524D1D63F8D}"/>
              </a:ext>
            </a:extLst>
          </p:cNvPr>
          <p:cNvSpPr txBox="1"/>
          <p:nvPr/>
        </p:nvSpPr>
        <p:spPr>
          <a:xfrm>
            <a:off x="11529690" y="3924300"/>
            <a:ext cx="3176910" cy="2585323"/>
          </a:xfrm>
          <a:prstGeom prst="rect">
            <a:avLst/>
          </a:prstGeom>
          <a:noFill/>
        </p:spPr>
        <p:txBody>
          <a:bodyPr wrap="square" rtlCol="0">
            <a:spAutoFit/>
          </a:bodyPr>
          <a:lstStyle/>
          <a:p>
            <a:r>
              <a:rPr lang="en-US" dirty="0"/>
              <a:t>TOMADA DE  </a:t>
            </a:r>
          </a:p>
          <a:p>
            <a:r>
              <a:rPr lang="en-US" dirty="0" err="1"/>
              <a:t>Tselis</a:t>
            </a:r>
            <a:r>
              <a:rPr lang="en-US" dirty="0"/>
              <a:t> A, Booss J. Viral Vaccines and Antiviral Therapy. Encyclopedia of the Neurological Sciences. 2014:659–69. </a:t>
            </a:r>
            <a:r>
              <a:rPr lang="en-US" dirty="0" err="1"/>
              <a:t>doi</a:t>
            </a:r>
            <a:r>
              <a:rPr lang="en-US" dirty="0"/>
              <a:t>: 10.1016/B978-0-12-385157-4.00389-4. </a:t>
            </a:r>
            <a:r>
              <a:rPr lang="en-US" dirty="0" err="1"/>
              <a:t>Epub</a:t>
            </a:r>
            <a:r>
              <a:rPr lang="en-US" dirty="0"/>
              <a:t> 2014 May 1. PMCID: PMC7173488.</a:t>
            </a:r>
            <a:endParaRPr lang="es-MX" dirty="0"/>
          </a:p>
        </p:txBody>
      </p:sp>
    </p:spTree>
    <p:extLst>
      <p:ext uri="{BB962C8B-B14F-4D97-AF65-F5344CB8AC3E}">
        <p14:creationId xmlns:p14="http://schemas.microsoft.com/office/powerpoint/2010/main" val="9158756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CF352-2A5B-DAA1-0FCB-ED9E1064C99F}"/>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D1183ABB-18CD-BD63-1BA8-C08A133BDA36}"/>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519BC990-101F-FCD3-FBCD-AEFF968551A3}"/>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CB4C4224-D625-7849-540D-C855A2B56B1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6923477-4B8F-26A1-75C8-A6A6A755474B}"/>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79653A54-1BFB-44B8-F4BB-997173A53A2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DECF5E7D-6503-355D-D7DE-47F33C4D4CC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99A59A17-8AC1-06F3-8DBF-DC7A50D752F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3B992BD6-CEB9-9F26-C555-4E9A2ADD393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BD01584F-9CD6-BA53-B84F-2CD18E5D459F}"/>
              </a:ext>
            </a:extLst>
          </p:cNvPr>
          <p:cNvSpPr txBox="1"/>
          <p:nvPr/>
        </p:nvSpPr>
        <p:spPr>
          <a:xfrm>
            <a:off x="6114504" y="-51889"/>
            <a:ext cx="6172200" cy="2123658"/>
          </a:xfrm>
          <a:prstGeom prst="rect">
            <a:avLst/>
          </a:prstGeom>
          <a:noFill/>
        </p:spPr>
        <p:txBody>
          <a:bodyPr wrap="square" rtlCol="0">
            <a:spAutoFit/>
          </a:bodyPr>
          <a:lstStyle/>
          <a:p>
            <a:pPr algn="ctr"/>
            <a:r>
              <a:rPr lang="es-MX" sz="4400" b="1" dirty="0"/>
              <a:t>TERAPIAS INMUNOMODULADORES PARA VERRUGAS VIRALES</a:t>
            </a:r>
          </a:p>
        </p:txBody>
      </p:sp>
      <p:sp>
        <p:nvSpPr>
          <p:cNvPr id="15" name="CuadroTexto 14">
            <a:extLst>
              <a:ext uri="{FF2B5EF4-FFF2-40B4-BE49-F238E27FC236}">
                <a16:creationId xmlns:a16="http://schemas.microsoft.com/office/drawing/2014/main" id="{611BD9B7-72AB-D3DB-E49D-E1188BD1F583}"/>
              </a:ext>
            </a:extLst>
          </p:cNvPr>
          <p:cNvSpPr txBox="1"/>
          <p:nvPr/>
        </p:nvSpPr>
        <p:spPr>
          <a:xfrm>
            <a:off x="14782800" y="6228728"/>
            <a:ext cx="3176910" cy="2308324"/>
          </a:xfrm>
          <a:prstGeom prst="rect">
            <a:avLst/>
          </a:prstGeom>
          <a:noFill/>
        </p:spPr>
        <p:txBody>
          <a:bodyPr wrap="square" rtlCol="0">
            <a:spAutoFit/>
          </a:bodyPr>
          <a:lstStyle/>
          <a:p>
            <a:r>
              <a:rPr lang="en-US" dirty="0"/>
              <a:t>TOMADA DE Sinha S, Relhan V, Garg VK. Immunomodulators in warts: Unexplored or ineffective? Indian J Dermatol. 2015 Mar-Apr;60(2):118-29. </a:t>
            </a:r>
            <a:r>
              <a:rPr lang="en-US" dirty="0" err="1"/>
              <a:t>doi</a:t>
            </a:r>
            <a:r>
              <a:rPr lang="en-US" dirty="0"/>
              <a:t>: 10.4103/0019-5154.152502. PMID: 25814698; PMCID: PMC4372902.</a:t>
            </a:r>
          </a:p>
        </p:txBody>
      </p:sp>
      <p:pic>
        <p:nvPicPr>
          <p:cNvPr id="14" name="Imagen 13" descr="Tabla&#10;&#10;El contenido generado por IA puede ser incorrecto.">
            <a:extLst>
              <a:ext uri="{FF2B5EF4-FFF2-40B4-BE49-F238E27FC236}">
                <a16:creationId xmlns:a16="http://schemas.microsoft.com/office/drawing/2014/main" id="{BE9016CE-7531-6F7E-171A-1122F73894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0442" y="2039184"/>
            <a:ext cx="9508378" cy="6953003"/>
          </a:xfrm>
          <a:prstGeom prst="rect">
            <a:avLst/>
          </a:prstGeom>
        </p:spPr>
      </p:pic>
    </p:spTree>
    <p:extLst>
      <p:ext uri="{BB962C8B-B14F-4D97-AF65-F5344CB8AC3E}">
        <p14:creationId xmlns:p14="http://schemas.microsoft.com/office/powerpoint/2010/main" val="2220169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6EB78-DDC1-D9D6-FF35-BB1A7EA29C24}"/>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1405423F-D383-3835-417D-2AF762FBD844}"/>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15614C15-168B-CF25-681F-A25C1C6E51A6}"/>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05D661B1-12C9-6350-59FF-01C70766BFA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801EBF9-10D7-E9CD-2A08-3909DACFFED6}"/>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F1CBFD2F-76F0-481B-3B04-75A480D447F2}"/>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0442BDE5-A009-0670-FE85-B64B8C11D5D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E03595C5-6C41-BCEB-C96D-938F675F1F0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F6C6EC57-E652-3AFB-D039-BAD85B778B3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95C89EC3-C0B5-F46C-ADC7-5408D3B0DAA0}"/>
              </a:ext>
            </a:extLst>
          </p:cNvPr>
          <p:cNvSpPr txBox="1"/>
          <p:nvPr/>
        </p:nvSpPr>
        <p:spPr>
          <a:xfrm>
            <a:off x="5107598" y="510817"/>
            <a:ext cx="8541054" cy="1446550"/>
          </a:xfrm>
          <a:prstGeom prst="rect">
            <a:avLst/>
          </a:prstGeom>
          <a:noFill/>
        </p:spPr>
        <p:txBody>
          <a:bodyPr wrap="square" rtlCol="0">
            <a:spAutoFit/>
          </a:bodyPr>
          <a:lstStyle/>
          <a:p>
            <a:pPr algn="ctr"/>
            <a:r>
              <a:rPr lang="es-MX" sz="4400" b="1" dirty="0"/>
              <a:t>TERAPIAS INMUNOMODULADORES PARA VERRUGAS VIRALES</a:t>
            </a:r>
          </a:p>
        </p:txBody>
      </p:sp>
      <p:sp>
        <p:nvSpPr>
          <p:cNvPr id="15" name="CuadroTexto 14">
            <a:extLst>
              <a:ext uri="{FF2B5EF4-FFF2-40B4-BE49-F238E27FC236}">
                <a16:creationId xmlns:a16="http://schemas.microsoft.com/office/drawing/2014/main" id="{09790537-EBAE-3917-5C1D-390DE633E8CC}"/>
              </a:ext>
            </a:extLst>
          </p:cNvPr>
          <p:cNvSpPr txBox="1"/>
          <p:nvPr/>
        </p:nvSpPr>
        <p:spPr>
          <a:xfrm>
            <a:off x="4114800" y="2409314"/>
            <a:ext cx="14554199" cy="7109639"/>
          </a:xfrm>
          <a:prstGeom prst="rect">
            <a:avLst/>
          </a:prstGeom>
          <a:noFill/>
        </p:spPr>
        <p:txBody>
          <a:bodyPr wrap="square" rtlCol="0">
            <a:spAutoFit/>
          </a:bodyPr>
          <a:lstStyle/>
          <a:p>
            <a:pPr algn="just"/>
            <a:r>
              <a:rPr lang="en-US" sz="2400" dirty="0" err="1"/>
              <a:t>Tomado</a:t>
            </a:r>
            <a:r>
              <a:rPr lang="en-US" sz="2400" dirty="0"/>
              <a:t> de IA de Google. </a:t>
            </a:r>
          </a:p>
          <a:p>
            <a:pPr marL="342900" indent="-342900" algn="just">
              <a:buFont typeface="Arial" panose="020B0604020202020204" pitchFamily="34" charset="0"/>
              <a:buChar char="•"/>
            </a:pPr>
            <a:r>
              <a:rPr lang="en-US" sz="2400" dirty="0"/>
              <a:t>Imiquimod </a:t>
            </a:r>
            <a:r>
              <a:rPr lang="en-US" sz="2400" dirty="0" err="1"/>
              <a:t>aplicación</a:t>
            </a:r>
            <a:r>
              <a:rPr lang="en-US" sz="2400" dirty="0"/>
              <a:t> </a:t>
            </a:r>
            <a:r>
              <a:rPr lang="en-US" sz="2400" dirty="0" err="1"/>
              <a:t>tópica</a:t>
            </a:r>
            <a:r>
              <a:rPr lang="en-US" sz="2400" dirty="0"/>
              <a:t>. </a:t>
            </a:r>
          </a:p>
          <a:p>
            <a:pPr marL="342900" indent="-342900" algn="just">
              <a:buFont typeface="Arial" panose="020B0604020202020204" pitchFamily="34" charset="0"/>
              <a:buChar char="•"/>
            </a:pPr>
            <a:r>
              <a:rPr lang="en-US" sz="2400" dirty="0" err="1"/>
              <a:t>Cimetidina</a:t>
            </a:r>
            <a:r>
              <a:rPr lang="en-US" sz="2400" dirty="0"/>
              <a:t> es </a:t>
            </a:r>
            <a:r>
              <a:rPr lang="en-US" sz="2400" dirty="0" err="1"/>
              <a:t>antihistamínico</a:t>
            </a:r>
            <a:r>
              <a:rPr lang="en-US" sz="2400" dirty="0"/>
              <a:t> </a:t>
            </a:r>
            <a:r>
              <a:rPr lang="en-US" sz="2400" dirty="0" err="1"/>
              <a:t>en</a:t>
            </a:r>
            <a:r>
              <a:rPr lang="en-US" sz="2400" dirty="0"/>
              <a:t> </a:t>
            </a:r>
            <a:r>
              <a:rPr lang="en-US" sz="2400" dirty="0" err="1"/>
              <a:t>dosis</a:t>
            </a:r>
            <a:r>
              <a:rPr lang="en-US" sz="2400" dirty="0"/>
              <a:t> </a:t>
            </a:r>
            <a:r>
              <a:rPr lang="en-US" sz="2400" dirty="0" err="1"/>
              <a:t>altas</a:t>
            </a:r>
            <a:r>
              <a:rPr lang="en-US" sz="2400" dirty="0"/>
              <a:t> contra </a:t>
            </a:r>
            <a:r>
              <a:rPr lang="en-US" sz="2400" dirty="0" err="1"/>
              <a:t>verrugas</a:t>
            </a:r>
            <a:r>
              <a:rPr lang="en-US" sz="2400" dirty="0"/>
              <a:t>.</a:t>
            </a:r>
          </a:p>
          <a:p>
            <a:pPr marL="342900" indent="-342900" algn="just">
              <a:buFont typeface="Arial" panose="020B0604020202020204" pitchFamily="34" charset="0"/>
              <a:buChar char="•"/>
            </a:pPr>
            <a:r>
              <a:rPr lang="en-US" sz="2400" dirty="0" err="1"/>
              <a:t>Levamizol</a:t>
            </a:r>
            <a:r>
              <a:rPr lang="en-US" sz="2400" dirty="0"/>
              <a:t> util </a:t>
            </a:r>
            <a:r>
              <a:rPr lang="en-US" sz="2400" dirty="0" err="1"/>
              <a:t>en</a:t>
            </a:r>
            <a:r>
              <a:rPr lang="en-US" sz="2400" dirty="0"/>
              <a:t> </a:t>
            </a:r>
            <a:r>
              <a:rPr lang="en-US" sz="2400" dirty="0" err="1"/>
              <a:t>verrugas</a:t>
            </a:r>
            <a:r>
              <a:rPr lang="en-US" sz="2400" dirty="0"/>
              <a:t> </a:t>
            </a:r>
            <a:r>
              <a:rPr lang="en-US" sz="2400" dirty="0" err="1"/>
              <a:t>extensas</a:t>
            </a:r>
            <a:r>
              <a:rPr lang="en-US" sz="2400" dirty="0"/>
              <a:t>.</a:t>
            </a:r>
          </a:p>
          <a:p>
            <a:pPr marL="342900" indent="-342900" algn="just">
              <a:buFont typeface="Arial" panose="020B0604020202020204" pitchFamily="34" charset="0"/>
              <a:buChar char="•"/>
            </a:pPr>
            <a:r>
              <a:rPr lang="en-US" sz="2400" dirty="0" err="1"/>
              <a:t>Sulfato</a:t>
            </a:r>
            <a:r>
              <a:rPr lang="en-US" sz="2400" dirty="0"/>
              <a:t> de zinc </a:t>
            </a:r>
            <a:r>
              <a:rPr lang="en-US" sz="2400" dirty="0" err="1"/>
              <a:t>requiere</a:t>
            </a:r>
            <a:r>
              <a:rPr lang="en-US" sz="2400" dirty="0"/>
              <a:t> mas </a:t>
            </a:r>
            <a:r>
              <a:rPr lang="en-US" sz="2400" dirty="0" err="1"/>
              <a:t>estudios</a:t>
            </a:r>
            <a:r>
              <a:rPr lang="en-US" sz="2400" dirty="0"/>
              <a:t> </a:t>
            </a:r>
            <a:r>
              <a:rPr lang="en-US" sz="2400" dirty="0" err="1"/>
              <a:t>pero</a:t>
            </a:r>
            <a:r>
              <a:rPr lang="en-US" sz="2400" dirty="0"/>
              <a:t> se a </a:t>
            </a:r>
            <a:r>
              <a:rPr lang="en-US" sz="2400" dirty="0" err="1"/>
              <a:t>utilizado</a:t>
            </a:r>
            <a:r>
              <a:rPr lang="en-US" sz="2400" dirty="0"/>
              <a:t> para </a:t>
            </a:r>
            <a:r>
              <a:rPr lang="en-US" sz="2400" dirty="0" err="1"/>
              <a:t>activar</a:t>
            </a:r>
            <a:r>
              <a:rPr lang="en-US" sz="2400" dirty="0"/>
              <a:t> </a:t>
            </a:r>
            <a:r>
              <a:rPr lang="en-US" sz="2400" dirty="0" err="1"/>
              <a:t>los</a:t>
            </a:r>
            <a:r>
              <a:rPr lang="en-US" sz="2400" dirty="0"/>
              <a:t> </a:t>
            </a:r>
            <a:r>
              <a:rPr lang="en-US" sz="2400" dirty="0" err="1"/>
              <a:t>linfocitos</a:t>
            </a:r>
            <a:r>
              <a:rPr lang="en-US" sz="2400" dirty="0"/>
              <a:t> y </a:t>
            </a:r>
            <a:r>
              <a:rPr lang="en-US" sz="2400" dirty="0" err="1"/>
              <a:t>actuar</a:t>
            </a:r>
            <a:r>
              <a:rPr lang="en-US" sz="2400" dirty="0"/>
              <a:t> contra las </a:t>
            </a:r>
            <a:r>
              <a:rPr lang="en-US" sz="2400" dirty="0" err="1"/>
              <a:t>verrugas</a:t>
            </a:r>
            <a:r>
              <a:rPr lang="en-US" sz="2400" dirty="0"/>
              <a:t>.</a:t>
            </a:r>
          </a:p>
          <a:p>
            <a:pPr marL="342900" indent="-342900" algn="just">
              <a:buFont typeface="Arial" panose="020B0604020202020204" pitchFamily="34" charset="0"/>
              <a:buChar char="•"/>
            </a:pPr>
            <a:r>
              <a:rPr lang="en-US" sz="2400" dirty="0" err="1"/>
              <a:t>Inmunoterapia</a:t>
            </a:r>
            <a:r>
              <a:rPr lang="en-US" sz="2400" dirty="0"/>
              <a:t> intralesional </a:t>
            </a:r>
            <a:r>
              <a:rPr lang="en-US" sz="2400" dirty="0" err="1"/>
              <a:t>como</a:t>
            </a:r>
            <a:r>
              <a:rPr lang="en-US" sz="2400" dirty="0"/>
              <a:t> </a:t>
            </a:r>
            <a:r>
              <a:rPr lang="en-US" sz="2400" dirty="0" err="1"/>
              <a:t>antígenos</a:t>
            </a:r>
            <a:r>
              <a:rPr lang="en-US" sz="2400" dirty="0"/>
              <a:t> de </a:t>
            </a:r>
            <a:r>
              <a:rPr lang="en-US" sz="2400" dirty="0" err="1"/>
              <a:t>paperas</a:t>
            </a:r>
            <a:r>
              <a:rPr lang="en-US" sz="2400" dirty="0"/>
              <a:t> para </a:t>
            </a:r>
            <a:r>
              <a:rPr lang="en-US" sz="2400" dirty="0" err="1"/>
              <a:t>reducir</a:t>
            </a:r>
            <a:r>
              <a:rPr lang="en-US" sz="2400" dirty="0"/>
              <a:t> </a:t>
            </a:r>
            <a:r>
              <a:rPr lang="en-US" sz="2400" dirty="0" err="1"/>
              <a:t>recurrencia</a:t>
            </a:r>
            <a:r>
              <a:rPr lang="en-US" sz="2400" dirty="0"/>
              <a:t> de </a:t>
            </a:r>
            <a:r>
              <a:rPr lang="en-US" sz="2400" dirty="0" err="1"/>
              <a:t>verrugas</a:t>
            </a:r>
            <a:r>
              <a:rPr lang="en-US" sz="2400" dirty="0"/>
              <a:t>. </a:t>
            </a:r>
          </a:p>
          <a:p>
            <a:pPr marL="342900" indent="-342900" algn="just">
              <a:buFont typeface="Arial" panose="020B0604020202020204" pitchFamily="34" charset="0"/>
              <a:buChar char="•"/>
            </a:pPr>
            <a:r>
              <a:rPr lang="en-US" sz="2400" dirty="0" err="1"/>
              <a:t>Interferones</a:t>
            </a:r>
            <a:r>
              <a:rPr lang="en-US" sz="2400" dirty="0"/>
              <a:t> </a:t>
            </a:r>
            <a:r>
              <a:rPr lang="en-US" sz="2400" dirty="0" err="1"/>
              <a:t>tópico</a:t>
            </a:r>
            <a:r>
              <a:rPr lang="en-US" sz="2400" dirty="0"/>
              <a:t> </a:t>
            </a:r>
            <a:r>
              <a:rPr lang="en-US" sz="2400" dirty="0" err="1"/>
              <a:t>sistémico</a:t>
            </a:r>
            <a:r>
              <a:rPr lang="en-US" sz="2400" dirty="0"/>
              <a:t> o intralesional para </a:t>
            </a:r>
            <a:r>
              <a:rPr lang="en-US" sz="2400" dirty="0" err="1"/>
              <a:t>estimular</a:t>
            </a:r>
            <a:r>
              <a:rPr lang="en-US" sz="2400" dirty="0"/>
              <a:t> </a:t>
            </a:r>
            <a:r>
              <a:rPr lang="en-US" sz="2400" dirty="0" err="1"/>
              <a:t>citocinas</a:t>
            </a:r>
            <a:r>
              <a:rPr lang="en-US" sz="2400" dirty="0"/>
              <a:t> y </a:t>
            </a:r>
            <a:r>
              <a:rPr lang="en-US" sz="2400" dirty="0" err="1"/>
              <a:t>combatir</a:t>
            </a:r>
            <a:r>
              <a:rPr lang="en-US" sz="2400" dirty="0"/>
              <a:t> </a:t>
            </a:r>
            <a:r>
              <a:rPr lang="en-US" sz="2400" dirty="0" err="1"/>
              <a:t>el</a:t>
            </a:r>
            <a:r>
              <a:rPr lang="en-US" sz="2400" dirty="0"/>
              <a:t> virus.</a:t>
            </a:r>
          </a:p>
          <a:p>
            <a:pPr marL="342900" indent="-342900" algn="just">
              <a:buFont typeface="Arial" panose="020B0604020202020204" pitchFamily="34" charset="0"/>
              <a:buChar char="•"/>
            </a:pPr>
            <a:endParaRPr lang="en-US" sz="2400" dirty="0"/>
          </a:p>
          <a:p>
            <a:pPr algn="just"/>
            <a:r>
              <a:rPr lang="en-US" sz="2400" dirty="0"/>
              <a:t>Hasta </a:t>
            </a:r>
            <a:r>
              <a:rPr lang="en-US" sz="2400" dirty="0" err="1"/>
              <a:t>el</a:t>
            </a:r>
            <a:r>
              <a:rPr lang="en-US" sz="2400" dirty="0"/>
              <a:t> 2025 </a:t>
            </a:r>
            <a:r>
              <a:rPr lang="en-US" sz="2400" dirty="0" err="1"/>
              <a:t>los</a:t>
            </a:r>
            <a:r>
              <a:rPr lang="en-US" sz="2400" dirty="0"/>
              <a:t> </a:t>
            </a:r>
            <a:r>
              <a:rPr lang="en-US" sz="2400" dirty="0" err="1"/>
              <a:t>inmunomoduladores</a:t>
            </a:r>
            <a:r>
              <a:rPr lang="en-US" sz="2400" dirty="0"/>
              <a:t> mas </a:t>
            </a:r>
            <a:r>
              <a:rPr lang="en-US" sz="2400" dirty="0" err="1"/>
              <a:t>usados</a:t>
            </a:r>
            <a:r>
              <a:rPr lang="en-US" sz="2400" dirty="0"/>
              <a:t> son:</a:t>
            </a:r>
          </a:p>
          <a:p>
            <a:pPr marL="342900" indent="-342900" algn="just">
              <a:buFont typeface="Arial" panose="020B0604020202020204" pitchFamily="34" charset="0"/>
              <a:buChar char="•"/>
            </a:pPr>
            <a:r>
              <a:rPr lang="en-US" sz="2400" dirty="0"/>
              <a:t>Imiquimod.</a:t>
            </a:r>
          </a:p>
          <a:p>
            <a:pPr marL="342900" indent="-342900" algn="just">
              <a:buFont typeface="Arial" panose="020B0604020202020204" pitchFamily="34" charset="0"/>
              <a:buChar char="•"/>
            </a:pPr>
            <a:r>
              <a:rPr lang="en-US" sz="2400" dirty="0"/>
              <a:t>Interferon.</a:t>
            </a:r>
          </a:p>
          <a:p>
            <a:pPr marL="342900" indent="-342900" algn="just">
              <a:buFont typeface="Arial" panose="020B0604020202020204" pitchFamily="34" charset="0"/>
              <a:buChar char="•"/>
            </a:pPr>
            <a:r>
              <a:rPr lang="en-US" sz="2400" dirty="0" err="1"/>
              <a:t>Cimetidina</a:t>
            </a:r>
            <a:r>
              <a:rPr lang="en-US" sz="2400" dirty="0"/>
              <a:t>.</a:t>
            </a:r>
          </a:p>
          <a:p>
            <a:pPr marL="342900" indent="-342900" algn="just">
              <a:buFont typeface="Arial" panose="020B0604020202020204" pitchFamily="34" charset="0"/>
              <a:buChar char="•"/>
            </a:pPr>
            <a:r>
              <a:rPr lang="en-US" sz="2400" dirty="0" err="1"/>
              <a:t>Sinecatequinas</a:t>
            </a:r>
            <a:r>
              <a:rPr lang="en-US" sz="2400" dirty="0"/>
              <a:t>.</a:t>
            </a:r>
          </a:p>
          <a:p>
            <a:pPr marL="342900" indent="-342900" algn="just">
              <a:buFont typeface="Arial" panose="020B0604020202020204" pitchFamily="34" charset="0"/>
              <a:buChar char="•"/>
            </a:pPr>
            <a:r>
              <a:rPr lang="en-US" sz="2400" dirty="0" err="1"/>
              <a:t>Difencitrona</a:t>
            </a:r>
            <a:r>
              <a:rPr lang="en-US" sz="2400" dirty="0"/>
              <a:t>.</a:t>
            </a:r>
          </a:p>
          <a:p>
            <a:pPr marL="342900" indent="-342900" algn="just">
              <a:buFont typeface="Arial" panose="020B0604020202020204" pitchFamily="34" charset="0"/>
              <a:buChar char="•"/>
            </a:pPr>
            <a:endParaRPr lang="en-US" sz="2400" dirty="0"/>
          </a:p>
          <a:p>
            <a:pPr algn="just"/>
            <a:r>
              <a:rPr lang="en-US" sz="2400" dirty="0" err="1"/>
              <a:t>Inyectables</a:t>
            </a:r>
            <a:r>
              <a:rPr lang="en-US" sz="2400" dirty="0"/>
              <a:t> </a:t>
            </a:r>
          </a:p>
          <a:p>
            <a:pPr marL="342900" indent="-342900" algn="just">
              <a:buFont typeface="Arial" panose="020B0604020202020204" pitchFamily="34" charset="0"/>
              <a:buChar char="•"/>
            </a:pPr>
            <a:r>
              <a:rPr lang="en-US" sz="2400" dirty="0"/>
              <a:t>Interferon.</a:t>
            </a:r>
          </a:p>
          <a:p>
            <a:pPr marL="342900" indent="-342900" algn="just">
              <a:buFont typeface="Arial" panose="020B0604020202020204" pitchFamily="34" charset="0"/>
              <a:buChar char="•"/>
            </a:pPr>
            <a:r>
              <a:rPr lang="en-US" sz="2400" dirty="0" err="1"/>
              <a:t>Antígeno</a:t>
            </a:r>
            <a:r>
              <a:rPr lang="en-US" sz="2400" dirty="0"/>
              <a:t> de candida.</a:t>
            </a:r>
          </a:p>
          <a:p>
            <a:pPr marL="342900" indent="-342900" algn="just">
              <a:buFont typeface="Arial" panose="020B0604020202020204" pitchFamily="34" charset="0"/>
              <a:buChar char="•"/>
            </a:pPr>
            <a:endParaRPr lang="en-US" sz="2400" dirty="0"/>
          </a:p>
        </p:txBody>
      </p:sp>
    </p:spTree>
    <p:extLst>
      <p:ext uri="{BB962C8B-B14F-4D97-AF65-F5344CB8AC3E}">
        <p14:creationId xmlns:p14="http://schemas.microsoft.com/office/powerpoint/2010/main" val="31898614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8C316-5215-D8B7-468E-2438E4BE27D4}"/>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9158DA42-DBC6-B8B7-F6B9-9E114A0FD40E}"/>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7D01094A-B7C8-FD75-5A45-FCB11D2653BE}"/>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45FB4B8C-0456-E427-2216-9E85ECC04F6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34E258D-1F91-EB04-AD0A-37D28C35BF3D}"/>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1176EADD-49F3-CB7C-1C12-13858C20AA7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D4194DCE-C4A9-4245-03DB-019C0F13FE1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63360A9-FB50-47EC-6AF5-2FE4D3CE03C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E0052A35-AD91-D679-206E-AE412562A3A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50D68A72-427F-E885-B079-FE5FB48AD6DF}"/>
              </a:ext>
            </a:extLst>
          </p:cNvPr>
          <p:cNvSpPr txBox="1"/>
          <p:nvPr/>
        </p:nvSpPr>
        <p:spPr>
          <a:xfrm>
            <a:off x="5018831" y="1403680"/>
            <a:ext cx="9020750" cy="2123658"/>
          </a:xfrm>
          <a:prstGeom prst="rect">
            <a:avLst/>
          </a:prstGeom>
          <a:noFill/>
        </p:spPr>
        <p:txBody>
          <a:bodyPr wrap="square" rtlCol="0">
            <a:spAutoFit/>
          </a:bodyPr>
          <a:lstStyle/>
          <a:p>
            <a:pPr algn="ctr"/>
            <a:r>
              <a:rPr lang="es-MX" sz="4400" b="1" dirty="0"/>
              <a:t>TERAPIAS INMUNOMODULADORES PARA VERRUGAS VIRALES</a:t>
            </a:r>
          </a:p>
          <a:p>
            <a:pPr algn="ctr"/>
            <a:endParaRPr lang="es-MX" sz="4400" b="1" dirty="0"/>
          </a:p>
        </p:txBody>
      </p:sp>
      <p:sp>
        <p:nvSpPr>
          <p:cNvPr id="11" name="CuadroTexto 10">
            <a:extLst>
              <a:ext uri="{FF2B5EF4-FFF2-40B4-BE49-F238E27FC236}">
                <a16:creationId xmlns:a16="http://schemas.microsoft.com/office/drawing/2014/main" id="{CD3B593A-23B3-028A-C5D7-38612AA015FE}"/>
              </a:ext>
            </a:extLst>
          </p:cNvPr>
          <p:cNvSpPr txBox="1"/>
          <p:nvPr/>
        </p:nvSpPr>
        <p:spPr>
          <a:xfrm>
            <a:off x="4343400" y="3050285"/>
            <a:ext cx="9119917" cy="954107"/>
          </a:xfrm>
          <a:prstGeom prst="rect">
            <a:avLst/>
          </a:prstGeom>
          <a:noFill/>
        </p:spPr>
        <p:txBody>
          <a:bodyPr wrap="square" rtlCol="0">
            <a:spAutoFit/>
          </a:bodyPr>
          <a:lstStyle/>
          <a:p>
            <a:pPr algn="just"/>
            <a:r>
              <a:rPr lang="es-MX" sz="2800" dirty="0"/>
              <a:t>Para profundizar en el tema de las medicinas comprar el libro </a:t>
            </a:r>
            <a:r>
              <a:rPr lang="es-MX" sz="2800" dirty="0" err="1"/>
              <a:t>Goodman&amp;Gilman</a:t>
            </a:r>
            <a:r>
              <a:rPr lang="es-MX" sz="2800" dirty="0"/>
              <a:t> “Manual de farmacología y terapéutica”</a:t>
            </a:r>
          </a:p>
        </p:txBody>
      </p:sp>
    </p:spTree>
    <p:extLst>
      <p:ext uri="{BB962C8B-B14F-4D97-AF65-F5344CB8AC3E}">
        <p14:creationId xmlns:p14="http://schemas.microsoft.com/office/powerpoint/2010/main" val="9839087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CBAB29F1-1C01-44D4-03A5-4A05B90356D9}"/>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1902B056-34E2-480D-9C65-E000848E5F6B}"/>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2188C382-54A3-174F-53B4-1ACA4D08785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84A2C24-22E7-E765-9210-E79A1AAABF2C}"/>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AE6589F2-AE82-2FFB-4401-4416AB11CF4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EBD5300-B636-57F3-5D39-AA3074B764F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2204F05-F2D8-21A4-71FE-04DB951E2DA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BD38AD2E-7330-9AB5-EEBA-8CCECA130CF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20845B39-06BE-8299-A986-C8C7CED8AA87}"/>
              </a:ext>
            </a:extLst>
          </p:cNvPr>
          <p:cNvSpPr txBox="1"/>
          <p:nvPr/>
        </p:nvSpPr>
        <p:spPr>
          <a:xfrm>
            <a:off x="6805290" y="957403"/>
            <a:ext cx="4724400" cy="1446550"/>
          </a:xfrm>
          <a:prstGeom prst="rect">
            <a:avLst/>
          </a:prstGeom>
          <a:noFill/>
        </p:spPr>
        <p:txBody>
          <a:bodyPr wrap="square" rtlCol="0">
            <a:spAutoFit/>
          </a:bodyPr>
          <a:lstStyle/>
          <a:p>
            <a:pPr algn="ctr"/>
            <a:r>
              <a:rPr lang="es-MX" sz="4400" b="1" dirty="0"/>
              <a:t>INFECCIONES FÚNGICAS </a:t>
            </a:r>
          </a:p>
        </p:txBody>
      </p:sp>
      <p:sp>
        <p:nvSpPr>
          <p:cNvPr id="11" name="CuadroTexto 10">
            <a:extLst>
              <a:ext uri="{FF2B5EF4-FFF2-40B4-BE49-F238E27FC236}">
                <a16:creationId xmlns:a16="http://schemas.microsoft.com/office/drawing/2014/main" id="{2EC6E2BC-D4CE-9244-225D-41FBDF5E10BA}"/>
              </a:ext>
            </a:extLst>
          </p:cNvPr>
          <p:cNvSpPr txBox="1"/>
          <p:nvPr/>
        </p:nvSpPr>
        <p:spPr>
          <a:xfrm>
            <a:off x="3515698" y="2676746"/>
            <a:ext cx="13582916" cy="4031873"/>
          </a:xfrm>
          <a:prstGeom prst="rect">
            <a:avLst/>
          </a:prstGeom>
          <a:noFill/>
        </p:spPr>
        <p:txBody>
          <a:bodyPr wrap="square" rtlCol="0">
            <a:spAutoFit/>
          </a:bodyPr>
          <a:lstStyle/>
          <a:p>
            <a:pPr algn="just"/>
            <a:r>
              <a:rPr lang="es-MX" sz="3200" b="1" dirty="0"/>
              <a:t>Candidiasis</a:t>
            </a:r>
            <a:r>
              <a:rPr lang="es-MX" sz="3200" dirty="0"/>
              <a:t>: es causada por cándida </a:t>
            </a:r>
            <a:r>
              <a:rPr lang="es-MX" sz="3200" dirty="0" err="1"/>
              <a:t>albicans</a:t>
            </a:r>
            <a:r>
              <a:rPr lang="es-MX" sz="3200" dirty="0"/>
              <a:t>. De las diferentes presentaciones clínicas mencionaremos la anogenital ya que es muy frecuente, los factores que predisponen son humedad, mujeres lactantes, ancianos, el embarazo, la fase premenstrual, diabetes y otras enfermedades endocrinas, la </a:t>
            </a:r>
            <a:r>
              <a:rPr lang="es-MX" sz="3200" dirty="0" err="1"/>
              <a:t>inmuno</a:t>
            </a:r>
            <a:r>
              <a:rPr lang="es-MX" sz="3200" dirty="0"/>
              <a:t> depresión. </a:t>
            </a:r>
          </a:p>
          <a:p>
            <a:pPr algn="just"/>
            <a:r>
              <a:rPr lang="es-MX" sz="3200" dirty="0"/>
              <a:t>Se caracteriza por un intenso prurito </a:t>
            </a:r>
            <a:r>
              <a:rPr lang="es-MX" sz="3200" dirty="0" err="1"/>
              <a:t>vulvar</a:t>
            </a:r>
            <a:r>
              <a:rPr lang="es-MX" sz="3200" dirty="0"/>
              <a:t> de predominio nocturno, leucorrea blanquecina y espesa. La mucosa </a:t>
            </a:r>
            <a:r>
              <a:rPr lang="es-MX" sz="3200" dirty="0" err="1"/>
              <a:t>vulvar</a:t>
            </a:r>
            <a:r>
              <a:rPr lang="es-MX" sz="3200" dirty="0"/>
              <a:t> y vaginal aparece roja y edematosa. La presentación oral se conoce como Muguet es la forma mas frecuente principalmente en lactantes e inmunodeprimidos.</a:t>
            </a:r>
          </a:p>
        </p:txBody>
      </p:sp>
    </p:spTree>
    <p:extLst>
      <p:ext uri="{BB962C8B-B14F-4D97-AF65-F5344CB8AC3E}">
        <p14:creationId xmlns:p14="http://schemas.microsoft.com/office/powerpoint/2010/main" val="3383414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55CC0-6DA3-DC86-4356-C2E8F245ABDB}"/>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6370C04A-E4D2-F8FC-EC83-7BA87DC0E0A6}"/>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8311D7D2-631A-F3E7-5B1F-635760D3B230}"/>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712F8D50-A7CA-5404-099E-C1AB49BD23C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F6C4E02-71A1-323A-9399-DD7A2B19C95B}"/>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76A3844B-DA13-824B-7261-DAEACE965FF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AACA6623-BBA4-1DFF-2D25-B67AECCE26E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3BE0AB7-EA4E-F30C-123B-64D632276BA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CF426C13-C458-B651-18BB-3DC21BEBD5E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51BEAD34-52A3-6B6A-F09B-20900A4A5671}"/>
              </a:ext>
            </a:extLst>
          </p:cNvPr>
          <p:cNvSpPr txBox="1"/>
          <p:nvPr/>
        </p:nvSpPr>
        <p:spPr>
          <a:xfrm>
            <a:off x="6781800" y="409645"/>
            <a:ext cx="4724400" cy="1446550"/>
          </a:xfrm>
          <a:prstGeom prst="rect">
            <a:avLst/>
          </a:prstGeom>
          <a:noFill/>
        </p:spPr>
        <p:txBody>
          <a:bodyPr wrap="square" rtlCol="0">
            <a:spAutoFit/>
          </a:bodyPr>
          <a:lstStyle/>
          <a:p>
            <a:pPr algn="ctr"/>
            <a:r>
              <a:rPr lang="es-MX" sz="4400" b="1" dirty="0"/>
              <a:t>INFECCIONES FÚNGICAS </a:t>
            </a:r>
          </a:p>
        </p:txBody>
      </p:sp>
      <p:pic>
        <p:nvPicPr>
          <p:cNvPr id="13" name="Imagen 12">
            <a:extLst>
              <a:ext uri="{FF2B5EF4-FFF2-40B4-BE49-F238E27FC236}">
                <a16:creationId xmlns:a16="http://schemas.microsoft.com/office/drawing/2014/main" id="{06B545C8-45AA-1E52-A809-11C85AE5A850}"/>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2699" y="2234217"/>
            <a:ext cx="6086650" cy="5984540"/>
          </a:xfrm>
          <a:prstGeom prst="rect">
            <a:avLst/>
          </a:prstGeom>
        </p:spPr>
      </p:pic>
      <p:sp>
        <p:nvSpPr>
          <p:cNvPr id="14" name="CuadroTexto 13">
            <a:extLst>
              <a:ext uri="{FF2B5EF4-FFF2-40B4-BE49-F238E27FC236}">
                <a16:creationId xmlns:a16="http://schemas.microsoft.com/office/drawing/2014/main" id="{9189F068-126D-7BA4-845D-709D4BB7D2B1}"/>
              </a:ext>
            </a:extLst>
          </p:cNvPr>
          <p:cNvSpPr txBox="1"/>
          <p:nvPr/>
        </p:nvSpPr>
        <p:spPr>
          <a:xfrm>
            <a:off x="1371600" y="8572500"/>
            <a:ext cx="4800600" cy="381000"/>
          </a:xfrm>
          <a:prstGeom prst="rect">
            <a:avLst/>
          </a:prstGeom>
          <a:noFill/>
        </p:spPr>
        <p:txBody>
          <a:bodyPr wrap="square" rtlCol="0">
            <a:spAutoFit/>
          </a:bodyPr>
          <a:lstStyle/>
          <a:p>
            <a:pPr algn="ctr"/>
            <a:r>
              <a:rPr lang="es-MX" dirty="0"/>
              <a:t>MUGUET (FERRANDIZ,2025)</a:t>
            </a:r>
          </a:p>
        </p:txBody>
      </p:sp>
      <p:pic>
        <p:nvPicPr>
          <p:cNvPr id="16" name="Imagen 15" descr="Interfaz de usuario gráfica&#10;&#10;El contenido generado por IA puede ser incorrecto.">
            <a:extLst>
              <a:ext uri="{FF2B5EF4-FFF2-40B4-BE49-F238E27FC236}">
                <a16:creationId xmlns:a16="http://schemas.microsoft.com/office/drawing/2014/main" id="{76CC134A-1B63-DF65-A062-54470B88BB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76102" y="2157732"/>
            <a:ext cx="9195547" cy="5610987"/>
          </a:xfrm>
          <a:prstGeom prst="rect">
            <a:avLst/>
          </a:prstGeom>
        </p:spPr>
      </p:pic>
      <p:sp>
        <p:nvSpPr>
          <p:cNvPr id="17" name="CuadroTexto 16">
            <a:extLst>
              <a:ext uri="{FF2B5EF4-FFF2-40B4-BE49-F238E27FC236}">
                <a16:creationId xmlns:a16="http://schemas.microsoft.com/office/drawing/2014/main" id="{79D3273D-9F33-145E-2A1B-D386C722F1B8}"/>
              </a:ext>
            </a:extLst>
          </p:cNvPr>
          <p:cNvSpPr txBox="1"/>
          <p:nvPr/>
        </p:nvSpPr>
        <p:spPr>
          <a:xfrm>
            <a:off x="10435771" y="7935114"/>
            <a:ext cx="4800600" cy="1200329"/>
          </a:xfrm>
          <a:prstGeom prst="rect">
            <a:avLst/>
          </a:prstGeom>
          <a:noFill/>
        </p:spPr>
        <p:txBody>
          <a:bodyPr wrap="square" rtlCol="0">
            <a:spAutoFit/>
          </a:bodyPr>
          <a:lstStyle/>
          <a:p>
            <a:pPr algn="ctr"/>
            <a:r>
              <a:rPr lang="es-MX" dirty="0"/>
              <a:t>TOMADO DE https://teachmeobgyn.com/es/salud-sexual/infecciones-no-transmisibles/candidiasis-vulvovaginal/</a:t>
            </a:r>
          </a:p>
        </p:txBody>
      </p:sp>
    </p:spTree>
    <p:extLst>
      <p:ext uri="{BB962C8B-B14F-4D97-AF65-F5344CB8AC3E}">
        <p14:creationId xmlns:p14="http://schemas.microsoft.com/office/powerpoint/2010/main" val="17247255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125F0-A838-3456-1426-25BB023E2F2C}"/>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2EE3AEB4-17FD-84B9-7C5A-BB114CC4C564}"/>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B97D9CE0-81D2-3DEE-6ACD-6A7104C09192}"/>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C20F3D90-E869-FED8-63AC-6B49CFB9AE8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1FD7F1CC-0A90-8339-29A6-C7AAAC1A98B1}"/>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A34B6E54-7CAF-4DA8-7B4D-874BE70D98E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48A403B0-EDA4-4140-071C-DBC53B6F7B0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C0246AC2-DC38-757D-00CF-EECCD395EBD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5AE09955-3C29-7AD1-3BD6-BBC9465B774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pic>
        <p:nvPicPr>
          <p:cNvPr id="15" name="Imagen 14" descr="Texto&#10;&#10;El contenido generado por IA puede ser incorrecto.">
            <a:extLst>
              <a:ext uri="{FF2B5EF4-FFF2-40B4-BE49-F238E27FC236}">
                <a16:creationId xmlns:a16="http://schemas.microsoft.com/office/drawing/2014/main" id="{81404621-46F0-94CE-CBBA-049A5E09F670}"/>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282319" y="58870"/>
            <a:ext cx="7723362" cy="9174001"/>
          </a:xfrm>
          <a:prstGeom prst="rect">
            <a:avLst/>
          </a:prstGeom>
        </p:spPr>
      </p:pic>
      <p:sp>
        <p:nvSpPr>
          <p:cNvPr id="16" name="CuadroTexto 15">
            <a:extLst>
              <a:ext uri="{FF2B5EF4-FFF2-40B4-BE49-F238E27FC236}">
                <a16:creationId xmlns:a16="http://schemas.microsoft.com/office/drawing/2014/main" id="{D3CA9419-FED2-1778-3ABD-35B676679F15}"/>
              </a:ext>
            </a:extLst>
          </p:cNvPr>
          <p:cNvSpPr txBox="1"/>
          <p:nvPr/>
        </p:nvSpPr>
        <p:spPr>
          <a:xfrm>
            <a:off x="990600" y="8572500"/>
            <a:ext cx="4800600" cy="381000"/>
          </a:xfrm>
          <a:prstGeom prst="rect">
            <a:avLst/>
          </a:prstGeom>
          <a:noFill/>
        </p:spPr>
        <p:txBody>
          <a:bodyPr wrap="square" rtlCol="0">
            <a:spAutoFit/>
          </a:bodyPr>
          <a:lstStyle/>
          <a:p>
            <a:pPr algn="ctr"/>
            <a:r>
              <a:rPr lang="es-MX" dirty="0"/>
              <a:t>TOMADA DE (FERRANDIZ,2025)</a:t>
            </a:r>
          </a:p>
        </p:txBody>
      </p:sp>
    </p:spTree>
    <p:extLst>
      <p:ext uri="{BB962C8B-B14F-4D97-AF65-F5344CB8AC3E}">
        <p14:creationId xmlns:p14="http://schemas.microsoft.com/office/powerpoint/2010/main" val="3692188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6EFA4-F936-E8E0-7E37-D7D6795CFE02}"/>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1DE010D3-4EA1-9F8F-7348-4CE043D92B64}"/>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14E441E3-43DA-A1C6-CAEF-E98E54E91750}"/>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1477BB2A-0E31-2547-691C-E948F043846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EF2B409-2A79-E46B-0C32-24575E31F890}"/>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18796D1F-B991-C6CE-0C90-20E68DAB830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4157177-90EB-7A38-6776-F99A6FB32B0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3AFE3C87-D84C-6785-983E-8124B9BAC00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D7548A66-18A1-6F1A-BEFA-AC3DC223C56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11D2CD0E-2D3E-862F-C3E6-7DAC180073FF}"/>
              </a:ext>
            </a:extLst>
          </p:cNvPr>
          <p:cNvSpPr txBox="1"/>
          <p:nvPr/>
        </p:nvSpPr>
        <p:spPr>
          <a:xfrm>
            <a:off x="10515600" y="2704034"/>
            <a:ext cx="5897214" cy="3539430"/>
          </a:xfrm>
          <a:prstGeom prst="rect">
            <a:avLst/>
          </a:prstGeom>
          <a:noFill/>
        </p:spPr>
        <p:txBody>
          <a:bodyPr wrap="square" rtlCol="0">
            <a:spAutoFit/>
          </a:bodyPr>
          <a:lstStyle/>
          <a:p>
            <a:pPr algn="just"/>
            <a:r>
              <a:rPr lang="es-MX" sz="3200" b="1" dirty="0"/>
              <a:t>Tratamiento: </a:t>
            </a:r>
            <a:r>
              <a:rPr lang="es-MX" sz="3200" dirty="0"/>
              <a:t>vía oral itraconazol y fluconazol.</a:t>
            </a:r>
          </a:p>
          <a:p>
            <a:pPr algn="just"/>
            <a:r>
              <a:rPr lang="es-MX" sz="3200" dirty="0"/>
              <a:t> Tópicos ya sea crema, gel u óvulo vaginal nistatina, anfotericina y la </a:t>
            </a:r>
            <a:r>
              <a:rPr lang="es-MX" sz="3200" dirty="0" err="1"/>
              <a:t>ciplopiroxolamina</a:t>
            </a:r>
            <a:r>
              <a:rPr lang="es-MX" sz="3200" dirty="0"/>
              <a:t>. </a:t>
            </a:r>
          </a:p>
          <a:p>
            <a:pPr algn="just"/>
            <a:r>
              <a:rPr lang="es-MX" sz="3200" dirty="0"/>
              <a:t>En las que afectan las uñas responden mejor al fluconazol. </a:t>
            </a:r>
          </a:p>
        </p:txBody>
      </p:sp>
      <p:pic>
        <p:nvPicPr>
          <p:cNvPr id="13" name="Imagen 12" descr="Un mano con un par de zapatos&#10;&#10;El contenido generado por IA puede ser incorrecto.">
            <a:extLst>
              <a:ext uri="{FF2B5EF4-FFF2-40B4-BE49-F238E27FC236}">
                <a16:creationId xmlns:a16="http://schemas.microsoft.com/office/drawing/2014/main" id="{86C92983-6F10-6D0E-3749-70B76F1C28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234" y="2704034"/>
            <a:ext cx="8584727" cy="5655888"/>
          </a:xfrm>
          <a:prstGeom prst="rect">
            <a:avLst/>
          </a:prstGeom>
        </p:spPr>
      </p:pic>
      <p:sp>
        <p:nvSpPr>
          <p:cNvPr id="12" name="CuadroTexto 11">
            <a:extLst>
              <a:ext uri="{FF2B5EF4-FFF2-40B4-BE49-F238E27FC236}">
                <a16:creationId xmlns:a16="http://schemas.microsoft.com/office/drawing/2014/main" id="{35A57B79-B56E-45D3-4A98-3A9FF51C6358}"/>
              </a:ext>
            </a:extLst>
          </p:cNvPr>
          <p:cNvSpPr txBox="1"/>
          <p:nvPr/>
        </p:nvSpPr>
        <p:spPr>
          <a:xfrm>
            <a:off x="-304800" y="8420745"/>
            <a:ext cx="4800600" cy="381000"/>
          </a:xfrm>
          <a:prstGeom prst="rect">
            <a:avLst/>
          </a:prstGeom>
          <a:noFill/>
        </p:spPr>
        <p:txBody>
          <a:bodyPr wrap="square" rtlCol="0">
            <a:spAutoFit/>
          </a:bodyPr>
          <a:lstStyle/>
          <a:p>
            <a:pPr algn="ctr"/>
            <a:r>
              <a:rPr lang="es-MX" dirty="0"/>
              <a:t>TOMADA (FERRANDIZ,2025)</a:t>
            </a:r>
          </a:p>
        </p:txBody>
      </p:sp>
      <p:sp>
        <p:nvSpPr>
          <p:cNvPr id="14" name="CuadroTexto 13">
            <a:extLst>
              <a:ext uri="{FF2B5EF4-FFF2-40B4-BE49-F238E27FC236}">
                <a16:creationId xmlns:a16="http://schemas.microsoft.com/office/drawing/2014/main" id="{94BD1123-38C5-B0B8-001B-6B154C955071}"/>
              </a:ext>
            </a:extLst>
          </p:cNvPr>
          <p:cNvSpPr txBox="1"/>
          <p:nvPr/>
        </p:nvSpPr>
        <p:spPr>
          <a:xfrm>
            <a:off x="6713458" y="781288"/>
            <a:ext cx="4724400" cy="1446550"/>
          </a:xfrm>
          <a:prstGeom prst="rect">
            <a:avLst/>
          </a:prstGeom>
          <a:noFill/>
        </p:spPr>
        <p:txBody>
          <a:bodyPr wrap="square" rtlCol="0">
            <a:spAutoFit/>
          </a:bodyPr>
          <a:lstStyle/>
          <a:p>
            <a:pPr algn="ctr"/>
            <a:r>
              <a:rPr lang="es-MX" sz="4400" b="1" dirty="0"/>
              <a:t>INFECCIONES FÚNGICAS </a:t>
            </a:r>
          </a:p>
        </p:txBody>
      </p:sp>
    </p:spTree>
    <p:extLst>
      <p:ext uri="{BB962C8B-B14F-4D97-AF65-F5344CB8AC3E}">
        <p14:creationId xmlns:p14="http://schemas.microsoft.com/office/powerpoint/2010/main" val="12348862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DA15-F1C5-4F10-76AA-0D03C9F1638C}"/>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4303882B-9C6C-ECD3-56B6-1748BDBC7460}"/>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0C503D8E-4E90-6EFF-F3DA-6CD81CF4A2F0}"/>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AD5C0DBF-7418-D6CA-E05D-D8DBF6F1772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64EDF4F-C530-1261-4096-A47DAACFE260}"/>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E69031AE-632E-BDF2-9C5F-68BA2FD10B3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07FB6747-861D-3445-4431-8D6738D789E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EAFBF98E-30B7-AC5F-41FF-B197A92C8D7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4483A649-0FAF-F7A2-8F50-8DEC6654128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ECFAD3E3-E820-7CAF-2145-FC82912A7C8C}"/>
              </a:ext>
            </a:extLst>
          </p:cNvPr>
          <p:cNvSpPr txBox="1"/>
          <p:nvPr/>
        </p:nvSpPr>
        <p:spPr>
          <a:xfrm>
            <a:off x="4366823" y="1820387"/>
            <a:ext cx="5870542" cy="584775"/>
          </a:xfrm>
          <a:prstGeom prst="rect">
            <a:avLst/>
          </a:prstGeom>
          <a:noFill/>
        </p:spPr>
        <p:txBody>
          <a:bodyPr wrap="square" rtlCol="0">
            <a:spAutoFit/>
          </a:bodyPr>
          <a:lstStyle/>
          <a:p>
            <a:pPr algn="just"/>
            <a:r>
              <a:rPr lang="es-MX" sz="3200" b="1" dirty="0"/>
              <a:t>Dermatofitosis o tiñas etiología: </a:t>
            </a:r>
            <a:endParaRPr lang="es-MX" sz="3200" dirty="0"/>
          </a:p>
        </p:txBody>
      </p:sp>
      <p:sp>
        <p:nvSpPr>
          <p:cNvPr id="12" name="CuadroTexto 11">
            <a:extLst>
              <a:ext uri="{FF2B5EF4-FFF2-40B4-BE49-F238E27FC236}">
                <a16:creationId xmlns:a16="http://schemas.microsoft.com/office/drawing/2014/main" id="{CFC6575B-1049-DAAF-5300-06863B65DDAD}"/>
              </a:ext>
            </a:extLst>
          </p:cNvPr>
          <p:cNvSpPr txBox="1"/>
          <p:nvPr/>
        </p:nvSpPr>
        <p:spPr>
          <a:xfrm>
            <a:off x="6805290" y="492386"/>
            <a:ext cx="4724400" cy="1446550"/>
          </a:xfrm>
          <a:prstGeom prst="rect">
            <a:avLst/>
          </a:prstGeom>
          <a:noFill/>
        </p:spPr>
        <p:txBody>
          <a:bodyPr wrap="square" rtlCol="0">
            <a:spAutoFit/>
          </a:bodyPr>
          <a:lstStyle/>
          <a:p>
            <a:pPr algn="ctr"/>
            <a:r>
              <a:rPr lang="es-MX" sz="4400" b="1" dirty="0"/>
              <a:t>DERMATOFITOSIS Y CANDIDIASIS </a:t>
            </a:r>
          </a:p>
        </p:txBody>
      </p:sp>
      <p:pic>
        <p:nvPicPr>
          <p:cNvPr id="14" name="Imagen 13" descr="Imagen que contiene Diagrama&#10;&#10;El contenido generado por IA puede ser incorrecto.">
            <a:extLst>
              <a:ext uri="{FF2B5EF4-FFF2-40B4-BE49-F238E27FC236}">
                <a16:creationId xmlns:a16="http://schemas.microsoft.com/office/drawing/2014/main" id="{0867D6F7-A246-1208-9A8D-DC62556B6BBD}"/>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379" t="6898" r="2375" b="1798"/>
          <a:stretch>
            <a:fillRect/>
          </a:stretch>
        </p:blipFill>
        <p:spPr>
          <a:xfrm>
            <a:off x="9677399" y="2456329"/>
            <a:ext cx="5253467" cy="6746899"/>
          </a:xfrm>
          <a:prstGeom prst="rect">
            <a:avLst/>
          </a:prstGeom>
        </p:spPr>
      </p:pic>
      <p:sp>
        <p:nvSpPr>
          <p:cNvPr id="15" name="CuadroTexto 14">
            <a:extLst>
              <a:ext uri="{FF2B5EF4-FFF2-40B4-BE49-F238E27FC236}">
                <a16:creationId xmlns:a16="http://schemas.microsoft.com/office/drawing/2014/main" id="{2BB9C5A3-6D38-3819-3ECB-925DE399094E}"/>
              </a:ext>
            </a:extLst>
          </p:cNvPr>
          <p:cNvSpPr txBox="1"/>
          <p:nvPr/>
        </p:nvSpPr>
        <p:spPr>
          <a:xfrm>
            <a:off x="14144625" y="8782353"/>
            <a:ext cx="4800600" cy="381000"/>
          </a:xfrm>
          <a:prstGeom prst="rect">
            <a:avLst/>
          </a:prstGeom>
          <a:noFill/>
        </p:spPr>
        <p:txBody>
          <a:bodyPr wrap="square" rtlCol="0">
            <a:spAutoFit/>
          </a:bodyPr>
          <a:lstStyle/>
          <a:p>
            <a:pPr algn="ctr"/>
            <a:r>
              <a:rPr lang="es-MX" dirty="0"/>
              <a:t>TOMADA (FERRANDIZ,2025)</a:t>
            </a:r>
          </a:p>
        </p:txBody>
      </p:sp>
      <p:pic>
        <p:nvPicPr>
          <p:cNvPr id="17" name="Imagen 16" descr="Tabla&#10;&#10;El contenido generado por IA puede ser incorrecto.">
            <a:extLst>
              <a:ext uri="{FF2B5EF4-FFF2-40B4-BE49-F238E27FC236}">
                <a16:creationId xmlns:a16="http://schemas.microsoft.com/office/drawing/2014/main" id="{71F1DFD5-6986-F9B9-67AC-4DCEC52530E7}"/>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3200" t="573" r="3200" b="3333"/>
          <a:stretch>
            <a:fillRect/>
          </a:stretch>
        </p:blipFill>
        <p:spPr>
          <a:xfrm>
            <a:off x="1875265" y="3139445"/>
            <a:ext cx="7055224" cy="5867026"/>
          </a:xfrm>
          <a:prstGeom prst="rect">
            <a:avLst/>
          </a:prstGeom>
        </p:spPr>
      </p:pic>
    </p:spTree>
    <p:extLst>
      <p:ext uri="{BB962C8B-B14F-4D97-AF65-F5344CB8AC3E}">
        <p14:creationId xmlns:p14="http://schemas.microsoft.com/office/powerpoint/2010/main" val="14148244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16802-6020-9147-A987-A0206E2F457C}"/>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84ECB08D-86A6-E17F-4939-5252008899C5}"/>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561EF072-E85A-924F-2798-FAC6B293CFCC}"/>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39B6D125-8D74-BB4A-0014-27F763B35A9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77BA95C-A0DB-331F-8DE8-3AA7CDD6EE6F}"/>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A77E4988-070D-0814-2F2A-068B7AD35EA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A60A30F-1BC4-F53B-D01A-274131B81CC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AEF2944-15B7-F8CB-9680-7E76EFD3677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74FE437E-E3BE-10ED-5A17-15541C8554B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8D2153C9-8E81-F0C4-7341-591B3AA916C6}"/>
              </a:ext>
            </a:extLst>
          </p:cNvPr>
          <p:cNvSpPr txBox="1"/>
          <p:nvPr/>
        </p:nvSpPr>
        <p:spPr>
          <a:xfrm>
            <a:off x="8795351" y="3077005"/>
            <a:ext cx="8770105" cy="5262979"/>
          </a:xfrm>
          <a:prstGeom prst="rect">
            <a:avLst/>
          </a:prstGeom>
          <a:noFill/>
        </p:spPr>
        <p:txBody>
          <a:bodyPr wrap="square" rtlCol="0">
            <a:spAutoFit/>
          </a:bodyPr>
          <a:lstStyle/>
          <a:p>
            <a:pPr algn="just"/>
            <a:r>
              <a:rPr lang="es-MX" sz="2800" b="1" dirty="0"/>
              <a:t>Tiña cuero cabelludo: </a:t>
            </a:r>
            <a:r>
              <a:rPr lang="es-MX" sz="2800" dirty="0"/>
              <a:t>la tiña del cabello </a:t>
            </a:r>
            <a:r>
              <a:rPr lang="es-MX" sz="2800" dirty="0" err="1"/>
              <a:t>tonsurante</a:t>
            </a:r>
            <a:r>
              <a:rPr lang="es-MX" sz="2800" dirty="0"/>
              <a:t> no es inflamatoria, causa alopecia y sus características son </a:t>
            </a:r>
          </a:p>
          <a:p>
            <a:pPr marL="457200" indent="-457200" algn="just">
              <a:buFont typeface="Arial" panose="020B0604020202020204" pitchFamily="34" charset="0"/>
              <a:buChar char="•"/>
            </a:pPr>
            <a:r>
              <a:rPr lang="es-MX" sz="2800" dirty="0"/>
              <a:t>Es propia de la edad escolar.</a:t>
            </a:r>
          </a:p>
          <a:p>
            <a:pPr marL="457200" indent="-457200" algn="just">
              <a:buFont typeface="Arial" panose="020B0604020202020204" pitchFamily="34" charset="0"/>
              <a:buChar char="•"/>
            </a:pPr>
            <a:r>
              <a:rPr lang="es-MX" sz="2800" dirty="0"/>
              <a:t>Muy contagiosa. </a:t>
            </a:r>
          </a:p>
          <a:p>
            <a:pPr marL="457200" indent="-457200" algn="just">
              <a:buFont typeface="Arial" panose="020B0604020202020204" pitchFamily="34" charset="0"/>
              <a:buChar char="•"/>
            </a:pPr>
            <a:r>
              <a:rPr lang="es-MX" sz="2800" dirty="0"/>
              <a:t>Se cura de forma espontanea al llegar la pubertad a causa del efecto fungistático y fungicida de los ácidos grasos saturados contenidos en el cebo.</a:t>
            </a:r>
          </a:p>
          <a:p>
            <a:pPr marL="457200" indent="-457200" algn="just">
              <a:buFont typeface="Arial" panose="020B0604020202020204" pitchFamily="34" charset="0"/>
              <a:buChar char="•"/>
            </a:pPr>
            <a:r>
              <a:rPr lang="es-MX" sz="2800" dirty="0"/>
              <a:t>No lesiona el folículo. </a:t>
            </a:r>
          </a:p>
          <a:p>
            <a:pPr marL="457200" indent="-457200" algn="just">
              <a:buFont typeface="Arial" panose="020B0604020202020204" pitchFamily="34" charset="0"/>
              <a:buChar char="•"/>
            </a:pPr>
            <a:r>
              <a:rPr lang="es-MX" sz="2800" dirty="0"/>
              <a:t>Puede presentarse en placas con pelos rotos.</a:t>
            </a:r>
          </a:p>
          <a:p>
            <a:pPr marL="457200" indent="-457200" algn="just">
              <a:buFont typeface="Arial" panose="020B0604020202020204" pitchFamily="34" charset="0"/>
              <a:buChar char="•"/>
            </a:pPr>
            <a:r>
              <a:rPr lang="es-MX" sz="2800" dirty="0"/>
              <a:t>Descamación y prurito, </a:t>
            </a:r>
          </a:p>
          <a:p>
            <a:pPr marL="457200" indent="-457200" algn="just">
              <a:buFont typeface="Arial" panose="020B0604020202020204" pitchFamily="34" charset="0"/>
              <a:buChar char="•"/>
            </a:pPr>
            <a:r>
              <a:rPr lang="es-MX" sz="2800" dirty="0"/>
              <a:t>La causa es el </a:t>
            </a:r>
            <a:r>
              <a:rPr lang="es-MX" sz="2800" dirty="0" err="1"/>
              <a:t>Microsporum</a:t>
            </a:r>
            <a:r>
              <a:rPr lang="es-MX" sz="2800" dirty="0"/>
              <a:t> y </a:t>
            </a:r>
            <a:r>
              <a:rPr lang="es-MX" sz="2800" dirty="0" err="1"/>
              <a:t>Trichophyton</a:t>
            </a:r>
            <a:r>
              <a:rPr lang="es-MX" sz="2800" dirty="0"/>
              <a:t>.   </a:t>
            </a:r>
          </a:p>
          <a:p>
            <a:pPr marL="457200" indent="-457200" algn="just">
              <a:buFont typeface="Arial" panose="020B0604020202020204" pitchFamily="34" charset="0"/>
              <a:buChar char="•"/>
            </a:pPr>
            <a:endParaRPr lang="es-MX" sz="2800" dirty="0"/>
          </a:p>
        </p:txBody>
      </p:sp>
      <p:sp>
        <p:nvSpPr>
          <p:cNvPr id="12" name="CuadroTexto 11">
            <a:extLst>
              <a:ext uri="{FF2B5EF4-FFF2-40B4-BE49-F238E27FC236}">
                <a16:creationId xmlns:a16="http://schemas.microsoft.com/office/drawing/2014/main" id="{A5E2C48C-1B46-31C7-07D7-33301684BB85}"/>
              </a:ext>
            </a:extLst>
          </p:cNvPr>
          <p:cNvSpPr txBox="1"/>
          <p:nvPr/>
        </p:nvSpPr>
        <p:spPr>
          <a:xfrm>
            <a:off x="-304800" y="8420745"/>
            <a:ext cx="4800600" cy="381000"/>
          </a:xfrm>
          <a:prstGeom prst="rect">
            <a:avLst/>
          </a:prstGeom>
          <a:noFill/>
        </p:spPr>
        <p:txBody>
          <a:bodyPr wrap="square" rtlCol="0">
            <a:spAutoFit/>
          </a:bodyPr>
          <a:lstStyle/>
          <a:p>
            <a:pPr algn="ctr"/>
            <a:r>
              <a:rPr lang="es-MX" dirty="0"/>
              <a:t>TOMADA (FERRANDIZ,2025)</a:t>
            </a:r>
          </a:p>
        </p:txBody>
      </p:sp>
      <p:sp>
        <p:nvSpPr>
          <p:cNvPr id="10" name="CuadroTexto 9">
            <a:extLst>
              <a:ext uri="{FF2B5EF4-FFF2-40B4-BE49-F238E27FC236}">
                <a16:creationId xmlns:a16="http://schemas.microsoft.com/office/drawing/2014/main" id="{780FC26B-FFA7-4900-1E59-32A154B354BE}"/>
              </a:ext>
            </a:extLst>
          </p:cNvPr>
          <p:cNvSpPr txBox="1"/>
          <p:nvPr/>
        </p:nvSpPr>
        <p:spPr>
          <a:xfrm>
            <a:off x="6827702" y="649193"/>
            <a:ext cx="4724400" cy="1446550"/>
          </a:xfrm>
          <a:prstGeom prst="rect">
            <a:avLst/>
          </a:prstGeom>
          <a:noFill/>
        </p:spPr>
        <p:txBody>
          <a:bodyPr wrap="square" rtlCol="0">
            <a:spAutoFit/>
          </a:bodyPr>
          <a:lstStyle/>
          <a:p>
            <a:pPr algn="ctr"/>
            <a:r>
              <a:rPr lang="es-MX" sz="4400" b="1" dirty="0"/>
              <a:t>DERMATOFITOSIS Y CANDIDIASIS </a:t>
            </a:r>
          </a:p>
        </p:txBody>
      </p:sp>
      <p:pic>
        <p:nvPicPr>
          <p:cNvPr id="16" name="Imagen 15" descr="El rostro de una persona&#10;&#10;El contenido generado por IA puede ser incorrecto.">
            <a:extLst>
              <a:ext uri="{FF2B5EF4-FFF2-40B4-BE49-F238E27FC236}">
                <a16:creationId xmlns:a16="http://schemas.microsoft.com/office/drawing/2014/main" id="{9D384787-89B6-57C1-DF63-BDEA19B43E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2544" y="2933445"/>
            <a:ext cx="7382801" cy="4937248"/>
          </a:xfrm>
          <a:prstGeom prst="rect">
            <a:avLst/>
          </a:prstGeom>
        </p:spPr>
      </p:pic>
    </p:spTree>
    <p:extLst>
      <p:ext uri="{BB962C8B-B14F-4D97-AF65-F5344CB8AC3E}">
        <p14:creationId xmlns:p14="http://schemas.microsoft.com/office/powerpoint/2010/main" val="13584517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7DBBC-4AA4-F04E-7827-6E4F637E190F}"/>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428EEED3-F38F-3D5D-E028-F1EFF213A5CF}"/>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CE48E49B-5A88-22DA-9C7A-ED19555411E3}"/>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B9D4F513-96F2-EA9C-4A99-EA39A10E97B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68267F2-52FA-9C77-32F4-A40A1BD2A7A5}"/>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B092220D-0D1E-C572-9B9C-8AD98471E532}"/>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CAE674E6-2D7A-D1C9-40C9-49FEF095BF5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1621C706-AEE4-63B4-914A-29D5347793F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4FC750DE-04B6-737B-0218-08256F32C4F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68AC1DB8-43F1-DBA5-BE7D-E004E4193FD5}"/>
              </a:ext>
            </a:extLst>
          </p:cNvPr>
          <p:cNvSpPr txBox="1"/>
          <p:nvPr/>
        </p:nvSpPr>
        <p:spPr>
          <a:xfrm>
            <a:off x="8795351" y="3077005"/>
            <a:ext cx="8770105" cy="4832092"/>
          </a:xfrm>
          <a:prstGeom prst="rect">
            <a:avLst/>
          </a:prstGeom>
          <a:noFill/>
        </p:spPr>
        <p:txBody>
          <a:bodyPr wrap="square" rtlCol="0">
            <a:spAutoFit/>
          </a:bodyPr>
          <a:lstStyle/>
          <a:p>
            <a:pPr algn="just"/>
            <a:r>
              <a:rPr lang="es-MX" sz="2800" b="1" dirty="0"/>
              <a:t>Tiña del cuerpo: </a:t>
            </a:r>
            <a:r>
              <a:rPr lang="es-MX" sz="2800" dirty="0"/>
              <a:t>afecta la piel de la cara, el tronco o extremidades, con excepción de palmas y plantas. Son placas redondeadas que crecen centrífugamente con borde bien delimitado, elevado, y a menudo escamoso o pustuloso. Pueden formar placas, son pruriginosas, y pueden dejar una cicatriz residual. Lo causa frecuentemente: </a:t>
            </a:r>
          </a:p>
          <a:p>
            <a:pPr marL="457200" indent="-457200" algn="just">
              <a:buFont typeface="Arial" panose="020B0604020202020204" pitchFamily="34" charset="0"/>
              <a:buChar char="•"/>
            </a:pPr>
            <a:r>
              <a:rPr lang="es-MX" sz="2800" dirty="0"/>
              <a:t>T. </a:t>
            </a:r>
            <a:r>
              <a:rPr lang="es-MX" sz="2800" dirty="0" err="1"/>
              <a:t>rubrum</a:t>
            </a:r>
            <a:r>
              <a:rPr lang="es-MX" sz="2800" dirty="0"/>
              <a:t>.</a:t>
            </a:r>
          </a:p>
          <a:p>
            <a:pPr marL="457200" indent="-457200" algn="just">
              <a:buFont typeface="Arial" panose="020B0604020202020204" pitchFamily="34" charset="0"/>
              <a:buChar char="•"/>
            </a:pPr>
            <a:r>
              <a:rPr lang="es-MX" sz="2800" dirty="0"/>
              <a:t>T. </a:t>
            </a:r>
            <a:r>
              <a:rPr lang="es-MX" sz="2800" dirty="0" err="1"/>
              <a:t>mentagrophytes</a:t>
            </a:r>
            <a:r>
              <a:rPr lang="es-MX" sz="2800" dirty="0"/>
              <a:t>.</a:t>
            </a:r>
          </a:p>
          <a:p>
            <a:pPr marL="457200" indent="-457200" algn="just">
              <a:buFont typeface="Arial" panose="020B0604020202020204" pitchFamily="34" charset="0"/>
              <a:buChar char="•"/>
            </a:pPr>
            <a:r>
              <a:rPr lang="es-MX" sz="2800" dirty="0"/>
              <a:t>M. canis. </a:t>
            </a:r>
          </a:p>
          <a:p>
            <a:pPr marL="457200" indent="-457200" algn="just">
              <a:buFont typeface="Arial" panose="020B0604020202020204" pitchFamily="34" charset="0"/>
              <a:buChar char="•"/>
            </a:pPr>
            <a:endParaRPr lang="es-MX" sz="2800" dirty="0"/>
          </a:p>
        </p:txBody>
      </p:sp>
      <p:sp>
        <p:nvSpPr>
          <p:cNvPr id="12" name="CuadroTexto 11">
            <a:extLst>
              <a:ext uri="{FF2B5EF4-FFF2-40B4-BE49-F238E27FC236}">
                <a16:creationId xmlns:a16="http://schemas.microsoft.com/office/drawing/2014/main" id="{FD88E52C-75C3-98C9-39AF-05E343920021}"/>
              </a:ext>
            </a:extLst>
          </p:cNvPr>
          <p:cNvSpPr txBox="1"/>
          <p:nvPr/>
        </p:nvSpPr>
        <p:spPr>
          <a:xfrm>
            <a:off x="-304800" y="8420745"/>
            <a:ext cx="4800600" cy="381000"/>
          </a:xfrm>
          <a:prstGeom prst="rect">
            <a:avLst/>
          </a:prstGeom>
          <a:noFill/>
        </p:spPr>
        <p:txBody>
          <a:bodyPr wrap="square" rtlCol="0">
            <a:spAutoFit/>
          </a:bodyPr>
          <a:lstStyle/>
          <a:p>
            <a:pPr algn="ctr"/>
            <a:r>
              <a:rPr lang="es-MX" dirty="0"/>
              <a:t>TOMADA (FERRANDIZ,2025)</a:t>
            </a:r>
          </a:p>
        </p:txBody>
      </p:sp>
      <p:sp>
        <p:nvSpPr>
          <p:cNvPr id="10" name="CuadroTexto 9">
            <a:extLst>
              <a:ext uri="{FF2B5EF4-FFF2-40B4-BE49-F238E27FC236}">
                <a16:creationId xmlns:a16="http://schemas.microsoft.com/office/drawing/2014/main" id="{5946378E-0724-993E-FF6E-548516BE37B0}"/>
              </a:ext>
            </a:extLst>
          </p:cNvPr>
          <p:cNvSpPr txBox="1"/>
          <p:nvPr/>
        </p:nvSpPr>
        <p:spPr>
          <a:xfrm>
            <a:off x="6827702" y="649193"/>
            <a:ext cx="4724400" cy="1446550"/>
          </a:xfrm>
          <a:prstGeom prst="rect">
            <a:avLst/>
          </a:prstGeom>
          <a:noFill/>
        </p:spPr>
        <p:txBody>
          <a:bodyPr wrap="square" rtlCol="0">
            <a:spAutoFit/>
          </a:bodyPr>
          <a:lstStyle/>
          <a:p>
            <a:pPr algn="ctr"/>
            <a:r>
              <a:rPr lang="es-MX" sz="4400" b="1" dirty="0"/>
              <a:t>DERMATOFITOSIS Y CANDIDIASIS </a:t>
            </a:r>
          </a:p>
        </p:txBody>
      </p:sp>
      <p:pic>
        <p:nvPicPr>
          <p:cNvPr id="14" name="Imagen 13" descr="Una dona de chocolate&#10;&#10;El contenido generado por IA puede ser incorrecto.">
            <a:extLst>
              <a:ext uri="{FF2B5EF4-FFF2-40B4-BE49-F238E27FC236}">
                <a16:creationId xmlns:a16="http://schemas.microsoft.com/office/drawing/2014/main" id="{606F76CC-8128-1F4D-6102-F189C0DB65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2544" y="2477859"/>
            <a:ext cx="6796703" cy="5721974"/>
          </a:xfrm>
          <a:prstGeom prst="rect">
            <a:avLst/>
          </a:prstGeom>
        </p:spPr>
      </p:pic>
    </p:spTree>
    <p:extLst>
      <p:ext uri="{BB962C8B-B14F-4D97-AF65-F5344CB8AC3E}">
        <p14:creationId xmlns:p14="http://schemas.microsoft.com/office/powerpoint/2010/main" val="22812664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5967E-73CC-B40B-5256-11B8075633BD}"/>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EA161E85-48B2-7F56-E4C7-1784768D3EB1}"/>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F6EEBD44-7B4C-5652-69CA-D7789290AC2F}"/>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6C60A35D-7E89-701F-6A25-96D1CB2D553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F8D10D5-0A37-4090-31C6-8CF476E12217}"/>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701900E3-A9B9-88A0-9628-6458ABE8C67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54FB6D8D-6928-5816-B50B-20C3961823E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9F8CC3D7-EED3-839F-A9CC-AE39C472BF9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7BECF0A1-CC49-A9BA-3BAB-5C3CAC573811}"/>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A0919D3C-9995-2C8F-E69C-DD32A12E96A4}"/>
              </a:ext>
            </a:extLst>
          </p:cNvPr>
          <p:cNvSpPr txBox="1"/>
          <p:nvPr/>
        </p:nvSpPr>
        <p:spPr>
          <a:xfrm>
            <a:off x="8935653" y="1947403"/>
            <a:ext cx="8770105" cy="5693866"/>
          </a:xfrm>
          <a:prstGeom prst="rect">
            <a:avLst/>
          </a:prstGeom>
          <a:noFill/>
        </p:spPr>
        <p:txBody>
          <a:bodyPr wrap="square" rtlCol="0">
            <a:spAutoFit/>
          </a:bodyPr>
          <a:lstStyle/>
          <a:p>
            <a:pPr algn="just"/>
            <a:r>
              <a:rPr lang="es-MX" sz="2800" b="1" dirty="0"/>
              <a:t>Tiña del los pies: </a:t>
            </a:r>
            <a:r>
              <a:rPr lang="es-MX" sz="2800" dirty="0"/>
              <a:t>es la forma mas frecuente, afecta sobre todo a deportistas principalmente en verano que utilizan calzado oclusivo y a menudo andan descalzos por vestuarios públicos. De las formas clínicas de presentación la forma crónica </a:t>
            </a:r>
            <a:r>
              <a:rPr lang="es-MX" sz="2800" dirty="0" err="1"/>
              <a:t>intertriginosa</a:t>
            </a:r>
            <a:r>
              <a:rPr lang="es-MX" sz="2800" dirty="0"/>
              <a:t> la causan el T. </a:t>
            </a:r>
            <a:r>
              <a:rPr lang="es-MX" sz="2800" dirty="0" err="1"/>
              <a:t>ribrum</a:t>
            </a:r>
            <a:r>
              <a:rPr lang="es-MX" sz="2800" dirty="0"/>
              <a:t> y el T. </a:t>
            </a:r>
            <a:r>
              <a:rPr lang="es-MX" sz="2800" dirty="0" err="1"/>
              <a:t>metagrophytes</a:t>
            </a:r>
            <a:r>
              <a:rPr lang="es-MX" sz="2800" dirty="0"/>
              <a:t> </a:t>
            </a:r>
            <a:r>
              <a:rPr lang="es-MX" sz="2800" dirty="0" err="1"/>
              <a:t>var</a:t>
            </a:r>
            <a:r>
              <a:rPr lang="es-MX" sz="2800" dirty="0"/>
              <a:t>. </a:t>
            </a:r>
            <a:r>
              <a:rPr lang="es-MX" sz="2800" dirty="0" err="1"/>
              <a:t>Interdigitale</a:t>
            </a:r>
            <a:r>
              <a:rPr lang="es-MX" sz="2800" dirty="0"/>
              <a:t>.</a:t>
            </a:r>
          </a:p>
          <a:p>
            <a:pPr algn="just"/>
            <a:r>
              <a:rPr lang="es-MX" sz="2800" dirty="0"/>
              <a:t>Se caracteriza por: </a:t>
            </a:r>
          </a:p>
          <a:p>
            <a:pPr marL="457200" indent="-457200" algn="just">
              <a:buFont typeface="Arial" panose="020B0604020202020204" pitchFamily="34" charset="0"/>
              <a:buChar char="•"/>
            </a:pPr>
            <a:r>
              <a:rPr lang="es-MX" sz="2800" dirty="0"/>
              <a:t>Eritema y maceración de los pliegues interdigitales.</a:t>
            </a:r>
          </a:p>
          <a:p>
            <a:pPr marL="457200" indent="-457200" algn="just">
              <a:buFont typeface="Arial" panose="020B0604020202020204" pitchFamily="34" charset="0"/>
              <a:buChar char="•"/>
            </a:pPr>
            <a:r>
              <a:rPr lang="es-MX" sz="2800" dirty="0"/>
              <a:t>Puede haber fisuras. </a:t>
            </a:r>
          </a:p>
          <a:p>
            <a:pPr marL="457200" indent="-457200" algn="just">
              <a:buFont typeface="Arial" panose="020B0604020202020204" pitchFamily="34" charset="0"/>
              <a:buChar char="•"/>
            </a:pPr>
            <a:r>
              <a:rPr lang="es-MX" sz="2800" dirty="0"/>
              <a:t>El cuarto espacio interdigital es el mas afectado en frecuencia e intensidad. </a:t>
            </a:r>
          </a:p>
          <a:p>
            <a:pPr algn="just"/>
            <a:endParaRPr lang="es-MX" sz="2800" dirty="0"/>
          </a:p>
          <a:p>
            <a:pPr marL="457200" indent="-457200" algn="just">
              <a:buFont typeface="Arial" panose="020B0604020202020204" pitchFamily="34" charset="0"/>
              <a:buChar char="•"/>
            </a:pPr>
            <a:endParaRPr lang="es-MX" sz="2800" dirty="0"/>
          </a:p>
        </p:txBody>
      </p:sp>
      <p:sp>
        <p:nvSpPr>
          <p:cNvPr id="12" name="CuadroTexto 11">
            <a:extLst>
              <a:ext uri="{FF2B5EF4-FFF2-40B4-BE49-F238E27FC236}">
                <a16:creationId xmlns:a16="http://schemas.microsoft.com/office/drawing/2014/main" id="{039A87B7-C79F-FE17-C801-3A8F32042E6C}"/>
              </a:ext>
            </a:extLst>
          </p:cNvPr>
          <p:cNvSpPr txBox="1"/>
          <p:nvPr/>
        </p:nvSpPr>
        <p:spPr>
          <a:xfrm>
            <a:off x="-304800" y="8420745"/>
            <a:ext cx="4800600" cy="381000"/>
          </a:xfrm>
          <a:prstGeom prst="rect">
            <a:avLst/>
          </a:prstGeom>
          <a:noFill/>
        </p:spPr>
        <p:txBody>
          <a:bodyPr wrap="square" rtlCol="0">
            <a:spAutoFit/>
          </a:bodyPr>
          <a:lstStyle/>
          <a:p>
            <a:pPr algn="ctr"/>
            <a:r>
              <a:rPr lang="es-MX" dirty="0"/>
              <a:t>TOMADA (FERRANDIZ,2025)</a:t>
            </a:r>
          </a:p>
        </p:txBody>
      </p:sp>
      <p:sp>
        <p:nvSpPr>
          <p:cNvPr id="10" name="CuadroTexto 9">
            <a:extLst>
              <a:ext uri="{FF2B5EF4-FFF2-40B4-BE49-F238E27FC236}">
                <a16:creationId xmlns:a16="http://schemas.microsoft.com/office/drawing/2014/main" id="{BF1252C2-B07A-7933-84EC-53CCA96C3BC3}"/>
              </a:ext>
            </a:extLst>
          </p:cNvPr>
          <p:cNvSpPr txBox="1"/>
          <p:nvPr/>
        </p:nvSpPr>
        <p:spPr>
          <a:xfrm>
            <a:off x="6925417" y="471957"/>
            <a:ext cx="4724400" cy="1446550"/>
          </a:xfrm>
          <a:prstGeom prst="rect">
            <a:avLst/>
          </a:prstGeom>
          <a:noFill/>
        </p:spPr>
        <p:txBody>
          <a:bodyPr wrap="square" rtlCol="0">
            <a:spAutoFit/>
          </a:bodyPr>
          <a:lstStyle/>
          <a:p>
            <a:pPr algn="ctr"/>
            <a:r>
              <a:rPr lang="es-MX" sz="4400" b="1" dirty="0"/>
              <a:t>DERMATOFITOSIS Y CANDIDIASIS </a:t>
            </a:r>
          </a:p>
        </p:txBody>
      </p:sp>
      <p:pic>
        <p:nvPicPr>
          <p:cNvPr id="15" name="Imagen 14" descr="Un bebé en la mano&#10;&#10;El contenido generado por IA puede ser incorrecto.">
            <a:extLst>
              <a:ext uri="{FF2B5EF4-FFF2-40B4-BE49-F238E27FC236}">
                <a16:creationId xmlns:a16="http://schemas.microsoft.com/office/drawing/2014/main" id="{5288FD9E-D898-1DFC-9F02-F205A3D7CC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934" y="3077891"/>
            <a:ext cx="8125731" cy="4733238"/>
          </a:xfrm>
          <a:prstGeom prst="rect">
            <a:avLst/>
          </a:prstGeom>
        </p:spPr>
      </p:pic>
      <p:sp>
        <p:nvSpPr>
          <p:cNvPr id="18" name="CuadroTexto 17">
            <a:extLst>
              <a:ext uri="{FF2B5EF4-FFF2-40B4-BE49-F238E27FC236}">
                <a16:creationId xmlns:a16="http://schemas.microsoft.com/office/drawing/2014/main" id="{89C82F73-D250-FE27-A54E-178F250F37AD}"/>
              </a:ext>
            </a:extLst>
          </p:cNvPr>
          <p:cNvSpPr txBox="1"/>
          <p:nvPr/>
        </p:nvSpPr>
        <p:spPr>
          <a:xfrm>
            <a:off x="8935652" y="7000769"/>
            <a:ext cx="8770105" cy="2677656"/>
          </a:xfrm>
          <a:prstGeom prst="rect">
            <a:avLst/>
          </a:prstGeom>
          <a:noFill/>
        </p:spPr>
        <p:txBody>
          <a:bodyPr wrap="square" rtlCol="0">
            <a:spAutoFit/>
          </a:bodyPr>
          <a:lstStyle/>
          <a:p>
            <a:pPr algn="just"/>
            <a:r>
              <a:rPr lang="es-MX" sz="2800" b="1" dirty="0"/>
              <a:t>Tiña de las manos: </a:t>
            </a:r>
            <a:r>
              <a:rPr lang="es-MX" sz="2800" dirty="0"/>
              <a:t>es lo equivalente al cuadro anterior pero en las manos, generalmente unilateral, y frecuentemente se contagia por el rascado de tiña en los pies. </a:t>
            </a:r>
          </a:p>
          <a:p>
            <a:pPr algn="just"/>
            <a:endParaRPr lang="es-MX" sz="2800" dirty="0"/>
          </a:p>
          <a:p>
            <a:pPr marL="457200" indent="-457200" algn="just">
              <a:buFont typeface="Arial" panose="020B0604020202020204" pitchFamily="34" charset="0"/>
              <a:buChar char="•"/>
            </a:pPr>
            <a:endParaRPr lang="es-MX" sz="2800" dirty="0"/>
          </a:p>
        </p:txBody>
      </p:sp>
    </p:spTree>
    <p:extLst>
      <p:ext uri="{BB962C8B-B14F-4D97-AF65-F5344CB8AC3E}">
        <p14:creationId xmlns:p14="http://schemas.microsoft.com/office/powerpoint/2010/main" val="20126249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187CA-535E-3CA6-0151-163E62A9FE5A}"/>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5BF5E4B7-342E-79CB-E560-272B2211A52A}"/>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9299AE39-8B1A-7310-BDBF-DC1FB4BFF5F9}"/>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981EAAF3-70A2-25B4-E36C-26640C34BF2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B30FB32-BF96-B418-C8BC-10C6D919C7ED}"/>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DBA9C522-1CB4-8068-0759-A32FCB7DCCF9}"/>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334FF426-A2C3-11E2-4874-CB155FCB16B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8DFDBB06-6F90-52F2-4C0D-4ED82DE320C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23E3E2E5-CB1B-029F-C808-E204A9C6F58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2B9C154C-55B8-DF1C-1BF6-DC6FF8F486F7}"/>
              </a:ext>
            </a:extLst>
          </p:cNvPr>
          <p:cNvSpPr txBox="1"/>
          <p:nvPr/>
        </p:nvSpPr>
        <p:spPr>
          <a:xfrm>
            <a:off x="3657600" y="3781743"/>
            <a:ext cx="12887325" cy="4401205"/>
          </a:xfrm>
          <a:prstGeom prst="rect">
            <a:avLst/>
          </a:prstGeom>
          <a:noFill/>
        </p:spPr>
        <p:txBody>
          <a:bodyPr wrap="square" rtlCol="0">
            <a:spAutoFit/>
          </a:bodyPr>
          <a:lstStyle/>
          <a:p>
            <a:pPr algn="just"/>
            <a:r>
              <a:rPr lang="es-MX" sz="4000" b="1" dirty="0"/>
              <a:t>Tratamientos: </a:t>
            </a:r>
            <a:r>
              <a:rPr lang="es-MX" sz="4000" dirty="0"/>
              <a:t>entre los tópicos está la </a:t>
            </a:r>
            <a:r>
              <a:rPr lang="es-MX" sz="4000" dirty="0" err="1"/>
              <a:t>terbinafina</a:t>
            </a:r>
            <a:r>
              <a:rPr lang="es-MX" sz="4000" dirty="0"/>
              <a:t>, ketoconazol, miconazol, clotrimazol. </a:t>
            </a:r>
          </a:p>
          <a:p>
            <a:pPr algn="just"/>
            <a:r>
              <a:rPr lang="es-MX" sz="4000" dirty="0"/>
              <a:t>Entre los de uso oral está el itraconazol, la </a:t>
            </a:r>
            <a:r>
              <a:rPr lang="es-MX" sz="4000" dirty="0" err="1"/>
              <a:t>terbinafina</a:t>
            </a:r>
            <a:r>
              <a:rPr lang="es-MX" sz="4000" dirty="0"/>
              <a:t>, el fluconazol, la griseofulvina, en la mayoría de los casos es suficiente el tratamiento tópico 3-4 semanas.  </a:t>
            </a:r>
          </a:p>
          <a:p>
            <a:pPr algn="just"/>
            <a:endParaRPr lang="es-MX" sz="4000" dirty="0"/>
          </a:p>
          <a:p>
            <a:pPr marL="457200" indent="-457200" algn="just">
              <a:buFont typeface="Arial" panose="020B0604020202020204" pitchFamily="34" charset="0"/>
              <a:buChar char="•"/>
            </a:pPr>
            <a:endParaRPr lang="es-MX" sz="4000" dirty="0"/>
          </a:p>
        </p:txBody>
      </p:sp>
      <p:sp>
        <p:nvSpPr>
          <p:cNvPr id="10" name="CuadroTexto 9">
            <a:extLst>
              <a:ext uri="{FF2B5EF4-FFF2-40B4-BE49-F238E27FC236}">
                <a16:creationId xmlns:a16="http://schemas.microsoft.com/office/drawing/2014/main" id="{21652621-387C-7361-A621-37A3B5B84526}"/>
              </a:ext>
            </a:extLst>
          </p:cNvPr>
          <p:cNvSpPr txBox="1"/>
          <p:nvPr/>
        </p:nvSpPr>
        <p:spPr>
          <a:xfrm>
            <a:off x="6827702" y="649193"/>
            <a:ext cx="4724400" cy="1446550"/>
          </a:xfrm>
          <a:prstGeom prst="rect">
            <a:avLst/>
          </a:prstGeom>
          <a:noFill/>
        </p:spPr>
        <p:txBody>
          <a:bodyPr wrap="square" rtlCol="0">
            <a:spAutoFit/>
          </a:bodyPr>
          <a:lstStyle/>
          <a:p>
            <a:pPr algn="ctr"/>
            <a:r>
              <a:rPr lang="es-MX" sz="4400" b="1" dirty="0"/>
              <a:t>DERMATOFITOSIS Y CANDIDIASIS </a:t>
            </a:r>
          </a:p>
        </p:txBody>
      </p:sp>
    </p:spTree>
    <p:extLst>
      <p:ext uri="{BB962C8B-B14F-4D97-AF65-F5344CB8AC3E}">
        <p14:creationId xmlns:p14="http://schemas.microsoft.com/office/powerpoint/2010/main" val="34736340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FAB51-0F1E-4926-6A20-5D5A4E113701}"/>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9EB36EB0-7305-9893-145F-1ADE5A7529E1}"/>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232821FD-0991-ED5A-DB78-E3D42C335A7C}"/>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0756BD6F-AA05-3CEB-2C6B-70A83E08AA5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05BF623-493E-B284-DED9-46F1E79EE974}"/>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4310BA77-3BFE-7F96-D220-272CE3DDA17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5BA2C915-B262-8D0E-3749-9B1D31FCCE3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DDB55D99-49F4-5E14-5B11-EA28E6E2D0F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C614C2AC-7D01-7E45-BF08-3EF5A33FAEC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B7B36287-1C1F-DD90-EA93-2EBA07346800}"/>
              </a:ext>
            </a:extLst>
          </p:cNvPr>
          <p:cNvSpPr txBox="1"/>
          <p:nvPr/>
        </p:nvSpPr>
        <p:spPr>
          <a:xfrm>
            <a:off x="7543800" y="3936139"/>
            <a:ext cx="8770105" cy="5509200"/>
          </a:xfrm>
          <a:prstGeom prst="rect">
            <a:avLst/>
          </a:prstGeom>
          <a:noFill/>
        </p:spPr>
        <p:txBody>
          <a:bodyPr wrap="square" rtlCol="0">
            <a:spAutoFit/>
          </a:bodyPr>
          <a:lstStyle/>
          <a:p>
            <a:pPr algn="just"/>
            <a:r>
              <a:rPr lang="es-MX" sz="3200" dirty="0"/>
              <a:t>La PCR es la técnica mas comúnmente empleada en biología molecular para ampliar el ADN. Sus aplicaciones en dermatología son para detectar el ADN de diferentes patógenos como agentes infecciosos, bacterias, espiroquetas, virus, parásitos y hongos, también es útil cuando hay resistencia a los tratamientos. Además para el diagnóstico de genodermatosis y mutaciones genéticas en cáncer de piel. </a:t>
            </a:r>
          </a:p>
          <a:p>
            <a:pPr algn="just"/>
            <a:endParaRPr lang="es-MX" sz="3200" dirty="0"/>
          </a:p>
          <a:p>
            <a:pPr marL="457200" indent="-457200" algn="just">
              <a:buFont typeface="Arial" panose="020B0604020202020204" pitchFamily="34" charset="0"/>
              <a:buChar char="•"/>
            </a:pPr>
            <a:endParaRPr lang="es-MX" sz="3200" dirty="0"/>
          </a:p>
        </p:txBody>
      </p:sp>
      <p:sp>
        <p:nvSpPr>
          <p:cNvPr id="12" name="CuadroTexto 11">
            <a:extLst>
              <a:ext uri="{FF2B5EF4-FFF2-40B4-BE49-F238E27FC236}">
                <a16:creationId xmlns:a16="http://schemas.microsoft.com/office/drawing/2014/main" id="{BD9F4FFE-41D5-3E62-3B12-C0BB04F4418D}"/>
              </a:ext>
            </a:extLst>
          </p:cNvPr>
          <p:cNvSpPr txBox="1"/>
          <p:nvPr/>
        </p:nvSpPr>
        <p:spPr>
          <a:xfrm>
            <a:off x="1036502" y="8315809"/>
            <a:ext cx="5791200" cy="923330"/>
          </a:xfrm>
          <a:prstGeom prst="rect">
            <a:avLst/>
          </a:prstGeom>
          <a:noFill/>
        </p:spPr>
        <p:txBody>
          <a:bodyPr wrap="square" rtlCol="0">
            <a:spAutoFit/>
          </a:bodyPr>
          <a:lstStyle/>
          <a:p>
            <a:pPr algn="ctr"/>
            <a:r>
              <a:rPr lang="es-MX" dirty="0"/>
              <a:t>TOMADA https://dcmq.com.mx/380-reacci%C3%B3n-en-cadena-de-la-polimerasa-pcr-y-sus-aplicaciones-en-dermatolog%C3%ADa.html</a:t>
            </a:r>
          </a:p>
        </p:txBody>
      </p:sp>
      <p:sp>
        <p:nvSpPr>
          <p:cNvPr id="10" name="CuadroTexto 9">
            <a:extLst>
              <a:ext uri="{FF2B5EF4-FFF2-40B4-BE49-F238E27FC236}">
                <a16:creationId xmlns:a16="http://schemas.microsoft.com/office/drawing/2014/main" id="{0D1D261D-2A3E-5920-FAA2-4E6FC3BD1922}"/>
              </a:ext>
            </a:extLst>
          </p:cNvPr>
          <p:cNvSpPr txBox="1"/>
          <p:nvPr/>
        </p:nvSpPr>
        <p:spPr>
          <a:xfrm>
            <a:off x="6827702" y="649193"/>
            <a:ext cx="6002034" cy="2123658"/>
          </a:xfrm>
          <a:prstGeom prst="rect">
            <a:avLst/>
          </a:prstGeom>
          <a:noFill/>
        </p:spPr>
        <p:txBody>
          <a:bodyPr wrap="square" rtlCol="0">
            <a:spAutoFit/>
          </a:bodyPr>
          <a:lstStyle/>
          <a:p>
            <a:pPr algn="ctr"/>
            <a:r>
              <a:rPr lang="es-MX" sz="4400" b="1" dirty="0"/>
              <a:t>DIAGNÓSTICO POR BIOLOGIA MOLECULAR Y PCR</a:t>
            </a:r>
          </a:p>
        </p:txBody>
      </p:sp>
      <p:pic>
        <p:nvPicPr>
          <p:cNvPr id="14" name="Imagen 13" descr="Interfaz de usuario gráfica&#10;&#10;El contenido generado por IA puede ser incorrecto.">
            <a:extLst>
              <a:ext uri="{FF2B5EF4-FFF2-40B4-BE49-F238E27FC236}">
                <a16:creationId xmlns:a16="http://schemas.microsoft.com/office/drawing/2014/main" id="{C8E4AC55-4BBA-9F5F-DF30-07E889950050}"/>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1231265" y="401328"/>
            <a:ext cx="4770783" cy="7798981"/>
          </a:xfrm>
          <a:prstGeom prst="rect">
            <a:avLst/>
          </a:prstGeom>
        </p:spPr>
      </p:pic>
    </p:spTree>
    <p:extLst>
      <p:ext uri="{BB962C8B-B14F-4D97-AF65-F5344CB8AC3E}">
        <p14:creationId xmlns:p14="http://schemas.microsoft.com/office/powerpoint/2010/main" val="24313333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7486E-42B4-88DD-16C6-5015375CD7A5}"/>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CA1D9357-9E60-2BA3-8E96-A299AD2F623A}"/>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14E1A576-BE76-2536-DCBD-314EB998CD0C}"/>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6F145901-1EA4-3D6A-113E-2D612A38EF9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714603F-9100-53A9-0C83-4B35083A2DDF}"/>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93EBD0FE-D255-2A10-5648-EBCB2FB162A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2B9CDEE6-006E-EC88-0807-8DDD911CC6F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1A490A08-BD35-413D-A4BA-06158752458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56EAC3AC-A9E0-1F9C-44C3-3A0680C8250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49B5E7BC-49B7-49FE-8774-E1E52F89F646}"/>
              </a:ext>
            </a:extLst>
          </p:cNvPr>
          <p:cNvSpPr txBox="1"/>
          <p:nvPr/>
        </p:nvSpPr>
        <p:spPr>
          <a:xfrm>
            <a:off x="3446272" y="3722957"/>
            <a:ext cx="11395453" cy="4031873"/>
          </a:xfrm>
          <a:prstGeom prst="rect">
            <a:avLst/>
          </a:prstGeom>
          <a:noFill/>
        </p:spPr>
        <p:txBody>
          <a:bodyPr wrap="square" rtlCol="0">
            <a:spAutoFit/>
          </a:bodyPr>
          <a:lstStyle/>
          <a:p>
            <a:pPr algn="just"/>
            <a:r>
              <a:rPr lang="es-MX" sz="3200" dirty="0"/>
              <a:t>Los antimicóticos disponibles actualmente varían mucho de acuerdo a la etiología de la infección yal agente causal. Pero los mas comunes son anfotericina B, triazoles y </a:t>
            </a:r>
            <a:r>
              <a:rPr lang="es-MX" sz="3200" dirty="0" err="1"/>
              <a:t>tetrazoles</a:t>
            </a:r>
            <a:r>
              <a:rPr lang="es-MX" sz="3200" dirty="0"/>
              <a:t>, flucitosina, </a:t>
            </a:r>
            <a:r>
              <a:rPr lang="es-MX" sz="3200" dirty="0" err="1"/>
              <a:t>equinocandidas</a:t>
            </a:r>
            <a:r>
              <a:rPr lang="es-MX" sz="3200" dirty="0"/>
              <a:t>, </a:t>
            </a:r>
            <a:r>
              <a:rPr lang="es-MX" sz="3200" dirty="0" err="1"/>
              <a:t>terbinafina</a:t>
            </a:r>
            <a:r>
              <a:rPr lang="es-MX" sz="3200" dirty="0"/>
              <a:t>. Tambien existe la presentación de antimicóticos inhalados como </a:t>
            </a:r>
            <a:r>
              <a:rPr lang="es-MX" sz="3200" dirty="0" err="1"/>
              <a:t>opelconazol</a:t>
            </a:r>
            <a:r>
              <a:rPr lang="es-MX" sz="3200" dirty="0"/>
              <a:t> y en polvo seco el itraconazol y voriconazol. </a:t>
            </a:r>
          </a:p>
          <a:p>
            <a:pPr algn="just"/>
            <a:endParaRPr lang="es-MX" sz="3200" dirty="0"/>
          </a:p>
          <a:p>
            <a:pPr marL="457200" indent="-457200" algn="just">
              <a:buFont typeface="Arial" panose="020B0604020202020204" pitchFamily="34" charset="0"/>
              <a:buChar char="•"/>
            </a:pPr>
            <a:endParaRPr lang="es-MX" sz="3200" dirty="0"/>
          </a:p>
        </p:txBody>
      </p:sp>
      <p:sp>
        <p:nvSpPr>
          <p:cNvPr id="10" name="CuadroTexto 9">
            <a:extLst>
              <a:ext uri="{FF2B5EF4-FFF2-40B4-BE49-F238E27FC236}">
                <a16:creationId xmlns:a16="http://schemas.microsoft.com/office/drawing/2014/main" id="{9EBB7EF3-3686-3ABC-4DAE-3267EF1F0783}"/>
              </a:ext>
            </a:extLst>
          </p:cNvPr>
          <p:cNvSpPr txBox="1"/>
          <p:nvPr/>
        </p:nvSpPr>
        <p:spPr>
          <a:xfrm>
            <a:off x="6142982" y="1796132"/>
            <a:ext cx="6002034" cy="1446550"/>
          </a:xfrm>
          <a:prstGeom prst="rect">
            <a:avLst/>
          </a:prstGeom>
          <a:noFill/>
        </p:spPr>
        <p:txBody>
          <a:bodyPr wrap="square" rtlCol="0">
            <a:spAutoFit/>
          </a:bodyPr>
          <a:lstStyle/>
          <a:p>
            <a:pPr algn="ctr"/>
            <a:r>
              <a:rPr lang="es-MX" sz="4400" b="1" dirty="0"/>
              <a:t>NUEVOS ANTIFÚNGICOS TÓPICOS Y SISTEMICOS </a:t>
            </a:r>
          </a:p>
        </p:txBody>
      </p:sp>
    </p:spTree>
    <p:extLst>
      <p:ext uri="{BB962C8B-B14F-4D97-AF65-F5344CB8AC3E}">
        <p14:creationId xmlns:p14="http://schemas.microsoft.com/office/powerpoint/2010/main" val="33704771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D22162A0-E58A-9DE3-3891-501DE75BA299}"/>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8A261D4F-3F7E-7023-D18A-8C8CEF9B063A}"/>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C76441DA-2D06-F3BB-64E9-CA54620F282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3A7F1E9-87CD-8231-E479-62FF4FCA526C}"/>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22F11B70-A2DC-7D3A-8DEE-BFF873C294F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0196B435-49C5-9288-35DA-79006826E92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18EC9D53-B686-0C5D-33D0-17781027C64E}"/>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5159FA1F-0DC3-D184-5844-6B174A75593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C4FE12FB-B61B-2F6D-E630-47B49B537869}"/>
              </a:ext>
            </a:extLst>
          </p:cNvPr>
          <p:cNvSpPr txBox="1"/>
          <p:nvPr/>
        </p:nvSpPr>
        <p:spPr>
          <a:xfrm>
            <a:off x="5715000" y="1485900"/>
            <a:ext cx="6532494" cy="646331"/>
          </a:xfrm>
          <a:prstGeom prst="rect">
            <a:avLst/>
          </a:prstGeom>
          <a:noFill/>
        </p:spPr>
        <p:txBody>
          <a:bodyPr wrap="square" rtlCol="0">
            <a:spAutoFit/>
          </a:bodyPr>
          <a:lstStyle/>
          <a:p>
            <a:pPr algn="ctr"/>
            <a:r>
              <a:rPr lang="es-MX" sz="3600" b="1" dirty="0"/>
              <a:t>BIBLIOGRAFIA </a:t>
            </a:r>
          </a:p>
        </p:txBody>
      </p:sp>
      <p:sp>
        <p:nvSpPr>
          <p:cNvPr id="11" name="CuadroTexto 10">
            <a:extLst>
              <a:ext uri="{FF2B5EF4-FFF2-40B4-BE49-F238E27FC236}">
                <a16:creationId xmlns:a16="http://schemas.microsoft.com/office/drawing/2014/main" id="{DCD7A6B9-6E69-C77D-1F76-13F8DAD3E2FF}"/>
              </a:ext>
            </a:extLst>
          </p:cNvPr>
          <p:cNvSpPr txBox="1"/>
          <p:nvPr/>
        </p:nvSpPr>
        <p:spPr>
          <a:xfrm>
            <a:off x="2971800" y="4040336"/>
            <a:ext cx="14329242" cy="4708981"/>
          </a:xfrm>
          <a:prstGeom prst="rect">
            <a:avLst/>
          </a:prstGeom>
          <a:noFill/>
        </p:spPr>
        <p:txBody>
          <a:bodyPr wrap="square" rtlCol="0">
            <a:spAutoFit/>
          </a:bodyPr>
          <a:lstStyle/>
          <a:p>
            <a:pPr algn="just"/>
            <a:r>
              <a:rPr lang="es-MX" sz="2000" dirty="0">
                <a:hlinkClick r:id="rId6"/>
              </a:rPr>
              <a:t>https://stamfordskin.com/en/dermatology/folliculitis-and-furunculosis/</a:t>
            </a:r>
            <a:endParaRPr lang="es-MX" sz="2000" dirty="0"/>
          </a:p>
          <a:p>
            <a:pPr algn="just"/>
            <a:endParaRPr lang="es-MX" sz="2000" dirty="0"/>
          </a:p>
          <a:p>
            <a:pPr algn="just"/>
            <a:r>
              <a:rPr lang="es-MX" sz="2000" dirty="0" err="1"/>
              <a:t>Medicanentos</a:t>
            </a:r>
            <a:r>
              <a:rPr lang="es-MX" sz="2000" dirty="0"/>
              <a:t> tomados de un resumen de la IA de Google </a:t>
            </a:r>
          </a:p>
          <a:p>
            <a:pPr algn="just"/>
            <a:r>
              <a:rPr lang="es-MX" sz="2000" dirty="0">
                <a:hlinkClick r:id="rId7"/>
              </a:rPr>
              <a:t>https://share.google/Xg1WXBpvDX2CrU0KZ</a:t>
            </a:r>
            <a:endParaRPr lang="es-MX" sz="2000" dirty="0"/>
          </a:p>
          <a:p>
            <a:pPr algn="just"/>
            <a:endParaRPr lang="es-MX" sz="2000" dirty="0"/>
          </a:p>
          <a:p>
            <a:pPr algn="just"/>
            <a:r>
              <a:rPr lang="es-MX" sz="2000" dirty="0">
                <a:hlinkClick r:id="rId8"/>
              </a:rPr>
              <a:t>https://share.google/jbfvmqghIUdCz2RPF</a:t>
            </a:r>
            <a:endParaRPr lang="es-MX" sz="2000" dirty="0"/>
          </a:p>
          <a:p>
            <a:pPr algn="just"/>
            <a:endParaRPr lang="es-MX" sz="2000" dirty="0"/>
          </a:p>
          <a:p>
            <a:pPr algn="just"/>
            <a:r>
              <a:rPr lang="es-MX" sz="2000" dirty="0"/>
              <a:t>https://dcmq.com.mx/380-reacci%C3%B3n-en-cadena-de-la-polimerasa-pcr-y-sus-aplicaciones-en-dermatolog%C3%ADa.html</a:t>
            </a:r>
          </a:p>
          <a:p>
            <a:pPr algn="just"/>
            <a:endParaRPr lang="es-MX" sz="2000" dirty="0"/>
          </a:p>
          <a:p>
            <a:pPr algn="just"/>
            <a:r>
              <a:rPr lang="es-MX" sz="2000" dirty="0" err="1"/>
              <a:t>Hoenigl</a:t>
            </a:r>
            <a:r>
              <a:rPr lang="es-MX" sz="2000" dirty="0"/>
              <a:t> M, </a:t>
            </a:r>
            <a:r>
              <a:rPr lang="es-MX" sz="2000" dirty="0" err="1"/>
              <a:t>Arastehfar</a:t>
            </a:r>
            <a:r>
              <a:rPr lang="es-MX" sz="2000" dirty="0"/>
              <a:t> A, </a:t>
            </a:r>
            <a:r>
              <a:rPr lang="es-MX" sz="2000" dirty="0" err="1"/>
              <a:t>Arendrup</a:t>
            </a:r>
            <a:r>
              <a:rPr lang="es-MX" sz="2000" dirty="0"/>
              <a:t> MC, </a:t>
            </a:r>
            <a:r>
              <a:rPr lang="es-MX" sz="2000" dirty="0" err="1"/>
              <a:t>Brüggemann</a:t>
            </a:r>
            <a:r>
              <a:rPr lang="es-MX" sz="2000" dirty="0"/>
              <a:t> R, Carvalho A, Chiller T, Chen S, </a:t>
            </a:r>
            <a:r>
              <a:rPr lang="es-MX" sz="2000" dirty="0" err="1"/>
              <a:t>Egger</a:t>
            </a:r>
            <a:r>
              <a:rPr lang="es-MX" sz="2000" dirty="0"/>
              <a:t> M, </a:t>
            </a:r>
            <a:r>
              <a:rPr lang="es-MX" sz="2000" dirty="0" err="1"/>
              <a:t>Feys</a:t>
            </a:r>
            <a:r>
              <a:rPr lang="es-MX" sz="2000" dirty="0"/>
              <a:t> S, </a:t>
            </a:r>
            <a:r>
              <a:rPr lang="es-MX" sz="2000" dirty="0" err="1"/>
              <a:t>Gangneux</a:t>
            </a:r>
            <a:r>
              <a:rPr lang="es-MX" sz="2000" dirty="0"/>
              <a:t> J-P, Gold JAW, </a:t>
            </a:r>
            <a:r>
              <a:rPr lang="es-MX" sz="2000" dirty="0" err="1"/>
              <a:t>Groll</a:t>
            </a:r>
            <a:r>
              <a:rPr lang="es-MX" sz="2000" dirty="0"/>
              <a:t> AH, </a:t>
            </a:r>
            <a:r>
              <a:rPr lang="es-MX" sz="2000" dirty="0" err="1"/>
              <a:t>Heylen</a:t>
            </a:r>
            <a:r>
              <a:rPr lang="es-MX" sz="2000" dirty="0"/>
              <a:t> J, </a:t>
            </a:r>
            <a:r>
              <a:rPr lang="es-MX" sz="2000" dirty="0" err="1"/>
              <a:t>Jenks</a:t>
            </a:r>
            <a:r>
              <a:rPr lang="es-MX" sz="2000" dirty="0"/>
              <a:t> JD, Krause R, </a:t>
            </a:r>
            <a:r>
              <a:rPr lang="es-MX" sz="2000" dirty="0" err="1"/>
              <a:t>Lagrou</a:t>
            </a:r>
            <a:r>
              <a:rPr lang="es-MX" sz="2000" dirty="0"/>
              <a:t> K, </a:t>
            </a:r>
            <a:r>
              <a:rPr lang="es-MX" sz="2000" dirty="0" err="1"/>
              <a:t>Lamoth</a:t>
            </a:r>
            <a:r>
              <a:rPr lang="es-MX" sz="2000" dirty="0"/>
              <a:t> F, </a:t>
            </a:r>
            <a:r>
              <a:rPr lang="es-MX" sz="2000" dirty="0" err="1"/>
              <a:t>Prattes</a:t>
            </a:r>
            <a:r>
              <a:rPr lang="es-MX" sz="2000" dirty="0"/>
              <a:t> J, </a:t>
            </a:r>
            <a:r>
              <a:rPr lang="es-MX" sz="2000" dirty="0" err="1"/>
              <a:t>Sedik</a:t>
            </a:r>
            <a:r>
              <a:rPr lang="es-MX" sz="2000" dirty="0"/>
              <a:t> S, </a:t>
            </a:r>
            <a:r>
              <a:rPr lang="es-MX" sz="2000" dirty="0" err="1"/>
              <a:t>Wauters</a:t>
            </a:r>
            <a:r>
              <a:rPr lang="es-MX" sz="2000" dirty="0"/>
              <a:t> J, </a:t>
            </a:r>
            <a:r>
              <a:rPr lang="es-MX" sz="2000" dirty="0" err="1"/>
              <a:t>Wiederhold</a:t>
            </a:r>
            <a:r>
              <a:rPr lang="es-MX" sz="2000" dirty="0"/>
              <a:t> NP, Thompson GR 3rd. Novel </a:t>
            </a:r>
            <a:r>
              <a:rPr lang="es-MX" sz="2000" dirty="0" err="1"/>
              <a:t>antifungals</a:t>
            </a:r>
            <a:r>
              <a:rPr lang="es-MX" sz="2000" dirty="0"/>
              <a:t> and </a:t>
            </a:r>
            <a:r>
              <a:rPr lang="es-MX" sz="2000" dirty="0" err="1"/>
              <a:t>treatment</a:t>
            </a:r>
            <a:r>
              <a:rPr lang="es-MX" sz="2000" dirty="0"/>
              <a:t> </a:t>
            </a:r>
            <a:r>
              <a:rPr lang="es-MX" sz="2000" dirty="0" err="1"/>
              <a:t>approaches</a:t>
            </a:r>
            <a:r>
              <a:rPr lang="es-MX" sz="2000" dirty="0"/>
              <a:t> </a:t>
            </a:r>
            <a:r>
              <a:rPr lang="es-MX" sz="2000" dirty="0" err="1"/>
              <a:t>to</a:t>
            </a:r>
            <a:r>
              <a:rPr lang="es-MX" sz="2000" dirty="0"/>
              <a:t> </a:t>
            </a:r>
            <a:r>
              <a:rPr lang="es-MX" sz="2000" dirty="0" err="1"/>
              <a:t>tackle</a:t>
            </a:r>
            <a:r>
              <a:rPr lang="es-MX" sz="2000" dirty="0"/>
              <a:t> </a:t>
            </a:r>
            <a:r>
              <a:rPr lang="es-MX" sz="2000" dirty="0" err="1"/>
              <a:t>resistance</a:t>
            </a:r>
            <a:r>
              <a:rPr lang="es-MX" sz="2000" dirty="0"/>
              <a:t> and </a:t>
            </a:r>
            <a:r>
              <a:rPr lang="es-MX" sz="2000" dirty="0" err="1"/>
              <a:t>improve</a:t>
            </a:r>
            <a:r>
              <a:rPr lang="es-MX" sz="2000" dirty="0"/>
              <a:t> </a:t>
            </a:r>
            <a:r>
              <a:rPr lang="es-MX" sz="2000" dirty="0" err="1"/>
              <a:t>outcomes</a:t>
            </a:r>
            <a:r>
              <a:rPr lang="es-MX" sz="2000" dirty="0"/>
              <a:t> </a:t>
            </a:r>
            <a:r>
              <a:rPr lang="es-MX" sz="2000" dirty="0" err="1"/>
              <a:t>of</a:t>
            </a:r>
            <a:r>
              <a:rPr lang="es-MX" sz="2000" dirty="0"/>
              <a:t> invasive </a:t>
            </a:r>
            <a:r>
              <a:rPr lang="es-MX" sz="2000" dirty="0" err="1"/>
              <a:t>fungal</a:t>
            </a:r>
            <a:r>
              <a:rPr lang="es-MX" sz="2000" dirty="0"/>
              <a:t> </a:t>
            </a:r>
            <a:r>
              <a:rPr lang="es-MX" sz="2000" dirty="0" err="1"/>
              <a:t>disease</a:t>
            </a:r>
            <a:r>
              <a:rPr lang="es-MX" sz="2000" dirty="0"/>
              <a:t>. Clin </a:t>
            </a:r>
            <a:r>
              <a:rPr lang="es-MX" sz="2000" dirty="0" err="1"/>
              <a:t>Microbiol</a:t>
            </a:r>
            <a:r>
              <a:rPr lang="es-MX" sz="2000" dirty="0"/>
              <a:t> Rev. 2024 Jun 13;37(2):e0007423. </a:t>
            </a:r>
            <a:r>
              <a:rPr lang="es-MX" sz="2000" dirty="0" err="1"/>
              <a:t>doi</a:t>
            </a:r>
            <a:r>
              <a:rPr lang="es-MX" sz="2000" dirty="0"/>
              <a:t>: 10.1128/cmr.00074-23. </a:t>
            </a:r>
            <a:r>
              <a:rPr lang="es-MX" sz="2000" dirty="0" err="1"/>
              <a:t>Epub</a:t>
            </a:r>
            <a:r>
              <a:rPr lang="es-MX" sz="2000" dirty="0"/>
              <a:t> 2024 </a:t>
            </a:r>
            <a:r>
              <a:rPr lang="es-MX" sz="2000" dirty="0" err="1"/>
              <a:t>Apr</a:t>
            </a:r>
            <a:r>
              <a:rPr lang="es-MX" sz="2000" dirty="0"/>
              <a:t> 11. PMID: 38602408; PMCID: PMC11237431.</a:t>
            </a:r>
          </a:p>
          <a:p>
            <a:pPr algn="just"/>
            <a:endParaRPr lang="es-MX" sz="2000" dirty="0"/>
          </a:p>
          <a:p>
            <a:pPr algn="just"/>
            <a:endParaRPr lang="es-MX" sz="2000" dirty="0"/>
          </a:p>
        </p:txBody>
      </p:sp>
    </p:spTree>
    <p:extLst>
      <p:ext uri="{BB962C8B-B14F-4D97-AF65-F5344CB8AC3E}">
        <p14:creationId xmlns:p14="http://schemas.microsoft.com/office/powerpoint/2010/main" val="16959811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6042</TotalTime>
  <Words>3519</Words>
  <Application>Microsoft Office PowerPoint</Application>
  <PresentationFormat>Personalizado</PresentationFormat>
  <Paragraphs>225</Paragraphs>
  <Slides>50</Slides>
  <Notes>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50</vt:i4>
      </vt:variant>
    </vt:vector>
  </HeadingPairs>
  <TitlesOfParts>
    <vt:vector size="57" baseType="lpstr">
      <vt:lpstr>Arial</vt:lpstr>
      <vt:lpstr>Aptos Narrow</vt:lpstr>
      <vt:lpstr>Aptos</vt:lpstr>
      <vt:lpstr>Calibri Light</vt:lpstr>
      <vt:lpstr>Calibri</vt:lpstr>
      <vt:lpstr>Office Theme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Azul y Violeta Informal Corporativo Desarrollo de Aplicación Emprendimiento Empresa Presentación</dc:title>
  <dc:creator>Lizeth Hernandez</dc:creator>
  <cp:lastModifiedBy>DIDIER ABRAHAM GARCIA VIVANCO</cp:lastModifiedBy>
  <cp:revision>31</cp:revision>
  <dcterms:created xsi:type="dcterms:W3CDTF">2006-08-16T00:00:00Z</dcterms:created>
  <dcterms:modified xsi:type="dcterms:W3CDTF">2025-08-16T02:41:17Z</dcterms:modified>
  <dc:identifier>DAF5U3N7QGM</dc:identifier>
</cp:coreProperties>
</file>