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387" r:id="rId5"/>
    <p:sldId id="388" r:id="rId6"/>
    <p:sldId id="404" r:id="rId7"/>
    <p:sldId id="389" r:id="rId8"/>
    <p:sldId id="390" r:id="rId9"/>
    <p:sldId id="391" r:id="rId10"/>
    <p:sldId id="392" r:id="rId11"/>
    <p:sldId id="393" r:id="rId12"/>
    <p:sldId id="394" r:id="rId13"/>
    <p:sldId id="395" r:id="rId14"/>
    <p:sldId id="396" r:id="rId15"/>
    <p:sldId id="397" r:id="rId16"/>
    <p:sldId id="398" r:id="rId17"/>
    <p:sldId id="399" r:id="rId18"/>
    <p:sldId id="400" r:id="rId19"/>
    <p:sldId id="401" r:id="rId20"/>
    <p:sldId id="402" r:id="rId21"/>
    <p:sldId id="403" r:id="rId22"/>
    <p:sldId id="326" r:id="rId23"/>
    <p:sldId id="405" r:id="rId24"/>
    <p:sldId id="385" r:id="rId25"/>
  </p:sldIdLst>
  <p:sldSz cx="18288000" cy="10287000"/>
  <p:notesSz cx="6858000" cy="9144000"/>
  <p:embeddedFontLst>
    <p:embeddedFont>
      <p:font typeface="Cambria" panose="02040503050406030204" pitchFamily="18"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CBB"/>
    <a:srgbClr val="0E3AAD"/>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980" autoAdjust="0"/>
  </p:normalViewPr>
  <p:slideViewPr>
    <p:cSldViewPr>
      <p:cViewPr varScale="1">
        <p:scale>
          <a:sx n="45" d="100"/>
          <a:sy n="45" d="100"/>
        </p:scale>
        <p:origin x="1262" y="21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20/09/2025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22</a:t>
            </a:fld>
            <a:endParaRPr lang="es-MX"/>
          </a:p>
        </p:txBody>
      </p:sp>
    </p:spTree>
    <p:extLst>
      <p:ext uri="{BB962C8B-B14F-4D97-AF65-F5344CB8AC3E}">
        <p14:creationId xmlns:p14="http://schemas.microsoft.com/office/powerpoint/2010/main" val="154936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288D0-9C2D-2568-1986-B7C2270261B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B60E84B-BDBC-69BB-814A-6C352985045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2F08949-D75E-A9B8-441C-64C27ADF7DBB}"/>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lang="es-MX" dirty="0"/>
          </a:p>
        </p:txBody>
      </p:sp>
      <p:sp>
        <p:nvSpPr>
          <p:cNvPr id="4" name="Marcador de número de diapositiva 3">
            <a:extLst>
              <a:ext uri="{FF2B5EF4-FFF2-40B4-BE49-F238E27FC236}">
                <a16:creationId xmlns:a16="http://schemas.microsoft.com/office/drawing/2014/main" id="{1FCC0173-2C59-E9FA-C6F8-A94A38A467C4}"/>
              </a:ext>
            </a:extLst>
          </p:cNvPr>
          <p:cNvSpPr>
            <a:spLocks noGrp="1"/>
          </p:cNvSpPr>
          <p:nvPr>
            <p:ph type="sldNum" sz="quarter" idx="5"/>
          </p:nvPr>
        </p:nvSpPr>
        <p:spPr/>
        <p:txBody>
          <a:bodyPr/>
          <a:lstStyle/>
          <a:p>
            <a:fld id="{4CE4D79E-2C13-174F-BF7A-04D2222335E9}" type="slidenum">
              <a:rPr lang="es-MX" smtClean="0"/>
              <a:t>23</a:t>
            </a:fld>
            <a:endParaRPr lang="es-MX"/>
          </a:p>
        </p:txBody>
      </p:sp>
    </p:spTree>
    <p:extLst>
      <p:ext uri="{BB962C8B-B14F-4D97-AF65-F5344CB8AC3E}">
        <p14:creationId xmlns:p14="http://schemas.microsoft.com/office/powerpoint/2010/main" val="3159053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 Id="rId9"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4.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5.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6.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7.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8.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9.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0.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pic>
        <p:nvPicPr>
          <p:cNvPr id="10" name="Imagen 9" descr="Imagen de la pantalla de un celular con letras&#10;&#10;El contenido generado por IA puede ser incorrecto.">
            <a:extLst>
              <a:ext uri="{FF2B5EF4-FFF2-40B4-BE49-F238E27FC236}">
                <a16:creationId xmlns:a16="http://schemas.microsoft.com/office/drawing/2014/main" id="{0EFEB35B-E566-0689-65AB-2AAA861062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29100"/>
            <a:ext cx="9827299" cy="5322719"/>
          </a:xfrm>
          <a:prstGeom prst="rect">
            <a:avLst/>
          </a:prstGeom>
        </p:spPr>
      </p:pic>
      <p:sp>
        <p:nvSpPr>
          <p:cNvPr id="11" name="Rectángulo 10">
            <a:extLst>
              <a:ext uri="{FF2B5EF4-FFF2-40B4-BE49-F238E27FC236}">
                <a16:creationId xmlns:a16="http://schemas.microsoft.com/office/drawing/2014/main" id="{F5E3AA72-E1F6-B67C-90A0-9B75334262C6}"/>
              </a:ext>
            </a:extLst>
          </p:cNvPr>
          <p:cNvSpPr/>
          <p:nvPr/>
        </p:nvSpPr>
        <p:spPr>
          <a:xfrm>
            <a:off x="10175305" y="3125564"/>
            <a:ext cx="8056749" cy="5632311"/>
          </a:xfrm>
          <a:prstGeom prst="rect">
            <a:avLst/>
          </a:prstGeom>
          <a:noFill/>
        </p:spPr>
        <p:txBody>
          <a:bodyPr wrap="square" lIns="91440" tIns="45720" rIns="91440" bIns="45720">
            <a:spAutoFit/>
          </a:bodyPr>
          <a:lstStyle/>
          <a:p>
            <a:pPr algn="ctr"/>
            <a:r>
              <a:rPr lang="es-ES" sz="6000" b="0" cap="none" spc="0" dirty="0">
                <a:ln w="0"/>
                <a:solidFill>
                  <a:schemeClr val="accent1"/>
                </a:solidFill>
                <a:effectLst>
                  <a:outerShdw blurRad="38100" dist="25400" dir="5400000" algn="ctr" rotWithShape="0">
                    <a:srgbClr val="6E747A">
                      <a:alpha val="43000"/>
                    </a:srgbClr>
                  </a:outerShdw>
                </a:effectLst>
              </a:rPr>
              <a:t>DR. DIDIER ABRAHAM </a:t>
            </a:r>
          </a:p>
          <a:p>
            <a:pPr algn="ctr"/>
            <a:r>
              <a:rPr lang="es-ES" sz="6000" b="0" cap="none" spc="0" dirty="0">
                <a:ln w="0"/>
                <a:solidFill>
                  <a:schemeClr val="accent1"/>
                </a:solidFill>
                <a:effectLst>
                  <a:outerShdw blurRad="38100" dist="25400" dir="5400000" algn="ctr" rotWithShape="0">
                    <a:srgbClr val="6E747A">
                      <a:alpha val="43000"/>
                    </a:srgbClr>
                  </a:outerShdw>
                </a:effectLst>
              </a:rPr>
              <a:t>GARCÍA VIVANCO</a:t>
            </a:r>
          </a:p>
          <a:p>
            <a:pPr algn="ctr"/>
            <a:r>
              <a:rPr lang="es-ES" sz="6000" dirty="0">
                <a:ln w="0"/>
                <a:solidFill>
                  <a:schemeClr val="accent1"/>
                </a:solidFill>
                <a:effectLst>
                  <a:outerShdw blurRad="38100" dist="25400" dir="5400000" algn="ctr" rotWithShape="0">
                    <a:srgbClr val="6E747A">
                      <a:alpha val="43000"/>
                    </a:srgbClr>
                  </a:outerShdw>
                </a:effectLst>
              </a:rPr>
              <a:t>MAESTRIA EN MEDICINA ESTETICA Y DEL ENVEJECIMIENTO FISIOLOGICO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descr="Texto&#10;&#10;El contenido generado por IA puede ser incorrecto.">
            <a:extLst>
              <a:ext uri="{FF2B5EF4-FFF2-40B4-BE49-F238E27FC236}">
                <a16:creationId xmlns:a16="http://schemas.microsoft.com/office/drawing/2014/main" id="{34548D1B-90F5-851F-49D0-63EF408839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2075" y="1183719"/>
            <a:ext cx="8357658" cy="7545943"/>
          </a:xfrm>
          <a:prstGeom prst="rect">
            <a:avLst/>
          </a:prstGeom>
        </p:spPr>
      </p:pic>
    </p:spTree>
    <p:extLst>
      <p:ext uri="{BB962C8B-B14F-4D97-AF65-F5344CB8AC3E}">
        <p14:creationId xmlns:p14="http://schemas.microsoft.com/office/powerpoint/2010/main" val="169356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A785EAAF-830F-942D-B2F6-90A25BC1A47B}"/>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sp>
        <p:nvSpPr>
          <p:cNvPr id="10" name="CuadroTexto 9">
            <a:extLst>
              <a:ext uri="{FF2B5EF4-FFF2-40B4-BE49-F238E27FC236}">
                <a16:creationId xmlns:a16="http://schemas.microsoft.com/office/drawing/2014/main" id="{75D9DD45-AFEE-C2F3-8F3E-3624078BF680}"/>
              </a:ext>
            </a:extLst>
          </p:cNvPr>
          <p:cNvSpPr txBox="1"/>
          <p:nvPr/>
        </p:nvSpPr>
        <p:spPr>
          <a:xfrm>
            <a:off x="3505200" y="2397094"/>
            <a:ext cx="12344400" cy="4832092"/>
          </a:xfrm>
          <a:prstGeom prst="rect">
            <a:avLst/>
          </a:prstGeom>
          <a:noFill/>
        </p:spPr>
        <p:txBody>
          <a:bodyPr wrap="square" rtlCol="0">
            <a:spAutoFit/>
          </a:bodyPr>
          <a:lstStyle/>
          <a:p>
            <a:pPr algn="just"/>
            <a:r>
              <a:rPr lang="es-MX" sz="2800" dirty="0"/>
              <a:t> </a:t>
            </a:r>
          </a:p>
          <a:p>
            <a:pPr algn="just"/>
            <a:r>
              <a:rPr lang="es-MX" sz="2800" dirty="0"/>
              <a:t>Enfermedad idiopática adquirida que se manifiesta por la aparición progresiva de máculas acrómicas en una distribución característica.</a:t>
            </a:r>
          </a:p>
          <a:p>
            <a:pPr algn="just"/>
            <a:endParaRPr lang="es-MX" sz="2800" dirty="0"/>
          </a:p>
          <a:p>
            <a:pPr algn="just"/>
            <a:endParaRPr lang="es-MX" sz="2800" dirty="0"/>
          </a:p>
          <a:p>
            <a:pPr algn="just"/>
            <a:endParaRPr lang="es-MX" sz="2800" dirty="0"/>
          </a:p>
          <a:p>
            <a:pPr algn="just"/>
            <a:r>
              <a:rPr lang="es-MX" sz="2800" b="1" dirty="0"/>
              <a:t>Epidemiología </a:t>
            </a:r>
          </a:p>
          <a:p>
            <a:pPr algn="just"/>
            <a:r>
              <a:rPr lang="es-MX" sz="2800" dirty="0"/>
              <a:t>Aparece en todas las razas, más frecuente en mujeres generalmente inicia antes de los 20 años y después de los 50, la tercera parte de los pacientes presentan historia familiar de vitíligo independientemente de la causa al final el área afectada resulta en la desaparición de los melanocitos de la piel afectada.</a:t>
            </a:r>
          </a:p>
        </p:txBody>
      </p:sp>
    </p:spTree>
    <p:extLst>
      <p:ext uri="{BB962C8B-B14F-4D97-AF65-F5344CB8AC3E}">
        <p14:creationId xmlns:p14="http://schemas.microsoft.com/office/powerpoint/2010/main" val="190372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BF3A9-FD5E-BE8C-2418-683A66718C7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BE78508-18E9-7C62-E861-8A04096BDE7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6F73F3F-EFFF-3798-0BEB-3113B08C850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4BF84F2-AB68-D344-AA71-FBD7A943098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F44D9E5-CAE5-E315-95F0-DC499212412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6A02743-18A4-1589-3094-9BD1B63964E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E0891B2-65C8-3787-F1EF-D2CB87F1B20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7CE3BF2-C8B7-7B79-24C2-FBF6D33233C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4" name="CuadroTexto 13">
            <a:extLst>
              <a:ext uri="{FF2B5EF4-FFF2-40B4-BE49-F238E27FC236}">
                <a16:creationId xmlns:a16="http://schemas.microsoft.com/office/drawing/2014/main" id="{FF217108-61F3-9A09-C7AA-486FD9989B72}"/>
              </a:ext>
            </a:extLst>
          </p:cNvPr>
          <p:cNvSpPr txBox="1"/>
          <p:nvPr/>
        </p:nvSpPr>
        <p:spPr>
          <a:xfrm>
            <a:off x="11049000" y="8460407"/>
            <a:ext cx="6963350" cy="369332"/>
          </a:xfrm>
          <a:prstGeom prst="rect">
            <a:avLst/>
          </a:prstGeom>
          <a:noFill/>
        </p:spPr>
        <p:txBody>
          <a:bodyPr wrap="square" rtlCol="0">
            <a:spAutoFit/>
          </a:bodyPr>
          <a:lstStyle/>
          <a:p>
            <a:r>
              <a:rPr lang="es-MX" dirty="0"/>
              <a:t>Figura 1. Obtenida de </a:t>
            </a:r>
            <a:r>
              <a:rPr lang="es-MX" dirty="0" err="1"/>
              <a:t>Ferrandiz</a:t>
            </a:r>
            <a:endParaRPr lang="es-MX" dirty="0"/>
          </a:p>
        </p:txBody>
      </p:sp>
      <p:pic>
        <p:nvPicPr>
          <p:cNvPr id="13" name="Imagen 12" descr="Una captura de pantalla de un celular&#10;&#10;El contenido generado por IA puede ser incorrecto.">
            <a:extLst>
              <a:ext uri="{FF2B5EF4-FFF2-40B4-BE49-F238E27FC236}">
                <a16:creationId xmlns:a16="http://schemas.microsoft.com/office/drawing/2014/main" id="{5D0F50D4-8AA5-4832-EADD-BCC3888512D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312362" y="364955"/>
            <a:ext cx="3366856" cy="8464784"/>
          </a:xfrm>
          <a:prstGeom prst="rect">
            <a:avLst/>
          </a:prstGeom>
        </p:spPr>
      </p:pic>
      <p:pic>
        <p:nvPicPr>
          <p:cNvPr id="12" name="Imagen 11" descr="Texto&#10;&#10;El contenido generado por IA puede ser incorrecto.">
            <a:extLst>
              <a:ext uri="{FF2B5EF4-FFF2-40B4-BE49-F238E27FC236}">
                <a16:creationId xmlns:a16="http://schemas.microsoft.com/office/drawing/2014/main" id="{89882B8C-9232-1CAC-0AB7-1AE81ED52CB9}"/>
              </a:ext>
            </a:extLst>
          </p:cNvPr>
          <p:cNvPicPr>
            <a:picLocks noChangeAspect="1"/>
          </p:cNvPicPr>
          <p:nvPr/>
        </p:nvPicPr>
        <p:blipFill>
          <a:blip r:embed="rId8" cstate="print">
            <a:extLst>
              <a:ext uri="{BEBA8EAE-BF5A-486C-A8C5-ECC9F3942E4B}">
                <a14:imgProps xmlns:a14="http://schemas.microsoft.com/office/drawing/2010/main">
                  <a14:imgLayer r:embed="rId9">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9372600" y="2251941"/>
            <a:ext cx="6486358" cy="5776912"/>
          </a:xfrm>
          <a:prstGeom prst="rect">
            <a:avLst/>
          </a:prstGeom>
        </p:spPr>
      </p:pic>
    </p:spTree>
    <p:extLst>
      <p:ext uri="{BB962C8B-B14F-4D97-AF65-F5344CB8AC3E}">
        <p14:creationId xmlns:p14="http://schemas.microsoft.com/office/powerpoint/2010/main" val="1148376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20E30-B614-946E-9F25-4DFCB73B028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FA3F4FE-244D-1B53-6445-C59E7893209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DD00BAA-5023-1C98-E5A4-A9313376AF4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BBE0D4B-3D74-5312-0038-16B157E1D974}"/>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734E9919-FE6B-9785-AAEE-D99FBF60E6B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045ABB1-D7A8-8296-0D44-D13CF2C7AC0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5169D0A-5C2F-B2ED-4462-83A2B2D96D6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2A65004-559C-96B9-0CCB-C8342416157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60020E34-B549-7E65-9FB8-03119B812EC2}"/>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sp>
        <p:nvSpPr>
          <p:cNvPr id="10" name="CuadroTexto 9">
            <a:extLst>
              <a:ext uri="{FF2B5EF4-FFF2-40B4-BE49-F238E27FC236}">
                <a16:creationId xmlns:a16="http://schemas.microsoft.com/office/drawing/2014/main" id="{EDE86B23-9424-9779-3D84-FA0F53BE2719}"/>
              </a:ext>
            </a:extLst>
          </p:cNvPr>
          <p:cNvSpPr txBox="1"/>
          <p:nvPr/>
        </p:nvSpPr>
        <p:spPr>
          <a:xfrm>
            <a:off x="2286000" y="3569205"/>
            <a:ext cx="8229600" cy="3416320"/>
          </a:xfrm>
          <a:prstGeom prst="rect">
            <a:avLst/>
          </a:prstGeom>
          <a:noFill/>
        </p:spPr>
        <p:txBody>
          <a:bodyPr wrap="square" rtlCol="0">
            <a:spAutoFit/>
          </a:bodyPr>
          <a:lstStyle/>
          <a:p>
            <a:r>
              <a:rPr lang="es-MX" sz="2400" b="1" dirty="0"/>
              <a:t>Manifestaciones clínicas </a:t>
            </a:r>
          </a:p>
          <a:p>
            <a:endParaRPr lang="es-MX" sz="2400" b="1" dirty="0"/>
          </a:p>
          <a:p>
            <a:endParaRPr lang="es-MX" sz="2400" b="1" dirty="0"/>
          </a:p>
          <a:p>
            <a:r>
              <a:rPr lang="es-MX" sz="2400" dirty="0"/>
              <a:t>Máculas acrómicas de bordes precisos y sin cambios epidérmicos. Su tamaño, forma y distribución son muy variados, con predilección por la cara  axilas e ingles, genitales, áreas </a:t>
            </a:r>
            <a:r>
              <a:rPr lang="es-MX" sz="2400" dirty="0" err="1"/>
              <a:t>periorificiales</a:t>
            </a:r>
            <a:r>
              <a:rPr lang="es-MX" sz="2400" dirty="0"/>
              <a:t>, dorso de las manos, zona periungueal, codos, rodillas y tobillos, generalmente son simétricas pero pueden seguir algún trayecto de un dermatoma (vitíligo segmentario).</a:t>
            </a:r>
          </a:p>
        </p:txBody>
      </p:sp>
      <p:pic>
        <p:nvPicPr>
          <p:cNvPr id="12" name="Imagen 11" descr="Imagen que contiene interior, agua, gato, azul&#10;&#10;El contenido generado por IA puede ser incorrecto.">
            <a:extLst>
              <a:ext uri="{FF2B5EF4-FFF2-40B4-BE49-F238E27FC236}">
                <a16:creationId xmlns:a16="http://schemas.microsoft.com/office/drawing/2014/main" id="{1BF65C4F-5A09-CFC3-B2FF-EDB282B1148D}"/>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515600" y="3962126"/>
            <a:ext cx="7061200" cy="4589780"/>
          </a:xfrm>
          <a:prstGeom prst="rect">
            <a:avLst/>
          </a:prstGeom>
        </p:spPr>
      </p:pic>
      <p:sp>
        <p:nvSpPr>
          <p:cNvPr id="15" name="CuadroTexto 14">
            <a:extLst>
              <a:ext uri="{FF2B5EF4-FFF2-40B4-BE49-F238E27FC236}">
                <a16:creationId xmlns:a16="http://schemas.microsoft.com/office/drawing/2014/main" id="{0A67D0AD-CF1D-6151-5DE8-591D293A28B7}"/>
              </a:ext>
            </a:extLst>
          </p:cNvPr>
          <p:cNvSpPr txBox="1"/>
          <p:nvPr/>
        </p:nvSpPr>
        <p:spPr>
          <a:xfrm>
            <a:off x="10508894" y="8674971"/>
            <a:ext cx="6963350" cy="369332"/>
          </a:xfrm>
          <a:prstGeom prst="rect">
            <a:avLst/>
          </a:prstGeom>
          <a:noFill/>
        </p:spPr>
        <p:txBody>
          <a:bodyPr wrap="square" rtlCol="0">
            <a:spAutoFit/>
          </a:bodyPr>
          <a:lstStyle/>
          <a:p>
            <a:r>
              <a:rPr lang="es-MX" dirty="0"/>
              <a:t>Figura 2 Obtenida de </a:t>
            </a:r>
            <a:r>
              <a:rPr lang="es-MX" dirty="0" err="1"/>
              <a:t>Ferrandiz</a:t>
            </a:r>
            <a:endParaRPr lang="es-MX" dirty="0"/>
          </a:p>
        </p:txBody>
      </p:sp>
    </p:spTree>
    <p:extLst>
      <p:ext uri="{BB962C8B-B14F-4D97-AF65-F5344CB8AC3E}">
        <p14:creationId xmlns:p14="http://schemas.microsoft.com/office/powerpoint/2010/main" val="2917566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CE921-15F9-A27F-3900-1719AC62535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596E7E-17E3-D12F-1998-03CD03106DC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23BE40D-4735-B365-7B76-08AC4D1DED8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5C0A2E5-F7E0-8035-CDD0-473D97BDD28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2F60546-3DFD-D2F1-C814-347A6BD02D9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85840AC-3B2E-7AA5-86AA-8DB37500425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F565904-CD19-B495-4C9E-52E46F688EB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E870DE3-F85F-C987-1D0D-C4945AAA46B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C6E83FCF-76D1-4BA2-B39F-EBCB6645A598}"/>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sp>
        <p:nvSpPr>
          <p:cNvPr id="10" name="CuadroTexto 9">
            <a:extLst>
              <a:ext uri="{FF2B5EF4-FFF2-40B4-BE49-F238E27FC236}">
                <a16:creationId xmlns:a16="http://schemas.microsoft.com/office/drawing/2014/main" id="{E40B42C3-DC24-928F-B136-EC27CAAF0CBB}"/>
              </a:ext>
            </a:extLst>
          </p:cNvPr>
          <p:cNvSpPr txBox="1"/>
          <p:nvPr/>
        </p:nvSpPr>
        <p:spPr>
          <a:xfrm>
            <a:off x="1676399" y="3962126"/>
            <a:ext cx="16188267" cy="2308324"/>
          </a:xfrm>
          <a:prstGeom prst="rect">
            <a:avLst/>
          </a:prstGeom>
          <a:noFill/>
        </p:spPr>
        <p:txBody>
          <a:bodyPr wrap="square" rtlCol="0">
            <a:spAutoFit/>
          </a:bodyPr>
          <a:lstStyle/>
          <a:p>
            <a:r>
              <a:rPr lang="es-MX" sz="2400" b="1" dirty="0"/>
              <a:t>Manifestaciones clínicas </a:t>
            </a:r>
          </a:p>
          <a:p>
            <a:endParaRPr lang="es-MX" sz="2400" b="1" dirty="0"/>
          </a:p>
          <a:p>
            <a:endParaRPr lang="es-MX" sz="2400" b="1" dirty="0"/>
          </a:p>
          <a:p>
            <a:r>
              <a:rPr lang="es-MX" sz="2400" dirty="0"/>
              <a:t>Se produce el fenómeno de </a:t>
            </a:r>
            <a:r>
              <a:rPr lang="es-MX" sz="2400" dirty="0" err="1"/>
              <a:t>koebner</a:t>
            </a:r>
            <a:r>
              <a:rPr lang="es-MX" sz="2400" dirty="0"/>
              <a:t> lo que condiciona que la lesión aparezca sobre las salientes óseas, área </a:t>
            </a:r>
            <a:r>
              <a:rPr lang="es-MX" sz="2400" dirty="0" err="1"/>
              <a:t>periorificial</a:t>
            </a:r>
            <a:r>
              <a:rPr lang="es-MX" sz="2400" dirty="0"/>
              <a:t>, y en ocasiones alrededor de heridas traumáticas o quirúrgicas, puede estar el vello del cuerpo siendo blancos, a esto se le conoce como </a:t>
            </a:r>
            <a:r>
              <a:rPr lang="es-MX" sz="2400" dirty="0" err="1"/>
              <a:t>poliosis</a:t>
            </a:r>
            <a:r>
              <a:rPr lang="es-MX" sz="2400" dirty="0"/>
              <a:t>.</a:t>
            </a:r>
          </a:p>
        </p:txBody>
      </p:sp>
    </p:spTree>
    <p:extLst>
      <p:ext uri="{BB962C8B-B14F-4D97-AF65-F5344CB8AC3E}">
        <p14:creationId xmlns:p14="http://schemas.microsoft.com/office/powerpoint/2010/main" val="2055177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20BCC-BDD6-E92B-8F3E-A57DD66477F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32A86C7-4D23-6B11-BFAB-FBE5C258533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93B8451-C20C-E057-372E-D664DBA612E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3AC1781-A66F-175C-C2EC-1651D79304D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489D957-1027-3D8D-543A-C37FCBA7216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7D960F5-EFE9-DAD4-3F1F-D290147D340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6FBB9FA-1A9A-284B-A008-F073A589CE7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96BFD38-1C85-7287-524E-49A8E0333FAC}"/>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F3E9BD58-E035-48A1-9246-FC7B2C781719}"/>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sp>
        <p:nvSpPr>
          <p:cNvPr id="10" name="CuadroTexto 9">
            <a:extLst>
              <a:ext uri="{FF2B5EF4-FFF2-40B4-BE49-F238E27FC236}">
                <a16:creationId xmlns:a16="http://schemas.microsoft.com/office/drawing/2014/main" id="{80F05493-2E00-9342-A8F5-F8A57A7F779D}"/>
              </a:ext>
            </a:extLst>
          </p:cNvPr>
          <p:cNvSpPr txBox="1"/>
          <p:nvPr/>
        </p:nvSpPr>
        <p:spPr>
          <a:xfrm>
            <a:off x="5284120" y="1673738"/>
            <a:ext cx="8229600" cy="830997"/>
          </a:xfrm>
          <a:prstGeom prst="rect">
            <a:avLst/>
          </a:prstGeom>
          <a:noFill/>
        </p:spPr>
        <p:txBody>
          <a:bodyPr wrap="square" rtlCol="0">
            <a:spAutoFit/>
          </a:bodyPr>
          <a:lstStyle/>
          <a:p>
            <a:r>
              <a:rPr lang="es-MX" sz="2400" dirty="0"/>
              <a:t>Se puede apreciar un halo hiperpigmentado  así como zonas puntiformes en su interior. </a:t>
            </a:r>
            <a:endParaRPr lang="es-MX" sz="3200" dirty="0"/>
          </a:p>
        </p:txBody>
      </p:sp>
      <p:pic>
        <p:nvPicPr>
          <p:cNvPr id="13" name="Imagen 12">
            <a:extLst>
              <a:ext uri="{FF2B5EF4-FFF2-40B4-BE49-F238E27FC236}">
                <a16:creationId xmlns:a16="http://schemas.microsoft.com/office/drawing/2014/main" id="{A353C0A3-E41C-CD45-51CB-8500A070390A}"/>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278795" y="2729273"/>
            <a:ext cx="9685866" cy="6289758"/>
          </a:xfrm>
          <a:prstGeom prst="rect">
            <a:avLst/>
          </a:prstGeom>
        </p:spPr>
      </p:pic>
      <p:sp>
        <p:nvSpPr>
          <p:cNvPr id="14" name="CuadroTexto 13">
            <a:extLst>
              <a:ext uri="{FF2B5EF4-FFF2-40B4-BE49-F238E27FC236}">
                <a16:creationId xmlns:a16="http://schemas.microsoft.com/office/drawing/2014/main" id="{C581B6DA-4FE6-A2F4-3AC8-9CD8E543AA50}"/>
              </a:ext>
            </a:extLst>
          </p:cNvPr>
          <p:cNvSpPr txBox="1"/>
          <p:nvPr/>
        </p:nvSpPr>
        <p:spPr>
          <a:xfrm>
            <a:off x="14009205" y="8577302"/>
            <a:ext cx="6963350" cy="369332"/>
          </a:xfrm>
          <a:prstGeom prst="rect">
            <a:avLst/>
          </a:prstGeom>
          <a:noFill/>
        </p:spPr>
        <p:txBody>
          <a:bodyPr wrap="square" rtlCol="0">
            <a:spAutoFit/>
          </a:bodyPr>
          <a:lstStyle/>
          <a:p>
            <a:r>
              <a:rPr lang="es-MX" dirty="0"/>
              <a:t>Figura 3. Obtenida de </a:t>
            </a:r>
            <a:r>
              <a:rPr lang="es-MX" dirty="0" err="1"/>
              <a:t>Ferrandiz</a:t>
            </a:r>
            <a:endParaRPr lang="es-MX" dirty="0"/>
          </a:p>
        </p:txBody>
      </p:sp>
    </p:spTree>
    <p:extLst>
      <p:ext uri="{BB962C8B-B14F-4D97-AF65-F5344CB8AC3E}">
        <p14:creationId xmlns:p14="http://schemas.microsoft.com/office/powerpoint/2010/main" val="2101737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2E133-08DA-E104-8328-C17B75A9CFF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9DEF49B-0CF0-A809-1491-2FDB75093AE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A83AC70-ED16-0821-D78B-16093B156DE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654968A-A305-FFF1-707F-F70BAE5316A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3E9EF77-0507-282A-0214-067A1F82C09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627B345-3D25-B8AC-0273-D64FBF36320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1D574B7-DF2E-7EEA-F80E-51205F9803C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0A56AEF-82C9-4AF1-4E2F-514F8D3E4EF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E78D06EC-C4DD-5DEF-48C6-6300DB169DAC}"/>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pic>
        <p:nvPicPr>
          <p:cNvPr id="12" name="Imagen 11" descr="Cara de un hombre con la boca abierta&#10;&#10;El contenido generado por IA puede ser incorrecto.">
            <a:extLst>
              <a:ext uri="{FF2B5EF4-FFF2-40B4-BE49-F238E27FC236}">
                <a16:creationId xmlns:a16="http://schemas.microsoft.com/office/drawing/2014/main" id="{201D6047-A030-54FB-DB00-C50CFE36D09C}"/>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457253" y="1606769"/>
            <a:ext cx="7779725" cy="7283767"/>
          </a:xfrm>
          <a:prstGeom prst="rect">
            <a:avLst/>
          </a:prstGeom>
        </p:spPr>
      </p:pic>
      <p:sp>
        <p:nvSpPr>
          <p:cNvPr id="14" name="CuadroTexto 13">
            <a:extLst>
              <a:ext uri="{FF2B5EF4-FFF2-40B4-BE49-F238E27FC236}">
                <a16:creationId xmlns:a16="http://schemas.microsoft.com/office/drawing/2014/main" id="{35F68AED-3386-8BB5-9FA0-3B58F158088E}"/>
              </a:ext>
            </a:extLst>
          </p:cNvPr>
          <p:cNvSpPr txBox="1"/>
          <p:nvPr/>
        </p:nvSpPr>
        <p:spPr>
          <a:xfrm>
            <a:off x="13411200" y="8521204"/>
            <a:ext cx="6963350" cy="369332"/>
          </a:xfrm>
          <a:prstGeom prst="rect">
            <a:avLst/>
          </a:prstGeom>
          <a:noFill/>
        </p:spPr>
        <p:txBody>
          <a:bodyPr wrap="square" rtlCol="0">
            <a:spAutoFit/>
          </a:bodyPr>
          <a:lstStyle/>
          <a:p>
            <a:r>
              <a:rPr lang="es-MX" dirty="0"/>
              <a:t>Figura 4 Obtenida de </a:t>
            </a:r>
            <a:r>
              <a:rPr lang="es-MX" dirty="0" err="1"/>
              <a:t>Ferrandiz</a:t>
            </a:r>
            <a:endParaRPr lang="es-MX" dirty="0"/>
          </a:p>
        </p:txBody>
      </p:sp>
    </p:spTree>
    <p:extLst>
      <p:ext uri="{BB962C8B-B14F-4D97-AF65-F5344CB8AC3E}">
        <p14:creationId xmlns:p14="http://schemas.microsoft.com/office/powerpoint/2010/main" val="2930053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3E27-B177-D144-62C8-FD9440483A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21D9E43-4943-DF98-21F4-E9A2C260130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FDA92BB-E9DE-F53D-5AED-74C96BFDB21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86C4CC1-78EC-79A6-CC63-D4C9741DF3BE}"/>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A34FC586-57D1-66A8-63C9-ED35107EADE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E4B1D93-8FF8-5920-040E-86FB12E099A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7BA2807E-980A-9492-D87E-E7729AE37FB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4B0D38AF-D094-D2D6-8288-36BE83102E2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88086A06-E0E6-857C-7862-21AF0A9FA542}"/>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pic>
        <p:nvPicPr>
          <p:cNvPr id="11" name="Imagen 10" descr="Imagen que contiene alimentos, tabla, sostener, pastel&#10;&#10;El contenido generado por IA puede ser incorrecto.">
            <a:extLst>
              <a:ext uri="{FF2B5EF4-FFF2-40B4-BE49-F238E27FC236}">
                <a16:creationId xmlns:a16="http://schemas.microsoft.com/office/drawing/2014/main" id="{9CDE7A29-C7BE-EFF1-6505-F1B49EC3EEB2}"/>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636423" y="1922760"/>
            <a:ext cx="10213648" cy="6906979"/>
          </a:xfrm>
          <a:prstGeom prst="rect">
            <a:avLst/>
          </a:prstGeom>
        </p:spPr>
      </p:pic>
      <p:sp>
        <p:nvSpPr>
          <p:cNvPr id="13" name="CuadroTexto 12">
            <a:extLst>
              <a:ext uri="{FF2B5EF4-FFF2-40B4-BE49-F238E27FC236}">
                <a16:creationId xmlns:a16="http://schemas.microsoft.com/office/drawing/2014/main" id="{B8AF3AAE-396F-CCCC-D6E1-3F7D77671472}"/>
              </a:ext>
            </a:extLst>
          </p:cNvPr>
          <p:cNvSpPr txBox="1"/>
          <p:nvPr/>
        </p:nvSpPr>
        <p:spPr>
          <a:xfrm>
            <a:off x="14935796" y="8422307"/>
            <a:ext cx="6963350" cy="369332"/>
          </a:xfrm>
          <a:prstGeom prst="rect">
            <a:avLst/>
          </a:prstGeom>
          <a:noFill/>
        </p:spPr>
        <p:txBody>
          <a:bodyPr wrap="square" rtlCol="0">
            <a:spAutoFit/>
          </a:bodyPr>
          <a:lstStyle/>
          <a:p>
            <a:r>
              <a:rPr lang="es-MX" dirty="0"/>
              <a:t>Figura 5 Obtenida de </a:t>
            </a:r>
            <a:r>
              <a:rPr lang="es-MX" dirty="0" err="1"/>
              <a:t>Ferrandiz</a:t>
            </a:r>
            <a:endParaRPr lang="es-MX" dirty="0"/>
          </a:p>
        </p:txBody>
      </p:sp>
    </p:spTree>
    <p:extLst>
      <p:ext uri="{BB962C8B-B14F-4D97-AF65-F5344CB8AC3E}">
        <p14:creationId xmlns:p14="http://schemas.microsoft.com/office/powerpoint/2010/main" val="375117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08E9D-DABF-0724-AA1E-F4CAA40A252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DE66599-B7B1-B512-2007-AA982B20DED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592C6B4-2360-602A-D8C5-205F869C306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2047D18-62A6-DE69-17A7-25E940E7E430}"/>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6336BC1-F472-6A7E-5807-EEF055B314B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7DD2017-9132-E551-1EAD-0CE9AEDE0CA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3355C4E-1C61-C300-CC78-23D9971CE32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78F6D1F-FC3E-55F5-C2E0-3C23C78F83F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54F6E392-29FE-B714-116A-D9FCDD0D912B}"/>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sp>
        <p:nvSpPr>
          <p:cNvPr id="10" name="CuadroTexto 9">
            <a:extLst>
              <a:ext uri="{FF2B5EF4-FFF2-40B4-BE49-F238E27FC236}">
                <a16:creationId xmlns:a16="http://schemas.microsoft.com/office/drawing/2014/main" id="{C765C649-3558-F9B9-2662-D677D5729CA4}"/>
              </a:ext>
            </a:extLst>
          </p:cNvPr>
          <p:cNvSpPr txBox="1"/>
          <p:nvPr/>
        </p:nvSpPr>
        <p:spPr>
          <a:xfrm>
            <a:off x="1752600" y="3569205"/>
            <a:ext cx="8763000" cy="1200329"/>
          </a:xfrm>
          <a:prstGeom prst="rect">
            <a:avLst/>
          </a:prstGeom>
          <a:noFill/>
        </p:spPr>
        <p:txBody>
          <a:bodyPr wrap="square" rtlCol="0">
            <a:spAutoFit/>
          </a:bodyPr>
          <a:lstStyle/>
          <a:p>
            <a:r>
              <a:rPr lang="es-MX" sz="2400" b="1" dirty="0"/>
              <a:t>Diagnóstico</a:t>
            </a:r>
          </a:p>
          <a:p>
            <a:pPr marL="285750" indent="-285750">
              <a:buFont typeface="Arial" panose="020B0604020202020204" pitchFamily="34" charset="0"/>
              <a:buChar char="•"/>
            </a:pPr>
            <a:r>
              <a:rPr lang="es-MX" sz="2400" dirty="0"/>
              <a:t>Visual con luz de Woods, </a:t>
            </a:r>
          </a:p>
          <a:p>
            <a:pPr marL="285750" indent="-285750">
              <a:buFont typeface="Arial" panose="020B0604020202020204" pitchFamily="34" charset="0"/>
              <a:buChar char="•"/>
            </a:pPr>
            <a:r>
              <a:rPr lang="es-MX" sz="2400" dirty="0"/>
              <a:t>Diagnóstico diferencial</a:t>
            </a:r>
          </a:p>
        </p:txBody>
      </p:sp>
      <p:pic>
        <p:nvPicPr>
          <p:cNvPr id="13" name="Imagen 12" descr="Texto&#10;&#10;El contenido generado por IA puede ser incorrecto.">
            <a:extLst>
              <a:ext uri="{FF2B5EF4-FFF2-40B4-BE49-F238E27FC236}">
                <a16:creationId xmlns:a16="http://schemas.microsoft.com/office/drawing/2014/main" id="{782E0AA8-0DA8-66CB-5449-2CD5B725AA2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818475" y="2953737"/>
            <a:ext cx="11074400" cy="5509514"/>
          </a:xfrm>
          <a:prstGeom prst="rect">
            <a:avLst/>
          </a:prstGeom>
        </p:spPr>
      </p:pic>
      <p:sp>
        <p:nvSpPr>
          <p:cNvPr id="14" name="CuadroTexto 13">
            <a:extLst>
              <a:ext uri="{FF2B5EF4-FFF2-40B4-BE49-F238E27FC236}">
                <a16:creationId xmlns:a16="http://schemas.microsoft.com/office/drawing/2014/main" id="{FB942EEB-09C4-9E55-CB30-94EBA403E19A}"/>
              </a:ext>
            </a:extLst>
          </p:cNvPr>
          <p:cNvSpPr txBox="1"/>
          <p:nvPr/>
        </p:nvSpPr>
        <p:spPr>
          <a:xfrm>
            <a:off x="5818475" y="8617885"/>
            <a:ext cx="6963350" cy="369332"/>
          </a:xfrm>
          <a:prstGeom prst="rect">
            <a:avLst/>
          </a:prstGeom>
          <a:noFill/>
        </p:spPr>
        <p:txBody>
          <a:bodyPr wrap="square" rtlCol="0">
            <a:spAutoFit/>
          </a:bodyPr>
          <a:lstStyle/>
          <a:p>
            <a:r>
              <a:rPr lang="es-MX" dirty="0"/>
              <a:t>Figura 6. Obtenida de </a:t>
            </a:r>
            <a:r>
              <a:rPr lang="es-MX" dirty="0" err="1"/>
              <a:t>Ferrandiz</a:t>
            </a:r>
            <a:endParaRPr lang="es-MX" dirty="0"/>
          </a:p>
        </p:txBody>
      </p:sp>
    </p:spTree>
    <p:extLst>
      <p:ext uri="{BB962C8B-B14F-4D97-AF65-F5344CB8AC3E}">
        <p14:creationId xmlns:p14="http://schemas.microsoft.com/office/powerpoint/2010/main" val="83444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AC432-755C-4719-FC39-2E015D217E3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FF73E5C-2C07-18FE-7A67-8F9EE569EAF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B7B46DC-C020-7DF9-C466-F98EA5D5743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875A8F9-CBDF-5363-88C3-43D39C646A61}"/>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469D2C55-4E35-0C8B-8C4A-7ACE5403644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58B97F4-1FD3-8FE9-1B22-6D9350C105B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B0B89B2-EE8F-A34A-1448-3C0566ED2D9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6E75E241-9794-5D38-AE3A-3A0269253F6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4FD29031-3B3E-731E-9688-291C88B32B0C}"/>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VITÍLIGO</a:t>
            </a:r>
          </a:p>
          <a:p>
            <a:pPr algn="ctr"/>
            <a:endParaRPr lang="es-MX" sz="2800" b="1" dirty="0"/>
          </a:p>
        </p:txBody>
      </p:sp>
      <p:sp>
        <p:nvSpPr>
          <p:cNvPr id="10" name="CuadroTexto 9">
            <a:extLst>
              <a:ext uri="{FF2B5EF4-FFF2-40B4-BE49-F238E27FC236}">
                <a16:creationId xmlns:a16="http://schemas.microsoft.com/office/drawing/2014/main" id="{4129CC68-4208-1008-18BD-2EAA86DDCE38}"/>
              </a:ext>
            </a:extLst>
          </p:cNvPr>
          <p:cNvSpPr txBox="1"/>
          <p:nvPr/>
        </p:nvSpPr>
        <p:spPr>
          <a:xfrm>
            <a:off x="3810000" y="2544750"/>
            <a:ext cx="13420725" cy="6001643"/>
          </a:xfrm>
          <a:prstGeom prst="rect">
            <a:avLst/>
          </a:prstGeom>
          <a:noFill/>
        </p:spPr>
        <p:txBody>
          <a:bodyPr wrap="square" rtlCol="0">
            <a:spAutoFit/>
          </a:bodyPr>
          <a:lstStyle/>
          <a:p>
            <a:r>
              <a:rPr lang="es-MX" sz="2400" b="1" dirty="0"/>
              <a:t>Pronóstico </a:t>
            </a:r>
          </a:p>
          <a:p>
            <a:r>
              <a:rPr lang="es-MX" sz="2400" dirty="0"/>
              <a:t>Curso lentamente progresivo durante años hasta que se estabiliza, pronóstico estético malo,  pero es posible que suceda una repigmentación cutánea espontánea.</a:t>
            </a:r>
          </a:p>
          <a:p>
            <a:r>
              <a:rPr lang="es-MX" sz="2400" dirty="0"/>
              <a:t> </a:t>
            </a:r>
          </a:p>
          <a:p>
            <a:r>
              <a:rPr lang="es-MX" sz="2400" b="1" dirty="0"/>
              <a:t>Tratamiento </a:t>
            </a:r>
          </a:p>
          <a:p>
            <a:pPr marL="342900" lvl="0" indent="-342900">
              <a:buFont typeface="Arial" panose="020B0604020202020204" pitchFamily="34" charset="0"/>
              <a:buChar char="•"/>
            </a:pPr>
            <a:r>
              <a:rPr lang="es-MX" sz="2400" dirty="0"/>
              <a:t>Proteger las zonas acrómicas con ropa o filtros solares</a:t>
            </a:r>
          </a:p>
          <a:p>
            <a:pPr marL="342900" lvl="0" indent="-342900">
              <a:buFont typeface="Arial" panose="020B0604020202020204" pitchFamily="34" charset="0"/>
              <a:buChar char="•"/>
            </a:pPr>
            <a:r>
              <a:rPr lang="es-MX" sz="2400" dirty="0"/>
              <a:t>Intentar la repigmentación a partir de la regeneración de melanocitos de piel sana se pueden utilizar corticoides tópicos potentes inhibidores de la </a:t>
            </a:r>
            <a:r>
              <a:rPr lang="es-MX" sz="2400" dirty="0" err="1"/>
              <a:t>calcineurina</a:t>
            </a:r>
            <a:r>
              <a:rPr lang="es-MX" sz="2400" dirty="0"/>
              <a:t> como el </a:t>
            </a:r>
            <a:r>
              <a:rPr lang="es-MX" sz="2400" dirty="0" err="1"/>
              <a:t>tacrólimus</a:t>
            </a:r>
            <a:r>
              <a:rPr lang="es-MX" sz="2400" dirty="0"/>
              <a:t> en lesiones pequeñas</a:t>
            </a:r>
          </a:p>
          <a:p>
            <a:pPr marL="342900" lvl="0" indent="-342900">
              <a:buFont typeface="Arial" panose="020B0604020202020204" pitchFamily="34" charset="0"/>
              <a:buChar char="•"/>
            </a:pPr>
            <a:r>
              <a:rPr lang="es-MX" sz="2400" dirty="0"/>
              <a:t>Medicamentos inhibidores de la vía JAK STAT como el </a:t>
            </a:r>
            <a:r>
              <a:rPr lang="es-MX" sz="2400" dirty="0" err="1"/>
              <a:t>ruxulitinib</a:t>
            </a:r>
            <a:r>
              <a:rPr lang="es-MX" sz="2400" dirty="0"/>
              <a:t>, que por vía tópica reduce la capacidad de destrucción de los melanocitos</a:t>
            </a:r>
          </a:p>
          <a:p>
            <a:pPr marL="342900" lvl="0" indent="-342900">
              <a:buFont typeface="Arial" panose="020B0604020202020204" pitchFamily="34" charset="0"/>
              <a:buChar char="•"/>
            </a:pPr>
            <a:r>
              <a:rPr lang="es-MX" sz="2400" dirty="0"/>
              <a:t>Se puede intentar la repigmentación con la </a:t>
            </a:r>
            <a:r>
              <a:rPr lang="es-MX" sz="2400" dirty="0" err="1"/>
              <a:t>fotoquimioterapia</a:t>
            </a:r>
            <a:r>
              <a:rPr lang="es-MX" sz="2400" dirty="0"/>
              <a:t> posterior a la luz solar o </a:t>
            </a:r>
            <a:r>
              <a:rPr lang="es-MX" sz="2400" dirty="0" err="1"/>
              <a:t>uv</a:t>
            </a:r>
            <a:r>
              <a:rPr lang="es-MX" sz="2400" dirty="0"/>
              <a:t> para ello se usan los psoralenos, la </a:t>
            </a:r>
            <a:r>
              <a:rPr lang="es-MX" sz="2400" dirty="0" err="1"/>
              <a:t>kellina</a:t>
            </a:r>
            <a:r>
              <a:rPr lang="es-MX" sz="2400" dirty="0"/>
              <a:t>, y la fenilalanina, tambien pueden usarse injertos de piel sana, la repigmentación es más fácil en la cara y en niños. </a:t>
            </a:r>
          </a:p>
          <a:p>
            <a:pPr marL="342900" lvl="0" indent="-342900">
              <a:buFont typeface="Arial" panose="020B0604020202020204" pitchFamily="34" charset="0"/>
              <a:buChar char="•"/>
            </a:pPr>
            <a:r>
              <a:rPr lang="es-MX" sz="2400" dirty="0"/>
              <a:t>Disimular las lesiones con maquillaje o </a:t>
            </a:r>
            <a:r>
              <a:rPr lang="es-MX" sz="2400" dirty="0" err="1"/>
              <a:t>microigmentación</a:t>
            </a:r>
            <a:r>
              <a:rPr lang="es-MX" sz="2400" dirty="0"/>
              <a:t>.</a:t>
            </a:r>
          </a:p>
          <a:p>
            <a:pPr marL="342900" lvl="0" indent="-342900">
              <a:buFont typeface="Arial" panose="020B0604020202020204" pitchFamily="34" charset="0"/>
              <a:buChar char="•"/>
            </a:pPr>
            <a:r>
              <a:rPr lang="es-MX" sz="2400" dirty="0"/>
              <a:t>También puede usarse el láser excímero de UVB de banda estrecha de 308nm o la fototerapia con UVB de banda estrecha.</a:t>
            </a:r>
          </a:p>
        </p:txBody>
      </p:sp>
    </p:spTree>
    <p:extLst>
      <p:ext uri="{BB962C8B-B14F-4D97-AF65-F5344CB8AC3E}">
        <p14:creationId xmlns:p14="http://schemas.microsoft.com/office/powerpoint/2010/main" val="2137591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94EF-FB99-88D6-4E55-32627F9DD25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E75D8C9-012B-A3C6-BDE9-487D2C8B8B4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72CB21B-362A-82B6-1154-91C66B561E6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70FDB57-2CF9-473E-4342-D2777C04C85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AB93E51C-63C3-E321-EE1A-FBA07573BEA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385FF5D-96AF-1932-EB52-73D68F92899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59B7404-0DFC-D1F5-7217-9A530CB3B33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76C15D5-89CE-DE9D-F1BE-ED3F1925331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CC2930BA-9840-F052-9E69-94EF762FD943}"/>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sp>
        <p:nvSpPr>
          <p:cNvPr id="10" name="CuadroTexto 9">
            <a:extLst>
              <a:ext uri="{FF2B5EF4-FFF2-40B4-BE49-F238E27FC236}">
                <a16:creationId xmlns:a16="http://schemas.microsoft.com/office/drawing/2014/main" id="{462A5592-3E3A-1A3C-C135-8012FA628FBA}"/>
              </a:ext>
            </a:extLst>
          </p:cNvPr>
          <p:cNvSpPr txBox="1"/>
          <p:nvPr/>
        </p:nvSpPr>
        <p:spPr>
          <a:xfrm>
            <a:off x="3124199" y="3196967"/>
            <a:ext cx="13420725" cy="5693866"/>
          </a:xfrm>
          <a:prstGeom prst="rect">
            <a:avLst/>
          </a:prstGeom>
          <a:noFill/>
        </p:spPr>
        <p:txBody>
          <a:bodyPr wrap="square" rtlCol="0">
            <a:spAutoFit/>
          </a:bodyPr>
          <a:lstStyle/>
          <a:p>
            <a:pPr algn="just"/>
            <a:r>
              <a:rPr lang="es-MX" sz="2800" dirty="0"/>
              <a:t>Melasma</a:t>
            </a:r>
          </a:p>
          <a:p>
            <a:pPr algn="just"/>
            <a:r>
              <a:rPr lang="es-MX" sz="2800" dirty="0"/>
              <a:t>Tambien denominado cloasma,  se presenta en forma de pigmentación difusa de color marrón claro, de bordes mal delimitados, localizada habitualmente en pómulos, el labio superior o mentón.</a:t>
            </a:r>
          </a:p>
          <a:p>
            <a:pPr algn="just"/>
            <a:r>
              <a:rPr lang="es-MX" sz="2800" dirty="0"/>
              <a:t>Puede aparecer en el inicio de la vida adulta, es más frecuente en mujeres, y aumenta con la exposición solar. </a:t>
            </a:r>
          </a:p>
          <a:p>
            <a:pPr algn="just"/>
            <a:endParaRPr lang="es-MX" sz="2800" dirty="0"/>
          </a:p>
          <a:p>
            <a:pPr algn="just"/>
            <a:r>
              <a:rPr lang="es-MX" sz="2800" b="1" dirty="0"/>
              <a:t>Causas.</a:t>
            </a:r>
          </a:p>
          <a:p>
            <a:pPr algn="just"/>
            <a:r>
              <a:rPr lang="es-MX" sz="2800" dirty="0"/>
              <a:t>Puede ser idiopático o asociarse  con la toma de anovulatorios, </a:t>
            </a:r>
            <a:r>
              <a:rPr lang="es-MX" sz="2800" dirty="0" err="1"/>
              <a:t>hidantoínas</a:t>
            </a:r>
            <a:r>
              <a:rPr lang="es-MX" sz="2800" dirty="0"/>
              <a:t>, y con el embarazo. </a:t>
            </a:r>
          </a:p>
          <a:p>
            <a:pPr algn="just"/>
            <a:endParaRPr lang="es-MX" sz="2800" dirty="0"/>
          </a:p>
          <a:p>
            <a:pPr algn="just"/>
            <a:r>
              <a:rPr lang="es-MX" sz="2800" b="1" dirty="0"/>
              <a:t>Síntomas.</a:t>
            </a:r>
          </a:p>
          <a:p>
            <a:pPr algn="just"/>
            <a:r>
              <a:rPr lang="es-MX" sz="2800" dirty="0"/>
              <a:t>Asintomático solo plantea un problema estético.</a:t>
            </a:r>
          </a:p>
        </p:txBody>
      </p:sp>
    </p:spTree>
    <p:extLst>
      <p:ext uri="{BB962C8B-B14F-4D97-AF65-F5344CB8AC3E}">
        <p14:creationId xmlns:p14="http://schemas.microsoft.com/office/powerpoint/2010/main" val="3488840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67B0B-1D0D-F99E-0C08-FF3FCFB9784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C30ED19-7A57-A22E-47AE-842C84BDF67E}"/>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7CE8446-C0E6-B54B-6C4C-E17CDE72CB8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E7512D3-EB14-8DD1-09D2-68017B8C4FE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1C3ADDE-4328-1F1A-D5BE-DB1FEAAE24F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996E949A-F092-E3D5-A131-9615B64E9E5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4B3EE61-1D29-E2EA-B0A8-B1BCEC175C3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CC0B74A-AD47-EC6A-2AC0-4BDBB1F128E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464BFEF2-56AC-2153-83AD-D959496081D3}"/>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sp>
        <p:nvSpPr>
          <p:cNvPr id="10" name="CuadroTexto 9">
            <a:extLst>
              <a:ext uri="{FF2B5EF4-FFF2-40B4-BE49-F238E27FC236}">
                <a16:creationId xmlns:a16="http://schemas.microsoft.com/office/drawing/2014/main" id="{95190579-EB70-4173-5D37-A44B5042A66A}"/>
              </a:ext>
            </a:extLst>
          </p:cNvPr>
          <p:cNvSpPr txBox="1"/>
          <p:nvPr/>
        </p:nvSpPr>
        <p:spPr>
          <a:xfrm>
            <a:off x="3124199" y="3196967"/>
            <a:ext cx="13420725" cy="3416320"/>
          </a:xfrm>
          <a:prstGeom prst="rect">
            <a:avLst/>
          </a:prstGeom>
          <a:noFill/>
        </p:spPr>
        <p:txBody>
          <a:bodyPr wrap="square" rtlCol="0">
            <a:spAutoFit/>
          </a:bodyPr>
          <a:lstStyle/>
          <a:p>
            <a:r>
              <a:rPr lang="es-MX" sz="2400" b="1" dirty="0"/>
              <a:t>Tratamiento </a:t>
            </a:r>
          </a:p>
          <a:p>
            <a:r>
              <a:rPr lang="es-MX" sz="2400" dirty="0"/>
              <a:t>Uso de fotoprotectores superior a 50 </a:t>
            </a:r>
            <a:r>
              <a:rPr lang="es-MX" sz="2400" dirty="0" err="1"/>
              <a:t>fps</a:t>
            </a:r>
            <a:r>
              <a:rPr lang="es-MX" sz="2400" dirty="0"/>
              <a:t>, utilizar despigmentantes como hidroquinona al 4%, ácido kojico, </a:t>
            </a:r>
            <a:r>
              <a:rPr lang="es-MX" sz="2400" dirty="0" err="1"/>
              <a:t>azeláico</a:t>
            </a:r>
            <a:r>
              <a:rPr lang="es-MX" sz="2400" dirty="0"/>
              <a:t>, El nuevo abordaje de tratamiento requiere de una farmacología con principio activos dirigidos a reparar la barrera cutánea defectuosa, modular la respuesta hormonal y regular el exceso de vascularización epidérmica subyacente, además de frenar la peroxidación lipídica y el aumento de radicales libres, los melanocitos hiperactivos y la trasferencia melánica (art2).</a:t>
            </a:r>
          </a:p>
          <a:p>
            <a:r>
              <a:rPr lang="es-MX" sz="2400" dirty="0"/>
              <a:t>ácido tranexámico (ATX), la </a:t>
            </a:r>
            <a:r>
              <a:rPr lang="es-MX" sz="2400" dirty="0" err="1"/>
              <a:t>flutamida</a:t>
            </a:r>
            <a:r>
              <a:rPr lang="es-MX" sz="2400" dirty="0"/>
              <a:t> y el ácido ascórbico. Se ha sugerido que la triple terapia del futuro podría ser una combinación de hidroquinona, un anti estrógeno y un inhibidor del factor de crecimiento endotelial vascular.</a:t>
            </a:r>
          </a:p>
        </p:txBody>
      </p:sp>
    </p:spTree>
    <p:extLst>
      <p:ext uri="{BB962C8B-B14F-4D97-AF65-F5344CB8AC3E}">
        <p14:creationId xmlns:p14="http://schemas.microsoft.com/office/powerpoint/2010/main" val="4229860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2AB16-4906-D10A-4343-49F69E709DB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3FCFD5C-D468-A850-5F45-108FA9A96BB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DF43CBA-847F-429D-9202-667AEFF4C25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FF532CA-F33A-0811-A08E-D2BA825149D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55A37172-1E00-A44B-2303-A74C86A3809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EB46AF5-EFD2-6E9B-BEF9-CD1184AA6AF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66A589B9-19D1-2C0F-4F19-25E05DAF47A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BA93B0A-D0E8-4F36-2D5E-3E74A153D1C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7F7F0E83-AC4C-0794-F9C1-FD112881DA2E}"/>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sp>
        <p:nvSpPr>
          <p:cNvPr id="10" name="CuadroTexto 9">
            <a:extLst>
              <a:ext uri="{FF2B5EF4-FFF2-40B4-BE49-F238E27FC236}">
                <a16:creationId xmlns:a16="http://schemas.microsoft.com/office/drawing/2014/main" id="{07850D83-BEFE-2044-769E-783EF275B5ED}"/>
              </a:ext>
            </a:extLst>
          </p:cNvPr>
          <p:cNvSpPr txBox="1"/>
          <p:nvPr/>
        </p:nvSpPr>
        <p:spPr>
          <a:xfrm>
            <a:off x="3124199" y="3196967"/>
            <a:ext cx="13420725" cy="4154984"/>
          </a:xfrm>
          <a:prstGeom prst="rect">
            <a:avLst/>
          </a:prstGeom>
          <a:noFill/>
        </p:spPr>
        <p:txBody>
          <a:bodyPr wrap="square" rtlCol="0">
            <a:spAutoFit/>
          </a:bodyPr>
          <a:lstStyle/>
          <a:p>
            <a:r>
              <a:rPr lang="es-MX" sz="2400" dirty="0"/>
              <a:t>Más de la tirosinasa, hay genes implicados en la melanogénesis: TYRP1 (</a:t>
            </a:r>
            <a:r>
              <a:rPr lang="es-MX" sz="2400" i="1" dirty="0" err="1"/>
              <a:t>tyrosinase</a:t>
            </a:r>
            <a:r>
              <a:rPr lang="es-MX" sz="2400" i="1" dirty="0"/>
              <a:t> </a:t>
            </a:r>
            <a:r>
              <a:rPr lang="es-MX" sz="2400" i="1" dirty="0" err="1"/>
              <a:t>related</a:t>
            </a:r>
            <a:r>
              <a:rPr lang="es-MX" sz="2400" i="1" dirty="0"/>
              <a:t> </a:t>
            </a:r>
            <a:r>
              <a:rPr lang="es-MX" sz="2400" i="1" dirty="0" err="1"/>
              <a:t>protein</a:t>
            </a:r>
            <a:r>
              <a:rPr lang="es-MX" sz="2400" i="1" dirty="0"/>
              <a:t> 1</a:t>
            </a:r>
            <a:r>
              <a:rPr lang="es-MX" sz="2400" dirty="0"/>
              <a:t>), TYRP2 (</a:t>
            </a:r>
            <a:r>
              <a:rPr lang="es-MX" sz="2400" i="1" dirty="0" err="1"/>
              <a:t>tyrosinase</a:t>
            </a:r>
            <a:r>
              <a:rPr lang="es-MX" sz="2400" i="1" dirty="0"/>
              <a:t> </a:t>
            </a:r>
            <a:r>
              <a:rPr lang="es-MX" sz="2400" i="1" dirty="0" err="1"/>
              <a:t>related</a:t>
            </a:r>
            <a:r>
              <a:rPr lang="es-MX" sz="2400" i="1" dirty="0"/>
              <a:t> </a:t>
            </a:r>
            <a:r>
              <a:rPr lang="es-MX" sz="2400" i="1" dirty="0" err="1"/>
              <a:t>protein</a:t>
            </a:r>
            <a:r>
              <a:rPr lang="es-MX" sz="2400" i="1" dirty="0"/>
              <a:t> 2</a:t>
            </a:r>
            <a:r>
              <a:rPr lang="es-MX" sz="2400" dirty="0"/>
              <a:t>) y MITF (</a:t>
            </a:r>
            <a:r>
              <a:rPr lang="es-MX" sz="2400" i="1" dirty="0" err="1"/>
              <a:t>melanocyte</a:t>
            </a:r>
            <a:r>
              <a:rPr lang="es-MX" sz="2400" i="1" dirty="0"/>
              <a:t> </a:t>
            </a:r>
            <a:r>
              <a:rPr lang="es-MX" sz="2400" i="1" dirty="0" err="1"/>
              <a:t>inducing</a:t>
            </a:r>
            <a:r>
              <a:rPr lang="es-MX" sz="2400" i="1" dirty="0"/>
              <a:t> </a:t>
            </a:r>
            <a:r>
              <a:rPr lang="es-MX" sz="2400" i="1" dirty="0" err="1"/>
              <a:t>transcription</a:t>
            </a:r>
            <a:r>
              <a:rPr lang="es-MX" sz="2400" i="1" dirty="0"/>
              <a:t> factor</a:t>
            </a:r>
            <a:r>
              <a:rPr lang="es-MX" sz="2400" dirty="0"/>
              <a:t>) que regulan positivamente la piel lesionada de pacientes con melasma, en la que predominan melanocitos que exhiben un mayor número de dendritas, mitocondrias, cuerpos de Golgi y retículo endoplásmico rugoso (art2)</a:t>
            </a:r>
          </a:p>
          <a:p>
            <a:r>
              <a:rPr lang="es-MX" sz="2400" dirty="0"/>
              <a:t>además deben usarse sombreros, sombrillas, gafas.</a:t>
            </a:r>
          </a:p>
          <a:p>
            <a:endParaRPr lang="es-MX" sz="2400" dirty="0"/>
          </a:p>
          <a:p>
            <a:r>
              <a:rPr lang="es-MX" sz="2400" dirty="0"/>
              <a:t>Clásicamente se utilizan los retinoides y retinoles, exfoliantes como  el ácido </a:t>
            </a:r>
            <a:r>
              <a:rPr lang="es-MX" sz="2400" dirty="0" err="1"/>
              <a:t>azelaico</a:t>
            </a:r>
            <a:r>
              <a:rPr lang="es-MX" sz="2400" dirty="0"/>
              <a:t>, </a:t>
            </a:r>
            <a:r>
              <a:rPr lang="es-MX" sz="2400" dirty="0" err="1"/>
              <a:t>niacinamida</a:t>
            </a:r>
            <a:r>
              <a:rPr lang="es-MX" sz="2400" dirty="0"/>
              <a:t>, </a:t>
            </a:r>
            <a:r>
              <a:rPr lang="es-MX" sz="2400" dirty="0" err="1"/>
              <a:t>ác</a:t>
            </a:r>
            <a:r>
              <a:rPr lang="es-MX" sz="2400" dirty="0"/>
              <a:t>. Kojico, vitamina c tópica, resveratrol, extractos herbales despigmentantes, vitamina e, zinc, ácido fítico,  extracto de cardo marino, semilla de uva o uva </a:t>
            </a:r>
            <a:r>
              <a:rPr lang="es-MX" sz="2400" dirty="0" err="1"/>
              <a:t>ursi</a:t>
            </a:r>
            <a:r>
              <a:rPr lang="es-MX" sz="2400" dirty="0"/>
              <a:t>, extracto de perejil combinaciones variables de los medicamentos.</a:t>
            </a:r>
          </a:p>
          <a:p>
            <a:endParaRPr lang="es-MX" sz="2400" dirty="0"/>
          </a:p>
        </p:txBody>
      </p:sp>
    </p:spTree>
    <p:extLst>
      <p:ext uri="{BB962C8B-B14F-4D97-AF65-F5344CB8AC3E}">
        <p14:creationId xmlns:p14="http://schemas.microsoft.com/office/powerpoint/2010/main" val="561300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433FD-F68B-B90B-F68C-66E7F451CEC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28B8898-87B5-E7E7-2123-35532FA161B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28B38E7-7EC6-58BF-AEDE-5C81F9BF6B1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B92D903-D9FC-79CA-6127-0418B9704B1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787B1BC-038D-2ADF-A737-BF0143ABBE2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D44E3705-73BF-15DE-8B54-FB777262481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15964BF6-B1DD-B7AE-2EBC-B8C043CF420C}"/>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78EB856-F423-E167-FEBD-7F8DDFA4C73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2D4B78F3-E445-D614-1A2D-D8065C4C3876}"/>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sp>
        <p:nvSpPr>
          <p:cNvPr id="10" name="CuadroTexto 9">
            <a:extLst>
              <a:ext uri="{FF2B5EF4-FFF2-40B4-BE49-F238E27FC236}">
                <a16:creationId xmlns:a16="http://schemas.microsoft.com/office/drawing/2014/main" id="{68DA1774-8F2C-CBA5-D237-BA4DDDDECA2B}"/>
              </a:ext>
            </a:extLst>
          </p:cNvPr>
          <p:cNvSpPr txBox="1"/>
          <p:nvPr/>
        </p:nvSpPr>
        <p:spPr>
          <a:xfrm>
            <a:off x="3124199" y="3196967"/>
            <a:ext cx="13420725" cy="3908762"/>
          </a:xfrm>
          <a:prstGeom prst="rect">
            <a:avLst/>
          </a:prstGeom>
          <a:noFill/>
        </p:spPr>
        <p:txBody>
          <a:bodyPr wrap="square" rtlCol="0">
            <a:spAutoFit/>
          </a:bodyPr>
          <a:lstStyle/>
          <a:p>
            <a:r>
              <a:rPr lang="es-MX" sz="2400" dirty="0"/>
              <a:t>Una combinación es la de Kligman hidroquinona 4%, </a:t>
            </a:r>
            <a:r>
              <a:rPr lang="es-MX" sz="2400" dirty="0" err="1"/>
              <a:t>ác</a:t>
            </a:r>
            <a:r>
              <a:rPr lang="es-MX" sz="2400" dirty="0"/>
              <a:t>. </a:t>
            </a:r>
            <a:r>
              <a:rPr lang="es-MX" sz="2400" dirty="0" err="1"/>
              <a:t>Retinóico</a:t>
            </a:r>
            <a:r>
              <a:rPr lang="es-MX" sz="2400" dirty="0"/>
              <a:t> .05%, hidrocortisona .5%, o se puede usar </a:t>
            </a:r>
            <a:r>
              <a:rPr lang="es-MX" sz="2400" dirty="0" err="1"/>
              <a:t>fluocinolona</a:t>
            </a:r>
            <a:r>
              <a:rPr lang="es-MX" sz="2400" dirty="0"/>
              <a:t> .01%,  puede variarse con dexametasona .1%, en lugar de hidroquinona, otra opción es combinados comerciales ya preparados de 3 o mas despigmentantes, peelings aclarantes de potencia moderada a alta como el de acido mandélico al 50%, acido glicólico empezando al 30%, acido láctico,  ácido tricloroacético 15 a 20%,  laser </a:t>
            </a:r>
            <a:r>
              <a:rPr lang="es-MX" sz="2400" dirty="0" err="1"/>
              <a:t>resurfacing</a:t>
            </a:r>
            <a:r>
              <a:rPr lang="es-MX" sz="2400" dirty="0"/>
              <a:t> con Co2 y protección post laser, el empleo prolongado de hidroquinona puede ocasionar una dermatitis por contacto otros despigmentantes usados son cisteamina la cual inhibe la tirosinasa y la peroxidasa, y bloquea la conversión de tirosina a </a:t>
            </a:r>
            <a:r>
              <a:rPr lang="es-MX" sz="2400" dirty="0" err="1"/>
              <a:t>dopaquinona</a:t>
            </a:r>
            <a:r>
              <a:rPr lang="es-MX" sz="2400" dirty="0"/>
              <a:t>. </a:t>
            </a:r>
          </a:p>
          <a:p>
            <a:r>
              <a:rPr lang="es-MX" sz="2400" dirty="0"/>
              <a:t>El ácido tranexámico se puede utilizar vía oral y vía tópica del 2 a 4%.</a:t>
            </a:r>
          </a:p>
          <a:p>
            <a:endParaRPr lang="es-MX" sz="2400" dirty="0"/>
          </a:p>
          <a:p>
            <a:endParaRPr lang="es-MX" sz="3200" dirty="0"/>
          </a:p>
        </p:txBody>
      </p:sp>
    </p:spTree>
    <p:extLst>
      <p:ext uri="{BB962C8B-B14F-4D97-AF65-F5344CB8AC3E}">
        <p14:creationId xmlns:p14="http://schemas.microsoft.com/office/powerpoint/2010/main" val="196063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9F89F-35EB-D83D-B5A9-26D27E0BFB0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DACFAF5-01CA-11FD-BD6C-2652C7AF9FC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49B07EE-2EC4-2222-AEC1-6550E8C7CE3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7D1C61D-33BB-1551-D54C-3D53B8362B0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FEC0EAE-00FB-9E3F-32E6-7279495FF61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16E35AB-9772-8A33-1895-F4C91B00F18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6B3C5D9-9DAA-82F1-CD1E-D44E2C24E55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FDFD05B-E2C7-EB0D-E5A4-53193081CF8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FE39E0CE-4D9C-A54E-6E86-AC54788B8BC6}"/>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pic>
        <p:nvPicPr>
          <p:cNvPr id="12" name="Imagen 11" descr="Interfaz de usuario gráfica, Texto, Aplicación, Correo electrónico&#10;&#10;El contenido generado por IA puede ser incorrecto.">
            <a:extLst>
              <a:ext uri="{FF2B5EF4-FFF2-40B4-BE49-F238E27FC236}">
                <a16:creationId xmlns:a16="http://schemas.microsoft.com/office/drawing/2014/main" id="{AC1075CF-FC78-C9CF-FDD0-AC95A462071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4156424" y="2241533"/>
            <a:ext cx="13785152" cy="5657321"/>
          </a:xfrm>
          <a:prstGeom prst="rect">
            <a:avLst/>
          </a:prstGeom>
        </p:spPr>
      </p:pic>
      <p:sp>
        <p:nvSpPr>
          <p:cNvPr id="13" name="CuadroTexto 12">
            <a:extLst>
              <a:ext uri="{FF2B5EF4-FFF2-40B4-BE49-F238E27FC236}">
                <a16:creationId xmlns:a16="http://schemas.microsoft.com/office/drawing/2014/main" id="{470D6143-8DAD-DD7C-D401-83FAA6755AA8}"/>
              </a:ext>
            </a:extLst>
          </p:cNvPr>
          <p:cNvSpPr txBox="1"/>
          <p:nvPr/>
        </p:nvSpPr>
        <p:spPr>
          <a:xfrm>
            <a:off x="4156424" y="8433219"/>
            <a:ext cx="6963350" cy="369332"/>
          </a:xfrm>
          <a:prstGeom prst="rect">
            <a:avLst/>
          </a:prstGeom>
          <a:noFill/>
        </p:spPr>
        <p:txBody>
          <a:bodyPr wrap="square" rtlCol="0">
            <a:spAutoFit/>
          </a:bodyPr>
          <a:lstStyle/>
          <a:p>
            <a:r>
              <a:rPr lang="es-MX" dirty="0"/>
              <a:t>Figura 7 Obtenida de González</a:t>
            </a:r>
          </a:p>
        </p:txBody>
      </p:sp>
    </p:spTree>
    <p:extLst>
      <p:ext uri="{BB962C8B-B14F-4D97-AF65-F5344CB8AC3E}">
        <p14:creationId xmlns:p14="http://schemas.microsoft.com/office/powerpoint/2010/main" val="3476213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CD0E9-0A1B-7BF7-1DC3-D846DA38A91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479F8EC-670B-66AA-47D9-8A480DC6624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A52660B-5E0D-8A51-B2FF-4127773C4FF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C72A11E-5B24-6CCE-D6AF-7D8129536C06}"/>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35289C1-C14C-1861-CAC9-D6C9C1F2777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DB5064C-573D-502E-29A5-97926A427BC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173B272-0BDA-9263-6BAD-06249B99C0D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2A7C59E-C84B-1051-0F82-C0E9056188D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3A87A370-1936-1BD9-6D9C-FE48DA218E62}"/>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pic>
        <p:nvPicPr>
          <p:cNvPr id="11" name="Imagen 10" descr="Tabla&#10;&#10;El contenido generado por IA puede ser incorrecto.">
            <a:extLst>
              <a:ext uri="{FF2B5EF4-FFF2-40B4-BE49-F238E27FC236}">
                <a16:creationId xmlns:a16="http://schemas.microsoft.com/office/drawing/2014/main" id="{EA70E5CF-A606-3BB7-BD94-19BB6F9DE0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1475" y="1905383"/>
            <a:ext cx="10403544" cy="6476233"/>
          </a:xfrm>
          <a:prstGeom prst="rect">
            <a:avLst/>
          </a:prstGeom>
        </p:spPr>
      </p:pic>
      <p:sp>
        <p:nvSpPr>
          <p:cNvPr id="15" name="CuadroTexto 14">
            <a:extLst>
              <a:ext uri="{FF2B5EF4-FFF2-40B4-BE49-F238E27FC236}">
                <a16:creationId xmlns:a16="http://schemas.microsoft.com/office/drawing/2014/main" id="{3079F69C-446F-BCC0-CEDD-6E8E73C992E1}"/>
              </a:ext>
            </a:extLst>
          </p:cNvPr>
          <p:cNvSpPr txBox="1"/>
          <p:nvPr/>
        </p:nvSpPr>
        <p:spPr>
          <a:xfrm>
            <a:off x="4566340" y="8617885"/>
            <a:ext cx="6963350" cy="369332"/>
          </a:xfrm>
          <a:prstGeom prst="rect">
            <a:avLst/>
          </a:prstGeom>
          <a:noFill/>
        </p:spPr>
        <p:txBody>
          <a:bodyPr wrap="square" rtlCol="0">
            <a:spAutoFit/>
          </a:bodyPr>
          <a:lstStyle/>
          <a:p>
            <a:r>
              <a:rPr lang="es-MX" dirty="0"/>
              <a:t>Figura 8 Obtenida de González</a:t>
            </a:r>
          </a:p>
        </p:txBody>
      </p:sp>
    </p:spTree>
    <p:extLst>
      <p:ext uri="{BB962C8B-B14F-4D97-AF65-F5344CB8AC3E}">
        <p14:creationId xmlns:p14="http://schemas.microsoft.com/office/powerpoint/2010/main" val="64140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63485-05F8-C6DB-6207-23FD6DBA2F3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A3DE9DC-F8A6-71E7-88CA-DBBA0818136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5E22B92-34B1-5218-A41C-BAC004532DB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1DD6164-1D92-9454-B0BF-BDB5B894F37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4F7341B-F984-5CA3-16F1-F6CB080EAD9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3BFFD30-2D43-D3C3-A55C-2D6DA85392B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71E80B2-C4AD-DB1F-3447-A56897ADB32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A590810-2E41-AD4F-C78F-78C156EA0B6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8677019A-2F66-97CE-D313-7E03D79DE66A}"/>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pic>
        <p:nvPicPr>
          <p:cNvPr id="12" name="Imagen 11" descr="Imagen que contiene ropa, persona, mujer, hombre&#10;&#10;El contenido generado por IA puede ser incorrecto.">
            <a:extLst>
              <a:ext uri="{FF2B5EF4-FFF2-40B4-BE49-F238E27FC236}">
                <a16:creationId xmlns:a16="http://schemas.microsoft.com/office/drawing/2014/main" id="{1A652F24-B9D3-4FA6-FA47-60C0FB73F0B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872323" y="1589975"/>
            <a:ext cx="7741847" cy="7300561"/>
          </a:xfrm>
          <a:prstGeom prst="rect">
            <a:avLst/>
          </a:prstGeom>
        </p:spPr>
      </p:pic>
      <p:sp>
        <p:nvSpPr>
          <p:cNvPr id="13" name="CuadroTexto 12">
            <a:extLst>
              <a:ext uri="{FF2B5EF4-FFF2-40B4-BE49-F238E27FC236}">
                <a16:creationId xmlns:a16="http://schemas.microsoft.com/office/drawing/2014/main" id="{7EB83341-E87C-E9CB-ADBD-7C86251EDF01}"/>
              </a:ext>
            </a:extLst>
          </p:cNvPr>
          <p:cNvSpPr txBox="1"/>
          <p:nvPr/>
        </p:nvSpPr>
        <p:spPr>
          <a:xfrm>
            <a:off x="13990569" y="8422307"/>
            <a:ext cx="6963350" cy="369332"/>
          </a:xfrm>
          <a:prstGeom prst="rect">
            <a:avLst/>
          </a:prstGeom>
          <a:noFill/>
        </p:spPr>
        <p:txBody>
          <a:bodyPr wrap="square" rtlCol="0">
            <a:spAutoFit/>
          </a:bodyPr>
          <a:lstStyle/>
          <a:p>
            <a:r>
              <a:rPr lang="es-MX" dirty="0"/>
              <a:t>Figura 9 Obtenida de González</a:t>
            </a:r>
          </a:p>
        </p:txBody>
      </p:sp>
    </p:spTree>
    <p:extLst>
      <p:ext uri="{BB962C8B-B14F-4D97-AF65-F5344CB8AC3E}">
        <p14:creationId xmlns:p14="http://schemas.microsoft.com/office/powerpoint/2010/main" val="2662623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9DCF9-B053-F64D-E374-D2136105AEA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E382D23-F1ED-98C0-5E17-536AAD8C3A9E}"/>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74F25BD-8C12-F344-C330-B8C6F11E015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C0B8848-B99E-AF8E-A996-31A09EB6B25E}"/>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410D7EF-1F45-1AB7-25FE-9BAF5C29592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B7B154D-EC85-E618-8052-4504AD38EAA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698F4968-EF9A-D95C-74E0-175EFB90AA3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1A98466-DCFE-5F15-0651-67B6FA9B88B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6A9BD3F5-C094-475C-7B03-9D8B9502F5F8}"/>
              </a:ext>
            </a:extLst>
          </p:cNvPr>
          <p:cNvSpPr txBox="1"/>
          <p:nvPr/>
        </p:nvSpPr>
        <p:spPr>
          <a:xfrm>
            <a:off x="6934200"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pic>
        <p:nvPicPr>
          <p:cNvPr id="11" name="Imagen 10" descr="Imagen que contiene Diagrama&#10;&#10;El contenido generado por IA puede ser incorrecto.">
            <a:extLst>
              <a:ext uri="{FF2B5EF4-FFF2-40B4-BE49-F238E27FC236}">
                <a16:creationId xmlns:a16="http://schemas.microsoft.com/office/drawing/2014/main" id="{BC5BF111-B1AB-15D3-7457-04B791984632}"/>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5854136" y="1820387"/>
            <a:ext cx="7778221" cy="7121138"/>
          </a:xfrm>
          <a:prstGeom prst="rect">
            <a:avLst/>
          </a:prstGeom>
        </p:spPr>
      </p:pic>
      <p:sp>
        <p:nvSpPr>
          <p:cNvPr id="13" name="CuadroTexto 12">
            <a:extLst>
              <a:ext uri="{FF2B5EF4-FFF2-40B4-BE49-F238E27FC236}">
                <a16:creationId xmlns:a16="http://schemas.microsoft.com/office/drawing/2014/main" id="{12945702-E440-6541-6358-FBA05E309F78}"/>
              </a:ext>
            </a:extLst>
          </p:cNvPr>
          <p:cNvSpPr txBox="1"/>
          <p:nvPr/>
        </p:nvSpPr>
        <p:spPr>
          <a:xfrm>
            <a:off x="13632357" y="8470846"/>
            <a:ext cx="6963350" cy="369332"/>
          </a:xfrm>
          <a:prstGeom prst="rect">
            <a:avLst/>
          </a:prstGeom>
          <a:noFill/>
        </p:spPr>
        <p:txBody>
          <a:bodyPr wrap="square" rtlCol="0">
            <a:spAutoFit/>
          </a:bodyPr>
          <a:lstStyle/>
          <a:p>
            <a:r>
              <a:rPr lang="es-MX" dirty="0"/>
              <a:t>Figura 10 Obtenida de González</a:t>
            </a:r>
          </a:p>
        </p:txBody>
      </p:sp>
    </p:spTree>
    <p:extLst>
      <p:ext uri="{BB962C8B-B14F-4D97-AF65-F5344CB8AC3E}">
        <p14:creationId xmlns:p14="http://schemas.microsoft.com/office/powerpoint/2010/main" val="812874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AAA23-8FB0-6734-0653-3AA12FD7C65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5D180BA-B325-807E-80A6-61660528DE4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FA6BC2F-6227-70D9-F39A-2303BF32A8B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C6AA473-112C-F8CA-5CFD-FE47DB266F1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B71DB63-67B4-CBC1-05DD-A507E965EDC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1574E3E-997D-AE8A-DE7A-B3864B226AA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C441CBA-5C66-DBCC-B185-9712495AEE9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EE6C181-1A3C-03D1-A1AC-0FF22EEBC31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21D393C6-D4DD-F78A-DBA2-1365530A9D1A}"/>
              </a:ext>
            </a:extLst>
          </p:cNvPr>
          <p:cNvSpPr txBox="1"/>
          <p:nvPr/>
        </p:nvSpPr>
        <p:spPr>
          <a:xfrm>
            <a:off x="6595533"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pic>
        <p:nvPicPr>
          <p:cNvPr id="12" name="Imagen 11" descr="Interfaz de usuario gráfica, Texto&#10;&#10;El contenido generado por IA puede ser incorrecto.">
            <a:extLst>
              <a:ext uri="{FF2B5EF4-FFF2-40B4-BE49-F238E27FC236}">
                <a16:creationId xmlns:a16="http://schemas.microsoft.com/office/drawing/2014/main" id="{5C4AA7E0-ED63-BB4E-CDD2-1B54985D1D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80395" y="2422014"/>
            <a:ext cx="14127209" cy="5704930"/>
          </a:xfrm>
          <a:prstGeom prst="rect">
            <a:avLst/>
          </a:prstGeom>
        </p:spPr>
      </p:pic>
      <p:sp>
        <p:nvSpPr>
          <p:cNvPr id="13" name="CuadroTexto 12">
            <a:extLst>
              <a:ext uri="{FF2B5EF4-FFF2-40B4-BE49-F238E27FC236}">
                <a16:creationId xmlns:a16="http://schemas.microsoft.com/office/drawing/2014/main" id="{8A4CC818-143A-509D-8FEE-971849A54E00}"/>
              </a:ext>
            </a:extLst>
          </p:cNvPr>
          <p:cNvSpPr txBox="1"/>
          <p:nvPr/>
        </p:nvSpPr>
        <p:spPr>
          <a:xfrm>
            <a:off x="2286000" y="8500590"/>
            <a:ext cx="6963350" cy="369332"/>
          </a:xfrm>
          <a:prstGeom prst="rect">
            <a:avLst/>
          </a:prstGeom>
          <a:noFill/>
        </p:spPr>
        <p:txBody>
          <a:bodyPr wrap="square" rtlCol="0">
            <a:spAutoFit/>
          </a:bodyPr>
          <a:lstStyle/>
          <a:p>
            <a:r>
              <a:rPr lang="es-MX" dirty="0"/>
              <a:t>Figura 11. Obtenida de González</a:t>
            </a:r>
          </a:p>
        </p:txBody>
      </p:sp>
    </p:spTree>
    <p:extLst>
      <p:ext uri="{BB962C8B-B14F-4D97-AF65-F5344CB8AC3E}">
        <p14:creationId xmlns:p14="http://schemas.microsoft.com/office/powerpoint/2010/main" val="4056818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8366E-55B8-ECCA-6EBB-EAA566BCFC8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F6E3BEF-8C14-01AB-5996-3666767F267E}"/>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F1D16AB-5E70-D2A9-B1EC-275CFEEF3D6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72508BD-0F3B-FA95-3A84-4596A83016F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D24D602-4B50-98C7-791D-3929748CEF5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E2020FF-7E87-8422-348E-697B1086E1C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0AFB3DE-58D3-49E7-33CD-04BA79132EA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9A6E6DB-C092-47B5-5870-E11B5B4495A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1ACA3B37-D513-DD4D-924E-BF9C161FCA02}"/>
              </a:ext>
            </a:extLst>
          </p:cNvPr>
          <p:cNvSpPr txBox="1"/>
          <p:nvPr/>
        </p:nvSpPr>
        <p:spPr>
          <a:xfrm>
            <a:off x="6595533" y="839092"/>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pic>
        <p:nvPicPr>
          <p:cNvPr id="11" name="Imagen 10" descr="Cara de una persona&#10;&#10;El contenido generado por IA puede ser incorrecto.">
            <a:extLst>
              <a:ext uri="{FF2B5EF4-FFF2-40B4-BE49-F238E27FC236}">
                <a16:creationId xmlns:a16="http://schemas.microsoft.com/office/drawing/2014/main" id="{2E391983-FA2B-191A-0815-354C850FED9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5132998" y="1325418"/>
            <a:ext cx="8600546" cy="7636163"/>
          </a:xfrm>
          <a:prstGeom prst="rect">
            <a:avLst/>
          </a:prstGeom>
        </p:spPr>
      </p:pic>
      <p:sp>
        <p:nvSpPr>
          <p:cNvPr id="13" name="CuadroTexto 12">
            <a:extLst>
              <a:ext uri="{FF2B5EF4-FFF2-40B4-BE49-F238E27FC236}">
                <a16:creationId xmlns:a16="http://schemas.microsoft.com/office/drawing/2014/main" id="{ADB69AF4-AF4E-AB33-6130-6AD8C7214569}"/>
              </a:ext>
            </a:extLst>
          </p:cNvPr>
          <p:cNvSpPr txBox="1"/>
          <p:nvPr/>
        </p:nvSpPr>
        <p:spPr>
          <a:xfrm>
            <a:off x="13758944" y="8527410"/>
            <a:ext cx="6963350" cy="369332"/>
          </a:xfrm>
          <a:prstGeom prst="rect">
            <a:avLst/>
          </a:prstGeom>
          <a:noFill/>
        </p:spPr>
        <p:txBody>
          <a:bodyPr wrap="square" rtlCol="0">
            <a:spAutoFit/>
          </a:bodyPr>
          <a:lstStyle/>
          <a:p>
            <a:r>
              <a:rPr lang="es-MX" dirty="0"/>
              <a:t>Figura 12 Obtenida de González</a:t>
            </a:r>
          </a:p>
        </p:txBody>
      </p:sp>
    </p:spTree>
    <p:extLst>
      <p:ext uri="{BB962C8B-B14F-4D97-AF65-F5344CB8AC3E}">
        <p14:creationId xmlns:p14="http://schemas.microsoft.com/office/powerpoint/2010/main" val="1156330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5B4A2C67-B63D-C511-705B-918B7FD4C404}"/>
              </a:ext>
            </a:extLst>
          </p:cNvPr>
          <p:cNvSpPr txBox="1"/>
          <p:nvPr/>
        </p:nvSpPr>
        <p:spPr>
          <a:xfrm>
            <a:off x="4012695" y="2868877"/>
            <a:ext cx="12751305" cy="3970318"/>
          </a:xfrm>
          <a:prstGeom prst="rect">
            <a:avLst/>
          </a:prstGeom>
          <a:noFill/>
        </p:spPr>
        <p:txBody>
          <a:bodyPr wrap="square" rtlCol="0">
            <a:spAutoFit/>
          </a:bodyPr>
          <a:lstStyle/>
          <a:p>
            <a:r>
              <a:rPr lang="es-MX" sz="3600" dirty="0"/>
              <a:t>Ácido tranexámico y </a:t>
            </a:r>
            <a:r>
              <a:rPr lang="es-MX" sz="3600" dirty="0" err="1"/>
              <a:t>microneedling</a:t>
            </a:r>
            <a:r>
              <a:rPr lang="es-MX" sz="3600" dirty="0"/>
              <a:t> o con </a:t>
            </a:r>
            <a:r>
              <a:rPr lang="es-MX" sz="3600" dirty="0" err="1"/>
              <a:t>roller</a:t>
            </a:r>
            <a:r>
              <a:rPr lang="es-MX" sz="3600" dirty="0"/>
              <a:t> más viales aclarantes.</a:t>
            </a:r>
          </a:p>
          <a:p>
            <a:r>
              <a:rPr lang="es-MX" sz="3600" dirty="0"/>
              <a:t>Luz pulsada en pulsos dobles o triples a 560, 590 o 615nm,  + láser  </a:t>
            </a:r>
            <a:r>
              <a:rPr lang="es-MX" sz="3600" dirty="0" err="1"/>
              <a:t>nd</a:t>
            </a:r>
            <a:r>
              <a:rPr lang="es-MX" sz="3600" dirty="0"/>
              <a:t> </a:t>
            </a:r>
            <a:r>
              <a:rPr lang="es-MX" sz="3600" dirty="0" err="1"/>
              <a:t>yag</a:t>
            </a:r>
            <a:r>
              <a:rPr lang="es-MX" sz="3600" dirty="0"/>
              <a:t> q Switched con una fluencia de  1 a 3 j/cm2, con spot de mayor tamaño, repetición de pulsos de  12 Hz, intervalos de tratamientos de 1 a 2 semanas.</a:t>
            </a:r>
          </a:p>
          <a:p>
            <a:pPr marL="457200" indent="-457200">
              <a:buFont typeface="Arial" panose="020B0604020202020204" pitchFamily="34" charset="0"/>
              <a:buChar char="•"/>
            </a:pPr>
            <a:endParaRPr lang="es-MX" sz="3600" dirty="0"/>
          </a:p>
        </p:txBody>
      </p:sp>
      <p:sp>
        <p:nvSpPr>
          <p:cNvPr id="12" name="CuadroTexto 11">
            <a:extLst>
              <a:ext uri="{FF2B5EF4-FFF2-40B4-BE49-F238E27FC236}">
                <a16:creationId xmlns:a16="http://schemas.microsoft.com/office/drawing/2014/main" id="{86A01FCB-56BA-4966-59F8-D47EE495C577}"/>
              </a:ext>
            </a:extLst>
          </p:cNvPr>
          <p:cNvSpPr txBox="1"/>
          <p:nvPr/>
        </p:nvSpPr>
        <p:spPr>
          <a:xfrm>
            <a:off x="6300086" y="1343333"/>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spTree>
    <p:extLst>
      <p:ext uri="{BB962C8B-B14F-4D97-AF65-F5344CB8AC3E}">
        <p14:creationId xmlns:p14="http://schemas.microsoft.com/office/powerpoint/2010/main" val="1971406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14461-37DB-C17E-003D-A55F22F8311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5EA9A10-07BE-6D65-2B9C-F8D5541FD2C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635E987-0267-3575-0CC7-6CD2099414C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82EDCA3-A477-7D80-3C3D-AF02A82343DD}"/>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BB7BDDEB-B61E-7129-D0B7-E8B27DDC6B8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F18ABEA-95F2-3D49-36F3-066DDADF7B5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FE3336EE-FC62-C3B1-8C30-7268E2DA012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C1489B64-AA80-213E-A951-7185D0A6719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3896EE0F-8D66-FC9F-D705-9939F016C5EF}"/>
              </a:ext>
            </a:extLst>
          </p:cNvPr>
          <p:cNvSpPr txBox="1"/>
          <p:nvPr/>
        </p:nvSpPr>
        <p:spPr>
          <a:xfrm>
            <a:off x="4012695" y="2868877"/>
            <a:ext cx="11263519" cy="5632311"/>
          </a:xfrm>
          <a:prstGeom prst="rect">
            <a:avLst/>
          </a:prstGeom>
          <a:noFill/>
        </p:spPr>
        <p:txBody>
          <a:bodyPr wrap="square" rtlCol="0">
            <a:spAutoFit/>
          </a:bodyPr>
          <a:lstStyle/>
          <a:p>
            <a:r>
              <a:rPr lang="es-MX" sz="3600" dirty="0"/>
              <a:t>Otro láser es el de co2 usado en modo </a:t>
            </a:r>
            <a:r>
              <a:rPr lang="es-MX" sz="3600" dirty="0" err="1"/>
              <a:t>resurfacing</a:t>
            </a:r>
            <a:r>
              <a:rPr lang="es-MX" sz="3600" dirty="0"/>
              <a:t>, y el </a:t>
            </a:r>
            <a:r>
              <a:rPr lang="es-MX" sz="3600" dirty="0" err="1"/>
              <a:t>Erbium</a:t>
            </a:r>
            <a:r>
              <a:rPr lang="es-MX" sz="3600" dirty="0"/>
              <a:t> </a:t>
            </a:r>
            <a:r>
              <a:rPr lang="es-MX" sz="3600" dirty="0" err="1"/>
              <a:t>Yag</a:t>
            </a:r>
            <a:r>
              <a:rPr lang="es-MX" sz="3600" dirty="0"/>
              <a:t> ya que se abren los canales en la piel se aplica la medicación tópica usando una penetración de láser de 600 a 800 micras vehiculizando el ácido tranexámico al  5-10%, hidroquinona 4%.</a:t>
            </a:r>
          </a:p>
          <a:p>
            <a:r>
              <a:rPr lang="es-MX" sz="3600" dirty="0"/>
              <a:t>Para valorar el progreso suele ser suficiente de manera visual directa o usando la fórmula de </a:t>
            </a:r>
            <a:r>
              <a:rPr lang="es-MX" sz="3600" dirty="0" err="1"/>
              <a:t>mMASI</a:t>
            </a:r>
            <a:r>
              <a:rPr lang="es-MX" sz="3600" dirty="0"/>
              <a:t>, que nos dice el área de melasma y  severidad </a:t>
            </a:r>
            <a:r>
              <a:rPr lang="es-MX" sz="3600" dirty="0" err="1"/>
              <a:t>index</a:t>
            </a:r>
            <a:r>
              <a:rPr lang="es-MX" sz="3600" dirty="0"/>
              <a:t>.</a:t>
            </a:r>
          </a:p>
          <a:p>
            <a:pPr marL="457200" indent="-457200">
              <a:buFont typeface="Arial" panose="020B0604020202020204" pitchFamily="34" charset="0"/>
              <a:buChar char="•"/>
            </a:pPr>
            <a:endParaRPr lang="es-MX" sz="3600" dirty="0"/>
          </a:p>
          <a:p>
            <a:pPr marL="457200" indent="-457200">
              <a:buFont typeface="Arial" panose="020B0604020202020204" pitchFamily="34" charset="0"/>
              <a:buChar char="•"/>
            </a:pPr>
            <a:endParaRPr lang="es-MX" sz="3600" dirty="0"/>
          </a:p>
        </p:txBody>
      </p:sp>
      <p:sp>
        <p:nvSpPr>
          <p:cNvPr id="12" name="CuadroTexto 11">
            <a:extLst>
              <a:ext uri="{FF2B5EF4-FFF2-40B4-BE49-F238E27FC236}">
                <a16:creationId xmlns:a16="http://schemas.microsoft.com/office/drawing/2014/main" id="{FE5AD500-E79A-3CE6-59B4-66EA0ECAE69F}"/>
              </a:ext>
            </a:extLst>
          </p:cNvPr>
          <p:cNvSpPr txBox="1"/>
          <p:nvPr/>
        </p:nvSpPr>
        <p:spPr>
          <a:xfrm>
            <a:off x="6300086" y="1343333"/>
            <a:ext cx="5618094" cy="954107"/>
          </a:xfrm>
          <a:prstGeom prst="rect">
            <a:avLst/>
          </a:prstGeom>
          <a:noFill/>
        </p:spPr>
        <p:txBody>
          <a:bodyPr wrap="square" rtlCol="0">
            <a:spAutoFit/>
          </a:bodyPr>
          <a:lstStyle/>
          <a:p>
            <a:pPr algn="ctr"/>
            <a:r>
              <a:rPr lang="es-MX" sz="2800" b="1" dirty="0"/>
              <a:t>MELASMA</a:t>
            </a:r>
          </a:p>
          <a:p>
            <a:pPr algn="ctr"/>
            <a:endParaRPr lang="es-MX" sz="2800" b="1" dirty="0"/>
          </a:p>
        </p:txBody>
      </p:sp>
    </p:spTree>
    <p:extLst>
      <p:ext uri="{BB962C8B-B14F-4D97-AF65-F5344CB8AC3E}">
        <p14:creationId xmlns:p14="http://schemas.microsoft.com/office/powerpoint/2010/main" val="1501335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14FC4-22D9-870E-50C6-B5077844BA7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B319D6-707E-6184-8187-3026A5D369B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1C8257C-5EB6-FA9B-84DC-86F0FA4A872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3B8BC49-64CC-A550-B1CB-BD56AD343B2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60D0CBA-58DA-4770-8AE4-A77A876C0F9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3F4C217-47C9-2077-F8CB-D73EC070D6F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5D81B25-B6B4-AF4F-540C-60E3BA4C310C}"/>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054DDF4-5446-9B6E-4E1D-866B9DE62707}"/>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07D697D8-6A0E-8D29-CD22-A2A88A1B9F02}"/>
              </a:ext>
            </a:extLst>
          </p:cNvPr>
          <p:cNvSpPr txBox="1"/>
          <p:nvPr/>
        </p:nvSpPr>
        <p:spPr>
          <a:xfrm>
            <a:off x="6366279" y="634632"/>
            <a:ext cx="4648200" cy="523220"/>
          </a:xfrm>
          <a:prstGeom prst="rect">
            <a:avLst/>
          </a:prstGeom>
          <a:noFill/>
        </p:spPr>
        <p:txBody>
          <a:bodyPr wrap="square" rtlCol="0">
            <a:spAutoFit/>
          </a:bodyPr>
          <a:lstStyle/>
          <a:p>
            <a:pPr algn="ctr"/>
            <a:r>
              <a:rPr lang="es-MX" sz="2800" b="1" dirty="0"/>
              <a:t>Bibliografía </a:t>
            </a:r>
          </a:p>
        </p:txBody>
      </p:sp>
      <p:sp>
        <p:nvSpPr>
          <p:cNvPr id="11" name="CuadroTexto 10">
            <a:extLst>
              <a:ext uri="{FF2B5EF4-FFF2-40B4-BE49-F238E27FC236}">
                <a16:creationId xmlns:a16="http://schemas.microsoft.com/office/drawing/2014/main" id="{397ACF25-C169-D26A-3CFF-779CD59F4E26}"/>
              </a:ext>
            </a:extLst>
          </p:cNvPr>
          <p:cNvSpPr txBox="1"/>
          <p:nvPr/>
        </p:nvSpPr>
        <p:spPr>
          <a:xfrm>
            <a:off x="4038600" y="2271614"/>
            <a:ext cx="11963399" cy="3416320"/>
          </a:xfrm>
          <a:prstGeom prst="rect">
            <a:avLst/>
          </a:prstGeom>
          <a:noFill/>
        </p:spPr>
        <p:txBody>
          <a:bodyPr wrap="square" rtlCol="0">
            <a:spAutoFit/>
          </a:bodyPr>
          <a:lstStyle/>
          <a:p>
            <a:pPr algn="just"/>
            <a:r>
              <a:rPr lang="es-MX" sz="2400" dirty="0"/>
              <a:t>González, M., Pérez, A., &amp; Fernández, J. (2024). Tratamiento del melasma con activos despigmentantes y ácido tranexámico: revisión y casos clínicos. Revista SEME, 13(2), 112-123. https://www.seme.org/revista/articulos/tratamiento-del-melasma-con-activos-despigmentantes-y-acido-tranexamico-revision-y-casos-clinicos?utm_source=chatgpt.com </a:t>
            </a:r>
          </a:p>
          <a:p>
            <a:pPr algn="just"/>
            <a:endParaRPr lang="es-MX" sz="2400" dirty="0"/>
          </a:p>
          <a:p>
            <a:pPr algn="just"/>
            <a:r>
              <a:rPr lang="es-MX" sz="2400" dirty="0"/>
              <a:t>Bielsa, I. (2025). Ferrándiz Dermatología Clínica. Elsevier.</a:t>
            </a:r>
          </a:p>
          <a:p>
            <a:pPr algn="just"/>
            <a:endParaRPr lang="es-MX" sz="2400" dirty="0"/>
          </a:p>
          <a:p>
            <a:pPr algn="just"/>
            <a:endParaRPr lang="es-MX" sz="2400" dirty="0"/>
          </a:p>
          <a:p>
            <a:pPr algn="just"/>
            <a:endParaRPr lang="es-MX" sz="2400" dirty="0"/>
          </a:p>
        </p:txBody>
      </p:sp>
    </p:spTree>
    <p:extLst>
      <p:ext uri="{BB962C8B-B14F-4D97-AF65-F5344CB8AC3E}">
        <p14:creationId xmlns:p14="http://schemas.microsoft.com/office/powerpoint/2010/main" val="1942426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7945</TotalTime>
  <Words>1315</Words>
  <Application>Microsoft Office PowerPoint</Application>
  <PresentationFormat>Personalizado</PresentationFormat>
  <Paragraphs>95</Paragraphs>
  <Slides>24</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24</vt:i4>
      </vt:variant>
    </vt:vector>
  </HeadingPairs>
  <TitlesOfParts>
    <vt:vector size="29" baseType="lpstr">
      <vt:lpstr>Aptos</vt:lpstr>
      <vt:lpstr>Cambria</vt:lpstr>
      <vt:lpstr>Calibri</vt:lpstr>
      <vt:lpstr>Arial</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DIDIER ABRAHAM GARCIA VIVANCO</cp:lastModifiedBy>
  <cp:revision>30</cp:revision>
  <dcterms:created xsi:type="dcterms:W3CDTF">2006-08-16T00:00:00Z</dcterms:created>
  <dcterms:modified xsi:type="dcterms:W3CDTF">2025-09-20T23:10:32Z</dcterms:modified>
  <dc:identifier>DAF5U3N7QGM</dc:identifier>
</cp:coreProperties>
</file>