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2"/>
  </p:notesMasterIdLst>
  <p:sldIdLst>
    <p:sldId id="256" r:id="rId2"/>
    <p:sldId id="257" r:id="rId3"/>
    <p:sldId id="258" r:id="rId4"/>
    <p:sldId id="326" r:id="rId5"/>
    <p:sldId id="362" r:id="rId6"/>
    <p:sldId id="363" r:id="rId7"/>
    <p:sldId id="364" r:id="rId8"/>
    <p:sldId id="284" r:id="rId9"/>
    <p:sldId id="365" r:id="rId10"/>
    <p:sldId id="366" r:id="rId11"/>
    <p:sldId id="367" r:id="rId12"/>
    <p:sldId id="368" r:id="rId13"/>
    <p:sldId id="369" r:id="rId14"/>
    <p:sldId id="370" r:id="rId15"/>
    <p:sldId id="371" r:id="rId16"/>
    <p:sldId id="372" r:id="rId17"/>
    <p:sldId id="373" r:id="rId18"/>
    <p:sldId id="374" r:id="rId19"/>
    <p:sldId id="375" r:id="rId20"/>
    <p:sldId id="376" r:id="rId21"/>
    <p:sldId id="377" r:id="rId22"/>
    <p:sldId id="378" r:id="rId23"/>
    <p:sldId id="379" r:id="rId24"/>
    <p:sldId id="380" r:id="rId25"/>
    <p:sldId id="381" r:id="rId26"/>
    <p:sldId id="382" r:id="rId27"/>
    <p:sldId id="383" r:id="rId28"/>
    <p:sldId id="384" r:id="rId29"/>
    <p:sldId id="386" r:id="rId30"/>
    <p:sldId id="385" r:id="rId31"/>
  </p:sldIdLst>
  <p:sldSz cx="18288000" cy="10287000"/>
  <p:notesSz cx="6858000" cy="9144000"/>
  <p:embeddedFontLst>
    <p:embeddedFont>
      <p:font typeface="Aptos Narrow" panose="020B0004020202020204" pitchFamily="34" charset="0"/>
      <p:regular r:id="rId33"/>
      <p:bold r:id="rId34"/>
      <p:italic r:id="rId35"/>
      <p:boldItalic r:id="rId36"/>
    </p:embeddedFont>
    <p:embeddedFont>
      <p:font typeface="Cambria" panose="02040503050406030204" pitchFamily="18"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3CBB"/>
    <a:srgbClr val="0E3AAD"/>
    <a:srgbClr val="3D69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0980" autoAdjust="0"/>
  </p:normalViewPr>
  <p:slideViewPr>
    <p:cSldViewPr>
      <p:cViewPr varScale="1">
        <p:scale>
          <a:sx n="45" d="100"/>
          <a:sy n="45" d="100"/>
        </p:scale>
        <p:origin x="1262" y="21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AA4517-5387-5849-B46E-1611DA9FE0A4}" type="datetimeFigureOut">
              <a:rPr lang="es-MX" smtClean="0"/>
              <a:t>18/09/2025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E4D79E-2C13-174F-BF7A-04D2222335E9}" type="slidenum">
              <a:rPr lang="es-MX" smtClean="0"/>
              <a:t>‹Nº›</a:t>
            </a:fld>
            <a:endParaRPr lang="es-MX"/>
          </a:p>
        </p:txBody>
      </p:sp>
    </p:spTree>
    <p:extLst>
      <p:ext uri="{BB962C8B-B14F-4D97-AF65-F5344CB8AC3E}">
        <p14:creationId xmlns:p14="http://schemas.microsoft.com/office/powerpoint/2010/main" val="4145006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b="0" i="0" u="none" strike="noStrike" dirty="0">
                <a:solidFill>
                  <a:srgbClr val="212121"/>
                </a:solidFill>
                <a:effectLst/>
                <a:highlight>
                  <a:srgbClr val="FFFFFF"/>
                </a:highlight>
                <a:latin typeface="Cambria" panose="02040503050406030204" pitchFamily="18" charset="0"/>
              </a:rPr>
              <a:t>En los informes de casos actuales, los tres pacientes lograron una mejora significativa en sus síntomas en unos 6-8 meses. Llevaban su férula nocturna con el tiempo, pero redujeron el uso de su férula diurna después de 3-4 meses después del inicio del tratamiento, adoptando su uso solo "cuando era necesario", después de lo cual fueron seguidos para la terapia cognitiva conductual.</a:t>
            </a:r>
            <a:endParaRPr lang="es-MX" dirty="0"/>
          </a:p>
        </p:txBody>
      </p:sp>
      <p:sp>
        <p:nvSpPr>
          <p:cNvPr id="4" name="Marcador de número de diapositiva 3"/>
          <p:cNvSpPr>
            <a:spLocks noGrp="1"/>
          </p:cNvSpPr>
          <p:nvPr>
            <p:ph type="sldNum" sz="quarter" idx="5"/>
          </p:nvPr>
        </p:nvSpPr>
        <p:spPr/>
        <p:txBody>
          <a:bodyPr/>
          <a:lstStyle/>
          <a:p>
            <a:fld id="{4CE4D79E-2C13-174F-BF7A-04D2222335E9}" type="slidenum">
              <a:rPr lang="es-MX" smtClean="0"/>
              <a:t>4</a:t>
            </a:fld>
            <a:endParaRPr lang="es-MX"/>
          </a:p>
        </p:txBody>
      </p:sp>
    </p:spTree>
    <p:extLst>
      <p:ext uri="{BB962C8B-B14F-4D97-AF65-F5344CB8AC3E}">
        <p14:creationId xmlns:p14="http://schemas.microsoft.com/office/powerpoint/2010/main" val="154936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529EF-D098-1D48-061E-A19C334A88B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7014EFC-CEB7-7F71-4EF8-F7D67169807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4E89469-6471-2ACB-AECF-A3001BE5D9E2}"/>
              </a:ext>
            </a:extLst>
          </p:cNvPr>
          <p:cNvSpPr>
            <a:spLocks noGrp="1"/>
          </p:cNvSpPr>
          <p:nvPr>
            <p:ph type="body" idx="1"/>
          </p:nvPr>
        </p:nvSpPr>
        <p:spPr/>
        <p:txBody>
          <a:bodyPr/>
          <a:lstStyle/>
          <a:p>
            <a:r>
              <a:rPr lang="es-MX" b="0" i="0" u="none" strike="noStrike" dirty="0">
                <a:solidFill>
                  <a:srgbClr val="212121"/>
                </a:solidFill>
                <a:effectLst/>
                <a:highlight>
                  <a:srgbClr val="FFFFFF"/>
                </a:highlight>
                <a:latin typeface="Cambria" panose="02040503050406030204" pitchFamily="18" charset="0"/>
              </a:rPr>
              <a:t>En los informes de casos actuales, los tres pacientes lograron una mejora significativa en sus síntomas en unos 6-8 meses. Llevaban su férula nocturna con el tiempo, pero redujeron el uso de su férula diurna después de 3-4 meses después del inicio del tratamiento, adoptando su uso solo "cuando era necesario", después de lo cual fueron seguidos para la terapia cognitiva conductual.</a:t>
            </a:r>
            <a:endParaRPr lang="es-MX" dirty="0"/>
          </a:p>
        </p:txBody>
      </p:sp>
      <p:sp>
        <p:nvSpPr>
          <p:cNvPr id="4" name="Marcador de número de diapositiva 3">
            <a:extLst>
              <a:ext uri="{FF2B5EF4-FFF2-40B4-BE49-F238E27FC236}">
                <a16:creationId xmlns:a16="http://schemas.microsoft.com/office/drawing/2014/main" id="{A2B04AB1-CEED-F77C-CA97-8125A83C2443}"/>
              </a:ext>
            </a:extLst>
          </p:cNvPr>
          <p:cNvSpPr>
            <a:spLocks noGrp="1"/>
          </p:cNvSpPr>
          <p:nvPr>
            <p:ph type="sldNum" sz="quarter" idx="5"/>
          </p:nvPr>
        </p:nvSpPr>
        <p:spPr/>
        <p:txBody>
          <a:bodyPr/>
          <a:lstStyle/>
          <a:p>
            <a:fld id="{4CE4D79E-2C13-174F-BF7A-04D2222335E9}" type="slidenum">
              <a:rPr lang="es-MX" smtClean="0"/>
              <a:t>5</a:t>
            </a:fld>
            <a:endParaRPr lang="es-MX"/>
          </a:p>
        </p:txBody>
      </p:sp>
    </p:spTree>
    <p:extLst>
      <p:ext uri="{BB962C8B-B14F-4D97-AF65-F5344CB8AC3E}">
        <p14:creationId xmlns:p14="http://schemas.microsoft.com/office/powerpoint/2010/main" val="4112270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4.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4.svg"/><Relationship Id="rId4" Type="http://schemas.openxmlformats.org/officeDocument/2006/relationships/image" Target="../media/image3.png"/><Relationship Id="rId9"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4.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4.sv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5.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4.sv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png"/><Relationship Id="rId7" Type="http://schemas.microsoft.com/office/2007/relationships/hdphoto" Target="../media/hdphoto6.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4.sv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7.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4.sv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2.png"/><Relationship Id="rId7"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jpg"/><Relationship Id="rId5" Type="http://schemas.openxmlformats.org/officeDocument/2006/relationships/image" Target="../media/image4.sv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9.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4.sv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10.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4.sv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1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4.sv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doi.org/10.1186/s13287-024-03800-6" TargetMode="External"/><Relationship Id="rId5" Type="http://schemas.openxmlformats.org/officeDocument/2006/relationships/image" Target="../media/image4.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2573967" y="9577183"/>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pic>
        <p:nvPicPr>
          <p:cNvPr id="10" name="Imagen 9" descr="Imagen de la pantalla de un celular con letras&#10;&#10;El contenido generado por IA puede ser incorrecto.">
            <a:extLst>
              <a:ext uri="{FF2B5EF4-FFF2-40B4-BE49-F238E27FC236}">
                <a16:creationId xmlns:a16="http://schemas.microsoft.com/office/drawing/2014/main" id="{0EFEB35B-E566-0689-65AB-2AAA8610625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4229100"/>
            <a:ext cx="9827299" cy="5322719"/>
          </a:xfrm>
          <a:prstGeom prst="rect">
            <a:avLst/>
          </a:prstGeom>
        </p:spPr>
      </p:pic>
      <p:sp>
        <p:nvSpPr>
          <p:cNvPr id="11" name="Rectángulo 10">
            <a:extLst>
              <a:ext uri="{FF2B5EF4-FFF2-40B4-BE49-F238E27FC236}">
                <a16:creationId xmlns:a16="http://schemas.microsoft.com/office/drawing/2014/main" id="{F5E3AA72-E1F6-B67C-90A0-9B75334262C6}"/>
              </a:ext>
            </a:extLst>
          </p:cNvPr>
          <p:cNvSpPr/>
          <p:nvPr/>
        </p:nvSpPr>
        <p:spPr>
          <a:xfrm>
            <a:off x="10175305" y="3125564"/>
            <a:ext cx="8056749" cy="5632311"/>
          </a:xfrm>
          <a:prstGeom prst="rect">
            <a:avLst/>
          </a:prstGeom>
          <a:noFill/>
        </p:spPr>
        <p:txBody>
          <a:bodyPr wrap="square" lIns="91440" tIns="45720" rIns="91440" bIns="45720">
            <a:spAutoFit/>
          </a:bodyPr>
          <a:lstStyle/>
          <a:p>
            <a:pPr algn="ctr"/>
            <a:r>
              <a:rPr lang="es-ES" sz="6000" b="0" cap="none" spc="0" dirty="0">
                <a:ln w="0"/>
                <a:solidFill>
                  <a:schemeClr val="accent1"/>
                </a:solidFill>
                <a:effectLst>
                  <a:outerShdw blurRad="38100" dist="25400" dir="5400000" algn="ctr" rotWithShape="0">
                    <a:srgbClr val="6E747A">
                      <a:alpha val="43000"/>
                    </a:srgbClr>
                  </a:outerShdw>
                </a:effectLst>
              </a:rPr>
              <a:t>DR. DIDIER ABRAHAM </a:t>
            </a:r>
          </a:p>
          <a:p>
            <a:pPr algn="ctr"/>
            <a:r>
              <a:rPr lang="es-ES" sz="6000" b="0" cap="none" spc="0" dirty="0">
                <a:ln w="0"/>
                <a:solidFill>
                  <a:schemeClr val="accent1"/>
                </a:solidFill>
                <a:effectLst>
                  <a:outerShdw blurRad="38100" dist="25400" dir="5400000" algn="ctr" rotWithShape="0">
                    <a:srgbClr val="6E747A">
                      <a:alpha val="43000"/>
                    </a:srgbClr>
                  </a:outerShdw>
                </a:effectLst>
              </a:rPr>
              <a:t>GARCÍA VIVANCO</a:t>
            </a:r>
          </a:p>
          <a:p>
            <a:pPr algn="ctr"/>
            <a:r>
              <a:rPr lang="es-ES" sz="6000" dirty="0">
                <a:ln w="0"/>
                <a:solidFill>
                  <a:schemeClr val="accent1"/>
                </a:solidFill>
                <a:effectLst>
                  <a:outerShdw blurRad="38100" dist="25400" dir="5400000" algn="ctr" rotWithShape="0">
                    <a:srgbClr val="6E747A">
                      <a:alpha val="43000"/>
                    </a:srgbClr>
                  </a:outerShdw>
                </a:effectLst>
              </a:rPr>
              <a:t>MAESTRIA EN MEDICINA ESTETICA Y DEL ENVEJECIMIENTO FISIOLOGICO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0" name="Imagen 9" descr="Interfaz de usuario gráfica, Texto, Sitio web&#10;&#10;El contenido generado por IA puede ser incorrecto.">
            <a:extLst>
              <a:ext uri="{FF2B5EF4-FFF2-40B4-BE49-F238E27FC236}">
                <a16:creationId xmlns:a16="http://schemas.microsoft.com/office/drawing/2014/main" id="{9D61673B-375B-8867-8783-9C64B1FD555D}"/>
              </a:ext>
            </a:extLst>
          </p:cNvPr>
          <p:cNvPicPr>
            <a:picLocks noChangeAspect="1"/>
          </p:cNvPicPr>
          <p:nvPr/>
        </p:nvPicPr>
        <p:blipFill>
          <a:blip r:embed="rId6">
            <a:extLst>
              <a:ext uri="{28A0092B-C50C-407E-A947-70E740481C1C}">
                <a14:useLocalDpi xmlns:a14="http://schemas.microsoft.com/office/drawing/2010/main" val="0"/>
              </a:ext>
            </a:extLst>
          </a:blip>
          <a:srcRect l="45000" r="7500" b="65984"/>
          <a:stretch>
            <a:fillRect/>
          </a:stretch>
        </p:blipFill>
        <p:spPr>
          <a:xfrm>
            <a:off x="5021391" y="2116270"/>
            <a:ext cx="8969178" cy="3196459"/>
          </a:xfrm>
          <a:prstGeom prst="rect">
            <a:avLst/>
          </a:prstGeom>
        </p:spPr>
      </p:pic>
      <p:pic>
        <p:nvPicPr>
          <p:cNvPr id="13" name="Imagen 12" descr="Interfaz de usuario gráfica, Texto, Sitio web&#10;&#10;El contenido generado por IA puede ser incorrecto.">
            <a:extLst>
              <a:ext uri="{FF2B5EF4-FFF2-40B4-BE49-F238E27FC236}">
                <a16:creationId xmlns:a16="http://schemas.microsoft.com/office/drawing/2014/main" id="{E9E89D81-F917-5019-6D07-1B7AEBE2559C}"/>
              </a:ext>
            </a:extLst>
          </p:cNvPr>
          <p:cNvPicPr>
            <a:picLocks noChangeAspect="1"/>
          </p:cNvPicPr>
          <p:nvPr/>
        </p:nvPicPr>
        <p:blipFill>
          <a:blip r:embed="rId6">
            <a:extLst>
              <a:ext uri="{28A0092B-C50C-407E-A947-70E740481C1C}">
                <a14:useLocalDpi xmlns:a14="http://schemas.microsoft.com/office/drawing/2010/main" val="0"/>
              </a:ext>
            </a:extLst>
          </a:blip>
          <a:srcRect t="57696" r="52500"/>
          <a:stretch>
            <a:fillRect/>
          </a:stretch>
        </p:blipFill>
        <p:spPr>
          <a:xfrm>
            <a:off x="5311489" y="5235388"/>
            <a:ext cx="8629216" cy="3824624"/>
          </a:xfrm>
          <a:prstGeom prst="rect">
            <a:avLst/>
          </a:prstGeom>
        </p:spPr>
      </p:pic>
    </p:spTree>
    <p:extLst>
      <p:ext uri="{BB962C8B-B14F-4D97-AF65-F5344CB8AC3E}">
        <p14:creationId xmlns:p14="http://schemas.microsoft.com/office/powerpoint/2010/main" val="1693568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A785EAAF-830F-942D-B2F6-90A25BC1A47B}"/>
              </a:ext>
            </a:extLst>
          </p:cNvPr>
          <p:cNvSpPr txBox="1"/>
          <p:nvPr/>
        </p:nvSpPr>
        <p:spPr>
          <a:xfrm>
            <a:off x="6629400" y="1104900"/>
            <a:ext cx="5618094" cy="523220"/>
          </a:xfrm>
          <a:prstGeom prst="rect">
            <a:avLst/>
          </a:prstGeom>
          <a:noFill/>
        </p:spPr>
        <p:txBody>
          <a:bodyPr wrap="square" rtlCol="0">
            <a:spAutoFit/>
          </a:bodyPr>
          <a:lstStyle/>
          <a:p>
            <a:pPr algn="ctr"/>
            <a:r>
              <a:rPr lang="es-MX" sz="2800" b="1" dirty="0"/>
              <a:t>ENVEJECIMIENTO CUTANEO</a:t>
            </a:r>
          </a:p>
        </p:txBody>
      </p:sp>
      <p:sp>
        <p:nvSpPr>
          <p:cNvPr id="10" name="CuadroTexto 9">
            <a:extLst>
              <a:ext uri="{FF2B5EF4-FFF2-40B4-BE49-F238E27FC236}">
                <a16:creationId xmlns:a16="http://schemas.microsoft.com/office/drawing/2014/main" id="{75D9DD45-AFEE-C2F3-8F3E-3624078BF680}"/>
              </a:ext>
            </a:extLst>
          </p:cNvPr>
          <p:cNvSpPr txBox="1"/>
          <p:nvPr/>
        </p:nvSpPr>
        <p:spPr>
          <a:xfrm>
            <a:off x="685800" y="4338497"/>
            <a:ext cx="6713036" cy="4154984"/>
          </a:xfrm>
          <a:prstGeom prst="rect">
            <a:avLst/>
          </a:prstGeom>
          <a:noFill/>
        </p:spPr>
        <p:txBody>
          <a:bodyPr wrap="square" rtlCol="0">
            <a:spAutoFit/>
          </a:bodyPr>
          <a:lstStyle/>
          <a:p>
            <a:r>
              <a:rPr lang="es-MX" sz="2400" dirty="0"/>
              <a:t>Se reconocen dos tipos de envejecimiento, el intrínseco que se caracteriza por la disminución de todas las capas de la epidermis, el número de melanocitos, las células de </a:t>
            </a:r>
            <a:r>
              <a:rPr lang="es-MX" sz="2400" dirty="0" err="1"/>
              <a:t>Langerhands</a:t>
            </a:r>
            <a:r>
              <a:rPr lang="es-MX" sz="2400" dirty="0"/>
              <a:t>, las fibras elásticas y las fibras de colágeno y el otro tipo es el foto envejecimiento extrínseco que se caracteriza por un estrato corneo engrosado y micro fisurado con lesiones del ADN  de los queratinocitos y las células basales, displacía, neoplasia, fibras elásticas engrosadas y desorganizadas y disminución de las fibras de colágeno. </a:t>
            </a:r>
          </a:p>
        </p:txBody>
      </p:sp>
      <p:sp>
        <p:nvSpPr>
          <p:cNvPr id="14" name="CuadroTexto 13">
            <a:extLst>
              <a:ext uri="{FF2B5EF4-FFF2-40B4-BE49-F238E27FC236}">
                <a16:creationId xmlns:a16="http://schemas.microsoft.com/office/drawing/2014/main" id="{7CD4749C-D143-3D8B-366D-63F804286055}"/>
              </a:ext>
            </a:extLst>
          </p:cNvPr>
          <p:cNvSpPr txBox="1"/>
          <p:nvPr/>
        </p:nvSpPr>
        <p:spPr>
          <a:xfrm>
            <a:off x="8528957" y="8143102"/>
            <a:ext cx="6963350" cy="646331"/>
          </a:xfrm>
          <a:prstGeom prst="rect">
            <a:avLst/>
          </a:prstGeom>
          <a:noFill/>
        </p:spPr>
        <p:txBody>
          <a:bodyPr wrap="square" rtlCol="0">
            <a:spAutoFit/>
          </a:bodyPr>
          <a:lstStyle/>
          <a:p>
            <a:r>
              <a:rPr lang="es-MX" dirty="0"/>
              <a:t>Figura 1. Izquierda envejecimiento intrínseco y derecha envejecimiento extrínseco </a:t>
            </a:r>
          </a:p>
        </p:txBody>
      </p:sp>
      <p:pic>
        <p:nvPicPr>
          <p:cNvPr id="12" name="Imagen 11" descr="La cara de un hombre&#10;&#10;El contenido generado por IA puede ser incorrecto.">
            <a:extLst>
              <a:ext uri="{FF2B5EF4-FFF2-40B4-BE49-F238E27FC236}">
                <a16:creationId xmlns:a16="http://schemas.microsoft.com/office/drawing/2014/main" id="{3311175A-4E21-6B0D-4A4A-FE00798B81F2}"/>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tretch>
            <a:fillRect/>
          </a:stretch>
        </p:blipFill>
        <p:spPr>
          <a:xfrm>
            <a:off x="7550813" y="3305051"/>
            <a:ext cx="10737187" cy="4373313"/>
          </a:xfrm>
          <a:prstGeom prst="rect">
            <a:avLst/>
          </a:prstGeom>
        </p:spPr>
      </p:pic>
    </p:spTree>
    <p:extLst>
      <p:ext uri="{BB962C8B-B14F-4D97-AF65-F5344CB8AC3E}">
        <p14:creationId xmlns:p14="http://schemas.microsoft.com/office/powerpoint/2010/main" val="1903728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845921" y="9258201"/>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C3FC001E-6BD1-C7E0-2374-06F8F3484FF9}"/>
              </a:ext>
            </a:extLst>
          </p:cNvPr>
          <p:cNvSpPr txBox="1"/>
          <p:nvPr/>
        </p:nvSpPr>
        <p:spPr>
          <a:xfrm>
            <a:off x="6274755" y="839092"/>
            <a:ext cx="5738489" cy="954107"/>
          </a:xfrm>
          <a:prstGeom prst="rect">
            <a:avLst/>
          </a:prstGeom>
          <a:noFill/>
        </p:spPr>
        <p:txBody>
          <a:bodyPr wrap="square" rtlCol="0">
            <a:spAutoFit/>
          </a:bodyPr>
          <a:lstStyle/>
          <a:p>
            <a:pPr algn="ctr"/>
            <a:r>
              <a:rPr lang="es-MX" sz="2800" b="1" dirty="0"/>
              <a:t>TRATAMIENTOS ESTETICOS NO INVASIVOS </a:t>
            </a:r>
          </a:p>
        </p:txBody>
      </p:sp>
      <p:sp>
        <p:nvSpPr>
          <p:cNvPr id="10" name="CuadroTexto 9">
            <a:extLst>
              <a:ext uri="{FF2B5EF4-FFF2-40B4-BE49-F238E27FC236}">
                <a16:creationId xmlns:a16="http://schemas.microsoft.com/office/drawing/2014/main" id="{5B4A2C67-B63D-C511-705B-918B7FD4C404}"/>
              </a:ext>
            </a:extLst>
          </p:cNvPr>
          <p:cNvSpPr txBox="1"/>
          <p:nvPr/>
        </p:nvSpPr>
        <p:spPr>
          <a:xfrm>
            <a:off x="4890881" y="1891452"/>
            <a:ext cx="8622839" cy="8279190"/>
          </a:xfrm>
          <a:prstGeom prst="rect">
            <a:avLst/>
          </a:prstGeom>
          <a:noFill/>
        </p:spPr>
        <p:txBody>
          <a:bodyPr wrap="square" rtlCol="0">
            <a:spAutoFit/>
          </a:bodyPr>
          <a:lstStyle/>
          <a:p>
            <a:r>
              <a:rPr lang="es-MX" sz="2800" dirty="0"/>
              <a:t>Los tratamientos no invasivos vendrían a ser los NO quirúrgicos dentro de ellos algunos de los más comunes son: </a:t>
            </a:r>
          </a:p>
          <a:p>
            <a:pPr marL="457200" indent="-457200">
              <a:buFont typeface="Arial" panose="020B0604020202020204" pitchFamily="34" charset="0"/>
              <a:buChar char="•"/>
            </a:pPr>
            <a:r>
              <a:rPr lang="es-MX" sz="2800" dirty="0"/>
              <a:t>Peelings químicos.</a:t>
            </a:r>
          </a:p>
          <a:p>
            <a:pPr marL="457200" indent="-457200">
              <a:buFont typeface="Arial" panose="020B0604020202020204" pitchFamily="34" charset="0"/>
              <a:buChar char="•"/>
            </a:pPr>
            <a:r>
              <a:rPr lang="es-MX" sz="2800" dirty="0"/>
              <a:t>Mascarillas. </a:t>
            </a:r>
          </a:p>
          <a:p>
            <a:pPr marL="457200" indent="-457200">
              <a:buFont typeface="Arial" panose="020B0604020202020204" pitchFamily="34" charset="0"/>
              <a:buChar char="•"/>
            </a:pPr>
            <a:r>
              <a:rPr lang="es-MX" sz="2800" dirty="0"/>
              <a:t>Despigmentantes. </a:t>
            </a:r>
          </a:p>
          <a:p>
            <a:pPr marL="457200" indent="-457200">
              <a:buFont typeface="Arial" panose="020B0604020202020204" pitchFamily="34" charset="0"/>
              <a:buChar char="•"/>
            </a:pPr>
            <a:r>
              <a:rPr lang="es-MX" sz="2800" dirty="0"/>
              <a:t>Tratamiento de arrugas, de estrías, de discromías. </a:t>
            </a:r>
          </a:p>
          <a:p>
            <a:pPr marL="457200" indent="-457200">
              <a:buFont typeface="Arial" panose="020B0604020202020204" pitchFamily="34" charset="0"/>
              <a:buChar char="•"/>
            </a:pPr>
            <a:r>
              <a:rPr lang="es-MX" sz="2800" dirty="0"/>
              <a:t>Acné.</a:t>
            </a:r>
          </a:p>
          <a:p>
            <a:pPr marL="457200" indent="-457200">
              <a:buFont typeface="Arial" panose="020B0604020202020204" pitchFamily="34" charset="0"/>
              <a:buChar char="•"/>
            </a:pPr>
            <a:r>
              <a:rPr lang="es-MX" sz="2800" dirty="0"/>
              <a:t>Cicatrices. </a:t>
            </a:r>
          </a:p>
          <a:p>
            <a:pPr marL="457200" indent="-457200">
              <a:buFont typeface="Arial" panose="020B0604020202020204" pitchFamily="34" charset="0"/>
              <a:buChar char="•"/>
            </a:pPr>
            <a:r>
              <a:rPr lang="es-MX" sz="2800" dirty="0"/>
              <a:t>Hiperhidrosis. </a:t>
            </a:r>
          </a:p>
          <a:p>
            <a:pPr marL="457200" indent="-457200">
              <a:buFont typeface="Arial" panose="020B0604020202020204" pitchFamily="34" charset="0"/>
              <a:buChar char="•"/>
            </a:pPr>
            <a:r>
              <a:rPr lang="es-MX" sz="2800" dirty="0"/>
              <a:t>Alopecias. </a:t>
            </a:r>
          </a:p>
          <a:p>
            <a:pPr marL="457200" indent="-457200">
              <a:buFont typeface="Arial" panose="020B0604020202020204" pitchFamily="34" charset="0"/>
              <a:buChar char="•"/>
            </a:pPr>
            <a:r>
              <a:rPr lang="es-MX" sz="2800" dirty="0"/>
              <a:t>Lunares.</a:t>
            </a:r>
          </a:p>
          <a:p>
            <a:pPr marL="457200" indent="-457200">
              <a:buFont typeface="Arial" panose="020B0604020202020204" pitchFamily="34" charset="0"/>
              <a:buChar char="•"/>
            </a:pPr>
            <a:r>
              <a:rPr lang="es-MX" sz="2800" dirty="0"/>
              <a:t>Verrugas.</a:t>
            </a:r>
          </a:p>
          <a:p>
            <a:pPr marL="457200" indent="-457200">
              <a:buFont typeface="Arial" panose="020B0604020202020204" pitchFamily="34" charset="0"/>
              <a:buChar char="•"/>
            </a:pPr>
            <a:r>
              <a:rPr lang="es-MX" sz="2800" dirty="0"/>
              <a:t>Telangiectasias. </a:t>
            </a:r>
          </a:p>
          <a:p>
            <a:pPr marL="457200" indent="-457200">
              <a:buFont typeface="Arial" panose="020B0604020202020204" pitchFamily="34" charset="0"/>
              <a:buChar char="•"/>
            </a:pPr>
            <a:r>
              <a:rPr lang="es-MX" sz="2800" dirty="0"/>
              <a:t>Tatuajes. </a:t>
            </a:r>
          </a:p>
          <a:p>
            <a:pPr marL="457200" indent="-457200">
              <a:buFont typeface="Arial" panose="020B0604020202020204" pitchFamily="34" charset="0"/>
              <a:buChar char="•"/>
            </a:pPr>
            <a:r>
              <a:rPr lang="es-MX" sz="2800" dirty="0"/>
              <a:t>Lesiones pigmentadas. </a:t>
            </a:r>
          </a:p>
          <a:p>
            <a:pPr marL="457200" indent="-457200">
              <a:buFont typeface="Arial" panose="020B0604020202020204" pitchFamily="34" charset="0"/>
              <a:buChar char="•"/>
            </a:pPr>
            <a:r>
              <a:rPr lang="es-MX" sz="2800" dirty="0"/>
              <a:t>Dermoabrasión. </a:t>
            </a:r>
          </a:p>
          <a:p>
            <a:pPr marL="457200" indent="-457200">
              <a:buFont typeface="Arial" panose="020B0604020202020204" pitchFamily="34" charset="0"/>
              <a:buChar char="•"/>
            </a:pPr>
            <a:endParaRPr lang="es-MX" sz="2800" dirty="0"/>
          </a:p>
          <a:p>
            <a:pPr marL="457200" indent="-457200">
              <a:buFont typeface="Arial" panose="020B0604020202020204" pitchFamily="34" charset="0"/>
              <a:buChar char="•"/>
            </a:pPr>
            <a:endParaRPr lang="es-MX" sz="2800" dirty="0"/>
          </a:p>
        </p:txBody>
      </p:sp>
    </p:spTree>
    <p:extLst>
      <p:ext uri="{BB962C8B-B14F-4D97-AF65-F5344CB8AC3E}">
        <p14:creationId xmlns:p14="http://schemas.microsoft.com/office/powerpoint/2010/main" val="1971406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3041C-E507-4FD8-9BEC-F52CE25AC17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8D534BC-C29F-176A-113B-CE340D90F882}"/>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B82386DA-DCCB-0ED6-20FF-08D4498595CB}"/>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358A0D91-6DE2-8573-7226-4BF619FB2029}"/>
              </a:ext>
            </a:extLst>
          </p:cNvPr>
          <p:cNvGrpSpPr/>
          <p:nvPr/>
        </p:nvGrpSpPr>
        <p:grpSpPr>
          <a:xfrm rot="-10800000">
            <a:off x="-3845921" y="9258201"/>
            <a:ext cx="23435934" cy="8887443"/>
            <a:chOff x="0" y="0"/>
            <a:chExt cx="14166074" cy="5372100"/>
          </a:xfrm>
        </p:grpSpPr>
        <p:sp>
          <p:nvSpPr>
            <p:cNvPr id="5" name="Freeform 5">
              <a:extLst>
                <a:ext uri="{FF2B5EF4-FFF2-40B4-BE49-F238E27FC236}">
                  <a16:creationId xmlns:a16="http://schemas.microsoft.com/office/drawing/2014/main" id="{841A1A77-157C-1383-28DA-0BDA8AF570B8}"/>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870EC3D5-E726-A829-DDCD-382DD7BFBF67}"/>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3"/>
            <a:stretch>
              <a:fillRect/>
            </a:stretch>
          </a:blipFill>
        </p:spPr>
        <p:txBody>
          <a:bodyPr/>
          <a:lstStyle/>
          <a:p>
            <a:endParaRPr lang="es-MX"/>
          </a:p>
        </p:txBody>
      </p:sp>
      <p:sp>
        <p:nvSpPr>
          <p:cNvPr id="7" name="Freeform 7">
            <a:extLst>
              <a:ext uri="{FF2B5EF4-FFF2-40B4-BE49-F238E27FC236}">
                <a16:creationId xmlns:a16="http://schemas.microsoft.com/office/drawing/2014/main" id="{A16A8A8C-0301-4F1E-7E1D-C3BE633ED7FA}"/>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4"/>
            <a:stretch>
              <a:fillRect/>
            </a:stretch>
          </a:blipFill>
        </p:spPr>
        <p:txBody>
          <a:bodyPr/>
          <a:lstStyle/>
          <a:p>
            <a:endParaRPr lang="es-MX"/>
          </a:p>
        </p:txBody>
      </p:sp>
      <p:sp>
        <p:nvSpPr>
          <p:cNvPr id="8" name="Freeform 8">
            <a:extLst>
              <a:ext uri="{FF2B5EF4-FFF2-40B4-BE49-F238E27FC236}">
                <a16:creationId xmlns:a16="http://schemas.microsoft.com/office/drawing/2014/main" id="{0ED6480D-0C3C-0196-6893-765911846D82}"/>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849291D3-8945-6A74-E7DD-745181556C37}"/>
              </a:ext>
            </a:extLst>
          </p:cNvPr>
          <p:cNvSpPr txBox="1"/>
          <p:nvPr/>
        </p:nvSpPr>
        <p:spPr>
          <a:xfrm>
            <a:off x="6274755" y="839092"/>
            <a:ext cx="5738489" cy="954107"/>
          </a:xfrm>
          <a:prstGeom prst="rect">
            <a:avLst/>
          </a:prstGeom>
          <a:noFill/>
        </p:spPr>
        <p:txBody>
          <a:bodyPr wrap="square" rtlCol="0">
            <a:spAutoFit/>
          </a:bodyPr>
          <a:lstStyle/>
          <a:p>
            <a:pPr algn="ctr"/>
            <a:r>
              <a:rPr lang="es-MX" sz="2800" b="1" dirty="0"/>
              <a:t>TRATAMIENTOS ESTETICOS NO INVASIVOS </a:t>
            </a:r>
          </a:p>
        </p:txBody>
      </p:sp>
      <p:sp>
        <p:nvSpPr>
          <p:cNvPr id="10" name="CuadroTexto 9">
            <a:extLst>
              <a:ext uri="{FF2B5EF4-FFF2-40B4-BE49-F238E27FC236}">
                <a16:creationId xmlns:a16="http://schemas.microsoft.com/office/drawing/2014/main" id="{343E85D7-9773-9CC2-CB7C-87FB1728F38E}"/>
              </a:ext>
            </a:extLst>
          </p:cNvPr>
          <p:cNvSpPr txBox="1"/>
          <p:nvPr/>
        </p:nvSpPr>
        <p:spPr>
          <a:xfrm>
            <a:off x="4890881" y="1891452"/>
            <a:ext cx="8622839" cy="6986528"/>
          </a:xfrm>
          <a:prstGeom prst="rect">
            <a:avLst/>
          </a:prstGeom>
          <a:noFill/>
        </p:spPr>
        <p:txBody>
          <a:bodyPr wrap="square" rtlCol="0">
            <a:spAutoFit/>
          </a:bodyPr>
          <a:lstStyle/>
          <a:p>
            <a:pPr marL="457200" indent="-457200">
              <a:buFont typeface="Arial" panose="020B0604020202020204" pitchFamily="34" charset="0"/>
              <a:buChar char="•"/>
            </a:pPr>
            <a:r>
              <a:rPr lang="es-MX" sz="2800" dirty="0"/>
              <a:t>Criocirugía. </a:t>
            </a:r>
          </a:p>
          <a:p>
            <a:pPr marL="457200" indent="-457200">
              <a:buFont typeface="Arial" panose="020B0604020202020204" pitchFamily="34" charset="0"/>
              <a:buChar char="•"/>
            </a:pPr>
            <a:r>
              <a:rPr lang="es-MX" sz="2800" dirty="0"/>
              <a:t>Biopsias. </a:t>
            </a:r>
          </a:p>
          <a:p>
            <a:pPr marL="457200" indent="-457200">
              <a:buFont typeface="Arial" panose="020B0604020202020204" pitchFamily="34" charset="0"/>
              <a:buChar char="•"/>
            </a:pPr>
            <a:r>
              <a:rPr lang="es-MX" sz="2800" dirty="0"/>
              <a:t>Varices. </a:t>
            </a:r>
          </a:p>
          <a:p>
            <a:pPr marL="457200" indent="-457200">
              <a:buFont typeface="Arial" panose="020B0604020202020204" pitchFamily="34" charset="0"/>
              <a:buChar char="•"/>
            </a:pPr>
            <a:r>
              <a:rPr lang="es-MX" sz="2800" dirty="0"/>
              <a:t>Rellenos. </a:t>
            </a:r>
          </a:p>
          <a:p>
            <a:pPr marL="457200" indent="-457200">
              <a:buFont typeface="Arial" panose="020B0604020202020204" pitchFamily="34" charset="0"/>
              <a:buChar char="•"/>
            </a:pPr>
            <a:r>
              <a:rPr lang="es-MX" sz="2800" dirty="0"/>
              <a:t>Botox. </a:t>
            </a:r>
          </a:p>
          <a:p>
            <a:pPr marL="457200" indent="-457200">
              <a:buFont typeface="Arial" panose="020B0604020202020204" pitchFamily="34" charset="0"/>
              <a:buChar char="•"/>
            </a:pPr>
            <a:r>
              <a:rPr lang="es-MX" sz="2800" dirty="0"/>
              <a:t>Mesoterapia. </a:t>
            </a:r>
          </a:p>
          <a:p>
            <a:pPr marL="457200" indent="-457200">
              <a:buFont typeface="Arial" panose="020B0604020202020204" pitchFamily="34" charset="0"/>
              <a:buChar char="•"/>
            </a:pPr>
            <a:r>
              <a:rPr lang="es-MX" sz="2800" dirty="0"/>
              <a:t>Hilos de sustentación. </a:t>
            </a:r>
          </a:p>
          <a:p>
            <a:pPr marL="457200" indent="-457200">
              <a:buFont typeface="Arial" panose="020B0604020202020204" pitchFamily="34" charset="0"/>
              <a:buChar char="•"/>
            </a:pPr>
            <a:r>
              <a:rPr lang="es-MX" sz="2800" dirty="0" err="1"/>
              <a:t>Rinomodelación</a:t>
            </a:r>
            <a:r>
              <a:rPr lang="es-MX" sz="2800" dirty="0"/>
              <a:t>. </a:t>
            </a:r>
          </a:p>
          <a:p>
            <a:pPr marL="457200" indent="-457200">
              <a:buFont typeface="Arial" panose="020B0604020202020204" pitchFamily="34" charset="0"/>
              <a:buChar char="•"/>
            </a:pPr>
            <a:r>
              <a:rPr lang="es-MX" sz="2800" dirty="0"/>
              <a:t>Plasma rico en plaquetas. </a:t>
            </a:r>
          </a:p>
          <a:p>
            <a:pPr marL="457200" indent="-457200">
              <a:buFont typeface="Arial" panose="020B0604020202020204" pitchFamily="34" charset="0"/>
              <a:buChar char="•"/>
            </a:pPr>
            <a:r>
              <a:rPr lang="es-MX" sz="2800" dirty="0"/>
              <a:t>Radiofrecuencia facial. </a:t>
            </a:r>
          </a:p>
          <a:p>
            <a:pPr marL="457200" indent="-457200">
              <a:buFont typeface="Arial" panose="020B0604020202020204" pitchFamily="34" charset="0"/>
              <a:buChar char="•"/>
            </a:pPr>
            <a:r>
              <a:rPr lang="es-MX" sz="2800" dirty="0"/>
              <a:t>Obesidad. </a:t>
            </a:r>
          </a:p>
          <a:p>
            <a:pPr marL="457200" indent="-457200">
              <a:buFont typeface="Arial" panose="020B0604020202020204" pitchFamily="34" charset="0"/>
              <a:buChar char="•"/>
            </a:pPr>
            <a:r>
              <a:rPr lang="es-MX" sz="2800" dirty="0"/>
              <a:t>Lipodistrofia. </a:t>
            </a:r>
          </a:p>
          <a:p>
            <a:pPr marL="457200" indent="-457200">
              <a:buFont typeface="Arial" panose="020B0604020202020204" pitchFamily="34" charset="0"/>
              <a:buChar char="•"/>
            </a:pPr>
            <a:r>
              <a:rPr lang="es-MX" sz="2800" dirty="0"/>
              <a:t>Celulitis. </a:t>
            </a:r>
          </a:p>
          <a:p>
            <a:pPr marL="457200" indent="-457200">
              <a:buFont typeface="Arial" panose="020B0604020202020204" pitchFamily="34" charset="0"/>
              <a:buChar char="•"/>
            </a:pPr>
            <a:r>
              <a:rPr lang="es-MX" sz="2800" dirty="0"/>
              <a:t>Etc.</a:t>
            </a:r>
          </a:p>
          <a:p>
            <a:pPr marL="457200" indent="-457200">
              <a:buFont typeface="Arial" panose="020B0604020202020204" pitchFamily="34" charset="0"/>
              <a:buChar char="•"/>
            </a:pPr>
            <a:endParaRPr lang="es-MX" sz="2800" dirty="0"/>
          </a:p>
          <a:p>
            <a:pPr marL="457200" indent="-457200">
              <a:buFont typeface="Arial" panose="020B0604020202020204" pitchFamily="34" charset="0"/>
              <a:buChar char="•"/>
            </a:pPr>
            <a:endParaRPr lang="es-MX" sz="2800" dirty="0"/>
          </a:p>
        </p:txBody>
      </p:sp>
    </p:spTree>
    <p:extLst>
      <p:ext uri="{BB962C8B-B14F-4D97-AF65-F5344CB8AC3E}">
        <p14:creationId xmlns:p14="http://schemas.microsoft.com/office/powerpoint/2010/main" val="4234369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CE0FB-C6A8-8ADA-BB0B-8CBD1D9401A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0C5500D-9D7B-5EEC-DADB-EE2A6526BF3A}"/>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4FE90811-E5A1-12F2-7187-E713617921F4}"/>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8C68E67E-82F1-53E0-FFCA-9B62591CC3DE}"/>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3705CE9E-E547-59F7-2C87-A44FCB699295}"/>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D340CEDE-568F-A9D9-C790-2F75768E2880}"/>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CE0989FF-264A-983E-ECC1-C3ED2F33B0D1}"/>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5AA036D8-5D9D-635C-A243-5093ACAFBF78}"/>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FD87695B-1BEB-D056-413F-C155BEE182AF}"/>
              </a:ext>
            </a:extLst>
          </p:cNvPr>
          <p:cNvSpPr txBox="1"/>
          <p:nvPr/>
        </p:nvSpPr>
        <p:spPr>
          <a:xfrm>
            <a:off x="6127900" y="315872"/>
            <a:ext cx="4648200" cy="523220"/>
          </a:xfrm>
          <a:prstGeom prst="rect">
            <a:avLst/>
          </a:prstGeom>
          <a:noFill/>
        </p:spPr>
        <p:txBody>
          <a:bodyPr wrap="square" rtlCol="0">
            <a:spAutoFit/>
          </a:bodyPr>
          <a:lstStyle/>
          <a:p>
            <a:pPr algn="ctr"/>
            <a:r>
              <a:rPr lang="es-MX" sz="2800" b="1" dirty="0"/>
              <a:t>PEELINGS QUIMICOS</a:t>
            </a:r>
          </a:p>
        </p:txBody>
      </p:sp>
      <p:sp>
        <p:nvSpPr>
          <p:cNvPr id="11" name="CuadroTexto 10">
            <a:extLst>
              <a:ext uri="{FF2B5EF4-FFF2-40B4-BE49-F238E27FC236}">
                <a16:creationId xmlns:a16="http://schemas.microsoft.com/office/drawing/2014/main" id="{D1BD44AD-D8EE-DA15-E49B-AFC1ADEEF34F}"/>
              </a:ext>
            </a:extLst>
          </p:cNvPr>
          <p:cNvSpPr txBox="1"/>
          <p:nvPr/>
        </p:nvSpPr>
        <p:spPr>
          <a:xfrm>
            <a:off x="1504419" y="4562482"/>
            <a:ext cx="2909214" cy="1938992"/>
          </a:xfrm>
          <a:prstGeom prst="rect">
            <a:avLst/>
          </a:prstGeom>
          <a:noFill/>
        </p:spPr>
        <p:txBody>
          <a:bodyPr wrap="square" rtlCol="0">
            <a:spAutoFit/>
          </a:bodyPr>
          <a:lstStyle/>
          <a:p>
            <a:pPr algn="just"/>
            <a:r>
              <a:rPr lang="es-MX" sz="2400" dirty="0"/>
              <a:t>Los peelings químicos se clasifican según la profundidad que alcancen en: </a:t>
            </a:r>
          </a:p>
          <a:p>
            <a:pPr algn="just"/>
            <a:endParaRPr lang="es-MX" sz="2400" dirty="0"/>
          </a:p>
        </p:txBody>
      </p:sp>
      <p:graphicFrame>
        <p:nvGraphicFramePr>
          <p:cNvPr id="9" name="Tabla 8">
            <a:extLst>
              <a:ext uri="{FF2B5EF4-FFF2-40B4-BE49-F238E27FC236}">
                <a16:creationId xmlns:a16="http://schemas.microsoft.com/office/drawing/2014/main" id="{B3BBF3AE-DCF0-787D-CEBE-CA5E48C6ED58}"/>
              </a:ext>
            </a:extLst>
          </p:cNvPr>
          <p:cNvGraphicFramePr>
            <a:graphicFrameLocks noGrp="1"/>
          </p:cNvGraphicFramePr>
          <p:nvPr>
            <p:extLst>
              <p:ext uri="{D42A27DB-BD31-4B8C-83A1-F6EECF244321}">
                <p14:modId xmlns:p14="http://schemas.microsoft.com/office/powerpoint/2010/main" val="1376335222"/>
              </p:ext>
            </p:extLst>
          </p:nvPr>
        </p:nvGraphicFramePr>
        <p:xfrm>
          <a:off x="5703172" y="723900"/>
          <a:ext cx="5841128" cy="8261140"/>
        </p:xfrm>
        <a:graphic>
          <a:graphicData uri="http://schemas.openxmlformats.org/drawingml/2006/table">
            <a:tbl>
              <a:tblPr>
                <a:tableStyleId>{5C22544A-7EE6-4342-B048-85BDC9FD1C3A}</a:tableStyleId>
              </a:tblPr>
              <a:tblGrid>
                <a:gridCol w="2695904">
                  <a:extLst>
                    <a:ext uri="{9D8B030D-6E8A-4147-A177-3AD203B41FA5}">
                      <a16:colId xmlns:a16="http://schemas.microsoft.com/office/drawing/2014/main" val="2975912137"/>
                    </a:ext>
                  </a:extLst>
                </a:gridCol>
                <a:gridCol w="1792909">
                  <a:extLst>
                    <a:ext uri="{9D8B030D-6E8A-4147-A177-3AD203B41FA5}">
                      <a16:colId xmlns:a16="http://schemas.microsoft.com/office/drawing/2014/main" val="537601711"/>
                    </a:ext>
                  </a:extLst>
                </a:gridCol>
                <a:gridCol w="1352315">
                  <a:extLst>
                    <a:ext uri="{9D8B030D-6E8A-4147-A177-3AD203B41FA5}">
                      <a16:colId xmlns:a16="http://schemas.microsoft.com/office/drawing/2014/main" val="1152741707"/>
                    </a:ext>
                  </a:extLst>
                </a:gridCol>
              </a:tblGrid>
              <a:tr h="394265">
                <a:tc gridSpan="2">
                  <a:txBody>
                    <a:bodyPr/>
                    <a:lstStyle/>
                    <a:p>
                      <a:pPr algn="ctr" fontAlgn="b">
                        <a:buNone/>
                      </a:pPr>
                      <a:r>
                        <a:rPr lang="es-MX" sz="1400" u="none" strike="noStrike" dirty="0">
                          <a:effectLst/>
                        </a:rPr>
                        <a:t>Muy superficiales </a:t>
                      </a:r>
                      <a:endParaRPr lang="es-MX" sz="1400" b="0" i="0" u="none" strike="noStrike" dirty="0">
                        <a:solidFill>
                          <a:srgbClr val="000000"/>
                        </a:solidFill>
                        <a:effectLst/>
                        <a:latin typeface="Aptos Narrow" panose="020B0004020202020204" pitchFamily="34" charset="0"/>
                      </a:endParaRPr>
                    </a:p>
                  </a:txBody>
                  <a:tcPr marL="88552" marR="88552" marT="44276" marB="44276" anchor="b"/>
                </a:tc>
                <a:tc hMerge="1">
                  <a:txBody>
                    <a:bodyPr/>
                    <a:lstStyle/>
                    <a:p>
                      <a:endParaRPr lang="es-MX"/>
                    </a:p>
                  </a:txBody>
                  <a:tcPr/>
                </a:tc>
                <a:tc>
                  <a:txBody>
                    <a:bodyPr/>
                    <a:lstStyle/>
                    <a:p>
                      <a:pPr algn="l" fontAlgn="b">
                        <a:buNone/>
                      </a:pPr>
                      <a:r>
                        <a:rPr lang="es-MX" sz="1400" u="none" strike="noStrike" dirty="0">
                          <a:effectLst/>
                        </a:rPr>
                        <a:t> </a:t>
                      </a:r>
                      <a:endParaRPr lang="es-MX" sz="1400" b="0" i="0" u="none" strike="noStrike" dirty="0">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749530163"/>
                  </a:ext>
                </a:extLst>
              </a:tr>
              <a:tr h="257080">
                <a:tc>
                  <a:txBody>
                    <a:bodyPr/>
                    <a:lstStyle/>
                    <a:p>
                      <a:pPr algn="l" fontAlgn="b">
                        <a:buNone/>
                      </a:pPr>
                      <a:r>
                        <a:rPr lang="es-MX" sz="1400" u="none" strike="noStrike">
                          <a:effectLst/>
                        </a:rPr>
                        <a:t>Estratocorneo</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dirty="0">
                          <a:effectLst/>
                        </a:rPr>
                        <a:t> </a:t>
                      </a:r>
                      <a:endParaRPr lang="es-MX" sz="1400" b="0" i="0" u="none" strike="noStrike" dirty="0">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276899084"/>
                  </a:ext>
                </a:extLst>
              </a:tr>
              <a:tr h="257080">
                <a:tc>
                  <a:txBody>
                    <a:bodyPr/>
                    <a:lstStyle/>
                    <a:p>
                      <a:pPr algn="l" fontAlgn="b">
                        <a:buNone/>
                      </a:pPr>
                      <a:r>
                        <a:rPr lang="es-MX" sz="1400" u="none" strike="noStrike">
                          <a:effectLst/>
                        </a:rPr>
                        <a:t>Acido salicilico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r" fontAlgn="b">
                        <a:buNone/>
                      </a:pPr>
                      <a:r>
                        <a:rPr lang="es-MX" sz="1400" u="none" strike="noStrike">
                          <a:effectLst/>
                        </a:rPr>
                        <a:t>30%</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1294123036"/>
                  </a:ext>
                </a:extLst>
              </a:tr>
              <a:tr h="257080">
                <a:tc>
                  <a:txBody>
                    <a:bodyPr/>
                    <a:lstStyle/>
                    <a:p>
                      <a:pPr algn="l" fontAlgn="b">
                        <a:buNone/>
                      </a:pPr>
                      <a:r>
                        <a:rPr lang="es-MX" sz="1400" u="none" strike="noStrike">
                          <a:effectLst/>
                        </a:rPr>
                        <a:t>Ácido glicolico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40-50%</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3275319446"/>
                  </a:ext>
                </a:extLst>
              </a:tr>
              <a:tr h="257080">
                <a:tc>
                  <a:txBody>
                    <a:bodyPr/>
                    <a:lstStyle/>
                    <a:p>
                      <a:pPr algn="l" fontAlgn="b">
                        <a:buNone/>
                      </a:pPr>
                      <a:r>
                        <a:rPr lang="es-MX" sz="1400" u="none" strike="noStrike">
                          <a:effectLst/>
                        </a:rPr>
                        <a:t>Solucion de Jessner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2524253185"/>
                  </a:ext>
                </a:extLst>
              </a:tr>
              <a:tr h="257080">
                <a:tc>
                  <a:txBody>
                    <a:bodyPr/>
                    <a:lstStyle/>
                    <a:p>
                      <a:pPr algn="l" fontAlgn="b">
                        <a:buNone/>
                      </a:pPr>
                      <a:r>
                        <a:rPr lang="es-MX" sz="1400" u="none" strike="noStrike">
                          <a:effectLst/>
                        </a:rPr>
                        <a:t>Resorscina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20-30%</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3909479314"/>
                  </a:ext>
                </a:extLst>
              </a:tr>
              <a:tr h="257080">
                <a:tc>
                  <a:txBody>
                    <a:bodyPr/>
                    <a:lstStyle/>
                    <a:p>
                      <a:pPr algn="l" fontAlgn="b">
                        <a:buNone/>
                      </a:pPr>
                      <a:r>
                        <a:rPr lang="es-MX" sz="1400" u="none" strike="noStrike">
                          <a:effectLst/>
                        </a:rPr>
                        <a:t>TCA</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10-25%</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163259452"/>
                  </a:ext>
                </a:extLst>
              </a:tr>
              <a:tr h="257080">
                <a:tc>
                  <a:txBody>
                    <a:bodyPr/>
                    <a:lstStyle/>
                    <a:p>
                      <a:pPr algn="l" fontAlgn="b">
                        <a:buNone/>
                      </a:pPr>
                      <a:r>
                        <a:rPr lang="es-MX" sz="1400" u="none" strike="noStrike">
                          <a:effectLst/>
                        </a:rPr>
                        <a:t>Tretinoina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985401405"/>
                  </a:ext>
                </a:extLst>
              </a:tr>
              <a:tr h="257080">
                <a:tc>
                  <a:txBody>
                    <a:bodyPr/>
                    <a:lstStyle/>
                    <a:p>
                      <a:pPr algn="l" fontAlgn="b">
                        <a:buNone/>
                      </a:pPr>
                      <a:r>
                        <a:rPr lang="es-MX" sz="1400" u="none" strike="noStrike">
                          <a:effectLst/>
                        </a:rPr>
                        <a:t>Ácido retinoico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r" fontAlgn="b">
                        <a:buNone/>
                      </a:pPr>
                      <a:r>
                        <a:rPr lang="es-MX" sz="1400" u="none" strike="noStrike">
                          <a:effectLst/>
                        </a:rPr>
                        <a:t>6%</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52470141"/>
                  </a:ext>
                </a:extLst>
              </a:tr>
              <a:tr h="257080">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3647417213"/>
                  </a:ext>
                </a:extLst>
              </a:tr>
              <a:tr h="394265">
                <a:tc gridSpan="2">
                  <a:txBody>
                    <a:bodyPr/>
                    <a:lstStyle/>
                    <a:p>
                      <a:pPr algn="ctr" fontAlgn="b">
                        <a:buNone/>
                      </a:pPr>
                      <a:r>
                        <a:rPr lang="es-MX" sz="1400" u="none" strike="noStrike" dirty="0">
                          <a:effectLst/>
                        </a:rPr>
                        <a:t>Superficiales (</a:t>
                      </a:r>
                      <a:r>
                        <a:rPr lang="es-MX" sz="1400" u="none" strike="noStrike" dirty="0" err="1">
                          <a:effectLst/>
                        </a:rPr>
                        <a:t>Epidermicos</a:t>
                      </a:r>
                      <a:r>
                        <a:rPr lang="es-MX" sz="1400" u="none" strike="noStrike" dirty="0">
                          <a:effectLst/>
                        </a:rPr>
                        <a:t>)</a:t>
                      </a:r>
                      <a:endParaRPr lang="es-MX" sz="1400" b="0" i="0" u="none" strike="noStrike" dirty="0">
                        <a:solidFill>
                          <a:srgbClr val="000000"/>
                        </a:solidFill>
                        <a:effectLst/>
                        <a:latin typeface="Aptos Narrow" panose="020B0004020202020204" pitchFamily="34" charset="0"/>
                      </a:endParaRPr>
                    </a:p>
                  </a:txBody>
                  <a:tcPr marL="88552" marR="88552" marT="44276" marB="44276" anchor="b"/>
                </a:tc>
                <a:tc hMerge="1">
                  <a:txBody>
                    <a:bodyPr/>
                    <a:lstStyle/>
                    <a:p>
                      <a:endParaRPr lang="es-MX"/>
                    </a:p>
                  </a:txBody>
                  <a:tcPr/>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3825794890"/>
                  </a:ext>
                </a:extLst>
              </a:tr>
              <a:tr h="257080">
                <a:tc>
                  <a:txBody>
                    <a:bodyPr/>
                    <a:lstStyle/>
                    <a:p>
                      <a:pPr algn="l" fontAlgn="b">
                        <a:buNone/>
                      </a:pPr>
                      <a:r>
                        <a:rPr lang="es-MX" sz="1400" u="none" strike="noStrike">
                          <a:effectLst/>
                        </a:rPr>
                        <a:t>Ácido glicolico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40-70%</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164389761"/>
                  </a:ext>
                </a:extLst>
              </a:tr>
              <a:tr h="257080">
                <a:tc>
                  <a:txBody>
                    <a:bodyPr/>
                    <a:lstStyle/>
                    <a:p>
                      <a:pPr algn="l" fontAlgn="b">
                        <a:buNone/>
                      </a:pPr>
                      <a:r>
                        <a:rPr lang="es-MX" sz="1400" u="none" strike="noStrike">
                          <a:effectLst/>
                        </a:rPr>
                        <a:t>Ácido tioglicolico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10-20%</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3071688124"/>
                  </a:ext>
                </a:extLst>
              </a:tr>
              <a:tr h="257080">
                <a:tc>
                  <a:txBody>
                    <a:bodyPr/>
                    <a:lstStyle/>
                    <a:p>
                      <a:pPr algn="l" fontAlgn="b">
                        <a:buNone/>
                      </a:pPr>
                      <a:r>
                        <a:rPr lang="es-MX" sz="1400" u="none" strike="noStrike">
                          <a:effectLst/>
                        </a:rPr>
                        <a:t>Ácido mandelico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30-50%</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1293699286"/>
                  </a:ext>
                </a:extLst>
              </a:tr>
              <a:tr h="257080">
                <a:tc>
                  <a:txBody>
                    <a:bodyPr/>
                    <a:lstStyle/>
                    <a:p>
                      <a:pPr algn="l" fontAlgn="b">
                        <a:buNone/>
                      </a:pPr>
                      <a:r>
                        <a:rPr lang="es-MX" sz="1400" u="none" strike="noStrike">
                          <a:effectLst/>
                        </a:rPr>
                        <a:t>Jessner</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4-10 min</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1014353113"/>
                  </a:ext>
                </a:extLst>
              </a:tr>
              <a:tr h="257080">
                <a:tc>
                  <a:txBody>
                    <a:bodyPr/>
                    <a:lstStyle/>
                    <a:p>
                      <a:pPr algn="l" fontAlgn="b">
                        <a:buNone/>
                      </a:pPr>
                      <a:r>
                        <a:rPr lang="es-MX" sz="1400" u="none" strike="noStrike">
                          <a:effectLst/>
                        </a:rPr>
                        <a:t>Resorscina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40-50%</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3378456803"/>
                  </a:ext>
                </a:extLst>
              </a:tr>
              <a:tr h="257080">
                <a:tc>
                  <a:txBody>
                    <a:bodyPr/>
                    <a:lstStyle/>
                    <a:p>
                      <a:pPr algn="l" fontAlgn="b">
                        <a:buNone/>
                      </a:pPr>
                      <a:r>
                        <a:rPr lang="es-MX" sz="1400" u="none" strike="noStrike">
                          <a:effectLst/>
                        </a:rPr>
                        <a:t>TCA</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10-30%</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288970492"/>
                  </a:ext>
                </a:extLst>
              </a:tr>
              <a:tr h="257080">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2819495622"/>
                  </a:ext>
                </a:extLst>
              </a:tr>
              <a:tr h="394265">
                <a:tc gridSpan="2">
                  <a:txBody>
                    <a:bodyPr/>
                    <a:lstStyle/>
                    <a:p>
                      <a:pPr algn="ctr" fontAlgn="b">
                        <a:buNone/>
                      </a:pPr>
                      <a:r>
                        <a:rPr lang="es-MX" sz="1400" u="none" strike="noStrike">
                          <a:effectLst/>
                        </a:rPr>
                        <a:t>Intermedios (Dermis papilar)</a:t>
                      </a:r>
                      <a:endParaRPr lang="es-MX" sz="1400" b="0" i="0" u="none" strike="noStrike">
                        <a:solidFill>
                          <a:srgbClr val="000000"/>
                        </a:solidFill>
                        <a:effectLst/>
                        <a:latin typeface="Aptos Narrow" panose="020B0004020202020204" pitchFamily="34" charset="0"/>
                      </a:endParaRPr>
                    </a:p>
                  </a:txBody>
                  <a:tcPr marL="88552" marR="88552" marT="44276" marB="44276" anchor="b"/>
                </a:tc>
                <a:tc hMerge="1">
                  <a:txBody>
                    <a:bodyPr/>
                    <a:lstStyle/>
                    <a:p>
                      <a:endParaRPr lang="es-MX"/>
                    </a:p>
                  </a:txBody>
                  <a:tcPr/>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1998190235"/>
                  </a:ext>
                </a:extLst>
              </a:tr>
              <a:tr h="257080">
                <a:tc>
                  <a:txBody>
                    <a:bodyPr/>
                    <a:lstStyle/>
                    <a:p>
                      <a:pPr algn="l" fontAlgn="b">
                        <a:buNone/>
                      </a:pPr>
                      <a:r>
                        <a:rPr lang="es-MX" sz="1400" u="none" strike="noStrike">
                          <a:effectLst/>
                        </a:rPr>
                        <a:t>TCA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35-50%</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3224456442"/>
                  </a:ext>
                </a:extLst>
              </a:tr>
              <a:tr h="257080">
                <a:tc>
                  <a:txBody>
                    <a:bodyPr/>
                    <a:lstStyle/>
                    <a:p>
                      <a:pPr algn="l" fontAlgn="b">
                        <a:buNone/>
                      </a:pPr>
                      <a:r>
                        <a:rPr lang="es-MX" sz="1400" u="none" strike="noStrike">
                          <a:effectLst/>
                        </a:rPr>
                        <a:t>Glicolico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r" fontAlgn="b">
                        <a:buNone/>
                      </a:pPr>
                      <a:r>
                        <a:rPr lang="es-MX" sz="1400" u="none" strike="noStrike">
                          <a:effectLst/>
                        </a:rPr>
                        <a:t>50%</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3-30 min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66867971"/>
                  </a:ext>
                </a:extLst>
              </a:tr>
              <a:tr h="257080">
                <a:tc>
                  <a:txBody>
                    <a:bodyPr/>
                    <a:lstStyle/>
                    <a:p>
                      <a:pPr algn="l" fontAlgn="b">
                        <a:buNone/>
                      </a:pPr>
                      <a:r>
                        <a:rPr lang="es-MX" sz="1400" u="none" strike="noStrike">
                          <a:effectLst/>
                        </a:rPr>
                        <a:t>Mandelico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r" fontAlgn="b">
                        <a:buNone/>
                      </a:pPr>
                      <a:r>
                        <a:rPr lang="es-MX" sz="1400" u="none" strike="noStrike">
                          <a:effectLst/>
                        </a:rPr>
                        <a:t>50%</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5-30 min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1689109398"/>
                  </a:ext>
                </a:extLst>
              </a:tr>
              <a:tr h="257080">
                <a:tc>
                  <a:txBody>
                    <a:bodyPr/>
                    <a:lstStyle/>
                    <a:p>
                      <a:pPr algn="l" fontAlgn="b">
                        <a:buNone/>
                      </a:pPr>
                      <a:r>
                        <a:rPr lang="es-MX" sz="1400" u="none" strike="noStrike">
                          <a:effectLst/>
                        </a:rPr>
                        <a:t>Jessner + TCA</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r" fontAlgn="b">
                        <a:buNone/>
                      </a:pPr>
                      <a:r>
                        <a:rPr lang="es-MX" sz="1400" u="none" strike="noStrike">
                          <a:effectLst/>
                        </a:rPr>
                        <a:t>35%</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3062045075"/>
                  </a:ext>
                </a:extLst>
              </a:tr>
              <a:tr h="257080">
                <a:tc>
                  <a:txBody>
                    <a:bodyPr/>
                    <a:lstStyle/>
                    <a:p>
                      <a:pPr algn="l" fontAlgn="b">
                        <a:buNone/>
                      </a:pPr>
                      <a:r>
                        <a:rPr lang="es-MX" sz="1400" u="none" strike="noStrike">
                          <a:effectLst/>
                        </a:rPr>
                        <a:t>Ácido piruvico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935574273"/>
                  </a:ext>
                </a:extLst>
              </a:tr>
              <a:tr h="257080">
                <a:tc>
                  <a:txBody>
                    <a:bodyPr/>
                    <a:lstStyle/>
                    <a:p>
                      <a:pPr algn="l" fontAlgn="b">
                        <a:buNone/>
                      </a:pPr>
                      <a:r>
                        <a:rPr lang="es-MX" sz="1400" u="none" strike="noStrike">
                          <a:effectLst/>
                        </a:rPr>
                        <a:t>Jessner + Ácido glicolico</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40-70%</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874741685"/>
                  </a:ext>
                </a:extLst>
              </a:tr>
              <a:tr h="257080">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1523607981"/>
                  </a:ext>
                </a:extLst>
              </a:tr>
              <a:tr h="394265">
                <a:tc gridSpan="2">
                  <a:txBody>
                    <a:bodyPr/>
                    <a:lstStyle/>
                    <a:p>
                      <a:pPr algn="ctr" fontAlgn="b">
                        <a:buNone/>
                      </a:pPr>
                      <a:r>
                        <a:rPr lang="es-MX" sz="1400" u="none" strike="noStrike">
                          <a:effectLst/>
                        </a:rPr>
                        <a:t>Profundos (Dermis reticular)</a:t>
                      </a:r>
                      <a:endParaRPr lang="es-MX" sz="1400" b="0" i="0" u="none" strike="noStrike">
                        <a:solidFill>
                          <a:srgbClr val="000000"/>
                        </a:solidFill>
                        <a:effectLst/>
                        <a:latin typeface="Aptos Narrow" panose="020B0004020202020204" pitchFamily="34" charset="0"/>
                      </a:endParaRPr>
                    </a:p>
                  </a:txBody>
                  <a:tcPr marL="88552" marR="88552" marT="44276" marB="44276" anchor="b"/>
                </a:tc>
                <a:tc hMerge="1">
                  <a:txBody>
                    <a:bodyPr/>
                    <a:lstStyle/>
                    <a:p>
                      <a:endParaRPr lang="es-MX"/>
                    </a:p>
                  </a:txBody>
                  <a:tcPr/>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2138343246"/>
                  </a:ext>
                </a:extLst>
              </a:tr>
              <a:tr h="257080">
                <a:tc>
                  <a:txBody>
                    <a:bodyPr/>
                    <a:lstStyle/>
                    <a:p>
                      <a:pPr algn="l" fontAlgn="b">
                        <a:buNone/>
                      </a:pPr>
                      <a:r>
                        <a:rPr lang="es-MX" sz="1400" u="none" strike="noStrike">
                          <a:effectLst/>
                        </a:rPr>
                        <a:t>TCA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r" fontAlgn="b">
                        <a:buNone/>
                      </a:pPr>
                      <a:r>
                        <a:rPr lang="es-MX" sz="1400" u="none" strike="noStrike">
                          <a:effectLst/>
                        </a:rPr>
                        <a:t>50%</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2369020228"/>
                  </a:ext>
                </a:extLst>
              </a:tr>
              <a:tr h="257080">
                <a:tc>
                  <a:txBody>
                    <a:bodyPr/>
                    <a:lstStyle/>
                    <a:p>
                      <a:pPr algn="l" fontAlgn="b">
                        <a:buNone/>
                      </a:pPr>
                      <a:r>
                        <a:rPr lang="es-MX" sz="1400" u="none" strike="noStrike">
                          <a:effectLst/>
                        </a:rPr>
                        <a:t>Fenol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88% con oclusión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a:effectLst/>
                        </a:rPr>
                        <a:t> </a:t>
                      </a:r>
                      <a:endParaRPr lang="es-MX" sz="1400" b="0" i="0" u="none" strike="noStrike">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390869531"/>
                  </a:ext>
                </a:extLst>
              </a:tr>
              <a:tr h="257080">
                <a:tc>
                  <a:txBody>
                    <a:bodyPr/>
                    <a:lstStyle/>
                    <a:p>
                      <a:pPr algn="l" fontAlgn="b">
                        <a:buNone/>
                      </a:pPr>
                      <a:r>
                        <a:rPr lang="es-MX" sz="1400" u="none" strike="noStrike">
                          <a:effectLst/>
                        </a:rPr>
                        <a:t>Fenol modificado </a:t>
                      </a:r>
                      <a:endParaRPr lang="es-MX" sz="1400" b="0" i="0" u="none" strike="noStrike">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dirty="0">
                          <a:effectLst/>
                        </a:rPr>
                        <a:t>45-50%</a:t>
                      </a:r>
                      <a:endParaRPr lang="es-MX" sz="1400" b="0" i="0" u="none" strike="noStrike" dirty="0">
                        <a:solidFill>
                          <a:srgbClr val="000000"/>
                        </a:solidFill>
                        <a:effectLst/>
                        <a:latin typeface="Aptos Narrow" panose="020B0004020202020204" pitchFamily="34" charset="0"/>
                      </a:endParaRPr>
                    </a:p>
                  </a:txBody>
                  <a:tcPr marL="9372" marR="9372" marT="9372" marB="0" anchor="b"/>
                </a:tc>
                <a:tc>
                  <a:txBody>
                    <a:bodyPr/>
                    <a:lstStyle/>
                    <a:p>
                      <a:pPr algn="l" fontAlgn="b">
                        <a:buNone/>
                      </a:pPr>
                      <a:r>
                        <a:rPr lang="es-MX" sz="1400" u="none" strike="noStrike" dirty="0">
                          <a:effectLst/>
                        </a:rPr>
                        <a:t> </a:t>
                      </a:r>
                      <a:endParaRPr lang="es-MX" sz="1400" b="0" i="0" u="none" strike="noStrike" dirty="0">
                        <a:solidFill>
                          <a:srgbClr val="000000"/>
                        </a:solidFill>
                        <a:effectLst/>
                        <a:latin typeface="Aptos Narrow" panose="020B0004020202020204" pitchFamily="34" charset="0"/>
                      </a:endParaRPr>
                    </a:p>
                  </a:txBody>
                  <a:tcPr marL="9372" marR="9372" marT="9372" marB="0" anchor="b"/>
                </a:tc>
                <a:extLst>
                  <a:ext uri="{0D108BD9-81ED-4DB2-BD59-A6C34878D82A}">
                    <a16:rowId xmlns:a16="http://schemas.microsoft.com/office/drawing/2014/main" val="4113407565"/>
                  </a:ext>
                </a:extLst>
              </a:tr>
            </a:tbl>
          </a:graphicData>
        </a:graphic>
      </p:graphicFrame>
      <p:sp>
        <p:nvSpPr>
          <p:cNvPr id="15" name="CuadroTexto 14">
            <a:extLst>
              <a:ext uri="{FF2B5EF4-FFF2-40B4-BE49-F238E27FC236}">
                <a16:creationId xmlns:a16="http://schemas.microsoft.com/office/drawing/2014/main" id="{24FD5CCB-B563-3F3D-D8E7-39B41B3E89A5}"/>
              </a:ext>
            </a:extLst>
          </p:cNvPr>
          <p:cNvSpPr txBox="1"/>
          <p:nvPr/>
        </p:nvSpPr>
        <p:spPr>
          <a:xfrm>
            <a:off x="11811000" y="8496300"/>
            <a:ext cx="2554356" cy="369332"/>
          </a:xfrm>
          <a:prstGeom prst="rect">
            <a:avLst/>
          </a:prstGeom>
          <a:noFill/>
        </p:spPr>
        <p:txBody>
          <a:bodyPr wrap="square" rtlCol="0">
            <a:spAutoFit/>
          </a:bodyPr>
          <a:lstStyle/>
          <a:p>
            <a:r>
              <a:rPr lang="es-MX" dirty="0"/>
              <a:t>Tabla 1.</a:t>
            </a:r>
          </a:p>
        </p:txBody>
      </p:sp>
    </p:spTree>
    <p:extLst>
      <p:ext uri="{BB962C8B-B14F-4D97-AF65-F5344CB8AC3E}">
        <p14:creationId xmlns:p14="http://schemas.microsoft.com/office/powerpoint/2010/main" val="1049816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63E95-741D-A3D1-27BF-0A1E8F310E1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7C6B6C7-8D76-A805-25F4-C843B5E804E8}"/>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05C009A2-90AF-F110-7912-5D47964AFF56}"/>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DFEA50F9-2C80-3A07-5C2A-2A7971133A95}"/>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451C68C9-FC25-F015-746A-26AA6032525D}"/>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BACF043F-C6A9-1BB5-5E85-B22046A00B28}"/>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193ED7C5-16C0-010C-FFAA-B163FAEADADD}"/>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C34C1DFD-A6A5-D9E3-03FE-43F6C30541E2}"/>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1EFD8181-9E6E-0196-5E90-1789E4A7BEF8}"/>
              </a:ext>
            </a:extLst>
          </p:cNvPr>
          <p:cNvSpPr txBox="1"/>
          <p:nvPr/>
        </p:nvSpPr>
        <p:spPr>
          <a:xfrm>
            <a:off x="6167459" y="345188"/>
            <a:ext cx="4648200" cy="523220"/>
          </a:xfrm>
          <a:prstGeom prst="rect">
            <a:avLst/>
          </a:prstGeom>
          <a:noFill/>
        </p:spPr>
        <p:txBody>
          <a:bodyPr wrap="square" rtlCol="0">
            <a:spAutoFit/>
          </a:bodyPr>
          <a:lstStyle/>
          <a:p>
            <a:pPr algn="ctr"/>
            <a:r>
              <a:rPr lang="es-MX" sz="2800" b="1" dirty="0"/>
              <a:t>PEELINGS QUIMICOS</a:t>
            </a:r>
          </a:p>
        </p:txBody>
      </p:sp>
      <p:sp>
        <p:nvSpPr>
          <p:cNvPr id="14" name="CuadroTexto 13">
            <a:extLst>
              <a:ext uri="{FF2B5EF4-FFF2-40B4-BE49-F238E27FC236}">
                <a16:creationId xmlns:a16="http://schemas.microsoft.com/office/drawing/2014/main" id="{AA6C3797-FBBA-0B18-95A9-1698A280BF03}"/>
              </a:ext>
            </a:extLst>
          </p:cNvPr>
          <p:cNvSpPr txBox="1"/>
          <p:nvPr/>
        </p:nvSpPr>
        <p:spPr>
          <a:xfrm>
            <a:off x="5685038" y="928899"/>
            <a:ext cx="8107161" cy="1200329"/>
          </a:xfrm>
          <a:prstGeom prst="rect">
            <a:avLst/>
          </a:prstGeom>
          <a:noFill/>
        </p:spPr>
        <p:txBody>
          <a:bodyPr wrap="square" rtlCol="0">
            <a:spAutoFit/>
          </a:bodyPr>
          <a:lstStyle/>
          <a:p>
            <a:pPr algn="just"/>
            <a:r>
              <a:rPr lang="es-MX" sz="2400" dirty="0"/>
              <a:t>Para aplicar los peelings hay que conocer la tabla de Fitzpatrick y </a:t>
            </a:r>
            <a:r>
              <a:rPr lang="es-MX" sz="2400" dirty="0" err="1"/>
              <a:t>Glogau</a:t>
            </a:r>
            <a:r>
              <a:rPr lang="es-MX" sz="2400" dirty="0"/>
              <a:t>.</a:t>
            </a:r>
          </a:p>
          <a:p>
            <a:pPr algn="just"/>
            <a:endParaRPr lang="es-MX" sz="2400" dirty="0"/>
          </a:p>
        </p:txBody>
      </p:sp>
      <p:pic>
        <p:nvPicPr>
          <p:cNvPr id="13" name="Imagen 12" descr="Interfaz de usuario gráfica, Texto, Aplicación&#10;&#10;El contenido generado por IA puede ser incorrecto.">
            <a:extLst>
              <a:ext uri="{FF2B5EF4-FFF2-40B4-BE49-F238E27FC236}">
                <a16:creationId xmlns:a16="http://schemas.microsoft.com/office/drawing/2014/main" id="{002A5602-3327-6B97-98D9-614475871D71}"/>
              </a:ext>
            </a:extLst>
          </p:cNvPr>
          <p:cNvPicPr>
            <a:picLocks noChangeAspect="1"/>
          </p:cNvPicPr>
          <p:nvPr/>
        </p:nvPicPr>
        <p:blipFill>
          <a:blip r:embed="rId6" cstate="print">
            <a:extLst>
              <a:ext uri="{BEBA8EAE-BF5A-486C-A8C5-ECC9F3942E4B}">
                <a14:imgProps xmlns:a14="http://schemas.microsoft.com/office/drawing/2010/main">
                  <a14:imgLayer r:embed="rId7">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897690" y="2106387"/>
            <a:ext cx="6580415" cy="6210267"/>
          </a:xfrm>
          <a:prstGeom prst="rect">
            <a:avLst/>
          </a:prstGeom>
        </p:spPr>
      </p:pic>
      <p:pic>
        <p:nvPicPr>
          <p:cNvPr id="16" name="Imagen 15" descr="Texto&#10;&#10;El contenido generado por IA puede ser incorrecto.">
            <a:extLst>
              <a:ext uri="{FF2B5EF4-FFF2-40B4-BE49-F238E27FC236}">
                <a16:creationId xmlns:a16="http://schemas.microsoft.com/office/drawing/2014/main" id="{66573BDE-65FD-8EF5-D786-28588E550B92}"/>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rcRect t="1064" r="2566"/>
          <a:stretch>
            <a:fillRect/>
          </a:stretch>
        </p:blipFill>
        <p:spPr>
          <a:xfrm>
            <a:off x="8125301" y="2058161"/>
            <a:ext cx="8969855" cy="6233429"/>
          </a:xfrm>
          <a:prstGeom prst="rect">
            <a:avLst/>
          </a:prstGeom>
        </p:spPr>
      </p:pic>
      <p:sp>
        <p:nvSpPr>
          <p:cNvPr id="17" name="CuadroTexto 16">
            <a:extLst>
              <a:ext uri="{FF2B5EF4-FFF2-40B4-BE49-F238E27FC236}">
                <a16:creationId xmlns:a16="http://schemas.microsoft.com/office/drawing/2014/main" id="{5773FE0D-25F5-58C9-7AD7-2AD4F360169F}"/>
              </a:ext>
            </a:extLst>
          </p:cNvPr>
          <p:cNvSpPr txBox="1"/>
          <p:nvPr/>
        </p:nvSpPr>
        <p:spPr>
          <a:xfrm>
            <a:off x="6629400" y="8645073"/>
            <a:ext cx="7646356" cy="369332"/>
          </a:xfrm>
          <a:prstGeom prst="rect">
            <a:avLst/>
          </a:prstGeom>
          <a:noFill/>
        </p:spPr>
        <p:txBody>
          <a:bodyPr wrap="square" rtlCol="0">
            <a:spAutoFit/>
          </a:bodyPr>
          <a:lstStyle/>
          <a:p>
            <a:r>
              <a:rPr lang="es-MX" dirty="0"/>
              <a:t>Figura 3. Tomada de </a:t>
            </a:r>
            <a:r>
              <a:rPr lang="es-MX" dirty="0" err="1"/>
              <a:t>Vidurrizaga</a:t>
            </a:r>
            <a:r>
              <a:rPr lang="es-MX" dirty="0"/>
              <a:t>.</a:t>
            </a:r>
          </a:p>
        </p:txBody>
      </p:sp>
    </p:spTree>
    <p:extLst>
      <p:ext uri="{BB962C8B-B14F-4D97-AF65-F5344CB8AC3E}">
        <p14:creationId xmlns:p14="http://schemas.microsoft.com/office/powerpoint/2010/main" val="1384045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3226406" y="9243569"/>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C14C96D1-CDF7-B313-5D4C-982D40A58CDB}"/>
              </a:ext>
            </a:extLst>
          </p:cNvPr>
          <p:cNvSpPr txBox="1"/>
          <p:nvPr/>
        </p:nvSpPr>
        <p:spPr>
          <a:xfrm>
            <a:off x="6366279" y="634632"/>
            <a:ext cx="4648200" cy="954107"/>
          </a:xfrm>
          <a:prstGeom prst="rect">
            <a:avLst/>
          </a:prstGeom>
          <a:noFill/>
        </p:spPr>
        <p:txBody>
          <a:bodyPr wrap="square" rtlCol="0">
            <a:spAutoFit/>
          </a:bodyPr>
          <a:lstStyle/>
          <a:p>
            <a:pPr algn="ctr"/>
            <a:r>
              <a:rPr lang="es-MX" sz="2800" b="1" dirty="0"/>
              <a:t>PEELINGS QUIMICOS Y DERMOABRACIÓN  </a:t>
            </a:r>
          </a:p>
        </p:txBody>
      </p:sp>
      <p:sp>
        <p:nvSpPr>
          <p:cNvPr id="11" name="CuadroTexto 10">
            <a:extLst>
              <a:ext uri="{FF2B5EF4-FFF2-40B4-BE49-F238E27FC236}">
                <a16:creationId xmlns:a16="http://schemas.microsoft.com/office/drawing/2014/main" id="{A1898A3C-F1FF-629C-0B0E-B2D6FCF30C56}"/>
              </a:ext>
            </a:extLst>
          </p:cNvPr>
          <p:cNvSpPr txBox="1"/>
          <p:nvPr/>
        </p:nvSpPr>
        <p:spPr>
          <a:xfrm>
            <a:off x="1945298" y="3399382"/>
            <a:ext cx="6324600" cy="5632311"/>
          </a:xfrm>
          <a:prstGeom prst="rect">
            <a:avLst/>
          </a:prstGeom>
          <a:noFill/>
        </p:spPr>
        <p:txBody>
          <a:bodyPr wrap="square" rtlCol="0">
            <a:spAutoFit/>
          </a:bodyPr>
          <a:lstStyle/>
          <a:p>
            <a:pPr algn="just"/>
            <a:r>
              <a:rPr lang="es-MX" sz="2400" dirty="0"/>
              <a:t>La dermoabración varían dependiendo de la patología a tratar. La dermoabración es la eliminación de las capas cutáneas superficiales y se usa principalmente para las cicatrices y arrugas profundas, es una técnica que cuenta con sangrado activo, el resultado depende del médico por la precisión del movimiento del aparato, presenta riesgos que van desde infecciones, cicatrices hasta hiperpigmentaciones e hipopigmentaciones. </a:t>
            </a:r>
          </a:p>
          <a:p>
            <a:pPr algn="just"/>
            <a:r>
              <a:rPr lang="es-MX" sz="2400" dirty="0"/>
              <a:t>Después del tratamiento la nueva piel debe ser tratada con antibiótico y con antiinflamatorio, se revitaliza entre 15-20 días, debe protegerse del sol durante 12 meses y es recomendable no afeitarse ya curado de 6-8 semanas. </a:t>
            </a:r>
          </a:p>
        </p:txBody>
      </p:sp>
      <p:sp>
        <p:nvSpPr>
          <p:cNvPr id="12" name="CuadroTexto 11">
            <a:extLst>
              <a:ext uri="{FF2B5EF4-FFF2-40B4-BE49-F238E27FC236}">
                <a16:creationId xmlns:a16="http://schemas.microsoft.com/office/drawing/2014/main" id="{506223E1-316C-B917-C55A-A31D70B50AE6}"/>
              </a:ext>
            </a:extLst>
          </p:cNvPr>
          <p:cNvSpPr txBox="1"/>
          <p:nvPr/>
        </p:nvSpPr>
        <p:spPr>
          <a:xfrm>
            <a:off x="9448800" y="8382444"/>
            <a:ext cx="7646356" cy="646331"/>
          </a:xfrm>
          <a:prstGeom prst="rect">
            <a:avLst/>
          </a:prstGeom>
          <a:noFill/>
        </p:spPr>
        <p:txBody>
          <a:bodyPr wrap="square" rtlCol="0">
            <a:spAutoFit/>
          </a:bodyPr>
          <a:lstStyle/>
          <a:p>
            <a:r>
              <a:rPr lang="es-MX" dirty="0"/>
              <a:t>Figura 2. Tomada de </a:t>
            </a:r>
            <a:r>
              <a:rPr lang="es-MX" dirty="0" err="1"/>
              <a:t>Tresguerres</a:t>
            </a:r>
            <a:r>
              <a:rPr lang="es-MX" dirty="0"/>
              <a:t>. Dermoabración de labios para eliminación de arrugas  </a:t>
            </a:r>
          </a:p>
        </p:txBody>
      </p:sp>
      <p:pic>
        <p:nvPicPr>
          <p:cNvPr id="13" name="Imagen 12" descr="Imagen que contiene pastel, comida, pieza, alimentos&#10;&#10;El contenido generado por IA puede ser incorrecto.">
            <a:extLst>
              <a:ext uri="{FF2B5EF4-FFF2-40B4-BE49-F238E27FC236}">
                <a16:creationId xmlns:a16="http://schemas.microsoft.com/office/drawing/2014/main" id="{B1D45EB9-BA36-DE3B-1433-DD7121C1D3B3}"/>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rcRect t="1632" b="5944"/>
          <a:stretch>
            <a:fillRect/>
          </a:stretch>
        </p:blipFill>
        <p:spPr>
          <a:xfrm>
            <a:off x="9144000" y="2733861"/>
            <a:ext cx="8960807" cy="5381440"/>
          </a:xfrm>
          <a:prstGeom prst="rect">
            <a:avLst/>
          </a:prstGeom>
        </p:spPr>
      </p:pic>
    </p:spTree>
    <p:extLst>
      <p:ext uri="{BB962C8B-B14F-4D97-AF65-F5344CB8AC3E}">
        <p14:creationId xmlns:p14="http://schemas.microsoft.com/office/powerpoint/2010/main" val="2606675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FF06C-B81D-080E-64CA-9933DB94737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98D2BCB-130B-D3A0-3F15-7DB10F35BCD9}"/>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51A27DAA-748C-DAA0-143D-3CC063B73EEE}"/>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56F34EA9-7E4C-9436-4CB5-8C08F57CD9EF}"/>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717D4C68-BF77-C32A-AEA9-F8ED56CFAF5B}"/>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5AD6A202-0C4C-5E51-7BC3-40756B90B39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9FCE73E4-8799-6E72-9D3B-8A71C8DFEF8C}"/>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E36CEB36-114F-78CA-A8EE-E655827C7BD3}"/>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372A5DAA-E1FE-BF8D-F629-BDB9873D6501}"/>
              </a:ext>
            </a:extLst>
          </p:cNvPr>
          <p:cNvSpPr txBox="1"/>
          <p:nvPr/>
        </p:nvSpPr>
        <p:spPr>
          <a:xfrm>
            <a:off x="6366279" y="634632"/>
            <a:ext cx="4648200" cy="954107"/>
          </a:xfrm>
          <a:prstGeom prst="rect">
            <a:avLst/>
          </a:prstGeom>
          <a:noFill/>
        </p:spPr>
        <p:txBody>
          <a:bodyPr wrap="square" rtlCol="0">
            <a:spAutoFit/>
          </a:bodyPr>
          <a:lstStyle/>
          <a:p>
            <a:pPr algn="ctr"/>
            <a:r>
              <a:rPr lang="es-MX" sz="2800" b="1" dirty="0"/>
              <a:t>PEELINGS QUIMICOS Y DERMOABRACIÓN  </a:t>
            </a:r>
          </a:p>
        </p:txBody>
      </p:sp>
      <p:sp>
        <p:nvSpPr>
          <p:cNvPr id="11" name="CuadroTexto 10">
            <a:extLst>
              <a:ext uri="{FF2B5EF4-FFF2-40B4-BE49-F238E27FC236}">
                <a16:creationId xmlns:a16="http://schemas.microsoft.com/office/drawing/2014/main" id="{665386A1-E4D9-AE67-13A1-E2E40981A969}"/>
              </a:ext>
            </a:extLst>
          </p:cNvPr>
          <p:cNvSpPr txBox="1"/>
          <p:nvPr/>
        </p:nvSpPr>
        <p:spPr>
          <a:xfrm>
            <a:off x="4237325" y="2038240"/>
            <a:ext cx="12068820" cy="3416320"/>
          </a:xfrm>
          <a:prstGeom prst="rect">
            <a:avLst/>
          </a:prstGeom>
          <a:noFill/>
        </p:spPr>
        <p:txBody>
          <a:bodyPr wrap="square" rtlCol="0">
            <a:spAutoFit/>
          </a:bodyPr>
          <a:lstStyle/>
          <a:p>
            <a:pPr algn="just"/>
            <a:r>
              <a:rPr lang="es-MX" sz="2400" b="1" dirty="0"/>
              <a:t>Contraindicaciones relativas:</a:t>
            </a:r>
          </a:p>
          <a:p>
            <a:pPr algn="just"/>
            <a:r>
              <a:rPr lang="es-MX" sz="2400" dirty="0"/>
              <a:t>Considerar el tipo de peeling y foto tipo de piel, el tabaquismo, cirugía estética previa, arritmias cardiacas, salud mental, medicación, herpes, tipo de cicatrización, expectativa del paciente.</a:t>
            </a:r>
          </a:p>
          <a:p>
            <a:pPr algn="just"/>
            <a:endParaRPr lang="es-MX" sz="2400" dirty="0"/>
          </a:p>
          <a:p>
            <a:pPr algn="just"/>
            <a:r>
              <a:rPr lang="es-MX" sz="2400" b="1" dirty="0"/>
              <a:t>Contraindicaciones absolutas: </a:t>
            </a:r>
          </a:p>
          <a:p>
            <a:pPr algn="just"/>
            <a:r>
              <a:rPr lang="es-MX" sz="2400" dirty="0"/>
              <a:t>Infecciones activas, heridas abiertas, fármacos </a:t>
            </a:r>
            <a:r>
              <a:rPr lang="es-MX" sz="2400" dirty="0" err="1"/>
              <a:t>fotosencibilizantes</a:t>
            </a:r>
            <a:r>
              <a:rPr lang="es-MX" sz="2400" dirty="0"/>
              <a:t>, persistencia de dermatosis inflamatoria, paciente poco colaborador, expectativas no realistas, historia de cicatrización anormal, embarazo y lactancia.  </a:t>
            </a:r>
          </a:p>
          <a:p>
            <a:pPr algn="just"/>
            <a:endParaRPr lang="es-MX" sz="2400" dirty="0"/>
          </a:p>
        </p:txBody>
      </p:sp>
      <p:pic>
        <p:nvPicPr>
          <p:cNvPr id="14" name="Imagen 13" descr="La cara de una persona&#10;&#10;El contenido generado por IA puede ser incorrecto.">
            <a:extLst>
              <a:ext uri="{FF2B5EF4-FFF2-40B4-BE49-F238E27FC236}">
                <a16:creationId xmlns:a16="http://schemas.microsoft.com/office/drawing/2014/main" id="{D6F25506-42C3-FFA4-D521-6DBDB3798C2B}"/>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587561" y="5351890"/>
            <a:ext cx="15240000" cy="3038475"/>
          </a:xfrm>
          <a:prstGeom prst="rect">
            <a:avLst/>
          </a:prstGeom>
        </p:spPr>
      </p:pic>
      <p:sp>
        <p:nvSpPr>
          <p:cNvPr id="17" name="CuadroTexto 16">
            <a:extLst>
              <a:ext uri="{FF2B5EF4-FFF2-40B4-BE49-F238E27FC236}">
                <a16:creationId xmlns:a16="http://schemas.microsoft.com/office/drawing/2014/main" id="{FC9668ED-03E8-9C43-F321-A02929A94C77}"/>
              </a:ext>
            </a:extLst>
          </p:cNvPr>
          <p:cNvSpPr txBox="1"/>
          <p:nvPr/>
        </p:nvSpPr>
        <p:spPr>
          <a:xfrm>
            <a:off x="7191301" y="8572233"/>
            <a:ext cx="7646356" cy="369332"/>
          </a:xfrm>
          <a:prstGeom prst="rect">
            <a:avLst/>
          </a:prstGeom>
          <a:noFill/>
        </p:spPr>
        <p:txBody>
          <a:bodyPr wrap="square" rtlCol="0">
            <a:spAutoFit/>
          </a:bodyPr>
          <a:lstStyle/>
          <a:p>
            <a:r>
              <a:rPr lang="es-MX" dirty="0"/>
              <a:t>Figura 3. Tomada de </a:t>
            </a:r>
            <a:r>
              <a:rPr lang="es-MX" dirty="0" err="1"/>
              <a:t>Vidurrizaga</a:t>
            </a:r>
            <a:r>
              <a:rPr lang="es-MX" dirty="0"/>
              <a:t>.</a:t>
            </a:r>
          </a:p>
        </p:txBody>
      </p:sp>
    </p:spTree>
    <p:extLst>
      <p:ext uri="{BB962C8B-B14F-4D97-AF65-F5344CB8AC3E}">
        <p14:creationId xmlns:p14="http://schemas.microsoft.com/office/powerpoint/2010/main" val="1848453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77863-DCA2-2922-60B0-B9C1242206D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DDE4BFB-B1A2-9E3C-2DA3-F40EB6729AFA}"/>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F7EFE31B-6A64-F41F-AF46-906EFB5BC9FA}"/>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4F2622E2-F769-A9E7-36EF-63D0D4D332C2}"/>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41F81FE8-888D-C6AE-E20D-9087203D78EE}"/>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EAAE3683-A2B0-8198-FD70-F6B68A531CED}"/>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92695105-7405-2D1D-E91A-7BD4BA2CD0DF}"/>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7B6B6DB8-CA1A-C433-18C7-EBA544ECB354}"/>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0D71CA88-5EC0-845E-82CF-B662A46134D0}"/>
              </a:ext>
            </a:extLst>
          </p:cNvPr>
          <p:cNvSpPr txBox="1"/>
          <p:nvPr/>
        </p:nvSpPr>
        <p:spPr>
          <a:xfrm>
            <a:off x="6366279" y="634632"/>
            <a:ext cx="4648200" cy="954107"/>
          </a:xfrm>
          <a:prstGeom prst="rect">
            <a:avLst/>
          </a:prstGeom>
          <a:noFill/>
        </p:spPr>
        <p:txBody>
          <a:bodyPr wrap="square" rtlCol="0">
            <a:spAutoFit/>
          </a:bodyPr>
          <a:lstStyle/>
          <a:p>
            <a:pPr algn="ctr"/>
            <a:r>
              <a:rPr lang="es-MX" sz="2800" b="1" dirty="0"/>
              <a:t>TOXINA BOTULÍNICA Y RELLENOS DÉRMICOS</a:t>
            </a:r>
          </a:p>
        </p:txBody>
      </p:sp>
      <p:sp>
        <p:nvSpPr>
          <p:cNvPr id="11" name="CuadroTexto 10">
            <a:extLst>
              <a:ext uri="{FF2B5EF4-FFF2-40B4-BE49-F238E27FC236}">
                <a16:creationId xmlns:a16="http://schemas.microsoft.com/office/drawing/2014/main" id="{C3093093-4FB5-0ECB-CD52-C339D8051C69}"/>
              </a:ext>
            </a:extLst>
          </p:cNvPr>
          <p:cNvSpPr txBox="1"/>
          <p:nvPr/>
        </p:nvSpPr>
        <p:spPr>
          <a:xfrm>
            <a:off x="4229633" y="3457667"/>
            <a:ext cx="11016343" cy="3785652"/>
          </a:xfrm>
          <a:prstGeom prst="rect">
            <a:avLst/>
          </a:prstGeom>
          <a:noFill/>
        </p:spPr>
        <p:txBody>
          <a:bodyPr wrap="square" rtlCol="0">
            <a:spAutoFit/>
          </a:bodyPr>
          <a:lstStyle/>
          <a:p>
            <a:pPr algn="just"/>
            <a:r>
              <a:rPr lang="es-MX" sz="2400" dirty="0"/>
              <a:t>La toxina botulínica tipo A es una neurotoxina utilizada en la medicina por sus efectos paralizantes los cuales son dosis dependientes y empiezan a hacer efecto a las 24-48 </a:t>
            </a:r>
            <a:r>
              <a:rPr lang="es-MX" sz="2400" dirty="0" err="1"/>
              <a:t>hrs</a:t>
            </a:r>
            <a:r>
              <a:rPr lang="es-MX" sz="2400" dirty="0"/>
              <a:t> de su aplicación con un máximo de 5-7 días. Provoca una denervación química realizando así su función la cual se recupera posteriormente. Hay muchos tipos de toxinas comerciales de diferente cantidad, concentración y calidad. Normalmente se utilizan sobre todo para: </a:t>
            </a:r>
          </a:p>
          <a:p>
            <a:pPr marL="342900" indent="-342900" algn="just">
              <a:buFont typeface="Arial" panose="020B0604020202020204" pitchFamily="34" charset="0"/>
              <a:buChar char="•"/>
            </a:pPr>
            <a:r>
              <a:rPr lang="es-MX" sz="2400" b="1" dirty="0"/>
              <a:t>Las líneas de expresión y arrugas de la cara. </a:t>
            </a:r>
          </a:p>
          <a:p>
            <a:pPr marL="342900" indent="-342900" algn="just">
              <a:buFont typeface="Arial" panose="020B0604020202020204" pitchFamily="34" charset="0"/>
              <a:buChar char="•"/>
            </a:pPr>
            <a:endParaRPr lang="es-MX" sz="2400" dirty="0"/>
          </a:p>
          <a:p>
            <a:pPr algn="just"/>
            <a:r>
              <a:rPr lang="es-MX" sz="2400" dirty="0"/>
              <a:t>Otro uso que se le da es en patologías neurológicas como en los espasmos musculares, la migraña , y la sudoración excesiva entre otros. </a:t>
            </a:r>
          </a:p>
        </p:txBody>
      </p:sp>
    </p:spTree>
    <p:extLst>
      <p:ext uri="{BB962C8B-B14F-4D97-AF65-F5344CB8AC3E}">
        <p14:creationId xmlns:p14="http://schemas.microsoft.com/office/powerpoint/2010/main" val="2813025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1B717-11CC-4286-F601-27038661CC4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737A619-67BC-C6E2-1CC4-A54CBDCD1F5B}"/>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1A700B94-3828-EC8C-EDC7-C9364291E092}"/>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2AB9F9AF-9765-1F7D-E134-E4889C46EB83}"/>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C736FD33-E8D2-45C5-695C-07CFF969B0DB}"/>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50FC4D37-72E7-E8F5-D7AF-4335CED290DA}"/>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2554FF56-C664-8DEA-A1E3-5420448D3332}"/>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FF7C2ECF-5FC1-8521-BA57-9A39FD7EDF30}"/>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86C299F0-7AA2-64ED-7D54-62AF89F2D90D}"/>
              </a:ext>
            </a:extLst>
          </p:cNvPr>
          <p:cNvSpPr txBox="1"/>
          <p:nvPr/>
        </p:nvSpPr>
        <p:spPr>
          <a:xfrm>
            <a:off x="6366279" y="634632"/>
            <a:ext cx="4648200" cy="954107"/>
          </a:xfrm>
          <a:prstGeom prst="rect">
            <a:avLst/>
          </a:prstGeom>
          <a:noFill/>
        </p:spPr>
        <p:txBody>
          <a:bodyPr wrap="square" rtlCol="0">
            <a:spAutoFit/>
          </a:bodyPr>
          <a:lstStyle/>
          <a:p>
            <a:pPr algn="ctr"/>
            <a:r>
              <a:rPr lang="es-MX" sz="2800" b="1" dirty="0"/>
              <a:t>TOXINA BOTULÍNICA Y RELLENOS DÉRMICOS</a:t>
            </a:r>
          </a:p>
        </p:txBody>
      </p:sp>
      <p:sp>
        <p:nvSpPr>
          <p:cNvPr id="11" name="CuadroTexto 10">
            <a:extLst>
              <a:ext uri="{FF2B5EF4-FFF2-40B4-BE49-F238E27FC236}">
                <a16:creationId xmlns:a16="http://schemas.microsoft.com/office/drawing/2014/main" id="{4DF4F297-FE6F-1ED1-7DD6-CFC01EC06523}"/>
              </a:ext>
            </a:extLst>
          </p:cNvPr>
          <p:cNvSpPr txBox="1"/>
          <p:nvPr/>
        </p:nvSpPr>
        <p:spPr>
          <a:xfrm>
            <a:off x="4038600" y="2271614"/>
            <a:ext cx="13302199" cy="6740307"/>
          </a:xfrm>
          <a:prstGeom prst="rect">
            <a:avLst/>
          </a:prstGeom>
          <a:noFill/>
        </p:spPr>
        <p:txBody>
          <a:bodyPr wrap="square" rtlCol="0">
            <a:spAutoFit/>
          </a:bodyPr>
          <a:lstStyle/>
          <a:p>
            <a:pPr algn="just"/>
            <a:r>
              <a:rPr lang="es-MX" sz="2400" dirty="0"/>
              <a:t>Los implantes de relleno dérmico son de varios tipos y han ido evolucionando desde que se empezaron a utilizar por ejemplo los de silicona, los de colágeno bovino, entre otros. </a:t>
            </a:r>
          </a:p>
          <a:p>
            <a:pPr algn="just"/>
            <a:r>
              <a:rPr lang="es-MX" sz="2400" dirty="0"/>
              <a:t>Actualmente los mas seguros y usados son los de ácido hialuronico pero se clasifican de la siguiente manera: </a:t>
            </a:r>
          </a:p>
          <a:p>
            <a:pPr marL="342900" indent="-342900" algn="just">
              <a:buFont typeface="Arial" panose="020B0604020202020204" pitchFamily="34" charset="0"/>
              <a:buChar char="•"/>
            </a:pPr>
            <a:r>
              <a:rPr lang="es-MX" sz="2400" dirty="0"/>
              <a:t>Por su densidad (fluidos y no fluidos).</a:t>
            </a:r>
          </a:p>
          <a:p>
            <a:pPr marL="342900" indent="-342900" algn="just">
              <a:buFont typeface="Arial" panose="020B0604020202020204" pitchFamily="34" charset="0"/>
              <a:buChar char="•"/>
            </a:pPr>
            <a:r>
              <a:rPr lang="es-MX" sz="2400" dirty="0"/>
              <a:t>Por su origen biológico y sintético. </a:t>
            </a:r>
          </a:p>
          <a:p>
            <a:pPr marL="342900" indent="-342900" algn="just">
              <a:buFont typeface="Arial" panose="020B0604020202020204" pitchFamily="34" charset="0"/>
              <a:buChar char="•"/>
            </a:pPr>
            <a:r>
              <a:rPr lang="es-MX" sz="2400" dirty="0"/>
              <a:t>Por su durabilidad biodegradable y permanente. </a:t>
            </a:r>
          </a:p>
          <a:p>
            <a:pPr marL="342900" indent="-342900" algn="just">
              <a:buFont typeface="Arial" panose="020B0604020202020204" pitchFamily="34" charset="0"/>
              <a:buChar char="•"/>
            </a:pPr>
            <a:r>
              <a:rPr lang="es-MX" sz="2400" dirty="0"/>
              <a:t>Por su mecanismo de acción voluminizadores inductores de neo </a:t>
            </a:r>
            <a:r>
              <a:rPr lang="es-MX" sz="2400" dirty="0" err="1"/>
              <a:t>colagenogénesis</a:t>
            </a:r>
            <a:r>
              <a:rPr lang="es-MX" sz="2400" dirty="0"/>
              <a:t>.</a:t>
            </a:r>
          </a:p>
          <a:p>
            <a:pPr marL="342900" indent="-342900" algn="just">
              <a:buFont typeface="Arial" panose="020B0604020202020204" pitchFamily="34" charset="0"/>
              <a:buChar char="•"/>
            </a:pPr>
            <a:r>
              <a:rPr lang="es-MX" sz="2400" dirty="0"/>
              <a:t>Hidratación y combinados. </a:t>
            </a:r>
          </a:p>
          <a:p>
            <a:pPr marL="342900" indent="-342900" algn="just">
              <a:buFont typeface="Arial" panose="020B0604020202020204" pitchFamily="34" charset="0"/>
              <a:buChar char="•"/>
            </a:pPr>
            <a:endParaRPr lang="es-MX" sz="2400" dirty="0"/>
          </a:p>
          <a:p>
            <a:pPr algn="just"/>
            <a:r>
              <a:rPr lang="es-MX" sz="2400" b="1" dirty="0"/>
              <a:t>Contraindicaciones absolutas: </a:t>
            </a:r>
          </a:p>
          <a:p>
            <a:pPr marL="342900" indent="-342900" algn="just">
              <a:buFont typeface="Arial" panose="020B0604020202020204" pitchFamily="34" charset="0"/>
              <a:buChar char="•"/>
            </a:pPr>
            <a:r>
              <a:rPr lang="es-MX" sz="2400" dirty="0"/>
              <a:t>Inyección intravascular, pacientes queloides, embarazo y lactancia, hipersensibilidad al componente, piel lesionada, inflamada o infectada, diabetes descompensada, pacientes en tratamiento por interferón. </a:t>
            </a:r>
          </a:p>
          <a:p>
            <a:pPr algn="just"/>
            <a:endParaRPr lang="es-MX" sz="2400" dirty="0"/>
          </a:p>
          <a:p>
            <a:pPr algn="just"/>
            <a:r>
              <a:rPr lang="es-MX" sz="2400" b="1" dirty="0"/>
              <a:t>Contraindicaciones relativas:</a:t>
            </a:r>
          </a:p>
          <a:p>
            <a:pPr marL="342900" indent="-342900" algn="just">
              <a:buFont typeface="Arial" panose="020B0604020202020204" pitchFamily="34" charset="0"/>
              <a:buChar char="•"/>
            </a:pPr>
            <a:r>
              <a:rPr lang="es-MX" sz="2400" dirty="0"/>
              <a:t>Radioterapia previa, alteraciones de los fibroblastos, menores de 18 años, herpes.</a:t>
            </a:r>
          </a:p>
          <a:p>
            <a:pPr algn="just"/>
            <a:endParaRPr lang="es-MX" sz="2400" dirty="0"/>
          </a:p>
        </p:txBody>
      </p:sp>
    </p:spTree>
    <p:extLst>
      <p:ext uri="{BB962C8B-B14F-4D97-AF65-F5344CB8AC3E}">
        <p14:creationId xmlns:p14="http://schemas.microsoft.com/office/powerpoint/2010/main" val="3057044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D8382-FE97-0898-1D4A-BD84C42947A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766AB8C-507E-0180-9934-EF5DCB6A6D9F}"/>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3EF9B0D3-5AB6-E71B-406E-D2C8095193A8}"/>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037BA8C0-AFD2-DD2B-2F4A-0DA2C4A07E89}"/>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93B12DEE-96DC-2FA8-7DB6-1EB5F6BC40DF}"/>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63A1B659-2212-AD7F-31B0-DC98CABBE4A2}"/>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D89E9186-C971-FE92-6563-D52D07009CF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BBBC5EC5-9E34-A5AD-D05F-E64C01CFAF84}"/>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EAA7E9FF-6324-789E-A2BC-277C492D4AAD}"/>
              </a:ext>
            </a:extLst>
          </p:cNvPr>
          <p:cNvSpPr txBox="1"/>
          <p:nvPr/>
        </p:nvSpPr>
        <p:spPr>
          <a:xfrm>
            <a:off x="6366279" y="634632"/>
            <a:ext cx="4648200" cy="954107"/>
          </a:xfrm>
          <a:prstGeom prst="rect">
            <a:avLst/>
          </a:prstGeom>
          <a:noFill/>
        </p:spPr>
        <p:txBody>
          <a:bodyPr wrap="square" rtlCol="0">
            <a:spAutoFit/>
          </a:bodyPr>
          <a:lstStyle/>
          <a:p>
            <a:pPr algn="ctr"/>
            <a:r>
              <a:rPr lang="es-MX" sz="2800" b="1" dirty="0"/>
              <a:t>TOXINA BOTULÍNICA Y RELLENOS DÉRMICOS</a:t>
            </a:r>
          </a:p>
        </p:txBody>
      </p:sp>
      <p:sp>
        <p:nvSpPr>
          <p:cNvPr id="11" name="CuadroTexto 10">
            <a:extLst>
              <a:ext uri="{FF2B5EF4-FFF2-40B4-BE49-F238E27FC236}">
                <a16:creationId xmlns:a16="http://schemas.microsoft.com/office/drawing/2014/main" id="{A410FDCE-F53F-97BE-7ECB-D81881381E16}"/>
              </a:ext>
            </a:extLst>
          </p:cNvPr>
          <p:cNvSpPr txBox="1"/>
          <p:nvPr/>
        </p:nvSpPr>
        <p:spPr>
          <a:xfrm>
            <a:off x="1605800" y="4154544"/>
            <a:ext cx="3276600" cy="3785652"/>
          </a:xfrm>
          <a:prstGeom prst="rect">
            <a:avLst/>
          </a:prstGeom>
          <a:noFill/>
        </p:spPr>
        <p:txBody>
          <a:bodyPr wrap="square" rtlCol="0">
            <a:spAutoFit/>
          </a:bodyPr>
          <a:lstStyle/>
          <a:p>
            <a:pPr algn="just"/>
            <a:r>
              <a:rPr lang="es-MX" sz="2400" dirty="0"/>
              <a:t>Las formas de aplicación son para el ácido hialurónico que es el más utilizado: </a:t>
            </a:r>
          </a:p>
          <a:p>
            <a:pPr marL="342900" indent="-342900" algn="just">
              <a:buFont typeface="Arial" panose="020B0604020202020204" pitchFamily="34" charset="0"/>
              <a:buChar char="•"/>
            </a:pPr>
            <a:r>
              <a:rPr lang="es-MX" sz="2400" dirty="0"/>
              <a:t>La </a:t>
            </a:r>
            <a:r>
              <a:rPr lang="es-MX" sz="2400" dirty="0" err="1"/>
              <a:t>multipunción</a:t>
            </a:r>
            <a:r>
              <a:rPr lang="es-MX" sz="2400" dirty="0"/>
              <a:t>, lineal, abanico, red. </a:t>
            </a:r>
          </a:p>
          <a:p>
            <a:pPr marL="342900" indent="-342900" algn="just">
              <a:buFont typeface="Arial" panose="020B0604020202020204" pitchFamily="34" charset="0"/>
              <a:buChar char="•"/>
            </a:pPr>
            <a:endParaRPr lang="es-MX" sz="2400" dirty="0"/>
          </a:p>
          <a:p>
            <a:pPr marL="342900" indent="-342900" algn="just">
              <a:buFont typeface="Arial" panose="020B0604020202020204" pitchFamily="34" charset="0"/>
              <a:buChar char="•"/>
            </a:pPr>
            <a:endParaRPr lang="es-MX" sz="2400" dirty="0"/>
          </a:p>
          <a:p>
            <a:pPr marL="342900" indent="-342900" algn="just">
              <a:buFont typeface="Arial" panose="020B0604020202020204" pitchFamily="34" charset="0"/>
              <a:buChar char="•"/>
            </a:pPr>
            <a:endParaRPr lang="es-MX" sz="2400" dirty="0"/>
          </a:p>
          <a:p>
            <a:pPr algn="just"/>
            <a:endParaRPr lang="es-MX" sz="2400" dirty="0"/>
          </a:p>
        </p:txBody>
      </p:sp>
      <p:pic>
        <p:nvPicPr>
          <p:cNvPr id="12" name="Imagen 11" descr="Diagrama&#10;&#10;El contenido generado por IA puede ser incorrecto.">
            <a:extLst>
              <a:ext uri="{FF2B5EF4-FFF2-40B4-BE49-F238E27FC236}">
                <a16:creationId xmlns:a16="http://schemas.microsoft.com/office/drawing/2014/main" id="{DCF73D78-2486-D119-9EA6-F80DF8994210}"/>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rcRect b="59428"/>
          <a:stretch>
            <a:fillRect/>
          </a:stretch>
        </p:blipFill>
        <p:spPr>
          <a:xfrm>
            <a:off x="5849764" y="2892112"/>
            <a:ext cx="4937760" cy="4173670"/>
          </a:xfrm>
          <a:prstGeom prst="rect">
            <a:avLst/>
          </a:prstGeom>
        </p:spPr>
      </p:pic>
      <p:pic>
        <p:nvPicPr>
          <p:cNvPr id="14" name="Imagen 13" descr="Diagrama&#10;&#10;El contenido generado por IA puede ser incorrecto.">
            <a:extLst>
              <a:ext uri="{FF2B5EF4-FFF2-40B4-BE49-F238E27FC236}">
                <a16:creationId xmlns:a16="http://schemas.microsoft.com/office/drawing/2014/main" id="{218A893B-1163-5330-09E1-A91F82F342D0}"/>
              </a:ext>
            </a:extLst>
          </p:cNvPr>
          <p:cNvPicPr>
            <a:picLocks noChangeAspect="1"/>
          </p:cNvPicPr>
          <p:nvPr/>
        </p:nvPicPr>
        <p:blipFill>
          <a:blip r:embed="rId8">
            <a:extLst>
              <a:ext uri="{BEBA8EAE-BF5A-486C-A8C5-ECC9F3942E4B}">
                <a14:imgProps xmlns:a14="http://schemas.microsoft.com/office/drawing/2010/main">
                  <a14:imgLayer r:embed="rId7">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t="40572"/>
          <a:stretch>
            <a:fillRect/>
          </a:stretch>
        </p:blipFill>
        <p:spPr>
          <a:xfrm>
            <a:off x="11529690" y="2173420"/>
            <a:ext cx="4937760" cy="6113330"/>
          </a:xfrm>
          <a:prstGeom prst="rect">
            <a:avLst/>
          </a:prstGeom>
        </p:spPr>
      </p:pic>
      <p:sp>
        <p:nvSpPr>
          <p:cNvPr id="15" name="CuadroTexto 14">
            <a:extLst>
              <a:ext uri="{FF2B5EF4-FFF2-40B4-BE49-F238E27FC236}">
                <a16:creationId xmlns:a16="http://schemas.microsoft.com/office/drawing/2014/main" id="{F9F8D41F-A7E1-E0AD-8382-2E65BBB1BAA4}"/>
              </a:ext>
            </a:extLst>
          </p:cNvPr>
          <p:cNvSpPr txBox="1"/>
          <p:nvPr/>
        </p:nvSpPr>
        <p:spPr>
          <a:xfrm>
            <a:off x="7191301" y="8572233"/>
            <a:ext cx="7646356" cy="369332"/>
          </a:xfrm>
          <a:prstGeom prst="rect">
            <a:avLst/>
          </a:prstGeom>
          <a:noFill/>
        </p:spPr>
        <p:txBody>
          <a:bodyPr wrap="square" rtlCol="0">
            <a:spAutoFit/>
          </a:bodyPr>
          <a:lstStyle/>
          <a:p>
            <a:r>
              <a:rPr lang="es-MX" dirty="0"/>
              <a:t>Figura 4. Tomada de </a:t>
            </a:r>
            <a:r>
              <a:rPr lang="es-MX" dirty="0" err="1"/>
              <a:t>Tresguerras</a:t>
            </a:r>
            <a:r>
              <a:rPr lang="es-MX" dirty="0"/>
              <a:t>.</a:t>
            </a:r>
          </a:p>
        </p:txBody>
      </p:sp>
    </p:spTree>
    <p:extLst>
      <p:ext uri="{BB962C8B-B14F-4D97-AF65-F5344CB8AC3E}">
        <p14:creationId xmlns:p14="http://schemas.microsoft.com/office/powerpoint/2010/main" val="26562591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51F2E-E922-99DF-3455-393EEC7C8CC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2A34CE1-E1AF-4B46-67B6-7B88957E0E1B}"/>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1C1761DE-0BD5-40FA-8F1D-C77B49590476}"/>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D95736AA-9C34-56C8-DABE-BFFC2C275D10}"/>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85A465AA-28A8-AEB9-92D0-85327B912B31}"/>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07913C55-167C-A297-18A8-218DFC9113FA}"/>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68F497F5-C650-E033-8A9D-A14308908799}"/>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0345BCF5-CA80-67F6-08E1-DB6005FEC32C}"/>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757BA9B8-CE85-CF7F-DF47-69963928DCA1}"/>
              </a:ext>
            </a:extLst>
          </p:cNvPr>
          <p:cNvSpPr txBox="1"/>
          <p:nvPr/>
        </p:nvSpPr>
        <p:spPr>
          <a:xfrm>
            <a:off x="6366279" y="634632"/>
            <a:ext cx="4648200" cy="954107"/>
          </a:xfrm>
          <a:prstGeom prst="rect">
            <a:avLst/>
          </a:prstGeom>
          <a:noFill/>
        </p:spPr>
        <p:txBody>
          <a:bodyPr wrap="square" rtlCol="0">
            <a:spAutoFit/>
          </a:bodyPr>
          <a:lstStyle/>
          <a:p>
            <a:pPr algn="ctr"/>
            <a:r>
              <a:rPr lang="es-MX" sz="2800" b="1" dirty="0"/>
              <a:t>TERAPIAS LASER EN REJUVENECIMIENTO FACIAL </a:t>
            </a:r>
          </a:p>
        </p:txBody>
      </p:sp>
      <p:sp>
        <p:nvSpPr>
          <p:cNvPr id="11" name="CuadroTexto 10">
            <a:extLst>
              <a:ext uri="{FF2B5EF4-FFF2-40B4-BE49-F238E27FC236}">
                <a16:creationId xmlns:a16="http://schemas.microsoft.com/office/drawing/2014/main" id="{AB127749-9DAC-20D7-6C7F-0BAA5A9D9A7E}"/>
              </a:ext>
            </a:extLst>
          </p:cNvPr>
          <p:cNvSpPr txBox="1"/>
          <p:nvPr/>
        </p:nvSpPr>
        <p:spPr>
          <a:xfrm>
            <a:off x="4038600" y="2271614"/>
            <a:ext cx="13302199" cy="4893647"/>
          </a:xfrm>
          <a:prstGeom prst="rect">
            <a:avLst/>
          </a:prstGeom>
          <a:noFill/>
        </p:spPr>
        <p:txBody>
          <a:bodyPr wrap="square" rtlCol="0">
            <a:spAutoFit/>
          </a:bodyPr>
          <a:lstStyle/>
          <a:p>
            <a:pPr algn="just"/>
            <a:r>
              <a:rPr lang="es-MX" sz="2400" dirty="0"/>
              <a:t>Los tratamientos laser más utilizados son: </a:t>
            </a:r>
          </a:p>
          <a:p>
            <a:pPr marL="342900" indent="-342900" algn="just">
              <a:buFont typeface="Arial" panose="020B0604020202020204" pitchFamily="34" charset="0"/>
              <a:buChar char="•"/>
            </a:pPr>
            <a:r>
              <a:rPr lang="es-MX" sz="2400" dirty="0"/>
              <a:t>Láser ablativo erbio – Jack </a:t>
            </a:r>
            <a:r>
              <a:rPr lang="es-MX" sz="2400" dirty="0" err="1"/>
              <a:t>yg</a:t>
            </a:r>
            <a:r>
              <a:rPr lang="es-MX" sz="2400" dirty="0"/>
              <a:t> </a:t>
            </a:r>
          </a:p>
          <a:p>
            <a:pPr marL="342900" indent="-342900" algn="just">
              <a:buFont typeface="Arial" panose="020B0604020202020204" pitchFamily="34" charset="0"/>
              <a:buChar char="•"/>
            </a:pPr>
            <a:r>
              <a:rPr lang="es-MX" sz="2400" dirty="0"/>
              <a:t>Fraccionado. </a:t>
            </a:r>
          </a:p>
          <a:p>
            <a:pPr marL="342900" indent="-342900" algn="just">
              <a:buFont typeface="Arial" panose="020B0604020202020204" pitchFamily="34" charset="0"/>
              <a:buChar char="•"/>
            </a:pPr>
            <a:r>
              <a:rPr lang="es-MX" sz="2400" dirty="0"/>
              <a:t>CO2 </a:t>
            </a:r>
          </a:p>
          <a:p>
            <a:pPr marL="342900" indent="-342900" algn="just">
              <a:buFont typeface="Arial" panose="020B0604020202020204" pitchFamily="34" charset="0"/>
              <a:buChar char="•"/>
            </a:pPr>
            <a:r>
              <a:rPr lang="es-MX" sz="2400" dirty="0"/>
              <a:t>Intravenoso para varices. </a:t>
            </a:r>
          </a:p>
          <a:p>
            <a:pPr marL="342900" indent="-342900" algn="just">
              <a:buFont typeface="Arial" panose="020B0604020202020204" pitchFamily="34" charset="0"/>
              <a:buChar char="•"/>
            </a:pPr>
            <a:r>
              <a:rPr lang="es-MX" sz="2400" dirty="0"/>
              <a:t>Q-Switched.</a:t>
            </a:r>
          </a:p>
          <a:p>
            <a:pPr marL="342900" indent="-342900" algn="just">
              <a:buFont typeface="Arial" panose="020B0604020202020204" pitchFamily="34" charset="0"/>
              <a:buChar char="•"/>
            </a:pPr>
            <a:r>
              <a:rPr lang="es-MX" sz="2400" dirty="0"/>
              <a:t>Diodo. </a:t>
            </a:r>
          </a:p>
          <a:p>
            <a:pPr algn="just"/>
            <a:endParaRPr lang="es-MX" sz="2400" dirty="0"/>
          </a:p>
          <a:p>
            <a:pPr algn="just"/>
            <a:r>
              <a:rPr lang="es-MX" sz="2400" dirty="0"/>
              <a:t>Dependiendo del tipo de laser es la penetración que tiene en el tejido cutáneo por lo que a veces se utilizan diferentes tipos de laser para una misma patología o tratamiento por ejemplo un tatuaje de colores ya que en este caso del tatuaje se debe de revisar si es un tatuaje amateur o profesional. Los profesionales son más fáciles de quitar por que la tinta esta a la misma profundidad. Algunas de las profundidades son las de la tabla siguiente. </a:t>
            </a:r>
          </a:p>
        </p:txBody>
      </p:sp>
    </p:spTree>
    <p:extLst>
      <p:ext uri="{BB962C8B-B14F-4D97-AF65-F5344CB8AC3E}">
        <p14:creationId xmlns:p14="http://schemas.microsoft.com/office/powerpoint/2010/main" val="1800933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D4B59-DD4D-9B9E-420D-15AD371CE1A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A7A78F8-14C5-3AC4-905B-07580595D34E}"/>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15653E7F-D7EB-EC28-0F81-9C9B4D9B4B8A}"/>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28BF861B-54E6-FCD8-B3BB-0E7DDEF6FE45}"/>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386E0890-0359-44A1-14BC-8F46E3600D56}"/>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74D29DA5-F730-E980-9017-D7DB41583DC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4B5C45A0-F669-0F40-2B77-F94A1E1CE616}"/>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7AD37C91-A9EC-4852-7583-3E5A0CF55A03}"/>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17C42346-5C39-23A7-76E7-510C2E393579}"/>
              </a:ext>
            </a:extLst>
          </p:cNvPr>
          <p:cNvSpPr txBox="1"/>
          <p:nvPr/>
        </p:nvSpPr>
        <p:spPr>
          <a:xfrm>
            <a:off x="6366279" y="634632"/>
            <a:ext cx="4648200" cy="954107"/>
          </a:xfrm>
          <a:prstGeom prst="rect">
            <a:avLst/>
          </a:prstGeom>
          <a:noFill/>
        </p:spPr>
        <p:txBody>
          <a:bodyPr wrap="square" rtlCol="0">
            <a:spAutoFit/>
          </a:bodyPr>
          <a:lstStyle/>
          <a:p>
            <a:pPr algn="ctr"/>
            <a:r>
              <a:rPr lang="es-MX" sz="2800" b="1" dirty="0"/>
              <a:t>TERAPIAS LASER EN REJUVENECIMIENTO FACIAL </a:t>
            </a:r>
          </a:p>
        </p:txBody>
      </p:sp>
      <p:pic>
        <p:nvPicPr>
          <p:cNvPr id="12" name="Imagen 11" descr="Interfaz de usuario gráfica, Texto&#10;&#10;El contenido generado por IA puede ser incorrecto.">
            <a:extLst>
              <a:ext uri="{FF2B5EF4-FFF2-40B4-BE49-F238E27FC236}">
                <a16:creationId xmlns:a16="http://schemas.microsoft.com/office/drawing/2014/main" id="{CF519066-BFC5-440A-104C-F17956DB696E}"/>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4499695" y="2159799"/>
            <a:ext cx="9767616" cy="5967402"/>
          </a:xfrm>
          <a:prstGeom prst="rect">
            <a:avLst/>
          </a:prstGeom>
        </p:spPr>
      </p:pic>
      <p:sp>
        <p:nvSpPr>
          <p:cNvPr id="9" name="CuadroTexto 8">
            <a:extLst>
              <a:ext uri="{FF2B5EF4-FFF2-40B4-BE49-F238E27FC236}">
                <a16:creationId xmlns:a16="http://schemas.microsoft.com/office/drawing/2014/main" id="{E5DDBE43-C209-5813-CEA3-77FBE758D667}"/>
              </a:ext>
            </a:extLst>
          </p:cNvPr>
          <p:cNvSpPr txBox="1"/>
          <p:nvPr/>
        </p:nvSpPr>
        <p:spPr>
          <a:xfrm>
            <a:off x="7191301" y="8572233"/>
            <a:ext cx="7646356" cy="369332"/>
          </a:xfrm>
          <a:prstGeom prst="rect">
            <a:avLst/>
          </a:prstGeom>
          <a:noFill/>
        </p:spPr>
        <p:txBody>
          <a:bodyPr wrap="square" rtlCol="0">
            <a:spAutoFit/>
          </a:bodyPr>
          <a:lstStyle/>
          <a:p>
            <a:r>
              <a:rPr lang="es-MX" dirty="0"/>
              <a:t>Figura 5. </a:t>
            </a:r>
            <a:r>
              <a:rPr lang="es-MX" dirty="0" err="1"/>
              <a:t>Vidurrizaga</a:t>
            </a:r>
            <a:r>
              <a:rPr lang="es-MX" dirty="0"/>
              <a:t>.</a:t>
            </a:r>
          </a:p>
        </p:txBody>
      </p:sp>
    </p:spTree>
    <p:extLst>
      <p:ext uri="{BB962C8B-B14F-4D97-AF65-F5344CB8AC3E}">
        <p14:creationId xmlns:p14="http://schemas.microsoft.com/office/powerpoint/2010/main" val="17774608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B59CB-039F-F3B6-5361-D6D313139DB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829F807-6EE5-8B89-B7A2-8E0FA8134491}"/>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0677E74F-D2DF-6E4E-EA53-97A74EA2542A}"/>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AB888E79-9639-8DE1-64B5-D3F958552CD3}"/>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FA2DFF1C-D5EB-2AEC-C4E0-B2F16590BAA0}"/>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96E3DEAB-2F3D-6E79-CC74-306BE83DF460}"/>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27D2A85E-F56A-629F-9526-B9A506F0E312}"/>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325C9127-239E-4881-5110-BD846476BC40}"/>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EE609D0C-89D9-323F-297C-D1F0E6EDB7B7}"/>
              </a:ext>
            </a:extLst>
          </p:cNvPr>
          <p:cNvSpPr txBox="1"/>
          <p:nvPr/>
        </p:nvSpPr>
        <p:spPr>
          <a:xfrm>
            <a:off x="6366279" y="634632"/>
            <a:ext cx="4648200" cy="954107"/>
          </a:xfrm>
          <a:prstGeom prst="rect">
            <a:avLst/>
          </a:prstGeom>
          <a:noFill/>
        </p:spPr>
        <p:txBody>
          <a:bodyPr wrap="square" rtlCol="0">
            <a:spAutoFit/>
          </a:bodyPr>
          <a:lstStyle/>
          <a:p>
            <a:pPr algn="ctr"/>
            <a:r>
              <a:rPr lang="es-MX" sz="2800" b="1" dirty="0"/>
              <a:t>LÁSER FRACCIONADO Y ABLATIVO </a:t>
            </a:r>
          </a:p>
        </p:txBody>
      </p:sp>
      <p:sp>
        <p:nvSpPr>
          <p:cNvPr id="11" name="CuadroTexto 10">
            <a:extLst>
              <a:ext uri="{FF2B5EF4-FFF2-40B4-BE49-F238E27FC236}">
                <a16:creationId xmlns:a16="http://schemas.microsoft.com/office/drawing/2014/main" id="{3E4D1DA1-94BF-A1D4-F221-2909EF4958D9}"/>
              </a:ext>
            </a:extLst>
          </p:cNvPr>
          <p:cNvSpPr txBox="1"/>
          <p:nvPr/>
        </p:nvSpPr>
        <p:spPr>
          <a:xfrm>
            <a:off x="3886200" y="2552700"/>
            <a:ext cx="13302199" cy="4893647"/>
          </a:xfrm>
          <a:prstGeom prst="rect">
            <a:avLst/>
          </a:prstGeom>
          <a:noFill/>
        </p:spPr>
        <p:txBody>
          <a:bodyPr wrap="square" rtlCol="0">
            <a:spAutoFit/>
          </a:bodyPr>
          <a:lstStyle/>
          <a:p>
            <a:pPr algn="just"/>
            <a:r>
              <a:rPr lang="es-MX" sz="2400" dirty="0"/>
              <a:t>Los láser son dispositivos que generan un haz de luz coherente de una emisión inducida o estimulada. </a:t>
            </a:r>
          </a:p>
          <a:p>
            <a:pPr algn="just"/>
            <a:endParaRPr lang="es-MX" sz="2400" dirty="0"/>
          </a:p>
          <a:p>
            <a:pPr algn="just"/>
            <a:r>
              <a:rPr lang="es-MX" sz="2400" dirty="0"/>
              <a:t>Propiedades de la luz láser: </a:t>
            </a:r>
          </a:p>
          <a:p>
            <a:pPr marL="342900" indent="-342900" algn="just">
              <a:buFont typeface="Arial" panose="020B0604020202020204" pitchFamily="34" charset="0"/>
              <a:buChar char="•"/>
            </a:pPr>
            <a:r>
              <a:rPr lang="es-MX" sz="2400" dirty="0" err="1"/>
              <a:t>Monocromaticidad</a:t>
            </a:r>
            <a:r>
              <a:rPr lang="es-MX" sz="2400" dirty="0"/>
              <a:t> aquí se emite una radiación de una sola longitud de onda.</a:t>
            </a:r>
          </a:p>
          <a:p>
            <a:pPr marL="342900" indent="-342900" algn="just">
              <a:buFont typeface="Arial" panose="020B0604020202020204" pitchFamily="34" charset="0"/>
              <a:buChar char="•"/>
            </a:pPr>
            <a:r>
              <a:rPr lang="es-MX" sz="2400" dirty="0"/>
              <a:t>Coherencia espacial: la radiación se puede proyectar a largas distancias sin afectarse la energía en un área mayor. </a:t>
            </a:r>
          </a:p>
          <a:p>
            <a:pPr marL="342900" indent="-342900" algn="just">
              <a:buFont typeface="Arial" panose="020B0604020202020204" pitchFamily="34" charset="0"/>
              <a:buChar char="•"/>
            </a:pPr>
            <a:r>
              <a:rPr lang="es-MX" sz="2400" dirty="0"/>
              <a:t>Coherencia temporal: la luz se dirige en modo paralelo en una sola dirección. </a:t>
            </a:r>
          </a:p>
          <a:p>
            <a:pPr marL="342900" indent="-342900" algn="just">
              <a:buFont typeface="Arial" panose="020B0604020202020204" pitchFamily="34" charset="0"/>
              <a:buChar char="•"/>
            </a:pPr>
            <a:r>
              <a:rPr lang="es-MX" sz="2400" dirty="0"/>
              <a:t>Longitud de onda: es el espectro electromagnético que emite cada tipo de láser. </a:t>
            </a:r>
          </a:p>
          <a:p>
            <a:pPr marL="342900" indent="-342900" algn="just">
              <a:buFont typeface="Arial" panose="020B0604020202020204" pitchFamily="34" charset="0"/>
              <a:buChar char="•"/>
            </a:pPr>
            <a:endParaRPr lang="es-MX" sz="2400" dirty="0"/>
          </a:p>
          <a:p>
            <a:pPr algn="just"/>
            <a:r>
              <a:rPr lang="es-MX" sz="2400" dirty="0"/>
              <a:t>Tipos de láser ablativos:</a:t>
            </a:r>
          </a:p>
          <a:p>
            <a:pPr marL="342900" indent="-342900" algn="just">
              <a:buFont typeface="Arial" panose="020B0604020202020204" pitchFamily="34" charset="0"/>
              <a:buChar char="•"/>
            </a:pPr>
            <a:r>
              <a:rPr lang="es-MX" sz="2400" dirty="0"/>
              <a:t>CO2 super o </a:t>
            </a:r>
            <a:r>
              <a:rPr lang="es-MX" sz="2400" dirty="0" err="1"/>
              <a:t>ultrapulsado</a:t>
            </a:r>
            <a:r>
              <a:rPr lang="es-MX" sz="2400" dirty="0"/>
              <a:t> (10 600 nm)</a:t>
            </a:r>
          </a:p>
          <a:p>
            <a:pPr marL="342900" indent="-342900" algn="just">
              <a:buFont typeface="Arial" panose="020B0604020202020204" pitchFamily="34" charset="0"/>
              <a:buChar char="•"/>
            </a:pPr>
            <a:r>
              <a:rPr lang="es-MX" sz="2400" dirty="0"/>
              <a:t>Erbio-YAK ( 2940 nm)</a:t>
            </a:r>
          </a:p>
          <a:p>
            <a:pPr marL="342900" indent="-342900" algn="just">
              <a:buFont typeface="Arial" panose="020B0604020202020204" pitchFamily="34" charset="0"/>
              <a:buChar char="•"/>
            </a:pPr>
            <a:endParaRPr lang="es-MX" sz="2400" dirty="0"/>
          </a:p>
        </p:txBody>
      </p:sp>
    </p:spTree>
    <p:extLst>
      <p:ext uri="{BB962C8B-B14F-4D97-AF65-F5344CB8AC3E}">
        <p14:creationId xmlns:p14="http://schemas.microsoft.com/office/powerpoint/2010/main" val="16473052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788A7-0A8B-1977-1E95-BB644C0D645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CD86A01-1ABE-3E6E-9ADF-44F71D9A96E9}"/>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A6321922-9D68-C0CF-D617-7591CA686AC4}"/>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E76A2996-A3C7-AA0F-331E-EFB663CC5B7F}"/>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BB066D02-B19C-0526-AE0E-682E1C9E6DCD}"/>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A6934065-0751-B6D8-0D32-8F695DDB16E3}"/>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356D0C92-34F5-1BA9-6822-E437DA3FB1B6}"/>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0A6BFA87-FC08-0DCF-65C2-3ED9E22A0840}"/>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3C07230E-C160-B459-B2F1-2AF2C90EB393}"/>
              </a:ext>
            </a:extLst>
          </p:cNvPr>
          <p:cNvSpPr txBox="1"/>
          <p:nvPr/>
        </p:nvSpPr>
        <p:spPr>
          <a:xfrm>
            <a:off x="6366279" y="634632"/>
            <a:ext cx="4648200" cy="954107"/>
          </a:xfrm>
          <a:prstGeom prst="rect">
            <a:avLst/>
          </a:prstGeom>
          <a:noFill/>
        </p:spPr>
        <p:txBody>
          <a:bodyPr wrap="square" rtlCol="0">
            <a:spAutoFit/>
          </a:bodyPr>
          <a:lstStyle/>
          <a:p>
            <a:pPr algn="ctr"/>
            <a:r>
              <a:rPr lang="es-MX" sz="2800" b="1" dirty="0"/>
              <a:t>LÁSER FRACCIONADO Y ABLATIVO </a:t>
            </a:r>
          </a:p>
        </p:txBody>
      </p:sp>
      <p:sp>
        <p:nvSpPr>
          <p:cNvPr id="11" name="CuadroTexto 10">
            <a:extLst>
              <a:ext uri="{FF2B5EF4-FFF2-40B4-BE49-F238E27FC236}">
                <a16:creationId xmlns:a16="http://schemas.microsoft.com/office/drawing/2014/main" id="{53563996-34C5-3331-3CF0-EB9DB738DFD3}"/>
              </a:ext>
            </a:extLst>
          </p:cNvPr>
          <p:cNvSpPr txBox="1"/>
          <p:nvPr/>
        </p:nvSpPr>
        <p:spPr>
          <a:xfrm>
            <a:off x="4724400" y="1897770"/>
            <a:ext cx="17373600" cy="7478970"/>
          </a:xfrm>
          <a:prstGeom prst="rect">
            <a:avLst/>
          </a:prstGeom>
          <a:noFill/>
        </p:spPr>
        <p:txBody>
          <a:bodyPr wrap="square" rtlCol="0">
            <a:spAutoFit/>
          </a:bodyPr>
          <a:lstStyle/>
          <a:p>
            <a:pPr algn="just"/>
            <a:r>
              <a:rPr lang="es-MX" sz="2400" dirty="0"/>
              <a:t>Las ventajas de láser de erbio-YAK con respecto al láser de CO2 son:</a:t>
            </a:r>
          </a:p>
          <a:p>
            <a:pPr marL="342900" indent="-342900" algn="just">
              <a:buFont typeface="Arial" panose="020B0604020202020204" pitchFamily="34" charset="0"/>
              <a:buChar char="•"/>
            </a:pPr>
            <a:r>
              <a:rPr lang="es-MX" sz="2400" dirty="0"/>
              <a:t>Menor efecto </a:t>
            </a:r>
            <a:r>
              <a:rPr lang="es-MX" sz="2400" dirty="0" err="1"/>
              <a:t>carbonizante</a:t>
            </a:r>
            <a:r>
              <a:rPr lang="es-MX" sz="2400" dirty="0"/>
              <a:t> y menor daño térmico. </a:t>
            </a:r>
          </a:p>
          <a:p>
            <a:pPr marL="342900" indent="-342900" algn="just">
              <a:buFont typeface="Arial" panose="020B0604020202020204" pitchFamily="34" charset="0"/>
              <a:buChar char="•"/>
            </a:pPr>
            <a:r>
              <a:rPr lang="es-MX" sz="2400" dirty="0"/>
              <a:t>Aplicación en áreas de riesgo asi como cuello y manos. </a:t>
            </a:r>
          </a:p>
          <a:p>
            <a:pPr marL="342900" indent="-342900" algn="just">
              <a:buFont typeface="Arial" panose="020B0604020202020204" pitchFamily="34" charset="0"/>
              <a:buChar char="•"/>
            </a:pPr>
            <a:r>
              <a:rPr lang="es-MX" sz="2400" dirty="0"/>
              <a:t>Aplicación en </a:t>
            </a:r>
            <a:r>
              <a:rPr lang="es-MX" sz="2400" dirty="0" err="1"/>
              <a:t>fototipos</a:t>
            </a:r>
            <a:r>
              <a:rPr lang="es-MX" sz="2400" dirty="0"/>
              <a:t> IV y V.</a:t>
            </a:r>
          </a:p>
          <a:p>
            <a:pPr marL="342900" indent="-342900" algn="just">
              <a:buFont typeface="Arial" panose="020B0604020202020204" pitchFamily="34" charset="0"/>
              <a:buChar char="•"/>
            </a:pPr>
            <a:r>
              <a:rPr lang="es-MX" sz="2400" dirty="0"/>
              <a:t>Menor riesgo de hipo e hiper pigmentación, cicatrices, etc. </a:t>
            </a:r>
          </a:p>
          <a:p>
            <a:pPr marL="342900" indent="-342900" algn="just">
              <a:buFont typeface="Arial" panose="020B0604020202020204" pitchFamily="34" charset="0"/>
              <a:buChar char="•"/>
            </a:pPr>
            <a:r>
              <a:rPr lang="es-MX" sz="2400" dirty="0"/>
              <a:t>Ablación mas controlada. </a:t>
            </a:r>
          </a:p>
          <a:p>
            <a:pPr marL="342900" indent="-342900" algn="just">
              <a:buFont typeface="Arial" panose="020B0604020202020204" pitchFamily="34" charset="0"/>
              <a:buChar char="•"/>
            </a:pPr>
            <a:r>
              <a:rPr lang="es-MX" sz="2400" dirty="0"/>
              <a:t>Menor tiempo de recuperación, eritema y </a:t>
            </a:r>
            <a:r>
              <a:rPr lang="es-MX" sz="2400" dirty="0" err="1"/>
              <a:t>reepitelización</a:t>
            </a:r>
            <a:r>
              <a:rPr lang="es-MX" sz="2400" dirty="0"/>
              <a:t>  mas temprana, menos dolor.</a:t>
            </a:r>
          </a:p>
          <a:p>
            <a:pPr marL="342900" indent="-342900" algn="just">
              <a:buFont typeface="Arial" panose="020B0604020202020204" pitchFamily="34" charset="0"/>
              <a:buChar char="•"/>
            </a:pPr>
            <a:endParaRPr lang="es-MX" sz="2400" dirty="0"/>
          </a:p>
          <a:p>
            <a:pPr algn="just"/>
            <a:r>
              <a:rPr lang="es-MX" sz="2400" dirty="0"/>
              <a:t>Inconvenientes </a:t>
            </a:r>
          </a:p>
          <a:p>
            <a:pPr marL="342900" indent="-342900" algn="just">
              <a:buFont typeface="Arial" panose="020B0604020202020204" pitchFamily="34" charset="0"/>
              <a:buChar char="•"/>
            </a:pPr>
            <a:r>
              <a:rPr lang="es-MX" sz="2400" dirty="0"/>
              <a:t>No coagula, se produce un menor daño térmico que estimula la síntesis de colágeno. </a:t>
            </a:r>
          </a:p>
          <a:p>
            <a:pPr marL="342900" indent="-342900" algn="just">
              <a:buFont typeface="Arial" panose="020B0604020202020204" pitchFamily="34" charset="0"/>
              <a:buChar char="•"/>
            </a:pPr>
            <a:r>
              <a:rPr lang="es-MX" sz="2400" dirty="0"/>
              <a:t>Necesita mas pases para profundizar.</a:t>
            </a:r>
          </a:p>
          <a:p>
            <a:pPr marL="342900" indent="-342900" algn="just">
              <a:buFont typeface="Arial" panose="020B0604020202020204" pitchFamily="34" charset="0"/>
              <a:buChar char="•"/>
            </a:pPr>
            <a:r>
              <a:rPr lang="es-MX" sz="2400" dirty="0"/>
              <a:t>La piel se retrae de manera inferior. </a:t>
            </a:r>
          </a:p>
          <a:p>
            <a:pPr marL="342900" indent="-342900" algn="just">
              <a:buFont typeface="Arial" panose="020B0604020202020204" pitchFamily="34" charset="0"/>
              <a:buChar char="•"/>
            </a:pPr>
            <a:r>
              <a:rPr lang="es-MX" sz="2400" dirty="0"/>
              <a:t>Menor grado de mejoría para arrugas profundas. </a:t>
            </a:r>
          </a:p>
          <a:p>
            <a:pPr marL="342900" indent="-342900" algn="just">
              <a:buFont typeface="Arial" panose="020B0604020202020204" pitchFamily="34" charset="0"/>
              <a:buChar char="•"/>
            </a:pPr>
            <a:endParaRPr lang="es-MX" sz="2400" dirty="0"/>
          </a:p>
          <a:p>
            <a:pPr algn="just"/>
            <a:r>
              <a:rPr lang="es-MX" sz="2400" dirty="0"/>
              <a:t>Las indicaciones del </a:t>
            </a:r>
            <a:r>
              <a:rPr lang="es-MX" sz="2400" dirty="0" err="1"/>
              <a:t>resurfacing</a:t>
            </a:r>
            <a:r>
              <a:rPr lang="es-MX" sz="2400" dirty="0"/>
              <a:t> </a:t>
            </a:r>
          </a:p>
          <a:p>
            <a:pPr marL="342900" indent="-342900" algn="just">
              <a:buFont typeface="Arial" panose="020B0604020202020204" pitchFamily="34" charset="0"/>
              <a:buChar char="•"/>
            </a:pPr>
            <a:r>
              <a:rPr lang="es-MX" sz="2400" dirty="0" err="1"/>
              <a:t>Fotoenvejecimiento</a:t>
            </a:r>
            <a:r>
              <a:rPr lang="es-MX" sz="2400" dirty="0"/>
              <a:t> peribucal y periocular. </a:t>
            </a:r>
          </a:p>
          <a:p>
            <a:pPr marL="342900" indent="-342900" algn="just">
              <a:buFont typeface="Arial" panose="020B0604020202020204" pitchFamily="34" charset="0"/>
              <a:buChar char="•"/>
            </a:pPr>
            <a:r>
              <a:rPr lang="es-MX" sz="2400" dirty="0"/>
              <a:t>Retracción de la piel del parpado después de cirugía. </a:t>
            </a:r>
          </a:p>
          <a:p>
            <a:pPr marL="342900" indent="-342900" algn="just">
              <a:buFont typeface="Arial" panose="020B0604020202020204" pitchFamily="34" charset="0"/>
              <a:buChar char="•"/>
            </a:pPr>
            <a:r>
              <a:rPr lang="es-MX" sz="2400" dirty="0"/>
              <a:t>Cicatrices atróficas, traumáticas. </a:t>
            </a:r>
          </a:p>
          <a:p>
            <a:pPr marL="342900" indent="-342900" algn="just">
              <a:buFont typeface="Arial" panose="020B0604020202020204" pitchFamily="34" charset="0"/>
              <a:buChar char="•"/>
            </a:pPr>
            <a:r>
              <a:rPr lang="es-MX" sz="2400" dirty="0"/>
              <a:t>Queratosis y lentigos. </a:t>
            </a:r>
          </a:p>
          <a:p>
            <a:pPr marL="342900" indent="-342900" algn="just">
              <a:buFont typeface="Arial" panose="020B0604020202020204" pitchFamily="34" charset="0"/>
              <a:buChar char="•"/>
            </a:pPr>
            <a:endParaRPr lang="es-MX" sz="2400" dirty="0"/>
          </a:p>
        </p:txBody>
      </p:sp>
    </p:spTree>
    <p:extLst>
      <p:ext uri="{BB962C8B-B14F-4D97-AF65-F5344CB8AC3E}">
        <p14:creationId xmlns:p14="http://schemas.microsoft.com/office/powerpoint/2010/main" val="26575268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78778-F9AC-927F-FA09-685099F41BB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1AC422F-5EEE-A9E1-32E4-D8F99FC261EF}"/>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A6A784E9-CFC7-C684-837C-EC7B9E6D9B5C}"/>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D964E803-251F-8CFB-F454-A58A9B8018D1}"/>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9D732E0F-5A9C-7AF9-75B4-163B72E7FC90}"/>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2CCFBC92-4B6B-A513-2B79-A98663EAB9DD}"/>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C96BD455-E544-5F08-B3ED-9221C126BE55}"/>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635E7F22-AD2D-9FD1-4BAC-24ADE7869088}"/>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D2C1FF78-4D44-6D8E-3457-7E3BF908FDEA}"/>
              </a:ext>
            </a:extLst>
          </p:cNvPr>
          <p:cNvSpPr txBox="1"/>
          <p:nvPr/>
        </p:nvSpPr>
        <p:spPr>
          <a:xfrm>
            <a:off x="6366279" y="634632"/>
            <a:ext cx="4648200" cy="954107"/>
          </a:xfrm>
          <a:prstGeom prst="rect">
            <a:avLst/>
          </a:prstGeom>
          <a:noFill/>
        </p:spPr>
        <p:txBody>
          <a:bodyPr wrap="square" rtlCol="0">
            <a:spAutoFit/>
          </a:bodyPr>
          <a:lstStyle/>
          <a:p>
            <a:pPr algn="ctr"/>
            <a:r>
              <a:rPr lang="es-MX" sz="2800" b="1" dirty="0"/>
              <a:t>LÁSER FRACCIONADO Y ABLATIVO </a:t>
            </a:r>
          </a:p>
        </p:txBody>
      </p:sp>
      <p:sp>
        <p:nvSpPr>
          <p:cNvPr id="11" name="CuadroTexto 10">
            <a:extLst>
              <a:ext uri="{FF2B5EF4-FFF2-40B4-BE49-F238E27FC236}">
                <a16:creationId xmlns:a16="http://schemas.microsoft.com/office/drawing/2014/main" id="{DEBB0A56-30B2-EC05-57E2-1B0C096515FF}"/>
              </a:ext>
            </a:extLst>
          </p:cNvPr>
          <p:cNvSpPr txBox="1"/>
          <p:nvPr/>
        </p:nvSpPr>
        <p:spPr>
          <a:xfrm>
            <a:off x="4038600" y="2271614"/>
            <a:ext cx="13302199" cy="6001643"/>
          </a:xfrm>
          <a:prstGeom prst="rect">
            <a:avLst/>
          </a:prstGeom>
          <a:noFill/>
        </p:spPr>
        <p:txBody>
          <a:bodyPr wrap="square" rtlCol="0">
            <a:spAutoFit/>
          </a:bodyPr>
          <a:lstStyle/>
          <a:p>
            <a:pPr algn="just"/>
            <a:r>
              <a:rPr lang="es-MX" sz="2400" dirty="0"/>
              <a:t>Contraindicaciones:</a:t>
            </a:r>
          </a:p>
          <a:p>
            <a:pPr marL="342900" indent="-342900" algn="just">
              <a:buFont typeface="Arial" panose="020B0604020202020204" pitchFamily="34" charset="0"/>
              <a:buChar char="•"/>
            </a:pPr>
            <a:r>
              <a:rPr lang="es-MX" sz="2400" dirty="0"/>
              <a:t>Enfermedad psiquiátrica. </a:t>
            </a:r>
          </a:p>
          <a:p>
            <a:pPr marL="342900" indent="-342900" algn="just">
              <a:buFont typeface="Arial" panose="020B0604020202020204" pitchFamily="34" charset="0"/>
              <a:buChar char="•"/>
            </a:pPr>
            <a:r>
              <a:rPr lang="es-MX" sz="2400" dirty="0"/>
              <a:t>Uso de isotretinoína oral en los últimos 6 meses. </a:t>
            </a:r>
          </a:p>
          <a:p>
            <a:pPr marL="342900" indent="-342900" algn="just">
              <a:buFont typeface="Arial" panose="020B0604020202020204" pitchFamily="34" charset="0"/>
              <a:buChar char="•"/>
            </a:pPr>
            <a:r>
              <a:rPr lang="es-MX" sz="2400" dirty="0"/>
              <a:t>Enfermedades inmunológicas. </a:t>
            </a:r>
          </a:p>
          <a:p>
            <a:pPr marL="342900" indent="-342900" algn="just">
              <a:buFont typeface="Arial" panose="020B0604020202020204" pitchFamily="34" charset="0"/>
              <a:buChar char="•"/>
            </a:pPr>
            <a:r>
              <a:rPr lang="es-MX" sz="2400" dirty="0"/>
              <a:t>Infección aguda. </a:t>
            </a:r>
          </a:p>
          <a:p>
            <a:pPr marL="342900" indent="-342900" algn="just">
              <a:buFont typeface="Arial" panose="020B0604020202020204" pitchFamily="34" charset="0"/>
              <a:buChar char="•"/>
            </a:pPr>
            <a:r>
              <a:rPr lang="es-MX" sz="2400" dirty="0"/>
              <a:t>No compromiso de </a:t>
            </a:r>
            <a:r>
              <a:rPr lang="es-MX" sz="2400" dirty="0" err="1"/>
              <a:t>fotoprotección</a:t>
            </a:r>
            <a:r>
              <a:rPr lang="es-MX" sz="2400" dirty="0"/>
              <a:t>. </a:t>
            </a:r>
          </a:p>
          <a:p>
            <a:pPr marL="342900" indent="-342900" algn="just">
              <a:buFont typeface="Arial" panose="020B0604020202020204" pitchFamily="34" charset="0"/>
              <a:buChar char="•"/>
            </a:pPr>
            <a:r>
              <a:rPr lang="es-MX" sz="2400" dirty="0" err="1"/>
              <a:t>Fototipos</a:t>
            </a:r>
            <a:r>
              <a:rPr lang="es-MX" sz="2400" dirty="0"/>
              <a:t> muy altos. </a:t>
            </a:r>
          </a:p>
          <a:p>
            <a:pPr marL="342900" indent="-342900" algn="just">
              <a:buFont typeface="Arial" panose="020B0604020202020204" pitchFamily="34" charset="0"/>
              <a:buChar char="•"/>
            </a:pPr>
            <a:endParaRPr lang="es-MX" sz="2400" dirty="0"/>
          </a:p>
          <a:p>
            <a:pPr algn="just"/>
            <a:r>
              <a:rPr lang="es-MX" sz="2400" dirty="0"/>
              <a:t>Complicaciones:</a:t>
            </a:r>
          </a:p>
          <a:p>
            <a:pPr marL="342900" indent="-342900" algn="just">
              <a:buFont typeface="Arial" panose="020B0604020202020204" pitchFamily="34" charset="0"/>
              <a:buChar char="•"/>
            </a:pPr>
            <a:r>
              <a:rPr lang="es-MX" sz="2400" dirty="0"/>
              <a:t>Eritema prolongado.</a:t>
            </a:r>
          </a:p>
          <a:p>
            <a:pPr marL="342900" indent="-342900" algn="just">
              <a:buFont typeface="Arial" panose="020B0604020202020204" pitchFamily="34" charset="0"/>
              <a:buChar char="•"/>
            </a:pPr>
            <a:r>
              <a:rPr lang="es-MX" sz="2400" dirty="0"/>
              <a:t>Hiper pigmentación e hipopigmentación. </a:t>
            </a:r>
          </a:p>
          <a:p>
            <a:pPr marL="342900" indent="-342900" algn="just">
              <a:buFont typeface="Arial" panose="020B0604020202020204" pitchFamily="34" charset="0"/>
              <a:buChar char="•"/>
            </a:pPr>
            <a:r>
              <a:rPr lang="es-MX" sz="2400" dirty="0"/>
              <a:t>Dermatitis de contacto. </a:t>
            </a:r>
          </a:p>
          <a:p>
            <a:pPr marL="342900" indent="-342900" algn="just">
              <a:buFont typeface="Arial" panose="020B0604020202020204" pitchFamily="34" charset="0"/>
              <a:buChar char="•"/>
            </a:pPr>
            <a:r>
              <a:rPr lang="es-MX" sz="2400" dirty="0"/>
              <a:t>Acné. </a:t>
            </a:r>
          </a:p>
          <a:p>
            <a:pPr marL="342900" indent="-342900" algn="just">
              <a:buFont typeface="Arial" panose="020B0604020202020204" pitchFamily="34" charset="0"/>
              <a:buChar char="•"/>
            </a:pPr>
            <a:r>
              <a:rPr lang="es-MX" sz="2400" dirty="0"/>
              <a:t>infecciones. </a:t>
            </a:r>
          </a:p>
          <a:p>
            <a:pPr marL="342900" indent="-342900" algn="just">
              <a:buFont typeface="Arial" panose="020B0604020202020204" pitchFamily="34" charset="0"/>
              <a:buChar char="•"/>
            </a:pPr>
            <a:r>
              <a:rPr lang="es-MX" sz="2400" dirty="0"/>
              <a:t>Cicatrices hipertróficas.  </a:t>
            </a:r>
          </a:p>
          <a:p>
            <a:pPr marL="342900" indent="-342900" algn="just">
              <a:buFont typeface="Arial" panose="020B0604020202020204" pitchFamily="34" charset="0"/>
              <a:buChar char="•"/>
            </a:pPr>
            <a:endParaRPr lang="es-MX" sz="2400" dirty="0"/>
          </a:p>
        </p:txBody>
      </p:sp>
    </p:spTree>
    <p:extLst>
      <p:ext uri="{BB962C8B-B14F-4D97-AF65-F5344CB8AC3E}">
        <p14:creationId xmlns:p14="http://schemas.microsoft.com/office/powerpoint/2010/main" val="3464455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6D271-EEB5-FB12-9328-CB9837A2CF4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BBD5EBC-1F0D-AE9D-E6DD-4130AEB4041F}"/>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F9D2258D-B4B8-C6C5-A8F9-1B4A5B08AA73}"/>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4CAC5A05-B5D8-1A28-D641-9F56A218AA9B}"/>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0C725AE0-D091-CB3B-7A9F-D3BCB3FDCB44}"/>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E57F0195-C1DE-968C-CB37-570F9B8BA3C8}"/>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1337BCC7-1071-F25C-BFC7-80BD3D16418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24A2D474-52B4-2E7D-BED0-BE6A73AE42EA}"/>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381ABE8B-0FD8-4C03-D860-C8B5C5D30841}"/>
              </a:ext>
            </a:extLst>
          </p:cNvPr>
          <p:cNvSpPr txBox="1"/>
          <p:nvPr/>
        </p:nvSpPr>
        <p:spPr>
          <a:xfrm>
            <a:off x="6366279" y="634632"/>
            <a:ext cx="4648200" cy="954107"/>
          </a:xfrm>
          <a:prstGeom prst="rect">
            <a:avLst/>
          </a:prstGeom>
          <a:noFill/>
        </p:spPr>
        <p:txBody>
          <a:bodyPr wrap="square" rtlCol="0">
            <a:spAutoFit/>
          </a:bodyPr>
          <a:lstStyle/>
          <a:p>
            <a:pPr algn="ctr"/>
            <a:r>
              <a:rPr lang="es-MX" sz="2800" b="1" dirty="0"/>
              <a:t>LÁSER FRACCIONADO Y ABLATIVO </a:t>
            </a:r>
          </a:p>
        </p:txBody>
      </p:sp>
      <p:sp>
        <p:nvSpPr>
          <p:cNvPr id="11" name="CuadroTexto 10">
            <a:extLst>
              <a:ext uri="{FF2B5EF4-FFF2-40B4-BE49-F238E27FC236}">
                <a16:creationId xmlns:a16="http://schemas.microsoft.com/office/drawing/2014/main" id="{8411C5B2-4DDE-1CFC-E675-4F0D5B994632}"/>
              </a:ext>
            </a:extLst>
          </p:cNvPr>
          <p:cNvSpPr txBox="1"/>
          <p:nvPr/>
        </p:nvSpPr>
        <p:spPr>
          <a:xfrm>
            <a:off x="4038601" y="2271614"/>
            <a:ext cx="9141804" cy="4154984"/>
          </a:xfrm>
          <a:prstGeom prst="rect">
            <a:avLst/>
          </a:prstGeom>
          <a:noFill/>
        </p:spPr>
        <p:txBody>
          <a:bodyPr wrap="square" rtlCol="0">
            <a:spAutoFit/>
          </a:bodyPr>
          <a:lstStyle/>
          <a:p>
            <a:pPr algn="just"/>
            <a:r>
              <a:rPr lang="es-MX" sz="2400" b="1" dirty="0"/>
              <a:t>Láser ablativo fraccionado de CO2</a:t>
            </a:r>
          </a:p>
          <a:p>
            <a:pPr algn="just"/>
            <a:endParaRPr lang="es-MX" sz="2400" dirty="0"/>
          </a:p>
          <a:p>
            <a:pPr algn="just"/>
            <a:r>
              <a:rPr lang="es-MX" sz="2400" dirty="0"/>
              <a:t>Emiten columnas intercaladas de láser y tejido sano. Las indicaciones son las mismas y sus características son: </a:t>
            </a:r>
          </a:p>
          <a:p>
            <a:pPr marL="342900" indent="-342900" algn="just">
              <a:buFont typeface="Arial" panose="020B0604020202020204" pitchFamily="34" charset="0"/>
              <a:buChar char="•"/>
            </a:pPr>
            <a:r>
              <a:rPr lang="es-MX" sz="2400" dirty="0"/>
              <a:t>Rapidez. </a:t>
            </a:r>
          </a:p>
          <a:p>
            <a:pPr marL="342900" indent="-342900" algn="just">
              <a:buFont typeface="Arial" panose="020B0604020202020204" pitchFamily="34" charset="0"/>
              <a:buChar char="•"/>
            </a:pPr>
            <a:r>
              <a:rPr lang="es-MX" sz="2400" dirty="0"/>
              <a:t>Epitelización mas rápida.</a:t>
            </a:r>
          </a:p>
          <a:p>
            <a:pPr marL="342900" indent="-342900" algn="just">
              <a:buFont typeface="Arial" panose="020B0604020202020204" pitchFamily="34" charset="0"/>
              <a:buChar char="•"/>
            </a:pPr>
            <a:r>
              <a:rPr lang="es-MX" sz="2400" dirty="0"/>
              <a:t>Agresivo pero se recupera rapido y es eficaz. </a:t>
            </a:r>
          </a:p>
          <a:p>
            <a:pPr marL="342900" indent="-342900" algn="just">
              <a:buFont typeface="Arial" panose="020B0604020202020204" pitchFamily="34" charset="0"/>
              <a:buChar char="•"/>
            </a:pPr>
            <a:r>
              <a:rPr lang="es-MX" sz="2400" dirty="0"/>
              <a:t>Buenos resultados en arrugas leves y moderadas.</a:t>
            </a:r>
          </a:p>
          <a:p>
            <a:pPr marL="342900" indent="-342900" algn="just">
              <a:buFont typeface="Arial" panose="020B0604020202020204" pitchFamily="34" charset="0"/>
              <a:buChar char="•"/>
            </a:pPr>
            <a:r>
              <a:rPr lang="es-MX" sz="2400" dirty="0"/>
              <a:t>Seguro en regiones extra faciales.</a:t>
            </a:r>
          </a:p>
          <a:p>
            <a:pPr algn="just"/>
            <a:r>
              <a:rPr lang="es-MX" sz="2400" dirty="0"/>
              <a:t> </a:t>
            </a:r>
          </a:p>
          <a:p>
            <a:pPr marL="342900" indent="-342900" algn="just">
              <a:buFont typeface="Arial" panose="020B0604020202020204" pitchFamily="34" charset="0"/>
              <a:buChar char="•"/>
            </a:pPr>
            <a:endParaRPr lang="es-MX" sz="2400" dirty="0"/>
          </a:p>
        </p:txBody>
      </p:sp>
    </p:spTree>
    <p:extLst>
      <p:ext uri="{BB962C8B-B14F-4D97-AF65-F5344CB8AC3E}">
        <p14:creationId xmlns:p14="http://schemas.microsoft.com/office/powerpoint/2010/main" val="3468118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2389A-46CB-1ADB-E6FB-22D245A6DFA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32674CD-EB74-8E35-173F-DEA51FD84173}"/>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2AA080DD-3729-CDF1-D5E4-8061865ED531}"/>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4AE67542-14A8-929D-61D3-59A72218B978}"/>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FAADF4F0-607D-C6A2-4905-994F4D6F731A}"/>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ABBDDB00-4A4F-0AA2-00FF-C8B0121C51F5}"/>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90924330-DECC-7DED-66E4-D4082374E976}"/>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2E543F03-1B8D-7A70-C6FD-4C4570B69016}"/>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B16B2972-EC8A-DDBA-D81B-E5B09D9CA42A}"/>
              </a:ext>
            </a:extLst>
          </p:cNvPr>
          <p:cNvSpPr txBox="1"/>
          <p:nvPr/>
        </p:nvSpPr>
        <p:spPr>
          <a:xfrm>
            <a:off x="6366279" y="634632"/>
            <a:ext cx="4648200" cy="954107"/>
          </a:xfrm>
          <a:prstGeom prst="rect">
            <a:avLst/>
          </a:prstGeom>
          <a:noFill/>
        </p:spPr>
        <p:txBody>
          <a:bodyPr wrap="square" rtlCol="0">
            <a:spAutoFit/>
          </a:bodyPr>
          <a:lstStyle/>
          <a:p>
            <a:pPr algn="ctr"/>
            <a:r>
              <a:rPr lang="es-MX" sz="2800" b="1" dirty="0"/>
              <a:t>LÁSER FRACCIONADO Y ABLATIVO </a:t>
            </a:r>
          </a:p>
        </p:txBody>
      </p:sp>
      <p:pic>
        <p:nvPicPr>
          <p:cNvPr id="12" name="Imagen 11" descr="Cara de un hombre con barba y lentes&#10;&#10;El contenido generado por IA puede ser incorrecto.">
            <a:extLst>
              <a:ext uri="{FF2B5EF4-FFF2-40B4-BE49-F238E27FC236}">
                <a16:creationId xmlns:a16="http://schemas.microsoft.com/office/drawing/2014/main" id="{8BFF7BC0-672B-0946-94DC-599E7A738616}"/>
              </a:ext>
            </a:extLst>
          </p:cNvPr>
          <p:cNvPicPr>
            <a:picLocks noChangeAspect="1"/>
          </p:cNvPicPr>
          <p:nvPr/>
        </p:nvPicPr>
        <p:blipFill>
          <a:blip r:embed="rId6">
            <a:extLst>
              <a:ext uri="{28A0092B-C50C-407E-A947-70E740481C1C}">
                <a14:useLocalDpi xmlns:a14="http://schemas.microsoft.com/office/drawing/2010/main" val="0"/>
              </a:ext>
            </a:extLst>
          </a:blip>
          <a:srcRect b="51288"/>
          <a:stretch>
            <a:fillRect/>
          </a:stretch>
        </p:blipFill>
        <p:spPr>
          <a:xfrm>
            <a:off x="1742098" y="2895601"/>
            <a:ext cx="7002430" cy="4824402"/>
          </a:xfrm>
          <a:prstGeom prst="rect">
            <a:avLst/>
          </a:prstGeom>
        </p:spPr>
      </p:pic>
      <p:pic>
        <p:nvPicPr>
          <p:cNvPr id="14" name="Imagen 13" descr="Cara de un hombre con barba y lentes&#10;&#10;El contenido generado por IA puede ser incorrecto.">
            <a:extLst>
              <a:ext uri="{FF2B5EF4-FFF2-40B4-BE49-F238E27FC236}">
                <a16:creationId xmlns:a16="http://schemas.microsoft.com/office/drawing/2014/main" id="{3F1F85CC-95D6-70CC-7E53-CF4418563B49}"/>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rcRect t="53108"/>
          <a:stretch>
            <a:fillRect/>
          </a:stretch>
        </p:blipFill>
        <p:spPr>
          <a:xfrm>
            <a:off x="9594245" y="2895601"/>
            <a:ext cx="7273230" cy="4823744"/>
          </a:xfrm>
          <a:prstGeom prst="rect">
            <a:avLst/>
          </a:prstGeom>
        </p:spPr>
      </p:pic>
      <p:sp>
        <p:nvSpPr>
          <p:cNvPr id="15" name="CuadroTexto 14">
            <a:extLst>
              <a:ext uri="{FF2B5EF4-FFF2-40B4-BE49-F238E27FC236}">
                <a16:creationId xmlns:a16="http://schemas.microsoft.com/office/drawing/2014/main" id="{1DF70CD1-2DEE-35FD-E7D1-101178F6095D}"/>
              </a:ext>
            </a:extLst>
          </p:cNvPr>
          <p:cNvSpPr txBox="1"/>
          <p:nvPr/>
        </p:nvSpPr>
        <p:spPr>
          <a:xfrm>
            <a:off x="7191301" y="8572233"/>
            <a:ext cx="7646356" cy="369332"/>
          </a:xfrm>
          <a:prstGeom prst="rect">
            <a:avLst/>
          </a:prstGeom>
          <a:noFill/>
        </p:spPr>
        <p:txBody>
          <a:bodyPr wrap="square" rtlCol="0">
            <a:spAutoFit/>
          </a:bodyPr>
          <a:lstStyle/>
          <a:p>
            <a:r>
              <a:rPr lang="es-MX" dirty="0"/>
              <a:t>Figura 5. Tomada de </a:t>
            </a:r>
            <a:r>
              <a:rPr lang="es-MX" dirty="0" err="1"/>
              <a:t>Tresguerres</a:t>
            </a:r>
            <a:r>
              <a:rPr lang="es-MX" dirty="0"/>
              <a:t>.</a:t>
            </a:r>
          </a:p>
        </p:txBody>
      </p:sp>
    </p:spTree>
    <p:extLst>
      <p:ext uri="{BB962C8B-B14F-4D97-AF65-F5344CB8AC3E}">
        <p14:creationId xmlns:p14="http://schemas.microsoft.com/office/powerpoint/2010/main" val="2312128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B9BE6-574A-4227-2AA9-879A6CAFE25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5C28272-CCDA-C6D0-36EB-4926D20466F5}"/>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19088BFF-E1A1-C387-59F3-2AE83D89C1E7}"/>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80D00CD2-2122-D787-08A2-6C6B9BEB31B2}"/>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E01B4930-BEAB-1B68-E619-9A21430101B7}"/>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8E10F6DA-6B53-A306-AEDB-9506FFCE9206}"/>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880AA42F-7CEA-8A0E-930A-D1C352E9C677}"/>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A70FA20F-9890-56DF-C129-AAEAAB425630}"/>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9EF47C23-D02C-7E1D-17C1-4DB28E35BCA8}"/>
              </a:ext>
            </a:extLst>
          </p:cNvPr>
          <p:cNvSpPr txBox="1"/>
          <p:nvPr/>
        </p:nvSpPr>
        <p:spPr>
          <a:xfrm>
            <a:off x="6366279" y="634632"/>
            <a:ext cx="4648200" cy="954107"/>
          </a:xfrm>
          <a:prstGeom prst="rect">
            <a:avLst/>
          </a:prstGeom>
          <a:noFill/>
        </p:spPr>
        <p:txBody>
          <a:bodyPr wrap="square" rtlCol="0">
            <a:spAutoFit/>
          </a:bodyPr>
          <a:lstStyle/>
          <a:p>
            <a:pPr algn="ctr"/>
            <a:r>
              <a:rPr lang="es-MX" sz="2800" b="1" dirty="0"/>
              <a:t>RADIOFRECUENCIA Y ULTRASONIDO FOCALIZADO </a:t>
            </a:r>
          </a:p>
        </p:txBody>
      </p:sp>
      <p:sp>
        <p:nvSpPr>
          <p:cNvPr id="11" name="CuadroTexto 10">
            <a:extLst>
              <a:ext uri="{FF2B5EF4-FFF2-40B4-BE49-F238E27FC236}">
                <a16:creationId xmlns:a16="http://schemas.microsoft.com/office/drawing/2014/main" id="{16341B4A-E130-F18A-E903-EFF3D2DC5E36}"/>
              </a:ext>
            </a:extLst>
          </p:cNvPr>
          <p:cNvSpPr txBox="1"/>
          <p:nvPr/>
        </p:nvSpPr>
        <p:spPr>
          <a:xfrm>
            <a:off x="3124200" y="3153996"/>
            <a:ext cx="11963400" cy="4524315"/>
          </a:xfrm>
          <a:prstGeom prst="rect">
            <a:avLst/>
          </a:prstGeom>
          <a:noFill/>
        </p:spPr>
        <p:txBody>
          <a:bodyPr wrap="square" rtlCol="0">
            <a:spAutoFit/>
          </a:bodyPr>
          <a:lstStyle/>
          <a:p>
            <a:pPr algn="just"/>
            <a:r>
              <a:rPr lang="es-MX" sz="2400" dirty="0"/>
              <a:t>La radiofrecuencia se descubrió que reducía con corrientes de 10khz calor en la zona aplicada sin provocar contracciones musculares por lo que se empezó a utilizar en medicina. Luego surgió la diatermia que es una corriente de alta frecuencia entre .5 y 3 MHz. Además se desarrollo el electrobisturí para la cirugía. Se utiliza hace mas de 70 años y sus aplicaciones siguen en auge creciendo e innovándose día con día. </a:t>
            </a:r>
          </a:p>
          <a:p>
            <a:pPr algn="just"/>
            <a:r>
              <a:rPr lang="es-MX" sz="2400" dirty="0"/>
              <a:t>Una onda electromagnética se caracteriza por la intensidad de energía que aorta, su frecuencia y la longitud de su onda la cual es absorbida por el cuerpo por este motivo existen diversos cabezales en los dispositivos. Las ondas de radiofrecuencia cumplen con todos estos requisitos y actúa según la profundidad alcanzada según su espectro electromagnético. Los equipos utilizados en medicina estética por ejemplo funcionan entre 700kHz y 40MHz dependiendo de la potencia empleada es el efecto que realiza sobre la piel.  </a:t>
            </a:r>
          </a:p>
          <a:p>
            <a:pPr marL="342900" indent="-342900" algn="just">
              <a:buFont typeface="Arial" panose="020B0604020202020204" pitchFamily="34" charset="0"/>
              <a:buChar char="•"/>
            </a:pPr>
            <a:endParaRPr lang="es-MX" sz="2400" dirty="0"/>
          </a:p>
        </p:txBody>
      </p:sp>
    </p:spTree>
    <p:extLst>
      <p:ext uri="{BB962C8B-B14F-4D97-AF65-F5344CB8AC3E}">
        <p14:creationId xmlns:p14="http://schemas.microsoft.com/office/powerpoint/2010/main" val="10518314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7CFA7-C9E8-0356-AB6D-7A29E82D63D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3F73451-4E55-936E-572D-9006AC4E3FDB}"/>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548FA606-DFF2-99B8-ECB9-1E4DC9CDA732}"/>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EC6FA7BF-7A78-7B7E-99F6-DEDC0C58BA7F}"/>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B4EE366D-7FF8-3F54-B6F5-F0A140BF1E7D}"/>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61A260C8-4168-E1D2-1F53-B11D6B646A1B}"/>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934E8D9C-D3B1-22ED-B090-7E9E886AABD3}"/>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C2CA6ED1-2B86-4BA4-5980-D5CB823FBCD5}"/>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FF533CD0-F8FB-FB1A-372C-6AE9119021B2}"/>
              </a:ext>
            </a:extLst>
          </p:cNvPr>
          <p:cNvSpPr txBox="1"/>
          <p:nvPr/>
        </p:nvSpPr>
        <p:spPr>
          <a:xfrm>
            <a:off x="6366279" y="634632"/>
            <a:ext cx="4648200" cy="954107"/>
          </a:xfrm>
          <a:prstGeom prst="rect">
            <a:avLst/>
          </a:prstGeom>
          <a:noFill/>
        </p:spPr>
        <p:txBody>
          <a:bodyPr wrap="square" rtlCol="0">
            <a:spAutoFit/>
          </a:bodyPr>
          <a:lstStyle/>
          <a:p>
            <a:pPr algn="ctr"/>
            <a:r>
              <a:rPr lang="es-MX" sz="2800" b="1" dirty="0"/>
              <a:t>RADIOFRECUENCIA Y ULTRASONIDO FOCALIZADO </a:t>
            </a:r>
          </a:p>
        </p:txBody>
      </p:sp>
      <p:sp>
        <p:nvSpPr>
          <p:cNvPr id="11" name="CuadroTexto 10">
            <a:extLst>
              <a:ext uri="{FF2B5EF4-FFF2-40B4-BE49-F238E27FC236}">
                <a16:creationId xmlns:a16="http://schemas.microsoft.com/office/drawing/2014/main" id="{F890A769-3560-3C25-C834-646F262E3D1B}"/>
              </a:ext>
            </a:extLst>
          </p:cNvPr>
          <p:cNvSpPr txBox="1"/>
          <p:nvPr/>
        </p:nvSpPr>
        <p:spPr>
          <a:xfrm>
            <a:off x="4038601" y="2271614"/>
            <a:ext cx="10134600" cy="4154984"/>
          </a:xfrm>
          <a:prstGeom prst="rect">
            <a:avLst/>
          </a:prstGeom>
          <a:noFill/>
        </p:spPr>
        <p:txBody>
          <a:bodyPr wrap="square" rtlCol="0">
            <a:spAutoFit/>
          </a:bodyPr>
          <a:lstStyle/>
          <a:p>
            <a:pPr algn="just"/>
            <a:r>
              <a:rPr lang="es-MX" sz="2400" dirty="0"/>
              <a:t>Las ondas de radiofrecuencia cumplen con todos estos requisitos y actúa según la profundidad alcanzada según su espectro electromagnético. Los equipos utilizados en medicina estética por ejemplo funcionan entre 700kHz y 40MHz dependiendo de la potencia empleada es el efecto que realiza sobre la piel  por ejemplo: la estimulación de fibras de colágeno para el rejuvenecimiento facial o la reorientación y retracción de las fibras de colágeno efecto obtenido tras la primer sesión. En las potencias más altas se puede obtener lipólisis. </a:t>
            </a:r>
          </a:p>
          <a:p>
            <a:pPr algn="just"/>
            <a:r>
              <a:rPr lang="es-MX" sz="2400" dirty="0"/>
              <a:t>La radiofrecuencia puede ser monopolar donde las ondas inciden perpendicularmente a la piel y la bipolar donde se aplican ambos electrodos en la zona de tratamiento es más segura y permite tratar pequeños volúmenes.</a:t>
            </a:r>
          </a:p>
          <a:p>
            <a:pPr marL="342900" indent="-342900" algn="just">
              <a:buFont typeface="Arial" panose="020B0604020202020204" pitchFamily="34" charset="0"/>
              <a:buChar char="•"/>
            </a:pPr>
            <a:endParaRPr lang="es-MX" sz="2400" dirty="0"/>
          </a:p>
        </p:txBody>
      </p:sp>
    </p:spTree>
    <p:extLst>
      <p:ext uri="{BB962C8B-B14F-4D97-AF65-F5344CB8AC3E}">
        <p14:creationId xmlns:p14="http://schemas.microsoft.com/office/powerpoint/2010/main" val="585175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C9D1A-7D18-70C7-C6E4-EA4FEB8830F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C07737D-1AE4-465F-91AF-DCD48A970D24}"/>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91A6F98D-0AE7-10B0-8ECF-D474DECF5AE8}"/>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2EA17C20-395E-0F7C-3BFD-AC878F04DAD9}"/>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B9C0230B-DAA8-CEB3-0325-EB821BD4018C}"/>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B1B3310F-0F21-6ACD-3984-312754666DC2}"/>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E24C7C02-2FF1-D420-3B20-C015F0E6AF27}"/>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7633C132-4001-56B5-46DA-12D72BE1CFF0}"/>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66ACCE12-D6CF-FE25-1A8A-5D00F7F448EC}"/>
              </a:ext>
            </a:extLst>
          </p:cNvPr>
          <p:cNvSpPr txBox="1"/>
          <p:nvPr/>
        </p:nvSpPr>
        <p:spPr>
          <a:xfrm>
            <a:off x="6366279" y="634632"/>
            <a:ext cx="4648200" cy="954107"/>
          </a:xfrm>
          <a:prstGeom prst="rect">
            <a:avLst/>
          </a:prstGeom>
          <a:noFill/>
        </p:spPr>
        <p:txBody>
          <a:bodyPr wrap="square" rtlCol="0">
            <a:spAutoFit/>
          </a:bodyPr>
          <a:lstStyle/>
          <a:p>
            <a:pPr algn="ctr"/>
            <a:r>
              <a:rPr lang="es-MX" sz="2800" b="1" dirty="0"/>
              <a:t>RADIOFRECUENCIA Y ULTRASONIDO FOCALIZADO </a:t>
            </a:r>
          </a:p>
        </p:txBody>
      </p:sp>
      <p:sp>
        <p:nvSpPr>
          <p:cNvPr id="11" name="CuadroTexto 10">
            <a:extLst>
              <a:ext uri="{FF2B5EF4-FFF2-40B4-BE49-F238E27FC236}">
                <a16:creationId xmlns:a16="http://schemas.microsoft.com/office/drawing/2014/main" id="{17AC26AE-8369-4099-7D54-F09BEC0EF3EC}"/>
              </a:ext>
            </a:extLst>
          </p:cNvPr>
          <p:cNvSpPr txBox="1"/>
          <p:nvPr/>
        </p:nvSpPr>
        <p:spPr>
          <a:xfrm>
            <a:off x="4038600" y="2271614"/>
            <a:ext cx="11963399" cy="4154984"/>
          </a:xfrm>
          <a:prstGeom prst="rect">
            <a:avLst/>
          </a:prstGeom>
          <a:noFill/>
        </p:spPr>
        <p:txBody>
          <a:bodyPr wrap="square" rtlCol="0">
            <a:spAutoFit/>
          </a:bodyPr>
          <a:lstStyle/>
          <a:p>
            <a:pPr algn="just"/>
            <a:r>
              <a:rPr lang="es-MX" sz="2400" b="1" dirty="0"/>
              <a:t>El ultrasonido focalizado de alta intensidad: </a:t>
            </a:r>
          </a:p>
          <a:p>
            <a:pPr algn="just"/>
            <a:r>
              <a:rPr lang="es-MX" sz="2400" dirty="0"/>
              <a:t>Según el transductor utilizado pueden ser focalizados la energía se concentra en la diana donde la intensidad puede llegar a ser hasta 16 veces mas alta que la superficie de la piel. La vibración generada mas el aumento de temperatura provocan la rotura de las membranas de los adipocitos por ejemplo para tratar adiposidades localizadas. </a:t>
            </a:r>
          </a:p>
          <a:p>
            <a:pPr algn="just"/>
            <a:r>
              <a:rPr lang="es-MX" sz="2400" dirty="0"/>
              <a:t>Los ultrasonidos superiores a 20mil Hz emiten de manera continua o pulsada donde la continua predomina el efecto térmico y con la pulsada se potencia el efecto mecánico ejerciendo presiones y descompresiones. Además tiene otros usos como son los efectos analgésicos y antiinflamatorios utilizados en rehabilitación principalmente. Nunca deben ser utilizados en tejidos especializados como el ojo, oídos, ovarios, testículos y corazón. </a:t>
            </a:r>
          </a:p>
          <a:p>
            <a:pPr marL="342900" indent="-342900" algn="just">
              <a:buFont typeface="Arial" panose="020B0604020202020204" pitchFamily="34" charset="0"/>
              <a:buChar char="•"/>
            </a:pPr>
            <a:endParaRPr lang="es-MX" sz="2400" dirty="0"/>
          </a:p>
        </p:txBody>
      </p:sp>
    </p:spTree>
    <p:extLst>
      <p:ext uri="{BB962C8B-B14F-4D97-AF65-F5344CB8AC3E}">
        <p14:creationId xmlns:p14="http://schemas.microsoft.com/office/powerpoint/2010/main" val="1583390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24803-95AC-A1CB-4CCD-F25C221EB8A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821E885-976A-624A-23B3-109ACDDE5B13}"/>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4C26048F-21BA-748E-40EA-C43B557D046B}"/>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FBA82B33-ACEB-E0F1-566D-4E7AE7E47E8C}"/>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BF2C8DAC-CE57-0C43-BE15-565DA6379D9F}"/>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533300F4-BE56-6981-CD0B-574128497B3A}"/>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C62EC5CF-3803-4BDE-A653-3E389F51296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AA5558B5-ADB1-1C3A-85B6-A2EEA9F31CDE}"/>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3AE2EE44-62C1-D9CA-8394-92CAB3E7DAD3}"/>
              </a:ext>
            </a:extLst>
          </p:cNvPr>
          <p:cNvSpPr txBox="1"/>
          <p:nvPr/>
        </p:nvSpPr>
        <p:spPr>
          <a:xfrm>
            <a:off x="6366279" y="634632"/>
            <a:ext cx="4648200" cy="954107"/>
          </a:xfrm>
          <a:prstGeom prst="rect">
            <a:avLst/>
          </a:prstGeom>
          <a:noFill/>
        </p:spPr>
        <p:txBody>
          <a:bodyPr wrap="square" rtlCol="0">
            <a:spAutoFit/>
          </a:bodyPr>
          <a:lstStyle/>
          <a:p>
            <a:pPr algn="ctr"/>
            <a:r>
              <a:rPr lang="es-MX" sz="2800" b="1" dirty="0"/>
              <a:t>PLASMA RICO EN PLAQUETAS Y FACTORES DE CRECIMIENTO </a:t>
            </a:r>
          </a:p>
        </p:txBody>
      </p:sp>
      <p:sp>
        <p:nvSpPr>
          <p:cNvPr id="11" name="CuadroTexto 10">
            <a:extLst>
              <a:ext uri="{FF2B5EF4-FFF2-40B4-BE49-F238E27FC236}">
                <a16:creationId xmlns:a16="http://schemas.microsoft.com/office/drawing/2014/main" id="{13D3E3B8-7301-08AD-477F-EB21A86A3FFA}"/>
              </a:ext>
            </a:extLst>
          </p:cNvPr>
          <p:cNvSpPr txBox="1"/>
          <p:nvPr/>
        </p:nvSpPr>
        <p:spPr>
          <a:xfrm>
            <a:off x="3124200" y="3137802"/>
            <a:ext cx="13944600" cy="5262979"/>
          </a:xfrm>
          <a:prstGeom prst="rect">
            <a:avLst/>
          </a:prstGeom>
          <a:noFill/>
        </p:spPr>
        <p:txBody>
          <a:bodyPr wrap="square" rtlCol="0">
            <a:spAutoFit/>
          </a:bodyPr>
          <a:lstStyle/>
          <a:p>
            <a:pPr algn="just"/>
            <a:r>
              <a:rPr lang="es-MX" sz="2400" dirty="0"/>
              <a:t>PRP: se utiliza para enlentecer el envejecimiento cutáneo, mejorar la vascularización de la piel y anexos, revitalizar zonas desvitalizadas, generalmente son condiciones ocasionadas por el ciclo de vida natural y factores concurrentes como la exposición solar, enfermedades generales o cutáneas, situaciones hormonales, la nutrición, medicamentos, hábitos tóxicos y cosméticos. </a:t>
            </a:r>
          </a:p>
          <a:p>
            <a:pPr algn="just"/>
            <a:r>
              <a:rPr lang="es-MX" sz="2400" dirty="0"/>
              <a:t>Se reaplican con el tiempo ya que no es un tratamiento definitivo. </a:t>
            </a:r>
          </a:p>
          <a:p>
            <a:pPr algn="just"/>
            <a:r>
              <a:rPr lang="es-MX" sz="2400" dirty="0"/>
              <a:t>Una función fisiológica importante de las plaquetas es la reparación de heridas mediante su agregación y como portadoras de proteínas que tienen un papel fundamental en la regeneración y reparación tisular asi cuando hay una lesión y actúan las plaquetas entre mas plaquetas mayor es la liberación de factores de crecimiento que se liberan.  Además de que mediante su obtención se adquieren plaquetas y factores de crecimiento se transportan proteínas útiles para regeneración y reparación tisular. </a:t>
            </a:r>
          </a:p>
          <a:p>
            <a:pPr algn="just"/>
            <a:endParaRPr lang="es-MX" sz="2400" dirty="0"/>
          </a:p>
          <a:p>
            <a:pPr algn="just"/>
            <a:r>
              <a:rPr lang="es-MX" sz="2400" dirty="0"/>
              <a:t>Se obtiene mediante la obtención de sangre del mismo paciente y mediante centrifugación se obtienen los factores de crecimiento, las plaquetas y proteínas. </a:t>
            </a:r>
          </a:p>
          <a:p>
            <a:pPr marL="342900" indent="-342900" algn="just">
              <a:buFont typeface="Arial" panose="020B0604020202020204" pitchFamily="34" charset="0"/>
              <a:buChar char="•"/>
            </a:pPr>
            <a:endParaRPr lang="es-MX" sz="2400" dirty="0"/>
          </a:p>
        </p:txBody>
      </p:sp>
    </p:spTree>
    <p:extLst>
      <p:ext uri="{BB962C8B-B14F-4D97-AF65-F5344CB8AC3E}">
        <p14:creationId xmlns:p14="http://schemas.microsoft.com/office/powerpoint/2010/main" val="1395743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8315A-586C-665D-6528-BAC3049A87C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14F426B-3B5B-4E02-F60A-AB1516B438D3}"/>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6C70091D-5337-240E-4588-63A3C3E4A1B1}"/>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34C6117B-022D-8E3F-58F8-A175D62971BF}"/>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0353B4D0-594D-3E3E-56A8-BF8DEA1ECB3B}"/>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B374BED5-269C-229E-CAF1-2A8A6A32FD54}"/>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B8947E15-6312-3B6C-6226-F4220332D722}"/>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8A97601E-CC73-92B9-3A9D-E69CED0D1864}"/>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567DEACC-DB77-2670-C436-B8C69FFC16F2}"/>
              </a:ext>
            </a:extLst>
          </p:cNvPr>
          <p:cNvSpPr txBox="1"/>
          <p:nvPr/>
        </p:nvSpPr>
        <p:spPr>
          <a:xfrm>
            <a:off x="6366279" y="634632"/>
            <a:ext cx="4648200" cy="954107"/>
          </a:xfrm>
          <a:prstGeom prst="rect">
            <a:avLst/>
          </a:prstGeom>
          <a:noFill/>
        </p:spPr>
        <p:txBody>
          <a:bodyPr wrap="square" rtlCol="0">
            <a:spAutoFit/>
          </a:bodyPr>
          <a:lstStyle/>
          <a:p>
            <a:pPr algn="ctr"/>
            <a:r>
              <a:rPr lang="es-MX" sz="2800" b="1" dirty="0"/>
              <a:t>PLASMA RICO EN PLAQUETAS Y FACTORES DE CRECIMIENTO </a:t>
            </a:r>
          </a:p>
        </p:txBody>
      </p:sp>
      <p:sp>
        <p:nvSpPr>
          <p:cNvPr id="11" name="CuadroTexto 10">
            <a:extLst>
              <a:ext uri="{FF2B5EF4-FFF2-40B4-BE49-F238E27FC236}">
                <a16:creationId xmlns:a16="http://schemas.microsoft.com/office/drawing/2014/main" id="{6A9E2C90-A7AB-0596-AFED-5E5586CEEA2C}"/>
              </a:ext>
            </a:extLst>
          </p:cNvPr>
          <p:cNvSpPr txBox="1"/>
          <p:nvPr/>
        </p:nvSpPr>
        <p:spPr>
          <a:xfrm>
            <a:off x="4038600" y="2271614"/>
            <a:ext cx="11963399" cy="3785652"/>
          </a:xfrm>
          <a:prstGeom prst="rect">
            <a:avLst/>
          </a:prstGeom>
          <a:noFill/>
        </p:spPr>
        <p:txBody>
          <a:bodyPr wrap="square" rtlCol="0">
            <a:spAutoFit/>
          </a:bodyPr>
          <a:lstStyle/>
          <a:p>
            <a:pPr algn="just"/>
            <a:r>
              <a:rPr lang="es-MX" sz="2400" dirty="0"/>
              <a:t>Primero se selecciona la vena se extraen de 10 a 30 ml de sangre, se depositan en tubos estériles con anticoagulante y se centrifuga a 1800 revoluciones por min durante 8 min separando asi tres fracciones, la primera corresponde al plasma pobre en plaquetas y en factores de crecimiento, la segunda fracción se encuentra en la base del tubo y es la que contiene un plasma con un numero de plaquetas similar al de la sangre periférica, la tercera fracción es la porción mas rica en plaquetas y es la que se encuentra inmediatamente después de la serie roja.</a:t>
            </a:r>
          </a:p>
          <a:p>
            <a:pPr marL="342900" indent="-342900" algn="just">
              <a:buFont typeface="Arial" panose="020B0604020202020204" pitchFamily="34" charset="0"/>
              <a:buChar char="•"/>
            </a:pPr>
            <a:endParaRPr lang="es-MX" sz="2400" dirty="0"/>
          </a:p>
          <a:p>
            <a:pPr algn="just"/>
            <a:r>
              <a:rPr lang="es-MX" sz="2400" dirty="0"/>
              <a:t>El gel de color amarillo rosado obtenido contiene plasma rico en plaquetas, mientras que el color transparente es plasma pobre en plaquetas.</a:t>
            </a:r>
          </a:p>
        </p:txBody>
      </p:sp>
    </p:spTree>
    <p:extLst>
      <p:ext uri="{BB962C8B-B14F-4D97-AF65-F5344CB8AC3E}">
        <p14:creationId xmlns:p14="http://schemas.microsoft.com/office/powerpoint/2010/main" val="32271513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E8757-051B-70A9-87D2-8C57056BAFF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4AE51AE-047E-F5E2-F302-DE23017EA19F}"/>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58EF6C72-94DA-927A-E3DA-B88F02FAD146}"/>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160E07DC-6DF8-CA2B-DA2A-0F8865381CE6}"/>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57CA520E-8711-4414-D893-0753AD1DFEFC}"/>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D2E12B56-1230-EB61-CF23-D59D28C65D22}"/>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B334A9AE-49A2-C91C-52BC-B9F512C258EB}"/>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03FC5BB4-890C-B312-1EB9-AF27780250AA}"/>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1E44381C-AA9E-E45E-16F6-68F43DD4A88A}"/>
              </a:ext>
            </a:extLst>
          </p:cNvPr>
          <p:cNvSpPr txBox="1"/>
          <p:nvPr/>
        </p:nvSpPr>
        <p:spPr>
          <a:xfrm>
            <a:off x="6366279" y="634632"/>
            <a:ext cx="4648200" cy="954107"/>
          </a:xfrm>
          <a:prstGeom prst="rect">
            <a:avLst/>
          </a:prstGeom>
          <a:noFill/>
        </p:spPr>
        <p:txBody>
          <a:bodyPr wrap="square" rtlCol="0">
            <a:spAutoFit/>
          </a:bodyPr>
          <a:lstStyle/>
          <a:p>
            <a:pPr algn="ctr"/>
            <a:r>
              <a:rPr lang="es-MX" sz="2800" b="1" dirty="0"/>
              <a:t>PLASMA RICO EN PLAQUETAS Y FACTORES DE CRECIMIENTO </a:t>
            </a:r>
          </a:p>
        </p:txBody>
      </p:sp>
      <p:pic>
        <p:nvPicPr>
          <p:cNvPr id="12" name="Imagen 11" descr="Texto&#10;&#10;El contenido generado por IA puede ser incorrecto.">
            <a:extLst>
              <a:ext uri="{FF2B5EF4-FFF2-40B4-BE49-F238E27FC236}">
                <a16:creationId xmlns:a16="http://schemas.microsoft.com/office/drawing/2014/main" id="{CA7B8A5C-7BD8-4A60-EBAD-A8EC9DB050A8}"/>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342011" y="1669728"/>
            <a:ext cx="6696736" cy="7492852"/>
          </a:xfrm>
          <a:prstGeom prst="rect">
            <a:avLst/>
          </a:prstGeom>
        </p:spPr>
      </p:pic>
      <p:sp>
        <p:nvSpPr>
          <p:cNvPr id="13" name="CuadroTexto 12">
            <a:extLst>
              <a:ext uri="{FF2B5EF4-FFF2-40B4-BE49-F238E27FC236}">
                <a16:creationId xmlns:a16="http://schemas.microsoft.com/office/drawing/2014/main" id="{FB5EC909-B95A-D615-EDE6-9B43014A3887}"/>
              </a:ext>
            </a:extLst>
          </p:cNvPr>
          <p:cNvSpPr txBox="1"/>
          <p:nvPr/>
        </p:nvSpPr>
        <p:spPr>
          <a:xfrm>
            <a:off x="12273160" y="8705870"/>
            <a:ext cx="4010099" cy="369332"/>
          </a:xfrm>
          <a:prstGeom prst="rect">
            <a:avLst/>
          </a:prstGeom>
          <a:noFill/>
        </p:spPr>
        <p:txBody>
          <a:bodyPr wrap="square" rtlCol="0">
            <a:spAutoFit/>
          </a:bodyPr>
          <a:lstStyle/>
          <a:p>
            <a:r>
              <a:rPr lang="es-MX" dirty="0"/>
              <a:t>Figura 6 Tomada de </a:t>
            </a:r>
            <a:r>
              <a:rPr lang="es-MX" dirty="0" err="1"/>
              <a:t>Tresguerres</a:t>
            </a:r>
            <a:r>
              <a:rPr lang="es-MX" dirty="0"/>
              <a:t>.</a:t>
            </a:r>
          </a:p>
        </p:txBody>
      </p:sp>
    </p:spTree>
    <p:extLst>
      <p:ext uri="{BB962C8B-B14F-4D97-AF65-F5344CB8AC3E}">
        <p14:creationId xmlns:p14="http://schemas.microsoft.com/office/powerpoint/2010/main" val="17764606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092EE-BEA3-0872-6258-07DB2E43060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D53129F-8E38-791C-86C0-7D3C6A804731}"/>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D6BBD8A8-5E2D-B65D-3F68-EC02202DCF24}"/>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9A12BAE4-4E01-CEF1-2D82-CADF652DF44F}"/>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CB8A8F2E-20E7-10E1-CDC1-28A0B61144EB}"/>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1A091F16-1F1F-D576-A032-6B738B9A9F0F}"/>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B9385ED9-D588-1365-F301-0EF39A547984}"/>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DCEA0B27-3DC7-A4E7-F448-74EE1264F514}"/>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9A8EEDF3-9A66-2009-A833-7776E872E361}"/>
              </a:ext>
            </a:extLst>
          </p:cNvPr>
          <p:cNvSpPr txBox="1"/>
          <p:nvPr/>
        </p:nvSpPr>
        <p:spPr>
          <a:xfrm>
            <a:off x="6366279" y="634632"/>
            <a:ext cx="4648200" cy="954107"/>
          </a:xfrm>
          <a:prstGeom prst="rect">
            <a:avLst/>
          </a:prstGeom>
          <a:noFill/>
        </p:spPr>
        <p:txBody>
          <a:bodyPr wrap="square" rtlCol="0">
            <a:spAutoFit/>
          </a:bodyPr>
          <a:lstStyle/>
          <a:p>
            <a:pPr algn="ctr"/>
            <a:r>
              <a:rPr lang="es-MX" sz="2800" b="1" dirty="0"/>
              <a:t>PLASMA RICO EN PLAQUETAS Y FACTORES DE CRECIMIENTO </a:t>
            </a:r>
          </a:p>
        </p:txBody>
      </p:sp>
      <p:sp>
        <p:nvSpPr>
          <p:cNvPr id="13" name="CuadroTexto 12">
            <a:extLst>
              <a:ext uri="{FF2B5EF4-FFF2-40B4-BE49-F238E27FC236}">
                <a16:creationId xmlns:a16="http://schemas.microsoft.com/office/drawing/2014/main" id="{5E0C248C-03C7-F3E8-C3A8-3193F4903A2A}"/>
              </a:ext>
            </a:extLst>
          </p:cNvPr>
          <p:cNvSpPr txBox="1"/>
          <p:nvPr/>
        </p:nvSpPr>
        <p:spPr>
          <a:xfrm>
            <a:off x="12273160" y="8705870"/>
            <a:ext cx="4010099" cy="369332"/>
          </a:xfrm>
          <a:prstGeom prst="rect">
            <a:avLst/>
          </a:prstGeom>
          <a:noFill/>
        </p:spPr>
        <p:txBody>
          <a:bodyPr wrap="square" rtlCol="0">
            <a:spAutoFit/>
          </a:bodyPr>
          <a:lstStyle/>
          <a:p>
            <a:r>
              <a:rPr lang="es-MX" dirty="0"/>
              <a:t>Figura 7 Tomada de </a:t>
            </a:r>
            <a:r>
              <a:rPr lang="es-MX" dirty="0" err="1"/>
              <a:t>Tresguerres</a:t>
            </a:r>
            <a:r>
              <a:rPr lang="es-MX" dirty="0"/>
              <a:t>.</a:t>
            </a:r>
          </a:p>
        </p:txBody>
      </p:sp>
      <p:pic>
        <p:nvPicPr>
          <p:cNvPr id="11" name="Imagen 10" descr="Imagen que contiene persona, hombre, interior, tabla&#10;&#10;El contenido generado por IA puede ser incorrecto.">
            <a:extLst>
              <a:ext uri="{FF2B5EF4-FFF2-40B4-BE49-F238E27FC236}">
                <a16:creationId xmlns:a16="http://schemas.microsoft.com/office/drawing/2014/main" id="{629A9024-4C0F-1AD9-0794-EFF7D26C50AF}"/>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3581400" y="1790700"/>
            <a:ext cx="11125200" cy="6705600"/>
          </a:xfrm>
          <a:prstGeom prst="rect">
            <a:avLst/>
          </a:prstGeom>
        </p:spPr>
      </p:pic>
    </p:spTree>
    <p:extLst>
      <p:ext uri="{BB962C8B-B14F-4D97-AF65-F5344CB8AC3E}">
        <p14:creationId xmlns:p14="http://schemas.microsoft.com/office/powerpoint/2010/main" val="814215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2325D-D166-C0C0-B70E-61E6F565816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B97DEA3-E90D-3B1E-3A60-54B56F46FB80}"/>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C33892F9-406F-68A9-C2DA-D3A2DB853329}"/>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B0BAC1C8-E517-334A-1AE3-E5A01B35DE47}"/>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61241A9B-0A65-CA40-D73D-C1A4B05FBA33}"/>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22C8FFE2-CC05-7568-02B4-6DE015298B80}"/>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C5FA2479-DB8D-D1D7-E4D5-C1873B2E241B}"/>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64472687-DC94-EAA1-147B-75A3E8A2269F}"/>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E7516D69-4818-B442-C69F-749B9D88F710}"/>
              </a:ext>
            </a:extLst>
          </p:cNvPr>
          <p:cNvSpPr txBox="1"/>
          <p:nvPr/>
        </p:nvSpPr>
        <p:spPr>
          <a:xfrm>
            <a:off x="6366279" y="634632"/>
            <a:ext cx="4648200" cy="954107"/>
          </a:xfrm>
          <a:prstGeom prst="rect">
            <a:avLst/>
          </a:prstGeom>
          <a:noFill/>
        </p:spPr>
        <p:txBody>
          <a:bodyPr wrap="square" rtlCol="0">
            <a:spAutoFit/>
          </a:bodyPr>
          <a:lstStyle/>
          <a:p>
            <a:pPr algn="ctr"/>
            <a:r>
              <a:rPr lang="es-MX" sz="2800" b="1" dirty="0"/>
              <a:t>PLASMA RICO EN PLAQUETAS Y FACTORES DE CRECIMIENTO </a:t>
            </a:r>
          </a:p>
        </p:txBody>
      </p:sp>
      <p:sp>
        <p:nvSpPr>
          <p:cNvPr id="13" name="CuadroTexto 12">
            <a:extLst>
              <a:ext uri="{FF2B5EF4-FFF2-40B4-BE49-F238E27FC236}">
                <a16:creationId xmlns:a16="http://schemas.microsoft.com/office/drawing/2014/main" id="{A7442530-DB17-2F19-2234-0EDD0B0B934C}"/>
              </a:ext>
            </a:extLst>
          </p:cNvPr>
          <p:cNvSpPr txBox="1"/>
          <p:nvPr/>
        </p:nvSpPr>
        <p:spPr>
          <a:xfrm>
            <a:off x="12273160" y="8705870"/>
            <a:ext cx="4010099" cy="369332"/>
          </a:xfrm>
          <a:prstGeom prst="rect">
            <a:avLst/>
          </a:prstGeom>
          <a:noFill/>
        </p:spPr>
        <p:txBody>
          <a:bodyPr wrap="square" rtlCol="0">
            <a:spAutoFit/>
          </a:bodyPr>
          <a:lstStyle/>
          <a:p>
            <a:r>
              <a:rPr lang="es-MX" dirty="0"/>
              <a:t>Figura 78Tomada de </a:t>
            </a:r>
            <a:r>
              <a:rPr lang="es-MX" dirty="0" err="1"/>
              <a:t>Tresguerres</a:t>
            </a:r>
            <a:r>
              <a:rPr lang="es-MX" dirty="0"/>
              <a:t>.</a:t>
            </a:r>
          </a:p>
        </p:txBody>
      </p:sp>
      <p:pic>
        <p:nvPicPr>
          <p:cNvPr id="12" name="Imagen 11" descr="Imagen que contiene grande, doble, calle, cuchillo&#10;&#10;El contenido generado por IA puede ser incorrecto.">
            <a:extLst>
              <a:ext uri="{FF2B5EF4-FFF2-40B4-BE49-F238E27FC236}">
                <a16:creationId xmlns:a16="http://schemas.microsoft.com/office/drawing/2014/main" id="{5A2AFD89-5327-0D0C-9A81-F315D28512AC}"/>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348037" y="3036980"/>
            <a:ext cx="11591925" cy="5514975"/>
          </a:xfrm>
          <a:prstGeom prst="rect">
            <a:avLst/>
          </a:prstGeom>
        </p:spPr>
      </p:pic>
    </p:spTree>
    <p:extLst>
      <p:ext uri="{BB962C8B-B14F-4D97-AF65-F5344CB8AC3E}">
        <p14:creationId xmlns:p14="http://schemas.microsoft.com/office/powerpoint/2010/main" val="24878737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35D52-A031-9DB8-4581-EB673D98023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8751EDA-C211-6830-47B6-4AB77707AE0A}"/>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4C068D42-FBC1-C801-62C8-80D4307977A6}"/>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CDDB644A-A45C-4C3A-381E-3A7F1110EAFD}"/>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0A395744-D78F-D4B7-10A4-D8C444B00556}"/>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C6D7CC22-D5C7-1473-F023-338298F6F76E}"/>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95AC1E57-A165-D843-1C99-ED345F97D10E}"/>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04878F2A-F21D-817F-ECD7-24A9C2E51AAE}"/>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C20E50C5-F5CF-456E-FE0B-E49A60EEA62C}"/>
              </a:ext>
            </a:extLst>
          </p:cNvPr>
          <p:cNvSpPr txBox="1"/>
          <p:nvPr/>
        </p:nvSpPr>
        <p:spPr>
          <a:xfrm>
            <a:off x="6366279" y="634632"/>
            <a:ext cx="4648200" cy="954107"/>
          </a:xfrm>
          <a:prstGeom prst="rect">
            <a:avLst/>
          </a:prstGeom>
          <a:noFill/>
        </p:spPr>
        <p:txBody>
          <a:bodyPr wrap="square" rtlCol="0">
            <a:spAutoFit/>
          </a:bodyPr>
          <a:lstStyle/>
          <a:p>
            <a:pPr algn="ctr"/>
            <a:r>
              <a:rPr lang="es-MX" sz="2800" b="1" dirty="0"/>
              <a:t>TERAPIAS REGENERATIVAS Y CÉLULAS MADRE</a:t>
            </a:r>
          </a:p>
        </p:txBody>
      </p:sp>
      <p:sp>
        <p:nvSpPr>
          <p:cNvPr id="11" name="CuadroTexto 10">
            <a:extLst>
              <a:ext uri="{FF2B5EF4-FFF2-40B4-BE49-F238E27FC236}">
                <a16:creationId xmlns:a16="http://schemas.microsoft.com/office/drawing/2014/main" id="{4E27A93B-8CF9-6C7C-306C-D350911D97C9}"/>
              </a:ext>
            </a:extLst>
          </p:cNvPr>
          <p:cNvSpPr txBox="1"/>
          <p:nvPr/>
        </p:nvSpPr>
        <p:spPr>
          <a:xfrm>
            <a:off x="4038600" y="2271614"/>
            <a:ext cx="11963399" cy="5262979"/>
          </a:xfrm>
          <a:prstGeom prst="rect">
            <a:avLst/>
          </a:prstGeom>
          <a:noFill/>
        </p:spPr>
        <p:txBody>
          <a:bodyPr wrap="square" rtlCol="0">
            <a:spAutoFit/>
          </a:bodyPr>
          <a:lstStyle/>
          <a:p>
            <a:pPr algn="just"/>
            <a:r>
              <a:rPr lang="es-MX" sz="2400" dirty="0"/>
              <a:t>En una revisión sistemática </a:t>
            </a:r>
            <a:r>
              <a:rPr lang="es-MX" sz="2400" dirty="0" err="1"/>
              <a:t>randomizada</a:t>
            </a:r>
            <a:r>
              <a:rPr lang="es-MX" sz="2400" dirty="0"/>
              <a:t> controlada de estudios clínicos del 2024 se mencionan algunos usos y funciones de estos tipos de células para el tratamiento de patologías dermatológicas especificas como son: </a:t>
            </a:r>
          </a:p>
          <a:p>
            <a:pPr marL="342900" indent="-342900" algn="just">
              <a:buFont typeface="Arial" panose="020B0604020202020204" pitchFamily="34" charset="0"/>
              <a:buChar char="•"/>
            </a:pPr>
            <a:r>
              <a:rPr lang="es-MX" sz="2400" dirty="0"/>
              <a:t>Rejuvenecimiento.</a:t>
            </a:r>
          </a:p>
          <a:p>
            <a:pPr marL="342900" indent="-342900" algn="just">
              <a:buFont typeface="Arial" panose="020B0604020202020204" pitchFamily="34" charset="0"/>
              <a:buChar char="•"/>
            </a:pPr>
            <a:r>
              <a:rPr lang="es-MX" sz="2400" dirty="0"/>
              <a:t>Tratamiento de cicatrices.</a:t>
            </a:r>
          </a:p>
          <a:p>
            <a:pPr marL="342900" indent="-342900" algn="just">
              <a:buFont typeface="Arial" panose="020B0604020202020204" pitchFamily="34" charset="0"/>
              <a:buChar char="•"/>
            </a:pPr>
            <a:r>
              <a:rPr lang="es-MX" sz="2400" dirty="0"/>
              <a:t>La cicatrización de heridas. </a:t>
            </a:r>
          </a:p>
          <a:p>
            <a:pPr marL="342900" indent="-342900" algn="just">
              <a:buFont typeface="Arial" panose="020B0604020202020204" pitchFamily="34" charset="0"/>
              <a:buChar char="•"/>
            </a:pPr>
            <a:r>
              <a:rPr lang="es-MX" sz="2400" dirty="0"/>
              <a:t>Etc. </a:t>
            </a:r>
          </a:p>
          <a:p>
            <a:pPr algn="just"/>
            <a:r>
              <a:rPr lang="es-MX" sz="2400" dirty="0"/>
              <a:t>En este estudio se encontró que lo mas estudiado fue la alopecia androgénica y el vitíligo además de ser los mas frecuentes dentro de los 2 888 pacientes estudiados. </a:t>
            </a:r>
          </a:p>
          <a:p>
            <a:pPr algn="just"/>
            <a:r>
              <a:rPr lang="es-MX" sz="2400" dirty="0"/>
              <a:t>En la alopecia se reportó una mejoría de hasta 68.4% y mas del 71% de mejoría en pacientes con vitíligo además de presentar mejoría otras enfermedades como la alopecia </a:t>
            </a:r>
            <a:r>
              <a:rPr lang="es-MX" sz="2400" dirty="0" err="1"/>
              <a:t>areata</a:t>
            </a:r>
            <a:r>
              <a:rPr lang="es-MX" sz="2400" dirty="0"/>
              <a:t>, melasma, el acné vulgar inflamatorio, efluvio telógeno crónico, liquen plano erosivo oral y la epidermólisis bullosa. Siendo asi la medicina regenerativa una fuente de tratamiento efectiva cuando otros métodos no han funcionado del todo bien. </a:t>
            </a:r>
          </a:p>
        </p:txBody>
      </p:sp>
    </p:spTree>
    <p:extLst>
      <p:ext uri="{BB962C8B-B14F-4D97-AF65-F5344CB8AC3E}">
        <p14:creationId xmlns:p14="http://schemas.microsoft.com/office/powerpoint/2010/main" val="16751097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7CC20-C9FB-2DDC-1D34-05A6F3595F3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F498506-CA29-83D0-FE69-F6C3D08F2293}"/>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95143442-0E37-C564-BD19-FC5A48038900}"/>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D035F61A-C595-E838-BF87-ADD4625E58F8}"/>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DC1637F3-E849-C90A-72B9-690584CA975D}"/>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B2BA8F7D-9F53-A59A-F2FF-130F1A8626DE}"/>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246AF961-51CB-467C-3C03-AC51CC978C8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AA8D1DC5-4D41-1121-9768-B2269C1A466A}"/>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463F30B0-3C60-69F0-B865-7776C834F893}"/>
              </a:ext>
            </a:extLst>
          </p:cNvPr>
          <p:cNvSpPr txBox="1"/>
          <p:nvPr/>
        </p:nvSpPr>
        <p:spPr>
          <a:xfrm>
            <a:off x="6366279" y="634632"/>
            <a:ext cx="4648200" cy="954107"/>
          </a:xfrm>
          <a:prstGeom prst="rect">
            <a:avLst/>
          </a:prstGeom>
          <a:noFill/>
        </p:spPr>
        <p:txBody>
          <a:bodyPr wrap="square" rtlCol="0">
            <a:spAutoFit/>
          </a:bodyPr>
          <a:lstStyle/>
          <a:p>
            <a:pPr algn="ctr"/>
            <a:r>
              <a:rPr lang="es-MX" sz="2800" b="1" dirty="0"/>
              <a:t>TERAPIAS REGENERATIVAS Y CÉLULAS MADRE</a:t>
            </a:r>
          </a:p>
        </p:txBody>
      </p:sp>
      <p:sp>
        <p:nvSpPr>
          <p:cNvPr id="11" name="CuadroTexto 10">
            <a:extLst>
              <a:ext uri="{FF2B5EF4-FFF2-40B4-BE49-F238E27FC236}">
                <a16:creationId xmlns:a16="http://schemas.microsoft.com/office/drawing/2014/main" id="{BCC929C5-33C2-BEE8-913E-0AADEE7FCEA0}"/>
              </a:ext>
            </a:extLst>
          </p:cNvPr>
          <p:cNvSpPr txBox="1"/>
          <p:nvPr/>
        </p:nvSpPr>
        <p:spPr>
          <a:xfrm>
            <a:off x="3657600" y="4137653"/>
            <a:ext cx="11353799" cy="2308324"/>
          </a:xfrm>
          <a:prstGeom prst="rect">
            <a:avLst/>
          </a:prstGeom>
          <a:noFill/>
        </p:spPr>
        <p:txBody>
          <a:bodyPr wrap="square" rtlCol="0">
            <a:spAutoFit/>
          </a:bodyPr>
          <a:lstStyle/>
          <a:p>
            <a:pPr algn="just"/>
            <a:r>
              <a:rPr lang="es-MX" sz="2400" dirty="0"/>
              <a:t>Y las técnicas de investigación utilizadas fueron la extracción autóloga epidérmica de melanocitos y queratinocitos, el trasplante de melanocitos aislados, células trasplantadas directamente del origen del folículo piloso, suspensión de queratinocitos y melanocitos en por PRP, combinaciones de PRP con factor de crecimiento de fibroblastos, inyecciones intravenosas de células mesenquimales, concentrados de factor de crecimiento, fracción vascular estromal, combinación de fracción vascular estromal con PRP. </a:t>
            </a:r>
          </a:p>
        </p:txBody>
      </p:sp>
    </p:spTree>
    <p:extLst>
      <p:ext uri="{BB962C8B-B14F-4D97-AF65-F5344CB8AC3E}">
        <p14:creationId xmlns:p14="http://schemas.microsoft.com/office/powerpoint/2010/main" val="22459157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14FC4-22D9-870E-50C6-B5077844BA7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BB319D6-707E-6184-8187-3026A5D369B4}"/>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01C8257C-5EB6-FA9B-84DC-86F0FA4A8725}"/>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43B8BC49-64CC-A550-B1CB-BD56AD343B27}"/>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060D0CBA-58DA-4770-8AE4-A77A876C0F90}"/>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83F4C217-47C9-2077-F8CB-D73EC070D6F6}"/>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35D81B25-B6B4-AF4F-540C-60E3BA4C310C}"/>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C054DDF4-5446-9B6E-4E1D-866B9DE62707}"/>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07D697D8-6A0E-8D29-CD22-A2A88A1B9F02}"/>
              </a:ext>
            </a:extLst>
          </p:cNvPr>
          <p:cNvSpPr txBox="1"/>
          <p:nvPr/>
        </p:nvSpPr>
        <p:spPr>
          <a:xfrm>
            <a:off x="6366279" y="634632"/>
            <a:ext cx="4648200" cy="523220"/>
          </a:xfrm>
          <a:prstGeom prst="rect">
            <a:avLst/>
          </a:prstGeom>
          <a:noFill/>
        </p:spPr>
        <p:txBody>
          <a:bodyPr wrap="square" rtlCol="0">
            <a:spAutoFit/>
          </a:bodyPr>
          <a:lstStyle/>
          <a:p>
            <a:pPr algn="ctr"/>
            <a:r>
              <a:rPr lang="es-MX" sz="2800" b="1" dirty="0"/>
              <a:t>Bibliografía </a:t>
            </a:r>
          </a:p>
        </p:txBody>
      </p:sp>
      <p:sp>
        <p:nvSpPr>
          <p:cNvPr id="11" name="CuadroTexto 10">
            <a:extLst>
              <a:ext uri="{FF2B5EF4-FFF2-40B4-BE49-F238E27FC236}">
                <a16:creationId xmlns:a16="http://schemas.microsoft.com/office/drawing/2014/main" id="{397ACF25-C169-D26A-3CFF-779CD59F4E26}"/>
              </a:ext>
            </a:extLst>
          </p:cNvPr>
          <p:cNvSpPr txBox="1"/>
          <p:nvPr/>
        </p:nvSpPr>
        <p:spPr>
          <a:xfrm>
            <a:off x="4038600" y="2271614"/>
            <a:ext cx="11963399" cy="4154984"/>
          </a:xfrm>
          <a:prstGeom prst="rect">
            <a:avLst/>
          </a:prstGeom>
          <a:noFill/>
        </p:spPr>
        <p:txBody>
          <a:bodyPr wrap="square" rtlCol="0">
            <a:spAutoFit/>
          </a:bodyPr>
          <a:lstStyle/>
          <a:p>
            <a:pPr algn="just"/>
            <a:r>
              <a:rPr lang="es-MX" sz="2400" dirty="0" err="1"/>
              <a:t>Jafarzadeh</a:t>
            </a:r>
            <a:r>
              <a:rPr lang="es-MX" sz="2400" dirty="0"/>
              <a:t>, A., </a:t>
            </a:r>
            <a:r>
              <a:rPr lang="es-MX" sz="2400" dirty="0" err="1"/>
              <a:t>Pour</a:t>
            </a:r>
            <a:r>
              <a:rPr lang="es-MX" sz="2400" dirty="0"/>
              <a:t> Mohammad, A., </a:t>
            </a:r>
            <a:r>
              <a:rPr lang="es-MX" sz="2400" dirty="0" err="1"/>
              <a:t>Keramati</a:t>
            </a:r>
            <a:r>
              <a:rPr lang="es-MX" sz="2400" dirty="0"/>
              <a:t>, H. et al. Regenerative medicine in </a:t>
            </a:r>
            <a:r>
              <a:rPr lang="es-MX" sz="2400" dirty="0" err="1"/>
              <a:t>the</a:t>
            </a:r>
            <a:r>
              <a:rPr lang="es-MX" sz="2400" dirty="0"/>
              <a:t> </a:t>
            </a:r>
            <a:r>
              <a:rPr lang="es-MX" sz="2400" dirty="0" err="1"/>
              <a:t>treatment</a:t>
            </a:r>
            <a:r>
              <a:rPr lang="es-MX" sz="2400" dirty="0"/>
              <a:t> </a:t>
            </a:r>
            <a:r>
              <a:rPr lang="es-MX" sz="2400" dirty="0" err="1"/>
              <a:t>of</a:t>
            </a:r>
            <a:r>
              <a:rPr lang="es-MX" sz="2400" dirty="0"/>
              <a:t> </a:t>
            </a:r>
            <a:r>
              <a:rPr lang="es-MX" sz="2400" dirty="0" err="1"/>
              <a:t>specific</a:t>
            </a:r>
            <a:r>
              <a:rPr lang="es-MX" sz="2400" dirty="0"/>
              <a:t> </a:t>
            </a:r>
            <a:r>
              <a:rPr lang="es-MX" sz="2400" dirty="0" err="1"/>
              <a:t>dermatologic</a:t>
            </a:r>
            <a:r>
              <a:rPr lang="es-MX" sz="2400" dirty="0"/>
              <a:t> </a:t>
            </a:r>
            <a:r>
              <a:rPr lang="es-MX" sz="2400" dirty="0" err="1"/>
              <a:t>disorders</a:t>
            </a:r>
            <a:r>
              <a:rPr lang="es-MX" sz="2400" dirty="0"/>
              <a:t>: a </a:t>
            </a:r>
            <a:r>
              <a:rPr lang="es-MX" sz="2400" dirty="0" err="1"/>
              <a:t>systematic</a:t>
            </a:r>
            <a:r>
              <a:rPr lang="es-MX" sz="2400" dirty="0"/>
              <a:t> </a:t>
            </a:r>
            <a:r>
              <a:rPr lang="es-MX" sz="2400" dirty="0" err="1"/>
              <a:t>review</a:t>
            </a:r>
            <a:r>
              <a:rPr lang="es-MX" sz="2400" dirty="0"/>
              <a:t> </a:t>
            </a:r>
            <a:r>
              <a:rPr lang="es-MX" sz="2400" dirty="0" err="1"/>
              <a:t>of</a:t>
            </a:r>
            <a:r>
              <a:rPr lang="es-MX" sz="2400" dirty="0"/>
              <a:t> </a:t>
            </a:r>
            <a:r>
              <a:rPr lang="es-MX" sz="2400" dirty="0" err="1"/>
              <a:t>randomized</a:t>
            </a:r>
            <a:r>
              <a:rPr lang="es-MX" sz="2400" dirty="0"/>
              <a:t> </a:t>
            </a:r>
            <a:r>
              <a:rPr lang="es-MX" sz="2400" dirty="0" err="1"/>
              <a:t>controlled</a:t>
            </a:r>
            <a:r>
              <a:rPr lang="es-MX" sz="2400" dirty="0"/>
              <a:t> </a:t>
            </a:r>
            <a:r>
              <a:rPr lang="es-MX" sz="2400" dirty="0" err="1"/>
              <a:t>clinical</a:t>
            </a:r>
            <a:r>
              <a:rPr lang="es-MX" sz="2400" dirty="0"/>
              <a:t> </a:t>
            </a:r>
            <a:r>
              <a:rPr lang="es-MX" sz="2400" dirty="0" err="1"/>
              <a:t>trials</a:t>
            </a:r>
            <a:r>
              <a:rPr lang="es-MX" sz="2400" dirty="0"/>
              <a:t>. </a:t>
            </a:r>
            <a:r>
              <a:rPr lang="es-MX" sz="2400" dirty="0" err="1"/>
              <a:t>Stem</a:t>
            </a:r>
            <a:r>
              <a:rPr lang="es-MX" sz="2400" dirty="0"/>
              <a:t> Cell Res </a:t>
            </a:r>
            <a:r>
              <a:rPr lang="es-MX" sz="2400" dirty="0" err="1"/>
              <a:t>Ther</a:t>
            </a:r>
            <a:r>
              <a:rPr lang="es-MX" sz="2400" dirty="0"/>
              <a:t> 15, 176 (2024). </a:t>
            </a:r>
            <a:r>
              <a:rPr lang="es-MX" sz="2400" dirty="0">
                <a:hlinkClick r:id="rId6"/>
              </a:rPr>
              <a:t>https://doi.org/10.1186/s13287-024-03800-6</a:t>
            </a:r>
            <a:r>
              <a:rPr lang="es-MX" sz="2400" dirty="0"/>
              <a:t>.</a:t>
            </a:r>
          </a:p>
          <a:p>
            <a:pPr algn="just"/>
            <a:endParaRPr lang="es-MX" sz="2400" dirty="0"/>
          </a:p>
          <a:p>
            <a:pPr algn="just"/>
            <a:r>
              <a:rPr lang="es-MX" sz="2400" dirty="0" err="1"/>
              <a:t>Tresguerres</a:t>
            </a:r>
            <a:r>
              <a:rPr lang="es-MX" sz="2400" dirty="0"/>
              <a:t>, J. A. F.. (2018). </a:t>
            </a:r>
            <a:r>
              <a:rPr lang="es-MX" sz="2400" i="1" dirty="0"/>
              <a:t> Medicina Estética y Antienvejecimiento. </a:t>
            </a:r>
            <a:r>
              <a:rPr lang="es-MX" sz="2400" dirty="0"/>
              <a:t>Panamericana.</a:t>
            </a:r>
          </a:p>
          <a:p>
            <a:pPr algn="just"/>
            <a:endParaRPr lang="es-MX" sz="2400" dirty="0"/>
          </a:p>
          <a:p>
            <a:pPr algn="just"/>
            <a:r>
              <a:rPr lang="es-MX" sz="2400" dirty="0"/>
              <a:t>Bielsa, I. (2025). </a:t>
            </a:r>
            <a:r>
              <a:rPr lang="es-MX" sz="2400" i="1" dirty="0"/>
              <a:t>Ferrándiz Dermatología Clínica. Elsevier.</a:t>
            </a:r>
          </a:p>
          <a:p>
            <a:pPr algn="just"/>
            <a:endParaRPr lang="es-MX" sz="2400" i="1" dirty="0"/>
          </a:p>
          <a:p>
            <a:pPr algn="just"/>
            <a:r>
              <a:rPr lang="es-MX" sz="2400" dirty="0" err="1"/>
              <a:t>Vidurrizaga</a:t>
            </a:r>
            <a:r>
              <a:rPr lang="es-MX" sz="2400" dirty="0"/>
              <a:t>, C. Esparza, P. </a:t>
            </a:r>
            <a:r>
              <a:rPr lang="es-MX" sz="2400" dirty="0" err="1"/>
              <a:t>Deltell</a:t>
            </a:r>
            <a:r>
              <a:rPr lang="es-MX" sz="2400" dirty="0"/>
              <a:t>, J. </a:t>
            </a:r>
            <a:r>
              <a:rPr lang="es-MX" sz="2400" dirty="0" err="1"/>
              <a:t>Amselem</a:t>
            </a:r>
            <a:r>
              <a:rPr lang="es-MX" sz="2400" dirty="0"/>
              <a:t>, M., (2021). </a:t>
            </a:r>
            <a:r>
              <a:rPr lang="es-MX" sz="2400" i="1" dirty="0"/>
              <a:t>Medicina Estética, abordaje terapéutico. </a:t>
            </a:r>
            <a:r>
              <a:rPr lang="es-MX" sz="2400" dirty="0"/>
              <a:t> Panamericana.</a:t>
            </a:r>
          </a:p>
          <a:p>
            <a:pPr algn="just"/>
            <a:endParaRPr lang="es-MX" sz="2400" dirty="0"/>
          </a:p>
        </p:txBody>
      </p:sp>
    </p:spTree>
    <p:extLst>
      <p:ext uri="{BB962C8B-B14F-4D97-AF65-F5344CB8AC3E}">
        <p14:creationId xmlns:p14="http://schemas.microsoft.com/office/powerpoint/2010/main" val="19424266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7905</TotalTime>
  <Words>2667</Words>
  <Application>Microsoft Office PowerPoint</Application>
  <PresentationFormat>Personalizado</PresentationFormat>
  <Paragraphs>285</Paragraphs>
  <Slides>30</Slides>
  <Notes>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30</vt:i4>
      </vt:variant>
    </vt:vector>
  </HeadingPairs>
  <TitlesOfParts>
    <vt:vector size="36" baseType="lpstr">
      <vt:lpstr>Aptos</vt:lpstr>
      <vt:lpstr>Cambria</vt:lpstr>
      <vt:lpstr>Calibri</vt:lpstr>
      <vt:lpstr>Arial</vt:lpstr>
      <vt:lpstr>Aptos Narrow</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Azul y Violeta Informal Corporativo Desarrollo de Aplicación Emprendimiento Empresa Presentación</dc:title>
  <dc:creator>Lizeth Hernandez</dc:creator>
  <cp:lastModifiedBy>DIDIER ABRAHAM GARCIA VIVANCO</cp:lastModifiedBy>
  <cp:revision>29</cp:revision>
  <dcterms:created xsi:type="dcterms:W3CDTF">2006-08-16T00:00:00Z</dcterms:created>
  <dcterms:modified xsi:type="dcterms:W3CDTF">2025-09-19T03:06:16Z</dcterms:modified>
  <dc:identifier>DAF5U3N7QGM</dc:identifier>
</cp:coreProperties>
</file>