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35"/>
  </p:notesMasterIdLst>
  <p:sldIdLst>
    <p:sldId id="256" r:id="rId3"/>
    <p:sldId id="257" r:id="rId4"/>
    <p:sldId id="258" r:id="rId5"/>
    <p:sldId id="326" r:id="rId6"/>
    <p:sldId id="265" r:id="rId7"/>
    <p:sldId id="284" r:id="rId8"/>
    <p:sldId id="300" r:id="rId9"/>
    <p:sldId id="327" r:id="rId10"/>
    <p:sldId id="328" r:id="rId11"/>
    <p:sldId id="329" r:id="rId12"/>
    <p:sldId id="330" r:id="rId13"/>
    <p:sldId id="331" r:id="rId14"/>
    <p:sldId id="332" r:id="rId15"/>
    <p:sldId id="333" r:id="rId16"/>
    <p:sldId id="334" r:id="rId17"/>
    <p:sldId id="335" r:id="rId18"/>
    <p:sldId id="336" r:id="rId19"/>
    <p:sldId id="337" r:id="rId20"/>
    <p:sldId id="338" r:id="rId21"/>
    <p:sldId id="339" r:id="rId22"/>
    <p:sldId id="340" r:id="rId23"/>
    <p:sldId id="341" r:id="rId24"/>
    <p:sldId id="342" r:id="rId25"/>
    <p:sldId id="344" r:id="rId26"/>
    <p:sldId id="343" r:id="rId27"/>
    <p:sldId id="345" r:id="rId28"/>
    <p:sldId id="346" r:id="rId29"/>
    <p:sldId id="347" r:id="rId30"/>
    <p:sldId id="348" r:id="rId31"/>
    <p:sldId id="349" r:id="rId32"/>
    <p:sldId id="350" r:id="rId33"/>
    <p:sldId id="264" r:id="rId34"/>
  </p:sldIdLst>
  <p:sldSz cx="18288000" cy="10287000"/>
  <p:notesSz cx="6858000" cy="9144000"/>
  <p:embeddedFontLst>
    <p:embeddedFont>
      <p:font typeface="Cambria" panose="02040503050406030204" pitchFamily="18"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3CBB"/>
    <a:srgbClr val="0E3AAD"/>
    <a:srgbClr val="3D69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F9FE9D-CB8C-17EA-C54D-99D060059035}" v="4" dt="2025-08-12T20:21:32.7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91" autoAdjust="0"/>
    <p:restoredTop sz="88366" autoAdjust="0"/>
  </p:normalViewPr>
  <p:slideViewPr>
    <p:cSldViewPr>
      <p:cViewPr varScale="1">
        <p:scale>
          <a:sx n="43" d="100"/>
          <a:sy n="43" d="100"/>
        </p:scale>
        <p:origin x="1517" y="2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4.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A4517-5387-5849-B46E-1611DA9FE0A4}" type="datetimeFigureOut">
              <a:rPr lang="es-MX" smtClean="0"/>
              <a:t>14/08/2025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4D79E-2C13-174F-BF7A-04D2222335E9}" type="slidenum">
              <a:rPr lang="es-MX" smtClean="0"/>
              <a:t>‹Nº›</a:t>
            </a:fld>
            <a:endParaRPr lang="es-MX"/>
          </a:p>
        </p:txBody>
      </p:sp>
    </p:spTree>
    <p:extLst>
      <p:ext uri="{BB962C8B-B14F-4D97-AF65-F5344CB8AC3E}">
        <p14:creationId xmlns:p14="http://schemas.microsoft.com/office/powerpoint/2010/main" val="414500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En los informes de casos actuales, los tres pacientes lograron una mejora significativa en sus síntomas en unos 6-8 meses. Llevaban su férula nocturna con el tiempo, pero redujeron el uso de su férula diurna después de 3-4 meses después del inicio del tratamiento, adoptando su uso solo "cuando era necesario", después de lo cual fueron seguidos para la terapia cognitiva conductual.</a:t>
            </a:r>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a:t>
            </a:fld>
            <a:endParaRPr lang="es-MX"/>
          </a:p>
        </p:txBody>
      </p:sp>
    </p:spTree>
    <p:extLst>
      <p:ext uri="{BB962C8B-B14F-4D97-AF65-F5344CB8AC3E}">
        <p14:creationId xmlns:p14="http://schemas.microsoft.com/office/powerpoint/2010/main" val="154936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Los </a:t>
            </a:r>
            <a:r>
              <a:rPr lang="es-MX" dirty="0" err="1"/>
              <a:t>glucosamiglucano</a:t>
            </a:r>
            <a:r>
              <a:rPr lang="es-MX" dirty="0"/>
              <a:t> </a:t>
            </a:r>
            <a:r>
              <a:rPr lang="es-MX" dirty="0" err="1"/>
              <a:t>glico</a:t>
            </a:r>
            <a:r>
              <a:rPr lang="es-MX" dirty="0"/>
              <a:t> referencia a azucares en su composición, amino indica que contiene grupos amino nh2 y glucano a que tiene polisacáridos. Los </a:t>
            </a:r>
            <a:r>
              <a:rPr lang="es-MX" dirty="0" err="1"/>
              <a:t>protoglucanos</a:t>
            </a:r>
            <a:r>
              <a:rPr lang="es-MX" dirty="0"/>
              <a:t> son una combinación de </a:t>
            </a:r>
            <a:r>
              <a:rPr lang="es-MX" dirty="0" err="1"/>
              <a:t>proteinas</a:t>
            </a:r>
            <a:r>
              <a:rPr lang="es-MX" dirty="0"/>
              <a:t> y azucares. </a:t>
            </a:r>
          </a:p>
        </p:txBody>
      </p:sp>
      <p:sp>
        <p:nvSpPr>
          <p:cNvPr id="4" name="Marcador de número de diapositiva 3"/>
          <p:cNvSpPr>
            <a:spLocks noGrp="1"/>
          </p:cNvSpPr>
          <p:nvPr>
            <p:ph type="sldNum" sz="quarter" idx="5"/>
          </p:nvPr>
        </p:nvSpPr>
        <p:spPr/>
        <p:txBody>
          <a:bodyPr/>
          <a:lstStyle/>
          <a:p>
            <a:fld id="{4CE4D79E-2C13-174F-BF7A-04D2222335E9}" type="slidenum">
              <a:rPr lang="es-MX" smtClean="0"/>
              <a:t>8</a:t>
            </a:fld>
            <a:endParaRPr lang="es-MX"/>
          </a:p>
        </p:txBody>
      </p:sp>
    </p:spTree>
    <p:extLst>
      <p:ext uri="{BB962C8B-B14F-4D97-AF65-F5344CB8AC3E}">
        <p14:creationId xmlns:p14="http://schemas.microsoft.com/office/powerpoint/2010/main" val="527560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Imagen de </a:t>
            </a:r>
          </a:p>
        </p:txBody>
      </p:sp>
      <p:sp>
        <p:nvSpPr>
          <p:cNvPr id="4" name="Marcador de número de diapositiva 3"/>
          <p:cNvSpPr>
            <a:spLocks noGrp="1"/>
          </p:cNvSpPr>
          <p:nvPr>
            <p:ph type="sldNum" sz="quarter" idx="5"/>
          </p:nvPr>
        </p:nvSpPr>
        <p:spPr/>
        <p:txBody>
          <a:bodyPr/>
          <a:lstStyle/>
          <a:p>
            <a:fld id="{4CE4D79E-2C13-174F-BF7A-04D2222335E9}" type="slidenum">
              <a:rPr lang="es-MX" smtClean="0"/>
              <a:t>18</a:t>
            </a:fld>
            <a:endParaRPr lang="es-MX"/>
          </a:p>
        </p:txBody>
      </p:sp>
    </p:spTree>
    <p:extLst>
      <p:ext uri="{BB962C8B-B14F-4D97-AF65-F5344CB8AC3E}">
        <p14:creationId xmlns:p14="http://schemas.microsoft.com/office/powerpoint/2010/main" val="2763680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Esto es posible a través de la evaluación preliminar de la actividad cinemática de la mandíbula mediante el uso de un dispositivo tecnológico recientemente desarrollado (Tech in motion™, ModJaw, Villeurbanne, Francia) que utiliza una cámara digital y reproduce movimientos mandibulares reales en el. Archivos STL de los arcos. Estos son útiles para evaluar los trazados condilares, mejorar la precisión del diagnóstico y hacer que el diseño de un aparato oral se adapte idealmente desde el aspecto funcional.</a:t>
            </a:r>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32</a:t>
            </a:fld>
            <a:endParaRPr lang="es-MX"/>
          </a:p>
        </p:txBody>
      </p:sp>
    </p:spTree>
    <p:extLst>
      <p:ext uri="{BB962C8B-B14F-4D97-AF65-F5344CB8AC3E}">
        <p14:creationId xmlns:p14="http://schemas.microsoft.com/office/powerpoint/2010/main" val="750159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99512F-C073-4A79-9658-56824756BB3C}"/>
              </a:ext>
            </a:extLst>
          </p:cNvPr>
          <p:cNvSpPr>
            <a:spLocks noGrp="1"/>
          </p:cNvSpPr>
          <p:nvPr>
            <p:ph type="ctrTitle"/>
          </p:nvPr>
        </p:nvSpPr>
        <p:spPr>
          <a:xfrm>
            <a:off x="2286000" y="1683545"/>
            <a:ext cx="13716000" cy="3581400"/>
          </a:xfrm>
        </p:spPr>
        <p:txBody>
          <a:bodyPr anchor="b"/>
          <a:lstStyle>
            <a:lvl1pPr algn="ctr">
              <a:defRPr sz="9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7DD688BE-72A6-4F8C-81ED-C51BE5B72AB7}"/>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FEC3E2E7-1E92-466A-9E36-5A2A295E22C5}"/>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8081C078-1D51-47E3-A9F8-5C78C98736F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5A48FBE-0DF2-4481-A983-F885ED3A5613}"/>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276121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098E36-1DB5-49F7-A0DF-80F28480089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EC18050-81AC-4606-AF5B-1295882A46D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D64C8B4-B0C8-465A-8258-EC59497FB380}"/>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834D4476-94F3-4D16-90DE-011942213A7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149EEC1-AFC3-4C44-B9DE-CB880883F52E}"/>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505402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95B0D5-71A0-4C96-825B-39F26B6F59DA}"/>
              </a:ext>
            </a:extLst>
          </p:cNvPr>
          <p:cNvSpPr>
            <a:spLocks noGrp="1"/>
          </p:cNvSpPr>
          <p:nvPr>
            <p:ph type="title"/>
          </p:nvPr>
        </p:nvSpPr>
        <p:spPr>
          <a:xfrm>
            <a:off x="1247775" y="2564608"/>
            <a:ext cx="15773400" cy="4279106"/>
          </a:xfrm>
        </p:spPr>
        <p:txBody>
          <a:bodyPr anchor="b"/>
          <a:lstStyle>
            <a:lvl1pPr>
              <a:defRPr sz="9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33B6413-937B-4CE7-BA05-D789B0700238}"/>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6E31E3D-14F7-4A31-A556-16AB49E55B8A}"/>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CC9B070E-169B-4631-8B06-D78095B2357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A0F0E69-5286-47C0-9262-0E1DA66D960B}"/>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3657263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0CAEFE-8143-418E-83D3-1CB9908A862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4A051AD-9E8A-4DAD-8603-4A2459952865}"/>
              </a:ext>
            </a:extLst>
          </p:cNvPr>
          <p:cNvSpPr>
            <a:spLocks noGrp="1"/>
          </p:cNvSpPr>
          <p:nvPr>
            <p:ph sz="half" idx="1"/>
          </p:nvPr>
        </p:nvSpPr>
        <p:spPr>
          <a:xfrm>
            <a:off x="1257300" y="2738438"/>
            <a:ext cx="7772400" cy="65270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EEDB755F-D0F1-43C1-AEA6-8FC12B357C61}"/>
              </a:ext>
            </a:extLst>
          </p:cNvPr>
          <p:cNvSpPr>
            <a:spLocks noGrp="1"/>
          </p:cNvSpPr>
          <p:nvPr>
            <p:ph sz="half" idx="2"/>
          </p:nvPr>
        </p:nvSpPr>
        <p:spPr>
          <a:xfrm>
            <a:off x="9258300" y="2738438"/>
            <a:ext cx="7772400" cy="65270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87C13373-AD32-4D57-BA86-A4D1C278C57E}"/>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6" name="Marcador de pie de página 5">
            <a:extLst>
              <a:ext uri="{FF2B5EF4-FFF2-40B4-BE49-F238E27FC236}">
                <a16:creationId xmlns:a16="http://schemas.microsoft.com/office/drawing/2014/main" id="{BA957354-8D48-436B-B41C-E96E109AA90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68820D7-FC14-488C-8A88-60EA8AF5E280}"/>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720651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477D7-043B-4A0E-AD53-21778DDCBA4B}"/>
              </a:ext>
            </a:extLst>
          </p:cNvPr>
          <p:cNvSpPr>
            <a:spLocks noGrp="1"/>
          </p:cNvSpPr>
          <p:nvPr>
            <p:ph type="title"/>
          </p:nvPr>
        </p:nvSpPr>
        <p:spPr>
          <a:xfrm>
            <a:off x="1259682" y="547688"/>
            <a:ext cx="15773400" cy="1988345"/>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58DCF52A-780A-4566-BF95-9B84E9556ED0}"/>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26EBC55-723C-491A-8308-9E72C1FB93F7}"/>
              </a:ext>
            </a:extLst>
          </p:cNvPr>
          <p:cNvSpPr>
            <a:spLocks noGrp="1"/>
          </p:cNvSpPr>
          <p:nvPr>
            <p:ph sz="half" idx="2"/>
          </p:nvPr>
        </p:nvSpPr>
        <p:spPr>
          <a:xfrm>
            <a:off x="1259683" y="3757613"/>
            <a:ext cx="7736681" cy="55268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3A89C7B1-5F9D-43B2-AF77-F3A04D0F4B3F}"/>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CFF80FE-9EBC-4426-A4BC-7B03D811957C}"/>
              </a:ext>
            </a:extLst>
          </p:cNvPr>
          <p:cNvSpPr>
            <a:spLocks noGrp="1"/>
          </p:cNvSpPr>
          <p:nvPr>
            <p:ph sz="quarter" idx="4"/>
          </p:nvPr>
        </p:nvSpPr>
        <p:spPr>
          <a:xfrm>
            <a:off x="9258300" y="3757613"/>
            <a:ext cx="7774782" cy="55268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CF704DFC-5D44-46F9-91EC-1BB6E47D3DA4}"/>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8" name="Marcador de pie de página 7">
            <a:extLst>
              <a:ext uri="{FF2B5EF4-FFF2-40B4-BE49-F238E27FC236}">
                <a16:creationId xmlns:a16="http://schemas.microsoft.com/office/drawing/2014/main" id="{79CE28B0-BFF9-4B42-939E-76ABDD7E5511}"/>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40FC1A74-E17C-4483-B30D-730AC879E20B}"/>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31608408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52BB00-60A3-426C-AA0B-71D3D38D326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4FAE4875-2A77-4FB5-9AFB-44E910F39971}"/>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4" name="Marcador de pie de página 3">
            <a:extLst>
              <a:ext uri="{FF2B5EF4-FFF2-40B4-BE49-F238E27FC236}">
                <a16:creationId xmlns:a16="http://schemas.microsoft.com/office/drawing/2014/main" id="{62055B6C-7C74-427B-B0A4-0970CA16130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B1ADB924-DB0F-4C6C-9819-2905F22B4D14}"/>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2840555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67B16CA-A1F3-48C3-B881-D68615C18105}"/>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3" name="Marcador de pie de página 2">
            <a:extLst>
              <a:ext uri="{FF2B5EF4-FFF2-40B4-BE49-F238E27FC236}">
                <a16:creationId xmlns:a16="http://schemas.microsoft.com/office/drawing/2014/main" id="{1436E7B1-2D67-444C-A19F-9E64EAA0653D}"/>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BF186EEE-9851-4C29-9BD0-573526E08A65}"/>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2428403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550A61-78AB-4B71-84D5-7DF3FA71E231}"/>
              </a:ext>
            </a:extLst>
          </p:cNvPr>
          <p:cNvSpPr>
            <a:spLocks noGrp="1"/>
          </p:cNvSpPr>
          <p:nvPr>
            <p:ph type="title"/>
          </p:nvPr>
        </p:nvSpPr>
        <p:spPr>
          <a:xfrm>
            <a:off x="1259683" y="685800"/>
            <a:ext cx="5898356" cy="2400300"/>
          </a:xfrm>
        </p:spPr>
        <p:txBody>
          <a:bodyPr anchor="b"/>
          <a:lstStyle>
            <a:lvl1pPr>
              <a:defRPr sz="48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A05449E-65B5-4F05-90E2-467D08C5EDB6}"/>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E2BE2CD-A61A-4DFA-A0BC-E5F7D570F1ED}"/>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153463-45DE-41EC-B4B6-D249F39E600B}"/>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6" name="Marcador de pie de página 5">
            <a:extLst>
              <a:ext uri="{FF2B5EF4-FFF2-40B4-BE49-F238E27FC236}">
                <a16:creationId xmlns:a16="http://schemas.microsoft.com/office/drawing/2014/main" id="{7880E66E-622D-4867-816C-4D1574F0DA6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85BE6B3-3C91-4847-8E2A-32140E79D331}"/>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159843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C0C942-B674-402F-A708-52B2CDA3CC7E}"/>
              </a:ext>
            </a:extLst>
          </p:cNvPr>
          <p:cNvSpPr>
            <a:spLocks noGrp="1"/>
          </p:cNvSpPr>
          <p:nvPr>
            <p:ph type="title"/>
          </p:nvPr>
        </p:nvSpPr>
        <p:spPr>
          <a:xfrm>
            <a:off x="1259683" y="685800"/>
            <a:ext cx="5898356" cy="2400300"/>
          </a:xfrm>
        </p:spPr>
        <p:txBody>
          <a:bodyPr anchor="b"/>
          <a:lstStyle>
            <a:lvl1pPr>
              <a:defRPr sz="48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E207C9C-F627-405E-9488-2D4C77F120D9}"/>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s-MX"/>
          </a:p>
        </p:txBody>
      </p:sp>
      <p:sp>
        <p:nvSpPr>
          <p:cNvPr id="4" name="Marcador de texto 3">
            <a:extLst>
              <a:ext uri="{FF2B5EF4-FFF2-40B4-BE49-F238E27FC236}">
                <a16:creationId xmlns:a16="http://schemas.microsoft.com/office/drawing/2014/main" id="{C1EEB7C7-71DB-47B6-A93C-D08ED87A3DB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57BCEE0-B401-44EA-865A-C6918D5489C1}"/>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6" name="Marcador de pie de página 5">
            <a:extLst>
              <a:ext uri="{FF2B5EF4-FFF2-40B4-BE49-F238E27FC236}">
                <a16:creationId xmlns:a16="http://schemas.microsoft.com/office/drawing/2014/main" id="{25892D69-81E4-4272-AB7B-B8C1DD37274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1ABC7BB-18DF-49D2-B4C2-EC775C75AFD2}"/>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033719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944817-07C3-4891-8B7A-664B2885266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E7AC8F3-1487-4012-BFAD-2EC3F60571F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8578AE6-0118-4166-A0B4-22CAEC7D3500}"/>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CBF387C3-AF41-406E-BEF3-90A6F92F4C4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81F757D-8540-41A8-8413-2D20C8CDA480}"/>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1394486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A97161F-0559-4700-9711-07FCD791892C}"/>
              </a:ext>
            </a:extLst>
          </p:cNvPr>
          <p:cNvSpPr>
            <a:spLocks noGrp="1"/>
          </p:cNvSpPr>
          <p:nvPr>
            <p:ph type="title" orient="vert"/>
          </p:nvPr>
        </p:nvSpPr>
        <p:spPr>
          <a:xfrm>
            <a:off x="13087350" y="547688"/>
            <a:ext cx="3943350" cy="8717757"/>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E3A28C1-BC01-4D75-87F9-CE74AF8D408A}"/>
              </a:ext>
            </a:extLst>
          </p:cNvPr>
          <p:cNvSpPr>
            <a:spLocks noGrp="1"/>
          </p:cNvSpPr>
          <p:nvPr>
            <p:ph type="body" orient="vert" idx="1"/>
          </p:nvPr>
        </p:nvSpPr>
        <p:spPr>
          <a:xfrm>
            <a:off x="1257300" y="547688"/>
            <a:ext cx="11601450" cy="871775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41069D3-335A-41F9-AF10-E2F41FE7A147}"/>
              </a:ext>
            </a:extLst>
          </p:cNvPr>
          <p:cNvSpPr>
            <a:spLocks noGrp="1"/>
          </p:cNvSpPr>
          <p:nvPr>
            <p:ph type="dt" sz="half" idx="10"/>
          </p:nvPr>
        </p:nvSpPr>
        <p:spPr/>
        <p:txBody>
          <a:body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FA36174A-A2C3-4455-9DF4-F32195D4DE0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D1A183F-F4C2-427B-A888-72516E9DF4C4}"/>
              </a:ext>
            </a:extLst>
          </p:cNvPr>
          <p:cNvSpPr>
            <a:spLocks noGrp="1"/>
          </p:cNvSpPr>
          <p:nvPr>
            <p:ph type="sldNum" sz="quarter" idx="12"/>
          </p:nvPr>
        </p:nvSpPr>
        <p:spPr/>
        <p:txBody>
          <a:bodyPr/>
          <a:lstStyle/>
          <a:p>
            <a:fld id="{10A9DF09-A7A2-4663-B92F-E448DC545E69}" type="slidenum">
              <a:rPr lang="es-MX" smtClean="0"/>
              <a:t>‹Nº›</a:t>
            </a:fld>
            <a:endParaRPr lang="es-MX"/>
          </a:p>
        </p:txBody>
      </p:sp>
    </p:spTree>
    <p:extLst>
      <p:ext uri="{BB962C8B-B14F-4D97-AF65-F5344CB8AC3E}">
        <p14:creationId xmlns:p14="http://schemas.microsoft.com/office/powerpoint/2010/main" val="4042247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141DE63-6A24-4328-A6C9-757AE63C7EAA}"/>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D0503DC-73D0-4986-9A6B-52A51BD632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41BCEDD-67AC-4200-BB99-C3731CAC7850}"/>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A8F842BA-6194-4F85-A19F-8387366FA064}" type="datetimeFigureOut">
              <a:rPr lang="es-MX" smtClean="0"/>
              <a:t>14/08/2025</a:t>
            </a:fld>
            <a:endParaRPr lang="es-MX"/>
          </a:p>
        </p:txBody>
      </p:sp>
      <p:sp>
        <p:nvSpPr>
          <p:cNvPr id="5" name="Marcador de pie de página 4">
            <a:extLst>
              <a:ext uri="{FF2B5EF4-FFF2-40B4-BE49-F238E27FC236}">
                <a16:creationId xmlns:a16="http://schemas.microsoft.com/office/drawing/2014/main" id="{A4200017-CD78-4468-9EB4-643F85C765A4}"/>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30C4FA2F-1ACB-4F7B-999F-787C401AC20B}"/>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10A9DF09-A7A2-4663-B92F-E448DC545E69}" type="slidenum">
              <a:rPr lang="es-MX" smtClean="0"/>
              <a:t>‹Nº›</a:t>
            </a:fld>
            <a:endParaRPr lang="es-MX"/>
          </a:p>
        </p:txBody>
      </p:sp>
    </p:spTree>
    <p:extLst>
      <p:ext uri="{BB962C8B-B14F-4D97-AF65-F5344CB8AC3E}">
        <p14:creationId xmlns:p14="http://schemas.microsoft.com/office/powerpoint/2010/main" val="167088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s-MX"/>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4.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4.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4.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4.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4.sv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4.sv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4.sv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4.sv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hyperlink" Target="https://chatgpt.com/s/m_6875d4f0f29c819182e1a0de6f858502" TargetMode="External"/><Relationship Id="rId13" Type="http://schemas.openxmlformats.org/officeDocument/2006/relationships/hyperlink" Target="https://www.topdoctors.mx/diccionario-medico/rosacea/" TargetMode="External"/><Relationship Id="rId3" Type="http://schemas.openxmlformats.org/officeDocument/2006/relationships/image" Target="../media/image1.png"/><Relationship Id="rId7" Type="http://schemas.openxmlformats.org/officeDocument/2006/relationships/hyperlink" Target="https://www.elmundo.es/elmundosalud/especiales/2008/09/dermocosmetica/anatomia/02.html" TargetMode="External"/><Relationship Id="rId12" Type="http://schemas.openxmlformats.org/officeDocument/2006/relationships/hyperlink" Target="https://www.topdoctors.com.co/diccionario-medico/alergia-al-latex/" TargetMode="External"/><Relationship Id="rId17" Type="http://schemas.openxmlformats.org/officeDocument/2006/relationships/hyperlink" Target="https://pubmed.ncbi.nlm.nih.gov/21838992/" TargetMode="External"/><Relationship Id="rId2" Type="http://schemas.openxmlformats.org/officeDocument/2006/relationships/notesSlide" Target="../notesSlides/notesSlide4.xml"/><Relationship Id="rId16" Type="http://schemas.openxmlformats.org/officeDocument/2006/relationships/hyperlink" Target="https://www.ginecarefmc.com/wp-content/uploads/2021/09/160_CASO-8_DR.-LOPEZ_final.pdf" TargetMode="Externa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hyperlink" Target="https://ciosalud.com/dermatitis-seborreica-en-cuero-cabelludo/" TargetMode="External"/><Relationship Id="rId5" Type="http://schemas.openxmlformats.org/officeDocument/2006/relationships/image" Target="../media/image3.png"/><Relationship Id="rId15" Type="http://schemas.openxmlformats.org/officeDocument/2006/relationships/hyperlink" Target="https://drherrero.es/consejos-dermatologicos/impetigo/" TargetMode="External"/><Relationship Id="rId10" Type="http://schemas.openxmlformats.org/officeDocument/2006/relationships/hyperlink" Target="https://atencionprimaria.almirallmed.es/monografias/psoriasis/" TargetMode="External"/><Relationship Id="rId4" Type="http://schemas.openxmlformats.org/officeDocument/2006/relationships/image" Target="../media/image2.png"/><Relationship Id="rId9" Type="http://schemas.openxmlformats.org/officeDocument/2006/relationships/hyperlink" Target="https://www.scielo.org.mx/pdf/cicr/v89n6/0009-7411-cir-89-6-846.pdf" TargetMode="External"/><Relationship Id="rId14" Type="http://schemas.openxmlformats.org/officeDocument/2006/relationships/hyperlink" Target="https://clinicadelpieembajadores.com/nuestros-tratamientos/podologia-general/hongos-pie-atleta-dermatomicos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2573967" y="9577183"/>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pic>
        <p:nvPicPr>
          <p:cNvPr id="10" name="Imagen 9" descr="Imagen de la pantalla de un celular con letras&#10;&#10;El contenido generado por IA puede ser incorrecto.">
            <a:extLst>
              <a:ext uri="{FF2B5EF4-FFF2-40B4-BE49-F238E27FC236}">
                <a16:creationId xmlns:a16="http://schemas.microsoft.com/office/drawing/2014/main" id="{0EFEB35B-E566-0689-65AB-2AAA861062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229100"/>
            <a:ext cx="9827299" cy="5322719"/>
          </a:xfrm>
          <a:prstGeom prst="rect">
            <a:avLst/>
          </a:prstGeom>
        </p:spPr>
      </p:pic>
      <p:sp>
        <p:nvSpPr>
          <p:cNvPr id="11" name="Rectángulo 10">
            <a:extLst>
              <a:ext uri="{FF2B5EF4-FFF2-40B4-BE49-F238E27FC236}">
                <a16:creationId xmlns:a16="http://schemas.microsoft.com/office/drawing/2014/main" id="{F5E3AA72-E1F6-B67C-90A0-9B75334262C6}"/>
              </a:ext>
            </a:extLst>
          </p:cNvPr>
          <p:cNvSpPr/>
          <p:nvPr/>
        </p:nvSpPr>
        <p:spPr>
          <a:xfrm>
            <a:off x="10175305" y="3125564"/>
            <a:ext cx="8056749" cy="5632311"/>
          </a:xfrm>
          <a:prstGeom prst="rect">
            <a:avLst/>
          </a:prstGeom>
          <a:noFill/>
        </p:spPr>
        <p:txBody>
          <a:bodyPr wrap="square" lIns="91440" tIns="45720" rIns="91440" bIns="45720">
            <a:spAutoFit/>
          </a:bodyPr>
          <a:lstStyle/>
          <a:p>
            <a:pPr algn="ctr"/>
            <a:r>
              <a:rPr lang="es-ES" sz="6000" b="1" cap="none" spc="0" dirty="0">
                <a:ln w="0"/>
                <a:solidFill>
                  <a:schemeClr val="accent1"/>
                </a:solidFill>
                <a:effectLst>
                  <a:outerShdw blurRad="38100" dist="25400" dir="5400000" algn="ctr" rotWithShape="0">
                    <a:srgbClr val="6E747A">
                      <a:alpha val="43000"/>
                    </a:srgbClr>
                  </a:outerShdw>
                </a:effectLst>
              </a:rPr>
              <a:t>DR. DIDIER ABRAHAM </a:t>
            </a:r>
          </a:p>
          <a:p>
            <a:pPr algn="ctr"/>
            <a:r>
              <a:rPr lang="es-ES" sz="6000" b="1" cap="none" spc="0" dirty="0">
                <a:ln w="0"/>
                <a:solidFill>
                  <a:schemeClr val="accent1"/>
                </a:solidFill>
                <a:effectLst>
                  <a:outerShdw blurRad="38100" dist="25400" dir="5400000" algn="ctr" rotWithShape="0">
                    <a:srgbClr val="6E747A">
                      <a:alpha val="43000"/>
                    </a:srgbClr>
                  </a:outerShdw>
                </a:effectLst>
              </a:rPr>
              <a:t>GARCÍA VIVANCO</a:t>
            </a:r>
          </a:p>
          <a:p>
            <a:pPr algn="ctr"/>
            <a:r>
              <a:rPr lang="es-ES" sz="6000" b="1" dirty="0">
                <a:ln w="0"/>
                <a:solidFill>
                  <a:schemeClr val="accent1"/>
                </a:solidFill>
                <a:effectLst>
                  <a:outerShdw blurRad="38100" dist="25400" dir="5400000" algn="ctr" rotWithShape="0">
                    <a:srgbClr val="6E747A">
                      <a:alpha val="43000"/>
                    </a:srgbClr>
                  </a:outerShdw>
                </a:effectLst>
              </a:rPr>
              <a:t>MAESTRIA EN MEDICINA ESTETICA Y DEL ENVEJECIMIENTO FISIOLOGICO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2" name="Imagen 11" descr="Texto&#10;&#10;El contenido generado por IA puede ser incorrecto.">
            <a:extLst>
              <a:ext uri="{FF2B5EF4-FFF2-40B4-BE49-F238E27FC236}">
                <a16:creationId xmlns:a16="http://schemas.microsoft.com/office/drawing/2014/main" id="{8A22CC8F-162A-4313-62D4-823D63076C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5562" y="925875"/>
            <a:ext cx="7756876" cy="7579689"/>
          </a:xfrm>
          <a:prstGeom prst="rect">
            <a:avLst/>
          </a:prstGeom>
        </p:spPr>
      </p:pic>
    </p:spTree>
    <p:extLst>
      <p:ext uri="{BB962C8B-B14F-4D97-AF65-F5344CB8AC3E}">
        <p14:creationId xmlns:p14="http://schemas.microsoft.com/office/powerpoint/2010/main" val="1693568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A785EAAF-830F-942D-B2F6-90A25BC1A47B}"/>
              </a:ext>
            </a:extLst>
          </p:cNvPr>
          <p:cNvSpPr txBox="1"/>
          <p:nvPr/>
        </p:nvSpPr>
        <p:spPr>
          <a:xfrm>
            <a:off x="5981700" y="695508"/>
            <a:ext cx="6858000" cy="1077218"/>
          </a:xfrm>
          <a:prstGeom prst="rect">
            <a:avLst/>
          </a:prstGeom>
          <a:noFill/>
        </p:spPr>
        <p:txBody>
          <a:bodyPr wrap="square" rtlCol="0">
            <a:spAutoFit/>
          </a:bodyPr>
          <a:lstStyle/>
          <a:p>
            <a:pPr algn="ctr"/>
            <a:r>
              <a:rPr lang="es-MX" sz="3200" b="1" dirty="0"/>
              <a:t>FUNCIONES DE LA PIEL EN EL CUERPO HUMANO </a:t>
            </a:r>
          </a:p>
        </p:txBody>
      </p:sp>
      <p:sp>
        <p:nvSpPr>
          <p:cNvPr id="10" name="CuadroTexto 9">
            <a:extLst>
              <a:ext uri="{FF2B5EF4-FFF2-40B4-BE49-F238E27FC236}">
                <a16:creationId xmlns:a16="http://schemas.microsoft.com/office/drawing/2014/main" id="{75D9DD45-AFEE-C2F3-8F3E-3624078BF680}"/>
              </a:ext>
            </a:extLst>
          </p:cNvPr>
          <p:cNvSpPr txBox="1"/>
          <p:nvPr/>
        </p:nvSpPr>
        <p:spPr>
          <a:xfrm>
            <a:off x="1751080" y="3561624"/>
            <a:ext cx="6713036" cy="5632311"/>
          </a:xfrm>
          <a:prstGeom prst="rect">
            <a:avLst/>
          </a:prstGeom>
          <a:noFill/>
        </p:spPr>
        <p:txBody>
          <a:bodyPr wrap="square" rtlCol="0">
            <a:spAutoFit/>
          </a:bodyPr>
          <a:lstStyle/>
          <a:p>
            <a:pPr algn="just"/>
            <a:r>
              <a:rPr lang="es-MX" sz="2400" dirty="0"/>
              <a:t>La piel es un órgano de protección cuyas funciones principales son: </a:t>
            </a:r>
          </a:p>
          <a:p>
            <a:pPr marL="457200" indent="-457200" algn="just">
              <a:buFont typeface="Arial" panose="020B0604020202020204" pitchFamily="34" charset="0"/>
              <a:buChar char="•"/>
            </a:pPr>
            <a:r>
              <a:rPr lang="es-MX" sz="2400" dirty="0"/>
              <a:t>La protección frente a las agresiones externas</a:t>
            </a:r>
          </a:p>
          <a:p>
            <a:pPr marL="457200" indent="-457200" algn="just">
              <a:buFont typeface="Arial" panose="020B0604020202020204" pitchFamily="34" charset="0"/>
              <a:buChar char="•"/>
            </a:pPr>
            <a:r>
              <a:rPr lang="es-MX" sz="2400" dirty="0"/>
              <a:t>La termo regulación</a:t>
            </a:r>
          </a:p>
          <a:p>
            <a:pPr marL="457200" indent="-457200" algn="just">
              <a:buFont typeface="Arial" panose="020B0604020202020204" pitchFamily="34" charset="0"/>
              <a:buChar char="•"/>
            </a:pPr>
            <a:r>
              <a:rPr lang="es-MX" sz="2400" dirty="0"/>
              <a:t>La impermeabilización</a:t>
            </a:r>
          </a:p>
          <a:p>
            <a:pPr marL="457200" indent="-457200" algn="just">
              <a:buFont typeface="Arial" panose="020B0604020202020204" pitchFamily="34" charset="0"/>
              <a:buChar char="•"/>
            </a:pPr>
            <a:r>
              <a:rPr lang="es-MX" sz="2400" dirty="0"/>
              <a:t>La absorción de radiaciones UV</a:t>
            </a:r>
          </a:p>
          <a:p>
            <a:pPr marL="457200" indent="-457200" algn="just">
              <a:buFont typeface="Arial" panose="020B0604020202020204" pitchFamily="34" charset="0"/>
              <a:buChar char="•"/>
            </a:pPr>
            <a:r>
              <a:rPr lang="es-MX" sz="2400" dirty="0"/>
              <a:t>La producción de vitamina D</a:t>
            </a:r>
          </a:p>
          <a:p>
            <a:pPr marL="457200" indent="-457200" algn="just">
              <a:buFont typeface="Arial" panose="020B0604020202020204" pitchFamily="34" charset="0"/>
              <a:buChar char="•"/>
            </a:pPr>
            <a:r>
              <a:rPr lang="es-MX" sz="2400" dirty="0"/>
              <a:t>La protección contra microorganismos patógenos</a:t>
            </a:r>
          </a:p>
          <a:p>
            <a:pPr marL="457200" indent="-457200" algn="just">
              <a:buFont typeface="Arial" panose="020B0604020202020204" pitchFamily="34" charset="0"/>
              <a:buChar char="•"/>
            </a:pPr>
            <a:r>
              <a:rPr lang="es-MX" sz="2400" dirty="0"/>
              <a:t>Funciona también como defensa inmunológica frente a microrganismos y substancias potencialmente tóxicas, así como la detección de estímulos sensoriales. </a:t>
            </a:r>
          </a:p>
          <a:p>
            <a:pPr marL="457200" indent="-457200" algn="just">
              <a:buFont typeface="Arial" panose="020B0604020202020204" pitchFamily="34" charset="0"/>
              <a:buChar char="•"/>
            </a:pPr>
            <a:endParaRPr lang="es-MX" sz="2400" dirty="0"/>
          </a:p>
          <a:p>
            <a:pPr algn="just"/>
            <a:r>
              <a:rPr lang="es-MX" sz="2400" dirty="0" err="1"/>
              <a:t>Ferrandiz</a:t>
            </a:r>
            <a:r>
              <a:rPr lang="es-MX" sz="2400" dirty="0"/>
              <a:t>, 2025</a:t>
            </a:r>
          </a:p>
        </p:txBody>
      </p:sp>
      <p:pic>
        <p:nvPicPr>
          <p:cNvPr id="13" name="Imagen 12" descr="Diagrama&#10;&#10;El contenido generado por IA puede ser incorrecto.">
            <a:extLst>
              <a:ext uri="{FF2B5EF4-FFF2-40B4-BE49-F238E27FC236}">
                <a16:creationId xmlns:a16="http://schemas.microsoft.com/office/drawing/2014/main" id="{CB7FA4A6-2470-0B16-4082-90738DC20A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99423" y="1822360"/>
            <a:ext cx="9413611" cy="6871936"/>
          </a:xfrm>
          <a:prstGeom prst="rect">
            <a:avLst/>
          </a:prstGeom>
        </p:spPr>
      </p:pic>
      <p:sp>
        <p:nvSpPr>
          <p:cNvPr id="14" name="CuadroTexto 13">
            <a:extLst>
              <a:ext uri="{FF2B5EF4-FFF2-40B4-BE49-F238E27FC236}">
                <a16:creationId xmlns:a16="http://schemas.microsoft.com/office/drawing/2014/main" id="{7CD4749C-D143-3D8B-366D-63F804286055}"/>
              </a:ext>
            </a:extLst>
          </p:cNvPr>
          <p:cNvSpPr txBox="1"/>
          <p:nvPr/>
        </p:nvSpPr>
        <p:spPr>
          <a:xfrm>
            <a:off x="8534400" y="8496300"/>
            <a:ext cx="1752600" cy="338554"/>
          </a:xfrm>
          <a:prstGeom prst="rect">
            <a:avLst/>
          </a:prstGeom>
          <a:noFill/>
        </p:spPr>
        <p:txBody>
          <a:bodyPr wrap="square" rtlCol="0">
            <a:spAutoFit/>
          </a:bodyPr>
          <a:lstStyle/>
          <a:p>
            <a:r>
              <a:rPr lang="es-MX" sz="1600" dirty="0"/>
              <a:t>Figura 1.</a:t>
            </a:r>
          </a:p>
        </p:txBody>
      </p:sp>
    </p:spTree>
    <p:extLst>
      <p:ext uri="{BB962C8B-B14F-4D97-AF65-F5344CB8AC3E}">
        <p14:creationId xmlns:p14="http://schemas.microsoft.com/office/powerpoint/2010/main" val="1903728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C3FC001E-6BD1-C7E0-2374-06F8F3484FF9}"/>
              </a:ext>
            </a:extLst>
          </p:cNvPr>
          <p:cNvSpPr txBox="1"/>
          <p:nvPr/>
        </p:nvSpPr>
        <p:spPr>
          <a:xfrm>
            <a:off x="6274755" y="839092"/>
            <a:ext cx="5738489" cy="1077218"/>
          </a:xfrm>
          <a:prstGeom prst="rect">
            <a:avLst/>
          </a:prstGeom>
          <a:noFill/>
        </p:spPr>
        <p:txBody>
          <a:bodyPr wrap="square" rtlCol="0">
            <a:spAutoFit/>
          </a:bodyPr>
          <a:lstStyle/>
          <a:p>
            <a:pPr algn="ctr"/>
            <a:r>
              <a:rPr lang="es-MX" sz="3200" b="1" dirty="0"/>
              <a:t>ANATOMIA Y FISIOLOGIA DE LA PIEL </a:t>
            </a:r>
          </a:p>
        </p:txBody>
      </p:sp>
      <p:sp>
        <p:nvSpPr>
          <p:cNvPr id="10" name="CuadroTexto 9">
            <a:extLst>
              <a:ext uri="{FF2B5EF4-FFF2-40B4-BE49-F238E27FC236}">
                <a16:creationId xmlns:a16="http://schemas.microsoft.com/office/drawing/2014/main" id="{5B4A2C67-B63D-C511-705B-918B7FD4C404}"/>
              </a:ext>
            </a:extLst>
          </p:cNvPr>
          <p:cNvSpPr txBox="1"/>
          <p:nvPr/>
        </p:nvSpPr>
        <p:spPr>
          <a:xfrm>
            <a:off x="4890881" y="2148074"/>
            <a:ext cx="8622839" cy="6555641"/>
          </a:xfrm>
          <a:prstGeom prst="rect">
            <a:avLst/>
          </a:prstGeom>
          <a:noFill/>
        </p:spPr>
        <p:txBody>
          <a:bodyPr wrap="square" rtlCol="0">
            <a:spAutoFit/>
          </a:bodyPr>
          <a:lstStyle/>
          <a:p>
            <a:pPr algn="just"/>
            <a:r>
              <a:rPr lang="es-MX" sz="2800" dirty="0"/>
              <a:t>La anatomía de la piel se divide en epidermis, dermis e hipodermis y de las glándulas sudoríparas y sebáceas entre otras estructuras y células que lo conforman. </a:t>
            </a:r>
          </a:p>
          <a:p>
            <a:pPr algn="just"/>
            <a:endParaRPr lang="es-MX" sz="2800" dirty="0"/>
          </a:p>
          <a:p>
            <a:pPr algn="just"/>
            <a:r>
              <a:rPr lang="es-MX" sz="2800" dirty="0"/>
              <a:t>La epidermis está compuesta por un epitelio poliestratificado queratinizante del que surgen los folículos pilosebáceos, las glándulas </a:t>
            </a:r>
            <a:r>
              <a:rPr lang="es-MX" sz="2800" dirty="0" err="1"/>
              <a:t>apócrinas</a:t>
            </a:r>
            <a:r>
              <a:rPr lang="es-MX" sz="2800" dirty="0"/>
              <a:t>, las glándulas sudoríparas ecrinas y las uñas.</a:t>
            </a:r>
          </a:p>
          <a:p>
            <a:pPr algn="just"/>
            <a:r>
              <a:rPr lang="es-MX" sz="2800" dirty="0"/>
              <a:t>Histológicamente consta de cuatro tipos celulares (queratinocitos, melanocitos, células de Merkel y células de Langerhans. Así como cuatro capas bien diferenciadas que son basal, espinosa, granulosa y cornea. </a:t>
            </a:r>
          </a:p>
          <a:p>
            <a:pPr algn="just"/>
            <a:r>
              <a:rPr lang="es-MX" sz="2800" dirty="0"/>
              <a:t>En las palmas y plantas se puede añadir la capa lúcida situada entre la granulosa y cornea.</a:t>
            </a:r>
          </a:p>
          <a:p>
            <a:pPr algn="just"/>
            <a:r>
              <a:rPr lang="es-MX" sz="2800" dirty="0"/>
              <a:t>  </a:t>
            </a:r>
          </a:p>
        </p:txBody>
      </p:sp>
    </p:spTree>
    <p:extLst>
      <p:ext uri="{BB962C8B-B14F-4D97-AF65-F5344CB8AC3E}">
        <p14:creationId xmlns:p14="http://schemas.microsoft.com/office/powerpoint/2010/main" val="1971406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1" name="CuadroTexto 10">
            <a:extLst>
              <a:ext uri="{FF2B5EF4-FFF2-40B4-BE49-F238E27FC236}">
                <a16:creationId xmlns:a16="http://schemas.microsoft.com/office/drawing/2014/main" id="{1972A1B9-895B-51B9-27DE-15285F237767}"/>
              </a:ext>
            </a:extLst>
          </p:cNvPr>
          <p:cNvSpPr txBox="1"/>
          <p:nvPr/>
        </p:nvSpPr>
        <p:spPr>
          <a:xfrm>
            <a:off x="14554200" y="5035034"/>
            <a:ext cx="1676400" cy="369332"/>
          </a:xfrm>
          <a:prstGeom prst="rect">
            <a:avLst/>
          </a:prstGeom>
          <a:noFill/>
        </p:spPr>
        <p:txBody>
          <a:bodyPr wrap="square" rtlCol="0">
            <a:spAutoFit/>
          </a:bodyPr>
          <a:lstStyle/>
          <a:p>
            <a:r>
              <a:rPr lang="es-MX" dirty="0"/>
              <a:t>CAPA BASAL </a:t>
            </a:r>
          </a:p>
        </p:txBody>
      </p:sp>
      <p:pic>
        <p:nvPicPr>
          <p:cNvPr id="13" name="Imagen 12" descr="Diagrama, Mapa&#10;&#10;El contenido generado por IA puede ser incorrecto.">
            <a:extLst>
              <a:ext uri="{FF2B5EF4-FFF2-40B4-BE49-F238E27FC236}">
                <a16:creationId xmlns:a16="http://schemas.microsoft.com/office/drawing/2014/main" id="{86DB5B22-1BD9-515A-33C1-5BE60F9F03F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260447" y="449922"/>
            <a:ext cx="7702518" cy="8563857"/>
          </a:xfrm>
          <a:prstGeom prst="rect">
            <a:avLst/>
          </a:prstGeom>
        </p:spPr>
      </p:pic>
      <p:cxnSp>
        <p:nvCxnSpPr>
          <p:cNvPr id="15" name="Conector recto de flecha 14">
            <a:extLst>
              <a:ext uri="{FF2B5EF4-FFF2-40B4-BE49-F238E27FC236}">
                <a16:creationId xmlns:a16="http://schemas.microsoft.com/office/drawing/2014/main" id="{68AA24E5-EE8D-22D0-D42F-2DD7678F56F1}"/>
              </a:ext>
            </a:extLst>
          </p:cNvPr>
          <p:cNvCxnSpPr/>
          <p:nvPr/>
        </p:nvCxnSpPr>
        <p:spPr>
          <a:xfrm>
            <a:off x="10619547" y="5219700"/>
            <a:ext cx="38100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6" name="CuadroTexto 15">
            <a:extLst>
              <a:ext uri="{FF2B5EF4-FFF2-40B4-BE49-F238E27FC236}">
                <a16:creationId xmlns:a16="http://schemas.microsoft.com/office/drawing/2014/main" id="{BCFD1772-E379-B43F-AD52-E4D5148F0DA8}"/>
              </a:ext>
            </a:extLst>
          </p:cNvPr>
          <p:cNvSpPr txBox="1"/>
          <p:nvPr/>
        </p:nvSpPr>
        <p:spPr>
          <a:xfrm>
            <a:off x="13716000" y="6286500"/>
            <a:ext cx="3505200" cy="2308324"/>
          </a:xfrm>
          <a:prstGeom prst="rect">
            <a:avLst/>
          </a:prstGeom>
          <a:noFill/>
        </p:spPr>
        <p:txBody>
          <a:bodyPr wrap="square" rtlCol="0">
            <a:spAutoFit/>
          </a:bodyPr>
          <a:lstStyle/>
          <a:p>
            <a:pPr algn="just"/>
            <a:r>
              <a:rPr lang="es-MX" dirty="0"/>
              <a:t>Figura 2. Capa Basal</a:t>
            </a:r>
          </a:p>
          <a:p>
            <a:pPr algn="just"/>
            <a:r>
              <a:rPr lang="es-MX" dirty="0"/>
              <a:t>Está formada por una sola hilera de células de forma cuboidal. Constituye el estrato germinativo de la epidermis en condiciones normales y el 50% de las células producidas contribuirá al desarrollo de la epidermis.</a:t>
            </a:r>
          </a:p>
        </p:txBody>
      </p:sp>
    </p:spTree>
    <p:extLst>
      <p:ext uri="{BB962C8B-B14F-4D97-AF65-F5344CB8AC3E}">
        <p14:creationId xmlns:p14="http://schemas.microsoft.com/office/powerpoint/2010/main" val="1515781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C14C96D1-CDF7-B313-5D4C-982D40A58CDB}"/>
              </a:ext>
            </a:extLst>
          </p:cNvPr>
          <p:cNvSpPr txBox="1"/>
          <p:nvPr/>
        </p:nvSpPr>
        <p:spPr>
          <a:xfrm>
            <a:off x="6366279" y="634632"/>
            <a:ext cx="4648200" cy="584775"/>
          </a:xfrm>
          <a:prstGeom prst="rect">
            <a:avLst/>
          </a:prstGeom>
          <a:noFill/>
        </p:spPr>
        <p:txBody>
          <a:bodyPr wrap="square" rtlCol="0">
            <a:spAutoFit/>
          </a:bodyPr>
          <a:lstStyle/>
          <a:p>
            <a:pPr algn="ctr"/>
            <a:r>
              <a:rPr lang="es-MX" sz="3200" b="1" dirty="0"/>
              <a:t>QUERATINOCITOS </a:t>
            </a:r>
          </a:p>
        </p:txBody>
      </p:sp>
      <p:sp>
        <p:nvSpPr>
          <p:cNvPr id="11" name="CuadroTexto 10">
            <a:extLst>
              <a:ext uri="{FF2B5EF4-FFF2-40B4-BE49-F238E27FC236}">
                <a16:creationId xmlns:a16="http://schemas.microsoft.com/office/drawing/2014/main" id="{A1898A3C-F1FF-629C-0B0E-B2D6FCF30C56}"/>
              </a:ext>
            </a:extLst>
          </p:cNvPr>
          <p:cNvSpPr txBox="1"/>
          <p:nvPr/>
        </p:nvSpPr>
        <p:spPr>
          <a:xfrm>
            <a:off x="1945298" y="4171983"/>
            <a:ext cx="6324600" cy="3046988"/>
          </a:xfrm>
          <a:prstGeom prst="rect">
            <a:avLst/>
          </a:prstGeom>
          <a:noFill/>
        </p:spPr>
        <p:txBody>
          <a:bodyPr wrap="square" rtlCol="0">
            <a:spAutoFit/>
          </a:bodyPr>
          <a:lstStyle/>
          <a:p>
            <a:pPr algn="just"/>
            <a:r>
              <a:rPr lang="es-MX" sz="2400" dirty="0"/>
              <a:t>Los queratinocitos tardan unas dos semanas en llegar a la capa cornea y otras dos semanas en desprenderse. La capa espinosa también conocida como capa de </a:t>
            </a:r>
            <a:r>
              <a:rPr lang="es-MX" sz="2400" dirty="0" err="1"/>
              <a:t>Malpigio</a:t>
            </a:r>
            <a:r>
              <a:rPr lang="es-MX" sz="2400" dirty="0"/>
              <a:t> se compone de entre 3-10 hileras de células con forma de polígono, ésta capa espinosa también contiene los cuerpos de </a:t>
            </a:r>
            <a:r>
              <a:rPr lang="es-MX" sz="2400" dirty="0" err="1"/>
              <a:t>Odland</a:t>
            </a:r>
            <a:r>
              <a:rPr lang="es-MX" sz="2400" dirty="0"/>
              <a:t> y las células de Langerhans.</a:t>
            </a:r>
          </a:p>
        </p:txBody>
      </p:sp>
      <p:sp>
        <p:nvSpPr>
          <p:cNvPr id="12" name="CuadroTexto 11">
            <a:extLst>
              <a:ext uri="{FF2B5EF4-FFF2-40B4-BE49-F238E27FC236}">
                <a16:creationId xmlns:a16="http://schemas.microsoft.com/office/drawing/2014/main" id="{506223E1-316C-B917-C55A-A31D70B50AE6}"/>
              </a:ext>
            </a:extLst>
          </p:cNvPr>
          <p:cNvSpPr txBox="1"/>
          <p:nvPr/>
        </p:nvSpPr>
        <p:spPr>
          <a:xfrm>
            <a:off x="9346245" y="8662361"/>
            <a:ext cx="3253110" cy="338554"/>
          </a:xfrm>
          <a:prstGeom prst="rect">
            <a:avLst/>
          </a:prstGeom>
          <a:noFill/>
        </p:spPr>
        <p:txBody>
          <a:bodyPr wrap="square" rtlCol="0">
            <a:spAutoFit/>
          </a:bodyPr>
          <a:lstStyle/>
          <a:p>
            <a:r>
              <a:rPr lang="es-MX" sz="1600" dirty="0"/>
              <a:t>Figura 3. Histología de la piel </a:t>
            </a:r>
          </a:p>
        </p:txBody>
      </p:sp>
      <p:pic>
        <p:nvPicPr>
          <p:cNvPr id="14" name="Imagen 13" descr="Diagrama&#10;&#10;El contenido generado por IA puede ser incorrecto.">
            <a:extLst>
              <a:ext uri="{FF2B5EF4-FFF2-40B4-BE49-F238E27FC236}">
                <a16:creationId xmlns:a16="http://schemas.microsoft.com/office/drawing/2014/main" id="{3D62E433-E5BD-07FB-EA1F-7E42C6947A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94800" y="1939649"/>
            <a:ext cx="7010399" cy="6480007"/>
          </a:xfrm>
          <a:prstGeom prst="rect">
            <a:avLst/>
          </a:prstGeom>
        </p:spPr>
      </p:pic>
    </p:spTree>
    <p:extLst>
      <p:ext uri="{BB962C8B-B14F-4D97-AF65-F5344CB8AC3E}">
        <p14:creationId xmlns:p14="http://schemas.microsoft.com/office/powerpoint/2010/main" val="2606675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8A929580-F38E-6A55-4CCA-9E8AF3A094E4}"/>
              </a:ext>
            </a:extLst>
          </p:cNvPr>
          <p:cNvSpPr txBox="1"/>
          <p:nvPr/>
        </p:nvSpPr>
        <p:spPr>
          <a:xfrm>
            <a:off x="3962400" y="2348518"/>
            <a:ext cx="12954000" cy="5509200"/>
          </a:xfrm>
          <a:prstGeom prst="rect">
            <a:avLst/>
          </a:prstGeom>
          <a:noFill/>
        </p:spPr>
        <p:txBody>
          <a:bodyPr wrap="square" rtlCol="0">
            <a:spAutoFit/>
          </a:bodyPr>
          <a:lstStyle/>
          <a:p>
            <a:r>
              <a:rPr lang="es-MX" sz="3200" dirty="0"/>
              <a:t>La capa granulosa se compone de una a cuatro hileras de células aplanadas.</a:t>
            </a:r>
          </a:p>
          <a:p>
            <a:endParaRPr lang="es-MX" sz="3200" dirty="0"/>
          </a:p>
          <a:p>
            <a:r>
              <a:rPr lang="es-MX" sz="3200" dirty="0"/>
              <a:t>La capa cornea que es la más superficial, se compone de entre 15-25 células aplanadas (hasta más de 100 en las palmas y plantas) no tienen núcleo.</a:t>
            </a:r>
          </a:p>
          <a:p>
            <a:pPr algn="just"/>
            <a:r>
              <a:rPr lang="es-MX" sz="3200" dirty="0"/>
              <a:t>Si ocurre alguna mutación en los genes que codifican la queratina se presentan enfermedades genéticas como por ejemplo: la ictiosis. </a:t>
            </a:r>
          </a:p>
          <a:p>
            <a:r>
              <a:rPr lang="es-MX" sz="3200" dirty="0"/>
              <a:t>Los gránulos de queratohialina que se encuentran en la capa granulosa contienen una sustancia llamada </a:t>
            </a:r>
            <a:r>
              <a:rPr lang="es-MX" sz="3200" dirty="0" err="1"/>
              <a:t>Profilagrina</a:t>
            </a:r>
            <a:r>
              <a:rPr lang="es-MX" sz="3200" dirty="0"/>
              <a:t> que termina convirtiéndose enzimáticamente en </a:t>
            </a:r>
            <a:r>
              <a:rPr lang="es-MX" sz="3200" dirty="0" err="1"/>
              <a:t>Filagrina</a:t>
            </a:r>
            <a:r>
              <a:rPr lang="es-MX" sz="3200" dirty="0"/>
              <a:t> y ésta se convierte en una proteína esencial para ejercer una de las principales funciones de la piel que es la función de barrera de la piel.</a:t>
            </a:r>
          </a:p>
        </p:txBody>
      </p:sp>
    </p:spTree>
    <p:extLst>
      <p:ext uri="{BB962C8B-B14F-4D97-AF65-F5344CB8AC3E}">
        <p14:creationId xmlns:p14="http://schemas.microsoft.com/office/powerpoint/2010/main" val="506270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o 8">
            <a:extLst>
              <a:ext uri="{FF2B5EF4-FFF2-40B4-BE49-F238E27FC236}">
                <a16:creationId xmlns:a16="http://schemas.microsoft.com/office/drawing/2014/main" id="{ECABA221-F2B9-085C-5FC6-BF11A9CE7E98}"/>
              </a:ext>
            </a:extLst>
          </p:cNvPr>
          <p:cNvGrpSpPr/>
          <p:nvPr/>
        </p:nvGrpSpPr>
        <p:grpSpPr>
          <a:xfrm>
            <a:off x="-3226406" y="-7723902"/>
            <a:ext cx="25567616" cy="25854914"/>
            <a:chOff x="-3226406" y="-7723902"/>
            <a:chExt cx="25567616" cy="25854914"/>
          </a:xfrm>
        </p:grpSpPr>
        <p:grpSp>
          <p:nvGrpSpPr>
            <p:cNvPr id="2" name="Group 2">
              <a:extLst>
                <a:ext uri="{FF2B5EF4-FFF2-40B4-BE49-F238E27FC236}">
                  <a16:creationId xmlns:a16="http://schemas.microsoft.com/office/drawing/2014/main" id="{96FB2EEE-679A-F9D4-FF77-C5C8681525B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5EA32A7-3F3E-8890-58E6-5B59A880097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074FCEF-B7AF-A374-4535-3295603AC4E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F132DDF7-E23C-CE57-9B2B-F64A67593E7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BA98CC3-FA87-C600-C57A-5FA58A1E6E4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96CAF343-69F5-5250-7244-9BBF8F744BD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BD4FC8AE-1753-E83C-5195-E4BEF40A9981}"/>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5C08AC8E-EB61-230D-D8C0-FB85EF3F6EBA}"/>
              </a:ext>
            </a:extLst>
          </p:cNvPr>
          <p:cNvSpPr txBox="1"/>
          <p:nvPr/>
        </p:nvSpPr>
        <p:spPr>
          <a:xfrm>
            <a:off x="7169978" y="577482"/>
            <a:ext cx="2554356" cy="584775"/>
          </a:xfrm>
          <a:prstGeom prst="rect">
            <a:avLst/>
          </a:prstGeom>
          <a:noFill/>
        </p:spPr>
        <p:txBody>
          <a:bodyPr wrap="square" rtlCol="0">
            <a:spAutoFit/>
          </a:bodyPr>
          <a:lstStyle/>
          <a:p>
            <a:pPr algn="ctr"/>
            <a:r>
              <a:rPr lang="es-MX" sz="3200" b="1" dirty="0"/>
              <a:t>DERMIS </a:t>
            </a:r>
          </a:p>
        </p:txBody>
      </p:sp>
      <p:sp>
        <p:nvSpPr>
          <p:cNvPr id="12" name="CuadroTexto 11">
            <a:extLst>
              <a:ext uri="{FF2B5EF4-FFF2-40B4-BE49-F238E27FC236}">
                <a16:creationId xmlns:a16="http://schemas.microsoft.com/office/drawing/2014/main" id="{5233DC6C-0805-0ADC-C0E2-C0DB29E86A95}"/>
              </a:ext>
            </a:extLst>
          </p:cNvPr>
          <p:cNvSpPr txBox="1"/>
          <p:nvPr/>
        </p:nvSpPr>
        <p:spPr>
          <a:xfrm>
            <a:off x="1676400" y="8538703"/>
            <a:ext cx="2209800" cy="338554"/>
          </a:xfrm>
          <a:prstGeom prst="rect">
            <a:avLst/>
          </a:prstGeom>
          <a:noFill/>
        </p:spPr>
        <p:txBody>
          <a:bodyPr wrap="square" rtlCol="0">
            <a:spAutoFit/>
          </a:bodyPr>
          <a:lstStyle/>
          <a:p>
            <a:r>
              <a:rPr lang="es-MX" sz="1600" dirty="0"/>
              <a:t>Figura 4. </a:t>
            </a:r>
          </a:p>
        </p:txBody>
      </p:sp>
      <p:pic>
        <p:nvPicPr>
          <p:cNvPr id="13" name="Imagen 12" descr="Diagrama, Mapa&#10;&#10;El contenido generado por IA puede ser incorrecto.">
            <a:extLst>
              <a:ext uri="{FF2B5EF4-FFF2-40B4-BE49-F238E27FC236}">
                <a16:creationId xmlns:a16="http://schemas.microsoft.com/office/drawing/2014/main" id="{1E82EFB8-A4C3-A816-8776-383B4DAA2A8A}"/>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val="0"/>
              </a:ext>
            </a:extLst>
          </a:blip>
          <a:srcRect l="-1" t="45569" r="-2214"/>
          <a:stretch>
            <a:fillRect/>
          </a:stretch>
        </p:blipFill>
        <p:spPr>
          <a:xfrm>
            <a:off x="1284091" y="3840480"/>
            <a:ext cx="7452531" cy="4412353"/>
          </a:xfrm>
          <a:prstGeom prst="rect">
            <a:avLst/>
          </a:prstGeom>
        </p:spPr>
      </p:pic>
      <p:cxnSp>
        <p:nvCxnSpPr>
          <p:cNvPr id="17" name="Conector recto de flecha 16">
            <a:extLst>
              <a:ext uri="{FF2B5EF4-FFF2-40B4-BE49-F238E27FC236}">
                <a16:creationId xmlns:a16="http://schemas.microsoft.com/office/drawing/2014/main" id="{4832DE2E-DE19-040A-8172-BE0EB10202D8}"/>
              </a:ext>
            </a:extLst>
          </p:cNvPr>
          <p:cNvCxnSpPr/>
          <p:nvPr/>
        </p:nvCxnSpPr>
        <p:spPr>
          <a:xfrm>
            <a:off x="6477000" y="4686300"/>
            <a:ext cx="347496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CuadroTexto 19">
            <a:extLst>
              <a:ext uri="{FF2B5EF4-FFF2-40B4-BE49-F238E27FC236}">
                <a16:creationId xmlns:a16="http://schemas.microsoft.com/office/drawing/2014/main" id="{2547B4D7-70D1-A784-137C-D0F18E0C66AE}"/>
              </a:ext>
            </a:extLst>
          </p:cNvPr>
          <p:cNvSpPr txBox="1"/>
          <p:nvPr/>
        </p:nvSpPr>
        <p:spPr>
          <a:xfrm>
            <a:off x="10281457" y="2508954"/>
            <a:ext cx="7848600" cy="5262979"/>
          </a:xfrm>
          <a:prstGeom prst="rect">
            <a:avLst/>
          </a:prstGeom>
          <a:noFill/>
        </p:spPr>
        <p:txBody>
          <a:bodyPr wrap="square" rtlCol="0">
            <a:spAutoFit/>
          </a:bodyPr>
          <a:lstStyle/>
          <a:p>
            <a:pPr algn="just"/>
            <a:r>
              <a:rPr lang="es-MX" sz="2400" dirty="0"/>
              <a:t>Constituye el sostén de la epidermis y está formado por:</a:t>
            </a:r>
          </a:p>
          <a:p>
            <a:pPr marL="285750" indent="-285750" algn="just">
              <a:buFont typeface="Arial" panose="020B0604020202020204" pitchFamily="34" charset="0"/>
              <a:buChar char="•"/>
            </a:pPr>
            <a:r>
              <a:rPr lang="es-MX" sz="2400" dirty="0"/>
              <a:t>Colágeno y fibras elásticas.</a:t>
            </a:r>
          </a:p>
          <a:p>
            <a:pPr marL="285750" indent="-285750" algn="just">
              <a:buFont typeface="Arial" panose="020B0604020202020204" pitchFamily="34" charset="0"/>
              <a:buChar char="•"/>
            </a:pPr>
            <a:r>
              <a:rPr lang="es-MX" sz="2400" dirty="0"/>
              <a:t>Sustancia fundamental. </a:t>
            </a:r>
          </a:p>
          <a:p>
            <a:pPr algn="just"/>
            <a:r>
              <a:rPr lang="es-MX" sz="2400" dirty="0"/>
              <a:t>El colágeno representa del 80-85 por ciento en seco de la dermis y es el principal determinante de su resistencia tensional. El colágeno tipo I es el más abundante, le sigue el tipo III y el tipo V mientras que en la membrana basal predomina el tipo IV. </a:t>
            </a:r>
          </a:p>
          <a:p>
            <a:pPr algn="just"/>
            <a:r>
              <a:rPr lang="es-MX" sz="2400" dirty="0"/>
              <a:t>Las fibras elásticas representan del 2-4 por ciento y están formadas por elastina y microfibrillas que dan la elasticidad a la piel. </a:t>
            </a:r>
          </a:p>
          <a:p>
            <a:pPr algn="just"/>
            <a:r>
              <a:rPr lang="es-MX" sz="2400" dirty="0"/>
              <a:t>La sustancia fundamental se forma de diversos </a:t>
            </a:r>
            <a:r>
              <a:rPr lang="es-MX" sz="2400" dirty="0" err="1"/>
              <a:t>glucosaminoglucanos</a:t>
            </a:r>
            <a:r>
              <a:rPr lang="es-MX" sz="2400" dirty="0"/>
              <a:t>-proteoglucanos, que tienen el papel fundamental de mantener la hidratación de la dermis. </a:t>
            </a:r>
          </a:p>
        </p:txBody>
      </p:sp>
    </p:spTree>
    <p:extLst>
      <p:ext uri="{BB962C8B-B14F-4D97-AF65-F5344CB8AC3E}">
        <p14:creationId xmlns:p14="http://schemas.microsoft.com/office/powerpoint/2010/main" val="1648720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C13A194F-8848-3F1F-CD08-3A6D306890CC}"/>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0CE85BBB-84B4-32EC-DCA8-66FB095739BC}"/>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3F77F3F4-C7F7-D954-DC6D-1858240108D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E3A0554-31BB-1F5A-415A-E00BC8BC3FFF}"/>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BE81543E-253E-F4CA-6C27-05CC2010F33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BA4921D-E934-8357-00D5-A2A3307D57B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1D30F9E7-96A8-E81B-5E46-9787D5A08D3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DA72ED1D-F868-0012-4B0C-7EF7D5DF702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94CFA621-3689-60EF-25C7-9B5B0A3E5D93}"/>
              </a:ext>
            </a:extLst>
          </p:cNvPr>
          <p:cNvSpPr txBox="1"/>
          <p:nvPr/>
        </p:nvSpPr>
        <p:spPr>
          <a:xfrm>
            <a:off x="4732866" y="2777378"/>
            <a:ext cx="8822267" cy="5509200"/>
          </a:xfrm>
          <a:prstGeom prst="rect">
            <a:avLst/>
          </a:prstGeom>
          <a:noFill/>
        </p:spPr>
        <p:txBody>
          <a:bodyPr wrap="square" rtlCol="0">
            <a:spAutoFit/>
          </a:bodyPr>
          <a:lstStyle/>
          <a:p>
            <a:pPr algn="just"/>
            <a:r>
              <a:rPr lang="es-MX" sz="3200" dirty="0"/>
              <a:t>El 60% del peso total de la dermis corresponde a la unión del agua con el acido hialurónico, se pueden distinguir dos capas de la dermis: la dermis papilar y la reticular.</a:t>
            </a:r>
          </a:p>
          <a:p>
            <a:pPr algn="just"/>
            <a:r>
              <a:rPr lang="es-MX" sz="3200" dirty="0"/>
              <a:t>La dermis papilar limita con la epidermis y la reticular limita con la hipodermis también tiene funciones de resistencia estructural y elasticidad y también contienen estructuras como las glándulas sudoríparas, folículos pilosos, vasos sanguíneos, terminaciones nerviosas y células inmunológicas. </a:t>
            </a:r>
          </a:p>
          <a:p>
            <a:pPr algn="just"/>
            <a:endParaRPr lang="es-MX" sz="3200" dirty="0"/>
          </a:p>
        </p:txBody>
      </p:sp>
    </p:spTree>
    <p:extLst>
      <p:ext uri="{BB962C8B-B14F-4D97-AF65-F5344CB8AC3E}">
        <p14:creationId xmlns:p14="http://schemas.microsoft.com/office/powerpoint/2010/main" val="3887981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3236A868-C9E1-AB00-706D-B986B4958A33}"/>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51C82C9A-61D1-AB88-D072-28FF21EF96CB}"/>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66E8CA41-241D-EBE8-A93E-3CC2E0A8429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5CB9908-049C-2A50-D718-4D08C0C71419}"/>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1178A920-F067-FE0F-FE28-89199683C1C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A35BF92-833C-F724-2924-648DBC5C296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16243CB-3CC6-2AF5-856F-5B383927D41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023B0238-0164-5251-6B6E-A4264D8081B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67A6B36D-3669-28B7-55EA-8AC564A54A92}"/>
              </a:ext>
            </a:extLst>
          </p:cNvPr>
          <p:cNvSpPr txBox="1"/>
          <p:nvPr/>
        </p:nvSpPr>
        <p:spPr>
          <a:xfrm>
            <a:off x="7680520" y="839092"/>
            <a:ext cx="3536559" cy="584775"/>
          </a:xfrm>
          <a:prstGeom prst="rect">
            <a:avLst/>
          </a:prstGeom>
          <a:noFill/>
        </p:spPr>
        <p:txBody>
          <a:bodyPr wrap="square" rtlCol="0">
            <a:spAutoFit/>
          </a:bodyPr>
          <a:lstStyle/>
          <a:p>
            <a:pPr algn="ctr"/>
            <a:r>
              <a:rPr lang="es-MX" sz="3200" b="1" dirty="0"/>
              <a:t>HIPODERMIS </a:t>
            </a:r>
          </a:p>
        </p:txBody>
      </p:sp>
      <p:sp>
        <p:nvSpPr>
          <p:cNvPr id="11" name="CuadroTexto 10">
            <a:extLst>
              <a:ext uri="{FF2B5EF4-FFF2-40B4-BE49-F238E27FC236}">
                <a16:creationId xmlns:a16="http://schemas.microsoft.com/office/drawing/2014/main" id="{502A1CBE-8E90-316E-0865-7D7DCDE4740E}"/>
              </a:ext>
            </a:extLst>
          </p:cNvPr>
          <p:cNvSpPr txBox="1"/>
          <p:nvPr/>
        </p:nvSpPr>
        <p:spPr>
          <a:xfrm>
            <a:off x="1692073" y="3086101"/>
            <a:ext cx="7787512" cy="6740307"/>
          </a:xfrm>
          <a:prstGeom prst="rect">
            <a:avLst/>
          </a:prstGeom>
          <a:noFill/>
        </p:spPr>
        <p:txBody>
          <a:bodyPr wrap="square" rtlCol="0">
            <a:spAutoFit/>
          </a:bodyPr>
          <a:lstStyle/>
          <a:p>
            <a:pPr algn="just"/>
            <a:r>
              <a:rPr lang="es-MX" sz="2400" dirty="0"/>
              <a:t> Está compuesta de: </a:t>
            </a:r>
          </a:p>
          <a:p>
            <a:pPr marL="285750" indent="-285750" algn="just">
              <a:buFont typeface="Arial" panose="020B0604020202020204" pitchFamily="34" charset="0"/>
              <a:buChar char="•"/>
            </a:pPr>
            <a:r>
              <a:rPr lang="es-MX" sz="2400" dirty="0"/>
              <a:t>Adipocitos. </a:t>
            </a:r>
          </a:p>
          <a:p>
            <a:pPr marL="285750" indent="-285750" algn="just">
              <a:buFont typeface="Arial" panose="020B0604020202020204" pitchFamily="34" charset="0"/>
              <a:buChar char="•"/>
            </a:pPr>
            <a:r>
              <a:rPr lang="es-MX" sz="2400" dirty="0"/>
              <a:t>Colágeno.</a:t>
            </a:r>
          </a:p>
          <a:p>
            <a:pPr marL="285750" indent="-285750" algn="just">
              <a:buFont typeface="Arial" panose="020B0604020202020204" pitchFamily="34" charset="0"/>
              <a:buChar char="•"/>
            </a:pPr>
            <a:r>
              <a:rPr lang="es-MX" sz="2400" dirty="0"/>
              <a:t>Vasos sanguíneos.</a:t>
            </a:r>
          </a:p>
          <a:p>
            <a:pPr marL="285750" indent="-285750" algn="just">
              <a:buFont typeface="Arial" panose="020B0604020202020204" pitchFamily="34" charset="0"/>
              <a:buChar char="•"/>
            </a:pPr>
            <a:r>
              <a:rPr lang="es-MX" sz="2400" dirty="0"/>
              <a:t>Varía el grosor dependiendo de la parte del cuerpo. </a:t>
            </a:r>
          </a:p>
          <a:p>
            <a:pPr marL="285750" indent="-285750" algn="just">
              <a:buFont typeface="Arial" panose="020B0604020202020204" pitchFamily="34" charset="0"/>
              <a:buChar char="•"/>
            </a:pPr>
            <a:endParaRPr lang="es-MX" sz="2400" dirty="0"/>
          </a:p>
          <a:p>
            <a:pPr algn="just"/>
            <a:r>
              <a:rPr lang="es-MX" sz="2400" dirty="0"/>
              <a:t>Algunas de sus funciones son: </a:t>
            </a:r>
          </a:p>
          <a:p>
            <a:pPr marL="285750" indent="-285750" algn="just">
              <a:buFont typeface="Arial" panose="020B0604020202020204" pitchFamily="34" charset="0"/>
              <a:buChar char="•"/>
            </a:pPr>
            <a:r>
              <a:rPr lang="es-MX" sz="2400" dirty="0"/>
              <a:t>La termorregulación. </a:t>
            </a:r>
          </a:p>
          <a:p>
            <a:pPr marL="285750" indent="-285750" algn="just">
              <a:buFont typeface="Arial" panose="020B0604020202020204" pitchFamily="34" charset="0"/>
              <a:buChar char="•"/>
            </a:pPr>
            <a:r>
              <a:rPr lang="es-MX" sz="2400" dirty="0"/>
              <a:t>Absorción de golpes.</a:t>
            </a:r>
          </a:p>
          <a:p>
            <a:pPr marL="285750" indent="-285750" algn="just">
              <a:buFont typeface="Arial" panose="020B0604020202020204" pitchFamily="34" charset="0"/>
              <a:buChar char="•"/>
            </a:pPr>
            <a:r>
              <a:rPr lang="es-MX" sz="2400" dirty="0"/>
              <a:t>Soporte estructural.</a:t>
            </a:r>
          </a:p>
          <a:p>
            <a:pPr marL="285750" indent="-285750" algn="just">
              <a:buFont typeface="Arial" panose="020B0604020202020204" pitchFamily="34" charset="0"/>
              <a:buChar char="•"/>
            </a:pPr>
            <a:r>
              <a:rPr lang="es-MX" sz="2400" dirty="0"/>
              <a:t>Reserva energética. </a:t>
            </a:r>
          </a:p>
          <a:p>
            <a:pPr algn="just"/>
            <a:r>
              <a:rPr lang="es-MX" sz="2400" dirty="0"/>
              <a:t>Ésta capa de la piel se daña por ejemplo con las quemaduras de tercer y cuarto grado, por abscesos, úlceras por presión, tumores, paniculitis, entre otras. </a:t>
            </a:r>
          </a:p>
          <a:p>
            <a:pPr algn="just"/>
            <a:endParaRPr lang="es-MX" sz="2400" dirty="0"/>
          </a:p>
          <a:p>
            <a:pPr algn="just"/>
            <a:r>
              <a:rPr lang="es-MX" sz="2400" dirty="0"/>
              <a:t>S. ZIA (2025).</a:t>
            </a:r>
          </a:p>
          <a:p>
            <a:pPr marL="285750" indent="-285750" algn="just">
              <a:buFont typeface="Arial" panose="020B0604020202020204" pitchFamily="34" charset="0"/>
              <a:buChar char="•"/>
            </a:pPr>
            <a:endParaRPr lang="es-MX" sz="2400" dirty="0"/>
          </a:p>
          <a:p>
            <a:pPr algn="just"/>
            <a:endParaRPr lang="es-MX" sz="2400" dirty="0"/>
          </a:p>
        </p:txBody>
      </p:sp>
      <p:pic>
        <p:nvPicPr>
          <p:cNvPr id="13" name="Imagen 12" descr="Diagrama&#10;&#10;El contenido generado por IA puede ser incorrecto.">
            <a:extLst>
              <a:ext uri="{FF2B5EF4-FFF2-40B4-BE49-F238E27FC236}">
                <a16:creationId xmlns:a16="http://schemas.microsoft.com/office/drawing/2014/main" id="{D0AE2C49-BC35-169C-089D-6ABD9AC493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48800" y="2409314"/>
            <a:ext cx="8267700" cy="6057900"/>
          </a:xfrm>
          <a:prstGeom prst="rect">
            <a:avLst/>
          </a:prstGeom>
        </p:spPr>
      </p:pic>
      <p:sp>
        <p:nvSpPr>
          <p:cNvPr id="12" name="CuadroTexto 11">
            <a:extLst>
              <a:ext uri="{FF2B5EF4-FFF2-40B4-BE49-F238E27FC236}">
                <a16:creationId xmlns:a16="http://schemas.microsoft.com/office/drawing/2014/main" id="{26257FE4-C353-1B8E-CE14-70E2011F70B1}"/>
              </a:ext>
            </a:extLst>
          </p:cNvPr>
          <p:cNvSpPr txBox="1"/>
          <p:nvPr/>
        </p:nvSpPr>
        <p:spPr>
          <a:xfrm>
            <a:off x="9479585" y="8616217"/>
            <a:ext cx="1752600" cy="338554"/>
          </a:xfrm>
          <a:prstGeom prst="rect">
            <a:avLst/>
          </a:prstGeom>
          <a:noFill/>
        </p:spPr>
        <p:txBody>
          <a:bodyPr wrap="square" rtlCol="0">
            <a:spAutoFit/>
          </a:bodyPr>
          <a:lstStyle/>
          <a:p>
            <a:r>
              <a:rPr lang="es-MX" sz="1600" dirty="0"/>
              <a:t>Figura 5.</a:t>
            </a:r>
          </a:p>
        </p:txBody>
      </p:sp>
    </p:spTree>
    <p:extLst>
      <p:ext uri="{BB962C8B-B14F-4D97-AF65-F5344CB8AC3E}">
        <p14:creationId xmlns:p14="http://schemas.microsoft.com/office/powerpoint/2010/main" val="1776354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6E8A3623-2AA7-4E19-16B4-34CF446AACAC}"/>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E859DF1C-28B3-86B8-BE21-32C8AE972B65}"/>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82BE1D58-B76E-7888-296F-02260C4324B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BC9E125-0BFE-3541-3C43-41F7E33FF093}"/>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904E9CA3-8B1A-6D48-F15D-B6C53050649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F73D91CE-E1D3-AA8D-9D80-2818B55ED1F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6AE63683-CC35-2AC5-CB33-EDE1BF906E0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51284E51-4745-D280-C016-099C1E77951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D80E68B2-8670-9FAE-38F6-CC11D784A654}"/>
              </a:ext>
            </a:extLst>
          </p:cNvPr>
          <p:cNvSpPr txBox="1"/>
          <p:nvPr/>
        </p:nvSpPr>
        <p:spPr>
          <a:xfrm>
            <a:off x="5562600" y="772055"/>
            <a:ext cx="7162800" cy="1077218"/>
          </a:xfrm>
          <a:prstGeom prst="rect">
            <a:avLst/>
          </a:prstGeom>
          <a:noFill/>
        </p:spPr>
        <p:txBody>
          <a:bodyPr wrap="square" rtlCol="0">
            <a:spAutoFit/>
          </a:bodyPr>
          <a:lstStyle/>
          <a:p>
            <a:pPr algn="ctr"/>
            <a:r>
              <a:rPr lang="es-MX" sz="3200" b="1" dirty="0"/>
              <a:t>GLANDULAS SUDORIPARAS Y SEBACEAS Y OTROS ANEXOS CUTANEOS </a:t>
            </a:r>
          </a:p>
        </p:txBody>
      </p:sp>
      <p:sp>
        <p:nvSpPr>
          <p:cNvPr id="11" name="CuadroTexto 10">
            <a:extLst>
              <a:ext uri="{FF2B5EF4-FFF2-40B4-BE49-F238E27FC236}">
                <a16:creationId xmlns:a16="http://schemas.microsoft.com/office/drawing/2014/main" id="{8854CFCA-7AC1-4DC2-8E14-5499FB07BCF1}"/>
              </a:ext>
            </a:extLst>
          </p:cNvPr>
          <p:cNvSpPr txBox="1"/>
          <p:nvPr/>
        </p:nvSpPr>
        <p:spPr>
          <a:xfrm>
            <a:off x="4114800" y="2661609"/>
            <a:ext cx="11734800" cy="7232749"/>
          </a:xfrm>
          <a:prstGeom prst="rect">
            <a:avLst/>
          </a:prstGeom>
          <a:noFill/>
        </p:spPr>
        <p:txBody>
          <a:bodyPr wrap="square" rtlCol="0">
            <a:spAutoFit/>
          </a:bodyPr>
          <a:lstStyle/>
          <a:p>
            <a:pPr algn="just"/>
            <a:r>
              <a:rPr lang="es-MX" sz="2400" dirty="0"/>
              <a:t>Se denomina anexos cutáneos al pelo, glándulas sebáceas, glándulas </a:t>
            </a:r>
            <a:r>
              <a:rPr lang="es-MX" sz="2400" dirty="0" err="1"/>
              <a:t>apócrinas</a:t>
            </a:r>
            <a:r>
              <a:rPr lang="es-MX" sz="2400" dirty="0"/>
              <a:t>, glándulas sudoríparas </a:t>
            </a:r>
            <a:r>
              <a:rPr lang="es-MX" sz="2400" dirty="0" err="1"/>
              <a:t>écrinas</a:t>
            </a:r>
            <a:r>
              <a:rPr lang="es-MX" sz="2400" dirty="0"/>
              <a:t> y uñas. </a:t>
            </a:r>
          </a:p>
          <a:p>
            <a:pPr algn="just"/>
            <a:endParaRPr lang="es-MX" sz="2400" dirty="0"/>
          </a:p>
          <a:p>
            <a:pPr algn="just"/>
            <a:r>
              <a:rPr lang="es-MX" sz="2400" dirty="0"/>
              <a:t>Las glándulas sudoríparas ecrinas se localizan en el todo el tegumento predominantemente en las plantas, las palmas, las axilas y la frente. Su función se encuentra bajo el control de fibras nerviosas y su actividad está sometida a estímulos térmicos, mentales y gustativos. </a:t>
            </a:r>
          </a:p>
          <a:p>
            <a:pPr algn="just"/>
            <a:endParaRPr lang="es-MX" sz="2400" dirty="0"/>
          </a:p>
          <a:p>
            <a:pPr algn="just"/>
            <a:r>
              <a:rPr lang="es-MX" sz="2400" dirty="0"/>
              <a:t>Las glándulas sebáceas permanecen activas durante la vida prepuberal se desarrollan y activan en la pubertad y después en relación estímulos hormonales, se concentran en la cara, el cuero cabelludo, la línea media de la espalda, así como en el periné. Algunas como las de Meibomio y los tubérculos de Montgomery de la areola, drenan directamente a la superficie de la dermis, se interconectan a los conductos de los folículos pilosos y su secreción drena en el conducto sebáceo. El cebo es una mezcla compleja de lípidos que incluye triglicéridos, ésteres de las ceras y escualeno.</a:t>
            </a:r>
          </a:p>
          <a:p>
            <a:pPr algn="just"/>
            <a:r>
              <a:rPr lang="es-MX" sz="2400" dirty="0"/>
              <a:t>Glándulas </a:t>
            </a:r>
            <a:r>
              <a:rPr lang="es-MX" sz="2400" dirty="0" err="1"/>
              <a:t>apócrinas</a:t>
            </a:r>
            <a:r>
              <a:rPr lang="es-MX" sz="2400" dirty="0"/>
              <a:t> </a:t>
            </a:r>
          </a:p>
          <a:p>
            <a:pPr algn="just"/>
            <a:r>
              <a:rPr lang="es-MX" sz="2400" dirty="0"/>
              <a:t>Localizadas principalmente en la región anogenital, axilar y mamaria. </a:t>
            </a:r>
          </a:p>
          <a:p>
            <a:pPr algn="just"/>
            <a:endParaRPr lang="es-MX" sz="2400" dirty="0"/>
          </a:p>
          <a:p>
            <a:pPr algn="just"/>
            <a:endParaRPr lang="es-MX" sz="2400" dirty="0"/>
          </a:p>
          <a:p>
            <a:pPr algn="just"/>
            <a:endParaRPr lang="es-MX" sz="3200" dirty="0"/>
          </a:p>
        </p:txBody>
      </p:sp>
    </p:spTree>
    <p:extLst>
      <p:ext uri="{BB962C8B-B14F-4D97-AF65-F5344CB8AC3E}">
        <p14:creationId xmlns:p14="http://schemas.microsoft.com/office/powerpoint/2010/main" val="3770262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AD5BBDF5-CFF9-2A8B-79BC-FEE5E50866F4}"/>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59774BEB-A611-710C-96E5-38E64997FAF5}"/>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2A5521E1-1EA9-D198-15B5-A4BEA9DD44E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9633000-3CFD-273A-0DB8-5B05512C99A1}"/>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2B6CDE24-FC2A-390A-541E-D05B067A5D1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0F2FB90-7CD8-CE32-E63A-11165989620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68BF9786-E96B-227C-DBF4-ED4D18D8B84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21F901E8-AA32-43D8-A6A0-3BEEE6FDAE6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4997F7FE-84D1-D69E-7ED2-679A42B41C67}"/>
              </a:ext>
            </a:extLst>
          </p:cNvPr>
          <p:cNvSpPr txBox="1"/>
          <p:nvPr/>
        </p:nvSpPr>
        <p:spPr>
          <a:xfrm>
            <a:off x="6477000" y="1485900"/>
            <a:ext cx="6172200" cy="584775"/>
          </a:xfrm>
          <a:prstGeom prst="rect">
            <a:avLst/>
          </a:prstGeom>
          <a:noFill/>
        </p:spPr>
        <p:txBody>
          <a:bodyPr wrap="square" rtlCol="0">
            <a:spAutoFit/>
          </a:bodyPr>
          <a:lstStyle/>
          <a:p>
            <a:pPr algn="ctr"/>
            <a:r>
              <a:rPr lang="es-MX" sz="3200" b="1" dirty="0"/>
              <a:t>MELANOCITOS Y PIGMENTACIÓN</a:t>
            </a:r>
          </a:p>
        </p:txBody>
      </p:sp>
      <p:sp>
        <p:nvSpPr>
          <p:cNvPr id="11" name="CuadroTexto 10">
            <a:extLst>
              <a:ext uri="{FF2B5EF4-FFF2-40B4-BE49-F238E27FC236}">
                <a16:creationId xmlns:a16="http://schemas.microsoft.com/office/drawing/2014/main" id="{5D2086D9-6044-C256-C8BD-BFADCC293C91}"/>
              </a:ext>
            </a:extLst>
          </p:cNvPr>
          <p:cNvSpPr txBox="1"/>
          <p:nvPr/>
        </p:nvSpPr>
        <p:spPr>
          <a:xfrm>
            <a:off x="3429000" y="3086100"/>
            <a:ext cx="12068750" cy="5262979"/>
          </a:xfrm>
          <a:prstGeom prst="rect">
            <a:avLst/>
          </a:prstGeom>
          <a:noFill/>
        </p:spPr>
        <p:txBody>
          <a:bodyPr wrap="square" rtlCol="0">
            <a:spAutoFit/>
          </a:bodyPr>
          <a:lstStyle/>
          <a:p>
            <a:pPr algn="just"/>
            <a:r>
              <a:rPr lang="es-MX" sz="2800" dirty="0"/>
              <a:t>Los melanocitos son células </a:t>
            </a:r>
            <a:r>
              <a:rPr lang="es-MX" sz="2800" dirty="0" err="1"/>
              <a:t>dedríticas</a:t>
            </a:r>
            <a:r>
              <a:rPr lang="es-MX" sz="2800" dirty="0"/>
              <a:t> que se encuentran en la piel, el oído interno, la coroides y el iris. En la piel y el cabello se producen dos tipos de melanina, </a:t>
            </a:r>
            <a:r>
              <a:rPr lang="es-MX" sz="2800" dirty="0" err="1"/>
              <a:t>eu</a:t>
            </a:r>
            <a:r>
              <a:rPr lang="es-MX" sz="2800" dirty="0"/>
              <a:t> melanina </a:t>
            </a:r>
            <a:r>
              <a:rPr lang="es-MX" sz="2800" dirty="0" err="1"/>
              <a:t>marron</a:t>
            </a:r>
            <a:r>
              <a:rPr lang="es-MX" sz="2800" dirty="0"/>
              <a:t>-negra y feo melanina amarilla-roja se identifican en la capa basal de la epidermis . Además de servir como colorante de la piel y el pelo, la melanina protege a los queratinocitos de la epidermis y a las estructuras subyacentes de la acción lesiva de la radiación UV. La síntesis de melanina en esencia se basa en la oxidación de la tirosina hasta llegar a melanina gracias a la acción de la tirosinasa. Tienen una morfología oval y su tamaño y número así como su distribución determinan la intensidad del color de la piel, la disminución o el aumento de melanocitos en la capa basal así como los cambios en su contenido de melanina dan lugar a los trastornos de pigmentación de la piel  y a los tumores melanocíticos y malignos que se originan en la piel. </a:t>
            </a:r>
          </a:p>
        </p:txBody>
      </p:sp>
    </p:spTree>
    <p:extLst>
      <p:ext uri="{BB962C8B-B14F-4D97-AF65-F5344CB8AC3E}">
        <p14:creationId xmlns:p14="http://schemas.microsoft.com/office/powerpoint/2010/main" val="2204345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A9324361-8381-08DF-73C9-A11750869AA5}"/>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830BDEB6-FABD-BF53-00E1-C5DD14BC2BB1}"/>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694E4FE9-FDFB-61F0-6919-22CEBE0B883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31C9367-BFD3-C18E-4CF3-B070080D45C5}"/>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117C5720-31A3-AB1E-57D1-8A60CAB259A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DB84A47E-CF3E-F83B-41DC-F6FB70F6331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7C6D2975-BDC7-66BB-15D4-E1BB5BAA0F3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BE3D8173-AEFD-E3AC-2E8B-ECE9C680E06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pic>
        <p:nvPicPr>
          <p:cNvPr id="1026" name="Picture 2">
            <a:extLst>
              <a:ext uri="{FF2B5EF4-FFF2-40B4-BE49-F238E27FC236}">
                <a16:creationId xmlns:a16="http://schemas.microsoft.com/office/drawing/2014/main" id="{17E4DB56-A23D-3263-ED60-6D571D8D13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9068" y="1807687"/>
            <a:ext cx="10425091" cy="6950061"/>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FB3849BA-789D-8B86-9B02-211BCDFE204C}"/>
              </a:ext>
            </a:extLst>
          </p:cNvPr>
          <p:cNvSpPr txBox="1"/>
          <p:nvPr/>
        </p:nvSpPr>
        <p:spPr>
          <a:xfrm>
            <a:off x="14935200" y="8448827"/>
            <a:ext cx="1752600" cy="338554"/>
          </a:xfrm>
          <a:prstGeom prst="rect">
            <a:avLst/>
          </a:prstGeom>
          <a:noFill/>
        </p:spPr>
        <p:txBody>
          <a:bodyPr wrap="square" rtlCol="0">
            <a:spAutoFit/>
          </a:bodyPr>
          <a:lstStyle/>
          <a:p>
            <a:r>
              <a:rPr lang="es-MX" sz="1600" dirty="0"/>
              <a:t>Figura 6.</a:t>
            </a:r>
          </a:p>
        </p:txBody>
      </p:sp>
    </p:spTree>
    <p:extLst>
      <p:ext uri="{BB962C8B-B14F-4D97-AF65-F5344CB8AC3E}">
        <p14:creationId xmlns:p14="http://schemas.microsoft.com/office/powerpoint/2010/main" val="1390742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CBAB29F1-1C01-44D4-03A5-4A05B90356D9}"/>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1902B056-34E2-480D-9C65-E000848E5F6B}"/>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2188C382-54A3-174F-53B4-1ACA4D08785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84A2C24-22E7-E765-9210-E79A1AAABF2C}"/>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AE6589F2-AE82-2FFB-4401-4416AB11CF4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EBD5300-B636-57F3-5D39-AA3074B764F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2204F05-F2D8-21A4-71FE-04DB951E2DA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BD38AD2E-7330-9AB5-EEBA-8CCECA130CF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20845B39-06BE-8299-A986-C8C7CED8AA87}"/>
              </a:ext>
            </a:extLst>
          </p:cNvPr>
          <p:cNvSpPr txBox="1"/>
          <p:nvPr/>
        </p:nvSpPr>
        <p:spPr>
          <a:xfrm>
            <a:off x="5949616" y="1389384"/>
            <a:ext cx="6400800" cy="584775"/>
          </a:xfrm>
          <a:prstGeom prst="rect">
            <a:avLst/>
          </a:prstGeom>
          <a:noFill/>
        </p:spPr>
        <p:txBody>
          <a:bodyPr wrap="square" rtlCol="0">
            <a:spAutoFit/>
          </a:bodyPr>
          <a:lstStyle/>
          <a:p>
            <a:pPr algn="ctr"/>
            <a:r>
              <a:rPr lang="es-MX" sz="3200" b="1" dirty="0"/>
              <a:t>LESIONES ELEMENTALES DE LA PIEL </a:t>
            </a:r>
          </a:p>
        </p:txBody>
      </p:sp>
      <p:sp>
        <p:nvSpPr>
          <p:cNvPr id="11" name="CuadroTexto 10">
            <a:extLst>
              <a:ext uri="{FF2B5EF4-FFF2-40B4-BE49-F238E27FC236}">
                <a16:creationId xmlns:a16="http://schemas.microsoft.com/office/drawing/2014/main" id="{2EC6E2BC-D4CE-9244-225D-41FBDF5E10BA}"/>
              </a:ext>
            </a:extLst>
          </p:cNvPr>
          <p:cNvSpPr txBox="1"/>
          <p:nvPr/>
        </p:nvSpPr>
        <p:spPr>
          <a:xfrm>
            <a:off x="3790684" y="2858413"/>
            <a:ext cx="9401750" cy="4031873"/>
          </a:xfrm>
          <a:prstGeom prst="rect">
            <a:avLst/>
          </a:prstGeom>
          <a:noFill/>
        </p:spPr>
        <p:txBody>
          <a:bodyPr wrap="square" rtlCol="0">
            <a:spAutoFit/>
          </a:bodyPr>
          <a:lstStyle/>
          <a:p>
            <a:pPr algn="just"/>
            <a:r>
              <a:rPr lang="es-MX" sz="3200" dirty="0"/>
              <a:t>Se dividen en primarias y secundarias. Las primarias son las que aparecen sobre la piel previamente sana y son: mácula, pápula, placa, nódulo, habón o roncha, vesícula y ampolla, pústula y quiste.</a:t>
            </a:r>
          </a:p>
          <a:p>
            <a:pPr algn="just"/>
            <a:r>
              <a:rPr lang="es-MX" sz="3200" dirty="0"/>
              <a:t>Las secundarias se producen por una agresión externa sobre la piel o como consecuencia de la evolución de las primarias y son: erosión, úlcera, fisura, escama, costra, escara, atrofia, cicatriz. </a:t>
            </a:r>
          </a:p>
        </p:txBody>
      </p:sp>
    </p:spTree>
    <p:extLst>
      <p:ext uri="{BB962C8B-B14F-4D97-AF65-F5344CB8AC3E}">
        <p14:creationId xmlns:p14="http://schemas.microsoft.com/office/powerpoint/2010/main" val="3383414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0B685A0C-7525-6D6B-56DC-53DA510CF95D}"/>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D06A9D2C-F9A5-FBA7-E340-944D280C9B0E}"/>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65E33335-7353-5F61-4392-76E8885B077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E28AE8D-1486-41E2-44E0-1C7BA79CB4AD}"/>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A2723D6F-E66F-DE11-4E09-1696E751AF0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4493D358-2488-1891-2D4D-7297BB69D02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34B80AFC-B5BC-DBDE-D8D3-25A68211D76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867AF6C8-C1A1-79DD-39C7-F38DF8E7E18C}"/>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pic>
        <p:nvPicPr>
          <p:cNvPr id="13" name="Imagen 12" descr="Diagrama&#10;&#10;El contenido generado por IA puede ser incorrecto.">
            <a:extLst>
              <a:ext uri="{FF2B5EF4-FFF2-40B4-BE49-F238E27FC236}">
                <a16:creationId xmlns:a16="http://schemas.microsoft.com/office/drawing/2014/main" id="{CD6E5C85-224C-6E7B-4229-C9B3D41CCFB4}"/>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577080" y="241211"/>
            <a:ext cx="6997155" cy="8983308"/>
          </a:xfrm>
          <a:prstGeom prst="rect">
            <a:avLst/>
          </a:prstGeom>
        </p:spPr>
      </p:pic>
      <p:sp>
        <p:nvSpPr>
          <p:cNvPr id="10" name="CuadroTexto 9">
            <a:extLst>
              <a:ext uri="{FF2B5EF4-FFF2-40B4-BE49-F238E27FC236}">
                <a16:creationId xmlns:a16="http://schemas.microsoft.com/office/drawing/2014/main" id="{6B50C818-D4D0-42EE-CEC9-21551B5DDBFB}"/>
              </a:ext>
            </a:extLst>
          </p:cNvPr>
          <p:cNvSpPr txBox="1"/>
          <p:nvPr/>
        </p:nvSpPr>
        <p:spPr>
          <a:xfrm>
            <a:off x="13043717" y="8522349"/>
            <a:ext cx="1752600" cy="338554"/>
          </a:xfrm>
          <a:prstGeom prst="rect">
            <a:avLst/>
          </a:prstGeom>
          <a:noFill/>
        </p:spPr>
        <p:txBody>
          <a:bodyPr wrap="square" rtlCol="0">
            <a:spAutoFit/>
          </a:bodyPr>
          <a:lstStyle/>
          <a:p>
            <a:r>
              <a:rPr lang="es-MX" sz="1600" dirty="0"/>
              <a:t>Figura 7.</a:t>
            </a:r>
          </a:p>
        </p:txBody>
      </p:sp>
    </p:spTree>
    <p:extLst>
      <p:ext uri="{BB962C8B-B14F-4D97-AF65-F5344CB8AC3E}">
        <p14:creationId xmlns:p14="http://schemas.microsoft.com/office/powerpoint/2010/main" val="350823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D22162A0-E58A-9DE3-3891-501DE75BA299}"/>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8A261D4F-3F7E-7023-D18A-8C8CEF9B063A}"/>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C76441DA-2D06-F3BB-64E9-CA54620F282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3A7F1E9-87CD-8231-E479-62FF4FCA526C}"/>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22F11B70-A2DC-7D3A-8DEE-BFF873C294F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0196B435-49C5-9288-35DA-79006826E92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18EC9D53-B686-0C5D-33D0-17781027C64E}"/>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5159FA1F-0DC3-D184-5844-6B174A75593D}"/>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C4FE12FB-B61B-2F6D-E630-47B49B537869}"/>
              </a:ext>
            </a:extLst>
          </p:cNvPr>
          <p:cNvSpPr txBox="1"/>
          <p:nvPr/>
        </p:nvSpPr>
        <p:spPr>
          <a:xfrm>
            <a:off x="5264804" y="776015"/>
            <a:ext cx="8077200" cy="1077218"/>
          </a:xfrm>
          <a:prstGeom prst="rect">
            <a:avLst/>
          </a:prstGeom>
          <a:noFill/>
        </p:spPr>
        <p:txBody>
          <a:bodyPr wrap="square" rtlCol="0">
            <a:spAutoFit/>
          </a:bodyPr>
          <a:lstStyle/>
          <a:p>
            <a:pPr algn="ctr"/>
            <a:r>
              <a:rPr lang="es-MX" sz="3200" b="1" dirty="0"/>
              <a:t>CLASIFICACIÓN DE LAS ENFERMEDADES DERMATOLÓGICAS </a:t>
            </a:r>
          </a:p>
        </p:txBody>
      </p:sp>
      <p:sp>
        <p:nvSpPr>
          <p:cNvPr id="11" name="CuadroTexto 10">
            <a:extLst>
              <a:ext uri="{FF2B5EF4-FFF2-40B4-BE49-F238E27FC236}">
                <a16:creationId xmlns:a16="http://schemas.microsoft.com/office/drawing/2014/main" id="{DCD7A6B9-6E69-C77D-1F76-13F8DAD3E2FF}"/>
              </a:ext>
            </a:extLst>
          </p:cNvPr>
          <p:cNvSpPr txBox="1"/>
          <p:nvPr/>
        </p:nvSpPr>
        <p:spPr>
          <a:xfrm>
            <a:off x="3200400" y="4344796"/>
            <a:ext cx="7694002" cy="1569660"/>
          </a:xfrm>
          <a:prstGeom prst="rect">
            <a:avLst/>
          </a:prstGeom>
          <a:noFill/>
        </p:spPr>
        <p:txBody>
          <a:bodyPr wrap="square" rtlCol="0">
            <a:spAutoFit/>
          </a:bodyPr>
          <a:lstStyle/>
          <a:p>
            <a:pPr marL="285750" indent="-285750">
              <a:buFont typeface="Arial" panose="020B0604020202020204" pitchFamily="34" charset="0"/>
              <a:buChar char="•"/>
            </a:pPr>
            <a:r>
              <a:rPr lang="es-MX" sz="3200" dirty="0"/>
              <a:t>Dermatosis inflamatorias.</a:t>
            </a:r>
          </a:p>
          <a:p>
            <a:pPr marL="285750" indent="-285750">
              <a:buFont typeface="Arial" panose="020B0604020202020204" pitchFamily="34" charset="0"/>
              <a:buChar char="•"/>
            </a:pPr>
            <a:r>
              <a:rPr lang="es-MX" sz="3200" dirty="0"/>
              <a:t>Enfermedades infecciosas.</a:t>
            </a:r>
          </a:p>
          <a:p>
            <a:pPr marL="285750" indent="-285750">
              <a:buFont typeface="Arial" panose="020B0604020202020204" pitchFamily="34" charset="0"/>
              <a:buChar char="•"/>
            </a:pPr>
            <a:r>
              <a:rPr lang="es-MX" sz="3200" dirty="0"/>
              <a:t>Tumores cutáneos.</a:t>
            </a:r>
          </a:p>
        </p:txBody>
      </p:sp>
    </p:spTree>
    <p:extLst>
      <p:ext uri="{BB962C8B-B14F-4D97-AF65-F5344CB8AC3E}">
        <p14:creationId xmlns:p14="http://schemas.microsoft.com/office/powerpoint/2010/main" val="1695981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F8438290-4931-81F2-E87C-02078F35F90B}"/>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7F3EDC4D-B487-A6CE-7508-08D21405DABF}"/>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7A1377B3-F949-66CF-F74D-27AD8EBEF3A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C203F1C-0201-A57B-7DCC-1CEAA3FED64B}"/>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78D1F6CA-713A-2FB4-83BB-FAB03DD1330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5AD313D0-7CA4-90E3-0335-27413715F53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42B699F6-4D52-D758-09FA-F6E5F934C6B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4173BC07-2A04-277C-8933-57EB0EF9C18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960FC912-C42F-DC0C-7A27-8A8C7A25D6D5}"/>
              </a:ext>
            </a:extLst>
          </p:cNvPr>
          <p:cNvSpPr txBox="1"/>
          <p:nvPr/>
        </p:nvSpPr>
        <p:spPr>
          <a:xfrm>
            <a:off x="5867400" y="1409700"/>
            <a:ext cx="5577140" cy="584775"/>
          </a:xfrm>
          <a:prstGeom prst="rect">
            <a:avLst/>
          </a:prstGeom>
          <a:noFill/>
        </p:spPr>
        <p:txBody>
          <a:bodyPr wrap="square" rtlCol="0">
            <a:spAutoFit/>
          </a:bodyPr>
          <a:lstStyle/>
          <a:p>
            <a:pPr algn="ctr"/>
            <a:r>
              <a:rPr lang="es-MX" sz="3200" b="1" dirty="0"/>
              <a:t>DERMATIOSIS INFLAMATORIAS </a:t>
            </a:r>
          </a:p>
        </p:txBody>
      </p:sp>
      <p:sp>
        <p:nvSpPr>
          <p:cNvPr id="11" name="CuadroTexto 10">
            <a:extLst>
              <a:ext uri="{FF2B5EF4-FFF2-40B4-BE49-F238E27FC236}">
                <a16:creationId xmlns:a16="http://schemas.microsoft.com/office/drawing/2014/main" id="{090B1868-5428-45AB-77B0-B211CA327B6A}"/>
              </a:ext>
            </a:extLst>
          </p:cNvPr>
          <p:cNvSpPr txBox="1"/>
          <p:nvPr/>
        </p:nvSpPr>
        <p:spPr>
          <a:xfrm>
            <a:off x="1600200" y="3009901"/>
            <a:ext cx="7315200" cy="5632311"/>
          </a:xfrm>
          <a:prstGeom prst="rect">
            <a:avLst/>
          </a:prstGeom>
          <a:noFill/>
        </p:spPr>
        <p:txBody>
          <a:bodyPr wrap="square" rtlCol="0">
            <a:spAutoFit/>
          </a:bodyPr>
          <a:lstStyle/>
          <a:p>
            <a:pPr algn="just"/>
            <a:r>
              <a:rPr lang="es-MX" sz="2400" dirty="0"/>
              <a:t>Las más comunes en México son: dermatitis atópica, soriasis, dermatitis seborreica, dermatitis de contacto, rosácea.</a:t>
            </a:r>
          </a:p>
          <a:p>
            <a:pPr algn="just"/>
            <a:r>
              <a:rPr lang="es-MX" sz="2400" b="1" dirty="0"/>
              <a:t>Dermatitis atópica: </a:t>
            </a:r>
            <a:r>
              <a:rPr lang="es-MX" sz="2400" dirty="0"/>
              <a:t>es una enfermedad inflamatoria crónica, pruriginosa no contagiosa, multifactorial. Se caracteriza por decaídas y desencadenantes ambientales, inmunológicas y de personas susceptibles genéticamente. Se asocia con un deterioro de la barrera cutánea favoreciendo la producción de IGE. El diagnóstico es clínico, el tratamiento depende de la gravedad e incluye inmunosupresores, corticosteroides tópicos, evitar los factores desencadenantes, entre otros productos de origen biológico. </a:t>
            </a:r>
          </a:p>
          <a:p>
            <a:pPr algn="just"/>
            <a:endParaRPr lang="es-MX" sz="2400" dirty="0"/>
          </a:p>
          <a:p>
            <a:pPr algn="just"/>
            <a:r>
              <a:rPr lang="es-MX" sz="2400" dirty="0"/>
              <a:t>Herrera-</a:t>
            </a:r>
            <a:r>
              <a:rPr lang="es-MX" sz="2400" dirty="0" err="1"/>
              <a:t>Sanchez</a:t>
            </a:r>
            <a:r>
              <a:rPr lang="es-MX" sz="2400" dirty="0"/>
              <a:t>, </a:t>
            </a:r>
            <a:r>
              <a:rPr lang="es-MX" sz="2400" dirty="0" err="1"/>
              <a:t>Ethal</a:t>
            </a:r>
            <a:r>
              <a:rPr lang="es-MX" sz="2400" dirty="0"/>
              <a:t> (2021)</a:t>
            </a:r>
          </a:p>
        </p:txBody>
      </p:sp>
      <p:pic>
        <p:nvPicPr>
          <p:cNvPr id="13" name="Imagen 12" descr="Imagen que contiene Patrón de fondo&#10;&#10;El contenido generado por IA puede ser incorrecto.">
            <a:extLst>
              <a:ext uri="{FF2B5EF4-FFF2-40B4-BE49-F238E27FC236}">
                <a16:creationId xmlns:a16="http://schemas.microsoft.com/office/drawing/2014/main" id="{132DEBAA-E478-C075-8001-FC9FEAC85A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94819" y="1994475"/>
            <a:ext cx="8191500" cy="6404877"/>
          </a:xfrm>
          <a:prstGeom prst="rect">
            <a:avLst/>
          </a:prstGeom>
        </p:spPr>
      </p:pic>
      <p:sp>
        <p:nvSpPr>
          <p:cNvPr id="14" name="CuadroTexto 13">
            <a:extLst>
              <a:ext uri="{FF2B5EF4-FFF2-40B4-BE49-F238E27FC236}">
                <a16:creationId xmlns:a16="http://schemas.microsoft.com/office/drawing/2014/main" id="{1D7D204D-5A10-EDD2-DF4D-A86E2073E175}"/>
              </a:ext>
            </a:extLst>
          </p:cNvPr>
          <p:cNvSpPr txBox="1"/>
          <p:nvPr/>
        </p:nvSpPr>
        <p:spPr>
          <a:xfrm>
            <a:off x="9894819" y="8472935"/>
            <a:ext cx="1752600" cy="338554"/>
          </a:xfrm>
          <a:prstGeom prst="rect">
            <a:avLst/>
          </a:prstGeom>
          <a:noFill/>
        </p:spPr>
        <p:txBody>
          <a:bodyPr wrap="square" rtlCol="0">
            <a:spAutoFit/>
          </a:bodyPr>
          <a:lstStyle/>
          <a:p>
            <a:r>
              <a:rPr lang="es-MX" sz="1600" dirty="0"/>
              <a:t>Figura 8.</a:t>
            </a:r>
          </a:p>
        </p:txBody>
      </p:sp>
    </p:spTree>
    <p:extLst>
      <p:ext uri="{BB962C8B-B14F-4D97-AF65-F5344CB8AC3E}">
        <p14:creationId xmlns:p14="http://schemas.microsoft.com/office/powerpoint/2010/main" val="2887154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8E924089-DC81-A9FC-386C-D8E9377E7E32}"/>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FA62C38E-2E33-E447-64D7-A2D3FA136CBE}"/>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F164B4D3-36CB-4ABD-78A8-4670901E0CD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36DF793-418E-9F75-AC7B-481663833EAE}"/>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7F8CAFE6-E913-9923-2417-B47317AF8A9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B99B78B6-FDD2-367F-A892-5B4EC8BDA2F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6" name="Freeform 7">
              <a:extLst>
                <a:ext uri="{FF2B5EF4-FFF2-40B4-BE49-F238E27FC236}">
                  <a16:creationId xmlns:a16="http://schemas.microsoft.com/office/drawing/2014/main" id="{887AE89D-BEC2-A20C-A5D2-6B17EE2AC6B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7" name="Freeform 8">
              <a:extLst>
                <a:ext uri="{FF2B5EF4-FFF2-40B4-BE49-F238E27FC236}">
                  <a16:creationId xmlns:a16="http://schemas.microsoft.com/office/drawing/2014/main" id="{A32C4C96-75AC-260E-AFF1-FFF70A06E8A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05A70D69-6053-3CBD-AEA0-E69791F6DBAD}"/>
              </a:ext>
            </a:extLst>
          </p:cNvPr>
          <p:cNvSpPr txBox="1"/>
          <p:nvPr/>
        </p:nvSpPr>
        <p:spPr>
          <a:xfrm>
            <a:off x="1600200" y="3390900"/>
            <a:ext cx="7315200" cy="5262979"/>
          </a:xfrm>
          <a:prstGeom prst="rect">
            <a:avLst/>
          </a:prstGeom>
          <a:noFill/>
        </p:spPr>
        <p:txBody>
          <a:bodyPr wrap="square" rtlCol="0">
            <a:spAutoFit/>
          </a:bodyPr>
          <a:lstStyle/>
          <a:p>
            <a:pPr algn="just"/>
            <a:r>
              <a:rPr lang="es-MX" sz="2400" b="1" dirty="0"/>
              <a:t>Psoriasis: </a:t>
            </a:r>
            <a:r>
              <a:rPr lang="es-MX" sz="2400" dirty="0"/>
              <a:t>es una enfermedad inflamatoria crónica, que cursa con brotes, afecta de 1 al 3 % de la población, puede aparecer a cualquier edad, su etiología es desconocida multifactorial, en esta enfermedad aumenta el grosor epidérmico, normalmente el tránsito epidérmico es de 28 días pero aquí suele durar 4, clínicamente su lesión elemental es una placa eritematosa con descamación gruesa, nacarada y bien delimitada, alrededor puede verse un halo de piel mas clara llamado halo de </a:t>
            </a:r>
            <a:r>
              <a:rPr lang="es-MX" sz="2400" dirty="0" err="1"/>
              <a:t>Woronoff</a:t>
            </a:r>
            <a:r>
              <a:rPr lang="es-MX" sz="2400" dirty="0"/>
              <a:t>. Existen diversas presentaciones clínicas, la mas frecuente es la psoriasis vulgar o en placas. Otras formas son: eritrodermia psoriásica, psoriasis invertida, la psoriasis ungueal, la pustulosa, la artropatía psoriásica. </a:t>
            </a:r>
          </a:p>
        </p:txBody>
      </p:sp>
      <p:pic>
        <p:nvPicPr>
          <p:cNvPr id="12" name="Imagen 11" descr="Mano de una persona&#10;&#10;El contenido generado por IA puede ser incorrecto.">
            <a:extLst>
              <a:ext uri="{FF2B5EF4-FFF2-40B4-BE49-F238E27FC236}">
                <a16:creationId xmlns:a16="http://schemas.microsoft.com/office/drawing/2014/main" id="{627AA151-05E4-39D4-D68A-5A16204D17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72602" y="2127476"/>
            <a:ext cx="8483074" cy="6292839"/>
          </a:xfrm>
          <a:prstGeom prst="rect">
            <a:avLst/>
          </a:prstGeom>
        </p:spPr>
      </p:pic>
      <p:sp>
        <p:nvSpPr>
          <p:cNvPr id="13" name="CuadroTexto 12">
            <a:extLst>
              <a:ext uri="{FF2B5EF4-FFF2-40B4-BE49-F238E27FC236}">
                <a16:creationId xmlns:a16="http://schemas.microsoft.com/office/drawing/2014/main" id="{86A3DF0B-EF73-ED37-E215-B870B106198E}"/>
              </a:ext>
            </a:extLst>
          </p:cNvPr>
          <p:cNvSpPr txBox="1"/>
          <p:nvPr/>
        </p:nvSpPr>
        <p:spPr>
          <a:xfrm>
            <a:off x="9372602" y="8558127"/>
            <a:ext cx="1752600" cy="338554"/>
          </a:xfrm>
          <a:prstGeom prst="rect">
            <a:avLst/>
          </a:prstGeom>
          <a:noFill/>
        </p:spPr>
        <p:txBody>
          <a:bodyPr wrap="square" rtlCol="0">
            <a:spAutoFit/>
          </a:bodyPr>
          <a:lstStyle/>
          <a:p>
            <a:r>
              <a:rPr lang="es-MX" sz="1600" dirty="0"/>
              <a:t>Figura 9.</a:t>
            </a:r>
          </a:p>
        </p:txBody>
      </p:sp>
    </p:spTree>
    <p:extLst>
      <p:ext uri="{BB962C8B-B14F-4D97-AF65-F5344CB8AC3E}">
        <p14:creationId xmlns:p14="http://schemas.microsoft.com/office/powerpoint/2010/main" val="2876995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7D7E88AB-2179-2AA7-ECC2-350913CF5D30}"/>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657B6575-443A-8569-504F-EF6C9808C03B}"/>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23870E12-169B-8DBE-42AD-8D65CB1E981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F1469D6-624A-00C8-6530-B3255C350DE2}"/>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B044289F-8A7E-001C-97D1-588AE600AAA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8A21CC9B-93C0-1480-8051-32B45193EB3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AE1FD2CD-53EB-696C-D01F-C15A9D7E534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909E13B9-FFCB-749B-3001-AA082F91C9D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89B0637F-F259-CB91-E3A4-29AD800B33F9}"/>
              </a:ext>
            </a:extLst>
          </p:cNvPr>
          <p:cNvSpPr txBox="1"/>
          <p:nvPr/>
        </p:nvSpPr>
        <p:spPr>
          <a:xfrm>
            <a:off x="3991550" y="2715822"/>
            <a:ext cx="11506200" cy="4524315"/>
          </a:xfrm>
          <a:prstGeom prst="rect">
            <a:avLst/>
          </a:prstGeom>
          <a:noFill/>
        </p:spPr>
        <p:txBody>
          <a:bodyPr wrap="square" rtlCol="0">
            <a:spAutoFit/>
          </a:bodyPr>
          <a:lstStyle/>
          <a:p>
            <a:pPr algn="just"/>
            <a:r>
              <a:rPr lang="es-MX" sz="3200" dirty="0"/>
              <a:t>Tratamiento de psoriasis:</a:t>
            </a:r>
          </a:p>
          <a:p>
            <a:pPr marL="285750" indent="-285750" algn="just">
              <a:buFont typeface="Arial" panose="020B0604020202020204" pitchFamily="34" charset="0"/>
              <a:buChar char="•"/>
            </a:pPr>
            <a:r>
              <a:rPr lang="es-MX" sz="3200" dirty="0"/>
              <a:t>Medicamentos como de anticuerpos monoclonales otros que actúan sobre las interleucinas, en general, dirigidos contra el factor de necrosis tumoral TNF. </a:t>
            </a:r>
          </a:p>
          <a:p>
            <a:pPr marL="285750" indent="-285750" algn="just">
              <a:buFont typeface="Arial" panose="020B0604020202020204" pitchFamily="34" charset="0"/>
              <a:buChar char="•"/>
            </a:pPr>
            <a:r>
              <a:rPr lang="es-MX" sz="3200" dirty="0"/>
              <a:t>Otros tratamientos tópicos son: emolientes como la glicerina, </a:t>
            </a:r>
            <a:r>
              <a:rPr lang="es-MX" sz="3200" dirty="0" err="1"/>
              <a:t>queratolíticos</a:t>
            </a:r>
            <a:r>
              <a:rPr lang="es-MX" sz="3200" dirty="0"/>
              <a:t> como el ácido salicílico, corticoides, análogos de la vitamina D, el calcitriol, sistémicos como PUVA (psoraleno el cual se activa con la exposición a la luz solar), ciclosporina A, metrotexato, entre otros no disponibles en México. </a:t>
            </a:r>
          </a:p>
        </p:txBody>
      </p:sp>
    </p:spTree>
    <p:extLst>
      <p:ext uri="{BB962C8B-B14F-4D97-AF65-F5344CB8AC3E}">
        <p14:creationId xmlns:p14="http://schemas.microsoft.com/office/powerpoint/2010/main" val="615655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011B35BF-2E46-F7DA-F756-7837A7B099B0}"/>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349B71EE-AB99-75DC-2BDF-462BBAE79100}"/>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75B7C023-BBB9-B569-802E-89FF362772C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424E596-A388-FD48-6173-5356560A06B3}"/>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87DA0156-F3F3-0040-1A12-55737088D68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B16FF6FE-7450-F7D9-58E9-99D93EC93E8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3B28CC4F-C730-2800-786B-51B24F3DDA9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FF704EE9-CCA7-792C-D53D-87CDCCB59F01}"/>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209294AB-D58D-233A-6735-8502FD7144F2}"/>
              </a:ext>
            </a:extLst>
          </p:cNvPr>
          <p:cNvSpPr txBox="1"/>
          <p:nvPr/>
        </p:nvSpPr>
        <p:spPr>
          <a:xfrm>
            <a:off x="10058400" y="3221653"/>
            <a:ext cx="7391400" cy="4893647"/>
          </a:xfrm>
          <a:prstGeom prst="rect">
            <a:avLst/>
          </a:prstGeom>
          <a:noFill/>
        </p:spPr>
        <p:txBody>
          <a:bodyPr wrap="square" rtlCol="0">
            <a:spAutoFit/>
          </a:bodyPr>
          <a:lstStyle/>
          <a:p>
            <a:pPr algn="just"/>
            <a:r>
              <a:rPr lang="es-MX" sz="2400" b="1" dirty="0"/>
              <a:t>Dermatitis seborreica: </a:t>
            </a:r>
            <a:r>
              <a:rPr lang="es-MX" sz="2400" dirty="0"/>
              <a:t>se caracteriza por placas </a:t>
            </a:r>
            <a:r>
              <a:rPr lang="es-MX" sz="2400" dirty="0" err="1"/>
              <a:t>eritematodescamativas</a:t>
            </a:r>
            <a:r>
              <a:rPr lang="es-MX" sz="2400" dirty="0"/>
              <a:t> situadas en piel cabelluda, región centro facial, axilas, ingles y linea media del tronco. </a:t>
            </a:r>
          </a:p>
          <a:p>
            <a:pPr algn="just"/>
            <a:r>
              <a:rPr lang="es-MX" sz="2400" dirty="0"/>
              <a:t>Se asocia a problemas de inmunodepresión  y se manifiesta como placas </a:t>
            </a:r>
            <a:r>
              <a:rPr lang="es-MX" sz="2400" dirty="0" err="1"/>
              <a:t>eritematodescamativas</a:t>
            </a:r>
            <a:r>
              <a:rPr lang="es-MX" sz="2400" dirty="0"/>
              <a:t>. </a:t>
            </a:r>
          </a:p>
          <a:p>
            <a:pPr algn="just"/>
            <a:r>
              <a:rPr lang="es-MX" sz="2400" dirty="0"/>
              <a:t>Tratamiento: </a:t>
            </a:r>
            <a:r>
              <a:rPr lang="es-MX" sz="2400" dirty="0" err="1"/>
              <a:t>seboreguladores</a:t>
            </a:r>
            <a:r>
              <a:rPr lang="es-MX" sz="2400" dirty="0"/>
              <a:t>, antifúngicos y/o corticoides tópicos de baja potencia y en el cuero cabelludo puede asociarse con </a:t>
            </a:r>
            <a:r>
              <a:rPr lang="es-MX" sz="2400" dirty="0" err="1"/>
              <a:t>queratolítico</a:t>
            </a:r>
            <a:r>
              <a:rPr lang="es-MX" sz="2400" dirty="0"/>
              <a:t> como ácido salicílico. Actualmente lo mas empleado es en </a:t>
            </a:r>
            <a:r>
              <a:rPr lang="es-MX" sz="2400" dirty="0" err="1"/>
              <a:t>shampoo</a:t>
            </a:r>
            <a:r>
              <a:rPr lang="es-MX" sz="2400" dirty="0"/>
              <a:t> de ketoconazol al 2%. </a:t>
            </a:r>
          </a:p>
          <a:p>
            <a:pPr algn="just"/>
            <a:endParaRPr lang="es-MX" sz="2400" dirty="0"/>
          </a:p>
          <a:p>
            <a:pPr algn="just"/>
            <a:r>
              <a:rPr lang="es-MX" sz="2400" dirty="0"/>
              <a:t>Dermatología, </a:t>
            </a:r>
            <a:r>
              <a:rPr lang="es-MX" sz="2400" i="1" dirty="0"/>
              <a:t>Manual CTO de Medicina y cirugía </a:t>
            </a:r>
            <a:r>
              <a:rPr lang="es-MX" sz="2400" dirty="0"/>
              <a:t>5ª ed. Editorial grupo CTO</a:t>
            </a:r>
          </a:p>
        </p:txBody>
      </p:sp>
      <p:pic>
        <p:nvPicPr>
          <p:cNvPr id="12" name="Imagen 11" descr="La cara de una persona&#10;&#10;El contenido generado por IA puede ser incorrecto.">
            <a:extLst>
              <a:ext uri="{FF2B5EF4-FFF2-40B4-BE49-F238E27FC236}">
                <a16:creationId xmlns:a16="http://schemas.microsoft.com/office/drawing/2014/main" id="{9765EBCF-6292-E870-0DEF-58901FE787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3100" y="3339959"/>
            <a:ext cx="6970900" cy="5195499"/>
          </a:xfrm>
          <a:prstGeom prst="rect">
            <a:avLst/>
          </a:prstGeom>
        </p:spPr>
      </p:pic>
      <p:sp>
        <p:nvSpPr>
          <p:cNvPr id="11" name="CuadroTexto 10">
            <a:extLst>
              <a:ext uri="{FF2B5EF4-FFF2-40B4-BE49-F238E27FC236}">
                <a16:creationId xmlns:a16="http://schemas.microsoft.com/office/drawing/2014/main" id="{3684AAF4-2BE1-A35A-A1C2-4B0F56BFB798}"/>
              </a:ext>
            </a:extLst>
          </p:cNvPr>
          <p:cNvSpPr txBox="1"/>
          <p:nvPr/>
        </p:nvSpPr>
        <p:spPr>
          <a:xfrm>
            <a:off x="2156167" y="8621183"/>
            <a:ext cx="1752600" cy="338554"/>
          </a:xfrm>
          <a:prstGeom prst="rect">
            <a:avLst/>
          </a:prstGeom>
          <a:noFill/>
        </p:spPr>
        <p:txBody>
          <a:bodyPr wrap="square" rtlCol="0">
            <a:spAutoFit/>
          </a:bodyPr>
          <a:lstStyle/>
          <a:p>
            <a:r>
              <a:rPr lang="es-MX" sz="1600" dirty="0"/>
              <a:t>Figura 10.</a:t>
            </a:r>
          </a:p>
        </p:txBody>
      </p:sp>
    </p:spTree>
    <p:extLst>
      <p:ext uri="{BB962C8B-B14F-4D97-AF65-F5344CB8AC3E}">
        <p14:creationId xmlns:p14="http://schemas.microsoft.com/office/powerpoint/2010/main" val="1186832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5301D882-F5CF-6849-0FB8-D050AB891CE6}"/>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39F525FB-266A-0DE7-2E5C-894AC015829A}"/>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7C0AF9DC-2D01-F388-1553-06D4506E4D6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CCC6E1D-634D-9EFE-B12C-2952EE5D6C0B}"/>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61CF6EB8-2568-36A7-0FB4-34D2DCD5D27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227E7C2A-0A64-BC6E-E21D-41B07EB3D87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9720E794-F125-ACB4-42BA-4C7E583040B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CEBFEFAA-A9B9-BE66-5B86-2580C5A93DD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7A1D5637-E87F-0AF7-514F-1D8C5EBF0DC2}"/>
              </a:ext>
            </a:extLst>
          </p:cNvPr>
          <p:cNvSpPr txBox="1"/>
          <p:nvPr/>
        </p:nvSpPr>
        <p:spPr>
          <a:xfrm>
            <a:off x="2209800" y="3631003"/>
            <a:ext cx="6934200" cy="4154984"/>
          </a:xfrm>
          <a:prstGeom prst="rect">
            <a:avLst/>
          </a:prstGeom>
          <a:noFill/>
        </p:spPr>
        <p:txBody>
          <a:bodyPr wrap="square" rtlCol="0">
            <a:spAutoFit/>
          </a:bodyPr>
          <a:lstStyle/>
          <a:p>
            <a:pPr algn="just"/>
            <a:r>
              <a:rPr lang="es-MX" sz="2400" b="1" dirty="0"/>
              <a:t>Dermatitis por contacto: </a:t>
            </a:r>
            <a:r>
              <a:rPr lang="es-MX" sz="2400" dirty="0"/>
              <a:t>aparece mediada por una hiper sensibilidad tipo IV frente a algún agente extraño. Hay formas agudas y crónicas. Lo mas frecuentes es que aparece en el dorso de la mano, aunque puede aparecer a una zona distinta a donde se tuvo contacto con el alergeno. El alergeno más frecuente en la mujer es el níquel en relación con la bisutería y el cromo en los hombres presente en el cemento así como en la bisutería y en el calzado. Ya resuelta la lesión para identificar los alergenos se realiza una prueba </a:t>
            </a:r>
            <a:r>
              <a:rPr lang="es-MX" sz="2400" dirty="0" err="1"/>
              <a:t>epicutanea</a:t>
            </a:r>
            <a:r>
              <a:rPr lang="es-MX" sz="2400" dirty="0"/>
              <a:t> de contacto.</a:t>
            </a:r>
          </a:p>
        </p:txBody>
      </p:sp>
      <p:pic>
        <p:nvPicPr>
          <p:cNvPr id="14" name="Imagen 13" descr="Mano de una persona&#10;&#10;El contenido generado por IA puede ser incorrecto.">
            <a:extLst>
              <a:ext uri="{FF2B5EF4-FFF2-40B4-BE49-F238E27FC236}">
                <a16:creationId xmlns:a16="http://schemas.microsoft.com/office/drawing/2014/main" id="{949FB1DC-3721-457B-8D92-E3223F7379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96400" y="2866644"/>
            <a:ext cx="8059768" cy="5648134"/>
          </a:xfrm>
          <a:prstGeom prst="rect">
            <a:avLst/>
          </a:prstGeom>
        </p:spPr>
      </p:pic>
      <p:sp>
        <p:nvSpPr>
          <p:cNvPr id="15" name="CuadroTexto 14">
            <a:extLst>
              <a:ext uri="{FF2B5EF4-FFF2-40B4-BE49-F238E27FC236}">
                <a16:creationId xmlns:a16="http://schemas.microsoft.com/office/drawing/2014/main" id="{6B0AEE9B-3B63-7C1D-A97D-7512F6314DA7}"/>
              </a:ext>
            </a:extLst>
          </p:cNvPr>
          <p:cNvSpPr txBox="1"/>
          <p:nvPr/>
        </p:nvSpPr>
        <p:spPr>
          <a:xfrm>
            <a:off x="9271000" y="8709896"/>
            <a:ext cx="1752600" cy="338554"/>
          </a:xfrm>
          <a:prstGeom prst="rect">
            <a:avLst/>
          </a:prstGeom>
          <a:noFill/>
        </p:spPr>
        <p:txBody>
          <a:bodyPr wrap="square" rtlCol="0">
            <a:spAutoFit/>
          </a:bodyPr>
          <a:lstStyle/>
          <a:p>
            <a:r>
              <a:rPr lang="es-MX" sz="1600" dirty="0"/>
              <a:t>Figura 11.</a:t>
            </a:r>
          </a:p>
        </p:txBody>
      </p:sp>
    </p:spTree>
    <p:extLst>
      <p:ext uri="{BB962C8B-B14F-4D97-AF65-F5344CB8AC3E}">
        <p14:creationId xmlns:p14="http://schemas.microsoft.com/office/powerpoint/2010/main" val="317281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3D2CF834-2F75-E9A4-ECA1-C4E49430119C}"/>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163FBCE4-D4F3-83B6-88F3-54A33A8BA23A}"/>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EB088559-8A79-4E37-B1E8-3F6AC02EA08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29E0615-A022-5E75-4083-35995FEA62C7}"/>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97FCD963-16B4-D14D-3BB7-438771C5EF6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E6EFB70D-BEC6-7996-8B15-E2F26B5998C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4FA1F69B-64CF-3AE8-1C3A-2F746A071BA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BB77CC68-2CC6-4C79-F91B-A2E1572CDD0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6D4880AD-5A25-CD4E-5BA3-FCE768C1EAE3}"/>
              </a:ext>
            </a:extLst>
          </p:cNvPr>
          <p:cNvSpPr txBox="1"/>
          <p:nvPr/>
        </p:nvSpPr>
        <p:spPr>
          <a:xfrm>
            <a:off x="8686800" y="2438270"/>
            <a:ext cx="8784717" cy="6001643"/>
          </a:xfrm>
          <a:prstGeom prst="rect">
            <a:avLst/>
          </a:prstGeom>
          <a:noFill/>
        </p:spPr>
        <p:txBody>
          <a:bodyPr wrap="square" rtlCol="0">
            <a:spAutoFit/>
          </a:bodyPr>
          <a:lstStyle/>
          <a:p>
            <a:pPr algn="just"/>
            <a:r>
              <a:rPr lang="es-MX" sz="2400" b="1" dirty="0"/>
              <a:t>Rosácea: </a:t>
            </a:r>
            <a:r>
              <a:rPr lang="es-MX" sz="2400" dirty="0"/>
              <a:t>predominantemente afecta la cara y los ojos, la prevalencia global es del 5.5%. Es más evidente en pieles claras y más fácil de diagnosticar, el pico de prevalencia es entre los 45-60 años es mas común en mujeres, aparece como un eritema nodular deforme principalmente en la nariz frecuentemente con telangiectasias e hipertrofia sebácea. </a:t>
            </a:r>
          </a:p>
          <a:p>
            <a:pPr algn="just"/>
            <a:r>
              <a:rPr lang="es-MX" sz="2400" dirty="0"/>
              <a:t>Se caracteriza por la irritación, resequedad y eritema ocular. Su etiología no es bien conocida pero se relaciona con el estrés, eventos emocionales, alimentos calientes y picantes, rayos UV, calor, alcohol, ejercicio, productos tópicos, microorganismos, etc. </a:t>
            </a:r>
          </a:p>
          <a:p>
            <a:pPr algn="just"/>
            <a:r>
              <a:rPr lang="es-MX" sz="2400" dirty="0"/>
              <a:t>El diagnostico incluye eritema centro facial persistente con periodos de intensificación. En los fenotipos mas claros se presentan rojeces, telangiectasias, pápulas o pústulas y manifestaciones oculares. </a:t>
            </a:r>
          </a:p>
          <a:p>
            <a:pPr algn="just"/>
            <a:r>
              <a:rPr lang="es-MX" sz="2400" dirty="0"/>
              <a:t>Dentro del tratamiento para el eritema centro facial se utiliza la oximetazolina así como la </a:t>
            </a:r>
            <a:r>
              <a:rPr lang="es-MX" sz="2400" dirty="0" err="1"/>
              <a:t>ivermentina</a:t>
            </a:r>
            <a:r>
              <a:rPr lang="es-MX" sz="2400" dirty="0"/>
              <a:t>, metronidazol, ácido </a:t>
            </a:r>
            <a:r>
              <a:rPr lang="es-MX" sz="2400" dirty="0" err="1"/>
              <a:t>azelaico</a:t>
            </a:r>
            <a:r>
              <a:rPr lang="es-MX" sz="2400" dirty="0"/>
              <a:t>, minociclina tópica, </a:t>
            </a:r>
            <a:r>
              <a:rPr lang="es-MX" sz="2400" dirty="0" err="1"/>
              <a:t>tacrolimus</a:t>
            </a:r>
            <a:r>
              <a:rPr lang="es-MX" sz="2400" dirty="0"/>
              <a:t>,, etc. </a:t>
            </a:r>
          </a:p>
        </p:txBody>
      </p:sp>
      <p:pic>
        <p:nvPicPr>
          <p:cNvPr id="12" name="Imagen 11" descr="Cara de una persona en la boca&#10;&#10;El contenido generado por IA puede ser incorrecto.">
            <a:extLst>
              <a:ext uri="{FF2B5EF4-FFF2-40B4-BE49-F238E27FC236}">
                <a16:creationId xmlns:a16="http://schemas.microsoft.com/office/drawing/2014/main" id="{91D0D4D7-6959-D064-0F13-9CEF84832E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0" y="4217801"/>
            <a:ext cx="7789045" cy="4381338"/>
          </a:xfrm>
          <a:prstGeom prst="rect">
            <a:avLst/>
          </a:prstGeom>
        </p:spPr>
      </p:pic>
      <p:sp>
        <p:nvSpPr>
          <p:cNvPr id="13" name="CuadroTexto 12">
            <a:extLst>
              <a:ext uri="{FF2B5EF4-FFF2-40B4-BE49-F238E27FC236}">
                <a16:creationId xmlns:a16="http://schemas.microsoft.com/office/drawing/2014/main" id="{1320615E-FC5D-5608-CA2D-6DDE3E17F8C3}"/>
              </a:ext>
            </a:extLst>
          </p:cNvPr>
          <p:cNvSpPr txBox="1"/>
          <p:nvPr/>
        </p:nvSpPr>
        <p:spPr>
          <a:xfrm>
            <a:off x="389467" y="8725323"/>
            <a:ext cx="1752600" cy="338554"/>
          </a:xfrm>
          <a:prstGeom prst="rect">
            <a:avLst/>
          </a:prstGeom>
          <a:noFill/>
        </p:spPr>
        <p:txBody>
          <a:bodyPr wrap="square" rtlCol="0">
            <a:spAutoFit/>
          </a:bodyPr>
          <a:lstStyle/>
          <a:p>
            <a:r>
              <a:rPr lang="es-MX" sz="1600" dirty="0"/>
              <a:t>Figura 12.</a:t>
            </a:r>
          </a:p>
        </p:txBody>
      </p:sp>
    </p:spTree>
    <p:extLst>
      <p:ext uri="{BB962C8B-B14F-4D97-AF65-F5344CB8AC3E}">
        <p14:creationId xmlns:p14="http://schemas.microsoft.com/office/powerpoint/2010/main" val="2462521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5399F88C-60C6-0CA6-E83B-DA57ABCC3404}"/>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BCE0030E-8A09-8908-CDA0-488CB8750D44}"/>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95AD5391-B62F-3ECA-8E1D-3578ABD78BA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3E96BF2-F965-1EE6-B379-2FD82C889BB6}"/>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10D9DBD4-3951-574B-BB44-2B55CC6D1E9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785DD85C-FC6B-EEEC-2C24-C6E5C1472BD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421FDCBC-D5CD-EBBB-D00B-290AB7F50DD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1D8D8017-6372-34DD-4CE6-8A197516335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3027E06C-EF39-FF6D-B583-D5CD5B914938}"/>
              </a:ext>
            </a:extLst>
          </p:cNvPr>
          <p:cNvSpPr txBox="1"/>
          <p:nvPr/>
        </p:nvSpPr>
        <p:spPr>
          <a:xfrm>
            <a:off x="6758311" y="743169"/>
            <a:ext cx="5051652" cy="1077218"/>
          </a:xfrm>
          <a:prstGeom prst="rect">
            <a:avLst/>
          </a:prstGeom>
          <a:noFill/>
        </p:spPr>
        <p:txBody>
          <a:bodyPr wrap="square" rtlCol="0">
            <a:spAutoFit/>
          </a:bodyPr>
          <a:lstStyle/>
          <a:p>
            <a:pPr algn="ctr"/>
            <a:r>
              <a:rPr lang="es-MX" sz="3200" b="1" dirty="0"/>
              <a:t>ENFERMEDADES INFECCIOSAS </a:t>
            </a:r>
          </a:p>
        </p:txBody>
      </p:sp>
      <p:sp>
        <p:nvSpPr>
          <p:cNvPr id="11" name="CuadroTexto 10">
            <a:extLst>
              <a:ext uri="{FF2B5EF4-FFF2-40B4-BE49-F238E27FC236}">
                <a16:creationId xmlns:a16="http://schemas.microsoft.com/office/drawing/2014/main" id="{551E4F8E-A59E-7CF7-4108-C9086D1084CF}"/>
              </a:ext>
            </a:extLst>
          </p:cNvPr>
          <p:cNvSpPr txBox="1"/>
          <p:nvPr/>
        </p:nvSpPr>
        <p:spPr>
          <a:xfrm>
            <a:off x="1752601" y="3258690"/>
            <a:ext cx="7620000" cy="6001643"/>
          </a:xfrm>
          <a:prstGeom prst="rect">
            <a:avLst/>
          </a:prstGeom>
          <a:noFill/>
        </p:spPr>
        <p:txBody>
          <a:bodyPr wrap="square" rtlCol="0">
            <a:spAutoFit/>
          </a:bodyPr>
          <a:lstStyle/>
          <a:p>
            <a:pPr algn="just"/>
            <a:r>
              <a:rPr lang="es-MX" sz="2400" dirty="0"/>
              <a:t>Las mas comunes son:</a:t>
            </a:r>
          </a:p>
          <a:p>
            <a:pPr marL="285750" indent="-285750" algn="just">
              <a:buFont typeface="Arial" panose="020B0604020202020204" pitchFamily="34" charset="0"/>
              <a:buChar char="•"/>
            </a:pPr>
            <a:r>
              <a:rPr lang="es-MX" sz="2400" b="1" dirty="0"/>
              <a:t>Dermatofitosis conocida como tiña.</a:t>
            </a:r>
          </a:p>
          <a:p>
            <a:pPr marL="285750" indent="-285750" algn="just">
              <a:buFont typeface="Arial" panose="020B0604020202020204" pitchFamily="34" charset="0"/>
              <a:buChar char="•"/>
            </a:pPr>
            <a:r>
              <a:rPr lang="es-MX" sz="2400" b="1" dirty="0"/>
              <a:t>Impétigo.</a:t>
            </a:r>
          </a:p>
          <a:p>
            <a:pPr marL="285750" indent="-285750" algn="just">
              <a:buFont typeface="Arial" panose="020B0604020202020204" pitchFamily="34" charset="0"/>
              <a:buChar char="•"/>
            </a:pPr>
            <a:r>
              <a:rPr lang="es-MX" sz="2400" b="1" dirty="0"/>
              <a:t>Herpes zóster. </a:t>
            </a:r>
          </a:p>
          <a:p>
            <a:pPr marL="285750" indent="-285750" algn="just">
              <a:buFont typeface="Arial" panose="020B0604020202020204" pitchFamily="34" charset="0"/>
              <a:buChar char="•"/>
            </a:pPr>
            <a:r>
              <a:rPr lang="es-MX" sz="2400" b="1" dirty="0"/>
              <a:t>Verrugas por VPH.</a:t>
            </a:r>
          </a:p>
          <a:p>
            <a:pPr marL="285750" indent="-285750" algn="just">
              <a:buFont typeface="Arial" panose="020B0604020202020204" pitchFamily="34" charset="0"/>
              <a:buChar char="•"/>
            </a:pPr>
            <a:endParaRPr lang="es-MX" sz="2400" dirty="0"/>
          </a:p>
          <a:p>
            <a:pPr algn="just"/>
            <a:r>
              <a:rPr lang="es-MX" sz="2400" dirty="0"/>
              <a:t>Dermatofitosis es una infección provocada por un hongo (</a:t>
            </a:r>
            <a:r>
              <a:rPr lang="es-MX" sz="2400" dirty="0" err="1"/>
              <a:t>trichophyton</a:t>
            </a:r>
            <a:r>
              <a:rPr lang="es-MX" sz="2400" dirty="0"/>
              <a:t> </a:t>
            </a:r>
            <a:r>
              <a:rPr lang="es-MX" sz="2400" dirty="0" err="1"/>
              <a:t>rubrum</a:t>
            </a:r>
            <a:r>
              <a:rPr lang="es-MX" sz="2400" dirty="0"/>
              <a:t> y </a:t>
            </a:r>
            <a:r>
              <a:rPr lang="es-MX" sz="2400" dirty="0" err="1"/>
              <a:t>trichophyton</a:t>
            </a:r>
            <a:r>
              <a:rPr lang="es-MX" sz="2400" dirty="0"/>
              <a:t> </a:t>
            </a:r>
            <a:r>
              <a:rPr lang="es-MX" sz="2400" dirty="0" err="1"/>
              <a:t>tonsurans</a:t>
            </a:r>
            <a:r>
              <a:rPr lang="es-MX" sz="2400" dirty="0"/>
              <a:t>) son los que afectan el pie de atleta, la tiña </a:t>
            </a:r>
            <a:r>
              <a:rPr lang="es-MX" sz="2400" dirty="0" err="1"/>
              <a:t>capitis</a:t>
            </a:r>
            <a:r>
              <a:rPr lang="es-MX" sz="2400" dirty="0"/>
              <a:t> y las uñas. </a:t>
            </a:r>
          </a:p>
          <a:p>
            <a:pPr algn="just"/>
            <a:r>
              <a:rPr lang="es-MX" sz="2400" dirty="0"/>
              <a:t>El tratamiento de elección para la tiña </a:t>
            </a:r>
            <a:r>
              <a:rPr lang="es-MX" sz="2400" dirty="0" err="1"/>
              <a:t>capitis</a:t>
            </a:r>
            <a:r>
              <a:rPr lang="es-MX" sz="2400" dirty="0"/>
              <a:t> es la griseofulvina de 10-20 mg/kg/40 días. Como segunda opción esta la </a:t>
            </a:r>
            <a:r>
              <a:rPr lang="es-MX" sz="2400" dirty="0" err="1"/>
              <a:t>terbinafina</a:t>
            </a:r>
            <a:r>
              <a:rPr lang="es-MX" sz="2400" dirty="0"/>
              <a:t> 250mg/día/tres meses vía oral. Un medicamento que actúa sobre al menos siete tipos de hongos incluidos los antes mencionados es el </a:t>
            </a:r>
            <a:r>
              <a:rPr lang="es-MX" sz="2400" dirty="0" err="1"/>
              <a:t>Tolnaftato</a:t>
            </a:r>
            <a:r>
              <a:rPr lang="es-MX" sz="2400" dirty="0"/>
              <a:t> en crema cada 12 </a:t>
            </a:r>
            <a:r>
              <a:rPr lang="es-MX" sz="2400" dirty="0" err="1"/>
              <a:t>hrs</a:t>
            </a:r>
            <a:r>
              <a:rPr lang="es-MX" sz="2400" dirty="0"/>
              <a:t> por tres semanas. </a:t>
            </a:r>
          </a:p>
          <a:p>
            <a:pPr algn="just"/>
            <a:r>
              <a:rPr lang="es-MX" sz="2400" dirty="0"/>
              <a:t> </a:t>
            </a:r>
          </a:p>
        </p:txBody>
      </p:sp>
      <p:pic>
        <p:nvPicPr>
          <p:cNvPr id="13" name="Imagen 12" descr="Mano de una persona&#10;&#10;El contenido generado por IA puede ser incorrecto.">
            <a:extLst>
              <a:ext uri="{FF2B5EF4-FFF2-40B4-BE49-F238E27FC236}">
                <a16:creationId xmlns:a16="http://schemas.microsoft.com/office/drawing/2014/main" id="{A478BFC0-BD63-F228-DB3F-CF115A2463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77400" y="3060240"/>
            <a:ext cx="7772400" cy="4943475"/>
          </a:xfrm>
          <a:prstGeom prst="rect">
            <a:avLst/>
          </a:prstGeom>
        </p:spPr>
      </p:pic>
      <p:sp>
        <p:nvSpPr>
          <p:cNvPr id="14" name="CuadroTexto 13">
            <a:extLst>
              <a:ext uri="{FF2B5EF4-FFF2-40B4-BE49-F238E27FC236}">
                <a16:creationId xmlns:a16="http://schemas.microsoft.com/office/drawing/2014/main" id="{8C59FBB1-50C3-9E8E-0D64-ED0A631603CF}"/>
              </a:ext>
            </a:extLst>
          </p:cNvPr>
          <p:cNvSpPr txBox="1"/>
          <p:nvPr/>
        </p:nvSpPr>
        <p:spPr>
          <a:xfrm>
            <a:off x="9677400" y="8285088"/>
            <a:ext cx="1752600" cy="338554"/>
          </a:xfrm>
          <a:prstGeom prst="rect">
            <a:avLst/>
          </a:prstGeom>
          <a:noFill/>
        </p:spPr>
        <p:txBody>
          <a:bodyPr wrap="square" rtlCol="0">
            <a:spAutoFit/>
          </a:bodyPr>
          <a:lstStyle/>
          <a:p>
            <a:r>
              <a:rPr lang="es-MX" sz="1600" dirty="0"/>
              <a:t>Figura 13.</a:t>
            </a:r>
          </a:p>
        </p:txBody>
      </p:sp>
    </p:spTree>
    <p:extLst>
      <p:ext uri="{BB962C8B-B14F-4D97-AF65-F5344CB8AC3E}">
        <p14:creationId xmlns:p14="http://schemas.microsoft.com/office/powerpoint/2010/main" val="3541720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288F9C50-BF81-8A30-2D75-3089D5A8A7A2}"/>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868441C1-0B8B-A5C2-DA7E-51054931B248}"/>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6939511F-FAFB-3F59-7EC3-D643A0F4631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9DD0DC6-46DB-0458-8F17-E8A98B4E8748}"/>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A3AE2DF1-458F-DDC1-EE80-93158A25380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52C488BA-44ED-52D5-2522-09B11E271F3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E2F8D51F-4C29-1919-26EF-A15DF6BFF8E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A5486FE9-7F62-BF49-B10C-7DBEC016DB2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6EE6967B-BF4F-2CA2-DABC-62AEDAA187CF}"/>
              </a:ext>
            </a:extLst>
          </p:cNvPr>
          <p:cNvSpPr txBox="1"/>
          <p:nvPr/>
        </p:nvSpPr>
        <p:spPr>
          <a:xfrm>
            <a:off x="11529690" y="2857500"/>
            <a:ext cx="6172200" cy="3046988"/>
          </a:xfrm>
          <a:prstGeom prst="rect">
            <a:avLst/>
          </a:prstGeom>
          <a:noFill/>
        </p:spPr>
        <p:txBody>
          <a:bodyPr wrap="square" rtlCol="0">
            <a:spAutoFit/>
          </a:bodyPr>
          <a:lstStyle/>
          <a:p>
            <a:pPr algn="just"/>
            <a:r>
              <a:rPr lang="es-MX" sz="2400" b="1" dirty="0"/>
              <a:t>Impétigo: </a:t>
            </a:r>
            <a:r>
              <a:rPr lang="es-MX" sz="2400" dirty="0"/>
              <a:t>infección superficial muy contagiosa principalmente causada por el S. </a:t>
            </a:r>
            <a:r>
              <a:rPr lang="es-MX" sz="2400" dirty="0" err="1"/>
              <a:t>Aureus</a:t>
            </a:r>
            <a:r>
              <a:rPr lang="es-MX" sz="2400" dirty="0"/>
              <a:t>. </a:t>
            </a:r>
          </a:p>
          <a:p>
            <a:pPr algn="just"/>
            <a:r>
              <a:rPr lang="es-MX" sz="2400" dirty="0"/>
              <a:t>Se caracteriza por costras color </a:t>
            </a:r>
            <a:r>
              <a:rPr lang="es-MX" sz="2400" dirty="0" err="1"/>
              <a:t>mielicéricas</a:t>
            </a:r>
            <a:r>
              <a:rPr lang="es-MX" sz="2400" dirty="0"/>
              <a:t> que aparecen en la cara y zonas expuestas, típica de niños una temible complicación es una afección renal.. </a:t>
            </a:r>
          </a:p>
          <a:p>
            <a:pPr algn="just"/>
            <a:r>
              <a:rPr lang="es-MX" sz="2400" dirty="0"/>
              <a:t>Se trata con </a:t>
            </a:r>
            <a:r>
              <a:rPr lang="es-MX" sz="2400" dirty="0" err="1"/>
              <a:t>mupirosina</a:t>
            </a:r>
            <a:r>
              <a:rPr lang="es-MX" sz="2400" dirty="0"/>
              <a:t> o ácido </a:t>
            </a:r>
            <a:r>
              <a:rPr lang="es-MX" sz="2400" dirty="0" err="1"/>
              <a:t>fusídico</a:t>
            </a:r>
            <a:r>
              <a:rPr lang="es-MX" sz="2400" dirty="0"/>
              <a:t> tópico y dicloxacilina vía oral. </a:t>
            </a:r>
          </a:p>
        </p:txBody>
      </p:sp>
      <p:pic>
        <p:nvPicPr>
          <p:cNvPr id="12" name="Imagen 11" descr="Cara de una persona&#10;&#10;El contenido generado por IA puede ser incorrecto.">
            <a:extLst>
              <a:ext uri="{FF2B5EF4-FFF2-40B4-BE49-F238E27FC236}">
                <a16:creationId xmlns:a16="http://schemas.microsoft.com/office/drawing/2014/main" id="{514A9110-CF0A-7D8B-C624-1493464D31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800" y="3288111"/>
            <a:ext cx="8915400" cy="4886325"/>
          </a:xfrm>
          <a:prstGeom prst="rect">
            <a:avLst/>
          </a:prstGeom>
        </p:spPr>
      </p:pic>
      <p:sp>
        <p:nvSpPr>
          <p:cNvPr id="13" name="CuadroTexto 12">
            <a:extLst>
              <a:ext uri="{FF2B5EF4-FFF2-40B4-BE49-F238E27FC236}">
                <a16:creationId xmlns:a16="http://schemas.microsoft.com/office/drawing/2014/main" id="{AA3375A1-54F9-530D-72C4-0316A3172BF6}"/>
              </a:ext>
            </a:extLst>
          </p:cNvPr>
          <p:cNvSpPr txBox="1"/>
          <p:nvPr/>
        </p:nvSpPr>
        <p:spPr>
          <a:xfrm>
            <a:off x="1705472" y="8370448"/>
            <a:ext cx="1752600" cy="338554"/>
          </a:xfrm>
          <a:prstGeom prst="rect">
            <a:avLst/>
          </a:prstGeom>
          <a:noFill/>
        </p:spPr>
        <p:txBody>
          <a:bodyPr wrap="square" rtlCol="0">
            <a:spAutoFit/>
          </a:bodyPr>
          <a:lstStyle/>
          <a:p>
            <a:r>
              <a:rPr lang="es-MX" sz="1600" dirty="0"/>
              <a:t>Figura 13.</a:t>
            </a:r>
          </a:p>
        </p:txBody>
      </p:sp>
    </p:spTree>
    <p:extLst>
      <p:ext uri="{BB962C8B-B14F-4D97-AF65-F5344CB8AC3E}">
        <p14:creationId xmlns:p14="http://schemas.microsoft.com/office/powerpoint/2010/main" val="530280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2384F2E4-E93A-A8BD-6DCD-7263F7D8C955}"/>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96842D8D-79E6-BCD3-00B1-FE20CD995A94}"/>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48E574EE-7136-0EF8-0A1A-88AC719DA30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5F2006B-F155-7B66-C590-7C380205EE29}"/>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970A4050-3AB5-65CE-9642-B3D6AD41E8A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9814D309-A4D6-FB23-B6EB-5B503280BB1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4F4EF4BC-5588-B58A-4BDE-87430F37EE8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75C2178E-6B5A-9B09-088E-B342360577B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64020D32-80BE-1943-C519-59F4590892F2}"/>
              </a:ext>
            </a:extLst>
          </p:cNvPr>
          <p:cNvSpPr txBox="1"/>
          <p:nvPr/>
        </p:nvSpPr>
        <p:spPr>
          <a:xfrm>
            <a:off x="457200" y="4405171"/>
            <a:ext cx="7543800" cy="3416320"/>
          </a:xfrm>
          <a:prstGeom prst="rect">
            <a:avLst/>
          </a:prstGeom>
          <a:noFill/>
        </p:spPr>
        <p:txBody>
          <a:bodyPr wrap="square" rtlCol="0">
            <a:spAutoFit/>
          </a:bodyPr>
          <a:lstStyle/>
          <a:p>
            <a:pPr algn="just"/>
            <a:r>
              <a:rPr lang="es-MX" sz="2400" b="1" dirty="0"/>
              <a:t>Herpes zóster: </a:t>
            </a:r>
            <a:r>
              <a:rPr lang="es-MX" sz="2400" dirty="0"/>
              <a:t>es producido por el virus herpes zóster como resultado de una reactivación del virus varicela zóster. La forma mas común de presentación es múltiples vesículas de base eritematosa que siguen un dermatoma.</a:t>
            </a:r>
          </a:p>
          <a:p>
            <a:pPr algn="just"/>
            <a:r>
              <a:rPr lang="es-MX" sz="2400" dirty="0"/>
              <a:t>La sintomatología es dolor intenso, ardor quemante. </a:t>
            </a:r>
          </a:p>
          <a:p>
            <a:pPr algn="just"/>
            <a:r>
              <a:rPr lang="es-MX" sz="2400" dirty="0"/>
              <a:t>El tratamiento es de preferencia iniciar en las primeras 48hrs de la erupción con aciclovir oral 800mg/5 veces por día/ 7 días, valaciclovir 1gr/3 veces al día/ 7 días o Famciclovir 500mg/3 veces al día/ 7 días</a:t>
            </a:r>
          </a:p>
        </p:txBody>
      </p:sp>
      <p:pic>
        <p:nvPicPr>
          <p:cNvPr id="12" name="Imagen 11" descr="La cara de una persona&#10;&#10;El contenido generado por IA puede ser incorrecto.">
            <a:extLst>
              <a:ext uri="{FF2B5EF4-FFF2-40B4-BE49-F238E27FC236}">
                <a16:creationId xmlns:a16="http://schemas.microsoft.com/office/drawing/2014/main" id="{9D4E22D4-405E-BFF8-3D22-8E10576DAA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82368" y="2348517"/>
            <a:ext cx="9169762" cy="5365588"/>
          </a:xfrm>
          <a:prstGeom prst="rect">
            <a:avLst/>
          </a:prstGeom>
        </p:spPr>
      </p:pic>
      <p:sp>
        <p:nvSpPr>
          <p:cNvPr id="13" name="CuadroTexto 12">
            <a:extLst>
              <a:ext uri="{FF2B5EF4-FFF2-40B4-BE49-F238E27FC236}">
                <a16:creationId xmlns:a16="http://schemas.microsoft.com/office/drawing/2014/main" id="{4D1178A4-CF9D-B32F-04B4-3428C27CD2E9}"/>
              </a:ext>
            </a:extLst>
          </p:cNvPr>
          <p:cNvSpPr txBox="1"/>
          <p:nvPr/>
        </p:nvSpPr>
        <p:spPr>
          <a:xfrm>
            <a:off x="8282368" y="7821491"/>
            <a:ext cx="1752600" cy="338554"/>
          </a:xfrm>
          <a:prstGeom prst="rect">
            <a:avLst/>
          </a:prstGeom>
          <a:noFill/>
        </p:spPr>
        <p:txBody>
          <a:bodyPr wrap="square" rtlCol="0">
            <a:spAutoFit/>
          </a:bodyPr>
          <a:lstStyle/>
          <a:p>
            <a:r>
              <a:rPr lang="es-MX" sz="1600" dirty="0"/>
              <a:t>Figura 14.</a:t>
            </a:r>
          </a:p>
        </p:txBody>
      </p:sp>
    </p:spTree>
    <p:extLst>
      <p:ext uri="{BB962C8B-B14F-4D97-AF65-F5344CB8AC3E}">
        <p14:creationId xmlns:p14="http://schemas.microsoft.com/office/powerpoint/2010/main" val="2092744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3FB4B221-2888-9418-8500-39642C682346}"/>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8802F18D-9EAA-3839-E8A1-15D01AFDC378}"/>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F12E140A-8335-49CF-47CA-9DCA37DA306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6069BD6-C2C5-A25B-8383-3234331175A2}"/>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B00A8672-13EB-C65D-EF12-64645A45D11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52F4ECA5-671E-E1CC-E834-E0ABE589DD1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7270E5D-EB14-0E1D-DA9D-3348BE1FCC7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3D43CCA7-A744-C4D3-0F3F-909A7AD523D9}"/>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15D8A7BD-8295-E275-F95C-C38BBDA004B8}"/>
              </a:ext>
            </a:extLst>
          </p:cNvPr>
          <p:cNvSpPr txBox="1"/>
          <p:nvPr/>
        </p:nvSpPr>
        <p:spPr>
          <a:xfrm>
            <a:off x="10534768" y="2719005"/>
            <a:ext cx="7012737" cy="4524315"/>
          </a:xfrm>
          <a:prstGeom prst="rect">
            <a:avLst/>
          </a:prstGeom>
          <a:noFill/>
        </p:spPr>
        <p:txBody>
          <a:bodyPr wrap="square" rtlCol="0">
            <a:spAutoFit/>
          </a:bodyPr>
          <a:lstStyle/>
          <a:p>
            <a:pPr algn="just"/>
            <a:r>
              <a:rPr lang="es-MX" sz="2400" b="1" dirty="0"/>
              <a:t>Verrugas por VPH: </a:t>
            </a:r>
            <a:r>
              <a:rPr lang="es-MX" sz="2400" dirty="0"/>
              <a:t>existen múltiples tipos de virus del VPH, los genitales y mucosos con potencial canceroso son el 6,11,16 y 18 entre otros. Suele producirse por inoculación directa del virus tras el contacto con lesiones infectivas. Se manifiestan como lesiones papilomatosas que se denominan verrugas. </a:t>
            </a:r>
          </a:p>
          <a:p>
            <a:pPr algn="just"/>
            <a:r>
              <a:rPr lang="es-MX" sz="2400" dirty="0"/>
              <a:t>Los condilomas acuminados se localizan en la región ano-genital, vagina, </a:t>
            </a:r>
            <a:r>
              <a:rPr lang="es-MX" sz="2400" dirty="0" err="1"/>
              <a:t>ureta</a:t>
            </a:r>
            <a:r>
              <a:rPr lang="es-MX" sz="2400" dirty="0"/>
              <a:t> y recto.</a:t>
            </a:r>
          </a:p>
          <a:p>
            <a:pPr algn="just"/>
            <a:r>
              <a:rPr lang="es-MX" sz="2400" dirty="0"/>
              <a:t>El tratamiento consiste en la destrucción física de la lesión principalmente con crioterapia, electrocoagulación, laser terapia, o medicamento </a:t>
            </a:r>
            <a:r>
              <a:rPr lang="es-MX" sz="2400" dirty="0" err="1"/>
              <a:t>intralesional</a:t>
            </a:r>
            <a:r>
              <a:rPr lang="es-MX" sz="2400" dirty="0"/>
              <a:t> como: el </a:t>
            </a:r>
            <a:r>
              <a:rPr lang="es-MX" sz="2400" dirty="0" err="1"/>
              <a:t>imiquimod</a:t>
            </a:r>
            <a:r>
              <a:rPr lang="es-MX" sz="2400" dirty="0"/>
              <a:t>. </a:t>
            </a:r>
          </a:p>
        </p:txBody>
      </p:sp>
      <p:pic>
        <p:nvPicPr>
          <p:cNvPr id="12" name="Imagen 11" descr="Imagen que contiene interior, alimentos, comida, plato&#10;&#10;El contenido generado por IA puede ser incorrecto.">
            <a:extLst>
              <a:ext uri="{FF2B5EF4-FFF2-40B4-BE49-F238E27FC236}">
                <a16:creationId xmlns:a16="http://schemas.microsoft.com/office/drawing/2014/main" id="{8775D515-6B7B-22C4-FA89-643AB5457B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3600" y="3213429"/>
            <a:ext cx="6801063" cy="5060072"/>
          </a:xfrm>
          <a:prstGeom prst="rect">
            <a:avLst/>
          </a:prstGeom>
        </p:spPr>
      </p:pic>
      <p:sp>
        <p:nvSpPr>
          <p:cNvPr id="13" name="CuadroTexto 12">
            <a:extLst>
              <a:ext uri="{FF2B5EF4-FFF2-40B4-BE49-F238E27FC236}">
                <a16:creationId xmlns:a16="http://schemas.microsoft.com/office/drawing/2014/main" id="{9690C0D8-F71C-D7F1-E328-A8D5CBB7D25B}"/>
              </a:ext>
            </a:extLst>
          </p:cNvPr>
          <p:cNvSpPr txBox="1"/>
          <p:nvPr/>
        </p:nvSpPr>
        <p:spPr>
          <a:xfrm>
            <a:off x="8058363" y="8419981"/>
            <a:ext cx="1752600" cy="338554"/>
          </a:xfrm>
          <a:prstGeom prst="rect">
            <a:avLst/>
          </a:prstGeom>
          <a:noFill/>
        </p:spPr>
        <p:txBody>
          <a:bodyPr wrap="square" rtlCol="0">
            <a:spAutoFit/>
          </a:bodyPr>
          <a:lstStyle/>
          <a:p>
            <a:r>
              <a:rPr lang="es-MX" sz="1600" dirty="0"/>
              <a:t>Figura 15.</a:t>
            </a:r>
          </a:p>
        </p:txBody>
      </p:sp>
    </p:spTree>
    <p:extLst>
      <p:ext uri="{BB962C8B-B14F-4D97-AF65-F5344CB8AC3E}">
        <p14:creationId xmlns:p14="http://schemas.microsoft.com/office/powerpoint/2010/main" val="693718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EC4CD647-24A4-5989-A0BE-06B15655581D}"/>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E87ABA44-4D7D-62F9-AB57-8DA700C67293}"/>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2C6EF394-05D8-9F06-4D14-8EDFBBF49F8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9321EEA-A05B-A805-B472-572389682C32}"/>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07CEDFFF-F26C-8B73-8F5C-16875A49D50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975CB599-50F3-1924-37DC-C7E97A59AAC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20BF3B13-5627-1E35-2773-EBD89189113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223566D4-9668-75B8-5A29-37F69390A966}"/>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D9A17A23-065C-12A4-EE5F-59532BF1ABEA}"/>
              </a:ext>
            </a:extLst>
          </p:cNvPr>
          <p:cNvSpPr txBox="1"/>
          <p:nvPr/>
        </p:nvSpPr>
        <p:spPr>
          <a:xfrm>
            <a:off x="4724400" y="2781300"/>
            <a:ext cx="8456004" cy="4524315"/>
          </a:xfrm>
          <a:prstGeom prst="rect">
            <a:avLst/>
          </a:prstGeom>
          <a:noFill/>
        </p:spPr>
        <p:txBody>
          <a:bodyPr wrap="square" rtlCol="0">
            <a:spAutoFit/>
          </a:bodyPr>
          <a:lstStyle/>
          <a:p>
            <a:pPr algn="just"/>
            <a:r>
              <a:rPr lang="es-MX" sz="2400" dirty="0"/>
              <a:t>Tumores cutáneos:</a:t>
            </a:r>
          </a:p>
          <a:p>
            <a:pPr marL="342900" indent="-342900" algn="just">
              <a:buFont typeface="Arial" panose="020B0604020202020204" pitchFamily="34" charset="0"/>
              <a:buChar char="•"/>
            </a:pPr>
            <a:r>
              <a:rPr lang="es-MX" sz="2400" dirty="0"/>
              <a:t>Carcinoma basocelular el más frecuente 65-81%</a:t>
            </a:r>
          </a:p>
          <a:p>
            <a:pPr marL="342900" indent="-342900" algn="just">
              <a:buFont typeface="Arial" panose="020B0604020202020204" pitchFamily="34" charset="0"/>
              <a:buChar char="•"/>
            </a:pPr>
            <a:r>
              <a:rPr lang="es-MX" sz="2400" dirty="0"/>
              <a:t>Carcinoma epidermoide 15 a 18%</a:t>
            </a:r>
          </a:p>
          <a:p>
            <a:pPr marL="342900" indent="-342900" algn="just">
              <a:buFont typeface="Arial" panose="020B0604020202020204" pitchFamily="34" charset="0"/>
              <a:buChar char="•"/>
            </a:pPr>
            <a:r>
              <a:rPr lang="es-MX" sz="2400" dirty="0"/>
              <a:t>Melanoma maligno menos del 7%</a:t>
            </a:r>
          </a:p>
          <a:p>
            <a:pPr marL="342900" indent="-342900" algn="just">
              <a:buFont typeface="Arial" panose="020B0604020202020204" pitchFamily="34" charset="0"/>
              <a:buChar char="•"/>
            </a:pPr>
            <a:r>
              <a:rPr lang="es-MX" sz="2400" dirty="0"/>
              <a:t>Linfomas cutáneos es raro</a:t>
            </a:r>
          </a:p>
          <a:p>
            <a:pPr marL="342900" indent="-342900" algn="just">
              <a:buFont typeface="Arial" panose="020B0604020202020204" pitchFamily="34" charset="0"/>
              <a:buChar char="•"/>
            </a:pPr>
            <a:r>
              <a:rPr lang="es-MX" sz="2400" dirty="0"/>
              <a:t>Sarcomas es raro</a:t>
            </a:r>
          </a:p>
          <a:p>
            <a:pPr algn="just"/>
            <a:endParaRPr lang="es-MX" sz="2400" dirty="0"/>
          </a:p>
          <a:p>
            <a:pPr algn="just"/>
            <a:r>
              <a:rPr lang="es-MX" sz="2400" dirty="0"/>
              <a:t>González-Mendoza, R., et al. (2011).</a:t>
            </a:r>
            <a:br>
              <a:rPr lang="es-MX" sz="2400" dirty="0"/>
            </a:br>
            <a:r>
              <a:rPr lang="es-MX" sz="2400" i="1" dirty="0" err="1"/>
              <a:t>Prevalence</a:t>
            </a:r>
            <a:r>
              <a:rPr lang="es-MX" sz="2400" i="1" dirty="0"/>
              <a:t> </a:t>
            </a:r>
            <a:r>
              <a:rPr lang="es-MX" sz="2400" i="1" dirty="0" err="1"/>
              <a:t>of</a:t>
            </a:r>
            <a:r>
              <a:rPr lang="es-MX" sz="2400" i="1" dirty="0"/>
              <a:t> skin </a:t>
            </a:r>
            <a:r>
              <a:rPr lang="es-MX" sz="2400" i="1" dirty="0" err="1"/>
              <a:t>cancer</a:t>
            </a:r>
            <a:r>
              <a:rPr lang="es-MX" sz="2400" i="1" dirty="0"/>
              <a:t> and solar </a:t>
            </a:r>
            <a:r>
              <a:rPr lang="es-MX" sz="2400" i="1" dirty="0" err="1"/>
              <a:t>damage</a:t>
            </a:r>
            <a:r>
              <a:rPr lang="es-MX" sz="2400" i="1" dirty="0"/>
              <a:t> in </a:t>
            </a:r>
            <a:r>
              <a:rPr lang="es-MX" sz="2400" i="1" dirty="0" err="1"/>
              <a:t>three</a:t>
            </a:r>
            <a:r>
              <a:rPr lang="es-MX" sz="2400" i="1" dirty="0"/>
              <a:t> </a:t>
            </a:r>
            <a:r>
              <a:rPr lang="es-MX" sz="2400" i="1" dirty="0" err="1"/>
              <a:t>cities</a:t>
            </a:r>
            <a:r>
              <a:rPr lang="es-MX" sz="2400" i="1" dirty="0"/>
              <a:t> </a:t>
            </a:r>
            <a:r>
              <a:rPr lang="es-MX" sz="2400" i="1" dirty="0" err="1"/>
              <a:t>of</a:t>
            </a:r>
            <a:r>
              <a:rPr lang="es-MX" sz="2400" i="1" dirty="0"/>
              <a:t> </a:t>
            </a:r>
            <a:r>
              <a:rPr lang="es-MX" sz="2400" i="1" dirty="0" err="1"/>
              <a:t>Mexico</a:t>
            </a:r>
            <a:r>
              <a:rPr lang="es-MX" sz="2400" dirty="0"/>
              <a:t>. Gaceta Médica de México, 147(2), 109–116.</a:t>
            </a:r>
            <a:br>
              <a:rPr lang="es-MX" sz="2400" dirty="0"/>
            </a:br>
            <a:endParaRPr lang="es-MX" sz="2400" dirty="0"/>
          </a:p>
          <a:p>
            <a:pPr algn="just"/>
            <a:endParaRPr lang="es-MX" sz="2400" dirty="0"/>
          </a:p>
        </p:txBody>
      </p:sp>
      <p:sp>
        <p:nvSpPr>
          <p:cNvPr id="13" name="CuadroTexto 12">
            <a:extLst>
              <a:ext uri="{FF2B5EF4-FFF2-40B4-BE49-F238E27FC236}">
                <a16:creationId xmlns:a16="http://schemas.microsoft.com/office/drawing/2014/main" id="{DBE99028-819D-E32C-A4B7-F4F0B27AF221}"/>
              </a:ext>
            </a:extLst>
          </p:cNvPr>
          <p:cNvSpPr txBox="1"/>
          <p:nvPr/>
        </p:nvSpPr>
        <p:spPr>
          <a:xfrm>
            <a:off x="6836179" y="1098065"/>
            <a:ext cx="4267200" cy="584775"/>
          </a:xfrm>
          <a:prstGeom prst="rect">
            <a:avLst/>
          </a:prstGeom>
          <a:noFill/>
        </p:spPr>
        <p:txBody>
          <a:bodyPr wrap="square" rtlCol="0">
            <a:spAutoFit/>
          </a:bodyPr>
          <a:lstStyle/>
          <a:p>
            <a:pPr algn="ctr"/>
            <a:r>
              <a:rPr lang="es-MX" sz="3200" b="1" dirty="0"/>
              <a:t>TUMORES CUTÁNEOS </a:t>
            </a:r>
          </a:p>
        </p:txBody>
      </p:sp>
    </p:spTree>
    <p:extLst>
      <p:ext uri="{BB962C8B-B14F-4D97-AF65-F5344CB8AC3E}">
        <p14:creationId xmlns:p14="http://schemas.microsoft.com/office/powerpoint/2010/main" val="3293948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58CC8EEB-5698-883F-1B1E-BAA69B3E9F3E}"/>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E0C5F426-BAE1-0703-7E8A-ADCE7CE3B24B}"/>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8978908A-97FA-22C5-0A6E-FB6AC03EAF8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B2DE35F-E92F-6444-D1F9-12B5D4DB8C4D}"/>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E0CBF33F-880D-CB89-FDD5-0178E732FF2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4EF73D0A-BA4C-9605-9769-27989784566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6AB0F1FB-8A3A-0572-5227-D8E9C645FE6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B7791545-6F66-5413-4B73-B81A779B47E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EC25FC17-FFDA-EAFC-1233-6AE93EDB221F}"/>
              </a:ext>
            </a:extLst>
          </p:cNvPr>
          <p:cNvSpPr txBox="1"/>
          <p:nvPr/>
        </p:nvSpPr>
        <p:spPr>
          <a:xfrm>
            <a:off x="8798904" y="3533900"/>
            <a:ext cx="8763000" cy="3785652"/>
          </a:xfrm>
          <a:prstGeom prst="rect">
            <a:avLst/>
          </a:prstGeom>
          <a:noFill/>
        </p:spPr>
        <p:txBody>
          <a:bodyPr wrap="square" rtlCol="0">
            <a:spAutoFit/>
          </a:bodyPr>
          <a:lstStyle/>
          <a:p>
            <a:pPr algn="just"/>
            <a:r>
              <a:rPr lang="es-MX" sz="2400" b="1" dirty="0"/>
              <a:t>Carcinoma basocelular: </a:t>
            </a:r>
            <a:r>
              <a:rPr lang="es-MX" sz="2400" dirty="0"/>
              <a:t>etiológicamente en relación a la exposición solar, solo ocurre donde hay folículos </a:t>
            </a:r>
            <a:r>
              <a:rPr lang="es-MX" sz="2400" dirty="0" err="1"/>
              <a:t>pilosebaceosmayor</a:t>
            </a:r>
            <a:r>
              <a:rPr lang="es-MX" sz="2400" dirty="0"/>
              <a:t> incidencia familiar clínicamente hay 3 tipos  el </a:t>
            </a:r>
            <a:r>
              <a:rPr lang="es-MX" sz="2400" dirty="0" err="1"/>
              <a:t>noduloulcerativo</a:t>
            </a:r>
            <a:r>
              <a:rPr lang="es-MX" sz="2400" dirty="0"/>
              <a:t> su localización mas frecuente es en la cara, , el esclerodermiforme se localiza en cara y en la zona </a:t>
            </a:r>
            <a:r>
              <a:rPr lang="es-MX" sz="2400" dirty="0" err="1"/>
              <a:t>periauricular</a:t>
            </a:r>
            <a:r>
              <a:rPr lang="es-MX" sz="2400" dirty="0"/>
              <a:t>.,  basocelular superficial mas frecuente aparece en el tronco, y basocelular pigmentado los tratamientos consisten en extirpación quirúrgica, electrocirugía, quimio cirugía, láser, interferón </a:t>
            </a:r>
            <a:r>
              <a:rPr lang="es-MX" sz="2400" dirty="0" err="1"/>
              <a:t>intralesional</a:t>
            </a:r>
            <a:r>
              <a:rPr lang="es-MX" sz="2400" dirty="0"/>
              <a:t>, </a:t>
            </a:r>
            <a:r>
              <a:rPr lang="es-MX" sz="2400" dirty="0" err="1"/>
              <a:t>imiquimod</a:t>
            </a:r>
            <a:r>
              <a:rPr lang="es-MX" sz="2400" dirty="0"/>
              <a:t> tópico.</a:t>
            </a:r>
          </a:p>
          <a:p>
            <a:pPr algn="just"/>
            <a:r>
              <a:rPr lang="es-MX" sz="2400" dirty="0"/>
              <a:t>.</a:t>
            </a:r>
          </a:p>
          <a:p>
            <a:pPr algn="just"/>
            <a:endParaRPr lang="es-MX" sz="2400" dirty="0"/>
          </a:p>
        </p:txBody>
      </p:sp>
      <p:pic>
        <p:nvPicPr>
          <p:cNvPr id="12" name="Imagen 11" descr="Imagen que contiene interior, comida, pequeño, plátano&#10;&#10;El contenido generado por IA puede ser incorrecto.">
            <a:extLst>
              <a:ext uri="{FF2B5EF4-FFF2-40B4-BE49-F238E27FC236}">
                <a16:creationId xmlns:a16="http://schemas.microsoft.com/office/drawing/2014/main" id="{F1130695-E2F8-3AA3-D814-70F4DCA5C1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3259" y="3314700"/>
            <a:ext cx="5948677" cy="5270155"/>
          </a:xfrm>
          <a:prstGeom prst="rect">
            <a:avLst/>
          </a:prstGeom>
        </p:spPr>
      </p:pic>
      <p:sp>
        <p:nvSpPr>
          <p:cNvPr id="13" name="CuadroTexto 12">
            <a:extLst>
              <a:ext uri="{FF2B5EF4-FFF2-40B4-BE49-F238E27FC236}">
                <a16:creationId xmlns:a16="http://schemas.microsoft.com/office/drawing/2014/main" id="{4EC1346A-29CC-6BF4-EFE3-4F3721CBF486}"/>
              </a:ext>
            </a:extLst>
          </p:cNvPr>
          <p:cNvSpPr txBox="1"/>
          <p:nvPr/>
        </p:nvSpPr>
        <p:spPr>
          <a:xfrm>
            <a:off x="2133259" y="8744935"/>
            <a:ext cx="1752600" cy="338554"/>
          </a:xfrm>
          <a:prstGeom prst="rect">
            <a:avLst/>
          </a:prstGeom>
          <a:noFill/>
        </p:spPr>
        <p:txBody>
          <a:bodyPr wrap="square" rtlCol="0">
            <a:spAutoFit/>
          </a:bodyPr>
          <a:lstStyle/>
          <a:p>
            <a:r>
              <a:rPr lang="es-MX" sz="1600" dirty="0"/>
              <a:t>Figura 16.</a:t>
            </a:r>
          </a:p>
        </p:txBody>
      </p:sp>
    </p:spTree>
    <p:extLst>
      <p:ext uri="{BB962C8B-B14F-4D97-AF65-F5344CB8AC3E}">
        <p14:creationId xmlns:p14="http://schemas.microsoft.com/office/powerpoint/2010/main" val="3653854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1DAE7ED4-1B25-8CF4-5FED-3401EB75EE83}"/>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3BA3335D-39AF-EFAB-54BB-B3672ACCDFA0}"/>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9AB50AA8-3D76-9ECB-A613-B84AD44E2E7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B4CACC2-CB5C-C30A-C6F7-35B9859BA7AC}"/>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208FAD11-EA57-774D-C142-76896A4AA14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56D043C7-CF88-312C-90E4-02C7D751A4E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E3E9FD26-8763-6428-3173-78C1A5AE75A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7110AE6E-1E61-0241-C21E-5AFD04EEF2F7}"/>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8B51C178-08FD-EF8F-1F05-1B1013DE683C}"/>
              </a:ext>
            </a:extLst>
          </p:cNvPr>
          <p:cNvSpPr txBox="1"/>
          <p:nvPr/>
        </p:nvSpPr>
        <p:spPr>
          <a:xfrm>
            <a:off x="840398" y="4173670"/>
            <a:ext cx="8534400" cy="4893647"/>
          </a:xfrm>
          <a:prstGeom prst="rect">
            <a:avLst/>
          </a:prstGeom>
          <a:noFill/>
        </p:spPr>
        <p:txBody>
          <a:bodyPr wrap="square" rtlCol="0">
            <a:spAutoFit/>
          </a:bodyPr>
          <a:lstStyle/>
          <a:p>
            <a:pPr algn="just"/>
            <a:r>
              <a:rPr lang="es-MX" sz="2400" b="1" dirty="0"/>
              <a:t>Melanoma: </a:t>
            </a:r>
            <a:r>
              <a:rPr lang="es-MX" sz="2400" dirty="0"/>
              <a:t>tumor maligno derivado de los melanocitos, la exposición solar es un factor de riesgo, puede desarrollarse sobre piel sana o sobre algún nevo previo,  los nevos melanocíticos congénitos presentan un mayor riesgo, así como en los canceres previos la sintomatología es inflamación, descamación, ulceraciones, hemorragia, prurito, diagnostico es por la clínica, pero igual que los anteriores requiere confirmación histopatológica, ya que hay metástasis el pronóstico es malo solo 5 años.</a:t>
            </a:r>
          </a:p>
          <a:p>
            <a:pPr algn="just"/>
            <a:r>
              <a:rPr lang="es-MX" sz="2400" dirty="0"/>
              <a:t>El tratamiento es la extirpación quirúrgica, más quimioterapia y tratamientos inmunológicos como ipilimumab, </a:t>
            </a:r>
            <a:r>
              <a:rPr lang="es-MX" sz="2400" dirty="0" err="1"/>
              <a:t>nivolumab</a:t>
            </a:r>
            <a:r>
              <a:rPr lang="es-MX" sz="2400" dirty="0"/>
              <a:t>, </a:t>
            </a:r>
            <a:r>
              <a:rPr lang="es-MX" sz="2400" dirty="0" err="1"/>
              <a:t>pembrolizumab</a:t>
            </a:r>
            <a:r>
              <a:rPr lang="es-MX" sz="2400" dirty="0"/>
              <a:t>.</a:t>
            </a:r>
          </a:p>
          <a:p>
            <a:pPr algn="just"/>
            <a:endParaRPr lang="es-MX" sz="2400" dirty="0"/>
          </a:p>
        </p:txBody>
      </p:sp>
      <p:pic>
        <p:nvPicPr>
          <p:cNvPr id="12" name="Imagen 11" descr="Imagen que contiene PowerPoint&#10;&#10;El contenido generado por IA puede ser incorrecto.">
            <a:extLst>
              <a:ext uri="{FF2B5EF4-FFF2-40B4-BE49-F238E27FC236}">
                <a16:creationId xmlns:a16="http://schemas.microsoft.com/office/drawing/2014/main" id="{039B0E2E-3B01-2E13-09E6-D983BD09CD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3406" y="1958462"/>
            <a:ext cx="8508648" cy="6690868"/>
          </a:xfrm>
          <a:prstGeom prst="rect">
            <a:avLst/>
          </a:prstGeom>
        </p:spPr>
      </p:pic>
      <p:sp>
        <p:nvSpPr>
          <p:cNvPr id="13" name="CuadroTexto 12">
            <a:extLst>
              <a:ext uri="{FF2B5EF4-FFF2-40B4-BE49-F238E27FC236}">
                <a16:creationId xmlns:a16="http://schemas.microsoft.com/office/drawing/2014/main" id="{1B0CB1C8-38F9-89F8-5313-4C76F00401EC}"/>
              </a:ext>
            </a:extLst>
          </p:cNvPr>
          <p:cNvSpPr txBox="1"/>
          <p:nvPr/>
        </p:nvSpPr>
        <p:spPr>
          <a:xfrm>
            <a:off x="9777090" y="8649330"/>
            <a:ext cx="1752600" cy="338554"/>
          </a:xfrm>
          <a:prstGeom prst="rect">
            <a:avLst/>
          </a:prstGeom>
          <a:noFill/>
        </p:spPr>
        <p:txBody>
          <a:bodyPr wrap="square" rtlCol="0">
            <a:spAutoFit/>
          </a:bodyPr>
          <a:lstStyle/>
          <a:p>
            <a:r>
              <a:rPr lang="es-MX" sz="1600" dirty="0"/>
              <a:t>Figura 17.</a:t>
            </a:r>
          </a:p>
        </p:txBody>
      </p:sp>
    </p:spTree>
    <p:extLst>
      <p:ext uri="{BB962C8B-B14F-4D97-AF65-F5344CB8AC3E}">
        <p14:creationId xmlns:p14="http://schemas.microsoft.com/office/powerpoint/2010/main" val="3700046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E8801753-8E51-BB32-B153-59A8A5EB7D8C}"/>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6B14EB8A-4A10-9E96-DEBE-B4A4BDB6E551}"/>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EED86D2F-E0CD-49CF-5D13-0BB70F3B6821}"/>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A28D535-D2E0-96E6-0191-DBDE3A5EBB92}"/>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73B1117B-C9A5-E5EC-0C7E-539A9D18190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BE9106B5-B445-C0BC-9E6A-4FBE611C095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F88615BF-1458-A84F-A809-A2339225184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4CAD3249-DA51-4B93-B650-5190F7B42C23}"/>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1" name="CuadroTexto 10">
            <a:extLst>
              <a:ext uri="{FF2B5EF4-FFF2-40B4-BE49-F238E27FC236}">
                <a16:creationId xmlns:a16="http://schemas.microsoft.com/office/drawing/2014/main" id="{FC3C899E-096F-C2DD-05FB-1DA5EB97769D}"/>
              </a:ext>
            </a:extLst>
          </p:cNvPr>
          <p:cNvSpPr txBox="1"/>
          <p:nvPr/>
        </p:nvSpPr>
        <p:spPr>
          <a:xfrm>
            <a:off x="10287000" y="3435340"/>
            <a:ext cx="7010400" cy="3416320"/>
          </a:xfrm>
          <a:prstGeom prst="rect">
            <a:avLst/>
          </a:prstGeom>
          <a:noFill/>
        </p:spPr>
        <p:txBody>
          <a:bodyPr wrap="square" rtlCol="0">
            <a:spAutoFit/>
          </a:bodyPr>
          <a:lstStyle/>
          <a:p>
            <a:pPr algn="just"/>
            <a:r>
              <a:rPr lang="es-MX" sz="2400" b="1" dirty="0" err="1"/>
              <a:t>Dermatoscopía</a:t>
            </a:r>
            <a:r>
              <a:rPr lang="es-MX" sz="2400" dirty="0"/>
              <a:t>: consiste en la visión ampliada de la piel, con un dermatoscopia de </a:t>
            </a:r>
            <a:r>
              <a:rPr lang="es-MX" sz="2400" dirty="0" err="1"/>
              <a:t>epiluminiscencia</a:t>
            </a:r>
            <a:r>
              <a:rPr lang="es-MX" sz="2400" dirty="0"/>
              <a:t>, que tiene hasta 10 a 20 aumentos, luz polarizada y no polarizada, que permite ver las capas corneas, la luz polarizada permite ver mejor estructuras vasculares, y la no polarizada, otras estructuras benignas como quistes de </a:t>
            </a:r>
            <a:r>
              <a:rPr lang="es-MX" sz="2400" dirty="0" err="1"/>
              <a:t>millium</a:t>
            </a:r>
            <a:r>
              <a:rPr lang="es-MX" sz="2400" dirty="0"/>
              <a:t>. Originalmente este método diagnóstico se desarrollo para el diagnóstico del melanoma. </a:t>
            </a:r>
          </a:p>
        </p:txBody>
      </p:sp>
      <p:pic>
        <p:nvPicPr>
          <p:cNvPr id="13" name="Imagen 12" descr="Diagrama&#10;&#10;El contenido generado por IA puede ser incorrecto.">
            <a:extLst>
              <a:ext uri="{FF2B5EF4-FFF2-40B4-BE49-F238E27FC236}">
                <a16:creationId xmlns:a16="http://schemas.microsoft.com/office/drawing/2014/main" id="{D58AB824-01CF-ABED-B5F3-9242B423D7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8528" y="3162300"/>
            <a:ext cx="7239000" cy="5361384"/>
          </a:xfrm>
          <a:prstGeom prst="rect">
            <a:avLst/>
          </a:prstGeom>
        </p:spPr>
      </p:pic>
      <p:sp>
        <p:nvSpPr>
          <p:cNvPr id="14" name="CuadroTexto 13">
            <a:extLst>
              <a:ext uri="{FF2B5EF4-FFF2-40B4-BE49-F238E27FC236}">
                <a16:creationId xmlns:a16="http://schemas.microsoft.com/office/drawing/2014/main" id="{E010C3D7-33B2-F7D8-F847-A364DF2E22E0}"/>
              </a:ext>
            </a:extLst>
          </p:cNvPr>
          <p:cNvSpPr txBox="1"/>
          <p:nvPr/>
        </p:nvSpPr>
        <p:spPr>
          <a:xfrm>
            <a:off x="1938528" y="8597635"/>
            <a:ext cx="1752600" cy="338554"/>
          </a:xfrm>
          <a:prstGeom prst="rect">
            <a:avLst/>
          </a:prstGeom>
          <a:noFill/>
        </p:spPr>
        <p:txBody>
          <a:bodyPr wrap="square" rtlCol="0">
            <a:spAutoFit/>
          </a:bodyPr>
          <a:lstStyle/>
          <a:p>
            <a:r>
              <a:rPr lang="es-MX" sz="1600" dirty="0"/>
              <a:t>Figura 18.</a:t>
            </a:r>
          </a:p>
        </p:txBody>
      </p:sp>
    </p:spTree>
    <p:extLst>
      <p:ext uri="{BB962C8B-B14F-4D97-AF65-F5344CB8AC3E}">
        <p14:creationId xmlns:p14="http://schemas.microsoft.com/office/powerpoint/2010/main" val="846759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16267793-A1CC-3DC9-3936-8DCC730DA703}"/>
              </a:ext>
            </a:extLst>
          </p:cNvPr>
          <p:cNvGrpSpPr/>
          <p:nvPr/>
        </p:nvGrpSpPr>
        <p:grpSpPr>
          <a:xfrm>
            <a:off x="-3226406" y="-7723902"/>
            <a:ext cx="25567616" cy="25854914"/>
            <a:chOff x="-3226406" y="-7723902"/>
            <a:chExt cx="25567616" cy="25854914"/>
          </a:xfrm>
        </p:grpSpPr>
        <p:grpSp>
          <p:nvGrpSpPr>
            <p:cNvPr id="3" name="Group 2">
              <a:extLst>
                <a:ext uri="{FF2B5EF4-FFF2-40B4-BE49-F238E27FC236}">
                  <a16:creationId xmlns:a16="http://schemas.microsoft.com/office/drawing/2014/main" id="{3B5255A1-48B5-67D9-1A20-ED7655E112B8}"/>
                </a:ext>
              </a:extLst>
            </p:cNvPr>
            <p:cNvGrpSpPr/>
            <p:nvPr/>
          </p:nvGrpSpPr>
          <p:grpSpPr>
            <a:xfrm>
              <a:off x="11529690" y="-7723902"/>
              <a:ext cx="10811520" cy="9544289"/>
              <a:chOff x="0" y="0"/>
              <a:chExt cx="6085374" cy="5372100"/>
            </a:xfrm>
          </p:grpSpPr>
          <p:sp>
            <p:nvSpPr>
              <p:cNvPr id="9" name="Freeform 3">
                <a:extLst>
                  <a:ext uri="{FF2B5EF4-FFF2-40B4-BE49-F238E27FC236}">
                    <a16:creationId xmlns:a16="http://schemas.microsoft.com/office/drawing/2014/main" id="{67298A55-336C-E534-7533-E9923EA83F8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39F6A44-A43E-E4DA-F281-8C62B7CE4447}"/>
                </a:ext>
              </a:extLst>
            </p:cNvPr>
            <p:cNvGrpSpPr/>
            <p:nvPr/>
          </p:nvGrpSpPr>
          <p:grpSpPr>
            <a:xfrm rot="-10800000">
              <a:off x="-3226406" y="9243569"/>
              <a:ext cx="23435934" cy="8887443"/>
              <a:chOff x="0" y="0"/>
              <a:chExt cx="14166074" cy="5372100"/>
            </a:xfrm>
          </p:grpSpPr>
          <p:sp>
            <p:nvSpPr>
              <p:cNvPr id="8" name="Freeform 5">
                <a:extLst>
                  <a:ext uri="{FF2B5EF4-FFF2-40B4-BE49-F238E27FC236}">
                    <a16:creationId xmlns:a16="http://schemas.microsoft.com/office/drawing/2014/main" id="{EDA6FF7F-1D87-BAC5-99AD-EAB38DEBCDB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5" name="Freeform 6">
              <a:extLst>
                <a:ext uri="{FF2B5EF4-FFF2-40B4-BE49-F238E27FC236}">
                  <a16:creationId xmlns:a16="http://schemas.microsoft.com/office/drawing/2014/main" id="{2922CC6C-A00B-796A-990A-4F74BA06AEC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6" name="Freeform 7">
              <a:extLst>
                <a:ext uri="{FF2B5EF4-FFF2-40B4-BE49-F238E27FC236}">
                  <a16:creationId xmlns:a16="http://schemas.microsoft.com/office/drawing/2014/main" id="{0EEB96D2-2260-F0F2-192C-6A849D9C1C5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7" name="Freeform 8">
              <a:extLst>
                <a:ext uri="{FF2B5EF4-FFF2-40B4-BE49-F238E27FC236}">
                  <a16:creationId xmlns:a16="http://schemas.microsoft.com/office/drawing/2014/main" id="{99EE3E53-CDE0-7413-F0BE-D5589E49930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grpSp>
      <p:sp>
        <p:nvSpPr>
          <p:cNvPr id="10" name="CuadroTexto 9">
            <a:extLst>
              <a:ext uri="{FF2B5EF4-FFF2-40B4-BE49-F238E27FC236}">
                <a16:creationId xmlns:a16="http://schemas.microsoft.com/office/drawing/2014/main" id="{EEA15C50-D386-0497-B72C-95A4247981B5}"/>
              </a:ext>
            </a:extLst>
          </p:cNvPr>
          <p:cNvSpPr txBox="1"/>
          <p:nvPr/>
        </p:nvSpPr>
        <p:spPr>
          <a:xfrm>
            <a:off x="4799284" y="1543135"/>
            <a:ext cx="9448800" cy="2308324"/>
          </a:xfrm>
          <a:prstGeom prst="rect">
            <a:avLst/>
          </a:prstGeom>
          <a:noFill/>
        </p:spPr>
        <p:txBody>
          <a:bodyPr wrap="square" rtlCol="0">
            <a:spAutoFit/>
          </a:bodyPr>
          <a:lstStyle/>
          <a:p>
            <a:pPr algn="just"/>
            <a:r>
              <a:rPr lang="es-MX" sz="2400" b="1" dirty="0"/>
              <a:t>La imagenología infrarroja: </a:t>
            </a:r>
            <a:r>
              <a:rPr lang="es-MX" sz="2400" dirty="0"/>
              <a:t>se usa en dermatología para la detección de áreas faciales dañadas, utiliza cámaras sensibles al calor, detecta anomalías térmicas inflamación, lesiones vasculares, y potenciales tumores, crea termo gramas las imágenes que arroja se convierten en imagines visuales térmicas llamadas termo gramas donde los colores representan diferentes nivele de temperatura. </a:t>
            </a:r>
          </a:p>
        </p:txBody>
      </p:sp>
      <p:pic>
        <p:nvPicPr>
          <p:cNvPr id="12" name="Imagen 11" descr="Un dibujo de una persona&#10;&#10;El contenido generado por IA puede ser incorrecto.">
            <a:extLst>
              <a:ext uri="{FF2B5EF4-FFF2-40B4-BE49-F238E27FC236}">
                <a16:creationId xmlns:a16="http://schemas.microsoft.com/office/drawing/2014/main" id="{54F1785E-53BC-3314-B1FF-D1B89BAC8D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4284" y="3953727"/>
            <a:ext cx="8178800" cy="4760505"/>
          </a:xfrm>
          <a:prstGeom prst="rect">
            <a:avLst/>
          </a:prstGeom>
        </p:spPr>
      </p:pic>
      <p:sp>
        <p:nvSpPr>
          <p:cNvPr id="13" name="CuadroTexto 12">
            <a:extLst>
              <a:ext uri="{FF2B5EF4-FFF2-40B4-BE49-F238E27FC236}">
                <a16:creationId xmlns:a16="http://schemas.microsoft.com/office/drawing/2014/main" id="{F9046070-55B7-DF62-F9D6-DDF99D2A093B}"/>
              </a:ext>
            </a:extLst>
          </p:cNvPr>
          <p:cNvSpPr txBox="1"/>
          <p:nvPr/>
        </p:nvSpPr>
        <p:spPr>
          <a:xfrm>
            <a:off x="5434284" y="8816500"/>
            <a:ext cx="1752600" cy="338554"/>
          </a:xfrm>
          <a:prstGeom prst="rect">
            <a:avLst/>
          </a:prstGeom>
          <a:noFill/>
        </p:spPr>
        <p:txBody>
          <a:bodyPr wrap="square" rtlCol="0">
            <a:spAutoFit/>
          </a:bodyPr>
          <a:lstStyle/>
          <a:p>
            <a:r>
              <a:rPr lang="es-MX" sz="1600" dirty="0"/>
              <a:t>Figura 19.</a:t>
            </a:r>
          </a:p>
        </p:txBody>
      </p:sp>
    </p:spTree>
    <p:extLst>
      <p:ext uri="{BB962C8B-B14F-4D97-AF65-F5344CB8AC3E}">
        <p14:creationId xmlns:p14="http://schemas.microsoft.com/office/powerpoint/2010/main" val="1568971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E564E514-94F6-8127-E821-338D717F674F}"/>
              </a:ext>
            </a:extLst>
          </p:cNvPr>
          <p:cNvSpPr txBox="1"/>
          <p:nvPr/>
        </p:nvSpPr>
        <p:spPr>
          <a:xfrm>
            <a:off x="7697257" y="708647"/>
            <a:ext cx="2601994" cy="584775"/>
          </a:xfrm>
          <a:prstGeom prst="rect">
            <a:avLst/>
          </a:prstGeom>
          <a:noFill/>
        </p:spPr>
        <p:txBody>
          <a:bodyPr wrap="none" rtlCol="0">
            <a:spAutoFit/>
          </a:bodyPr>
          <a:lstStyle/>
          <a:p>
            <a:r>
              <a:rPr lang="es-MX" sz="3200" b="1" dirty="0"/>
              <a:t>BIBLIOGRAFIA</a:t>
            </a:r>
          </a:p>
        </p:txBody>
      </p:sp>
      <p:sp>
        <p:nvSpPr>
          <p:cNvPr id="10" name="CuadroTexto 9">
            <a:extLst>
              <a:ext uri="{FF2B5EF4-FFF2-40B4-BE49-F238E27FC236}">
                <a16:creationId xmlns:a16="http://schemas.microsoft.com/office/drawing/2014/main" id="{C71626B3-A5D9-F561-3956-C8B4C423DB5C}"/>
              </a:ext>
            </a:extLst>
          </p:cNvPr>
          <p:cNvSpPr txBox="1"/>
          <p:nvPr/>
        </p:nvSpPr>
        <p:spPr>
          <a:xfrm>
            <a:off x="3948383" y="2820730"/>
            <a:ext cx="11201401" cy="7478970"/>
          </a:xfrm>
          <a:prstGeom prst="rect">
            <a:avLst/>
          </a:prstGeom>
          <a:noFill/>
        </p:spPr>
        <p:txBody>
          <a:bodyPr wrap="square" rtlCol="0">
            <a:spAutoFit/>
          </a:bodyPr>
          <a:lstStyle/>
          <a:p>
            <a:pPr algn="just"/>
            <a:r>
              <a:rPr lang="es-MX" sz="2400" dirty="0">
                <a:hlinkClick r:id="rId7"/>
              </a:rPr>
              <a:t>https://www.elmundo.es/elmundosalud/especiales/2008/09/dermocosmetica/anatomia/02.html</a:t>
            </a:r>
            <a:endParaRPr lang="es-MX" sz="2400" dirty="0"/>
          </a:p>
          <a:p>
            <a:pPr algn="just"/>
            <a:r>
              <a:rPr lang="es-MX" sz="2400" dirty="0">
                <a:hlinkClick r:id="rId8"/>
              </a:rPr>
              <a:t>https://chatgpt.com/s/m_6875d4f0f29c819182e1a0de6f858502</a:t>
            </a:r>
            <a:endParaRPr lang="es-MX" sz="2400" dirty="0"/>
          </a:p>
          <a:p>
            <a:pPr algn="just"/>
            <a:r>
              <a:rPr lang="es-MX" sz="2400" dirty="0">
                <a:hlinkClick r:id="rId9"/>
              </a:rPr>
              <a:t>https://www.scielo.org.mx/pdf/cicr/v89n6/0009-7411-cir-89-6-846.pdf</a:t>
            </a:r>
            <a:endParaRPr lang="es-MX" sz="2400" dirty="0"/>
          </a:p>
          <a:p>
            <a:pPr algn="just"/>
            <a:r>
              <a:rPr lang="es-MX" sz="2400" dirty="0">
                <a:hlinkClick r:id="rId10"/>
              </a:rPr>
              <a:t>https://atencionprimaria.almirallmed.es/monografias/psoriasis/</a:t>
            </a:r>
            <a:endParaRPr lang="es-MX" sz="2400" dirty="0"/>
          </a:p>
          <a:p>
            <a:pPr algn="just"/>
            <a:r>
              <a:rPr lang="es-MX" sz="2400" dirty="0">
                <a:hlinkClick r:id="rId11"/>
              </a:rPr>
              <a:t>Dermatitis seborreica en cuero cabelludo - CIO Salud</a:t>
            </a:r>
            <a:endParaRPr lang="es-MX" sz="2400" dirty="0"/>
          </a:p>
          <a:p>
            <a:pPr algn="just"/>
            <a:r>
              <a:rPr lang="es-MX" sz="2400" dirty="0">
                <a:hlinkClick r:id="rId12"/>
              </a:rPr>
              <a:t>Alergia al Látex: qué es, síntomas y tratamiento | Top </a:t>
            </a:r>
            <a:r>
              <a:rPr lang="es-MX" sz="2400" dirty="0" err="1">
                <a:hlinkClick r:id="rId12"/>
              </a:rPr>
              <a:t>Doctors</a:t>
            </a:r>
            <a:endParaRPr lang="es-MX" sz="2400" dirty="0"/>
          </a:p>
          <a:p>
            <a:pPr algn="just"/>
            <a:r>
              <a:rPr lang="es-MX" sz="2400" dirty="0">
                <a:hlinkClick r:id="rId13"/>
              </a:rPr>
              <a:t>https://www.topdoctors.mx/diccionario-medico/rosacea/</a:t>
            </a:r>
            <a:endParaRPr lang="es-MX" sz="2400" dirty="0"/>
          </a:p>
          <a:p>
            <a:pPr algn="just"/>
            <a:r>
              <a:rPr lang="es-MX" sz="2400" dirty="0">
                <a:hlinkClick r:id="rId14"/>
              </a:rPr>
              <a:t>https://clinicadelpieembajadores.com/nuestros-tratamientos/podologia-general/hongos-pie-atleta-dermatomicosis/</a:t>
            </a:r>
            <a:endParaRPr lang="es-MX" sz="2400" dirty="0"/>
          </a:p>
          <a:p>
            <a:pPr algn="just"/>
            <a:r>
              <a:rPr lang="es-MX" sz="2400" dirty="0">
                <a:hlinkClick r:id="rId15"/>
              </a:rPr>
              <a:t>https://drherrero.es/consejos-dermatologicos/impetigo/</a:t>
            </a:r>
            <a:endParaRPr lang="es-MX" sz="2400" dirty="0"/>
          </a:p>
          <a:p>
            <a:pPr algn="just"/>
            <a:r>
              <a:rPr lang="es-MX" sz="2400" dirty="0">
                <a:hlinkClick r:id="rId16"/>
              </a:rPr>
              <a:t>https://www.ginecarefmc.com/wp-content/uploads/2021/09/160_CASO-8_DR.-LOPEZ_final.pdf</a:t>
            </a:r>
            <a:endParaRPr lang="es-MX" sz="2400" dirty="0"/>
          </a:p>
          <a:p>
            <a:pPr algn="just"/>
            <a:r>
              <a:rPr lang="es-MX" sz="2400" dirty="0">
                <a:hlinkClick r:id="rId17"/>
              </a:rPr>
              <a:t>https://pubmed.ncbi.nlm.nih.gov/21838992/</a:t>
            </a:r>
            <a:endParaRPr lang="es-MX" sz="2400" dirty="0"/>
          </a:p>
          <a:p>
            <a:pPr algn="just"/>
            <a:endParaRPr lang="es-MX" sz="2400" dirty="0"/>
          </a:p>
          <a:p>
            <a:pPr algn="just"/>
            <a:endParaRPr lang="es-MX" sz="2400" dirty="0"/>
          </a:p>
          <a:p>
            <a:pPr algn="just"/>
            <a:endParaRPr lang="es-MX" sz="2400" dirty="0"/>
          </a:p>
          <a:p>
            <a:pPr algn="just"/>
            <a:endParaRPr lang="es-MX" sz="2400" dirty="0"/>
          </a:p>
          <a:p>
            <a:pPr algn="just"/>
            <a:endParaRPr lang="es-MX" sz="2400" dirty="0"/>
          </a:p>
          <a:p>
            <a:pPr algn="just"/>
            <a:endParaRPr lang="es-MX" sz="2400" dirty="0"/>
          </a:p>
        </p:txBody>
      </p:sp>
    </p:spTree>
    <p:extLst>
      <p:ext uri="{BB962C8B-B14F-4D97-AF65-F5344CB8AC3E}">
        <p14:creationId xmlns:p14="http://schemas.microsoft.com/office/powerpoint/2010/main" val="21847652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8999</TotalTime>
  <Words>2991</Words>
  <Application>Microsoft Office PowerPoint</Application>
  <PresentationFormat>Personalizado</PresentationFormat>
  <Paragraphs>169</Paragraphs>
  <Slides>32</Slides>
  <Notes>4</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32</vt:i4>
      </vt:variant>
    </vt:vector>
  </HeadingPairs>
  <TitlesOfParts>
    <vt:vector size="39" baseType="lpstr">
      <vt:lpstr>Arial</vt:lpstr>
      <vt:lpstr>Cambria</vt:lpstr>
      <vt:lpstr>Aptos</vt:lpstr>
      <vt:lpstr>Calibri Light</vt:lpstr>
      <vt:lpstr>Calibri</vt:lpstr>
      <vt:lpstr>Office Theme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Azul y Violeta Informal Corporativo Desarrollo de Aplicación Emprendimiento Empresa Presentación</dc:title>
  <dc:creator>Lizeth Hernandez</dc:creator>
  <cp:lastModifiedBy>DIDIER ABRAHAM GARCIA VIVANCO</cp:lastModifiedBy>
  <cp:revision>27</cp:revision>
  <dcterms:created xsi:type="dcterms:W3CDTF">2006-08-16T00:00:00Z</dcterms:created>
  <dcterms:modified xsi:type="dcterms:W3CDTF">2025-08-14T18:12:34Z</dcterms:modified>
  <dc:identifier>DAF5U3N7QGM</dc:identifier>
</cp:coreProperties>
</file>