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7"/>
  </p:notesMasterIdLst>
  <p:sldIdLst>
    <p:sldId id="256" r:id="rId2"/>
    <p:sldId id="257" r:id="rId3"/>
    <p:sldId id="258" r:id="rId4"/>
    <p:sldId id="280" r:id="rId5"/>
    <p:sldId id="259" r:id="rId6"/>
    <p:sldId id="260" r:id="rId7"/>
    <p:sldId id="261" r:id="rId8"/>
    <p:sldId id="262" r:id="rId9"/>
    <p:sldId id="263" r:id="rId10"/>
    <p:sldId id="264" r:id="rId11"/>
    <p:sldId id="265" r:id="rId12"/>
    <p:sldId id="266" r:id="rId13"/>
    <p:sldId id="267" r:id="rId14"/>
    <p:sldId id="268" r:id="rId15"/>
    <p:sldId id="279" r:id="rId16"/>
    <p:sldId id="269" r:id="rId17"/>
    <p:sldId id="270" r:id="rId18"/>
    <p:sldId id="271" r:id="rId19"/>
    <p:sldId id="272" r:id="rId20"/>
    <p:sldId id="273" r:id="rId21"/>
    <p:sldId id="274" r:id="rId22"/>
    <p:sldId id="275" r:id="rId23"/>
    <p:sldId id="276" r:id="rId24"/>
    <p:sldId id="277" r:id="rId25"/>
    <p:sldId id="278" r:id="rId2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3763"/>
  </p:normalViewPr>
  <p:slideViewPr>
    <p:cSldViewPr snapToGrid="0">
      <p:cViewPr varScale="1">
        <p:scale>
          <a:sx n="83" d="100"/>
          <a:sy n="83" d="100"/>
        </p:scale>
        <p:origin x="169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6E983C-1D36-49E0-90B8-6EB1908F50B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CB742B6-42D4-4B37-920D-45CBBB912A91}">
      <dgm:prSet/>
      <dgm:spPr/>
      <dgm:t>
        <a:bodyPr/>
        <a:lstStyle/>
        <a:p>
          <a:r>
            <a:rPr lang="es-MX" b="1" dirty="0"/>
            <a:t>BASE CIENTÍFICA DEL APRENDIZAJE INMERSIVO (*)</a:t>
          </a:r>
          <a:endParaRPr lang="en-US" dirty="0"/>
        </a:p>
      </dgm:t>
    </dgm:pt>
    <dgm:pt modelId="{189B0A24-69BC-481A-BBFF-BA76A8E626A6}" type="parTrans" cxnId="{064A319F-B7E7-45CC-AE4B-2C450CFF36F2}">
      <dgm:prSet/>
      <dgm:spPr/>
      <dgm:t>
        <a:bodyPr/>
        <a:lstStyle/>
        <a:p>
          <a:endParaRPr lang="en-US"/>
        </a:p>
      </dgm:t>
    </dgm:pt>
    <dgm:pt modelId="{0FF06987-4438-4E95-9F3E-FBDBB486AAFE}" type="sibTrans" cxnId="{064A319F-B7E7-45CC-AE4B-2C450CFF36F2}">
      <dgm:prSet/>
      <dgm:spPr/>
      <dgm:t>
        <a:bodyPr/>
        <a:lstStyle/>
        <a:p>
          <a:endParaRPr lang="en-US"/>
        </a:p>
      </dgm:t>
    </dgm:pt>
    <dgm:pt modelId="{CACF3A81-AAD9-482F-8EB3-3DF563902C6B}">
      <dgm:prSet/>
      <dgm:spPr/>
      <dgm:t>
        <a:bodyPr/>
        <a:lstStyle/>
        <a:p>
          <a:r>
            <a:rPr lang="es-MX" b="1" dirty="0"/>
            <a:t>Neuroplasticidad:</a:t>
          </a:r>
          <a:r>
            <a:rPr lang="es-MX" dirty="0"/>
            <a:t> VR/AR estimulan múltiples áreas cerebrales simultáneamente</a:t>
          </a:r>
          <a:endParaRPr lang="en-US" dirty="0"/>
        </a:p>
      </dgm:t>
    </dgm:pt>
    <dgm:pt modelId="{516AC3E0-9DCB-4740-A10F-18F61280FC5C}" type="parTrans" cxnId="{D00C2CC5-AA60-4BAB-9FAF-B21955A5B12F}">
      <dgm:prSet/>
      <dgm:spPr/>
      <dgm:t>
        <a:bodyPr/>
        <a:lstStyle/>
        <a:p>
          <a:endParaRPr lang="en-US"/>
        </a:p>
      </dgm:t>
    </dgm:pt>
    <dgm:pt modelId="{A0BA2A71-A08A-481F-B262-FC78DB4BDE8C}" type="sibTrans" cxnId="{D00C2CC5-AA60-4BAB-9FAF-B21955A5B12F}">
      <dgm:prSet/>
      <dgm:spPr/>
      <dgm:t>
        <a:bodyPr/>
        <a:lstStyle/>
        <a:p>
          <a:endParaRPr lang="en-US"/>
        </a:p>
      </dgm:t>
    </dgm:pt>
    <dgm:pt modelId="{2031A0E6-6AC0-4922-8A74-F17314EAB280}">
      <dgm:prSet/>
      <dgm:spPr/>
      <dgm:t>
        <a:bodyPr/>
        <a:lstStyle/>
        <a:p>
          <a:r>
            <a:rPr lang="es-MX" b="1"/>
            <a:t>Memoria Espacial:</a:t>
          </a:r>
          <a:r>
            <a:rPr lang="es-MX"/>
            <a:t> Activación del hipocampo mejora la retención</a:t>
          </a:r>
          <a:endParaRPr lang="en-US"/>
        </a:p>
      </dgm:t>
    </dgm:pt>
    <dgm:pt modelId="{BB5CDCDC-889E-49FE-963D-54458A288521}" type="parTrans" cxnId="{DDE74822-DAF7-4761-B281-B0096ABB925E}">
      <dgm:prSet/>
      <dgm:spPr/>
      <dgm:t>
        <a:bodyPr/>
        <a:lstStyle/>
        <a:p>
          <a:endParaRPr lang="en-US"/>
        </a:p>
      </dgm:t>
    </dgm:pt>
    <dgm:pt modelId="{8279527D-7F65-4DB7-84CA-8B6E4113850F}" type="sibTrans" cxnId="{DDE74822-DAF7-4761-B281-B0096ABB925E}">
      <dgm:prSet/>
      <dgm:spPr/>
      <dgm:t>
        <a:bodyPr/>
        <a:lstStyle/>
        <a:p>
          <a:endParaRPr lang="en-US"/>
        </a:p>
      </dgm:t>
    </dgm:pt>
    <dgm:pt modelId="{02681866-2748-49F3-B286-4AA8DDBF9E06}">
      <dgm:prSet/>
      <dgm:spPr/>
      <dgm:t>
        <a:bodyPr/>
        <a:lstStyle/>
        <a:p>
          <a:r>
            <a:rPr lang="es-MX" b="1" dirty="0"/>
            <a:t>Engagement Neural:</a:t>
          </a:r>
          <a:r>
            <a:rPr lang="es-MX" dirty="0"/>
            <a:t> Liberación de dopamina aumenta la motivación (Aun se está investigando, no es conlcuyente)</a:t>
          </a:r>
          <a:endParaRPr lang="en-US" dirty="0"/>
        </a:p>
      </dgm:t>
    </dgm:pt>
    <dgm:pt modelId="{8EB458D8-A008-448B-9582-BE1D7713251F}" type="parTrans" cxnId="{ABB5B6C1-EE86-41A2-B49A-7C89A41CFFB7}">
      <dgm:prSet/>
      <dgm:spPr/>
      <dgm:t>
        <a:bodyPr/>
        <a:lstStyle/>
        <a:p>
          <a:endParaRPr lang="en-US"/>
        </a:p>
      </dgm:t>
    </dgm:pt>
    <dgm:pt modelId="{2D5C4C8D-00FA-4423-9F87-E57004544053}" type="sibTrans" cxnId="{ABB5B6C1-EE86-41A2-B49A-7C89A41CFFB7}">
      <dgm:prSet/>
      <dgm:spPr/>
      <dgm:t>
        <a:bodyPr/>
        <a:lstStyle/>
        <a:p>
          <a:endParaRPr lang="en-US"/>
        </a:p>
      </dgm:t>
    </dgm:pt>
    <dgm:pt modelId="{3D36D635-79D6-490C-ADBF-DB7B6CCCA965}">
      <dgm:prSet/>
      <dgm:spPr/>
      <dgm:t>
        <a:bodyPr/>
        <a:lstStyle/>
        <a:p>
          <a:r>
            <a:rPr lang="es-MX" b="1"/>
            <a:t>Aprendizaje Multisensorial:</a:t>
          </a:r>
          <a:r>
            <a:rPr lang="es-MX"/>
            <a:t> Integración de vista, oído, tacto y movimiento</a:t>
          </a:r>
          <a:endParaRPr lang="en-US"/>
        </a:p>
      </dgm:t>
    </dgm:pt>
    <dgm:pt modelId="{080A538D-7355-4168-80A9-436220EEC0EC}" type="parTrans" cxnId="{2B0694A7-DC3E-4AC1-A6B9-BDCDEC9C2BB0}">
      <dgm:prSet/>
      <dgm:spPr/>
      <dgm:t>
        <a:bodyPr/>
        <a:lstStyle/>
        <a:p>
          <a:endParaRPr lang="en-US"/>
        </a:p>
      </dgm:t>
    </dgm:pt>
    <dgm:pt modelId="{C94E5620-8A9E-44C7-B602-EA6C0F5269AF}" type="sibTrans" cxnId="{2B0694A7-DC3E-4AC1-A6B9-BDCDEC9C2BB0}">
      <dgm:prSet/>
      <dgm:spPr/>
      <dgm:t>
        <a:bodyPr/>
        <a:lstStyle/>
        <a:p>
          <a:endParaRPr lang="en-US"/>
        </a:p>
      </dgm:t>
    </dgm:pt>
    <dgm:pt modelId="{5E51C9B3-5AA7-A749-8298-73F32CBC5ED4}" type="pres">
      <dgm:prSet presAssocID="{D86E983C-1D36-49E0-90B8-6EB1908F50BB}" presName="vert0" presStyleCnt="0">
        <dgm:presLayoutVars>
          <dgm:dir/>
          <dgm:animOne val="branch"/>
          <dgm:animLvl val="lvl"/>
        </dgm:presLayoutVars>
      </dgm:prSet>
      <dgm:spPr/>
    </dgm:pt>
    <dgm:pt modelId="{6A507BB0-9E8E-FC44-AC72-028294D3D615}" type="pres">
      <dgm:prSet presAssocID="{FCB742B6-42D4-4B37-920D-45CBBB912A91}" presName="thickLine" presStyleLbl="alignNode1" presStyleIdx="0" presStyleCnt="1"/>
      <dgm:spPr/>
    </dgm:pt>
    <dgm:pt modelId="{85646370-8057-B744-A5A4-B75873509F52}" type="pres">
      <dgm:prSet presAssocID="{FCB742B6-42D4-4B37-920D-45CBBB912A91}" presName="horz1" presStyleCnt="0"/>
      <dgm:spPr/>
    </dgm:pt>
    <dgm:pt modelId="{11DEBC10-A86D-8545-AE55-36C3CC6C91B5}" type="pres">
      <dgm:prSet presAssocID="{FCB742B6-42D4-4B37-920D-45CBBB912A91}" presName="tx1" presStyleLbl="revTx" presStyleIdx="0" presStyleCnt="5"/>
      <dgm:spPr/>
    </dgm:pt>
    <dgm:pt modelId="{2CA201BA-73C3-534E-9DD0-80CC419DE616}" type="pres">
      <dgm:prSet presAssocID="{FCB742B6-42D4-4B37-920D-45CBBB912A91}" presName="vert1" presStyleCnt="0"/>
      <dgm:spPr/>
    </dgm:pt>
    <dgm:pt modelId="{8CF69BD4-EA3F-3240-B0B7-14150DA579F5}" type="pres">
      <dgm:prSet presAssocID="{CACF3A81-AAD9-482F-8EB3-3DF563902C6B}" presName="vertSpace2a" presStyleCnt="0"/>
      <dgm:spPr/>
    </dgm:pt>
    <dgm:pt modelId="{D8E6B7F7-B8BD-BB4B-8375-2A5D31C4D9DD}" type="pres">
      <dgm:prSet presAssocID="{CACF3A81-AAD9-482F-8EB3-3DF563902C6B}" presName="horz2" presStyleCnt="0"/>
      <dgm:spPr/>
    </dgm:pt>
    <dgm:pt modelId="{0DD834BE-C847-D249-877F-6FFD9BC2FB92}" type="pres">
      <dgm:prSet presAssocID="{CACF3A81-AAD9-482F-8EB3-3DF563902C6B}" presName="horzSpace2" presStyleCnt="0"/>
      <dgm:spPr/>
    </dgm:pt>
    <dgm:pt modelId="{F7C5CD82-4A19-2046-ADE4-90460949F2BE}" type="pres">
      <dgm:prSet presAssocID="{CACF3A81-AAD9-482F-8EB3-3DF563902C6B}" presName="tx2" presStyleLbl="revTx" presStyleIdx="1" presStyleCnt="5"/>
      <dgm:spPr/>
    </dgm:pt>
    <dgm:pt modelId="{CC7FFA50-9654-2745-8182-A794F63260E9}" type="pres">
      <dgm:prSet presAssocID="{CACF3A81-AAD9-482F-8EB3-3DF563902C6B}" presName="vert2" presStyleCnt="0"/>
      <dgm:spPr/>
    </dgm:pt>
    <dgm:pt modelId="{E4ED3D01-C3C7-654B-AA4F-0C8A8AD7AE9D}" type="pres">
      <dgm:prSet presAssocID="{CACF3A81-AAD9-482F-8EB3-3DF563902C6B}" presName="thinLine2b" presStyleLbl="callout" presStyleIdx="0" presStyleCnt="4"/>
      <dgm:spPr/>
    </dgm:pt>
    <dgm:pt modelId="{A3ADE75A-F7FF-2A4F-B466-9A927248D7B3}" type="pres">
      <dgm:prSet presAssocID="{CACF3A81-AAD9-482F-8EB3-3DF563902C6B}" presName="vertSpace2b" presStyleCnt="0"/>
      <dgm:spPr/>
    </dgm:pt>
    <dgm:pt modelId="{13A098C7-5CEC-384C-9EB1-D4E389AFD196}" type="pres">
      <dgm:prSet presAssocID="{2031A0E6-6AC0-4922-8A74-F17314EAB280}" presName="horz2" presStyleCnt="0"/>
      <dgm:spPr/>
    </dgm:pt>
    <dgm:pt modelId="{44E5A07D-803F-1D45-B24B-54F16D03494B}" type="pres">
      <dgm:prSet presAssocID="{2031A0E6-6AC0-4922-8A74-F17314EAB280}" presName="horzSpace2" presStyleCnt="0"/>
      <dgm:spPr/>
    </dgm:pt>
    <dgm:pt modelId="{DE6B7159-FD72-8040-B0E1-5F980FA3198C}" type="pres">
      <dgm:prSet presAssocID="{2031A0E6-6AC0-4922-8A74-F17314EAB280}" presName="tx2" presStyleLbl="revTx" presStyleIdx="2" presStyleCnt="5"/>
      <dgm:spPr/>
    </dgm:pt>
    <dgm:pt modelId="{A4E649F2-0004-A348-B8E4-3EDEF261A24F}" type="pres">
      <dgm:prSet presAssocID="{2031A0E6-6AC0-4922-8A74-F17314EAB280}" presName="vert2" presStyleCnt="0"/>
      <dgm:spPr/>
    </dgm:pt>
    <dgm:pt modelId="{01C045E1-DE18-224C-961F-B6E5747F2405}" type="pres">
      <dgm:prSet presAssocID="{2031A0E6-6AC0-4922-8A74-F17314EAB280}" presName="thinLine2b" presStyleLbl="callout" presStyleIdx="1" presStyleCnt="4"/>
      <dgm:spPr/>
    </dgm:pt>
    <dgm:pt modelId="{828D27D1-76A5-EE4C-B566-A79D3D1AA081}" type="pres">
      <dgm:prSet presAssocID="{2031A0E6-6AC0-4922-8A74-F17314EAB280}" presName="vertSpace2b" presStyleCnt="0"/>
      <dgm:spPr/>
    </dgm:pt>
    <dgm:pt modelId="{B90CEA9B-6647-6849-B210-119FEDC6E767}" type="pres">
      <dgm:prSet presAssocID="{02681866-2748-49F3-B286-4AA8DDBF9E06}" presName="horz2" presStyleCnt="0"/>
      <dgm:spPr/>
    </dgm:pt>
    <dgm:pt modelId="{A920E3AE-4F8A-B949-A5A7-CB05BA423C6D}" type="pres">
      <dgm:prSet presAssocID="{02681866-2748-49F3-B286-4AA8DDBF9E06}" presName="horzSpace2" presStyleCnt="0"/>
      <dgm:spPr/>
    </dgm:pt>
    <dgm:pt modelId="{64A6A955-30E7-E14D-955E-9F838492A4C2}" type="pres">
      <dgm:prSet presAssocID="{02681866-2748-49F3-B286-4AA8DDBF9E06}" presName="tx2" presStyleLbl="revTx" presStyleIdx="3" presStyleCnt="5"/>
      <dgm:spPr/>
    </dgm:pt>
    <dgm:pt modelId="{90BADE9F-66CF-994A-A121-C9E8752E8E55}" type="pres">
      <dgm:prSet presAssocID="{02681866-2748-49F3-B286-4AA8DDBF9E06}" presName="vert2" presStyleCnt="0"/>
      <dgm:spPr/>
    </dgm:pt>
    <dgm:pt modelId="{8F272781-F86A-B546-81AF-660452694B21}" type="pres">
      <dgm:prSet presAssocID="{02681866-2748-49F3-B286-4AA8DDBF9E06}" presName="thinLine2b" presStyleLbl="callout" presStyleIdx="2" presStyleCnt="4"/>
      <dgm:spPr/>
    </dgm:pt>
    <dgm:pt modelId="{FA6F27B2-9C65-AE41-AAB2-08FC4CFDC422}" type="pres">
      <dgm:prSet presAssocID="{02681866-2748-49F3-B286-4AA8DDBF9E06}" presName="vertSpace2b" presStyleCnt="0"/>
      <dgm:spPr/>
    </dgm:pt>
    <dgm:pt modelId="{9A13C36A-9088-544B-965D-D47B3D67E023}" type="pres">
      <dgm:prSet presAssocID="{3D36D635-79D6-490C-ADBF-DB7B6CCCA965}" presName="horz2" presStyleCnt="0"/>
      <dgm:spPr/>
    </dgm:pt>
    <dgm:pt modelId="{2428B519-8AE5-7044-A09D-707AD1FB6876}" type="pres">
      <dgm:prSet presAssocID="{3D36D635-79D6-490C-ADBF-DB7B6CCCA965}" presName="horzSpace2" presStyleCnt="0"/>
      <dgm:spPr/>
    </dgm:pt>
    <dgm:pt modelId="{74A2F352-FED8-5B46-9B70-479EC124A461}" type="pres">
      <dgm:prSet presAssocID="{3D36D635-79D6-490C-ADBF-DB7B6CCCA965}" presName="tx2" presStyleLbl="revTx" presStyleIdx="4" presStyleCnt="5"/>
      <dgm:spPr/>
    </dgm:pt>
    <dgm:pt modelId="{E429B6D0-34F2-B946-9EEA-FB1BA4FD55D6}" type="pres">
      <dgm:prSet presAssocID="{3D36D635-79D6-490C-ADBF-DB7B6CCCA965}" presName="vert2" presStyleCnt="0"/>
      <dgm:spPr/>
    </dgm:pt>
    <dgm:pt modelId="{BC9DF1CF-68D5-7044-815D-9EA898D3375A}" type="pres">
      <dgm:prSet presAssocID="{3D36D635-79D6-490C-ADBF-DB7B6CCCA965}" presName="thinLine2b" presStyleLbl="callout" presStyleIdx="3" presStyleCnt="4"/>
      <dgm:spPr/>
    </dgm:pt>
    <dgm:pt modelId="{4BFC00BD-61BF-3948-8CFE-7778625D4F57}" type="pres">
      <dgm:prSet presAssocID="{3D36D635-79D6-490C-ADBF-DB7B6CCCA965}" presName="vertSpace2b" presStyleCnt="0"/>
      <dgm:spPr/>
    </dgm:pt>
  </dgm:ptLst>
  <dgm:cxnLst>
    <dgm:cxn modelId="{BAF10022-1FBC-F64A-8ED9-DB45C05E1E60}" type="presOf" srcId="{02681866-2748-49F3-B286-4AA8DDBF9E06}" destId="{64A6A955-30E7-E14D-955E-9F838492A4C2}" srcOrd="0" destOrd="0" presId="urn:microsoft.com/office/officeart/2008/layout/LinedList"/>
    <dgm:cxn modelId="{DDE74822-DAF7-4761-B281-B0096ABB925E}" srcId="{FCB742B6-42D4-4B37-920D-45CBBB912A91}" destId="{2031A0E6-6AC0-4922-8A74-F17314EAB280}" srcOrd="1" destOrd="0" parTransId="{BB5CDCDC-889E-49FE-963D-54458A288521}" sibTransId="{8279527D-7F65-4DB7-84CA-8B6E4113850F}"/>
    <dgm:cxn modelId="{00228A3C-0B9E-154F-8F7F-0CC66AD1CE58}" type="presOf" srcId="{2031A0E6-6AC0-4922-8A74-F17314EAB280}" destId="{DE6B7159-FD72-8040-B0E1-5F980FA3198C}" srcOrd="0" destOrd="0" presId="urn:microsoft.com/office/officeart/2008/layout/LinedList"/>
    <dgm:cxn modelId="{461CF35D-9D34-D045-9664-692466BAF427}" type="presOf" srcId="{CACF3A81-AAD9-482F-8EB3-3DF563902C6B}" destId="{F7C5CD82-4A19-2046-ADE4-90460949F2BE}" srcOrd="0" destOrd="0" presId="urn:microsoft.com/office/officeart/2008/layout/LinedList"/>
    <dgm:cxn modelId="{064A319F-B7E7-45CC-AE4B-2C450CFF36F2}" srcId="{D86E983C-1D36-49E0-90B8-6EB1908F50BB}" destId="{FCB742B6-42D4-4B37-920D-45CBBB912A91}" srcOrd="0" destOrd="0" parTransId="{189B0A24-69BC-481A-BBFF-BA76A8E626A6}" sibTransId="{0FF06987-4438-4E95-9F3E-FBDBB486AAFE}"/>
    <dgm:cxn modelId="{2B0694A7-DC3E-4AC1-A6B9-BDCDEC9C2BB0}" srcId="{FCB742B6-42D4-4B37-920D-45CBBB912A91}" destId="{3D36D635-79D6-490C-ADBF-DB7B6CCCA965}" srcOrd="3" destOrd="0" parTransId="{080A538D-7355-4168-80A9-436220EEC0EC}" sibTransId="{C94E5620-8A9E-44C7-B602-EA6C0F5269AF}"/>
    <dgm:cxn modelId="{ABB5B6C1-EE86-41A2-B49A-7C89A41CFFB7}" srcId="{FCB742B6-42D4-4B37-920D-45CBBB912A91}" destId="{02681866-2748-49F3-B286-4AA8DDBF9E06}" srcOrd="2" destOrd="0" parTransId="{8EB458D8-A008-448B-9582-BE1D7713251F}" sibTransId="{2D5C4C8D-00FA-4423-9F87-E57004544053}"/>
    <dgm:cxn modelId="{D00C2CC5-AA60-4BAB-9FAF-B21955A5B12F}" srcId="{FCB742B6-42D4-4B37-920D-45CBBB912A91}" destId="{CACF3A81-AAD9-482F-8EB3-3DF563902C6B}" srcOrd="0" destOrd="0" parTransId="{516AC3E0-9DCB-4740-A10F-18F61280FC5C}" sibTransId="{A0BA2A71-A08A-481F-B262-FC78DB4BDE8C}"/>
    <dgm:cxn modelId="{268B12C9-42B1-7744-8F7B-90804D7BBA4F}" type="presOf" srcId="{D86E983C-1D36-49E0-90B8-6EB1908F50BB}" destId="{5E51C9B3-5AA7-A749-8298-73F32CBC5ED4}" srcOrd="0" destOrd="0" presId="urn:microsoft.com/office/officeart/2008/layout/LinedList"/>
    <dgm:cxn modelId="{4D6576F1-90FC-3741-B4B4-1C4793AD7681}" type="presOf" srcId="{FCB742B6-42D4-4B37-920D-45CBBB912A91}" destId="{11DEBC10-A86D-8545-AE55-36C3CC6C91B5}" srcOrd="0" destOrd="0" presId="urn:microsoft.com/office/officeart/2008/layout/LinedList"/>
    <dgm:cxn modelId="{2CC016F5-A630-EF4D-89E8-644C5FCBE556}" type="presOf" srcId="{3D36D635-79D6-490C-ADBF-DB7B6CCCA965}" destId="{74A2F352-FED8-5B46-9B70-479EC124A461}" srcOrd="0" destOrd="0" presId="urn:microsoft.com/office/officeart/2008/layout/LinedList"/>
    <dgm:cxn modelId="{25632682-0305-1243-8E83-1C608D3D4620}" type="presParOf" srcId="{5E51C9B3-5AA7-A749-8298-73F32CBC5ED4}" destId="{6A507BB0-9E8E-FC44-AC72-028294D3D615}" srcOrd="0" destOrd="0" presId="urn:microsoft.com/office/officeart/2008/layout/LinedList"/>
    <dgm:cxn modelId="{6CEF6634-212E-C74E-AB2F-A979268A519B}" type="presParOf" srcId="{5E51C9B3-5AA7-A749-8298-73F32CBC5ED4}" destId="{85646370-8057-B744-A5A4-B75873509F52}" srcOrd="1" destOrd="0" presId="urn:microsoft.com/office/officeart/2008/layout/LinedList"/>
    <dgm:cxn modelId="{35445453-B891-9D43-9FA6-55C1FAF299C1}" type="presParOf" srcId="{85646370-8057-B744-A5A4-B75873509F52}" destId="{11DEBC10-A86D-8545-AE55-36C3CC6C91B5}" srcOrd="0" destOrd="0" presId="urn:microsoft.com/office/officeart/2008/layout/LinedList"/>
    <dgm:cxn modelId="{472C1520-7DDF-2E4F-A9A6-DC32FB011B8F}" type="presParOf" srcId="{85646370-8057-B744-A5A4-B75873509F52}" destId="{2CA201BA-73C3-534E-9DD0-80CC419DE616}" srcOrd="1" destOrd="0" presId="urn:microsoft.com/office/officeart/2008/layout/LinedList"/>
    <dgm:cxn modelId="{005B766B-43CC-5F45-A74F-65A7FB3357FB}" type="presParOf" srcId="{2CA201BA-73C3-534E-9DD0-80CC419DE616}" destId="{8CF69BD4-EA3F-3240-B0B7-14150DA579F5}" srcOrd="0" destOrd="0" presId="urn:microsoft.com/office/officeart/2008/layout/LinedList"/>
    <dgm:cxn modelId="{332FBFAE-715D-5B42-9609-00F29D3E1435}" type="presParOf" srcId="{2CA201BA-73C3-534E-9DD0-80CC419DE616}" destId="{D8E6B7F7-B8BD-BB4B-8375-2A5D31C4D9DD}" srcOrd="1" destOrd="0" presId="urn:microsoft.com/office/officeart/2008/layout/LinedList"/>
    <dgm:cxn modelId="{67DC37A8-D5EC-AF46-9BC2-82D2C77A5C82}" type="presParOf" srcId="{D8E6B7F7-B8BD-BB4B-8375-2A5D31C4D9DD}" destId="{0DD834BE-C847-D249-877F-6FFD9BC2FB92}" srcOrd="0" destOrd="0" presId="urn:microsoft.com/office/officeart/2008/layout/LinedList"/>
    <dgm:cxn modelId="{48A84299-BFDE-3D4F-A381-8FA9EFFB9CE0}" type="presParOf" srcId="{D8E6B7F7-B8BD-BB4B-8375-2A5D31C4D9DD}" destId="{F7C5CD82-4A19-2046-ADE4-90460949F2BE}" srcOrd="1" destOrd="0" presId="urn:microsoft.com/office/officeart/2008/layout/LinedList"/>
    <dgm:cxn modelId="{B13E7CBA-CA8A-C948-8951-90042C6E74BD}" type="presParOf" srcId="{D8E6B7F7-B8BD-BB4B-8375-2A5D31C4D9DD}" destId="{CC7FFA50-9654-2745-8182-A794F63260E9}" srcOrd="2" destOrd="0" presId="urn:microsoft.com/office/officeart/2008/layout/LinedList"/>
    <dgm:cxn modelId="{D64A7002-6DAE-FA4E-A8AC-5C8FF042AE35}" type="presParOf" srcId="{2CA201BA-73C3-534E-9DD0-80CC419DE616}" destId="{E4ED3D01-C3C7-654B-AA4F-0C8A8AD7AE9D}" srcOrd="2" destOrd="0" presId="urn:microsoft.com/office/officeart/2008/layout/LinedList"/>
    <dgm:cxn modelId="{F2E9DA7C-6544-2445-BBCF-E95808B41FC0}" type="presParOf" srcId="{2CA201BA-73C3-534E-9DD0-80CC419DE616}" destId="{A3ADE75A-F7FF-2A4F-B466-9A927248D7B3}" srcOrd="3" destOrd="0" presId="urn:microsoft.com/office/officeart/2008/layout/LinedList"/>
    <dgm:cxn modelId="{F348CB23-AA62-7A46-9A5B-3087E6302458}" type="presParOf" srcId="{2CA201BA-73C3-534E-9DD0-80CC419DE616}" destId="{13A098C7-5CEC-384C-9EB1-D4E389AFD196}" srcOrd="4" destOrd="0" presId="urn:microsoft.com/office/officeart/2008/layout/LinedList"/>
    <dgm:cxn modelId="{1EE7E0E5-F04D-7B40-825E-9CE91B21AAF0}" type="presParOf" srcId="{13A098C7-5CEC-384C-9EB1-D4E389AFD196}" destId="{44E5A07D-803F-1D45-B24B-54F16D03494B}" srcOrd="0" destOrd="0" presId="urn:microsoft.com/office/officeart/2008/layout/LinedList"/>
    <dgm:cxn modelId="{B2BD447F-85C2-954D-B9EF-52E954870544}" type="presParOf" srcId="{13A098C7-5CEC-384C-9EB1-D4E389AFD196}" destId="{DE6B7159-FD72-8040-B0E1-5F980FA3198C}" srcOrd="1" destOrd="0" presId="urn:microsoft.com/office/officeart/2008/layout/LinedList"/>
    <dgm:cxn modelId="{71F272E8-9407-0E4A-A6AE-D81562F1FF33}" type="presParOf" srcId="{13A098C7-5CEC-384C-9EB1-D4E389AFD196}" destId="{A4E649F2-0004-A348-B8E4-3EDEF261A24F}" srcOrd="2" destOrd="0" presId="urn:microsoft.com/office/officeart/2008/layout/LinedList"/>
    <dgm:cxn modelId="{0B2151AA-228C-954C-B5C8-91537A4D02DE}" type="presParOf" srcId="{2CA201BA-73C3-534E-9DD0-80CC419DE616}" destId="{01C045E1-DE18-224C-961F-B6E5747F2405}" srcOrd="5" destOrd="0" presId="urn:microsoft.com/office/officeart/2008/layout/LinedList"/>
    <dgm:cxn modelId="{514BEA8B-7039-5043-A890-CE30C5205F7A}" type="presParOf" srcId="{2CA201BA-73C3-534E-9DD0-80CC419DE616}" destId="{828D27D1-76A5-EE4C-B566-A79D3D1AA081}" srcOrd="6" destOrd="0" presId="urn:microsoft.com/office/officeart/2008/layout/LinedList"/>
    <dgm:cxn modelId="{B388ED95-1BB4-0D49-9CE8-16DB6860DE0A}" type="presParOf" srcId="{2CA201BA-73C3-534E-9DD0-80CC419DE616}" destId="{B90CEA9B-6647-6849-B210-119FEDC6E767}" srcOrd="7" destOrd="0" presId="urn:microsoft.com/office/officeart/2008/layout/LinedList"/>
    <dgm:cxn modelId="{72A15CE5-7DC6-AE45-9506-FB8C5BA641D8}" type="presParOf" srcId="{B90CEA9B-6647-6849-B210-119FEDC6E767}" destId="{A920E3AE-4F8A-B949-A5A7-CB05BA423C6D}" srcOrd="0" destOrd="0" presId="urn:microsoft.com/office/officeart/2008/layout/LinedList"/>
    <dgm:cxn modelId="{AF05E271-C09F-D049-9528-3FF4428AFCA4}" type="presParOf" srcId="{B90CEA9B-6647-6849-B210-119FEDC6E767}" destId="{64A6A955-30E7-E14D-955E-9F838492A4C2}" srcOrd="1" destOrd="0" presId="urn:microsoft.com/office/officeart/2008/layout/LinedList"/>
    <dgm:cxn modelId="{FE9FAEB8-6014-9A4E-82F6-1160D63B716B}" type="presParOf" srcId="{B90CEA9B-6647-6849-B210-119FEDC6E767}" destId="{90BADE9F-66CF-994A-A121-C9E8752E8E55}" srcOrd="2" destOrd="0" presId="urn:microsoft.com/office/officeart/2008/layout/LinedList"/>
    <dgm:cxn modelId="{5FC9B3FF-B1B6-A048-94B7-51F361898F03}" type="presParOf" srcId="{2CA201BA-73C3-534E-9DD0-80CC419DE616}" destId="{8F272781-F86A-B546-81AF-660452694B21}" srcOrd="8" destOrd="0" presId="urn:microsoft.com/office/officeart/2008/layout/LinedList"/>
    <dgm:cxn modelId="{941DD004-F87D-A446-A281-3D60C64440E0}" type="presParOf" srcId="{2CA201BA-73C3-534E-9DD0-80CC419DE616}" destId="{FA6F27B2-9C65-AE41-AAB2-08FC4CFDC422}" srcOrd="9" destOrd="0" presId="urn:microsoft.com/office/officeart/2008/layout/LinedList"/>
    <dgm:cxn modelId="{98E677FD-5BF4-2D4D-93E7-6A261298670A}" type="presParOf" srcId="{2CA201BA-73C3-534E-9DD0-80CC419DE616}" destId="{9A13C36A-9088-544B-965D-D47B3D67E023}" srcOrd="10" destOrd="0" presId="urn:microsoft.com/office/officeart/2008/layout/LinedList"/>
    <dgm:cxn modelId="{3B990A24-4815-0748-88F2-388A6C2B87EA}" type="presParOf" srcId="{9A13C36A-9088-544B-965D-D47B3D67E023}" destId="{2428B519-8AE5-7044-A09D-707AD1FB6876}" srcOrd="0" destOrd="0" presId="urn:microsoft.com/office/officeart/2008/layout/LinedList"/>
    <dgm:cxn modelId="{E7E99C54-D604-7D44-BFD6-8433157BD9A5}" type="presParOf" srcId="{9A13C36A-9088-544B-965D-D47B3D67E023}" destId="{74A2F352-FED8-5B46-9B70-479EC124A461}" srcOrd="1" destOrd="0" presId="urn:microsoft.com/office/officeart/2008/layout/LinedList"/>
    <dgm:cxn modelId="{EF0D18BE-22CE-B240-824C-0EB06B619CCA}" type="presParOf" srcId="{9A13C36A-9088-544B-965D-D47B3D67E023}" destId="{E429B6D0-34F2-B946-9EEA-FB1BA4FD55D6}" srcOrd="2" destOrd="0" presId="urn:microsoft.com/office/officeart/2008/layout/LinedList"/>
    <dgm:cxn modelId="{7A901474-65B9-1944-A159-F9F2CB3CDDBD}" type="presParOf" srcId="{2CA201BA-73C3-534E-9DD0-80CC419DE616}" destId="{BC9DF1CF-68D5-7044-815D-9EA898D3375A}" srcOrd="11" destOrd="0" presId="urn:microsoft.com/office/officeart/2008/layout/LinedList"/>
    <dgm:cxn modelId="{9FDBA9E2-637B-064A-81F3-467EEB73977A}" type="presParOf" srcId="{2CA201BA-73C3-534E-9DD0-80CC419DE616}" destId="{4BFC00BD-61BF-3948-8CFE-7778625D4F57}"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E78422-FED0-4717-BFB4-A8F46ABAB43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0960058-FC41-4215-BCAF-696488BA3D1C}">
      <dgm:prSet/>
      <dgm:spPr/>
      <dgm:t>
        <a:bodyPr/>
        <a:lstStyle/>
        <a:p>
          <a:r>
            <a:rPr lang="es-MX" b="1" dirty="0"/>
            <a:t>IMPACTO MEDIBLE EN EL APRENDIZAJE (*)</a:t>
          </a:r>
          <a:endParaRPr lang="en-US" dirty="0"/>
        </a:p>
      </dgm:t>
    </dgm:pt>
    <dgm:pt modelId="{A8CC09A1-70EF-4455-9EF4-8ECCDCEC2B9C}" type="parTrans" cxnId="{23D347D2-751D-4EC0-A756-EB74EFC9FDC7}">
      <dgm:prSet/>
      <dgm:spPr/>
      <dgm:t>
        <a:bodyPr/>
        <a:lstStyle/>
        <a:p>
          <a:endParaRPr lang="en-US"/>
        </a:p>
      </dgm:t>
    </dgm:pt>
    <dgm:pt modelId="{F1E62226-BB70-41F1-A1B1-67CBF44E8722}" type="sibTrans" cxnId="{23D347D2-751D-4EC0-A756-EB74EFC9FDC7}">
      <dgm:prSet/>
      <dgm:spPr/>
      <dgm:t>
        <a:bodyPr/>
        <a:lstStyle/>
        <a:p>
          <a:endParaRPr lang="en-US"/>
        </a:p>
      </dgm:t>
    </dgm:pt>
    <dgm:pt modelId="{3F904C4E-72DF-4F7E-939E-5C9A7BC7A9F0}">
      <dgm:prSet/>
      <dgm:spPr/>
      <dgm:t>
        <a:bodyPr/>
        <a:lstStyle/>
        <a:p>
          <a:r>
            <a:rPr lang="es-MX" b="1" dirty="0"/>
            <a:t>Retención:</a:t>
          </a:r>
          <a:r>
            <a:rPr lang="es-MX" dirty="0"/>
            <a:t>  Mejora en retención de información</a:t>
          </a:r>
          <a:endParaRPr lang="en-US" dirty="0"/>
        </a:p>
      </dgm:t>
    </dgm:pt>
    <dgm:pt modelId="{AB966915-4F29-4C3E-99A9-CB8CEE8FB0EC}" type="parTrans" cxnId="{4AAAC96E-8C84-4802-A88B-A5E1CBCDFD3C}">
      <dgm:prSet/>
      <dgm:spPr/>
      <dgm:t>
        <a:bodyPr/>
        <a:lstStyle/>
        <a:p>
          <a:endParaRPr lang="en-US"/>
        </a:p>
      </dgm:t>
    </dgm:pt>
    <dgm:pt modelId="{956A745A-A400-4519-81DF-203C02424D44}" type="sibTrans" cxnId="{4AAAC96E-8C84-4802-A88B-A5E1CBCDFD3C}">
      <dgm:prSet/>
      <dgm:spPr/>
      <dgm:t>
        <a:bodyPr/>
        <a:lstStyle/>
        <a:p>
          <a:endParaRPr lang="en-US"/>
        </a:p>
      </dgm:t>
    </dgm:pt>
    <dgm:pt modelId="{7F0F064C-E7B9-462C-82A1-7270B306B610}">
      <dgm:prSet/>
      <dgm:spPr/>
      <dgm:t>
        <a:bodyPr/>
        <a:lstStyle/>
        <a:p>
          <a:r>
            <a:rPr lang="es-MX" b="1" dirty="0"/>
            <a:t>Comprensión:</a:t>
          </a:r>
          <a:r>
            <a:rPr lang="es-MX" dirty="0"/>
            <a:t> Mejor comprensión de conceptos complejos</a:t>
          </a:r>
          <a:endParaRPr lang="en-US" dirty="0"/>
        </a:p>
      </dgm:t>
    </dgm:pt>
    <dgm:pt modelId="{B45C6E25-4704-4091-B134-3DC24CBF9780}" type="parTrans" cxnId="{2D932EAE-A1F9-4E6B-ABC7-10CA8EE48C9D}">
      <dgm:prSet/>
      <dgm:spPr/>
      <dgm:t>
        <a:bodyPr/>
        <a:lstStyle/>
        <a:p>
          <a:endParaRPr lang="en-US"/>
        </a:p>
      </dgm:t>
    </dgm:pt>
    <dgm:pt modelId="{3F9A5091-A00E-4941-AC9F-FD887A28AC13}" type="sibTrans" cxnId="{2D932EAE-A1F9-4E6B-ABC7-10CA8EE48C9D}">
      <dgm:prSet/>
      <dgm:spPr/>
      <dgm:t>
        <a:bodyPr/>
        <a:lstStyle/>
        <a:p>
          <a:endParaRPr lang="en-US"/>
        </a:p>
      </dgm:t>
    </dgm:pt>
    <dgm:pt modelId="{9D0619C6-E659-4A87-A404-DE4D39E0F778}">
      <dgm:prSet/>
      <dgm:spPr/>
      <dgm:t>
        <a:bodyPr/>
        <a:lstStyle/>
        <a:p>
          <a:r>
            <a:rPr lang="es-MX" b="1" dirty="0"/>
            <a:t>Engagement:</a:t>
          </a:r>
          <a:r>
            <a:rPr lang="es-MX" dirty="0"/>
            <a:t> +90% aumento en participación activa</a:t>
          </a:r>
          <a:endParaRPr lang="en-US" dirty="0"/>
        </a:p>
      </dgm:t>
    </dgm:pt>
    <dgm:pt modelId="{CCC4D3FB-7BB6-46DD-9A16-AFC385E205FF}" type="parTrans" cxnId="{8B0E29A3-55AA-4C60-A9BD-310596AF5910}">
      <dgm:prSet/>
      <dgm:spPr/>
      <dgm:t>
        <a:bodyPr/>
        <a:lstStyle/>
        <a:p>
          <a:endParaRPr lang="en-US"/>
        </a:p>
      </dgm:t>
    </dgm:pt>
    <dgm:pt modelId="{297FD673-C72E-4D8E-B084-1E4CD5937994}" type="sibTrans" cxnId="{8B0E29A3-55AA-4C60-A9BD-310596AF5910}">
      <dgm:prSet/>
      <dgm:spPr/>
      <dgm:t>
        <a:bodyPr/>
        <a:lstStyle/>
        <a:p>
          <a:endParaRPr lang="en-US"/>
        </a:p>
      </dgm:t>
    </dgm:pt>
    <dgm:pt modelId="{896BA5DE-AD0B-44C0-9F64-A11343525B4A}">
      <dgm:prSet/>
      <dgm:spPr/>
      <dgm:t>
        <a:bodyPr/>
        <a:lstStyle/>
        <a:p>
          <a:r>
            <a:rPr lang="es-MX" b="1" dirty="0"/>
            <a:t>Inclusividad:</a:t>
          </a:r>
          <a:r>
            <a:rPr lang="es-MX" dirty="0"/>
            <a:t> Acceso equitativo para diferentes estilos de aprendizaje</a:t>
          </a:r>
          <a:endParaRPr lang="en-US" dirty="0"/>
        </a:p>
      </dgm:t>
    </dgm:pt>
    <dgm:pt modelId="{8B45A4F7-33BB-461F-A2CE-9F382C5F800B}" type="parTrans" cxnId="{090B5725-2B5F-4746-8F2D-BFF518C4E0D9}">
      <dgm:prSet/>
      <dgm:spPr/>
      <dgm:t>
        <a:bodyPr/>
        <a:lstStyle/>
        <a:p>
          <a:endParaRPr lang="en-US"/>
        </a:p>
      </dgm:t>
    </dgm:pt>
    <dgm:pt modelId="{5D0FCBAC-F942-4406-AE7A-B20818E6D655}" type="sibTrans" cxnId="{090B5725-2B5F-4746-8F2D-BFF518C4E0D9}">
      <dgm:prSet/>
      <dgm:spPr/>
      <dgm:t>
        <a:bodyPr/>
        <a:lstStyle/>
        <a:p>
          <a:endParaRPr lang="en-US"/>
        </a:p>
      </dgm:t>
    </dgm:pt>
    <dgm:pt modelId="{BE70FE04-AB8F-47C9-9139-B8A4111D0760}">
      <dgm:prSet/>
      <dgm:spPr/>
      <dgm:t>
        <a:bodyPr/>
        <a:lstStyle/>
        <a:p>
          <a:r>
            <a:rPr lang="es-MX" b="1" dirty="0"/>
            <a:t>Motivación: I</a:t>
          </a:r>
          <a:r>
            <a:rPr lang="es-MX" dirty="0"/>
            <a:t>ncremento en interés por la materia</a:t>
          </a:r>
          <a:endParaRPr lang="en-US" dirty="0"/>
        </a:p>
      </dgm:t>
    </dgm:pt>
    <dgm:pt modelId="{DC1DCCE8-FC94-4939-8BC6-B4CE8608576D}" type="parTrans" cxnId="{367EA048-FFAF-42F7-8D7A-380E69DF3AA3}">
      <dgm:prSet/>
      <dgm:spPr/>
      <dgm:t>
        <a:bodyPr/>
        <a:lstStyle/>
        <a:p>
          <a:endParaRPr lang="en-US"/>
        </a:p>
      </dgm:t>
    </dgm:pt>
    <dgm:pt modelId="{C9655FAA-554A-4C19-96E7-6D4A8C452DA6}" type="sibTrans" cxnId="{367EA048-FFAF-42F7-8D7A-380E69DF3AA3}">
      <dgm:prSet/>
      <dgm:spPr/>
      <dgm:t>
        <a:bodyPr/>
        <a:lstStyle/>
        <a:p>
          <a:endParaRPr lang="en-US"/>
        </a:p>
      </dgm:t>
    </dgm:pt>
    <dgm:pt modelId="{31CB6C82-FA32-416E-9708-64E115F85453}">
      <dgm:prSet/>
      <dgm:spPr/>
      <dgm:t>
        <a:bodyPr/>
        <a:lstStyle/>
        <a:p>
          <a:r>
            <a:rPr lang="es-MX" b="1" dirty="0"/>
            <a:t>Transferencia:</a:t>
          </a:r>
          <a:r>
            <a:rPr lang="es-MX" dirty="0"/>
            <a:t> Mejor aplicación de conocimientos a situaciones reales</a:t>
          </a:r>
          <a:endParaRPr lang="en-US" dirty="0"/>
        </a:p>
      </dgm:t>
    </dgm:pt>
    <dgm:pt modelId="{4AC6DA63-800A-42C8-9ECE-75CBFE8BB433}" type="parTrans" cxnId="{D5EBB971-C073-4FBD-B572-3D7200A9A8EA}">
      <dgm:prSet/>
      <dgm:spPr/>
      <dgm:t>
        <a:bodyPr/>
        <a:lstStyle/>
        <a:p>
          <a:endParaRPr lang="en-US"/>
        </a:p>
      </dgm:t>
    </dgm:pt>
    <dgm:pt modelId="{FF7B221E-B691-452B-A724-930DF0919643}" type="sibTrans" cxnId="{D5EBB971-C073-4FBD-B572-3D7200A9A8EA}">
      <dgm:prSet/>
      <dgm:spPr/>
      <dgm:t>
        <a:bodyPr/>
        <a:lstStyle/>
        <a:p>
          <a:endParaRPr lang="en-US"/>
        </a:p>
      </dgm:t>
    </dgm:pt>
    <dgm:pt modelId="{14CE2817-A6F5-9440-BB6D-5C08A9938A3F}" type="pres">
      <dgm:prSet presAssocID="{14E78422-FED0-4717-BFB4-A8F46ABAB435}" presName="linear" presStyleCnt="0">
        <dgm:presLayoutVars>
          <dgm:animLvl val="lvl"/>
          <dgm:resizeHandles val="exact"/>
        </dgm:presLayoutVars>
      </dgm:prSet>
      <dgm:spPr/>
    </dgm:pt>
    <dgm:pt modelId="{F7D46331-380F-9240-9283-21712B1FAB87}" type="pres">
      <dgm:prSet presAssocID="{D0960058-FC41-4215-BCAF-696488BA3D1C}" presName="parentText" presStyleLbl="node1" presStyleIdx="0" presStyleCnt="1">
        <dgm:presLayoutVars>
          <dgm:chMax val="0"/>
          <dgm:bulletEnabled val="1"/>
        </dgm:presLayoutVars>
      </dgm:prSet>
      <dgm:spPr/>
    </dgm:pt>
    <dgm:pt modelId="{1A0C2C67-E712-6B42-BDD4-B70B7F872CF9}" type="pres">
      <dgm:prSet presAssocID="{D0960058-FC41-4215-BCAF-696488BA3D1C}" presName="childText" presStyleLbl="revTx" presStyleIdx="0" presStyleCnt="1">
        <dgm:presLayoutVars>
          <dgm:bulletEnabled val="1"/>
        </dgm:presLayoutVars>
      </dgm:prSet>
      <dgm:spPr/>
    </dgm:pt>
  </dgm:ptLst>
  <dgm:cxnLst>
    <dgm:cxn modelId="{090B5725-2B5F-4746-8F2D-BFF518C4E0D9}" srcId="{D0960058-FC41-4215-BCAF-696488BA3D1C}" destId="{896BA5DE-AD0B-44C0-9F64-A11343525B4A}" srcOrd="3" destOrd="0" parTransId="{8B45A4F7-33BB-461F-A2CE-9F382C5F800B}" sibTransId="{5D0FCBAC-F942-4406-AE7A-B20818E6D655}"/>
    <dgm:cxn modelId="{367EA048-FFAF-42F7-8D7A-380E69DF3AA3}" srcId="{D0960058-FC41-4215-BCAF-696488BA3D1C}" destId="{BE70FE04-AB8F-47C9-9139-B8A4111D0760}" srcOrd="4" destOrd="0" parTransId="{DC1DCCE8-FC94-4939-8BC6-B4CE8608576D}" sibTransId="{C9655FAA-554A-4C19-96E7-6D4A8C452DA6}"/>
    <dgm:cxn modelId="{4AAAC96E-8C84-4802-A88B-A5E1CBCDFD3C}" srcId="{D0960058-FC41-4215-BCAF-696488BA3D1C}" destId="{3F904C4E-72DF-4F7E-939E-5C9A7BC7A9F0}" srcOrd="0" destOrd="0" parTransId="{AB966915-4F29-4C3E-99A9-CB8CEE8FB0EC}" sibTransId="{956A745A-A400-4519-81DF-203C02424D44}"/>
    <dgm:cxn modelId="{D5EBB971-C073-4FBD-B572-3D7200A9A8EA}" srcId="{D0960058-FC41-4215-BCAF-696488BA3D1C}" destId="{31CB6C82-FA32-416E-9708-64E115F85453}" srcOrd="5" destOrd="0" parTransId="{4AC6DA63-800A-42C8-9ECE-75CBFE8BB433}" sibTransId="{FF7B221E-B691-452B-A724-930DF0919643}"/>
    <dgm:cxn modelId="{DA023F81-FCDC-8D47-BF69-0E0F2C78E073}" type="presOf" srcId="{D0960058-FC41-4215-BCAF-696488BA3D1C}" destId="{F7D46331-380F-9240-9283-21712B1FAB87}" srcOrd="0" destOrd="0" presId="urn:microsoft.com/office/officeart/2005/8/layout/vList2"/>
    <dgm:cxn modelId="{73F76DA2-AA90-B347-8F26-1F0999A1C36E}" type="presOf" srcId="{7F0F064C-E7B9-462C-82A1-7270B306B610}" destId="{1A0C2C67-E712-6B42-BDD4-B70B7F872CF9}" srcOrd="0" destOrd="1" presId="urn:microsoft.com/office/officeart/2005/8/layout/vList2"/>
    <dgm:cxn modelId="{8B0E29A3-55AA-4C60-A9BD-310596AF5910}" srcId="{D0960058-FC41-4215-BCAF-696488BA3D1C}" destId="{9D0619C6-E659-4A87-A404-DE4D39E0F778}" srcOrd="2" destOrd="0" parTransId="{CCC4D3FB-7BB6-46DD-9A16-AFC385E205FF}" sibTransId="{297FD673-C72E-4D8E-B084-1E4CD5937994}"/>
    <dgm:cxn modelId="{2D932EAE-A1F9-4E6B-ABC7-10CA8EE48C9D}" srcId="{D0960058-FC41-4215-BCAF-696488BA3D1C}" destId="{7F0F064C-E7B9-462C-82A1-7270B306B610}" srcOrd="1" destOrd="0" parTransId="{B45C6E25-4704-4091-B134-3DC24CBF9780}" sibTransId="{3F9A5091-A00E-4941-AC9F-FD887A28AC13}"/>
    <dgm:cxn modelId="{4EA526BF-F579-2C4E-8529-06FEBCFFA30F}" type="presOf" srcId="{14E78422-FED0-4717-BFB4-A8F46ABAB435}" destId="{14CE2817-A6F5-9440-BB6D-5C08A9938A3F}" srcOrd="0" destOrd="0" presId="urn:microsoft.com/office/officeart/2005/8/layout/vList2"/>
    <dgm:cxn modelId="{6C34F6CC-E177-C34D-9AC8-82FE0EA6B2FE}" type="presOf" srcId="{3F904C4E-72DF-4F7E-939E-5C9A7BC7A9F0}" destId="{1A0C2C67-E712-6B42-BDD4-B70B7F872CF9}" srcOrd="0" destOrd="0" presId="urn:microsoft.com/office/officeart/2005/8/layout/vList2"/>
    <dgm:cxn modelId="{1E48D3CF-A8F3-D541-8A87-651CAFC26E87}" type="presOf" srcId="{896BA5DE-AD0B-44C0-9F64-A11343525B4A}" destId="{1A0C2C67-E712-6B42-BDD4-B70B7F872CF9}" srcOrd="0" destOrd="3" presId="urn:microsoft.com/office/officeart/2005/8/layout/vList2"/>
    <dgm:cxn modelId="{23D347D2-751D-4EC0-A756-EB74EFC9FDC7}" srcId="{14E78422-FED0-4717-BFB4-A8F46ABAB435}" destId="{D0960058-FC41-4215-BCAF-696488BA3D1C}" srcOrd="0" destOrd="0" parTransId="{A8CC09A1-70EF-4455-9EF4-8ECCDCEC2B9C}" sibTransId="{F1E62226-BB70-41F1-A1B1-67CBF44E8722}"/>
    <dgm:cxn modelId="{927C64E4-5808-C844-945D-84FFC44DFC90}" type="presOf" srcId="{31CB6C82-FA32-416E-9708-64E115F85453}" destId="{1A0C2C67-E712-6B42-BDD4-B70B7F872CF9}" srcOrd="0" destOrd="5" presId="urn:microsoft.com/office/officeart/2005/8/layout/vList2"/>
    <dgm:cxn modelId="{3F37C4F0-BA0E-564C-9F8A-0BD834DFF1EF}" type="presOf" srcId="{BE70FE04-AB8F-47C9-9139-B8A4111D0760}" destId="{1A0C2C67-E712-6B42-BDD4-B70B7F872CF9}" srcOrd="0" destOrd="4" presId="urn:microsoft.com/office/officeart/2005/8/layout/vList2"/>
    <dgm:cxn modelId="{59CC48F6-74D4-E844-ACC1-60EC5E776514}" type="presOf" srcId="{9D0619C6-E659-4A87-A404-DE4D39E0F778}" destId="{1A0C2C67-E712-6B42-BDD4-B70B7F872CF9}" srcOrd="0" destOrd="2" presId="urn:microsoft.com/office/officeart/2005/8/layout/vList2"/>
    <dgm:cxn modelId="{6DBA9408-9577-6047-89C6-857A4A141D6D}" type="presParOf" srcId="{14CE2817-A6F5-9440-BB6D-5C08A9938A3F}" destId="{F7D46331-380F-9240-9283-21712B1FAB87}" srcOrd="0" destOrd="0" presId="urn:microsoft.com/office/officeart/2005/8/layout/vList2"/>
    <dgm:cxn modelId="{85A2714E-CA3D-3242-9A63-132EB84144D0}" type="presParOf" srcId="{14CE2817-A6F5-9440-BB6D-5C08A9938A3F}" destId="{1A0C2C67-E712-6B42-BDD4-B70B7F872CF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4E7C9C-FFB9-477F-9261-33A481ED8CDF}"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347CC15D-1A94-4BFB-82F9-A9C7CB5590C2}">
      <dgm:prSet/>
      <dgm:spPr/>
      <dgm:t>
        <a:bodyPr/>
        <a:lstStyle/>
        <a:p>
          <a:r>
            <a:rPr lang="es-MX" b="1"/>
            <a:t>Fortalezas:</a:t>
          </a:r>
          <a:endParaRPr lang="en-US"/>
        </a:p>
      </dgm:t>
    </dgm:pt>
    <dgm:pt modelId="{9B8C1048-98BC-411F-8A9C-AE2B143A35CC}" type="parTrans" cxnId="{0B67AA01-1C39-4693-8943-E2455F6A3605}">
      <dgm:prSet/>
      <dgm:spPr/>
      <dgm:t>
        <a:bodyPr/>
        <a:lstStyle/>
        <a:p>
          <a:endParaRPr lang="en-US"/>
        </a:p>
      </dgm:t>
    </dgm:pt>
    <dgm:pt modelId="{31B22AE9-8209-4236-A897-704F236F244F}" type="sibTrans" cxnId="{0B67AA01-1C39-4693-8943-E2455F6A3605}">
      <dgm:prSet phldrT="01" phldr="0"/>
      <dgm:spPr/>
      <dgm:t>
        <a:bodyPr/>
        <a:lstStyle/>
        <a:p>
          <a:r>
            <a:rPr lang="en-US"/>
            <a:t>01</a:t>
          </a:r>
        </a:p>
      </dgm:t>
    </dgm:pt>
    <dgm:pt modelId="{E2D281A4-8721-44B3-AAA8-D1F9120C2EB1}">
      <dgm:prSet/>
      <dgm:spPr/>
      <dgm:t>
        <a:bodyPr/>
        <a:lstStyle/>
        <a:p>
          <a:r>
            <a:rPr lang="es-MX"/>
            <a:t>Engagement y motivación estudiantil</a:t>
          </a:r>
          <a:endParaRPr lang="en-US"/>
        </a:p>
      </dgm:t>
    </dgm:pt>
    <dgm:pt modelId="{DF0578BE-717A-43AD-BD92-3E7FD2C712B4}" type="parTrans" cxnId="{75DA2D74-E39C-420B-A61E-379D4CF5083F}">
      <dgm:prSet/>
      <dgm:spPr/>
      <dgm:t>
        <a:bodyPr/>
        <a:lstStyle/>
        <a:p>
          <a:endParaRPr lang="en-US"/>
        </a:p>
      </dgm:t>
    </dgm:pt>
    <dgm:pt modelId="{8B8FD850-CDA9-4854-B3AC-B68406425B84}" type="sibTrans" cxnId="{75DA2D74-E39C-420B-A61E-379D4CF5083F}">
      <dgm:prSet/>
      <dgm:spPr/>
      <dgm:t>
        <a:bodyPr/>
        <a:lstStyle/>
        <a:p>
          <a:endParaRPr lang="en-US"/>
        </a:p>
      </dgm:t>
    </dgm:pt>
    <dgm:pt modelId="{8D68B7BF-3D71-41D1-86A6-EF45C0729D41}">
      <dgm:prSet/>
      <dgm:spPr/>
      <dgm:t>
        <a:bodyPr/>
        <a:lstStyle/>
        <a:p>
          <a:r>
            <a:rPr lang="es-MX"/>
            <a:t>Aprendizaje inmersivo y memorable</a:t>
          </a:r>
          <a:endParaRPr lang="en-US"/>
        </a:p>
      </dgm:t>
    </dgm:pt>
    <dgm:pt modelId="{D65758E3-CEF2-4216-86A9-7E0FAE83167F}" type="parTrans" cxnId="{06635019-C598-4A00-95AF-C841D9A6BAC2}">
      <dgm:prSet/>
      <dgm:spPr/>
      <dgm:t>
        <a:bodyPr/>
        <a:lstStyle/>
        <a:p>
          <a:endParaRPr lang="en-US"/>
        </a:p>
      </dgm:t>
    </dgm:pt>
    <dgm:pt modelId="{E2F1B327-7EDC-411F-B0A3-B19E8F3098D1}" type="sibTrans" cxnId="{06635019-C598-4A00-95AF-C841D9A6BAC2}">
      <dgm:prSet/>
      <dgm:spPr/>
      <dgm:t>
        <a:bodyPr/>
        <a:lstStyle/>
        <a:p>
          <a:endParaRPr lang="en-US"/>
        </a:p>
      </dgm:t>
    </dgm:pt>
    <dgm:pt modelId="{E6EAAACB-38A3-4BB9-9FBD-51F94AA69A59}">
      <dgm:prSet/>
      <dgm:spPr/>
      <dgm:t>
        <a:bodyPr/>
        <a:lstStyle/>
        <a:p>
          <a:r>
            <a:rPr lang="es-MX"/>
            <a:t>Acceso a experiencias imposibles</a:t>
          </a:r>
          <a:endParaRPr lang="en-US"/>
        </a:p>
      </dgm:t>
    </dgm:pt>
    <dgm:pt modelId="{7C097E43-8250-4F07-9E97-B793F79D89C3}" type="parTrans" cxnId="{648A2FD2-75BC-4506-820F-D4265B82A9B9}">
      <dgm:prSet/>
      <dgm:spPr/>
      <dgm:t>
        <a:bodyPr/>
        <a:lstStyle/>
        <a:p>
          <a:endParaRPr lang="en-US"/>
        </a:p>
      </dgm:t>
    </dgm:pt>
    <dgm:pt modelId="{44296C21-BA11-4F1D-8B14-1DA3EC86AD2C}" type="sibTrans" cxnId="{648A2FD2-75BC-4506-820F-D4265B82A9B9}">
      <dgm:prSet/>
      <dgm:spPr/>
      <dgm:t>
        <a:bodyPr/>
        <a:lstStyle/>
        <a:p>
          <a:endParaRPr lang="en-US"/>
        </a:p>
      </dgm:t>
    </dgm:pt>
    <dgm:pt modelId="{A1419604-D826-4247-970F-3B17FE18514D}">
      <dgm:prSet/>
      <dgm:spPr/>
      <dgm:t>
        <a:bodyPr/>
        <a:lstStyle/>
        <a:p>
          <a:r>
            <a:rPr lang="es-MX" b="1"/>
            <a:t>Oportunidades:</a:t>
          </a:r>
          <a:endParaRPr lang="en-US"/>
        </a:p>
      </dgm:t>
    </dgm:pt>
    <dgm:pt modelId="{2799240C-6B25-40C1-8932-45C288B42F56}" type="parTrans" cxnId="{2F5EA44A-490D-4145-8AB6-E3D0888E3DC8}">
      <dgm:prSet/>
      <dgm:spPr/>
      <dgm:t>
        <a:bodyPr/>
        <a:lstStyle/>
        <a:p>
          <a:endParaRPr lang="en-US"/>
        </a:p>
      </dgm:t>
    </dgm:pt>
    <dgm:pt modelId="{1374E993-2FBA-46D6-8930-C3F93D5F014B}" type="sibTrans" cxnId="{2F5EA44A-490D-4145-8AB6-E3D0888E3DC8}">
      <dgm:prSet phldrT="02" phldr="0"/>
      <dgm:spPr/>
      <dgm:t>
        <a:bodyPr/>
        <a:lstStyle/>
        <a:p>
          <a:r>
            <a:rPr lang="en-US"/>
            <a:t>02</a:t>
          </a:r>
        </a:p>
      </dgm:t>
    </dgm:pt>
    <dgm:pt modelId="{480E0EC5-E14A-454B-98CE-19E4EA186239}">
      <dgm:prSet/>
      <dgm:spPr/>
      <dgm:t>
        <a:bodyPr/>
        <a:lstStyle/>
        <a:p>
          <a:r>
            <a:rPr lang="es-MX"/>
            <a:t>Mercado educativo en crecimiento</a:t>
          </a:r>
          <a:endParaRPr lang="en-US"/>
        </a:p>
      </dgm:t>
    </dgm:pt>
    <dgm:pt modelId="{E6F531ED-EE79-4524-AE38-6A0C53860185}" type="parTrans" cxnId="{F0B6D15E-8086-4AAB-9690-7BE2825D8803}">
      <dgm:prSet/>
      <dgm:spPr/>
      <dgm:t>
        <a:bodyPr/>
        <a:lstStyle/>
        <a:p>
          <a:endParaRPr lang="en-US"/>
        </a:p>
      </dgm:t>
    </dgm:pt>
    <dgm:pt modelId="{49C79D71-70E9-4F69-A7C8-D25A9656F798}" type="sibTrans" cxnId="{F0B6D15E-8086-4AAB-9690-7BE2825D8803}">
      <dgm:prSet/>
      <dgm:spPr/>
      <dgm:t>
        <a:bodyPr/>
        <a:lstStyle/>
        <a:p>
          <a:endParaRPr lang="en-US"/>
        </a:p>
      </dgm:t>
    </dgm:pt>
    <dgm:pt modelId="{71B83990-8C9A-4FCC-956D-1B6D8F5F9F14}">
      <dgm:prSet/>
      <dgm:spPr/>
      <dgm:t>
        <a:bodyPr/>
        <a:lstStyle/>
        <a:p>
          <a:r>
            <a:rPr lang="es-MX"/>
            <a:t>Apoyo gubernamental e institucional</a:t>
          </a:r>
          <a:endParaRPr lang="en-US"/>
        </a:p>
      </dgm:t>
    </dgm:pt>
    <dgm:pt modelId="{975EBF5F-8792-4BD6-B888-AEB2D007C576}" type="parTrans" cxnId="{549A7E38-D7B8-4EF4-8141-214BA4E8FC30}">
      <dgm:prSet/>
      <dgm:spPr/>
      <dgm:t>
        <a:bodyPr/>
        <a:lstStyle/>
        <a:p>
          <a:endParaRPr lang="en-US"/>
        </a:p>
      </dgm:t>
    </dgm:pt>
    <dgm:pt modelId="{2EC86E17-5629-40AC-9429-5EF4CC957629}" type="sibTrans" cxnId="{549A7E38-D7B8-4EF4-8141-214BA4E8FC30}">
      <dgm:prSet/>
      <dgm:spPr/>
      <dgm:t>
        <a:bodyPr/>
        <a:lstStyle/>
        <a:p>
          <a:endParaRPr lang="en-US"/>
        </a:p>
      </dgm:t>
    </dgm:pt>
    <dgm:pt modelId="{3AB8C3EA-3AFD-469B-BF56-B8F1A800B015}">
      <dgm:prSet/>
      <dgm:spPr/>
      <dgm:t>
        <a:bodyPr/>
        <a:lstStyle/>
        <a:p>
          <a:r>
            <a:rPr lang="es-MX"/>
            <a:t>Costos decrecientes de tecnología</a:t>
          </a:r>
          <a:endParaRPr lang="en-US"/>
        </a:p>
      </dgm:t>
    </dgm:pt>
    <dgm:pt modelId="{0DA65CDB-0EE8-4734-8970-C6206D2EE0D6}" type="parTrans" cxnId="{AEA29F04-DCCA-49AB-A7E8-B3C86E2C1BDD}">
      <dgm:prSet/>
      <dgm:spPr/>
      <dgm:t>
        <a:bodyPr/>
        <a:lstStyle/>
        <a:p>
          <a:endParaRPr lang="en-US"/>
        </a:p>
      </dgm:t>
    </dgm:pt>
    <dgm:pt modelId="{F841ED91-1428-4615-944C-8E254F8ACFF7}" type="sibTrans" cxnId="{AEA29F04-DCCA-49AB-A7E8-B3C86E2C1BDD}">
      <dgm:prSet/>
      <dgm:spPr/>
      <dgm:t>
        <a:bodyPr/>
        <a:lstStyle/>
        <a:p>
          <a:endParaRPr lang="en-US"/>
        </a:p>
      </dgm:t>
    </dgm:pt>
    <dgm:pt modelId="{DFB622FB-D64E-4EC0-89D7-F8D2DB9DAF5E}">
      <dgm:prSet/>
      <dgm:spPr/>
      <dgm:t>
        <a:bodyPr/>
        <a:lstStyle/>
        <a:p>
          <a:r>
            <a:rPr lang="es-MX" b="1"/>
            <a:t>Debilidades:</a:t>
          </a:r>
          <a:endParaRPr lang="en-US"/>
        </a:p>
      </dgm:t>
    </dgm:pt>
    <dgm:pt modelId="{74FD70B2-EDC5-4C12-A644-12BF473340C0}" type="parTrans" cxnId="{ACF982B5-2215-4444-B3E1-5FC628B60D99}">
      <dgm:prSet/>
      <dgm:spPr/>
      <dgm:t>
        <a:bodyPr/>
        <a:lstStyle/>
        <a:p>
          <a:endParaRPr lang="en-US"/>
        </a:p>
      </dgm:t>
    </dgm:pt>
    <dgm:pt modelId="{F4AD01A7-E1BD-42CC-9B9E-86393AAE574C}" type="sibTrans" cxnId="{ACF982B5-2215-4444-B3E1-5FC628B60D99}">
      <dgm:prSet phldrT="03" phldr="0"/>
      <dgm:spPr/>
      <dgm:t>
        <a:bodyPr/>
        <a:lstStyle/>
        <a:p>
          <a:r>
            <a:rPr lang="en-US"/>
            <a:t>03</a:t>
          </a:r>
        </a:p>
      </dgm:t>
    </dgm:pt>
    <dgm:pt modelId="{67C6CF10-A8C0-43C1-9EC9-3190FC8CC729}">
      <dgm:prSet/>
      <dgm:spPr/>
      <dgm:t>
        <a:bodyPr/>
        <a:lstStyle/>
        <a:p>
          <a:r>
            <a:rPr lang="es-MX"/>
            <a:t>Curva de aprendizaje docente</a:t>
          </a:r>
          <a:endParaRPr lang="en-US"/>
        </a:p>
      </dgm:t>
    </dgm:pt>
    <dgm:pt modelId="{2405C9D3-D5F4-4A3C-8DFE-DECDEDB7E380}" type="parTrans" cxnId="{7100BCD6-EC66-4830-BC34-8B59D02DE737}">
      <dgm:prSet/>
      <dgm:spPr/>
      <dgm:t>
        <a:bodyPr/>
        <a:lstStyle/>
        <a:p>
          <a:endParaRPr lang="en-US"/>
        </a:p>
      </dgm:t>
    </dgm:pt>
    <dgm:pt modelId="{7EAB0588-1C3B-437C-A350-A456EA04F413}" type="sibTrans" cxnId="{7100BCD6-EC66-4830-BC34-8B59D02DE737}">
      <dgm:prSet/>
      <dgm:spPr/>
      <dgm:t>
        <a:bodyPr/>
        <a:lstStyle/>
        <a:p>
          <a:endParaRPr lang="en-US"/>
        </a:p>
      </dgm:t>
    </dgm:pt>
    <dgm:pt modelId="{AD677C9B-8BA0-4D3A-8DA1-A686F9C71859}">
      <dgm:prSet/>
      <dgm:spPr/>
      <dgm:t>
        <a:bodyPr/>
        <a:lstStyle/>
        <a:p>
          <a:r>
            <a:rPr lang="es-MX"/>
            <a:t>Inversión inicial significativa</a:t>
          </a:r>
          <a:endParaRPr lang="en-US"/>
        </a:p>
      </dgm:t>
    </dgm:pt>
    <dgm:pt modelId="{50008E86-587B-49D0-84E4-34C459292F53}" type="parTrans" cxnId="{ED20FD0A-A1A1-45C6-A557-52928A3BCE51}">
      <dgm:prSet/>
      <dgm:spPr/>
      <dgm:t>
        <a:bodyPr/>
        <a:lstStyle/>
        <a:p>
          <a:endParaRPr lang="en-US"/>
        </a:p>
      </dgm:t>
    </dgm:pt>
    <dgm:pt modelId="{9E4EEE7B-99DB-4F82-B667-99A878AEB67D}" type="sibTrans" cxnId="{ED20FD0A-A1A1-45C6-A557-52928A3BCE51}">
      <dgm:prSet/>
      <dgm:spPr/>
      <dgm:t>
        <a:bodyPr/>
        <a:lstStyle/>
        <a:p>
          <a:endParaRPr lang="en-US"/>
        </a:p>
      </dgm:t>
    </dgm:pt>
    <dgm:pt modelId="{1032C563-5245-49FA-8E6B-DF9D7186822F}">
      <dgm:prSet/>
      <dgm:spPr/>
      <dgm:t>
        <a:bodyPr/>
        <a:lstStyle/>
        <a:p>
          <a:r>
            <a:rPr lang="es-MX" b="1"/>
            <a:t>Amenazas:</a:t>
          </a:r>
          <a:endParaRPr lang="en-US"/>
        </a:p>
      </dgm:t>
    </dgm:pt>
    <dgm:pt modelId="{208E4B8C-A9EB-4021-A049-56FE2F403B60}" type="parTrans" cxnId="{AF66F91E-4336-40EA-9C72-7DC129BC28C3}">
      <dgm:prSet/>
      <dgm:spPr/>
      <dgm:t>
        <a:bodyPr/>
        <a:lstStyle/>
        <a:p>
          <a:endParaRPr lang="en-US"/>
        </a:p>
      </dgm:t>
    </dgm:pt>
    <dgm:pt modelId="{1311903A-005A-47EB-B7E5-F113B4F2C325}" type="sibTrans" cxnId="{AF66F91E-4336-40EA-9C72-7DC129BC28C3}">
      <dgm:prSet phldrT="04" phldr="0"/>
      <dgm:spPr/>
      <dgm:t>
        <a:bodyPr/>
        <a:lstStyle/>
        <a:p>
          <a:r>
            <a:rPr lang="en-US"/>
            <a:t>04</a:t>
          </a:r>
        </a:p>
      </dgm:t>
    </dgm:pt>
    <dgm:pt modelId="{A6246A50-8A85-4B3C-8F82-A2234520B9D7}">
      <dgm:prSet/>
      <dgm:spPr/>
      <dgm:t>
        <a:bodyPr/>
        <a:lstStyle/>
        <a:p>
          <a:r>
            <a:rPr lang="es-MX"/>
            <a:t>Resistencia al cambio</a:t>
          </a:r>
          <a:endParaRPr lang="en-US"/>
        </a:p>
      </dgm:t>
    </dgm:pt>
    <dgm:pt modelId="{B01E6DA4-2434-46EE-B0AD-4A8B67DE13F0}" type="parTrans" cxnId="{DCC5A49F-594B-4DEB-97B8-B67195C52356}">
      <dgm:prSet/>
      <dgm:spPr/>
      <dgm:t>
        <a:bodyPr/>
        <a:lstStyle/>
        <a:p>
          <a:endParaRPr lang="en-US"/>
        </a:p>
      </dgm:t>
    </dgm:pt>
    <dgm:pt modelId="{29551FA0-557D-47E8-BE6E-22081416E8C3}" type="sibTrans" cxnId="{DCC5A49F-594B-4DEB-97B8-B67195C52356}">
      <dgm:prSet/>
      <dgm:spPr/>
      <dgm:t>
        <a:bodyPr/>
        <a:lstStyle/>
        <a:p>
          <a:endParaRPr lang="en-US"/>
        </a:p>
      </dgm:t>
    </dgm:pt>
    <dgm:pt modelId="{4797CA84-7C98-41C5-B739-D2E1668395D5}">
      <dgm:prSet/>
      <dgm:spPr/>
      <dgm:t>
        <a:bodyPr/>
        <a:lstStyle/>
        <a:p>
          <a:r>
            <a:rPr lang="es-MX"/>
            <a:t>Obsolescencia tecnológica rápida</a:t>
          </a:r>
          <a:endParaRPr lang="en-US"/>
        </a:p>
      </dgm:t>
    </dgm:pt>
    <dgm:pt modelId="{551D4DC8-E95C-4189-8991-9962BB24021E}" type="parTrans" cxnId="{55D6201A-0EFA-4912-8E51-7A744E705D28}">
      <dgm:prSet/>
      <dgm:spPr/>
      <dgm:t>
        <a:bodyPr/>
        <a:lstStyle/>
        <a:p>
          <a:endParaRPr lang="en-US"/>
        </a:p>
      </dgm:t>
    </dgm:pt>
    <dgm:pt modelId="{05CE651E-9B52-4100-8C20-8C6C632B36B2}" type="sibTrans" cxnId="{55D6201A-0EFA-4912-8E51-7A744E705D28}">
      <dgm:prSet/>
      <dgm:spPr/>
      <dgm:t>
        <a:bodyPr/>
        <a:lstStyle/>
        <a:p>
          <a:endParaRPr lang="en-US"/>
        </a:p>
      </dgm:t>
    </dgm:pt>
    <dgm:pt modelId="{6C9F1482-33C9-594D-BD50-E9880701A734}" type="pres">
      <dgm:prSet presAssocID="{4E4E7C9C-FFB9-477F-9261-33A481ED8CDF}" presName="Name0" presStyleCnt="0">
        <dgm:presLayoutVars>
          <dgm:animLvl val="lvl"/>
          <dgm:resizeHandles val="exact"/>
        </dgm:presLayoutVars>
      </dgm:prSet>
      <dgm:spPr/>
    </dgm:pt>
    <dgm:pt modelId="{4076C490-CC48-8C4F-B076-52D01177E881}" type="pres">
      <dgm:prSet presAssocID="{347CC15D-1A94-4BFB-82F9-A9C7CB5590C2}" presName="compositeNode" presStyleCnt="0">
        <dgm:presLayoutVars>
          <dgm:bulletEnabled val="1"/>
        </dgm:presLayoutVars>
      </dgm:prSet>
      <dgm:spPr/>
    </dgm:pt>
    <dgm:pt modelId="{8F2A35BE-63E6-3849-B2D0-6968B007C312}" type="pres">
      <dgm:prSet presAssocID="{347CC15D-1A94-4BFB-82F9-A9C7CB5590C2}" presName="bgRect" presStyleLbl="alignNode1" presStyleIdx="0" presStyleCnt="4"/>
      <dgm:spPr/>
    </dgm:pt>
    <dgm:pt modelId="{2073535C-5D80-4D44-A74F-D101AD5E1A4D}" type="pres">
      <dgm:prSet presAssocID="{31B22AE9-8209-4236-A897-704F236F244F}" presName="sibTransNodeRect" presStyleLbl="alignNode1" presStyleIdx="0" presStyleCnt="4">
        <dgm:presLayoutVars>
          <dgm:chMax val="0"/>
          <dgm:bulletEnabled val="1"/>
        </dgm:presLayoutVars>
      </dgm:prSet>
      <dgm:spPr/>
    </dgm:pt>
    <dgm:pt modelId="{9BEF6EB9-DD93-E949-9A0A-9E0C8036A115}" type="pres">
      <dgm:prSet presAssocID="{347CC15D-1A94-4BFB-82F9-A9C7CB5590C2}" presName="nodeRect" presStyleLbl="alignNode1" presStyleIdx="0" presStyleCnt="4">
        <dgm:presLayoutVars>
          <dgm:bulletEnabled val="1"/>
        </dgm:presLayoutVars>
      </dgm:prSet>
      <dgm:spPr/>
    </dgm:pt>
    <dgm:pt modelId="{C78B79BA-668D-454E-948E-DB0306FA7A8C}" type="pres">
      <dgm:prSet presAssocID="{31B22AE9-8209-4236-A897-704F236F244F}" presName="sibTrans" presStyleCnt="0"/>
      <dgm:spPr/>
    </dgm:pt>
    <dgm:pt modelId="{A6194F64-98FA-DD4A-8ACD-3B5622DE21DD}" type="pres">
      <dgm:prSet presAssocID="{A1419604-D826-4247-970F-3B17FE18514D}" presName="compositeNode" presStyleCnt="0">
        <dgm:presLayoutVars>
          <dgm:bulletEnabled val="1"/>
        </dgm:presLayoutVars>
      </dgm:prSet>
      <dgm:spPr/>
    </dgm:pt>
    <dgm:pt modelId="{DEEE7F69-2FF6-B545-B6CA-5C6558379957}" type="pres">
      <dgm:prSet presAssocID="{A1419604-D826-4247-970F-3B17FE18514D}" presName="bgRect" presStyleLbl="alignNode1" presStyleIdx="1" presStyleCnt="4"/>
      <dgm:spPr/>
    </dgm:pt>
    <dgm:pt modelId="{668D769E-916C-E24A-A512-0B2FFAD7E84C}" type="pres">
      <dgm:prSet presAssocID="{1374E993-2FBA-46D6-8930-C3F93D5F014B}" presName="sibTransNodeRect" presStyleLbl="alignNode1" presStyleIdx="1" presStyleCnt="4">
        <dgm:presLayoutVars>
          <dgm:chMax val="0"/>
          <dgm:bulletEnabled val="1"/>
        </dgm:presLayoutVars>
      </dgm:prSet>
      <dgm:spPr/>
    </dgm:pt>
    <dgm:pt modelId="{0B2060BC-927E-4144-A58D-6C7161B8BB57}" type="pres">
      <dgm:prSet presAssocID="{A1419604-D826-4247-970F-3B17FE18514D}" presName="nodeRect" presStyleLbl="alignNode1" presStyleIdx="1" presStyleCnt="4">
        <dgm:presLayoutVars>
          <dgm:bulletEnabled val="1"/>
        </dgm:presLayoutVars>
      </dgm:prSet>
      <dgm:spPr/>
    </dgm:pt>
    <dgm:pt modelId="{07D59F56-F0E0-5A43-AC2C-F40FD767BE45}" type="pres">
      <dgm:prSet presAssocID="{1374E993-2FBA-46D6-8930-C3F93D5F014B}" presName="sibTrans" presStyleCnt="0"/>
      <dgm:spPr/>
    </dgm:pt>
    <dgm:pt modelId="{C626651B-20F9-CB40-AE35-75743F5CBDE6}" type="pres">
      <dgm:prSet presAssocID="{DFB622FB-D64E-4EC0-89D7-F8D2DB9DAF5E}" presName="compositeNode" presStyleCnt="0">
        <dgm:presLayoutVars>
          <dgm:bulletEnabled val="1"/>
        </dgm:presLayoutVars>
      </dgm:prSet>
      <dgm:spPr/>
    </dgm:pt>
    <dgm:pt modelId="{A2CA14EF-3CBE-8741-88EA-EBE8F6D5103E}" type="pres">
      <dgm:prSet presAssocID="{DFB622FB-D64E-4EC0-89D7-F8D2DB9DAF5E}" presName="bgRect" presStyleLbl="alignNode1" presStyleIdx="2" presStyleCnt="4"/>
      <dgm:spPr/>
    </dgm:pt>
    <dgm:pt modelId="{4960B182-6B8A-B443-8003-7AD6D66ADE14}" type="pres">
      <dgm:prSet presAssocID="{F4AD01A7-E1BD-42CC-9B9E-86393AAE574C}" presName="sibTransNodeRect" presStyleLbl="alignNode1" presStyleIdx="2" presStyleCnt="4">
        <dgm:presLayoutVars>
          <dgm:chMax val="0"/>
          <dgm:bulletEnabled val="1"/>
        </dgm:presLayoutVars>
      </dgm:prSet>
      <dgm:spPr/>
    </dgm:pt>
    <dgm:pt modelId="{63E8C73D-F722-064A-AB7C-6AA9C08107DF}" type="pres">
      <dgm:prSet presAssocID="{DFB622FB-D64E-4EC0-89D7-F8D2DB9DAF5E}" presName="nodeRect" presStyleLbl="alignNode1" presStyleIdx="2" presStyleCnt="4">
        <dgm:presLayoutVars>
          <dgm:bulletEnabled val="1"/>
        </dgm:presLayoutVars>
      </dgm:prSet>
      <dgm:spPr/>
    </dgm:pt>
    <dgm:pt modelId="{8913D09F-B9F0-CD4E-AB2E-A653E54EEC8B}" type="pres">
      <dgm:prSet presAssocID="{F4AD01A7-E1BD-42CC-9B9E-86393AAE574C}" presName="sibTrans" presStyleCnt="0"/>
      <dgm:spPr/>
    </dgm:pt>
    <dgm:pt modelId="{6172C64D-899A-764E-AEFB-4C0FF8036C79}" type="pres">
      <dgm:prSet presAssocID="{1032C563-5245-49FA-8E6B-DF9D7186822F}" presName="compositeNode" presStyleCnt="0">
        <dgm:presLayoutVars>
          <dgm:bulletEnabled val="1"/>
        </dgm:presLayoutVars>
      </dgm:prSet>
      <dgm:spPr/>
    </dgm:pt>
    <dgm:pt modelId="{D257323E-C65D-804C-941A-E2C2804E6741}" type="pres">
      <dgm:prSet presAssocID="{1032C563-5245-49FA-8E6B-DF9D7186822F}" presName="bgRect" presStyleLbl="alignNode1" presStyleIdx="3" presStyleCnt="4"/>
      <dgm:spPr/>
    </dgm:pt>
    <dgm:pt modelId="{8EDE9AD1-55CE-7E4B-AB4C-7965CC2543F6}" type="pres">
      <dgm:prSet presAssocID="{1311903A-005A-47EB-B7E5-F113B4F2C325}" presName="sibTransNodeRect" presStyleLbl="alignNode1" presStyleIdx="3" presStyleCnt="4">
        <dgm:presLayoutVars>
          <dgm:chMax val="0"/>
          <dgm:bulletEnabled val="1"/>
        </dgm:presLayoutVars>
      </dgm:prSet>
      <dgm:spPr/>
    </dgm:pt>
    <dgm:pt modelId="{C29E711F-276A-6E43-B955-2198E7FF5BEA}" type="pres">
      <dgm:prSet presAssocID="{1032C563-5245-49FA-8E6B-DF9D7186822F}" presName="nodeRect" presStyleLbl="alignNode1" presStyleIdx="3" presStyleCnt="4">
        <dgm:presLayoutVars>
          <dgm:bulletEnabled val="1"/>
        </dgm:presLayoutVars>
      </dgm:prSet>
      <dgm:spPr/>
    </dgm:pt>
  </dgm:ptLst>
  <dgm:cxnLst>
    <dgm:cxn modelId="{0B67AA01-1C39-4693-8943-E2455F6A3605}" srcId="{4E4E7C9C-FFB9-477F-9261-33A481ED8CDF}" destId="{347CC15D-1A94-4BFB-82F9-A9C7CB5590C2}" srcOrd="0" destOrd="0" parTransId="{9B8C1048-98BC-411F-8A9C-AE2B143A35CC}" sibTransId="{31B22AE9-8209-4236-A897-704F236F244F}"/>
    <dgm:cxn modelId="{AEA29F04-DCCA-49AB-A7E8-B3C86E2C1BDD}" srcId="{A1419604-D826-4247-970F-3B17FE18514D}" destId="{3AB8C3EA-3AFD-469B-BF56-B8F1A800B015}" srcOrd="2" destOrd="0" parTransId="{0DA65CDB-0EE8-4734-8970-C6206D2EE0D6}" sibTransId="{F841ED91-1428-4615-944C-8E254F8ACFF7}"/>
    <dgm:cxn modelId="{ED20FD0A-A1A1-45C6-A557-52928A3BCE51}" srcId="{DFB622FB-D64E-4EC0-89D7-F8D2DB9DAF5E}" destId="{AD677C9B-8BA0-4D3A-8DA1-A686F9C71859}" srcOrd="1" destOrd="0" parTransId="{50008E86-587B-49D0-84E4-34C459292F53}" sibTransId="{9E4EEE7B-99DB-4F82-B667-99A878AEB67D}"/>
    <dgm:cxn modelId="{53FA850E-7F9C-9C4E-8DBB-E69591617CF9}" type="presOf" srcId="{A6246A50-8A85-4B3C-8F82-A2234520B9D7}" destId="{C29E711F-276A-6E43-B955-2198E7FF5BEA}" srcOrd="0" destOrd="1" presId="urn:microsoft.com/office/officeart/2016/7/layout/LinearBlockProcessNumbered"/>
    <dgm:cxn modelId="{BCE35E17-AE4E-3140-B2BE-3FFB89C43C57}" type="presOf" srcId="{31B22AE9-8209-4236-A897-704F236F244F}" destId="{2073535C-5D80-4D44-A74F-D101AD5E1A4D}" srcOrd="0" destOrd="0" presId="urn:microsoft.com/office/officeart/2016/7/layout/LinearBlockProcessNumbered"/>
    <dgm:cxn modelId="{06635019-C598-4A00-95AF-C841D9A6BAC2}" srcId="{347CC15D-1A94-4BFB-82F9-A9C7CB5590C2}" destId="{8D68B7BF-3D71-41D1-86A6-EF45C0729D41}" srcOrd="1" destOrd="0" parTransId="{D65758E3-CEF2-4216-86A9-7E0FAE83167F}" sibTransId="{E2F1B327-7EDC-411F-B0A3-B19E8F3098D1}"/>
    <dgm:cxn modelId="{55D6201A-0EFA-4912-8E51-7A744E705D28}" srcId="{1032C563-5245-49FA-8E6B-DF9D7186822F}" destId="{4797CA84-7C98-41C5-B739-D2E1668395D5}" srcOrd="1" destOrd="0" parTransId="{551D4DC8-E95C-4189-8991-9962BB24021E}" sibTransId="{05CE651E-9B52-4100-8C20-8C6C632B36B2}"/>
    <dgm:cxn modelId="{9216451E-B561-7848-B987-BF0BA7118B61}" type="presOf" srcId="{347CC15D-1A94-4BFB-82F9-A9C7CB5590C2}" destId="{8F2A35BE-63E6-3849-B2D0-6968B007C312}" srcOrd="0" destOrd="0" presId="urn:microsoft.com/office/officeart/2016/7/layout/LinearBlockProcessNumbered"/>
    <dgm:cxn modelId="{AF66F91E-4336-40EA-9C72-7DC129BC28C3}" srcId="{4E4E7C9C-FFB9-477F-9261-33A481ED8CDF}" destId="{1032C563-5245-49FA-8E6B-DF9D7186822F}" srcOrd="3" destOrd="0" parTransId="{208E4B8C-A9EB-4021-A049-56FE2F403B60}" sibTransId="{1311903A-005A-47EB-B7E5-F113B4F2C325}"/>
    <dgm:cxn modelId="{549A7E38-D7B8-4EF4-8141-214BA4E8FC30}" srcId="{A1419604-D826-4247-970F-3B17FE18514D}" destId="{71B83990-8C9A-4FCC-956D-1B6D8F5F9F14}" srcOrd="1" destOrd="0" parTransId="{975EBF5F-8792-4BD6-B888-AEB2D007C576}" sibTransId="{2EC86E17-5629-40AC-9429-5EF4CC957629}"/>
    <dgm:cxn modelId="{4D063846-FAD2-B243-AFB1-3EAE83E00204}" type="presOf" srcId="{4E4E7C9C-FFB9-477F-9261-33A481ED8CDF}" destId="{6C9F1482-33C9-594D-BD50-E9880701A734}" srcOrd="0" destOrd="0" presId="urn:microsoft.com/office/officeart/2016/7/layout/LinearBlockProcessNumbered"/>
    <dgm:cxn modelId="{9BEB1147-F30B-1F44-A174-B5CAF8F44497}" type="presOf" srcId="{A1419604-D826-4247-970F-3B17FE18514D}" destId="{DEEE7F69-2FF6-B545-B6CA-5C6558379957}" srcOrd="0" destOrd="0" presId="urn:microsoft.com/office/officeart/2016/7/layout/LinearBlockProcessNumbered"/>
    <dgm:cxn modelId="{2F5EA44A-490D-4145-8AB6-E3D0888E3DC8}" srcId="{4E4E7C9C-FFB9-477F-9261-33A481ED8CDF}" destId="{A1419604-D826-4247-970F-3B17FE18514D}" srcOrd="1" destOrd="0" parTransId="{2799240C-6B25-40C1-8932-45C288B42F56}" sibTransId="{1374E993-2FBA-46D6-8930-C3F93D5F014B}"/>
    <dgm:cxn modelId="{59FAB74C-367D-3349-87AE-648966913D04}" type="presOf" srcId="{67C6CF10-A8C0-43C1-9EC9-3190FC8CC729}" destId="{63E8C73D-F722-064A-AB7C-6AA9C08107DF}" srcOrd="0" destOrd="1" presId="urn:microsoft.com/office/officeart/2016/7/layout/LinearBlockProcessNumbered"/>
    <dgm:cxn modelId="{F1CC294D-CA61-C949-B55D-AB535C863889}" type="presOf" srcId="{AD677C9B-8BA0-4D3A-8DA1-A686F9C71859}" destId="{63E8C73D-F722-064A-AB7C-6AA9C08107DF}" srcOrd="0" destOrd="2" presId="urn:microsoft.com/office/officeart/2016/7/layout/LinearBlockProcessNumbered"/>
    <dgm:cxn modelId="{6EF3AE56-EC7A-3D43-A67D-2F69B56BF995}" type="presOf" srcId="{1311903A-005A-47EB-B7E5-F113B4F2C325}" destId="{8EDE9AD1-55CE-7E4B-AB4C-7965CC2543F6}" srcOrd="0" destOrd="0" presId="urn:microsoft.com/office/officeart/2016/7/layout/LinearBlockProcessNumbered"/>
    <dgm:cxn modelId="{6146855B-C906-144B-A558-B4DB237A8B30}" type="presOf" srcId="{A1419604-D826-4247-970F-3B17FE18514D}" destId="{0B2060BC-927E-4144-A58D-6C7161B8BB57}" srcOrd="1" destOrd="0" presId="urn:microsoft.com/office/officeart/2016/7/layout/LinearBlockProcessNumbered"/>
    <dgm:cxn modelId="{F0B6D15E-8086-4AAB-9690-7BE2825D8803}" srcId="{A1419604-D826-4247-970F-3B17FE18514D}" destId="{480E0EC5-E14A-454B-98CE-19E4EA186239}" srcOrd="0" destOrd="0" parTransId="{E6F531ED-EE79-4524-AE38-6A0C53860185}" sibTransId="{49C79D71-70E9-4F69-A7C8-D25A9656F798}"/>
    <dgm:cxn modelId="{06C32160-247E-BD4E-B29A-A51D8EFD2D9C}" type="presOf" srcId="{1374E993-2FBA-46D6-8930-C3F93D5F014B}" destId="{668D769E-916C-E24A-A512-0B2FFAD7E84C}" srcOrd="0" destOrd="0" presId="urn:microsoft.com/office/officeart/2016/7/layout/LinearBlockProcessNumbered"/>
    <dgm:cxn modelId="{9795406F-C6AB-8240-9A9F-615841D5C6FD}" type="presOf" srcId="{F4AD01A7-E1BD-42CC-9B9E-86393AAE574C}" destId="{4960B182-6B8A-B443-8003-7AD6D66ADE14}" srcOrd="0" destOrd="0" presId="urn:microsoft.com/office/officeart/2016/7/layout/LinearBlockProcessNumbered"/>
    <dgm:cxn modelId="{75DA2D74-E39C-420B-A61E-379D4CF5083F}" srcId="{347CC15D-1A94-4BFB-82F9-A9C7CB5590C2}" destId="{E2D281A4-8721-44B3-AAA8-D1F9120C2EB1}" srcOrd="0" destOrd="0" parTransId="{DF0578BE-717A-43AD-BD92-3E7FD2C712B4}" sibTransId="{8B8FD850-CDA9-4854-B3AC-B68406425B84}"/>
    <dgm:cxn modelId="{16E40576-4724-F946-8924-00984843EBF6}" type="presOf" srcId="{1032C563-5245-49FA-8E6B-DF9D7186822F}" destId="{D257323E-C65D-804C-941A-E2C2804E6741}" srcOrd="0" destOrd="0" presId="urn:microsoft.com/office/officeart/2016/7/layout/LinearBlockProcessNumbered"/>
    <dgm:cxn modelId="{2883A590-364B-2A40-8321-DCAB86F93226}" type="presOf" srcId="{4797CA84-7C98-41C5-B739-D2E1668395D5}" destId="{C29E711F-276A-6E43-B955-2198E7FF5BEA}" srcOrd="0" destOrd="2" presId="urn:microsoft.com/office/officeart/2016/7/layout/LinearBlockProcessNumbered"/>
    <dgm:cxn modelId="{0A42C692-BD4B-704A-B039-AEF8FA196E57}" type="presOf" srcId="{E6EAAACB-38A3-4BB9-9FBD-51F94AA69A59}" destId="{9BEF6EB9-DD93-E949-9A0A-9E0C8036A115}" srcOrd="0" destOrd="3" presId="urn:microsoft.com/office/officeart/2016/7/layout/LinearBlockProcessNumbered"/>
    <dgm:cxn modelId="{DCC5A49F-594B-4DEB-97B8-B67195C52356}" srcId="{1032C563-5245-49FA-8E6B-DF9D7186822F}" destId="{A6246A50-8A85-4B3C-8F82-A2234520B9D7}" srcOrd="0" destOrd="0" parTransId="{B01E6DA4-2434-46EE-B0AD-4A8B67DE13F0}" sibTransId="{29551FA0-557D-47E8-BE6E-22081416E8C3}"/>
    <dgm:cxn modelId="{767991A7-42B0-7044-87D1-BBB37ED933B1}" type="presOf" srcId="{480E0EC5-E14A-454B-98CE-19E4EA186239}" destId="{0B2060BC-927E-4144-A58D-6C7161B8BB57}" srcOrd="0" destOrd="1" presId="urn:microsoft.com/office/officeart/2016/7/layout/LinearBlockProcessNumbered"/>
    <dgm:cxn modelId="{229884AB-FECF-D04A-9E3C-0112A95BD2C5}" type="presOf" srcId="{347CC15D-1A94-4BFB-82F9-A9C7CB5590C2}" destId="{9BEF6EB9-DD93-E949-9A0A-9E0C8036A115}" srcOrd="1" destOrd="0" presId="urn:microsoft.com/office/officeart/2016/7/layout/LinearBlockProcessNumbered"/>
    <dgm:cxn modelId="{CFC2A4AD-CEDB-2347-9658-1FAA8F8B2728}" type="presOf" srcId="{E2D281A4-8721-44B3-AAA8-D1F9120C2EB1}" destId="{9BEF6EB9-DD93-E949-9A0A-9E0C8036A115}" srcOrd="0" destOrd="1" presId="urn:microsoft.com/office/officeart/2016/7/layout/LinearBlockProcessNumbered"/>
    <dgm:cxn modelId="{ACF982B5-2215-4444-B3E1-5FC628B60D99}" srcId="{4E4E7C9C-FFB9-477F-9261-33A481ED8CDF}" destId="{DFB622FB-D64E-4EC0-89D7-F8D2DB9DAF5E}" srcOrd="2" destOrd="0" parTransId="{74FD70B2-EDC5-4C12-A644-12BF473340C0}" sibTransId="{F4AD01A7-E1BD-42CC-9B9E-86393AAE574C}"/>
    <dgm:cxn modelId="{7072CACC-47A6-A54A-AC79-680755373F5B}" type="presOf" srcId="{71B83990-8C9A-4FCC-956D-1B6D8F5F9F14}" destId="{0B2060BC-927E-4144-A58D-6C7161B8BB57}" srcOrd="0" destOrd="2" presId="urn:microsoft.com/office/officeart/2016/7/layout/LinearBlockProcessNumbered"/>
    <dgm:cxn modelId="{648A2FD2-75BC-4506-820F-D4265B82A9B9}" srcId="{347CC15D-1A94-4BFB-82F9-A9C7CB5590C2}" destId="{E6EAAACB-38A3-4BB9-9FBD-51F94AA69A59}" srcOrd="2" destOrd="0" parTransId="{7C097E43-8250-4F07-9E97-B793F79D89C3}" sibTransId="{44296C21-BA11-4F1D-8B14-1DA3EC86AD2C}"/>
    <dgm:cxn modelId="{44B95CD5-1E57-3B4E-8A8C-7453F5A6CD45}" type="presOf" srcId="{DFB622FB-D64E-4EC0-89D7-F8D2DB9DAF5E}" destId="{A2CA14EF-3CBE-8741-88EA-EBE8F6D5103E}" srcOrd="0" destOrd="0" presId="urn:microsoft.com/office/officeart/2016/7/layout/LinearBlockProcessNumbered"/>
    <dgm:cxn modelId="{7100BCD6-EC66-4830-BC34-8B59D02DE737}" srcId="{DFB622FB-D64E-4EC0-89D7-F8D2DB9DAF5E}" destId="{67C6CF10-A8C0-43C1-9EC9-3190FC8CC729}" srcOrd="0" destOrd="0" parTransId="{2405C9D3-D5F4-4A3C-8DFE-DECDEDB7E380}" sibTransId="{7EAB0588-1C3B-437C-A350-A456EA04F413}"/>
    <dgm:cxn modelId="{ED2FD8EC-4CC6-734D-8151-4ECBFD054969}" type="presOf" srcId="{3AB8C3EA-3AFD-469B-BF56-B8F1A800B015}" destId="{0B2060BC-927E-4144-A58D-6C7161B8BB57}" srcOrd="0" destOrd="3" presId="urn:microsoft.com/office/officeart/2016/7/layout/LinearBlockProcessNumbered"/>
    <dgm:cxn modelId="{204952F8-51C2-1145-82FD-0BFB6EBAB448}" type="presOf" srcId="{DFB622FB-D64E-4EC0-89D7-F8D2DB9DAF5E}" destId="{63E8C73D-F722-064A-AB7C-6AA9C08107DF}" srcOrd="1" destOrd="0" presId="urn:microsoft.com/office/officeart/2016/7/layout/LinearBlockProcessNumbered"/>
    <dgm:cxn modelId="{19ED08FD-40A9-4E43-B5D6-36481045D0F2}" type="presOf" srcId="{1032C563-5245-49FA-8E6B-DF9D7186822F}" destId="{C29E711F-276A-6E43-B955-2198E7FF5BEA}" srcOrd="1" destOrd="0" presId="urn:microsoft.com/office/officeart/2016/7/layout/LinearBlockProcessNumbered"/>
    <dgm:cxn modelId="{7018F2FE-8715-6642-8FF5-653DE007F554}" type="presOf" srcId="{8D68B7BF-3D71-41D1-86A6-EF45C0729D41}" destId="{9BEF6EB9-DD93-E949-9A0A-9E0C8036A115}" srcOrd="0" destOrd="2" presId="urn:microsoft.com/office/officeart/2016/7/layout/LinearBlockProcessNumbered"/>
    <dgm:cxn modelId="{A4923C8E-F491-534B-84AB-41CECA972A99}" type="presParOf" srcId="{6C9F1482-33C9-594D-BD50-E9880701A734}" destId="{4076C490-CC48-8C4F-B076-52D01177E881}" srcOrd="0" destOrd="0" presId="urn:microsoft.com/office/officeart/2016/7/layout/LinearBlockProcessNumbered"/>
    <dgm:cxn modelId="{FE502D0E-F2E9-8940-92C6-2EE0DEB785B4}" type="presParOf" srcId="{4076C490-CC48-8C4F-B076-52D01177E881}" destId="{8F2A35BE-63E6-3849-B2D0-6968B007C312}" srcOrd="0" destOrd="0" presId="urn:microsoft.com/office/officeart/2016/7/layout/LinearBlockProcessNumbered"/>
    <dgm:cxn modelId="{165BC54B-4B1D-1140-A9EF-F9C4F4AB6A09}" type="presParOf" srcId="{4076C490-CC48-8C4F-B076-52D01177E881}" destId="{2073535C-5D80-4D44-A74F-D101AD5E1A4D}" srcOrd="1" destOrd="0" presId="urn:microsoft.com/office/officeart/2016/7/layout/LinearBlockProcessNumbered"/>
    <dgm:cxn modelId="{1242FE1E-3A79-994F-8662-51A1F02AD324}" type="presParOf" srcId="{4076C490-CC48-8C4F-B076-52D01177E881}" destId="{9BEF6EB9-DD93-E949-9A0A-9E0C8036A115}" srcOrd="2" destOrd="0" presId="urn:microsoft.com/office/officeart/2016/7/layout/LinearBlockProcessNumbered"/>
    <dgm:cxn modelId="{FB4B0BAA-3EC4-074C-A5B3-C24BFD257223}" type="presParOf" srcId="{6C9F1482-33C9-594D-BD50-E9880701A734}" destId="{C78B79BA-668D-454E-948E-DB0306FA7A8C}" srcOrd="1" destOrd="0" presId="urn:microsoft.com/office/officeart/2016/7/layout/LinearBlockProcessNumbered"/>
    <dgm:cxn modelId="{B88F970D-B51A-2C43-B541-15A997C39C82}" type="presParOf" srcId="{6C9F1482-33C9-594D-BD50-E9880701A734}" destId="{A6194F64-98FA-DD4A-8ACD-3B5622DE21DD}" srcOrd="2" destOrd="0" presId="urn:microsoft.com/office/officeart/2016/7/layout/LinearBlockProcessNumbered"/>
    <dgm:cxn modelId="{376B1C18-39CD-BC49-BE74-3C4C7239F45A}" type="presParOf" srcId="{A6194F64-98FA-DD4A-8ACD-3B5622DE21DD}" destId="{DEEE7F69-2FF6-B545-B6CA-5C6558379957}" srcOrd="0" destOrd="0" presId="urn:microsoft.com/office/officeart/2016/7/layout/LinearBlockProcessNumbered"/>
    <dgm:cxn modelId="{1EF7AC1C-4BD7-3749-888F-9BC3F28F9579}" type="presParOf" srcId="{A6194F64-98FA-DD4A-8ACD-3B5622DE21DD}" destId="{668D769E-916C-E24A-A512-0B2FFAD7E84C}" srcOrd="1" destOrd="0" presId="urn:microsoft.com/office/officeart/2016/7/layout/LinearBlockProcessNumbered"/>
    <dgm:cxn modelId="{5F1064FB-E9B4-2749-BCA3-EB89088914C2}" type="presParOf" srcId="{A6194F64-98FA-DD4A-8ACD-3B5622DE21DD}" destId="{0B2060BC-927E-4144-A58D-6C7161B8BB57}" srcOrd="2" destOrd="0" presId="urn:microsoft.com/office/officeart/2016/7/layout/LinearBlockProcessNumbered"/>
    <dgm:cxn modelId="{35C6A1A6-31CF-C74A-994B-868252453FBE}" type="presParOf" srcId="{6C9F1482-33C9-594D-BD50-E9880701A734}" destId="{07D59F56-F0E0-5A43-AC2C-F40FD767BE45}" srcOrd="3" destOrd="0" presId="urn:microsoft.com/office/officeart/2016/7/layout/LinearBlockProcessNumbered"/>
    <dgm:cxn modelId="{E361147C-C919-684E-961F-BD5659786ABB}" type="presParOf" srcId="{6C9F1482-33C9-594D-BD50-E9880701A734}" destId="{C626651B-20F9-CB40-AE35-75743F5CBDE6}" srcOrd="4" destOrd="0" presId="urn:microsoft.com/office/officeart/2016/7/layout/LinearBlockProcessNumbered"/>
    <dgm:cxn modelId="{50C61B96-58FE-FB41-A86F-4B7CA12AE7BC}" type="presParOf" srcId="{C626651B-20F9-CB40-AE35-75743F5CBDE6}" destId="{A2CA14EF-3CBE-8741-88EA-EBE8F6D5103E}" srcOrd="0" destOrd="0" presId="urn:microsoft.com/office/officeart/2016/7/layout/LinearBlockProcessNumbered"/>
    <dgm:cxn modelId="{59B08ACB-3DDD-0F4C-B020-75EE238A5637}" type="presParOf" srcId="{C626651B-20F9-CB40-AE35-75743F5CBDE6}" destId="{4960B182-6B8A-B443-8003-7AD6D66ADE14}" srcOrd="1" destOrd="0" presId="urn:microsoft.com/office/officeart/2016/7/layout/LinearBlockProcessNumbered"/>
    <dgm:cxn modelId="{112276A9-0534-0E47-8ED7-C8C847FB38E2}" type="presParOf" srcId="{C626651B-20F9-CB40-AE35-75743F5CBDE6}" destId="{63E8C73D-F722-064A-AB7C-6AA9C08107DF}" srcOrd="2" destOrd="0" presId="urn:microsoft.com/office/officeart/2016/7/layout/LinearBlockProcessNumbered"/>
    <dgm:cxn modelId="{F87F0BB5-2B37-4D41-B286-22E8CF3DFD58}" type="presParOf" srcId="{6C9F1482-33C9-594D-BD50-E9880701A734}" destId="{8913D09F-B9F0-CD4E-AB2E-A653E54EEC8B}" srcOrd="5" destOrd="0" presId="urn:microsoft.com/office/officeart/2016/7/layout/LinearBlockProcessNumbered"/>
    <dgm:cxn modelId="{AA57F538-408A-6641-A72D-CFA03BE7979E}" type="presParOf" srcId="{6C9F1482-33C9-594D-BD50-E9880701A734}" destId="{6172C64D-899A-764E-AEFB-4C0FF8036C79}" srcOrd="6" destOrd="0" presId="urn:microsoft.com/office/officeart/2016/7/layout/LinearBlockProcessNumbered"/>
    <dgm:cxn modelId="{8D8E7389-E01F-E940-AA20-4F18FFD7AECA}" type="presParOf" srcId="{6172C64D-899A-764E-AEFB-4C0FF8036C79}" destId="{D257323E-C65D-804C-941A-E2C2804E6741}" srcOrd="0" destOrd="0" presId="urn:microsoft.com/office/officeart/2016/7/layout/LinearBlockProcessNumbered"/>
    <dgm:cxn modelId="{56AF420D-CF09-B84F-9C27-39C571EFC5DA}" type="presParOf" srcId="{6172C64D-899A-764E-AEFB-4C0FF8036C79}" destId="{8EDE9AD1-55CE-7E4B-AB4C-7965CC2543F6}" srcOrd="1" destOrd="0" presId="urn:microsoft.com/office/officeart/2016/7/layout/LinearBlockProcessNumbered"/>
    <dgm:cxn modelId="{3DA220CD-3CA8-0044-808A-CF9031854CA8}" type="presParOf" srcId="{6172C64D-899A-764E-AEFB-4C0FF8036C79}" destId="{C29E711F-276A-6E43-B955-2198E7FF5BEA}"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C1137B-BFEB-45AA-8756-815C6715621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4AEA61-DE7B-4385-98E7-9DD0658D1105}">
      <dgm:prSet/>
      <dgm:spPr/>
      <dgm:t>
        <a:bodyPr/>
        <a:lstStyle/>
        <a:p>
          <a:r>
            <a:rPr lang="es-MX" b="1"/>
            <a:t>Fase 1: Piloto (6 meses)</a:t>
          </a:r>
          <a:endParaRPr lang="en-US"/>
        </a:p>
      </dgm:t>
    </dgm:pt>
    <dgm:pt modelId="{E43CE8E2-74F1-4C99-B0FC-24357F3BAD30}" type="parTrans" cxnId="{18694BD6-749F-4F1F-9849-908580C31BA1}">
      <dgm:prSet/>
      <dgm:spPr/>
      <dgm:t>
        <a:bodyPr/>
        <a:lstStyle/>
        <a:p>
          <a:endParaRPr lang="en-US"/>
        </a:p>
      </dgm:t>
    </dgm:pt>
    <dgm:pt modelId="{E2D3898A-3761-47C6-A616-E750D41E2334}" type="sibTrans" cxnId="{18694BD6-749F-4F1F-9849-908580C31BA1}">
      <dgm:prSet/>
      <dgm:spPr/>
      <dgm:t>
        <a:bodyPr/>
        <a:lstStyle/>
        <a:p>
          <a:endParaRPr lang="en-US"/>
        </a:p>
      </dgm:t>
    </dgm:pt>
    <dgm:pt modelId="{DFBC402C-BBE6-4F6C-8486-D8791922746B}">
      <dgm:prSet/>
      <dgm:spPr/>
      <dgm:t>
        <a:bodyPr/>
        <a:lstStyle/>
        <a:p>
          <a:r>
            <a:rPr lang="es-MX"/>
            <a:t>Selección de materias clave</a:t>
          </a:r>
          <a:endParaRPr lang="en-US"/>
        </a:p>
      </dgm:t>
    </dgm:pt>
    <dgm:pt modelId="{B03E2EDA-06EA-4553-A5E7-20923849973A}" type="parTrans" cxnId="{4520F832-BADA-4BA0-AA94-62528BF5F606}">
      <dgm:prSet/>
      <dgm:spPr/>
      <dgm:t>
        <a:bodyPr/>
        <a:lstStyle/>
        <a:p>
          <a:endParaRPr lang="en-US"/>
        </a:p>
      </dgm:t>
    </dgm:pt>
    <dgm:pt modelId="{8862000F-FC43-4374-B033-9EA03A6B8044}" type="sibTrans" cxnId="{4520F832-BADA-4BA0-AA94-62528BF5F606}">
      <dgm:prSet/>
      <dgm:spPr/>
      <dgm:t>
        <a:bodyPr/>
        <a:lstStyle/>
        <a:p>
          <a:endParaRPr lang="en-US"/>
        </a:p>
      </dgm:t>
    </dgm:pt>
    <dgm:pt modelId="{AB67A2E8-4997-45A8-ABA3-3C6974E984C2}">
      <dgm:prSet/>
      <dgm:spPr/>
      <dgm:t>
        <a:bodyPr/>
        <a:lstStyle/>
        <a:p>
          <a:r>
            <a:rPr lang="es-MX"/>
            <a:t>Formación docente intensiva</a:t>
          </a:r>
          <a:endParaRPr lang="en-US"/>
        </a:p>
      </dgm:t>
    </dgm:pt>
    <dgm:pt modelId="{CCF86BA5-98AD-41A8-BDE8-4ADEB24EE120}" type="parTrans" cxnId="{12C86CC2-C81B-4413-9523-1A00A7A5FF5D}">
      <dgm:prSet/>
      <dgm:spPr/>
      <dgm:t>
        <a:bodyPr/>
        <a:lstStyle/>
        <a:p>
          <a:endParaRPr lang="en-US"/>
        </a:p>
      </dgm:t>
    </dgm:pt>
    <dgm:pt modelId="{7542E05A-A7E8-4FE1-9C55-82318EA4CA7A}" type="sibTrans" cxnId="{12C86CC2-C81B-4413-9523-1A00A7A5FF5D}">
      <dgm:prSet/>
      <dgm:spPr/>
      <dgm:t>
        <a:bodyPr/>
        <a:lstStyle/>
        <a:p>
          <a:endParaRPr lang="en-US"/>
        </a:p>
      </dgm:t>
    </dgm:pt>
    <dgm:pt modelId="{D0606844-890D-4C74-B262-442D80484492}">
      <dgm:prSet/>
      <dgm:spPr/>
      <dgm:t>
        <a:bodyPr/>
        <a:lstStyle/>
        <a:p>
          <a:r>
            <a:rPr lang="es-MX"/>
            <a:t>Evaluación de impacto inicial</a:t>
          </a:r>
          <a:endParaRPr lang="en-US"/>
        </a:p>
      </dgm:t>
    </dgm:pt>
    <dgm:pt modelId="{C58D8D87-98E0-4EE0-8666-FCE315F80A05}" type="parTrans" cxnId="{559CECBE-3C3F-4A6A-82AB-C1194F069125}">
      <dgm:prSet/>
      <dgm:spPr/>
      <dgm:t>
        <a:bodyPr/>
        <a:lstStyle/>
        <a:p>
          <a:endParaRPr lang="en-US"/>
        </a:p>
      </dgm:t>
    </dgm:pt>
    <dgm:pt modelId="{E03A7CC0-26A2-4EE5-8FBF-3A96FA526A2D}" type="sibTrans" cxnId="{559CECBE-3C3F-4A6A-82AB-C1194F069125}">
      <dgm:prSet/>
      <dgm:spPr/>
      <dgm:t>
        <a:bodyPr/>
        <a:lstStyle/>
        <a:p>
          <a:endParaRPr lang="en-US"/>
        </a:p>
      </dgm:t>
    </dgm:pt>
    <dgm:pt modelId="{6ED9C676-2EB9-4E15-ABBF-5B735CECF416}">
      <dgm:prSet/>
      <dgm:spPr/>
      <dgm:t>
        <a:bodyPr/>
        <a:lstStyle/>
        <a:p>
          <a:r>
            <a:rPr lang="es-MX" b="1"/>
            <a:t>Fase 2: Expansión (12 meses)</a:t>
          </a:r>
          <a:endParaRPr lang="en-US"/>
        </a:p>
      </dgm:t>
    </dgm:pt>
    <dgm:pt modelId="{28E2AC6E-C423-4C20-A860-89994615307B}" type="parTrans" cxnId="{69987D8C-967D-4888-B7DD-325BAC9EDC73}">
      <dgm:prSet/>
      <dgm:spPr/>
      <dgm:t>
        <a:bodyPr/>
        <a:lstStyle/>
        <a:p>
          <a:endParaRPr lang="en-US"/>
        </a:p>
      </dgm:t>
    </dgm:pt>
    <dgm:pt modelId="{DB6D0FB9-00F5-4508-B8EE-8F7AE394C8E1}" type="sibTrans" cxnId="{69987D8C-967D-4888-B7DD-325BAC9EDC73}">
      <dgm:prSet/>
      <dgm:spPr/>
      <dgm:t>
        <a:bodyPr/>
        <a:lstStyle/>
        <a:p>
          <a:endParaRPr lang="en-US"/>
        </a:p>
      </dgm:t>
    </dgm:pt>
    <dgm:pt modelId="{189B6892-7899-4EA4-92DB-5AA697225711}">
      <dgm:prSet/>
      <dgm:spPr/>
      <dgm:t>
        <a:bodyPr/>
        <a:lstStyle/>
        <a:p>
          <a:r>
            <a:rPr lang="es-MX"/>
            <a:t>Escalamiento a más áreas</a:t>
          </a:r>
          <a:endParaRPr lang="en-US"/>
        </a:p>
      </dgm:t>
    </dgm:pt>
    <dgm:pt modelId="{8A7C22A9-F2D9-4B04-AECE-189FDE94B0CC}" type="parTrans" cxnId="{E88FC25F-682B-434D-81B2-2C381D44C65D}">
      <dgm:prSet/>
      <dgm:spPr/>
      <dgm:t>
        <a:bodyPr/>
        <a:lstStyle/>
        <a:p>
          <a:endParaRPr lang="en-US"/>
        </a:p>
      </dgm:t>
    </dgm:pt>
    <dgm:pt modelId="{F4A2303E-E11B-4EF9-9C97-BDFDB8CDB473}" type="sibTrans" cxnId="{E88FC25F-682B-434D-81B2-2C381D44C65D}">
      <dgm:prSet/>
      <dgm:spPr/>
      <dgm:t>
        <a:bodyPr/>
        <a:lstStyle/>
        <a:p>
          <a:endParaRPr lang="en-US"/>
        </a:p>
      </dgm:t>
    </dgm:pt>
    <dgm:pt modelId="{1B6FEAA0-E82A-4110-BF70-BB714191B559}">
      <dgm:prSet/>
      <dgm:spPr/>
      <dgm:t>
        <a:bodyPr/>
        <a:lstStyle/>
        <a:p>
          <a:r>
            <a:rPr lang="es-MX"/>
            <a:t>Desarrollo de contenido personalizado</a:t>
          </a:r>
          <a:endParaRPr lang="en-US"/>
        </a:p>
      </dgm:t>
    </dgm:pt>
    <dgm:pt modelId="{C12CC913-C1CE-4782-82E6-758FD5E06379}" type="parTrans" cxnId="{42C9C29A-24B2-4122-A635-216726263246}">
      <dgm:prSet/>
      <dgm:spPr/>
      <dgm:t>
        <a:bodyPr/>
        <a:lstStyle/>
        <a:p>
          <a:endParaRPr lang="en-US"/>
        </a:p>
      </dgm:t>
    </dgm:pt>
    <dgm:pt modelId="{CDDCC065-3C2D-492B-8BEC-DBA95B087AAC}" type="sibTrans" cxnId="{42C9C29A-24B2-4122-A635-216726263246}">
      <dgm:prSet/>
      <dgm:spPr/>
      <dgm:t>
        <a:bodyPr/>
        <a:lstStyle/>
        <a:p>
          <a:endParaRPr lang="en-US"/>
        </a:p>
      </dgm:t>
    </dgm:pt>
    <dgm:pt modelId="{28DB18F5-2E6C-426A-94C3-4C981F15B590}">
      <dgm:prSet/>
      <dgm:spPr/>
      <dgm:t>
        <a:bodyPr/>
        <a:lstStyle/>
        <a:p>
          <a:r>
            <a:rPr lang="es-MX"/>
            <a:t>Refinamiento de procesos</a:t>
          </a:r>
          <a:endParaRPr lang="en-US"/>
        </a:p>
      </dgm:t>
    </dgm:pt>
    <dgm:pt modelId="{D1DF7A0E-886B-4601-A171-D4A5EA73BF87}" type="parTrans" cxnId="{8E87424F-9EA3-4744-AA42-8C9CAFEC3B19}">
      <dgm:prSet/>
      <dgm:spPr/>
      <dgm:t>
        <a:bodyPr/>
        <a:lstStyle/>
        <a:p>
          <a:endParaRPr lang="en-US"/>
        </a:p>
      </dgm:t>
    </dgm:pt>
    <dgm:pt modelId="{AC7E6BC4-7BE6-41EE-A40A-DE609F395435}" type="sibTrans" cxnId="{8E87424F-9EA3-4744-AA42-8C9CAFEC3B19}">
      <dgm:prSet/>
      <dgm:spPr/>
      <dgm:t>
        <a:bodyPr/>
        <a:lstStyle/>
        <a:p>
          <a:endParaRPr lang="en-US"/>
        </a:p>
      </dgm:t>
    </dgm:pt>
    <dgm:pt modelId="{CB7E10F3-1DD7-4507-9C65-6401F5C008EC}">
      <dgm:prSet/>
      <dgm:spPr/>
      <dgm:t>
        <a:bodyPr/>
        <a:lstStyle/>
        <a:p>
          <a:r>
            <a:rPr lang="es-MX" b="1"/>
            <a:t>Fase 3: Integración (18 meses)</a:t>
          </a:r>
          <a:endParaRPr lang="en-US"/>
        </a:p>
      </dgm:t>
    </dgm:pt>
    <dgm:pt modelId="{8C23D6C4-A0ED-4490-B893-D32EB5D59D92}" type="parTrans" cxnId="{E144C174-5FA8-46A7-9EE6-1D2D2282D5A6}">
      <dgm:prSet/>
      <dgm:spPr/>
      <dgm:t>
        <a:bodyPr/>
        <a:lstStyle/>
        <a:p>
          <a:endParaRPr lang="en-US"/>
        </a:p>
      </dgm:t>
    </dgm:pt>
    <dgm:pt modelId="{CE3834B3-03CC-4FD5-8F3B-98ED6153156B}" type="sibTrans" cxnId="{E144C174-5FA8-46A7-9EE6-1D2D2282D5A6}">
      <dgm:prSet/>
      <dgm:spPr/>
      <dgm:t>
        <a:bodyPr/>
        <a:lstStyle/>
        <a:p>
          <a:endParaRPr lang="en-US"/>
        </a:p>
      </dgm:t>
    </dgm:pt>
    <dgm:pt modelId="{B9D274E3-4255-4E30-B5D0-E0F3E5B3213D}">
      <dgm:prSet/>
      <dgm:spPr/>
      <dgm:t>
        <a:bodyPr/>
        <a:lstStyle/>
        <a:p>
          <a:r>
            <a:rPr lang="es-MX"/>
            <a:t>Adopción institucional completa</a:t>
          </a:r>
          <a:endParaRPr lang="en-US"/>
        </a:p>
      </dgm:t>
    </dgm:pt>
    <dgm:pt modelId="{9559F3E1-2FE2-42F0-B716-F98B07D81BFA}" type="parTrans" cxnId="{1C5B200B-8337-4189-A0E6-07DE4D07C25B}">
      <dgm:prSet/>
      <dgm:spPr/>
      <dgm:t>
        <a:bodyPr/>
        <a:lstStyle/>
        <a:p>
          <a:endParaRPr lang="en-US"/>
        </a:p>
      </dgm:t>
    </dgm:pt>
    <dgm:pt modelId="{252A13DC-B60B-44B7-BE22-A0C9FAF7BA1E}" type="sibTrans" cxnId="{1C5B200B-8337-4189-A0E6-07DE4D07C25B}">
      <dgm:prSet/>
      <dgm:spPr/>
      <dgm:t>
        <a:bodyPr/>
        <a:lstStyle/>
        <a:p>
          <a:endParaRPr lang="en-US"/>
        </a:p>
      </dgm:t>
    </dgm:pt>
    <dgm:pt modelId="{5C209ADF-8D91-4DF1-9B8F-45F6A0745802}">
      <dgm:prSet/>
      <dgm:spPr/>
      <dgm:t>
        <a:bodyPr/>
        <a:lstStyle/>
        <a:p>
          <a:r>
            <a:rPr lang="es-MX"/>
            <a:t>Cultura organizacional transformada</a:t>
          </a:r>
          <a:endParaRPr lang="en-US"/>
        </a:p>
      </dgm:t>
    </dgm:pt>
    <dgm:pt modelId="{C7A54F43-CAC6-4170-A50F-073141E5386E}" type="parTrans" cxnId="{6A72FE94-4A4D-4726-B620-96B970ECE4AE}">
      <dgm:prSet/>
      <dgm:spPr/>
      <dgm:t>
        <a:bodyPr/>
        <a:lstStyle/>
        <a:p>
          <a:endParaRPr lang="en-US"/>
        </a:p>
      </dgm:t>
    </dgm:pt>
    <dgm:pt modelId="{BE259072-6BC1-4971-9B13-E41AE34CEC2E}" type="sibTrans" cxnId="{6A72FE94-4A4D-4726-B620-96B970ECE4AE}">
      <dgm:prSet/>
      <dgm:spPr/>
      <dgm:t>
        <a:bodyPr/>
        <a:lstStyle/>
        <a:p>
          <a:endParaRPr lang="en-US"/>
        </a:p>
      </dgm:t>
    </dgm:pt>
    <dgm:pt modelId="{F80960EE-28A5-4D95-94A2-9F36ED26C7C3}">
      <dgm:prSet/>
      <dgm:spPr/>
      <dgm:t>
        <a:bodyPr/>
        <a:lstStyle/>
        <a:p>
          <a:r>
            <a:rPr lang="es-MX"/>
            <a:t>Liderazgo en innovación educativa</a:t>
          </a:r>
          <a:endParaRPr lang="en-US"/>
        </a:p>
      </dgm:t>
    </dgm:pt>
    <dgm:pt modelId="{F52C2103-A35B-4F6C-A690-B464A9249A31}" type="parTrans" cxnId="{9941E31D-FAB4-4F92-9710-9D00D6C14085}">
      <dgm:prSet/>
      <dgm:spPr/>
      <dgm:t>
        <a:bodyPr/>
        <a:lstStyle/>
        <a:p>
          <a:endParaRPr lang="en-US"/>
        </a:p>
      </dgm:t>
    </dgm:pt>
    <dgm:pt modelId="{73F77FDF-D77D-4BC4-9F5A-8B9CFE820FD9}" type="sibTrans" cxnId="{9941E31D-FAB4-4F92-9710-9D00D6C14085}">
      <dgm:prSet/>
      <dgm:spPr/>
      <dgm:t>
        <a:bodyPr/>
        <a:lstStyle/>
        <a:p>
          <a:endParaRPr lang="en-US"/>
        </a:p>
      </dgm:t>
    </dgm:pt>
    <dgm:pt modelId="{115E7822-014E-4F2E-80DC-D226158322CB}" type="pres">
      <dgm:prSet presAssocID="{FDC1137B-BFEB-45AA-8756-815C67156212}" presName="root" presStyleCnt="0">
        <dgm:presLayoutVars>
          <dgm:dir/>
          <dgm:resizeHandles val="exact"/>
        </dgm:presLayoutVars>
      </dgm:prSet>
      <dgm:spPr/>
    </dgm:pt>
    <dgm:pt modelId="{B80A983A-4362-4B67-9F19-6EA7A30F07D3}" type="pres">
      <dgm:prSet presAssocID="{EC4AEA61-DE7B-4385-98E7-9DD0658D1105}" presName="compNode" presStyleCnt="0"/>
      <dgm:spPr/>
    </dgm:pt>
    <dgm:pt modelId="{786306B5-72B2-421F-BDB6-B8115F418913}" type="pres">
      <dgm:prSet presAssocID="{EC4AEA61-DE7B-4385-98E7-9DD0658D1105}" presName="bgRect" presStyleLbl="bgShp" presStyleIdx="0" presStyleCnt="3"/>
      <dgm:spPr/>
    </dgm:pt>
    <dgm:pt modelId="{80662C87-8545-412F-A583-258C6F6BD153}" type="pres">
      <dgm:prSet presAssocID="{EC4AEA61-DE7B-4385-98E7-9DD0658D110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ula de clases"/>
        </a:ext>
      </dgm:extLst>
    </dgm:pt>
    <dgm:pt modelId="{702BAA59-2658-48B3-862F-79283DE89F6A}" type="pres">
      <dgm:prSet presAssocID="{EC4AEA61-DE7B-4385-98E7-9DD0658D1105}" presName="spaceRect" presStyleCnt="0"/>
      <dgm:spPr/>
    </dgm:pt>
    <dgm:pt modelId="{4AA6CD48-D1E7-4D0C-BFB5-AB0771FE9F7F}" type="pres">
      <dgm:prSet presAssocID="{EC4AEA61-DE7B-4385-98E7-9DD0658D1105}" presName="parTx" presStyleLbl="revTx" presStyleIdx="0" presStyleCnt="6">
        <dgm:presLayoutVars>
          <dgm:chMax val="0"/>
          <dgm:chPref val="0"/>
        </dgm:presLayoutVars>
      </dgm:prSet>
      <dgm:spPr/>
    </dgm:pt>
    <dgm:pt modelId="{404E8D76-D210-4739-96A7-4861E37050D5}" type="pres">
      <dgm:prSet presAssocID="{EC4AEA61-DE7B-4385-98E7-9DD0658D1105}" presName="desTx" presStyleLbl="revTx" presStyleIdx="1" presStyleCnt="6">
        <dgm:presLayoutVars/>
      </dgm:prSet>
      <dgm:spPr/>
    </dgm:pt>
    <dgm:pt modelId="{B3381653-7383-47A4-8897-0344961F7956}" type="pres">
      <dgm:prSet presAssocID="{E2D3898A-3761-47C6-A616-E750D41E2334}" presName="sibTrans" presStyleCnt="0"/>
      <dgm:spPr/>
    </dgm:pt>
    <dgm:pt modelId="{0168B570-3C7C-4A0C-8C92-69E30AFF9520}" type="pres">
      <dgm:prSet presAssocID="{6ED9C676-2EB9-4E15-ABBF-5B735CECF416}" presName="compNode" presStyleCnt="0"/>
      <dgm:spPr/>
    </dgm:pt>
    <dgm:pt modelId="{77FA1CE6-EFF7-479B-B51A-FD00CEF7187B}" type="pres">
      <dgm:prSet presAssocID="{6ED9C676-2EB9-4E15-ABBF-5B735CECF416}" presName="bgRect" presStyleLbl="bgShp" presStyleIdx="1" presStyleCnt="3"/>
      <dgm:spPr/>
    </dgm:pt>
    <dgm:pt modelId="{C4D6B5EA-C109-4248-931B-88FE45C141DB}" type="pres">
      <dgm:prSet presAssocID="{6ED9C676-2EB9-4E15-ABBF-5B735CECF41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5805E533-B89B-494B-B23B-97D571FA160D}" type="pres">
      <dgm:prSet presAssocID="{6ED9C676-2EB9-4E15-ABBF-5B735CECF416}" presName="spaceRect" presStyleCnt="0"/>
      <dgm:spPr/>
    </dgm:pt>
    <dgm:pt modelId="{7BE4B219-8DE1-4DC7-AFE3-8A05A796DBDC}" type="pres">
      <dgm:prSet presAssocID="{6ED9C676-2EB9-4E15-ABBF-5B735CECF416}" presName="parTx" presStyleLbl="revTx" presStyleIdx="2" presStyleCnt="6">
        <dgm:presLayoutVars>
          <dgm:chMax val="0"/>
          <dgm:chPref val="0"/>
        </dgm:presLayoutVars>
      </dgm:prSet>
      <dgm:spPr/>
    </dgm:pt>
    <dgm:pt modelId="{C1179799-AE9D-48DF-9917-94C1FDB798DC}" type="pres">
      <dgm:prSet presAssocID="{6ED9C676-2EB9-4E15-ABBF-5B735CECF416}" presName="desTx" presStyleLbl="revTx" presStyleIdx="3" presStyleCnt="6">
        <dgm:presLayoutVars/>
      </dgm:prSet>
      <dgm:spPr/>
    </dgm:pt>
    <dgm:pt modelId="{926DA8DA-B07A-4593-BFA6-34310692327D}" type="pres">
      <dgm:prSet presAssocID="{DB6D0FB9-00F5-4508-B8EE-8F7AE394C8E1}" presName="sibTrans" presStyleCnt="0"/>
      <dgm:spPr/>
    </dgm:pt>
    <dgm:pt modelId="{E5F5AAAC-46A7-44B7-8374-6CB417F6E640}" type="pres">
      <dgm:prSet presAssocID="{CB7E10F3-1DD7-4507-9C65-6401F5C008EC}" presName="compNode" presStyleCnt="0"/>
      <dgm:spPr/>
    </dgm:pt>
    <dgm:pt modelId="{252DCE33-F30F-4346-B2DD-BA777F0373E7}" type="pres">
      <dgm:prSet presAssocID="{CB7E10F3-1DD7-4507-9C65-6401F5C008EC}" presName="bgRect" presStyleLbl="bgShp" presStyleIdx="2" presStyleCnt="3"/>
      <dgm:spPr/>
    </dgm:pt>
    <dgm:pt modelId="{86FC2A87-4FDC-44A1-8286-5399C0698FE7}" type="pres">
      <dgm:prSet presAssocID="{CB7E10F3-1DD7-4507-9C65-6401F5C008E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unión"/>
        </a:ext>
      </dgm:extLst>
    </dgm:pt>
    <dgm:pt modelId="{AE7EEF4F-92A4-484F-B725-46190878D71C}" type="pres">
      <dgm:prSet presAssocID="{CB7E10F3-1DD7-4507-9C65-6401F5C008EC}" presName="spaceRect" presStyleCnt="0"/>
      <dgm:spPr/>
    </dgm:pt>
    <dgm:pt modelId="{1E68FA4A-DDC1-469A-9880-118D870E3C88}" type="pres">
      <dgm:prSet presAssocID="{CB7E10F3-1DD7-4507-9C65-6401F5C008EC}" presName="parTx" presStyleLbl="revTx" presStyleIdx="4" presStyleCnt="6">
        <dgm:presLayoutVars>
          <dgm:chMax val="0"/>
          <dgm:chPref val="0"/>
        </dgm:presLayoutVars>
      </dgm:prSet>
      <dgm:spPr/>
    </dgm:pt>
    <dgm:pt modelId="{0DB5BB5B-3AEA-4B4B-B30B-43728B0F06FF}" type="pres">
      <dgm:prSet presAssocID="{CB7E10F3-1DD7-4507-9C65-6401F5C008EC}" presName="desTx" presStyleLbl="revTx" presStyleIdx="5" presStyleCnt="6">
        <dgm:presLayoutVars/>
      </dgm:prSet>
      <dgm:spPr/>
    </dgm:pt>
  </dgm:ptLst>
  <dgm:cxnLst>
    <dgm:cxn modelId="{10797907-B6C5-4114-99AF-1798943BC7B1}" type="presOf" srcId="{CB7E10F3-1DD7-4507-9C65-6401F5C008EC}" destId="{1E68FA4A-DDC1-469A-9880-118D870E3C88}" srcOrd="0" destOrd="0" presId="urn:microsoft.com/office/officeart/2018/2/layout/IconVerticalSolidList"/>
    <dgm:cxn modelId="{CCB59F09-0149-4537-B0B4-85A4E9A54451}" type="presOf" srcId="{5C209ADF-8D91-4DF1-9B8F-45F6A0745802}" destId="{0DB5BB5B-3AEA-4B4B-B30B-43728B0F06FF}" srcOrd="0" destOrd="1" presId="urn:microsoft.com/office/officeart/2018/2/layout/IconVerticalSolidList"/>
    <dgm:cxn modelId="{1C5B200B-8337-4189-A0E6-07DE4D07C25B}" srcId="{CB7E10F3-1DD7-4507-9C65-6401F5C008EC}" destId="{B9D274E3-4255-4E30-B5D0-E0F3E5B3213D}" srcOrd="0" destOrd="0" parTransId="{9559F3E1-2FE2-42F0-B716-F98B07D81BFA}" sibTransId="{252A13DC-B60B-44B7-BE22-A0C9FAF7BA1E}"/>
    <dgm:cxn modelId="{FBEDF014-3762-4EBE-A319-0C333EBC9EFC}" type="presOf" srcId="{1B6FEAA0-E82A-4110-BF70-BB714191B559}" destId="{C1179799-AE9D-48DF-9917-94C1FDB798DC}" srcOrd="0" destOrd="1" presId="urn:microsoft.com/office/officeart/2018/2/layout/IconVerticalSolidList"/>
    <dgm:cxn modelId="{9941E31D-FAB4-4F92-9710-9D00D6C14085}" srcId="{CB7E10F3-1DD7-4507-9C65-6401F5C008EC}" destId="{F80960EE-28A5-4D95-94A2-9F36ED26C7C3}" srcOrd="2" destOrd="0" parTransId="{F52C2103-A35B-4F6C-A690-B464A9249A31}" sibTransId="{73F77FDF-D77D-4BC4-9F5A-8B9CFE820FD9}"/>
    <dgm:cxn modelId="{4520F832-BADA-4BA0-AA94-62528BF5F606}" srcId="{EC4AEA61-DE7B-4385-98E7-9DD0658D1105}" destId="{DFBC402C-BBE6-4F6C-8486-D8791922746B}" srcOrd="0" destOrd="0" parTransId="{B03E2EDA-06EA-4553-A5E7-20923849973A}" sibTransId="{8862000F-FC43-4374-B033-9EA03A6B8044}"/>
    <dgm:cxn modelId="{7D832946-C838-4C15-ADCE-7876AC23C1D0}" type="presOf" srcId="{F80960EE-28A5-4D95-94A2-9F36ED26C7C3}" destId="{0DB5BB5B-3AEA-4B4B-B30B-43728B0F06FF}" srcOrd="0" destOrd="2" presId="urn:microsoft.com/office/officeart/2018/2/layout/IconVerticalSolidList"/>
    <dgm:cxn modelId="{DC83954E-2749-460E-B4C8-3D89EA1D1D4E}" type="presOf" srcId="{28DB18F5-2E6C-426A-94C3-4C981F15B590}" destId="{C1179799-AE9D-48DF-9917-94C1FDB798DC}" srcOrd="0" destOrd="2" presId="urn:microsoft.com/office/officeart/2018/2/layout/IconVerticalSolidList"/>
    <dgm:cxn modelId="{8E87424F-9EA3-4744-AA42-8C9CAFEC3B19}" srcId="{6ED9C676-2EB9-4E15-ABBF-5B735CECF416}" destId="{28DB18F5-2E6C-426A-94C3-4C981F15B590}" srcOrd="2" destOrd="0" parTransId="{D1DF7A0E-886B-4601-A171-D4A5EA73BF87}" sibTransId="{AC7E6BC4-7BE6-41EE-A40A-DE609F395435}"/>
    <dgm:cxn modelId="{96180457-3967-4E29-9AA5-A6F7AF1043E1}" type="presOf" srcId="{D0606844-890D-4C74-B262-442D80484492}" destId="{404E8D76-D210-4739-96A7-4861E37050D5}" srcOrd="0" destOrd="2" presId="urn:microsoft.com/office/officeart/2018/2/layout/IconVerticalSolidList"/>
    <dgm:cxn modelId="{A4BCEC5E-8ED5-419B-8906-FC42DBE9753D}" type="presOf" srcId="{FDC1137B-BFEB-45AA-8756-815C67156212}" destId="{115E7822-014E-4F2E-80DC-D226158322CB}" srcOrd="0" destOrd="0" presId="urn:microsoft.com/office/officeart/2018/2/layout/IconVerticalSolidList"/>
    <dgm:cxn modelId="{E88FC25F-682B-434D-81B2-2C381D44C65D}" srcId="{6ED9C676-2EB9-4E15-ABBF-5B735CECF416}" destId="{189B6892-7899-4EA4-92DB-5AA697225711}" srcOrd="0" destOrd="0" parTransId="{8A7C22A9-F2D9-4B04-AECE-189FDE94B0CC}" sibTransId="{F4A2303E-E11B-4EF9-9C97-BDFDB8CDB473}"/>
    <dgm:cxn modelId="{E144C174-5FA8-46A7-9EE6-1D2D2282D5A6}" srcId="{FDC1137B-BFEB-45AA-8756-815C67156212}" destId="{CB7E10F3-1DD7-4507-9C65-6401F5C008EC}" srcOrd="2" destOrd="0" parTransId="{8C23D6C4-A0ED-4490-B893-D32EB5D59D92}" sibTransId="{CE3834B3-03CC-4FD5-8F3B-98ED6153156B}"/>
    <dgm:cxn modelId="{629FE779-8019-4DD8-8279-61E6D756D578}" type="presOf" srcId="{189B6892-7899-4EA4-92DB-5AA697225711}" destId="{C1179799-AE9D-48DF-9917-94C1FDB798DC}" srcOrd="0" destOrd="0" presId="urn:microsoft.com/office/officeart/2018/2/layout/IconVerticalSolidList"/>
    <dgm:cxn modelId="{69987D8C-967D-4888-B7DD-325BAC9EDC73}" srcId="{FDC1137B-BFEB-45AA-8756-815C67156212}" destId="{6ED9C676-2EB9-4E15-ABBF-5B735CECF416}" srcOrd="1" destOrd="0" parTransId="{28E2AC6E-C423-4C20-A860-89994615307B}" sibTransId="{DB6D0FB9-00F5-4508-B8EE-8F7AE394C8E1}"/>
    <dgm:cxn modelId="{6A72FE94-4A4D-4726-B620-96B970ECE4AE}" srcId="{CB7E10F3-1DD7-4507-9C65-6401F5C008EC}" destId="{5C209ADF-8D91-4DF1-9B8F-45F6A0745802}" srcOrd="1" destOrd="0" parTransId="{C7A54F43-CAC6-4170-A50F-073141E5386E}" sibTransId="{BE259072-6BC1-4971-9B13-E41AE34CEC2E}"/>
    <dgm:cxn modelId="{B00D7C97-288C-4664-B84B-197419927573}" type="presOf" srcId="{EC4AEA61-DE7B-4385-98E7-9DD0658D1105}" destId="{4AA6CD48-D1E7-4D0C-BFB5-AB0771FE9F7F}" srcOrd="0" destOrd="0" presId="urn:microsoft.com/office/officeart/2018/2/layout/IconVerticalSolidList"/>
    <dgm:cxn modelId="{42C9C29A-24B2-4122-A635-216726263246}" srcId="{6ED9C676-2EB9-4E15-ABBF-5B735CECF416}" destId="{1B6FEAA0-E82A-4110-BF70-BB714191B559}" srcOrd="1" destOrd="0" parTransId="{C12CC913-C1CE-4782-82E6-758FD5E06379}" sibTransId="{CDDCC065-3C2D-492B-8BEC-DBA95B087AAC}"/>
    <dgm:cxn modelId="{559CECBE-3C3F-4A6A-82AB-C1194F069125}" srcId="{EC4AEA61-DE7B-4385-98E7-9DD0658D1105}" destId="{D0606844-890D-4C74-B262-442D80484492}" srcOrd="2" destOrd="0" parTransId="{C58D8D87-98E0-4EE0-8666-FCE315F80A05}" sibTransId="{E03A7CC0-26A2-4EE5-8FBF-3A96FA526A2D}"/>
    <dgm:cxn modelId="{12C86CC2-C81B-4413-9523-1A00A7A5FF5D}" srcId="{EC4AEA61-DE7B-4385-98E7-9DD0658D1105}" destId="{AB67A2E8-4997-45A8-ABA3-3C6974E984C2}" srcOrd="1" destOrd="0" parTransId="{CCF86BA5-98AD-41A8-BDE8-4ADEB24EE120}" sibTransId="{7542E05A-A7E8-4FE1-9C55-82318EA4CA7A}"/>
    <dgm:cxn modelId="{B1C099C2-2887-4BB2-8BEC-311AD622EB45}" type="presOf" srcId="{6ED9C676-2EB9-4E15-ABBF-5B735CECF416}" destId="{7BE4B219-8DE1-4DC7-AFE3-8A05A796DBDC}" srcOrd="0" destOrd="0" presId="urn:microsoft.com/office/officeart/2018/2/layout/IconVerticalSolidList"/>
    <dgm:cxn modelId="{18694BD6-749F-4F1F-9849-908580C31BA1}" srcId="{FDC1137B-BFEB-45AA-8756-815C67156212}" destId="{EC4AEA61-DE7B-4385-98E7-9DD0658D1105}" srcOrd="0" destOrd="0" parTransId="{E43CE8E2-74F1-4C99-B0FC-24357F3BAD30}" sibTransId="{E2D3898A-3761-47C6-A616-E750D41E2334}"/>
    <dgm:cxn modelId="{00B505DA-CA6A-448C-BB16-EB4B1DB1AA6E}" type="presOf" srcId="{B9D274E3-4255-4E30-B5D0-E0F3E5B3213D}" destId="{0DB5BB5B-3AEA-4B4B-B30B-43728B0F06FF}" srcOrd="0" destOrd="0" presId="urn:microsoft.com/office/officeart/2018/2/layout/IconVerticalSolidList"/>
    <dgm:cxn modelId="{01C58EDF-56A8-45AD-B3B4-1DA9B59C836E}" type="presOf" srcId="{AB67A2E8-4997-45A8-ABA3-3C6974E984C2}" destId="{404E8D76-D210-4739-96A7-4861E37050D5}" srcOrd="0" destOrd="1" presId="urn:microsoft.com/office/officeart/2018/2/layout/IconVerticalSolidList"/>
    <dgm:cxn modelId="{409C9AE7-B0C0-4D17-874D-C39D563E9251}" type="presOf" srcId="{DFBC402C-BBE6-4F6C-8486-D8791922746B}" destId="{404E8D76-D210-4739-96A7-4861E37050D5}" srcOrd="0" destOrd="0" presId="urn:microsoft.com/office/officeart/2018/2/layout/IconVerticalSolidList"/>
    <dgm:cxn modelId="{B2A8FF05-DE06-4196-B6DE-9C95DFEB9CA1}" type="presParOf" srcId="{115E7822-014E-4F2E-80DC-D226158322CB}" destId="{B80A983A-4362-4B67-9F19-6EA7A30F07D3}" srcOrd="0" destOrd="0" presId="urn:microsoft.com/office/officeart/2018/2/layout/IconVerticalSolidList"/>
    <dgm:cxn modelId="{9B3D678D-0112-4546-ACBD-2A3265C16218}" type="presParOf" srcId="{B80A983A-4362-4B67-9F19-6EA7A30F07D3}" destId="{786306B5-72B2-421F-BDB6-B8115F418913}" srcOrd="0" destOrd="0" presId="urn:microsoft.com/office/officeart/2018/2/layout/IconVerticalSolidList"/>
    <dgm:cxn modelId="{6DDF79B6-59B0-4129-BE96-CCC32BD3A4E8}" type="presParOf" srcId="{B80A983A-4362-4B67-9F19-6EA7A30F07D3}" destId="{80662C87-8545-412F-A583-258C6F6BD153}" srcOrd="1" destOrd="0" presId="urn:microsoft.com/office/officeart/2018/2/layout/IconVerticalSolidList"/>
    <dgm:cxn modelId="{051C9D94-CFB3-43C2-BCAE-C0BB844921BE}" type="presParOf" srcId="{B80A983A-4362-4B67-9F19-6EA7A30F07D3}" destId="{702BAA59-2658-48B3-862F-79283DE89F6A}" srcOrd="2" destOrd="0" presId="urn:microsoft.com/office/officeart/2018/2/layout/IconVerticalSolidList"/>
    <dgm:cxn modelId="{802C7156-A2E1-4C6D-8161-B26B54950674}" type="presParOf" srcId="{B80A983A-4362-4B67-9F19-6EA7A30F07D3}" destId="{4AA6CD48-D1E7-4D0C-BFB5-AB0771FE9F7F}" srcOrd="3" destOrd="0" presId="urn:microsoft.com/office/officeart/2018/2/layout/IconVerticalSolidList"/>
    <dgm:cxn modelId="{A7047670-D0A7-45EB-A42C-7094C3D20429}" type="presParOf" srcId="{B80A983A-4362-4B67-9F19-6EA7A30F07D3}" destId="{404E8D76-D210-4739-96A7-4861E37050D5}" srcOrd="4" destOrd="0" presId="urn:microsoft.com/office/officeart/2018/2/layout/IconVerticalSolidList"/>
    <dgm:cxn modelId="{3A01C4F8-3060-4F2F-9962-EC36CF073D00}" type="presParOf" srcId="{115E7822-014E-4F2E-80DC-D226158322CB}" destId="{B3381653-7383-47A4-8897-0344961F7956}" srcOrd="1" destOrd="0" presId="urn:microsoft.com/office/officeart/2018/2/layout/IconVerticalSolidList"/>
    <dgm:cxn modelId="{17F18B45-5449-4044-94A4-5C6D9094C169}" type="presParOf" srcId="{115E7822-014E-4F2E-80DC-D226158322CB}" destId="{0168B570-3C7C-4A0C-8C92-69E30AFF9520}" srcOrd="2" destOrd="0" presId="urn:microsoft.com/office/officeart/2018/2/layout/IconVerticalSolidList"/>
    <dgm:cxn modelId="{9F64EDEE-317B-449B-9CB5-CABE24CF779B}" type="presParOf" srcId="{0168B570-3C7C-4A0C-8C92-69E30AFF9520}" destId="{77FA1CE6-EFF7-479B-B51A-FD00CEF7187B}" srcOrd="0" destOrd="0" presId="urn:microsoft.com/office/officeart/2018/2/layout/IconVerticalSolidList"/>
    <dgm:cxn modelId="{175DEAE1-1A50-4D81-BB66-9A171826F036}" type="presParOf" srcId="{0168B570-3C7C-4A0C-8C92-69E30AFF9520}" destId="{C4D6B5EA-C109-4248-931B-88FE45C141DB}" srcOrd="1" destOrd="0" presId="urn:microsoft.com/office/officeart/2018/2/layout/IconVerticalSolidList"/>
    <dgm:cxn modelId="{E80CF900-8D44-43B8-8670-3D7650852B04}" type="presParOf" srcId="{0168B570-3C7C-4A0C-8C92-69E30AFF9520}" destId="{5805E533-B89B-494B-B23B-97D571FA160D}" srcOrd="2" destOrd="0" presId="urn:microsoft.com/office/officeart/2018/2/layout/IconVerticalSolidList"/>
    <dgm:cxn modelId="{04A3E2F0-6B27-4CFD-A2BE-721831011BF5}" type="presParOf" srcId="{0168B570-3C7C-4A0C-8C92-69E30AFF9520}" destId="{7BE4B219-8DE1-4DC7-AFE3-8A05A796DBDC}" srcOrd="3" destOrd="0" presId="urn:microsoft.com/office/officeart/2018/2/layout/IconVerticalSolidList"/>
    <dgm:cxn modelId="{F8135550-D6DE-48DD-B9D4-D659BCCA116F}" type="presParOf" srcId="{0168B570-3C7C-4A0C-8C92-69E30AFF9520}" destId="{C1179799-AE9D-48DF-9917-94C1FDB798DC}" srcOrd="4" destOrd="0" presId="urn:microsoft.com/office/officeart/2018/2/layout/IconVerticalSolidList"/>
    <dgm:cxn modelId="{94C3D6F7-161B-4416-B597-1506B0A4D1C6}" type="presParOf" srcId="{115E7822-014E-4F2E-80DC-D226158322CB}" destId="{926DA8DA-B07A-4593-BFA6-34310692327D}" srcOrd="3" destOrd="0" presId="urn:microsoft.com/office/officeart/2018/2/layout/IconVerticalSolidList"/>
    <dgm:cxn modelId="{E2D68B2D-A491-4971-9EB0-E0B293D11EFE}" type="presParOf" srcId="{115E7822-014E-4F2E-80DC-D226158322CB}" destId="{E5F5AAAC-46A7-44B7-8374-6CB417F6E640}" srcOrd="4" destOrd="0" presId="urn:microsoft.com/office/officeart/2018/2/layout/IconVerticalSolidList"/>
    <dgm:cxn modelId="{17CCC7D8-3845-4BFD-8C4D-3BECC6F3BB79}" type="presParOf" srcId="{E5F5AAAC-46A7-44B7-8374-6CB417F6E640}" destId="{252DCE33-F30F-4346-B2DD-BA777F0373E7}" srcOrd="0" destOrd="0" presId="urn:microsoft.com/office/officeart/2018/2/layout/IconVerticalSolidList"/>
    <dgm:cxn modelId="{12B21506-7CFB-4760-AE99-FD8BA9E26D49}" type="presParOf" srcId="{E5F5AAAC-46A7-44B7-8374-6CB417F6E640}" destId="{86FC2A87-4FDC-44A1-8286-5399C0698FE7}" srcOrd="1" destOrd="0" presId="urn:microsoft.com/office/officeart/2018/2/layout/IconVerticalSolidList"/>
    <dgm:cxn modelId="{44E7F80D-77F4-41BC-BA96-EB6950A7B1DD}" type="presParOf" srcId="{E5F5AAAC-46A7-44B7-8374-6CB417F6E640}" destId="{AE7EEF4F-92A4-484F-B725-46190878D71C}" srcOrd="2" destOrd="0" presId="urn:microsoft.com/office/officeart/2018/2/layout/IconVerticalSolidList"/>
    <dgm:cxn modelId="{43E200D0-D700-40E0-9B15-EAC1C6799415}" type="presParOf" srcId="{E5F5AAAC-46A7-44B7-8374-6CB417F6E640}" destId="{1E68FA4A-DDC1-469A-9880-118D870E3C88}" srcOrd="3" destOrd="0" presId="urn:microsoft.com/office/officeart/2018/2/layout/IconVerticalSolidList"/>
    <dgm:cxn modelId="{A56951B9-88A0-45A8-988A-DE2DCF34F1A3}" type="presParOf" srcId="{E5F5AAAC-46A7-44B7-8374-6CB417F6E640}" destId="{0DB5BB5B-3AEA-4B4B-B30B-43728B0F06FF}"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05B1CE-88D2-49A6-8099-2DEE37961D2A}"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F36D4A1D-683F-43D1-9C56-55A33F854146}">
      <dgm:prSet/>
      <dgm:spPr/>
      <dgm:t>
        <a:bodyPr/>
        <a:lstStyle/>
        <a:p>
          <a:r>
            <a:rPr lang="es-MX" b="1"/>
            <a:t>Aprendizaje:</a:t>
          </a:r>
          <a:endParaRPr lang="en-US"/>
        </a:p>
      </dgm:t>
    </dgm:pt>
    <dgm:pt modelId="{37BD7748-DD32-459B-87A3-B17EDBF433D9}" type="parTrans" cxnId="{CA331CE6-BC3D-4E22-8C1D-E3B22270F44D}">
      <dgm:prSet/>
      <dgm:spPr/>
      <dgm:t>
        <a:bodyPr/>
        <a:lstStyle/>
        <a:p>
          <a:endParaRPr lang="en-US"/>
        </a:p>
      </dgm:t>
    </dgm:pt>
    <dgm:pt modelId="{EA15EC0C-F069-4446-9D06-7374A89630EA}" type="sibTrans" cxnId="{CA331CE6-BC3D-4E22-8C1D-E3B22270F44D}">
      <dgm:prSet/>
      <dgm:spPr/>
      <dgm:t>
        <a:bodyPr/>
        <a:lstStyle/>
        <a:p>
          <a:endParaRPr lang="en-US"/>
        </a:p>
      </dgm:t>
    </dgm:pt>
    <dgm:pt modelId="{B8B5CCB2-87A7-443C-B82D-A9E627277C94}">
      <dgm:prSet/>
      <dgm:spPr/>
      <dgm:t>
        <a:bodyPr/>
        <a:lstStyle/>
        <a:p>
          <a:r>
            <a:rPr lang="es-MX"/>
            <a:t>Mejora en calificaciones (target: +25%)</a:t>
          </a:r>
          <a:endParaRPr lang="en-US"/>
        </a:p>
      </dgm:t>
    </dgm:pt>
    <dgm:pt modelId="{0D74B48B-09BC-48DA-BC44-16D2BF5793FE}" type="parTrans" cxnId="{FEE14906-6E2E-4CDF-A818-6EBDC9BF2D6F}">
      <dgm:prSet/>
      <dgm:spPr/>
      <dgm:t>
        <a:bodyPr/>
        <a:lstStyle/>
        <a:p>
          <a:endParaRPr lang="en-US"/>
        </a:p>
      </dgm:t>
    </dgm:pt>
    <dgm:pt modelId="{60CCF19A-8B05-4711-8B6D-714A7D8E0DF5}" type="sibTrans" cxnId="{FEE14906-6E2E-4CDF-A818-6EBDC9BF2D6F}">
      <dgm:prSet/>
      <dgm:spPr/>
      <dgm:t>
        <a:bodyPr/>
        <a:lstStyle/>
        <a:p>
          <a:endParaRPr lang="en-US"/>
        </a:p>
      </dgm:t>
    </dgm:pt>
    <dgm:pt modelId="{C4E61D98-990E-4ED0-9311-42F2523DC190}">
      <dgm:prSet/>
      <dgm:spPr/>
      <dgm:t>
        <a:bodyPr/>
        <a:lstStyle/>
        <a:p>
          <a:r>
            <a:rPr lang="es-MX"/>
            <a:t>Retención de conocimiento (target: +40%)</a:t>
          </a:r>
          <a:endParaRPr lang="en-US"/>
        </a:p>
      </dgm:t>
    </dgm:pt>
    <dgm:pt modelId="{847A88D0-7FBC-4C8B-9338-51BD55B3B2DB}" type="parTrans" cxnId="{E00F0FBC-7201-4C41-9677-FC9A3E035559}">
      <dgm:prSet/>
      <dgm:spPr/>
      <dgm:t>
        <a:bodyPr/>
        <a:lstStyle/>
        <a:p>
          <a:endParaRPr lang="en-US"/>
        </a:p>
      </dgm:t>
    </dgm:pt>
    <dgm:pt modelId="{0CA72B49-3F5F-4600-BAC0-D9687B8294A9}" type="sibTrans" cxnId="{E00F0FBC-7201-4C41-9677-FC9A3E035559}">
      <dgm:prSet/>
      <dgm:spPr/>
      <dgm:t>
        <a:bodyPr/>
        <a:lstStyle/>
        <a:p>
          <a:endParaRPr lang="en-US"/>
        </a:p>
      </dgm:t>
    </dgm:pt>
    <dgm:pt modelId="{01D78098-431E-494C-9169-5D498059B505}">
      <dgm:prSet/>
      <dgm:spPr/>
      <dgm:t>
        <a:bodyPr/>
        <a:lstStyle/>
        <a:p>
          <a:r>
            <a:rPr lang="es-MX"/>
            <a:t>Tiempo de aprendizaje (target: -30%)</a:t>
          </a:r>
          <a:endParaRPr lang="en-US"/>
        </a:p>
      </dgm:t>
    </dgm:pt>
    <dgm:pt modelId="{489578A2-D847-4B34-9542-72E327417BD3}" type="parTrans" cxnId="{7D38660B-D542-46C2-A40D-E22242E23E5E}">
      <dgm:prSet/>
      <dgm:spPr/>
      <dgm:t>
        <a:bodyPr/>
        <a:lstStyle/>
        <a:p>
          <a:endParaRPr lang="en-US"/>
        </a:p>
      </dgm:t>
    </dgm:pt>
    <dgm:pt modelId="{5139AE0C-6363-408A-9F0D-6CD4FEE43FAF}" type="sibTrans" cxnId="{7D38660B-D542-46C2-A40D-E22242E23E5E}">
      <dgm:prSet/>
      <dgm:spPr/>
      <dgm:t>
        <a:bodyPr/>
        <a:lstStyle/>
        <a:p>
          <a:endParaRPr lang="en-US"/>
        </a:p>
      </dgm:t>
    </dgm:pt>
    <dgm:pt modelId="{BF9526B0-B836-4D4E-B13E-B195A6D9ECF9}">
      <dgm:prSet/>
      <dgm:spPr/>
      <dgm:t>
        <a:bodyPr/>
        <a:lstStyle/>
        <a:p>
          <a:r>
            <a:rPr lang="es-MX" b="1"/>
            <a:t>Engagement:</a:t>
          </a:r>
          <a:endParaRPr lang="en-US"/>
        </a:p>
      </dgm:t>
    </dgm:pt>
    <dgm:pt modelId="{E39F54B0-0BC1-45DC-8693-E9782623CCBD}" type="parTrans" cxnId="{670CA0C4-4ED2-48A3-949E-9B499C6C9E7D}">
      <dgm:prSet/>
      <dgm:spPr/>
      <dgm:t>
        <a:bodyPr/>
        <a:lstStyle/>
        <a:p>
          <a:endParaRPr lang="en-US"/>
        </a:p>
      </dgm:t>
    </dgm:pt>
    <dgm:pt modelId="{1F7C0EF2-981B-42A3-9C80-10F373DA5F23}" type="sibTrans" cxnId="{670CA0C4-4ED2-48A3-949E-9B499C6C9E7D}">
      <dgm:prSet/>
      <dgm:spPr/>
      <dgm:t>
        <a:bodyPr/>
        <a:lstStyle/>
        <a:p>
          <a:endParaRPr lang="en-US"/>
        </a:p>
      </dgm:t>
    </dgm:pt>
    <dgm:pt modelId="{9238EE85-ACB0-4EE3-A0A2-03CE87CBB301}">
      <dgm:prSet/>
      <dgm:spPr/>
      <dgm:t>
        <a:bodyPr/>
        <a:lstStyle/>
        <a:p>
          <a:r>
            <a:rPr lang="es-MX"/>
            <a:t>Participación activa (target: +50%)</a:t>
          </a:r>
          <a:endParaRPr lang="en-US"/>
        </a:p>
      </dgm:t>
    </dgm:pt>
    <dgm:pt modelId="{3F8DAF8A-3BAC-450E-8D2E-DCA444DDBFF2}" type="parTrans" cxnId="{6F43F770-5EC4-4F97-8F16-8DA57EA7B6D8}">
      <dgm:prSet/>
      <dgm:spPr/>
      <dgm:t>
        <a:bodyPr/>
        <a:lstStyle/>
        <a:p>
          <a:endParaRPr lang="en-US"/>
        </a:p>
      </dgm:t>
    </dgm:pt>
    <dgm:pt modelId="{40F80604-38BE-4495-90D9-2D7067881E5F}" type="sibTrans" cxnId="{6F43F770-5EC4-4F97-8F16-8DA57EA7B6D8}">
      <dgm:prSet/>
      <dgm:spPr/>
      <dgm:t>
        <a:bodyPr/>
        <a:lstStyle/>
        <a:p>
          <a:endParaRPr lang="en-US"/>
        </a:p>
      </dgm:t>
    </dgm:pt>
    <dgm:pt modelId="{CB358353-FDA7-4A49-B02B-71B6B4949722}">
      <dgm:prSet/>
      <dgm:spPr/>
      <dgm:t>
        <a:bodyPr/>
        <a:lstStyle/>
        <a:p>
          <a:r>
            <a:rPr lang="es-MX"/>
            <a:t>Satisfacción estudiantil (target: 85%+)</a:t>
          </a:r>
          <a:endParaRPr lang="en-US"/>
        </a:p>
      </dgm:t>
    </dgm:pt>
    <dgm:pt modelId="{60887ED8-A2F6-48AA-9A09-BA3F96FA5DBE}" type="parTrans" cxnId="{F10F3A91-0A09-4BB8-96C4-444C9E584478}">
      <dgm:prSet/>
      <dgm:spPr/>
      <dgm:t>
        <a:bodyPr/>
        <a:lstStyle/>
        <a:p>
          <a:endParaRPr lang="en-US"/>
        </a:p>
      </dgm:t>
    </dgm:pt>
    <dgm:pt modelId="{AD89F6B7-252D-4EE0-BFCC-88F505D51B37}" type="sibTrans" cxnId="{F10F3A91-0A09-4BB8-96C4-444C9E584478}">
      <dgm:prSet/>
      <dgm:spPr/>
      <dgm:t>
        <a:bodyPr/>
        <a:lstStyle/>
        <a:p>
          <a:endParaRPr lang="en-US"/>
        </a:p>
      </dgm:t>
    </dgm:pt>
    <dgm:pt modelId="{E2E81AC7-BB9F-4855-BE26-C03753C80B60}">
      <dgm:prSet/>
      <dgm:spPr/>
      <dgm:t>
        <a:bodyPr/>
        <a:lstStyle/>
        <a:p>
          <a:r>
            <a:rPr lang="es-MX"/>
            <a:t>Reducción de ausentismo (target: -20%)</a:t>
          </a:r>
          <a:endParaRPr lang="en-US"/>
        </a:p>
      </dgm:t>
    </dgm:pt>
    <dgm:pt modelId="{DEABA712-5921-4E76-BD9E-2FABA1580304}" type="parTrans" cxnId="{20E99A0F-9252-4BA2-B51F-B84D3197E05C}">
      <dgm:prSet/>
      <dgm:spPr/>
      <dgm:t>
        <a:bodyPr/>
        <a:lstStyle/>
        <a:p>
          <a:endParaRPr lang="en-US"/>
        </a:p>
      </dgm:t>
    </dgm:pt>
    <dgm:pt modelId="{93156B95-D6FF-4061-AEE3-DB9BEEFC669D}" type="sibTrans" cxnId="{20E99A0F-9252-4BA2-B51F-B84D3197E05C}">
      <dgm:prSet/>
      <dgm:spPr/>
      <dgm:t>
        <a:bodyPr/>
        <a:lstStyle/>
        <a:p>
          <a:endParaRPr lang="en-US"/>
        </a:p>
      </dgm:t>
    </dgm:pt>
    <dgm:pt modelId="{DB87D71F-A4C7-4043-A7D6-880FB8DB2E99}">
      <dgm:prSet/>
      <dgm:spPr/>
      <dgm:t>
        <a:bodyPr/>
        <a:lstStyle/>
        <a:p>
          <a:r>
            <a:rPr lang="es-MX" b="1"/>
            <a:t>Adopción:</a:t>
          </a:r>
          <a:endParaRPr lang="en-US"/>
        </a:p>
      </dgm:t>
    </dgm:pt>
    <dgm:pt modelId="{D77FF3BE-BA9F-44D3-8445-3E8EABF0716D}" type="parTrans" cxnId="{0995C67B-3FFC-4617-B943-CD76994962B8}">
      <dgm:prSet/>
      <dgm:spPr/>
      <dgm:t>
        <a:bodyPr/>
        <a:lstStyle/>
        <a:p>
          <a:endParaRPr lang="en-US"/>
        </a:p>
      </dgm:t>
    </dgm:pt>
    <dgm:pt modelId="{69C07E63-C8B3-4D52-88C2-627299016ECD}" type="sibTrans" cxnId="{0995C67B-3FFC-4617-B943-CD76994962B8}">
      <dgm:prSet/>
      <dgm:spPr/>
      <dgm:t>
        <a:bodyPr/>
        <a:lstStyle/>
        <a:p>
          <a:endParaRPr lang="en-US"/>
        </a:p>
      </dgm:t>
    </dgm:pt>
    <dgm:pt modelId="{D4D5B79D-427D-4391-A143-B68143A2CFBF}">
      <dgm:prSet/>
      <dgm:spPr/>
      <dgm:t>
        <a:bodyPr/>
        <a:lstStyle/>
        <a:p>
          <a:r>
            <a:rPr lang="es-MX"/>
            <a:t>Uso docente regular (target: 70%+)</a:t>
          </a:r>
          <a:endParaRPr lang="en-US"/>
        </a:p>
      </dgm:t>
    </dgm:pt>
    <dgm:pt modelId="{E2DE8E63-CE7C-4780-BF1B-AC7E775040E7}" type="parTrans" cxnId="{FC6239B4-9C5A-4F77-9FCA-CA5C68A5BDA8}">
      <dgm:prSet/>
      <dgm:spPr/>
      <dgm:t>
        <a:bodyPr/>
        <a:lstStyle/>
        <a:p>
          <a:endParaRPr lang="en-US"/>
        </a:p>
      </dgm:t>
    </dgm:pt>
    <dgm:pt modelId="{9EA9E8DC-D8A5-4429-A6C6-C8CECA2CDB90}" type="sibTrans" cxnId="{FC6239B4-9C5A-4F77-9FCA-CA5C68A5BDA8}">
      <dgm:prSet/>
      <dgm:spPr/>
      <dgm:t>
        <a:bodyPr/>
        <a:lstStyle/>
        <a:p>
          <a:endParaRPr lang="en-US"/>
        </a:p>
      </dgm:t>
    </dgm:pt>
    <dgm:pt modelId="{83EE1F5E-BF76-4148-9363-BF495C6270CB}">
      <dgm:prSet/>
      <dgm:spPr/>
      <dgm:t>
        <a:bodyPr/>
        <a:lstStyle/>
        <a:p>
          <a:r>
            <a:rPr lang="es-MX"/>
            <a:t>Contenido desarrollado (target: 50 módulos/año)</a:t>
          </a:r>
          <a:endParaRPr lang="en-US"/>
        </a:p>
      </dgm:t>
    </dgm:pt>
    <dgm:pt modelId="{8529ED91-29A5-414D-A922-8FD4551E30E6}" type="parTrans" cxnId="{9B31A542-4B93-4B01-8F9D-6D52CBF3C5DE}">
      <dgm:prSet/>
      <dgm:spPr/>
      <dgm:t>
        <a:bodyPr/>
        <a:lstStyle/>
        <a:p>
          <a:endParaRPr lang="en-US"/>
        </a:p>
      </dgm:t>
    </dgm:pt>
    <dgm:pt modelId="{6C312EB4-3CCF-485B-A6EB-82C1471AE78E}" type="sibTrans" cxnId="{9B31A542-4B93-4B01-8F9D-6D52CBF3C5DE}">
      <dgm:prSet/>
      <dgm:spPr/>
      <dgm:t>
        <a:bodyPr/>
        <a:lstStyle/>
        <a:p>
          <a:endParaRPr lang="en-US"/>
        </a:p>
      </dgm:t>
    </dgm:pt>
    <dgm:pt modelId="{9BD8FFB9-7EC0-42EB-935D-630E4F5508A3}">
      <dgm:prSet/>
      <dgm:spPr/>
      <dgm:t>
        <a:bodyPr/>
        <a:lstStyle/>
        <a:p>
          <a:r>
            <a:rPr lang="es-MX" b="1"/>
            <a:t>ROI:</a:t>
          </a:r>
          <a:r>
            <a:rPr lang="es-MX"/>
            <a:t> Retorno de inversión a 3 años</a:t>
          </a:r>
          <a:endParaRPr lang="en-US"/>
        </a:p>
      </dgm:t>
    </dgm:pt>
    <dgm:pt modelId="{F8A396DE-17FF-4086-9475-7943660FDDCA}" type="parTrans" cxnId="{2FEAEB57-B512-4481-A7A7-C9DE09C06065}">
      <dgm:prSet/>
      <dgm:spPr/>
      <dgm:t>
        <a:bodyPr/>
        <a:lstStyle/>
        <a:p>
          <a:endParaRPr lang="en-US"/>
        </a:p>
      </dgm:t>
    </dgm:pt>
    <dgm:pt modelId="{013330A3-6792-4E0A-AE69-769DF4D5C5A5}" type="sibTrans" cxnId="{2FEAEB57-B512-4481-A7A7-C9DE09C06065}">
      <dgm:prSet/>
      <dgm:spPr/>
      <dgm:t>
        <a:bodyPr/>
        <a:lstStyle/>
        <a:p>
          <a:endParaRPr lang="en-US"/>
        </a:p>
      </dgm:t>
    </dgm:pt>
    <dgm:pt modelId="{B22402D8-33F4-954D-8232-04AF71C0B3C4}" type="pres">
      <dgm:prSet presAssocID="{D205B1CE-88D2-49A6-8099-2DEE37961D2A}" presName="linear" presStyleCnt="0">
        <dgm:presLayoutVars>
          <dgm:dir/>
          <dgm:animLvl val="lvl"/>
          <dgm:resizeHandles val="exact"/>
        </dgm:presLayoutVars>
      </dgm:prSet>
      <dgm:spPr/>
    </dgm:pt>
    <dgm:pt modelId="{B5D06B3A-21AA-094D-A129-C079BD8E4DE5}" type="pres">
      <dgm:prSet presAssocID="{F36D4A1D-683F-43D1-9C56-55A33F854146}" presName="parentLin" presStyleCnt="0"/>
      <dgm:spPr/>
    </dgm:pt>
    <dgm:pt modelId="{31D248B0-279B-6144-AE66-466434459F06}" type="pres">
      <dgm:prSet presAssocID="{F36D4A1D-683F-43D1-9C56-55A33F854146}" presName="parentLeftMargin" presStyleLbl="node1" presStyleIdx="0" presStyleCnt="4"/>
      <dgm:spPr/>
    </dgm:pt>
    <dgm:pt modelId="{A48F4A81-B69F-504A-989B-D495C1CF64C1}" type="pres">
      <dgm:prSet presAssocID="{F36D4A1D-683F-43D1-9C56-55A33F854146}" presName="parentText" presStyleLbl="node1" presStyleIdx="0" presStyleCnt="4">
        <dgm:presLayoutVars>
          <dgm:chMax val="0"/>
          <dgm:bulletEnabled val="1"/>
        </dgm:presLayoutVars>
      </dgm:prSet>
      <dgm:spPr/>
    </dgm:pt>
    <dgm:pt modelId="{DC45524D-C599-DA45-8BBB-DC85EED02031}" type="pres">
      <dgm:prSet presAssocID="{F36D4A1D-683F-43D1-9C56-55A33F854146}" presName="negativeSpace" presStyleCnt="0"/>
      <dgm:spPr/>
    </dgm:pt>
    <dgm:pt modelId="{351A9BF1-4074-C043-9266-A54D1A9119AD}" type="pres">
      <dgm:prSet presAssocID="{F36D4A1D-683F-43D1-9C56-55A33F854146}" presName="childText" presStyleLbl="conFgAcc1" presStyleIdx="0" presStyleCnt="4">
        <dgm:presLayoutVars>
          <dgm:bulletEnabled val="1"/>
        </dgm:presLayoutVars>
      </dgm:prSet>
      <dgm:spPr/>
    </dgm:pt>
    <dgm:pt modelId="{F106519E-F195-8047-8D35-0158D68128C8}" type="pres">
      <dgm:prSet presAssocID="{EA15EC0C-F069-4446-9D06-7374A89630EA}" presName="spaceBetweenRectangles" presStyleCnt="0"/>
      <dgm:spPr/>
    </dgm:pt>
    <dgm:pt modelId="{1A9C12FB-296E-9245-A334-103B7C758897}" type="pres">
      <dgm:prSet presAssocID="{BF9526B0-B836-4D4E-B13E-B195A6D9ECF9}" presName="parentLin" presStyleCnt="0"/>
      <dgm:spPr/>
    </dgm:pt>
    <dgm:pt modelId="{3092DAA4-BDC0-F449-BB81-338D9FEA7E91}" type="pres">
      <dgm:prSet presAssocID="{BF9526B0-B836-4D4E-B13E-B195A6D9ECF9}" presName="parentLeftMargin" presStyleLbl="node1" presStyleIdx="0" presStyleCnt="4"/>
      <dgm:spPr/>
    </dgm:pt>
    <dgm:pt modelId="{F299703B-3662-EA4C-98F5-945A06BB791E}" type="pres">
      <dgm:prSet presAssocID="{BF9526B0-B836-4D4E-B13E-B195A6D9ECF9}" presName="parentText" presStyleLbl="node1" presStyleIdx="1" presStyleCnt="4">
        <dgm:presLayoutVars>
          <dgm:chMax val="0"/>
          <dgm:bulletEnabled val="1"/>
        </dgm:presLayoutVars>
      </dgm:prSet>
      <dgm:spPr/>
    </dgm:pt>
    <dgm:pt modelId="{E30FEAE0-8FBD-E842-A20C-BE0FBD086EB0}" type="pres">
      <dgm:prSet presAssocID="{BF9526B0-B836-4D4E-B13E-B195A6D9ECF9}" presName="negativeSpace" presStyleCnt="0"/>
      <dgm:spPr/>
    </dgm:pt>
    <dgm:pt modelId="{F79D7389-0B8E-744C-BBAE-23DDFB574F28}" type="pres">
      <dgm:prSet presAssocID="{BF9526B0-B836-4D4E-B13E-B195A6D9ECF9}" presName="childText" presStyleLbl="conFgAcc1" presStyleIdx="1" presStyleCnt="4">
        <dgm:presLayoutVars>
          <dgm:bulletEnabled val="1"/>
        </dgm:presLayoutVars>
      </dgm:prSet>
      <dgm:spPr/>
    </dgm:pt>
    <dgm:pt modelId="{FB77E423-370C-F34C-881F-141A75F933F9}" type="pres">
      <dgm:prSet presAssocID="{1F7C0EF2-981B-42A3-9C80-10F373DA5F23}" presName="spaceBetweenRectangles" presStyleCnt="0"/>
      <dgm:spPr/>
    </dgm:pt>
    <dgm:pt modelId="{C4FF11D1-82FD-8743-9833-7251F22BF25F}" type="pres">
      <dgm:prSet presAssocID="{DB87D71F-A4C7-4043-A7D6-880FB8DB2E99}" presName="parentLin" presStyleCnt="0"/>
      <dgm:spPr/>
    </dgm:pt>
    <dgm:pt modelId="{FC6658A8-1F33-6845-985F-3AF450652514}" type="pres">
      <dgm:prSet presAssocID="{DB87D71F-A4C7-4043-A7D6-880FB8DB2E99}" presName="parentLeftMargin" presStyleLbl="node1" presStyleIdx="1" presStyleCnt="4"/>
      <dgm:spPr/>
    </dgm:pt>
    <dgm:pt modelId="{FB828347-4246-0E40-8717-84A1CCE5006B}" type="pres">
      <dgm:prSet presAssocID="{DB87D71F-A4C7-4043-A7D6-880FB8DB2E99}" presName="parentText" presStyleLbl="node1" presStyleIdx="2" presStyleCnt="4">
        <dgm:presLayoutVars>
          <dgm:chMax val="0"/>
          <dgm:bulletEnabled val="1"/>
        </dgm:presLayoutVars>
      </dgm:prSet>
      <dgm:spPr/>
    </dgm:pt>
    <dgm:pt modelId="{200D9C9D-9C2A-CB4B-9F7C-4FC78B9788DB}" type="pres">
      <dgm:prSet presAssocID="{DB87D71F-A4C7-4043-A7D6-880FB8DB2E99}" presName="negativeSpace" presStyleCnt="0"/>
      <dgm:spPr/>
    </dgm:pt>
    <dgm:pt modelId="{CD3F37B9-10BC-9546-8184-4396826D7AA8}" type="pres">
      <dgm:prSet presAssocID="{DB87D71F-A4C7-4043-A7D6-880FB8DB2E99}" presName="childText" presStyleLbl="conFgAcc1" presStyleIdx="2" presStyleCnt="4">
        <dgm:presLayoutVars>
          <dgm:bulletEnabled val="1"/>
        </dgm:presLayoutVars>
      </dgm:prSet>
      <dgm:spPr/>
    </dgm:pt>
    <dgm:pt modelId="{E58DFA19-A5A3-9F40-847D-3F07464B1A63}" type="pres">
      <dgm:prSet presAssocID="{69C07E63-C8B3-4D52-88C2-627299016ECD}" presName="spaceBetweenRectangles" presStyleCnt="0"/>
      <dgm:spPr/>
    </dgm:pt>
    <dgm:pt modelId="{4D773EF7-D893-D34C-A087-13E023DFAC78}" type="pres">
      <dgm:prSet presAssocID="{9BD8FFB9-7EC0-42EB-935D-630E4F5508A3}" presName="parentLin" presStyleCnt="0"/>
      <dgm:spPr/>
    </dgm:pt>
    <dgm:pt modelId="{F1E1C73F-6BDE-7D4F-9125-6589B469E511}" type="pres">
      <dgm:prSet presAssocID="{9BD8FFB9-7EC0-42EB-935D-630E4F5508A3}" presName="parentLeftMargin" presStyleLbl="node1" presStyleIdx="2" presStyleCnt="4"/>
      <dgm:spPr/>
    </dgm:pt>
    <dgm:pt modelId="{1775BA93-4CF8-0A45-812B-39E7F309A375}" type="pres">
      <dgm:prSet presAssocID="{9BD8FFB9-7EC0-42EB-935D-630E4F5508A3}" presName="parentText" presStyleLbl="node1" presStyleIdx="3" presStyleCnt="4">
        <dgm:presLayoutVars>
          <dgm:chMax val="0"/>
          <dgm:bulletEnabled val="1"/>
        </dgm:presLayoutVars>
      </dgm:prSet>
      <dgm:spPr/>
    </dgm:pt>
    <dgm:pt modelId="{4E994A01-DFB9-C648-82C8-FA8D5BEBA85A}" type="pres">
      <dgm:prSet presAssocID="{9BD8FFB9-7EC0-42EB-935D-630E4F5508A3}" presName="negativeSpace" presStyleCnt="0"/>
      <dgm:spPr/>
    </dgm:pt>
    <dgm:pt modelId="{87388441-743E-B84C-8F1F-AD4A9FA1C269}" type="pres">
      <dgm:prSet presAssocID="{9BD8FFB9-7EC0-42EB-935D-630E4F5508A3}" presName="childText" presStyleLbl="conFgAcc1" presStyleIdx="3" presStyleCnt="4">
        <dgm:presLayoutVars>
          <dgm:bulletEnabled val="1"/>
        </dgm:presLayoutVars>
      </dgm:prSet>
      <dgm:spPr/>
    </dgm:pt>
  </dgm:ptLst>
  <dgm:cxnLst>
    <dgm:cxn modelId="{3E1D9B01-2850-0842-9330-2DD9ACD83225}" type="presOf" srcId="{9BD8FFB9-7EC0-42EB-935D-630E4F5508A3}" destId="{F1E1C73F-6BDE-7D4F-9125-6589B469E511}" srcOrd="0" destOrd="0" presId="urn:microsoft.com/office/officeart/2005/8/layout/list1"/>
    <dgm:cxn modelId="{FEE14906-6E2E-4CDF-A818-6EBDC9BF2D6F}" srcId="{F36D4A1D-683F-43D1-9C56-55A33F854146}" destId="{B8B5CCB2-87A7-443C-B82D-A9E627277C94}" srcOrd="0" destOrd="0" parTransId="{0D74B48B-09BC-48DA-BC44-16D2BF5793FE}" sibTransId="{60CCF19A-8B05-4711-8B6D-714A7D8E0DF5}"/>
    <dgm:cxn modelId="{7D38660B-D542-46C2-A40D-E22242E23E5E}" srcId="{F36D4A1D-683F-43D1-9C56-55A33F854146}" destId="{01D78098-431E-494C-9169-5D498059B505}" srcOrd="2" destOrd="0" parTransId="{489578A2-D847-4B34-9542-72E327417BD3}" sibTransId="{5139AE0C-6363-408A-9F0D-6CD4FEE43FAF}"/>
    <dgm:cxn modelId="{20E99A0F-9252-4BA2-B51F-B84D3197E05C}" srcId="{BF9526B0-B836-4D4E-B13E-B195A6D9ECF9}" destId="{E2E81AC7-BB9F-4855-BE26-C03753C80B60}" srcOrd="2" destOrd="0" parTransId="{DEABA712-5921-4E76-BD9E-2FABA1580304}" sibTransId="{93156B95-D6FF-4061-AEE3-DB9BEEFC669D}"/>
    <dgm:cxn modelId="{DC2B3731-56BD-F144-AB26-324016629ECC}" type="presOf" srcId="{CB358353-FDA7-4A49-B02B-71B6B4949722}" destId="{F79D7389-0B8E-744C-BBAE-23DDFB574F28}" srcOrd="0" destOrd="1" presId="urn:microsoft.com/office/officeart/2005/8/layout/list1"/>
    <dgm:cxn modelId="{B6C98234-B1AF-9B4B-9693-7471B28B563A}" type="presOf" srcId="{F36D4A1D-683F-43D1-9C56-55A33F854146}" destId="{31D248B0-279B-6144-AE66-466434459F06}" srcOrd="0" destOrd="0" presId="urn:microsoft.com/office/officeart/2005/8/layout/list1"/>
    <dgm:cxn modelId="{9B31A542-4B93-4B01-8F9D-6D52CBF3C5DE}" srcId="{DB87D71F-A4C7-4043-A7D6-880FB8DB2E99}" destId="{83EE1F5E-BF76-4148-9363-BF495C6270CB}" srcOrd="1" destOrd="0" parTransId="{8529ED91-29A5-414D-A922-8FD4551E30E6}" sibTransId="{6C312EB4-3CCF-485B-A6EB-82C1471AE78E}"/>
    <dgm:cxn modelId="{166AE846-419E-3B44-BE2D-6E4616FFA9FE}" type="presOf" srcId="{BF9526B0-B836-4D4E-B13E-B195A6D9ECF9}" destId="{3092DAA4-BDC0-F449-BB81-338D9FEA7E91}" srcOrd="0" destOrd="0" presId="urn:microsoft.com/office/officeart/2005/8/layout/list1"/>
    <dgm:cxn modelId="{E899F14C-3FC2-A24B-8EF5-8C5A3B3BF0BF}" type="presOf" srcId="{E2E81AC7-BB9F-4855-BE26-C03753C80B60}" destId="{F79D7389-0B8E-744C-BBAE-23DDFB574F28}" srcOrd="0" destOrd="2" presId="urn:microsoft.com/office/officeart/2005/8/layout/list1"/>
    <dgm:cxn modelId="{2FEAEB57-B512-4481-A7A7-C9DE09C06065}" srcId="{D205B1CE-88D2-49A6-8099-2DEE37961D2A}" destId="{9BD8FFB9-7EC0-42EB-935D-630E4F5508A3}" srcOrd="3" destOrd="0" parTransId="{F8A396DE-17FF-4086-9475-7943660FDDCA}" sibTransId="{013330A3-6792-4E0A-AE69-769DF4D5C5A5}"/>
    <dgm:cxn modelId="{46622B5D-976E-D847-B95B-36E75DE4A922}" type="presOf" srcId="{01D78098-431E-494C-9169-5D498059B505}" destId="{351A9BF1-4074-C043-9266-A54D1A9119AD}" srcOrd="0" destOrd="2" presId="urn:microsoft.com/office/officeart/2005/8/layout/list1"/>
    <dgm:cxn modelId="{19BD676A-5135-F64A-93EC-DBA9DD266D84}" type="presOf" srcId="{BF9526B0-B836-4D4E-B13E-B195A6D9ECF9}" destId="{F299703B-3662-EA4C-98F5-945A06BB791E}" srcOrd="1" destOrd="0" presId="urn:microsoft.com/office/officeart/2005/8/layout/list1"/>
    <dgm:cxn modelId="{6F43F770-5EC4-4F97-8F16-8DA57EA7B6D8}" srcId="{BF9526B0-B836-4D4E-B13E-B195A6D9ECF9}" destId="{9238EE85-ACB0-4EE3-A0A2-03CE87CBB301}" srcOrd="0" destOrd="0" parTransId="{3F8DAF8A-3BAC-450E-8D2E-DCA444DDBFF2}" sibTransId="{40F80604-38BE-4495-90D9-2D7067881E5F}"/>
    <dgm:cxn modelId="{E8856475-7EC3-684B-8014-AB2CB4AB6066}" type="presOf" srcId="{DB87D71F-A4C7-4043-A7D6-880FB8DB2E99}" destId="{FC6658A8-1F33-6845-985F-3AF450652514}" srcOrd="0" destOrd="0" presId="urn:microsoft.com/office/officeart/2005/8/layout/list1"/>
    <dgm:cxn modelId="{0995C67B-3FFC-4617-B943-CD76994962B8}" srcId="{D205B1CE-88D2-49A6-8099-2DEE37961D2A}" destId="{DB87D71F-A4C7-4043-A7D6-880FB8DB2E99}" srcOrd="2" destOrd="0" parTransId="{D77FF3BE-BA9F-44D3-8445-3E8EABF0716D}" sibTransId="{69C07E63-C8B3-4D52-88C2-627299016ECD}"/>
    <dgm:cxn modelId="{ABD15685-2F07-3A4D-B4FE-98C805FDE8BD}" type="presOf" srcId="{9238EE85-ACB0-4EE3-A0A2-03CE87CBB301}" destId="{F79D7389-0B8E-744C-BBAE-23DDFB574F28}" srcOrd="0" destOrd="0" presId="urn:microsoft.com/office/officeart/2005/8/layout/list1"/>
    <dgm:cxn modelId="{3FAF6885-238B-5342-849C-528674544A79}" type="presOf" srcId="{C4E61D98-990E-4ED0-9311-42F2523DC190}" destId="{351A9BF1-4074-C043-9266-A54D1A9119AD}" srcOrd="0" destOrd="1" presId="urn:microsoft.com/office/officeart/2005/8/layout/list1"/>
    <dgm:cxn modelId="{264FBC8E-4858-1742-8EAE-8742C4C95B3D}" type="presOf" srcId="{D4D5B79D-427D-4391-A143-B68143A2CFBF}" destId="{CD3F37B9-10BC-9546-8184-4396826D7AA8}" srcOrd="0" destOrd="0" presId="urn:microsoft.com/office/officeart/2005/8/layout/list1"/>
    <dgm:cxn modelId="{F10F3A91-0A09-4BB8-96C4-444C9E584478}" srcId="{BF9526B0-B836-4D4E-B13E-B195A6D9ECF9}" destId="{CB358353-FDA7-4A49-B02B-71B6B4949722}" srcOrd="1" destOrd="0" parTransId="{60887ED8-A2F6-48AA-9A09-BA3F96FA5DBE}" sibTransId="{AD89F6B7-252D-4EE0-BFCC-88F505D51B37}"/>
    <dgm:cxn modelId="{E0381DAE-F755-BE45-B83A-69548D4B4BB4}" type="presOf" srcId="{F36D4A1D-683F-43D1-9C56-55A33F854146}" destId="{A48F4A81-B69F-504A-989B-D495C1CF64C1}" srcOrd="1" destOrd="0" presId="urn:microsoft.com/office/officeart/2005/8/layout/list1"/>
    <dgm:cxn modelId="{FC6239B4-9C5A-4F77-9FCA-CA5C68A5BDA8}" srcId="{DB87D71F-A4C7-4043-A7D6-880FB8DB2E99}" destId="{D4D5B79D-427D-4391-A143-B68143A2CFBF}" srcOrd="0" destOrd="0" parTransId="{E2DE8E63-CE7C-4780-BF1B-AC7E775040E7}" sibTransId="{9EA9E8DC-D8A5-4429-A6C6-C8CECA2CDB90}"/>
    <dgm:cxn modelId="{E00F0FBC-7201-4C41-9677-FC9A3E035559}" srcId="{F36D4A1D-683F-43D1-9C56-55A33F854146}" destId="{C4E61D98-990E-4ED0-9311-42F2523DC190}" srcOrd="1" destOrd="0" parTransId="{847A88D0-7FBC-4C8B-9338-51BD55B3B2DB}" sibTransId="{0CA72B49-3F5F-4600-BAC0-D9687B8294A9}"/>
    <dgm:cxn modelId="{670CA0C4-4ED2-48A3-949E-9B499C6C9E7D}" srcId="{D205B1CE-88D2-49A6-8099-2DEE37961D2A}" destId="{BF9526B0-B836-4D4E-B13E-B195A6D9ECF9}" srcOrd="1" destOrd="0" parTransId="{E39F54B0-0BC1-45DC-8693-E9782623CCBD}" sibTransId="{1F7C0EF2-981B-42A3-9C80-10F373DA5F23}"/>
    <dgm:cxn modelId="{268350CB-F03F-2D46-9178-803BEEDDB5E1}" type="presOf" srcId="{83EE1F5E-BF76-4148-9363-BF495C6270CB}" destId="{CD3F37B9-10BC-9546-8184-4396826D7AA8}" srcOrd="0" destOrd="1" presId="urn:microsoft.com/office/officeart/2005/8/layout/list1"/>
    <dgm:cxn modelId="{F5C635D8-C6A2-3648-988C-5BACBDCFD13B}" type="presOf" srcId="{DB87D71F-A4C7-4043-A7D6-880FB8DB2E99}" destId="{FB828347-4246-0E40-8717-84A1CCE5006B}" srcOrd="1" destOrd="0" presId="urn:microsoft.com/office/officeart/2005/8/layout/list1"/>
    <dgm:cxn modelId="{1E5FC3DD-FDA4-A640-833A-ED923114B083}" type="presOf" srcId="{B8B5CCB2-87A7-443C-B82D-A9E627277C94}" destId="{351A9BF1-4074-C043-9266-A54D1A9119AD}" srcOrd="0" destOrd="0" presId="urn:microsoft.com/office/officeart/2005/8/layout/list1"/>
    <dgm:cxn modelId="{CA331CE6-BC3D-4E22-8C1D-E3B22270F44D}" srcId="{D205B1CE-88D2-49A6-8099-2DEE37961D2A}" destId="{F36D4A1D-683F-43D1-9C56-55A33F854146}" srcOrd="0" destOrd="0" parTransId="{37BD7748-DD32-459B-87A3-B17EDBF433D9}" sibTransId="{EA15EC0C-F069-4446-9D06-7374A89630EA}"/>
    <dgm:cxn modelId="{317FD2F0-112B-2F4C-92FE-FCC4A17BE6ED}" type="presOf" srcId="{9BD8FFB9-7EC0-42EB-935D-630E4F5508A3}" destId="{1775BA93-4CF8-0A45-812B-39E7F309A375}" srcOrd="1" destOrd="0" presId="urn:microsoft.com/office/officeart/2005/8/layout/list1"/>
    <dgm:cxn modelId="{8C3523FB-EFF8-EF4F-A39E-E639A6C1584B}" type="presOf" srcId="{D205B1CE-88D2-49A6-8099-2DEE37961D2A}" destId="{B22402D8-33F4-954D-8232-04AF71C0B3C4}" srcOrd="0" destOrd="0" presId="urn:microsoft.com/office/officeart/2005/8/layout/list1"/>
    <dgm:cxn modelId="{FFFC45BD-6315-DC4D-A4CF-4485C5678065}" type="presParOf" srcId="{B22402D8-33F4-954D-8232-04AF71C0B3C4}" destId="{B5D06B3A-21AA-094D-A129-C079BD8E4DE5}" srcOrd="0" destOrd="0" presId="urn:microsoft.com/office/officeart/2005/8/layout/list1"/>
    <dgm:cxn modelId="{5F738B1A-242B-4C4A-A390-10CB0A24E402}" type="presParOf" srcId="{B5D06B3A-21AA-094D-A129-C079BD8E4DE5}" destId="{31D248B0-279B-6144-AE66-466434459F06}" srcOrd="0" destOrd="0" presId="urn:microsoft.com/office/officeart/2005/8/layout/list1"/>
    <dgm:cxn modelId="{73066E6B-7030-3C4C-A70B-CC3679D908F7}" type="presParOf" srcId="{B5D06B3A-21AA-094D-A129-C079BD8E4DE5}" destId="{A48F4A81-B69F-504A-989B-D495C1CF64C1}" srcOrd="1" destOrd="0" presId="urn:microsoft.com/office/officeart/2005/8/layout/list1"/>
    <dgm:cxn modelId="{5503701D-D37A-1743-B4DF-30669414D315}" type="presParOf" srcId="{B22402D8-33F4-954D-8232-04AF71C0B3C4}" destId="{DC45524D-C599-DA45-8BBB-DC85EED02031}" srcOrd="1" destOrd="0" presId="urn:microsoft.com/office/officeart/2005/8/layout/list1"/>
    <dgm:cxn modelId="{A048646E-36FC-454F-94E4-B85C25D73E55}" type="presParOf" srcId="{B22402D8-33F4-954D-8232-04AF71C0B3C4}" destId="{351A9BF1-4074-C043-9266-A54D1A9119AD}" srcOrd="2" destOrd="0" presId="urn:microsoft.com/office/officeart/2005/8/layout/list1"/>
    <dgm:cxn modelId="{36384F1E-3E88-ED4B-9C6D-62D8FBA0049B}" type="presParOf" srcId="{B22402D8-33F4-954D-8232-04AF71C0B3C4}" destId="{F106519E-F195-8047-8D35-0158D68128C8}" srcOrd="3" destOrd="0" presId="urn:microsoft.com/office/officeart/2005/8/layout/list1"/>
    <dgm:cxn modelId="{0F387603-07D4-9D4A-B94F-D93D8ED6173A}" type="presParOf" srcId="{B22402D8-33F4-954D-8232-04AF71C0B3C4}" destId="{1A9C12FB-296E-9245-A334-103B7C758897}" srcOrd="4" destOrd="0" presId="urn:microsoft.com/office/officeart/2005/8/layout/list1"/>
    <dgm:cxn modelId="{95C48792-6341-DD41-B7CE-B098DC4F5C9E}" type="presParOf" srcId="{1A9C12FB-296E-9245-A334-103B7C758897}" destId="{3092DAA4-BDC0-F449-BB81-338D9FEA7E91}" srcOrd="0" destOrd="0" presId="urn:microsoft.com/office/officeart/2005/8/layout/list1"/>
    <dgm:cxn modelId="{5068F856-4E0A-414F-B12A-3828965E60EF}" type="presParOf" srcId="{1A9C12FB-296E-9245-A334-103B7C758897}" destId="{F299703B-3662-EA4C-98F5-945A06BB791E}" srcOrd="1" destOrd="0" presId="urn:microsoft.com/office/officeart/2005/8/layout/list1"/>
    <dgm:cxn modelId="{C541E159-58D6-9243-BA25-31035D973E11}" type="presParOf" srcId="{B22402D8-33F4-954D-8232-04AF71C0B3C4}" destId="{E30FEAE0-8FBD-E842-A20C-BE0FBD086EB0}" srcOrd="5" destOrd="0" presId="urn:microsoft.com/office/officeart/2005/8/layout/list1"/>
    <dgm:cxn modelId="{4C43E425-B2A1-E443-8630-45A66C9FD481}" type="presParOf" srcId="{B22402D8-33F4-954D-8232-04AF71C0B3C4}" destId="{F79D7389-0B8E-744C-BBAE-23DDFB574F28}" srcOrd="6" destOrd="0" presId="urn:microsoft.com/office/officeart/2005/8/layout/list1"/>
    <dgm:cxn modelId="{9E189C6B-90F0-6D44-A45E-E6CFDF5E0EE8}" type="presParOf" srcId="{B22402D8-33F4-954D-8232-04AF71C0B3C4}" destId="{FB77E423-370C-F34C-881F-141A75F933F9}" srcOrd="7" destOrd="0" presId="urn:microsoft.com/office/officeart/2005/8/layout/list1"/>
    <dgm:cxn modelId="{17CF5DB9-03E7-3349-8ABE-2202303D9AD7}" type="presParOf" srcId="{B22402D8-33F4-954D-8232-04AF71C0B3C4}" destId="{C4FF11D1-82FD-8743-9833-7251F22BF25F}" srcOrd="8" destOrd="0" presId="urn:microsoft.com/office/officeart/2005/8/layout/list1"/>
    <dgm:cxn modelId="{578C108A-FC80-5D4F-9BB6-D98A3982BEB4}" type="presParOf" srcId="{C4FF11D1-82FD-8743-9833-7251F22BF25F}" destId="{FC6658A8-1F33-6845-985F-3AF450652514}" srcOrd="0" destOrd="0" presId="urn:microsoft.com/office/officeart/2005/8/layout/list1"/>
    <dgm:cxn modelId="{42449D43-0CDC-B14A-AFB2-DAF63A2388C4}" type="presParOf" srcId="{C4FF11D1-82FD-8743-9833-7251F22BF25F}" destId="{FB828347-4246-0E40-8717-84A1CCE5006B}" srcOrd="1" destOrd="0" presId="urn:microsoft.com/office/officeart/2005/8/layout/list1"/>
    <dgm:cxn modelId="{8A1E2635-5B53-CF4D-A211-5E35E2FE9E04}" type="presParOf" srcId="{B22402D8-33F4-954D-8232-04AF71C0B3C4}" destId="{200D9C9D-9C2A-CB4B-9F7C-4FC78B9788DB}" srcOrd="9" destOrd="0" presId="urn:microsoft.com/office/officeart/2005/8/layout/list1"/>
    <dgm:cxn modelId="{DD1F6416-9C04-FE4A-AB91-B61810920DBD}" type="presParOf" srcId="{B22402D8-33F4-954D-8232-04AF71C0B3C4}" destId="{CD3F37B9-10BC-9546-8184-4396826D7AA8}" srcOrd="10" destOrd="0" presId="urn:microsoft.com/office/officeart/2005/8/layout/list1"/>
    <dgm:cxn modelId="{2EFBB0A0-0E23-F64B-A32D-D14597F81B76}" type="presParOf" srcId="{B22402D8-33F4-954D-8232-04AF71C0B3C4}" destId="{E58DFA19-A5A3-9F40-847D-3F07464B1A63}" srcOrd="11" destOrd="0" presId="urn:microsoft.com/office/officeart/2005/8/layout/list1"/>
    <dgm:cxn modelId="{FCF18A7F-00AC-F246-831F-869E46B8405D}" type="presParOf" srcId="{B22402D8-33F4-954D-8232-04AF71C0B3C4}" destId="{4D773EF7-D893-D34C-A087-13E023DFAC78}" srcOrd="12" destOrd="0" presId="urn:microsoft.com/office/officeart/2005/8/layout/list1"/>
    <dgm:cxn modelId="{594B32C5-A590-7C42-B023-D326C67C2F76}" type="presParOf" srcId="{4D773EF7-D893-D34C-A087-13E023DFAC78}" destId="{F1E1C73F-6BDE-7D4F-9125-6589B469E511}" srcOrd="0" destOrd="0" presId="urn:microsoft.com/office/officeart/2005/8/layout/list1"/>
    <dgm:cxn modelId="{9DCB34D7-7E38-6442-B1FD-9721F15B3A12}" type="presParOf" srcId="{4D773EF7-D893-D34C-A087-13E023DFAC78}" destId="{1775BA93-4CF8-0A45-812B-39E7F309A375}" srcOrd="1" destOrd="0" presId="urn:microsoft.com/office/officeart/2005/8/layout/list1"/>
    <dgm:cxn modelId="{056EC0FC-0362-EE49-972F-6F8BA0D5DEC9}" type="presParOf" srcId="{B22402D8-33F4-954D-8232-04AF71C0B3C4}" destId="{4E994A01-DFB9-C648-82C8-FA8D5BEBA85A}" srcOrd="13" destOrd="0" presId="urn:microsoft.com/office/officeart/2005/8/layout/list1"/>
    <dgm:cxn modelId="{9D60412A-82EB-3249-AEF0-9599B99B62F0}" type="presParOf" srcId="{B22402D8-33F4-954D-8232-04AF71C0B3C4}" destId="{87388441-743E-B84C-8F1F-AD4A9FA1C26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42C5CA-DFE5-41EB-8D2E-60BD513F8BE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4C03BB4-35F5-4DE1-B39E-830491B756D5}">
      <dgm:prSet/>
      <dgm:spPr/>
      <dgm:t>
        <a:bodyPr/>
        <a:lstStyle/>
        <a:p>
          <a:r>
            <a:rPr lang="es-MX" b="1"/>
            <a:t>Iniciar YA:</a:t>
          </a:r>
          <a:r>
            <a:rPr lang="es-MX"/>
            <a:t> Comenzar con piloto pequeño, pero bien diseñado</a:t>
          </a:r>
          <a:endParaRPr lang="en-US"/>
        </a:p>
      </dgm:t>
    </dgm:pt>
    <dgm:pt modelId="{D03072DD-8D7C-4912-A9E1-639EF4CACE4B}" type="parTrans" cxnId="{83A6D8AD-4F46-48D7-8106-129A7EA91D5A}">
      <dgm:prSet/>
      <dgm:spPr/>
      <dgm:t>
        <a:bodyPr/>
        <a:lstStyle/>
        <a:p>
          <a:endParaRPr lang="en-US"/>
        </a:p>
      </dgm:t>
    </dgm:pt>
    <dgm:pt modelId="{232D9CA5-1F55-403F-B38D-B4D182FD49F9}" type="sibTrans" cxnId="{83A6D8AD-4F46-48D7-8106-129A7EA91D5A}">
      <dgm:prSet/>
      <dgm:spPr/>
      <dgm:t>
        <a:bodyPr/>
        <a:lstStyle/>
        <a:p>
          <a:endParaRPr lang="en-US"/>
        </a:p>
      </dgm:t>
    </dgm:pt>
    <dgm:pt modelId="{B4384FA4-55A2-4E97-8DC7-B7400C016506}">
      <dgm:prSet/>
      <dgm:spPr/>
      <dgm:t>
        <a:bodyPr/>
        <a:lstStyle/>
        <a:p>
          <a:r>
            <a:rPr lang="es-MX" b="1"/>
            <a:t>Invertir en Personas:</a:t>
          </a:r>
          <a:r>
            <a:rPr lang="es-MX"/>
            <a:t> Capacitación docente es clave del éxito</a:t>
          </a:r>
          <a:endParaRPr lang="en-US"/>
        </a:p>
      </dgm:t>
    </dgm:pt>
    <dgm:pt modelId="{2F53A294-937E-4F66-8552-297FD7257E28}" type="parTrans" cxnId="{A4F8D73E-FBCF-4627-A48E-D0806C0470F8}">
      <dgm:prSet/>
      <dgm:spPr/>
      <dgm:t>
        <a:bodyPr/>
        <a:lstStyle/>
        <a:p>
          <a:endParaRPr lang="en-US"/>
        </a:p>
      </dgm:t>
    </dgm:pt>
    <dgm:pt modelId="{CADAB1EC-98FE-40AA-AC33-B894ABC4AE02}" type="sibTrans" cxnId="{A4F8D73E-FBCF-4627-A48E-D0806C0470F8}">
      <dgm:prSet/>
      <dgm:spPr/>
      <dgm:t>
        <a:bodyPr/>
        <a:lstStyle/>
        <a:p>
          <a:endParaRPr lang="en-US"/>
        </a:p>
      </dgm:t>
    </dgm:pt>
    <dgm:pt modelId="{E9E9FFEF-A0EE-4409-A05E-4977D125E21F}">
      <dgm:prSet/>
      <dgm:spPr/>
      <dgm:t>
        <a:bodyPr/>
        <a:lstStyle/>
        <a:p>
          <a:r>
            <a:rPr lang="es-MX" b="1"/>
            <a:t>Alianzas Estratégicas:</a:t>
          </a:r>
          <a:r>
            <a:rPr lang="es-MX"/>
            <a:t> Partnerships con líderes tecnológicos</a:t>
          </a:r>
          <a:endParaRPr lang="en-US"/>
        </a:p>
      </dgm:t>
    </dgm:pt>
    <dgm:pt modelId="{2D67B221-0A80-4C37-A1A7-746577DCF48D}" type="parTrans" cxnId="{3F1BC74D-0634-41F2-A9C1-6667A4AC37A9}">
      <dgm:prSet/>
      <dgm:spPr/>
      <dgm:t>
        <a:bodyPr/>
        <a:lstStyle/>
        <a:p>
          <a:endParaRPr lang="en-US"/>
        </a:p>
      </dgm:t>
    </dgm:pt>
    <dgm:pt modelId="{5B18D4C2-12B4-48E1-B95A-C84B11A59B4F}" type="sibTrans" cxnId="{3F1BC74D-0634-41F2-A9C1-6667A4AC37A9}">
      <dgm:prSet/>
      <dgm:spPr/>
      <dgm:t>
        <a:bodyPr/>
        <a:lstStyle/>
        <a:p>
          <a:endParaRPr lang="en-US"/>
        </a:p>
      </dgm:t>
    </dgm:pt>
    <dgm:pt modelId="{C7695C59-729E-4BAB-A8FC-E5652C01983F}">
      <dgm:prSet/>
      <dgm:spPr/>
      <dgm:t>
        <a:bodyPr/>
        <a:lstStyle/>
        <a:p>
          <a:r>
            <a:rPr lang="es-MX" b="1"/>
            <a:t>Cultura de Innovación:</a:t>
          </a:r>
          <a:r>
            <a:rPr lang="es-MX"/>
            <a:t> Crear ambiente de experimentación</a:t>
          </a:r>
          <a:endParaRPr lang="en-US"/>
        </a:p>
      </dgm:t>
    </dgm:pt>
    <dgm:pt modelId="{28E8C328-1E36-4A37-B070-DA3E2CAE23AD}" type="parTrans" cxnId="{279538A4-14C8-4E44-B281-9476E97465F2}">
      <dgm:prSet/>
      <dgm:spPr/>
      <dgm:t>
        <a:bodyPr/>
        <a:lstStyle/>
        <a:p>
          <a:endParaRPr lang="en-US"/>
        </a:p>
      </dgm:t>
    </dgm:pt>
    <dgm:pt modelId="{6DABEED5-C822-4EF8-AC9F-D2A08A5EE3CF}" type="sibTrans" cxnId="{279538A4-14C8-4E44-B281-9476E97465F2}">
      <dgm:prSet/>
      <dgm:spPr/>
      <dgm:t>
        <a:bodyPr/>
        <a:lstStyle/>
        <a:p>
          <a:endParaRPr lang="en-US"/>
        </a:p>
      </dgm:t>
    </dgm:pt>
    <dgm:pt modelId="{B0CB9A00-A3A3-45C6-8B94-26F23D46BC14}">
      <dgm:prSet/>
      <dgm:spPr/>
      <dgm:t>
        <a:bodyPr/>
        <a:lstStyle/>
        <a:p>
          <a:r>
            <a:rPr lang="es-MX" b="1"/>
            <a:t>Medición Continua:</a:t>
          </a:r>
          <a:r>
            <a:rPr lang="es-MX"/>
            <a:t> Datos para decisiones informadas</a:t>
          </a:r>
          <a:endParaRPr lang="en-US"/>
        </a:p>
      </dgm:t>
    </dgm:pt>
    <dgm:pt modelId="{74EE0623-6FDF-440A-9843-65DA4B384961}" type="parTrans" cxnId="{92C63E66-F507-4539-9FEA-3A5237C65B67}">
      <dgm:prSet/>
      <dgm:spPr/>
      <dgm:t>
        <a:bodyPr/>
        <a:lstStyle/>
        <a:p>
          <a:endParaRPr lang="en-US"/>
        </a:p>
      </dgm:t>
    </dgm:pt>
    <dgm:pt modelId="{500B7743-17B6-4408-B258-97BBD3819244}" type="sibTrans" cxnId="{92C63E66-F507-4539-9FEA-3A5237C65B67}">
      <dgm:prSet/>
      <dgm:spPr/>
      <dgm:t>
        <a:bodyPr/>
        <a:lstStyle/>
        <a:p>
          <a:endParaRPr lang="en-US"/>
        </a:p>
      </dgm:t>
    </dgm:pt>
    <dgm:pt modelId="{92ED29D1-7C3A-4E2D-B41C-3B8A5999D004}">
      <dgm:prSet/>
      <dgm:spPr/>
      <dgm:t>
        <a:bodyPr/>
        <a:lstStyle/>
        <a:p>
          <a:r>
            <a:rPr lang="es-MX" b="1"/>
            <a:t>Flexibilidad:</a:t>
          </a:r>
          <a:r>
            <a:rPr lang="es-MX"/>
            <a:t> Adaptarse a cambios tecnológicos rápidos</a:t>
          </a:r>
          <a:endParaRPr lang="en-US"/>
        </a:p>
      </dgm:t>
    </dgm:pt>
    <dgm:pt modelId="{B20260AB-A486-4658-A7BD-B7629E9297A0}" type="parTrans" cxnId="{94FB6055-3204-4CE2-8720-E0B17A3CE41F}">
      <dgm:prSet/>
      <dgm:spPr/>
      <dgm:t>
        <a:bodyPr/>
        <a:lstStyle/>
        <a:p>
          <a:endParaRPr lang="en-US"/>
        </a:p>
      </dgm:t>
    </dgm:pt>
    <dgm:pt modelId="{F3735258-6E59-426F-8DEC-173C60FE370A}" type="sibTrans" cxnId="{94FB6055-3204-4CE2-8720-E0B17A3CE41F}">
      <dgm:prSet/>
      <dgm:spPr/>
      <dgm:t>
        <a:bodyPr/>
        <a:lstStyle/>
        <a:p>
          <a:endParaRPr lang="en-US"/>
        </a:p>
      </dgm:t>
    </dgm:pt>
    <dgm:pt modelId="{AC3593D2-BBA0-41B8-BA29-970C7E136E7D}">
      <dgm:prSet/>
      <dgm:spPr/>
      <dgm:t>
        <a:bodyPr/>
        <a:lstStyle/>
        <a:p>
          <a:r>
            <a:rPr lang="es-MX" b="1"/>
            <a:t>Visión a Largo Plazo:</a:t>
          </a:r>
          <a:r>
            <a:rPr lang="es-MX"/>
            <a:t> Pensar en transformación, no solo adopción</a:t>
          </a:r>
          <a:endParaRPr lang="en-US"/>
        </a:p>
      </dgm:t>
    </dgm:pt>
    <dgm:pt modelId="{E62A1494-85B8-4E16-8C38-99307483CDA7}" type="parTrans" cxnId="{79248408-1B03-4FBD-8822-274B17B93BD9}">
      <dgm:prSet/>
      <dgm:spPr/>
      <dgm:t>
        <a:bodyPr/>
        <a:lstStyle/>
        <a:p>
          <a:endParaRPr lang="en-US"/>
        </a:p>
      </dgm:t>
    </dgm:pt>
    <dgm:pt modelId="{FA89CB12-692F-42DA-9831-90E4CC371CB5}" type="sibTrans" cxnId="{79248408-1B03-4FBD-8822-274B17B93BD9}">
      <dgm:prSet/>
      <dgm:spPr/>
      <dgm:t>
        <a:bodyPr/>
        <a:lstStyle/>
        <a:p>
          <a:endParaRPr lang="en-US"/>
        </a:p>
      </dgm:t>
    </dgm:pt>
    <dgm:pt modelId="{3A643297-EA29-8346-87F7-DE4A4499C1DA}" type="pres">
      <dgm:prSet presAssocID="{8642C5CA-DFE5-41EB-8D2E-60BD513F8BE2}" presName="vert0" presStyleCnt="0">
        <dgm:presLayoutVars>
          <dgm:dir/>
          <dgm:animOne val="branch"/>
          <dgm:animLvl val="lvl"/>
        </dgm:presLayoutVars>
      </dgm:prSet>
      <dgm:spPr/>
    </dgm:pt>
    <dgm:pt modelId="{6EF461A1-65BC-1041-AA42-EBF54DA1638E}" type="pres">
      <dgm:prSet presAssocID="{D4C03BB4-35F5-4DE1-B39E-830491B756D5}" presName="thickLine" presStyleLbl="alignNode1" presStyleIdx="0" presStyleCnt="7"/>
      <dgm:spPr/>
    </dgm:pt>
    <dgm:pt modelId="{9A296364-DE79-704D-897A-5CC506678824}" type="pres">
      <dgm:prSet presAssocID="{D4C03BB4-35F5-4DE1-B39E-830491B756D5}" presName="horz1" presStyleCnt="0"/>
      <dgm:spPr/>
    </dgm:pt>
    <dgm:pt modelId="{31618901-AAF2-CB4E-B813-D289284FCC64}" type="pres">
      <dgm:prSet presAssocID="{D4C03BB4-35F5-4DE1-B39E-830491B756D5}" presName="tx1" presStyleLbl="revTx" presStyleIdx="0" presStyleCnt="7"/>
      <dgm:spPr/>
    </dgm:pt>
    <dgm:pt modelId="{778A0AB2-A162-114D-B9D5-9C946DF4FA1A}" type="pres">
      <dgm:prSet presAssocID="{D4C03BB4-35F5-4DE1-B39E-830491B756D5}" presName="vert1" presStyleCnt="0"/>
      <dgm:spPr/>
    </dgm:pt>
    <dgm:pt modelId="{7161A5BB-8EB3-C947-AD59-5A67DB09C9BF}" type="pres">
      <dgm:prSet presAssocID="{B4384FA4-55A2-4E97-8DC7-B7400C016506}" presName="thickLine" presStyleLbl="alignNode1" presStyleIdx="1" presStyleCnt="7"/>
      <dgm:spPr/>
    </dgm:pt>
    <dgm:pt modelId="{7C308FDB-0B97-6C46-AE75-A2A5141891EB}" type="pres">
      <dgm:prSet presAssocID="{B4384FA4-55A2-4E97-8DC7-B7400C016506}" presName="horz1" presStyleCnt="0"/>
      <dgm:spPr/>
    </dgm:pt>
    <dgm:pt modelId="{1914DD75-16B8-8047-A99A-DE68E1AEB5DD}" type="pres">
      <dgm:prSet presAssocID="{B4384FA4-55A2-4E97-8DC7-B7400C016506}" presName="tx1" presStyleLbl="revTx" presStyleIdx="1" presStyleCnt="7"/>
      <dgm:spPr/>
    </dgm:pt>
    <dgm:pt modelId="{23E625AE-DBA3-FB47-B909-053D5B76B290}" type="pres">
      <dgm:prSet presAssocID="{B4384FA4-55A2-4E97-8DC7-B7400C016506}" presName="vert1" presStyleCnt="0"/>
      <dgm:spPr/>
    </dgm:pt>
    <dgm:pt modelId="{2C7812A9-81EC-CC48-B58D-082CA28622B2}" type="pres">
      <dgm:prSet presAssocID="{E9E9FFEF-A0EE-4409-A05E-4977D125E21F}" presName="thickLine" presStyleLbl="alignNode1" presStyleIdx="2" presStyleCnt="7"/>
      <dgm:spPr/>
    </dgm:pt>
    <dgm:pt modelId="{21C8332B-19B2-6942-B81E-869FA47E3D4A}" type="pres">
      <dgm:prSet presAssocID="{E9E9FFEF-A0EE-4409-A05E-4977D125E21F}" presName="horz1" presStyleCnt="0"/>
      <dgm:spPr/>
    </dgm:pt>
    <dgm:pt modelId="{87EE93C3-CFBF-C240-A35A-40BAF98E5EE6}" type="pres">
      <dgm:prSet presAssocID="{E9E9FFEF-A0EE-4409-A05E-4977D125E21F}" presName="tx1" presStyleLbl="revTx" presStyleIdx="2" presStyleCnt="7"/>
      <dgm:spPr/>
    </dgm:pt>
    <dgm:pt modelId="{B36B91FD-E0F4-C147-B45D-4AC11742E33F}" type="pres">
      <dgm:prSet presAssocID="{E9E9FFEF-A0EE-4409-A05E-4977D125E21F}" presName="vert1" presStyleCnt="0"/>
      <dgm:spPr/>
    </dgm:pt>
    <dgm:pt modelId="{F76A5DEB-49E6-2C4A-AD4E-776A970A9FB5}" type="pres">
      <dgm:prSet presAssocID="{C7695C59-729E-4BAB-A8FC-E5652C01983F}" presName="thickLine" presStyleLbl="alignNode1" presStyleIdx="3" presStyleCnt="7"/>
      <dgm:spPr/>
    </dgm:pt>
    <dgm:pt modelId="{3D0D1FB1-0CE7-514C-ABA8-92174B3941F8}" type="pres">
      <dgm:prSet presAssocID="{C7695C59-729E-4BAB-A8FC-E5652C01983F}" presName="horz1" presStyleCnt="0"/>
      <dgm:spPr/>
    </dgm:pt>
    <dgm:pt modelId="{FCED1924-B37F-1A40-A391-F661F988185C}" type="pres">
      <dgm:prSet presAssocID="{C7695C59-729E-4BAB-A8FC-E5652C01983F}" presName="tx1" presStyleLbl="revTx" presStyleIdx="3" presStyleCnt="7"/>
      <dgm:spPr/>
    </dgm:pt>
    <dgm:pt modelId="{CB303576-878B-504C-B332-FFDF07B42652}" type="pres">
      <dgm:prSet presAssocID="{C7695C59-729E-4BAB-A8FC-E5652C01983F}" presName="vert1" presStyleCnt="0"/>
      <dgm:spPr/>
    </dgm:pt>
    <dgm:pt modelId="{C8F783EA-3412-E94B-8D1E-126C4DE4B74E}" type="pres">
      <dgm:prSet presAssocID="{B0CB9A00-A3A3-45C6-8B94-26F23D46BC14}" presName="thickLine" presStyleLbl="alignNode1" presStyleIdx="4" presStyleCnt="7"/>
      <dgm:spPr/>
    </dgm:pt>
    <dgm:pt modelId="{8DF27BCE-6203-A848-A102-A31CC0588020}" type="pres">
      <dgm:prSet presAssocID="{B0CB9A00-A3A3-45C6-8B94-26F23D46BC14}" presName="horz1" presStyleCnt="0"/>
      <dgm:spPr/>
    </dgm:pt>
    <dgm:pt modelId="{251817AE-864E-8248-BF90-F905296716D0}" type="pres">
      <dgm:prSet presAssocID="{B0CB9A00-A3A3-45C6-8B94-26F23D46BC14}" presName="tx1" presStyleLbl="revTx" presStyleIdx="4" presStyleCnt="7"/>
      <dgm:spPr/>
    </dgm:pt>
    <dgm:pt modelId="{66CBBB45-51AB-4B49-806F-6B667E53731F}" type="pres">
      <dgm:prSet presAssocID="{B0CB9A00-A3A3-45C6-8B94-26F23D46BC14}" presName="vert1" presStyleCnt="0"/>
      <dgm:spPr/>
    </dgm:pt>
    <dgm:pt modelId="{677B2F0F-2F4A-FB47-8125-F3E3A625E7A0}" type="pres">
      <dgm:prSet presAssocID="{92ED29D1-7C3A-4E2D-B41C-3B8A5999D004}" presName="thickLine" presStyleLbl="alignNode1" presStyleIdx="5" presStyleCnt="7"/>
      <dgm:spPr/>
    </dgm:pt>
    <dgm:pt modelId="{3E452E56-E9D1-9747-9EDD-DBF1E4A68B51}" type="pres">
      <dgm:prSet presAssocID="{92ED29D1-7C3A-4E2D-B41C-3B8A5999D004}" presName="horz1" presStyleCnt="0"/>
      <dgm:spPr/>
    </dgm:pt>
    <dgm:pt modelId="{62C29091-21DC-0E47-A2A0-BD81DE394223}" type="pres">
      <dgm:prSet presAssocID="{92ED29D1-7C3A-4E2D-B41C-3B8A5999D004}" presName="tx1" presStyleLbl="revTx" presStyleIdx="5" presStyleCnt="7"/>
      <dgm:spPr/>
    </dgm:pt>
    <dgm:pt modelId="{2F853D04-EDA3-6049-BD87-4CF24D9F58E0}" type="pres">
      <dgm:prSet presAssocID="{92ED29D1-7C3A-4E2D-B41C-3B8A5999D004}" presName="vert1" presStyleCnt="0"/>
      <dgm:spPr/>
    </dgm:pt>
    <dgm:pt modelId="{41A58C31-78F7-4F48-BF69-C69CEFD51754}" type="pres">
      <dgm:prSet presAssocID="{AC3593D2-BBA0-41B8-BA29-970C7E136E7D}" presName="thickLine" presStyleLbl="alignNode1" presStyleIdx="6" presStyleCnt="7"/>
      <dgm:spPr/>
    </dgm:pt>
    <dgm:pt modelId="{2D85F782-17BC-414B-9F40-C17D567AA988}" type="pres">
      <dgm:prSet presAssocID="{AC3593D2-BBA0-41B8-BA29-970C7E136E7D}" presName="horz1" presStyleCnt="0"/>
      <dgm:spPr/>
    </dgm:pt>
    <dgm:pt modelId="{9AEBFA86-87D3-D941-9BC1-458B90E910E8}" type="pres">
      <dgm:prSet presAssocID="{AC3593D2-BBA0-41B8-BA29-970C7E136E7D}" presName="tx1" presStyleLbl="revTx" presStyleIdx="6" presStyleCnt="7"/>
      <dgm:spPr/>
    </dgm:pt>
    <dgm:pt modelId="{0C0FC4D0-258D-0D4B-B58D-D4137073B4F8}" type="pres">
      <dgm:prSet presAssocID="{AC3593D2-BBA0-41B8-BA29-970C7E136E7D}" presName="vert1" presStyleCnt="0"/>
      <dgm:spPr/>
    </dgm:pt>
  </dgm:ptLst>
  <dgm:cxnLst>
    <dgm:cxn modelId="{79248408-1B03-4FBD-8822-274B17B93BD9}" srcId="{8642C5CA-DFE5-41EB-8D2E-60BD513F8BE2}" destId="{AC3593D2-BBA0-41B8-BA29-970C7E136E7D}" srcOrd="6" destOrd="0" parTransId="{E62A1494-85B8-4E16-8C38-99307483CDA7}" sibTransId="{FA89CB12-692F-42DA-9831-90E4CC371CB5}"/>
    <dgm:cxn modelId="{BFAE031C-0A58-C149-9648-8463A2AAF698}" type="presOf" srcId="{D4C03BB4-35F5-4DE1-B39E-830491B756D5}" destId="{31618901-AAF2-CB4E-B813-D289284FCC64}" srcOrd="0" destOrd="0" presId="urn:microsoft.com/office/officeart/2008/layout/LinedList"/>
    <dgm:cxn modelId="{7C0A2B1D-64A2-FC46-A14B-301C2D557A49}" type="presOf" srcId="{92ED29D1-7C3A-4E2D-B41C-3B8A5999D004}" destId="{62C29091-21DC-0E47-A2A0-BD81DE394223}" srcOrd="0" destOrd="0" presId="urn:microsoft.com/office/officeart/2008/layout/LinedList"/>
    <dgm:cxn modelId="{DB34992C-7A61-824D-83F8-EC53F49EED79}" type="presOf" srcId="{8642C5CA-DFE5-41EB-8D2E-60BD513F8BE2}" destId="{3A643297-EA29-8346-87F7-DE4A4499C1DA}" srcOrd="0" destOrd="0" presId="urn:microsoft.com/office/officeart/2008/layout/LinedList"/>
    <dgm:cxn modelId="{A4F8D73E-FBCF-4627-A48E-D0806C0470F8}" srcId="{8642C5CA-DFE5-41EB-8D2E-60BD513F8BE2}" destId="{B4384FA4-55A2-4E97-8DC7-B7400C016506}" srcOrd="1" destOrd="0" parTransId="{2F53A294-937E-4F66-8552-297FD7257E28}" sibTransId="{CADAB1EC-98FE-40AA-AC33-B894ABC4AE02}"/>
    <dgm:cxn modelId="{3F1BC74D-0634-41F2-A9C1-6667A4AC37A9}" srcId="{8642C5CA-DFE5-41EB-8D2E-60BD513F8BE2}" destId="{E9E9FFEF-A0EE-4409-A05E-4977D125E21F}" srcOrd="2" destOrd="0" parTransId="{2D67B221-0A80-4C37-A1A7-746577DCF48D}" sibTransId="{5B18D4C2-12B4-48E1-B95A-C84B11A59B4F}"/>
    <dgm:cxn modelId="{94FB6055-3204-4CE2-8720-E0B17A3CE41F}" srcId="{8642C5CA-DFE5-41EB-8D2E-60BD513F8BE2}" destId="{92ED29D1-7C3A-4E2D-B41C-3B8A5999D004}" srcOrd="5" destOrd="0" parTransId="{B20260AB-A486-4658-A7BD-B7629E9297A0}" sibTransId="{F3735258-6E59-426F-8DEC-173C60FE370A}"/>
    <dgm:cxn modelId="{27953B5F-470A-6B40-B832-E7D3BCA0C329}" type="presOf" srcId="{B0CB9A00-A3A3-45C6-8B94-26F23D46BC14}" destId="{251817AE-864E-8248-BF90-F905296716D0}" srcOrd="0" destOrd="0" presId="urn:microsoft.com/office/officeart/2008/layout/LinedList"/>
    <dgm:cxn modelId="{92C63E66-F507-4539-9FEA-3A5237C65B67}" srcId="{8642C5CA-DFE5-41EB-8D2E-60BD513F8BE2}" destId="{B0CB9A00-A3A3-45C6-8B94-26F23D46BC14}" srcOrd="4" destOrd="0" parTransId="{74EE0623-6FDF-440A-9843-65DA4B384961}" sibTransId="{500B7743-17B6-4408-B258-97BBD3819244}"/>
    <dgm:cxn modelId="{FCA0D270-6626-5947-9DFD-4C7F37D8B1DE}" type="presOf" srcId="{AC3593D2-BBA0-41B8-BA29-970C7E136E7D}" destId="{9AEBFA86-87D3-D941-9BC1-458B90E910E8}" srcOrd="0" destOrd="0" presId="urn:microsoft.com/office/officeart/2008/layout/LinedList"/>
    <dgm:cxn modelId="{279538A4-14C8-4E44-B281-9476E97465F2}" srcId="{8642C5CA-DFE5-41EB-8D2E-60BD513F8BE2}" destId="{C7695C59-729E-4BAB-A8FC-E5652C01983F}" srcOrd="3" destOrd="0" parTransId="{28E8C328-1E36-4A37-B070-DA3E2CAE23AD}" sibTransId="{6DABEED5-C822-4EF8-AC9F-D2A08A5EE3CF}"/>
    <dgm:cxn modelId="{83A6D8AD-4F46-48D7-8106-129A7EA91D5A}" srcId="{8642C5CA-DFE5-41EB-8D2E-60BD513F8BE2}" destId="{D4C03BB4-35F5-4DE1-B39E-830491B756D5}" srcOrd="0" destOrd="0" parTransId="{D03072DD-8D7C-4912-A9E1-639EF4CACE4B}" sibTransId="{232D9CA5-1F55-403F-B38D-B4D182FD49F9}"/>
    <dgm:cxn modelId="{065050E4-9185-4E47-A047-62E8F2286F8B}" type="presOf" srcId="{B4384FA4-55A2-4E97-8DC7-B7400C016506}" destId="{1914DD75-16B8-8047-A99A-DE68E1AEB5DD}" srcOrd="0" destOrd="0" presId="urn:microsoft.com/office/officeart/2008/layout/LinedList"/>
    <dgm:cxn modelId="{1F476AEB-3C17-9E4C-B038-D9696FBB497E}" type="presOf" srcId="{E9E9FFEF-A0EE-4409-A05E-4977D125E21F}" destId="{87EE93C3-CFBF-C240-A35A-40BAF98E5EE6}" srcOrd="0" destOrd="0" presId="urn:microsoft.com/office/officeart/2008/layout/LinedList"/>
    <dgm:cxn modelId="{C68C64F0-D8C1-2C41-9313-8EE628E16D8E}" type="presOf" srcId="{C7695C59-729E-4BAB-A8FC-E5652C01983F}" destId="{FCED1924-B37F-1A40-A391-F661F988185C}" srcOrd="0" destOrd="0" presId="urn:microsoft.com/office/officeart/2008/layout/LinedList"/>
    <dgm:cxn modelId="{4FE3A0AA-A099-B744-B199-71D13747968F}" type="presParOf" srcId="{3A643297-EA29-8346-87F7-DE4A4499C1DA}" destId="{6EF461A1-65BC-1041-AA42-EBF54DA1638E}" srcOrd="0" destOrd="0" presId="urn:microsoft.com/office/officeart/2008/layout/LinedList"/>
    <dgm:cxn modelId="{317EBD25-37DC-5949-BA1C-9AC9DFF0BDB8}" type="presParOf" srcId="{3A643297-EA29-8346-87F7-DE4A4499C1DA}" destId="{9A296364-DE79-704D-897A-5CC506678824}" srcOrd="1" destOrd="0" presId="urn:microsoft.com/office/officeart/2008/layout/LinedList"/>
    <dgm:cxn modelId="{04D0FF80-1456-0149-8500-30CF5D632E51}" type="presParOf" srcId="{9A296364-DE79-704D-897A-5CC506678824}" destId="{31618901-AAF2-CB4E-B813-D289284FCC64}" srcOrd="0" destOrd="0" presId="urn:microsoft.com/office/officeart/2008/layout/LinedList"/>
    <dgm:cxn modelId="{790B924C-A49D-584A-AD5E-3E018882DB52}" type="presParOf" srcId="{9A296364-DE79-704D-897A-5CC506678824}" destId="{778A0AB2-A162-114D-B9D5-9C946DF4FA1A}" srcOrd="1" destOrd="0" presId="urn:microsoft.com/office/officeart/2008/layout/LinedList"/>
    <dgm:cxn modelId="{EB142ADE-6367-2A4F-8E30-3ECB1F5D60C6}" type="presParOf" srcId="{3A643297-EA29-8346-87F7-DE4A4499C1DA}" destId="{7161A5BB-8EB3-C947-AD59-5A67DB09C9BF}" srcOrd="2" destOrd="0" presId="urn:microsoft.com/office/officeart/2008/layout/LinedList"/>
    <dgm:cxn modelId="{D1B1620A-DF93-B444-9CC9-55451487707C}" type="presParOf" srcId="{3A643297-EA29-8346-87F7-DE4A4499C1DA}" destId="{7C308FDB-0B97-6C46-AE75-A2A5141891EB}" srcOrd="3" destOrd="0" presId="urn:microsoft.com/office/officeart/2008/layout/LinedList"/>
    <dgm:cxn modelId="{6A7388EC-CF33-F043-94BF-6C896295CB5A}" type="presParOf" srcId="{7C308FDB-0B97-6C46-AE75-A2A5141891EB}" destId="{1914DD75-16B8-8047-A99A-DE68E1AEB5DD}" srcOrd="0" destOrd="0" presId="urn:microsoft.com/office/officeart/2008/layout/LinedList"/>
    <dgm:cxn modelId="{7BCDFE1A-D778-3C41-BC9E-EE9C20220324}" type="presParOf" srcId="{7C308FDB-0B97-6C46-AE75-A2A5141891EB}" destId="{23E625AE-DBA3-FB47-B909-053D5B76B290}" srcOrd="1" destOrd="0" presId="urn:microsoft.com/office/officeart/2008/layout/LinedList"/>
    <dgm:cxn modelId="{541287A1-9D85-3743-8985-C366E4F709DC}" type="presParOf" srcId="{3A643297-EA29-8346-87F7-DE4A4499C1DA}" destId="{2C7812A9-81EC-CC48-B58D-082CA28622B2}" srcOrd="4" destOrd="0" presId="urn:microsoft.com/office/officeart/2008/layout/LinedList"/>
    <dgm:cxn modelId="{C156B945-445F-384F-A98C-4AE348E03640}" type="presParOf" srcId="{3A643297-EA29-8346-87F7-DE4A4499C1DA}" destId="{21C8332B-19B2-6942-B81E-869FA47E3D4A}" srcOrd="5" destOrd="0" presId="urn:microsoft.com/office/officeart/2008/layout/LinedList"/>
    <dgm:cxn modelId="{C47888B2-FEBB-8A49-838A-3C8A55946A9B}" type="presParOf" srcId="{21C8332B-19B2-6942-B81E-869FA47E3D4A}" destId="{87EE93C3-CFBF-C240-A35A-40BAF98E5EE6}" srcOrd="0" destOrd="0" presId="urn:microsoft.com/office/officeart/2008/layout/LinedList"/>
    <dgm:cxn modelId="{2C27A8A6-8847-C24F-8EDB-F929ABBF5F86}" type="presParOf" srcId="{21C8332B-19B2-6942-B81E-869FA47E3D4A}" destId="{B36B91FD-E0F4-C147-B45D-4AC11742E33F}" srcOrd="1" destOrd="0" presId="urn:microsoft.com/office/officeart/2008/layout/LinedList"/>
    <dgm:cxn modelId="{6DF52928-0F1D-4541-A081-BEC307A30109}" type="presParOf" srcId="{3A643297-EA29-8346-87F7-DE4A4499C1DA}" destId="{F76A5DEB-49E6-2C4A-AD4E-776A970A9FB5}" srcOrd="6" destOrd="0" presId="urn:microsoft.com/office/officeart/2008/layout/LinedList"/>
    <dgm:cxn modelId="{B398B7E6-6502-6949-B610-AFAF4F36F8E4}" type="presParOf" srcId="{3A643297-EA29-8346-87F7-DE4A4499C1DA}" destId="{3D0D1FB1-0CE7-514C-ABA8-92174B3941F8}" srcOrd="7" destOrd="0" presId="urn:microsoft.com/office/officeart/2008/layout/LinedList"/>
    <dgm:cxn modelId="{28A18B01-E29B-B24B-A311-C7BA39317A8E}" type="presParOf" srcId="{3D0D1FB1-0CE7-514C-ABA8-92174B3941F8}" destId="{FCED1924-B37F-1A40-A391-F661F988185C}" srcOrd="0" destOrd="0" presId="urn:microsoft.com/office/officeart/2008/layout/LinedList"/>
    <dgm:cxn modelId="{15FA7121-E7D7-714F-A6B2-D93B4AD1CA44}" type="presParOf" srcId="{3D0D1FB1-0CE7-514C-ABA8-92174B3941F8}" destId="{CB303576-878B-504C-B332-FFDF07B42652}" srcOrd="1" destOrd="0" presId="urn:microsoft.com/office/officeart/2008/layout/LinedList"/>
    <dgm:cxn modelId="{F29C2387-BBB2-A34B-A413-6E8E07E97547}" type="presParOf" srcId="{3A643297-EA29-8346-87F7-DE4A4499C1DA}" destId="{C8F783EA-3412-E94B-8D1E-126C4DE4B74E}" srcOrd="8" destOrd="0" presId="urn:microsoft.com/office/officeart/2008/layout/LinedList"/>
    <dgm:cxn modelId="{C917DCBF-F0D8-3D44-AA1D-ACB4977E33ED}" type="presParOf" srcId="{3A643297-EA29-8346-87F7-DE4A4499C1DA}" destId="{8DF27BCE-6203-A848-A102-A31CC0588020}" srcOrd="9" destOrd="0" presId="urn:microsoft.com/office/officeart/2008/layout/LinedList"/>
    <dgm:cxn modelId="{A07E287D-08A6-7148-869C-16FEAC242392}" type="presParOf" srcId="{8DF27BCE-6203-A848-A102-A31CC0588020}" destId="{251817AE-864E-8248-BF90-F905296716D0}" srcOrd="0" destOrd="0" presId="urn:microsoft.com/office/officeart/2008/layout/LinedList"/>
    <dgm:cxn modelId="{AEB01090-40EC-0E44-BF17-95EDB1FEC07F}" type="presParOf" srcId="{8DF27BCE-6203-A848-A102-A31CC0588020}" destId="{66CBBB45-51AB-4B49-806F-6B667E53731F}" srcOrd="1" destOrd="0" presId="urn:microsoft.com/office/officeart/2008/layout/LinedList"/>
    <dgm:cxn modelId="{02685D3A-A675-9042-9ACF-E8CBCFC9EFBB}" type="presParOf" srcId="{3A643297-EA29-8346-87F7-DE4A4499C1DA}" destId="{677B2F0F-2F4A-FB47-8125-F3E3A625E7A0}" srcOrd="10" destOrd="0" presId="urn:microsoft.com/office/officeart/2008/layout/LinedList"/>
    <dgm:cxn modelId="{494F8E82-0391-8A4D-A36C-B91EFC5EF54C}" type="presParOf" srcId="{3A643297-EA29-8346-87F7-DE4A4499C1DA}" destId="{3E452E56-E9D1-9747-9EDD-DBF1E4A68B51}" srcOrd="11" destOrd="0" presId="urn:microsoft.com/office/officeart/2008/layout/LinedList"/>
    <dgm:cxn modelId="{371F8E4C-D337-D64A-B6C4-07566315210A}" type="presParOf" srcId="{3E452E56-E9D1-9747-9EDD-DBF1E4A68B51}" destId="{62C29091-21DC-0E47-A2A0-BD81DE394223}" srcOrd="0" destOrd="0" presId="urn:microsoft.com/office/officeart/2008/layout/LinedList"/>
    <dgm:cxn modelId="{CB32459B-118E-AD4D-8FFA-192EB2846B76}" type="presParOf" srcId="{3E452E56-E9D1-9747-9EDD-DBF1E4A68B51}" destId="{2F853D04-EDA3-6049-BD87-4CF24D9F58E0}" srcOrd="1" destOrd="0" presId="urn:microsoft.com/office/officeart/2008/layout/LinedList"/>
    <dgm:cxn modelId="{1BE3CDA6-4DED-2C4C-A663-FDA47518CF70}" type="presParOf" srcId="{3A643297-EA29-8346-87F7-DE4A4499C1DA}" destId="{41A58C31-78F7-4F48-BF69-C69CEFD51754}" srcOrd="12" destOrd="0" presId="urn:microsoft.com/office/officeart/2008/layout/LinedList"/>
    <dgm:cxn modelId="{90A8488B-C5EA-F94A-B3A6-1DA4F3C06BD9}" type="presParOf" srcId="{3A643297-EA29-8346-87F7-DE4A4499C1DA}" destId="{2D85F782-17BC-414B-9F40-C17D567AA988}" srcOrd="13" destOrd="0" presId="urn:microsoft.com/office/officeart/2008/layout/LinedList"/>
    <dgm:cxn modelId="{3EE49F59-10E7-3A41-9C8E-C8ED7AB6B364}" type="presParOf" srcId="{2D85F782-17BC-414B-9F40-C17D567AA988}" destId="{9AEBFA86-87D3-D941-9BC1-458B90E910E8}" srcOrd="0" destOrd="0" presId="urn:microsoft.com/office/officeart/2008/layout/LinedList"/>
    <dgm:cxn modelId="{3043B3AC-0054-8748-80DA-B97C5251FA04}" type="presParOf" srcId="{2D85F782-17BC-414B-9F40-C17D567AA988}" destId="{0C0FC4D0-258D-0D4B-B58D-D4137073B4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07BB0-9E8E-FC44-AC72-028294D3D615}">
      <dsp:nvSpPr>
        <dsp:cNvPr id="0" name=""/>
        <dsp:cNvSpPr/>
      </dsp:nvSpPr>
      <dsp:spPr>
        <a:xfrm>
          <a:off x="0" y="0"/>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DEBC10-A86D-8545-AE55-36C3CC6C91B5}">
      <dsp:nvSpPr>
        <dsp:cNvPr id="0" name=""/>
        <dsp:cNvSpPr/>
      </dsp:nvSpPr>
      <dsp:spPr>
        <a:xfrm>
          <a:off x="0" y="0"/>
          <a:ext cx="2138253" cy="373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MX" sz="2100" b="1" kern="1200" dirty="0"/>
            <a:t>BASE CIENTÍFICA DEL APRENDIZAJE INMERSIVO (*)</a:t>
          </a:r>
          <a:endParaRPr lang="en-US" sz="2100" kern="1200" dirty="0"/>
        </a:p>
      </dsp:txBody>
      <dsp:txXfrm>
        <a:off x="0" y="0"/>
        <a:ext cx="2138253" cy="3739896"/>
      </dsp:txXfrm>
    </dsp:sp>
    <dsp:sp modelId="{F7C5CD82-4A19-2046-ADE4-90460949F2BE}">
      <dsp:nvSpPr>
        <dsp:cNvPr id="0" name=""/>
        <dsp:cNvSpPr/>
      </dsp:nvSpPr>
      <dsp:spPr>
        <a:xfrm>
          <a:off x="2298621" y="43963"/>
          <a:ext cx="8392643" cy="879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dirty="0"/>
            <a:t>Neuroplasticidad:</a:t>
          </a:r>
          <a:r>
            <a:rPr lang="es-MX" sz="2500" kern="1200" dirty="0"/>
            <a:t> VR/AR estimulan múltiples áreas cerebrales simultáneamente</a:t>
          </a:r>
          <a:endParaRPr lang="en-US" sz="2500" kern="1200" dirty="0"/>
        </a:p>
      </dsp:txBody>
      <dsp:txXfrm>
        <a:off x="2298621" y="43963"/>
        <a:ext cx="8392643" cy="879277"/>
      </dsp:txXfrm>
    </dsp:sp>
    <dsp:sp modelId="{E4ED3D01-C3C7-654B-AA4F-0C8A8AD7AE9D}">
      <dsp:nvSpPr>
        <dsp:cNvPr id="0" name=""/>
        <dsp:cNvSpPr/>
      </dsp:nvSpPr>
      <dsp:spPr>
        <a:xfrm>
          <a:off x="2138253" y="923241"/>
          <a:ext cx="855301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6B7159-FD72-8040-B0E1-5F980FA3198C}">
      <dsp:nvSpPr>
        <dsp:cNvPr id="0" name=""/>
        <dsp:cNvSpPr/>
      </dsp:nvSpPr>
      <dsp:spPr>
        <a:xfrm>
          <a:off x="2298621" y="967205"/>
          <a:ext cx="8392643" cy="879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Memoria Espacial:</a:t>
          </a:r>
          <a:r>
            <a:rPr lang="es-MX" sz="2500" kern="1200"/>
            <a:t> Activación del hipocampo mejora la retención</a:t>
          </a:r>
          <a:endParaRPr lang="en-US" sz="2500" kern="1200"/>
        </a:p>
      </dsp:txBody>
      <dsp:txXfrm>
        <a:off x="2298621" y="967205"/>
        <a:ext cx="8392643" cy="879277"/>
      </dsp:txXfrm>
    </dsp:sp>
    <dsp:sp modelId="{01C045E1-DE18-224C-961F-B6E5747F2405}">
      <dsp:nvSpPr>
        <dsp:cNvPr id="0" name=""/>
        <dsp:cNvSpPr/>
      </dsp:nvSpPr>
      <dsp:spPr>
        <a:xfrm>
          <a:off x="2138253" y="1846482"/>
          <a:ext cx="855301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A6A955-30E7-E14D-955E-9F838492A4C2}">
      <dsp:nvSpPr>
        <dsp:cNvPr id="0" name=""/>
        <dsp:cNvSpPr/>
      </dsp:nvSpPr>
      <dsp:spPr>
        <a:xfrm>
          <a:off x="2298621" y="1890446"/>
          <a:ext cx="8392643" cy="879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dirty="0"/>
            <a:t>Engagement Neural:</a:t>
          </a:r>
          <a:r>
            <a:rPr lang="es-MX" sz="2500" kern="1200" dirty="0"/>
            <a:t> Liberación de dopamina aumenta la motivación (Aun se está investigando, no es conlcuyente)</a:t>
          </a:r>
          <a:endParaRPr lang="en-US" sz="2500" kern="1200" dirty="0"/>
        </a:p>
      </dsp:txBody>
      <dsp:txXfrm>
        <a:off x="2298621" y="1890446"/>
        <a:ext cx="8392643" cy="879277"/>
      </dsp:txXfrm>
    </dsp:sp>
    <dsp:sp modelId="{8F272781-F86A-B546-81AF-660452694B21}">
      <dsp:nvSpPr>
        <dsp:cNvPr id="0" name=""/>
        <dsp:cNvSpPr/>
      </dsp:nvSpPr>
      <dsp:spPr>
        <a:xfrm>
          <a:off x="2138253" y="2769723"/>
          <a:ext cx="855301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A2F352-FED8-5B46-9B70-479EC124A461}">
      <dsp:nvSpPr>
        <dsp:cNvPr id="0" name=""/>
        <dsp:cNvSpPr/>
      </dsp:nvSpPr>
      <dsp:spPr>
        <a:xfrm>
          <a:off x="2298621" y="2813687"/>
          <a:ext cx="8392643" cy="879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Aprendizaje Multisensorial:</a:t>
          </a:r>
          <a:r>
            <a:rPr lang="es-MX" sz="2500" kern="1200"/>
            <a:t> Integración de vista, oído, tacto y movimiento</a:t>
          </a:r>
          <a:endParaRPr lang="en-US" sz="2500" kern="1200"/>
        </a:p>
      </dsp:txBody>
      <dsp:txXfrm>
        <a:off x="2298621" y="2813687"/>
        <a:ext cx="8392643" cy="879277"/>
      </dsp:txXfrm>
    </dsp:sp>
    <dsp:sp modelId="{BC9DF1CF-68D5-7044-815D-9EA898D3375A}">
      <dsp:nvSpPr>
        <dsp:cNvPr id="0" name=""/>
        <dsp:cNvSpPr/>
      </dsp:nvSpPr>
      <dsp:spPr>
        <a:xfrm>
          <a:off x="2138253" y="3692964"/>
          <a:ext cx="855301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46331-380F-9240-9283-21712B1FAB87}">
      <dsp:nvSpPr>
        <dsp:cNvPr id="0" name=""/>
        <dsp:cNvSpPr/>
      </dsp:nvSpPr>
      <dsp:spPr>
        <a:xfrm>
          <a:off x="0" y="14549"/>
          <a:ext cx="5676900" cy="11582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MX" sz="3000" b="1" kern="1200" dirty="0"/>
            <a:t>IMPACTO MEDIBLE EN EL APRENDIZAJE (*)</a:t>
          </a:r>
          <a:endParaRPr lang="en-US" sz="3000" kern="1200" dirty="0"/>
        </a:p>
      </dsp:txBody>
      <dsp:txXfrm>
        <a:off x="56543" y="71092"/>
        <a:ext cx="5563814" cy="1045213"/>
      </dsp:txXfrm>
    </dsp:sp>
    <dsp:sp modelId="{1A0C2C67-E712-6B42-BDD4-B70B7F872CF9}">
      <dsp:nvSpPr>
        <dsp:cNvPr id="0" name=""/>
        <dsp:cNvSpPr/>
      </dsp:nvSpPr>
      <dsp:spPr>
        <a:xfrm>
          <a:off x="0" y="1172849"/>
          <a:ext cx="5676900" cy="422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24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MX" sz="2300" b="1" kern="1200" dirty="0"/>
            <a:t>Retención:</a:t>
          </a:r>
          <a:r>
            <a:rPr lang="es-MX" sz="2300" kern="1200" dirty="0"/>
            <a:t>  Mejora en retención de información</a:t>
          </a:r>
          <a:endParaRPr lang="en-US" sz="2300" kern="1200" dirty="0"/>
        </a:p>
        <a:p>
          <a:pPr marL="228600" lvl="1" indent="-228600" algn="l" defTabSz="1022350">
            <a:lnSpc>
              <a:spcPct val="90000"/>
            </a:lnSpc>
            <a:spcBef>
              <a:spcPct val="0"/>
            </a:spcBef>
            <a:spcAft>
              <a:spcPct val="20000"/>
            </a:spcAft>
            <a:buChar char="•"/>
          </a:pPr>
          <a:r>
            <a:rPr lang="es-MX" sz="2300" b="1" kern="1200" dirty="0"/>
            <a:t>Comprensión:</a:t>
          </a:r>
          <a:r>
            <a:rPr lang="es-MX" sz="2300" kern="1200" dirty="0"/>
            <a:t> Mejor comprensión de conceptos complejos</a:t>
          </a:r>
          <a:endParaRPr lang="en-US" sz="2300" kern="1200" dirty="0"/>
        </a:p>
        <a:p>
          <a:pPr marL="228600" lvl="1" indent="-228600" algn="l" defTabSz="1022350">
            <a:lnSpc>
              <a:spcPct val="90000"/>
            </a:lnSpc>
            <a:spcBef>
              <a:spcPct val="0"/>
            </a:spcBef>
            <a:spcAft>
              <a:spcPct val="20000"/>
            </a:spcAft>
            <a:buChar char="•"/>
          </a:pPr>
          <a:r>
            <a:rPr lang="es-MX" sz="2300" b="1" kern="1200" dirty="0"/>
            <a:t>Engagement:</a:t>
          </a:r>
          <a:r>
            <a:rPr lang="es-MX" sz="2300" kern="1200" dirty="0"/>
            <a:t> +90% aumento en participación activa</a:t>
          </a:r>
          <a:endParaRPr lang="en-US" sz="2300" kern="1200" dirty="0"/>
        </a:p>
        <a:p>
          <a:pPr marL="228600" lvl="1" indent="-228600" algn="l" defTabSz="1022350">
            <a:lnSpc>
              <a:spcPct val="90000"/>
            </a:lnSpc>
            <a:spcBef>
              <a:spcPct val="0"/>
            </a:spcBef>
            <a:spcAft>
              <a:spcPct val="20000"/>
            </a:spcAft>
            <a:buChar char="•"/>
          </a:pPr>
          <a:r>
            <a:rPr lang="es-MX" sz="2300" b="1" kern="1200" dirty="0"/>
            <a:t>Inclusividad:</a:t>
          </a:r>
          <a:r>
            <a:rPr lang="es-MX" sz="2300" kern="1200" dirty="0"/>
            <a:t> Acceso equitativo para diferentes estilos de aprendizaje</a:t>
          </a:r>
          <a:endParaRPr lang="en-US" sz="2300" kern="1200" dirty="0"/>
        </a:p>
        <a:p>
          <a:pPr marL="228600" lvl="1" indent="-228600" algn="l" defTabSz="1022350">
            <a:lnSpc>
              <a:spcPct val="90000"/>
            </a:lnSpc>
            <a:spcBef>
              <a:spcPct val="0"/>
            </a:spcBef>
            <a:spcAft>
              <a:spcPct val="20000"/>
            </a:spcAft>
            <a:buChar char="•"/>
          </a:pPr>
          <a:r>
            <a:rPr lang="es-MX" sz="2300" b="1" kern="1200" dirty="0"/>
            <a:t>Motivación: I</a:t>
          </a:r>
          <a:r>
            <a:rPr lang="es-MX" sz="2300" kern="1200" dirty="0"/>
            <a:t>ncremento en interés por la materia</a:t>
          </a:r>
          <a:endParaRPr lang="en-US" sz="2300" kern="1200" dirty="0"/>
        </a:p>
        <a:p>
          <a:pPr marL="228600" lvl="1" indent="-228600" algn="l" defTabSz="1022350">
            <a:lnSpc>
              <a:spcPct val="90000"/>
            </a:lnSpc>
            <a:spcBef>
              <a:spcPct val="0"/>
            </a:spcBef>
            <a:spcAft>
              <a:spcPct val="20000"/>
            </a:spcAft>
            <a:buChar char="•"/>
          </a:pPr>
          <a:r>
            <a:rPr lang="es-MX" sz="2300" b="1" kern="1200" dirty="0"/>
            <a:t>Transferencia:</a:t>
          </a:r>
          <a:r>
            <a:rPr lang="es-MX" sz="2300" kern="1200" dirty="0"/>
            <a:t> Mejor aplicación de conocimientos a situaciones reales</a:t>
          </a:r>
          <a:endParaRPr lang="en-US" sz="2300" kern="1200" dirty="0"/>
        </a:p>
      </dsp:txBody>
      <dsp:txXfrm>
        <a:off x="0" y="1172849"/>
        <a:ext cx="5676900" cy="4222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A35BE-63E6-3849-B2D0-6968B007C312}">
      <dsp:nvSpPr>
        <dsp:cNvPr id="0" name=""/>
        <dsp:cNvSpPr/>
      </dsp:nvSpPr>
      <dsp:spPr>
        <a:xfrm>
          <a:off x="207" y="424640"/>
          <a:ext cx="2506953" cy="300834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31" tIns="0" rIns="247631" bIns="330200" numCol="1" spcCol="1270" anchor="t" anchorCtr="0">
          <a:noAutofit/>
        </a:bodyPr>
        <a:lstStyle/>
        <a:p>
          <a:pPr marL="0" lvl="0" indent="0" algn="l" defTabSz="755650">
            <a:lnSpc>
              <a:spcPct val="90000"/>
            </a:lnSpc>
            <a:spcBef>
              <a:spcPct val="0"/>
            </a:spcBef>
            <a:spcAft>
              <a:spcPct val="35000"/>
            </a:spcAft>
            <a:buNone/>
          </a:pPr>
          <a:r>
            <a:rPr lang="es-MX" sz="1700" b="1" kern="1200"/>
            <a:t>Fortalezas:</a:t>
          </a:r>
          <a:endParaRPr lang="en-US" sz="1700" kern="1200"/>
        </a:p>
        <a:p>
          <a:pPr marL="114300" lvl="1" indent="-114300" algn="l" defTabSz="577850">
            <a:lnSpc>
              <a:spcPct val="90000"/>
            </a:lnSpc>
            <a:spcBef>
              <a:spcPct val="0"/>
            </a:spcBef>
            <a:spcAft>
              <a:spcPct val="15000"/>
            </a:spcAft>
            <a:buChar char="•"/>
          </a:pPr>
          <a:r>
            <a:rPr lang="es-MX" sz="1300" kern="1200"/>
            <a:t>Engagement y motivación estudiantil</a:t>
          </a:r>
          <a:endParaRPr lang="en-US" sz="1300" kern="1200"/>
        </a:p>
        <a:p>
          <a:pPr marL="114300" lvl="1" indent="-114300" algn="l" defTabSz="577850">
            <a:lnSpc>
              <a:spcPct val="90000"/>
            </a:lnSpc>
            <a:spcBef>
              <a:spcPct val="0"/>
            </a:spcBef>
            <a:spcAft>
              <a:spcPct val="15000"/>
            </a:spcAft>
            <a:buChar char="•"/>
          </a:pPr>
          <a:r>
            <a:rPr lang="es-MX" sz="1300" kern="1200"/>
            <a:t>Aprendizaje inmersivo y memorable</a:t>
          </a:r>
          <a:endParaRPr lang="en-US" sz="1300" kern="1200"/>
        </a:p>
        <a:p>
          <a:pPr marL="114300" lvl="1" indent="-114300" algn="l" defTabSz="577850">
            <a:lnSpc>
              <a:spcPct val="90000"/>
            </a:lnSpc>
            <a:spcBef>
              <a:spcPct val="0"/>
            </a:spcBef>
            <a:spcAft>
              <a:spcPct val="15000"/>
            </a:spcAft>
            <a:buChar char="•"/>
          </a:pPr>
          <a:r>
            <a:rPr lang="es-MX" sz="1300" kern="1200"/>
            <a:t>Acceso a experiencias imposibles</a:t>
          </a:r>
          <a:endParaRPr lang="en-US" sz="1300" kern="1200"/>
        </a:p>
      </dsp:txBody>
      <dsp:txXfrm>
        <a:off x="207" y="1627978"/>
        <a:ext cx="2506953" cy="1805006"/>
      </dsp:txXfrm>
    </dsp:sp>
    <dsp:sp modelId="{2073535C-5D80-4D44-A74F-D101AD5E1A4D}">
      <dsp:nvSpPr>
        <dsp:cNvPr id="0" name=""/>
        <dsp:cNvSpPr/>
      </dsp:nvSpPr>
      <dsp:spPr>
        <a:xfrm>
          <a:off x="207" y="424640"/>
          <a:ext cx="2506953" cy="12033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7631" tIns="165100" rIns="247631"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07" y="424640"/>
        <a:ext cx="2506953" cy="1203337"/>
      </dsp:txXfrm>
    </dsp:sp>
    <dsp:sp modelId="{DEEE7F69-2FF6-B545-B6CA-5C6558379957}">
      <dsp:nvSpPr>
        <dsp:cNvPr id="0" name=""/>
        <dsp:cNvSpPr/>
      </dsp:nvSpPr>
      <dsp:spPr>
        <a:xfrm>
          <a:off x="2707717" y="424640"/>
          <a:ext cx="2506953" cy="300834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31" tIns="0" rIns="247631" bIns="330200" numCol="1" spcCol="1270" anchor="t" anchorCtr="0">
          <a:noAutofit/>
        </a:bodyPr>
        <a:lstStyle/>
        <a:p>
          <a:pPr marL="0" lvl="0" indent="0" algn="l" defTabSz="755650">
            <a:lnSpc>
              <a:spcPct val="90000"/>
            </a:lnSpc>
            <a:spcBef>
              <a:spcPct val="0"/>
            </a:spcBef>
            <a:spcAft>
              <a:spcPct val="35000"/>
            </a:spcAft>
            <a:buNone/>
          </a:pPr>
          <a:r>
            <a:rPr lang="es-MX" sz="1700" b="1" kern="1200"/>
            <a:t>Oportunidades:</a:t>
          </a:r>
          <a:endParaRPr lang="en-US" sz="1700" kern="1200"/>
        </a:p>
        <a:p>
          <a:pPr marL="114300" lvl="1" indent="-114300" algn="l" defTabSz="577850">
            <a:lnSpc>
              <a:spcPct val="90000"/>
            </a:lnSpc>
            <a:spcBef>
              <a:spcPct val="0"/>
            </a:spcBef>
            <a:spcAft>
              <a:spcPct val="15000"/>
            </a:spcAft>
            <a:buChar char="•"/>
          </a:pPr>
          <a:r>
            <a:rPr lang="es-MX" sz="1300" kern="1200"/>
            <a:t>Mercado educativo en crecimiento</a:t>
          </a:r>
          <a:endParaRPr lang="en-US" sz="1300" kern="1200"/>
        </a:p>
        <a:p>
          <a:pPr marL="114300" lvl="1" indent="-114300" algn="l" defTabSz="577850">
            <a:lnSpc>
              <a:spcPct val="90000"/>
            </a:lnSpc>
            <a:spcBef>
              <a:spcPct val="0"/>
            </a:spcBef>
            <a:spcAft>
              <a:spcPct val="15000"/>
            </a:spcAft>
            <a:buChar char="•"/>
          </a:pPr>
          <a:r>
            <a:rPr lang="es-MX" sz="1300" kern="1200"/>
            <a:t>Apoyo gubernamental e institucional</a:t>
          </a:r>
          <a:endParaRPr lang="en-US" sz="1300" kern="1200"/>
        </a:p>
        <a:p>
          <a:pPr marL="114300" lvl="1" indent="-114300" algn="l" defTabSz="577850">
            <a:lnSpc>
              <a:spcPct val="90000"/>
            </a:lnSpc>
            <a:spcBef>
              <a:spcPct val="0"/>
            </a:spcBef>
            <a:spcAft>
              <a:spcPct val="15000"/>
            </a:spcAft>
            <a:buChar char="•"/>
          </a:pPr>
          <a:r>
            <a:rPr lang="es-MX" sz="1300" kern="1200"/>
            <a:t>Costos decrecientes de tecnología</a:t>
          </a:r>
          <a:endParaRPr lang="en-US" sz="1300" kern="1200"/>
        </a:p>
      </dsp:txBody>
      <dsp:txXfrm>
        <a:off x="2707717" y="1627978"/>
        <a:ext cx="2506953" cy="1805006"/>
      </dsp:txXfrm>
    </dsp:sp>
    <dsp:sp modelId="{668D769E-916C-E24A-A512-0B2FFAD7E84C}">
      <dsp:nvSpPr>
        <dsp:cNvPr id="0" name=""/>
        <dsp:cNvSpPr/>
      </dsp:nvSpPr>
      <dsp:spPr>
        <a:xfrm>
          <a:off x="2707717" y="424640"/>
          <a:ext cx="2506953" cy="12033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7631" tIns="165100" rIns="247631"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707717" y="424640"/>
        <a:ext cx="2506953" cy="1203337"/>
      </dsp:txXfrm>
    </dsp:sp>
    <dsp:sp modelId="{A2CA14EF-3CBE-8741-88EA-EBE8F6D5103E}">
      <dsp:nvSpPr>
        <dsp:cNvPr id="0" name=""/>
        <dsp:cNvSpPr/>
      </dsp:nvSpPr>
      <dsp:spPr>
        <a:xfrm>
          <a:off x="5415228" y="424640"/>
          <a:ext cx="2506953" cy="300834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31" tIns="0" rIns="247631" bIns="330200" numCol="1" spcCol="1270" anchor="t" anchorCtr="0">
          <a:noAutofit/>
        </a:bodyPr>
        <a:lstStyle/>
        <a:p>
          <a:pPr marL="0" lvl="0" indent="0" algn="l" defTabSz="755650">
            <a:lnSpc>
              <a:spcPct val="90000"/>
            </a:lnSpc>
            <a:spcBef>
              <a:spcPct val="0"/>
            </a:spcBef>
            <a:spcAft>
              <a:spcPct val="35000"/>
            </a:spcAft>
            <a:buNone/>
          </a:pPr>
          <a:r>
            <a:rPr lang="es-MX" sz="1700" b="1" kern="1200"/>
            <a:t>Debilidades:</a:t>
          </a:r>
          <a:endParaRPr lang="en-US" sz="1700" kern="1200"/>
        </a:p>
        <a:p>
          <a:pPr marL="114300" lvl="1" indent="-114300" algn="l" defTabSz="577850">
            <a:lnSpc>
              <a:spcPct val="90000"/>
            </a:lnSpc>
            <a:spcBef>
              <a:spcPct val="0"/>
            </a:spcBef>
            <a:spcAft>
              <a:spcPct val="15000"/>
            </a:spcAft>
            <a:buChar char="•"/>
          </a:pPr>
          <a:r>
            <a:rPr lang="es-MX" sz="1300" kern="1200"/>
            <a:t>Curva de aprendizaje docente</a:t>
          </a:r>
          <a:endParaRPr lang="en-US" sz="1300" kern="1200"/>
        </a:p>
        <a:p>
          <a:pPr marL="114300" lvl="1" indent="-114300" algn="l" defTabSz="577850">
            <a:lnSpc>
              <a:spcPct val="90000"/>
            </a:lnSpc>
            <a:spcBef>
              <a:spcPct val="0"/>
            </a:spcBef>
            <a:spcAft>
              <a:spcPct val="15000"/>
            </a:spcAft>
            <a:buChar char="•"/>
          </a:pPr>
          <a:r>
            <a:rPr lang="es-MX" sz="1300" kern="1200"/>
            <a:t>Inversión inicial significativa</a:t>
          </a:r>
          <a:endParaRPr lang="en-US" sz="1300" kern="1200"/>
        </a:p>
      </dsp:txBody>
      <dsp:txXfrm>
        <a:off x="5415228" y="1627978"/>
        <a:ext cx="2506953" cy="1805006"/>
      </dsp:txXfrm>
    </dsp:sp>
    <dsp:sp modelId="{4960B182-6B8A-B443-8003-7AD6D66ADE14}">
      <dsp:nvSpPr>
        <dsp:cNvPr id="0" name=""/>
        <dsp:cNvSpPr/>
      </dsp:nvSpPr>
      <dsp:spPr>
        <a:xfrm>
          <a:off x="5415228" y="424640"/>
          <a:ext cx="2506953" cy="12033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7631" tIns="165100" rIns="247631"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415228" y="424640"/>
        <a:ext cx="2506953" cy="1203337"/>
      </dsp:txXfrm>
    </dsp:sp>
    <dsp:sp modelId="{D257323E-C65D-804C-941A-E2C2804E6741}">
      <dsp:nvSpPr>
        <dsp:cNvPr id="0" name=""/>
        <dsp:cNvSpPr/>
      </dsp:nvSpPr>
      <dsp:spPr>
        <a:xfrm>
          <a:off x="8122738" y="424640"/>
          <a:ext cx="2506953" cy="300834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31" tIns="0" rIns="247631" bIns="330200" numCol="1" spcCol="1270" anchor="t" anchorCtr="0">
          <a:noAutofit/>
        </a:bodyPr>
        <a:lstStyle/>
        <a:p>
          <a:pPr marL="0" lvl="0" indent="0" algn="l" defTabSz="755650">
            <a:lnSpc>
              <a:spcPct val="90000"/>
            </a:lnSpc>
            <a:spcBef>
              <a:spcPct val="0"/>
            </a:spcBef>
            <a:spcAft>
              <a:spcPct val="35000"/>
            </a:spcAft>
            <a:buNone/>
          </a:pPr>
          <a:r>
            <a:rPr lang="es-MX" sz="1700" b="1" kern="1200"/>
            <a:t>Amenazas:</a:t>
          </a:r>
          <a:endParaRPr lang="en-US" sz="1700" kern="1200"/>
        </a:p>
        <a:p>
          <a:pPr marL="114300" lvl="1" indent="-114300" algn="l" defTabSz="577850">
            <a:lnSpc>
              <a:spcPct val="90000"/>
            </a:lnSpc>
            <a:spcBef>
              <a:spcPct val="0"/>
            </a:spcBef>
            <a:spcAft>
              <a:spcPct val="15000"/>
            </a:spcAft>
            <a:buChar char="•"/>
          </a:pPr>
          <a:r>
            <a:rPr lang="es-MX" sz="1300" kern="1200"/>
            <a:t>Resistencia al cambio</a:t>
          </a:r>
          <a:endParaRPr lang="en-US" sz="1300" kern="1200"/>
        </a:p>
        <a:p>
          <a:pPr marL="114300" lvl="1" indent="-114300" algn="l" defTabSz="577850">
            <a:lnSpc>
              <a:spcPct val="90000"/>
            </a:lnSpc>
            <a:spcBef>
              <a:spcPct val="0"/>
            </a:spcBef>
            <a:spcAft>
              <a:spcPct val="15000"/>
            </a:spcAft>
            <a:buChar char="•"/>
          </a:pPr>
          <a:r>
            <a:rPr lang="es-MX" sz="1300" kern="1200"/>
            <a:t>Obsolescencia tecnológica rápida</a:t>
          </a:r>
          <a:endParaRPr lang="en-US" sz="1300" kern="1200"/>
        </a:p>
      </dsp:txBody>
      <dsp:txXfrm>
        <a:off x="8122738" y="1627978"/>
        <a:ext cx="2506953" cy="1805006"/>
      </dsp:txXfrm>
    </dsp:sp>
    <dsp:sp modelId="{8EDE9AD1-55CE-7E4B-AB4C-7965CC2543F6}">
      <dsp:nvSpPr>
        <dsp:cNvPr id="0" name=""/>
        <dsp:cNvSpPr/>
      </dsp:nvSpPr>
      <dsp:spPr>
        <a:xfrm>
          <a:off x="8122738" y="424640"/>
          <a:ext cx="2506953" cy="120333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7631" tIns="165100" rIns="247631"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122738" y="424640"/>
        <a:ext cx="2506953" cy="12033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306B5-72B2-421F-BDB6-B8115F418913}">
      <dsp:nvSpPr>
        <dsp:cNvPr id="0" name=""/>
        <dsp:cNvSpPr/>
      </dsp:nvSpPr>
      <dsp:spPr>
        <a:xfrm>
          <a:off x="0" y="3355"/>
          <a:ext cx="6171948" cy="15692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62C87-8545-412F-A583-258C6F6BD153}">
      <dsp:nvSpPr>
        <dsp:cNvPr id="0" name=""/>
        <dsp:cNvSpPr/>
      </dsp:nvSpPr>
      <dsp:spPr>
        <a:xfrm>
          <a:off x="474699" y="356437"/>
          <a:ext cx="863089" cy="8630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A6CD48-D1E7-4D0C-BFB5-AB0771FE9F7F}">
      <dsp:nvSpPr>
        <dsp:cNvPr id="0" name=""/>
        <dsp:cNvSpPr/>
      </dsp:nvSpPr>
      <dsp:spPr>
        <a:xfrm>
          <a:off x="1812488" y="3355"/>
          <a:ext cx="2777376"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1111250">
            <a:lnSpc>
              <a:spcPct val="90000"/>
            </a:lnSpc>
            <a:spcBef>
              <a:spcPct val="0"/>
            </a:spcBef>
            <a:spcAft>
              <a:spcPct val="35000"/>
            </a:spcAft>
            <a:buNone/>
          </a:pPr>
          <a:r>
            <a:rPr lang="es-MX" sz="2500" b="1" kern="1200"/>
            <a:t>Fase 1: Piloto (6 meses)</a:t>
          </a:r>
          <a:endParaRPr lang="en-US" sz="2500" kern="1200"/>
        </a:p>
      </dsp:txBody>
      <dsp:txXfrm>
        <a:off x="1812488" y="3355"/>
        <a:ext cx="2777376" cy="1569253"/>
      </dsp:txXfrm>
    </dsp:sp>
    <dsp:sp modelId="{404E8D76-D210-4739-96A7-4861E37050D5}">
      <dsp:nvSpPr>
        <dsp:cNvPr id="0" name=""/>
        <dsp:cNvSpPr/>
      </dsp:nvSpPr>
      <dsp:spPr>
        <a:xfrm>
          <a:off x="4589864" y="3355"/>
          <a:ext cx="1580311"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488950">
            <a:lnSpc>
              <a:spcPct val="90000"/>
            </a:lnSpc>
            <a:spcBef>
              <a:spcPct val="0"/>
            </a:spcBef>
            <a:spcAft>
              <a:spcPct val="35000"/>
            </a:spcAft>
            <a:buNone/>
          </a:pPr>
          <a:r>
            <a:rPr lang="es-MX" sz="1100" kern="1200"/>
            <a:t>Selección de materias clave</a:t>
          </a:r>
          <a:endParaRPr lang="en-US" sz="1100" kern="1200"/>
        </a:p>
        <a:p>
          <a:pPr marL="0" lvl="0" indent="0" algn="l" defTabSz="488950">
            <a:lnSpc>
              <a:spcPct val="90000"/>
            </a:lnSpc>
            <a:spcBef>
              <a:spcPct val="0"/>
            </a:spcBef>
            <a:spcAft>
              <a:spcPct val="35000"/>
            </a:spcAft>
            <a:buNone/>
          </a:pPr>
          <a:r>
            <a:rPr lang="es-MX" sz="1100" kern="1200"/>
            <a:t>Formación docente intensiva</a:t>
          </a:r>
          <a:endParaRPr lang="en-US" sz="1100" kern="1200"/>
        </a:p>
        <a:p>
          <a:pPr marL="0" lvl="0" indent="0" algn="l" defTabSz="488950">
            <a:lnSpc>
              <a:spcPct val="90000"/>
            </a:lnSpc>
            <a:spcBef>
              <a:spcPct val="0"/>
            </a:spcBef>
            <a:spcAft>
              <a:spcPct val="35000"/>
            </a:spcAft>
            <a:buNone/>
          </a:pPr>
          <a:r>
            <a:rPr lang="es-MX" sz="1100" kern="1200"/>
            <a:t>Evaluación de impacto inicial</a:t>
          </a:r>
          <a:endParaRPr lang="en-US" sz="1100" kern="1200"/>
        </a:p>
      </dsp:txBody>
      <dsp:txXfrm>
        <a:off x="4589864" y="3355"/>
        <a:ext cx="1580311" cy="1569253"/>
      </dsp:txXfrm>
    </dsp:sp>
    <dsp:sp modelId="{77FA1CE6-EFF7-479B-B51A-FD00CEF7187B}">
      <dsp:nvSpPr>
        <dsp:cNvPr id="0" name=""/>
        <dsp:cNvSpPr/>
      </dsp:nvSpPr>
      <dsp:spPr>
        <a:xfrm>
          <a:off x="0" y="1964923"/>
          <a:ext cx="6171948" cy="15692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6B5EA-C109-4248-931B-88FE45C141DB}">
      <dsp:nvSpPr>
        <dsp:cNvPr id="0" name=""/>
        <dsp:cNvSpPr/>
      </dsp:nvSpPr>
      <dsp:spPr>
        <a:xfrm>
          <a:off x="474699" y="2318005"/>
          <a:ext cx="863089" cy="8630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E4B219-8DE1-4DC7-AFE3-8A05A796DBDC}">
      <dsp:nvSpPr>
        <dsp:cNvPr id="0" name=""/>
        <dsp:cNvSpPr/>
      </dsp:nvSpPr>
      <dsp:spPr>
        <a:xfrm>
          <a:off x="1812488" y="1964923"/>
          <a:ext cx="2777376"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1111250">
            <a:lnSpc>
              <a:spcPct val="90000"/>
            </a:lnSpc>
            <a:spcBef>
              <a:spcPct val="0"/>
            </a:spcBef>
            <a:spcAft>
              <a:spcPct val="35000"/>
            </a:spcAft>
            <a:buNone/>
          </a:pPr>
          <a:r>
            <a:rPr lang="es-MX" sz="2500" b="1" kern="1200"/>
            <a:t>Fase 2: Expansión (12 meses)</a:t>
          </a:r>
          <a:endParaRPr lang="en-US" sz="2500" kern="1200"/>
        </a:p>
      </dsp:txBody>
      <dsp:txXfrm>
        <a:off x="1812488" y="1964923"/>
        <a:ext cx="2777376" cy="1569253"/>
      </dsp:txXfrm>
    </dsp:sp>
    <dsp:sp modelId="{C1179799-AE9D-48DF-9917-94C1FDB798DC}">
      <dsp:nvSpPr>
        <dsp:cNvPr id="0" name=""/>
        <dsp:cNvSpPr/>
      </dsp:nvSpPr>
      <dsp:spPr>
        <a:xfrm>
          <a:off x="4589864" y="1964923"/>
          <a:ext cx="1580311"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488950">
            <a:lnSpc>
              <a:spcPct val="90000"/>
            </a:lnSpc>
            <a:spcBef>
              <a:spcPct val="0"/>
            </a:spcBef>
            <a:spcAft>
              <a:spcPct val="35000"/>
            </a:spcAft>
            <a:buNone/>
          </a:pPr>
          <a:r>
            <a:rPr lang="es-MX" sz="1100" kern="1200"/>
            <a:t>Escalamiento a más áreas</a:t>
          </a:r>
          <a:endParaRPr lang="en-US" sz="1100" kern="1200"/>
        </a:p>
        <a:p>
          <a:pPr marL="0" lvl="0" indent="0" algn="l" defTabSz="488950">
            <a:lnSpc>
              <a:spcPct val="90000"/>
            </a:lnSpc>
            <a:spcBef>
              <a:spcPct val="0"/>
            </a:spcBef>
            <a:spcAft>
              <a:spcPct val="35000"/>
            </a:spcAft>
            <a:buNone/>
          </a:pPr>
          <a:r>
            <a:rPr lang="es-MX" sz="1100" kern="1200"/>
            <a:t>Desarrollo de contenido personalizado</a:t>
          </a:r>
          <a:endParaRPr lang="en-US" sz="1100" kern="1200"/>
        </a:p>
        <a:p>
          <a:pPr marL="0" lvl="0" indent="0" algn="l" defTabSz="488950">
            <a:lnSpc>
              <a:spcPct val="90000"/>
            </a:lnSpc>
            <a:spcBef>
              <a:spcPct val="0"/>
            </a:spcBef>
            <a:spcAft>
              <a:spcPct val="35000"/>
            </a:spcAft>
            <a:buNone/>
          </a:pPr>
          <a:r>
            <a:rPr lang="es-MX" sz="1100" kern="1200"/>
            <a:t>Refinamiento de procesos</a:t>
          </a:r>
          <a:endParaRPr lang="en-US" sz="1100" kern="1200"/>
        </a:p>
      </dsp:txBody>
      <dsp:txXfrm>
        <a:off x="4589864" y="1964923"/>
        <a:ext cx="1580311" cy="1569253"/>
      </dsp:txXfrm>
    </dsp:sp>
    <dsp:sp modelId="{252DCE33-F30F-4346-B2DD-BA777F0373E7}">
      <dsp:nvSpPr>
        <dsp:cNvPr id="0" name=""/>
        <dsp:cNvSpPr/>
      </dsp:nvSpPr>
      <dsp:spPr>
        <a:xfrm>
          <a:off x="0" y="3926490"/>
          <a:ext cx="6171948" cy="15692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FC2A87-4FDC-44A1-8286-5399C0698FE7}">
      <dsp:nvSpPr>
        <dsp:cNvPr id="0" name=""/>
        <dsp:cNvSpPr/>
      </dsp:nvSpPr>
      <dsp:spPr>
        <a:xfrm>
          <a:off x="474699" y="4279572"/>
          <a:ext cx="863089" cy="8630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68FA4A-DDC1-469A-9880-118D870E3C88}">
      <dsp:nvSpPr>
        <dsp:cNvPr id="0" name=""/>
        <dsp:cNvSpPr/>
      </dsp:nvSpPr>
      <dsp:spPr>
        <a:xfrm>
          <a:off x="1812488" y="3926490"/>
          <a:ext cx="2777376"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1111250">
            <a:lnSpc>
              <a:spcPct val="90000"/>
            </a:lnSpc>
            <a:spcBef>
              <a:spcPct val="0"/>
            </a:spcBef>
            <a:spcAft>
              <a:spcPct val="35000"/>
            </a:spcAft>
            <a:buNone/>
          </a:pPr>
          <a:r>
            <a:rPr lang="es-MX" sz="2500" b="1" kern="1200"/>
            <a:t>Fase 3: Integración (18 meses)</a:t>
          </a:r>
          <a:endParaRPr lang="en-US" sz="2500" kern="1200"/>
        </a:p>
      </dsp:txBody>
      <dsp:txXfrm>
        <a:off x="1812488" y="3926490"/>
        <a:ext cx="2777376" cy="1569253"/>
      </dsp:txXfrm>
    </dsp:sp>
    <dsp:sp modelId="{0DB5BB5B-3AEA-4B4B-B30B-43728B0F06FF}">
      <dsp:nvSpPr>
        <dsp:cNvPr id="0" name=""/>
        <dsp:cNvSpPr/>
      </dsp:nvSpPr>
      <dsp:spPr>
        <a:xfrm>
          <a:off x="4589864" y="3926490"/>
          <a:ext cx="1580311" cy="156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79" tIns="166079" rIns="166079" bIns="166079" numCol="1" spcCol="1270" anchor="ctr" anchorCtr="0">
          <a:noAutofit/>
        </a:bodyPr>
        <a:lstStyle/>
        <a:p>
          <a:pPr marL="0" lvl="0" indent="0" algn="l" defTabSz="488950">
            <a:lnSpc>
              <a:spcPct val="90000"/>
            </a:lnSpc>
            <a:spcBef>
              <a:spcPct val="0"/>
            </a:spcBef>
            <a:spcAft>
              <a:spcPct val="35000"/>
            </a:spcAft>
            <a:buNone/>
          </a:pPr>
          <a:r>
            <a:rPr lang="es-MX" sz="1100" kern="1200"/>
            <a:t>Adopción institucional completa</a:t>
          </a:r>
          <a:endParaRPr lang="en-US" sz="1100" kern="1200"/>
        </a:p>
        <a:p>
          <a:pPr marL="0" lvl="0" indent="0" algn="l" defTabSz="488950">
            <a:lnSpc>
              <a:spcPct val="90000"/>
            </a:lnSpc>
            <a:spcBef>
              <a:spcPct val="0"/>
            </a:spcBef>
            <a:spcAft>
              <a:spcPct val="35000"/>
            </a:spcAft>
            <a:buNone/>
          </a:pPr>
          <a:r>
            <a:rPr lang="es-MX" sz="1100" kern="1200"/>
            <a:t>Cultura organizacional transformada</a:t>
          </a:r>
          <a:endParaRPr lang="en-US" sz="1100" kern="1200"/>
        </a:p>
        <a:p>
          <a:pPr marL="0" lvl="0" indent="0" algn="l" defTabSz="488950">
            <a:lnSpc>
              <a:spcPct val="90000"/>
            </a:lnSpc>
            <a:spcBef>
              <a:spcPct val="0"/>
            </a:spcBef>
            <a:spcAft>
              <a:spcPct val="35000"/>
            </a:spcAft>
            <a:buNone/>
          </a:pPr>
          <a:r>
            <a:rPr lang="es-MX" sz="1100" kern="1200"/>
            <a:t>Liderazgo en innovación educativa</a:t>
          </a:r>
          <a:endParaRPr lang="en-US" sz="1100" kern="1200"/>
        </a:p>
      </dsp:txBody>
      <dsp:txXfrm>
        <a:off x="4589864" y="3926490"/>
        <a:ext cx="1580311" cy="15692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A9BF1-4074-C043-9266-A54D1A9119AD}">
      <dsp:nvSpPr>
        <dsp:cNvPr id="0" name=""/>
        <dsp:cNvSpPr/>
      </dsp:nvSpPr>
      <dsp:spPr>
        <a:xfrm>
          <a:off x="0" y="388680"/>
          <a:ext cx="5676900" cy="123164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0591" tIns="354076" rIns="440591" bIns="120904" numCol="1" spcCol="1270" anchor="t" anchorCtr="0">
          <a:noAutofit/>
        </a:bodyPr>
        <a:lstStyle/>
        <a:p>
          <a:pPr marL="171450" lvl="1" indent="-171450" algn="l" defTabSz="755650">
            <a:lnSpc>
              <a:spcPct val="90000"/>
            </a:lnSpc>
            <a:spcBef>
              <a:spcPct val="0"/>
            </a:spcBef>
            <a:spcAft>
              <a:spcPct val="15000"/>
            </a:spcAft>
            <a:buChar char="•"/>
          </a:pPr>
          <a:r>
            <a:rPr lang="es-MX" sz="1700" kern="1200"/>
            <a:t>Mejora en calificaciones (target: +25%)</a:t>
          </a:r>
          <a:endParaRPr lang="en-US" sz="1700" kern="1200"/>
        </a:p>
        <a:p>
          <a:pPr marL="171450" lvl="1" indent="-171450" algn="l" defTabSz="755650">
            <a:lnSpc>
              <a:spcPct val="90000"/>
            </a:lnSpc>
            <a:spcBef>
              <a:spcPct val="0"/>
            </a:spcBef>
            <a:spcAft>
              <a:spcPct val="15000"/>
            </a:spcAft>
            <a:buChar char="•"/>
          </a:pPr>
          <a:r>
            <a:rPr lang="es-MX" sz="1700" kern="1200"/>
            <a:t>Retención de conocimiento (target: +40%)</a:t>
          </a:r>
          <a:endParaRPr lang="en-US" sz="1700" kern="1200"/>
        </a:p>
        <a:p>
          <a:pPr marL="171450" lvl="1" indent="-171450" algn="l" defTabSz="755650">
            <a:lnSpc>
              <a:spcPct val="90000"/>
            </a:lnSpc>
            <a:spcBef>
              <a:spcPct val="0"/>
            </a:spcBef>
            <a:spcAft>
              <a:spcPct val="15000"/>
            </a:spcAft>
            <a:buChar char="•"/>
          </a:pPr>
          <a:r>
            <a:rPr lang="es-MX" sz="1700" kern="1200"/>
            <a:t>Tiempo de aprendizaje (target: -30%)</a:t>
          </a:r>
          <a:endParaRPr lang="en-US" sz="1700" kern="1200"/>
        </a:p>
      </dsp:txBody>
      <dsp:txXfrm>
        <a:off x="0" y="388680"/>
        <a:ext cx="5676900" cy="1231649"/>
      </dsp:txXfrm>
    </dsp:sp>
    <dsp:sp modelId="{A48F4A81-B69F-504A-989B-D495C1CF64C1}">
      <dsp:nvSpPr>
        <dsp:cNvPr id="0" name=""/>
        <dsp:cNvSpPr/>
      </dsp:nvSpPr>
      <dsp:spPr>
        <a:xfrm>
          <a:off x="283845" y="137760"/>
          <a:ext cx="3973830" cy="501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755650">
            <a:lnSpc>
              <a:spcPct val="90000"/>
            </a:lnSpc>
            <a:spcBef>
              <a:spcPct val="0"/>
            </a:spcBef>
            <a:spcAft>
              <a:spcPct val="35000"/>
            </a:spcAft>
            <a:buNone/>
          </a:pPr>
          <a:r>
            <a:rPr lang="es-MX" sz="1700" b="1" kern="1200"/>
            <a:t>Aprendizaje:</a:t>
          </a:r>
          <a:endParaRPr lang="en-US" sz="1700" kern="1200"/>
        </a:p>
      </dsp:txBody>
      <dsp:txXfrm>
        <a:off x="308343" y="162258"/>
        <a:ext cx="3924834" cy="452844"/>
      </dsp:txXfrm>
    </dsp:sp>
    <dsp:sp modelId="{F79D7389-0B8E-744C-BBAE-23DDFB574F28}">
      <dsp:nvSpPr>
        <dsp:cNvPr id="0" name=""/>
        <dsp:cNvSpPr/>
      </dsp:nvSpPr>
      <dsp:spPr>
        <a:xfrm>
          <a:off x="0" y="1963049"/>
          <a:ext cx="5676900" cy="1231649"/>
        </a:xfrm>
        <a:prstGeom prst="rect">
          <a:avLst/>
        </a:prstGeom>
        <a:solidFill>
          <a:schemeClr val="lt1">
            <a:alpha val="90000"/>
            <a:hueOff val="0"/>
            <a:satOff val="0"/>
            <a:lumOff val="0"/>
            <a:alphaOff val="0"/>
          </a:schemeClr>
        </a:solidFill>
        <a:ln w="12700" cap="flat" cmpd="sng" algn="ctr">
          <a:solidFill>
            <a:schemeClr val="accent2">
              <a:hueOff val="-135738"/>
              <a:satOff val="-1163"/>
              <a:lumOff val="-77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0591" tIns="354076" rIns="440591" bIns="120904" numCol="1" spcCol="1270" anchor="t" anchorCtr="0">
          <a:noAutofit/>
        </a:bodyPr>
        <a:lstStyle/>
        <a:p>
          <a:pPr marL="171450" lvl="1" indent="-171450" algn="l" defTabSz="755650">
            <a:lnSpc>
              <a:spcPct val="90000"/>
            </a:lnSpc>
            <a:spcBef>
              <a:spcPct val="0"/>
            </a:spcBef>
            <a:spcAft>
              <a:spcPct val="15000"/>
            </a:spcAft>
            <a:buChar char="•"/>
          </a:pPr>
          <a:r>
            <a:rPr lang="es-MX" sz="1700" kern="1200"/>
            <a:t>Participación activa (target: +50%)</a:t>
          </a:r>
          <a:endParaRPr lang="en-US" sz="1700" kern="1200"/>
        </a:p>
        <a:p>
          <a:pPr marL="171450" lvl="1" indent="-171450" algn="l" defTabSz="755650">
            <a:lnSpc>
              <a:spcPct val="90000"/>
            </a:lnSpc>
            <a:spcBef>
              <a:spcPct val="0"/>
            </a:spcBef>
            <a:spcAft>
              <a:spcPct val="15000"/>
            </a:spcAft>
            <a:buChar char="•"/>
          </a:pPr>
          <a:r>
            <a:rPr lang="es-MX" sz="1700" kern="1200"/>
            <a:t>Satisfacción estudiantil (target: 85%+)</a:t>
          </a:r>
          <a:endParaRPr lang="en-US" sz="1700" kern="1200"/>
        </a:p>
        <a:p>
          <a:pPr marL="171450" lvl="1" indent="-171450" algn="l" defTabSz="755650">
            <a:lnSpc>
              <a:spcPct val="90000"/>
            </a:lnSpc>
            <a:spcBef>
              <a:spcPct val="0"/>
            </a:spcBef>
            <a:spcAft>
              <a:spcPct val="15000"/>
            </a:spcAft>
            <a:buChar char="•"/>
          </a:pPr>
          <a:r>
            <a:rPr lang="es-MX" sz="1700" kern="1200"/>
            <a:t>Reducción de ausentismo (target: -20%)</a:t>
          </a:r>
          <a:endParaRPr lang="en-US" sz="1700" kern="1200"/>
        </a:p>
      </dsp:txBody>
      <dsp:txXfrm>
        <a:off x="0" y="1963049"/>
        <a:ext cx="5676900" cy="1231649"/>
      </dsp:txXfrm>
    </dsp:sp>
    <dsp:sp modelId="{F299703B-3662-EA4C-98F5-945A06BB791E}">
      <dsp:nvSpPr>
        <dsp:cNvPr id="0" name=""/>
        <dsp:cNvSpPr/>
      </dsp:nvSpPr>
      <dsp:spPr>
        <a:xfrm>
          <a:off x="283845" y="1712129"/>
          <a:ext cx="3973830" cy="501840"/>
        </a:xfrm>
        <a:prstGeom prst="roundRect">
          <a:avLst/>
        </a:prstGeom>
        <a:solidFill>
          <a:schemeClr val="accent2">
            <a:hueOff val="-135738"/>
            <a:satOff val="-1163"/>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755650">
            <a:lnSpc>
              <a:spcPct val="90000"/>
            </a:lnSpc>
            <a:spcBef>
              <a:spcPct val="0"/>
            </a:spcBef>
            <a:spcAft>
              <a:spcPct val="35000"/>
            </a:spcAft>
            <a:buNone/>
          </a:pPr>
          <a:r>
            <a:rPr lang="es-MX" sz="1700" b="1" kern="1200"/>
            <a:t>Engagement:</a:t>
          </a:r>
          <a:endParaRPr lang="en-US" sz="1700" kern="1200"/>
        </a:p>
      </dsp:txBody>
      <dsp:txXfrm>
        <a:off x="308343" y="1736627"/>
        <a:ext cx="3924834" cy="452844"/>
      </dsp:txXfrm>
    </dsp:sp>
    <dsp:sp modelId="{CD3F37B9-10BC-9546-8184-4396826D7AA8}">
      <dsp:nvSpPr>
        <dsp:cNvPr id="0" name=""/>
        <dsp:cNvSpPr/>
      </dsp:nvSpPr>
      <dsp:spPr>
        <a:xfrm>
          <a:off x="0" y="3537419"/>
          <a:ext cx="5676900" cy="963900"/>
        </a:xfrm>
        <a:prstGeom prst="rect">
          <a:avLst/>
        </a:prstGeom>
        <a:solidFill>
          <a:schemeClr val="lt1">
            <a:alpha val="90000"/>
            <a:hueOff val="0"/>
            <a:satOff val="0"/>
            <a:lumOff val="0"/>
            <a:alphaOff val="0"/>
          </a:schemeClr>
        </a:solidFill>
        <a:ln w="12700" cap="flat" cmpd="sng" algn="ctr">
          <a:solidFill>
            <a:schemeClr val="accent2">
              <a:hueOff val="-271475"/>
              <a:satOff val="-2327"/>
              <a:lumOff val="-154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0591" tIns="354076" rIns="440591" bIns="120904" numCol="1" spcCol="1270" anchor="t" anchorCtr="0">
          <a:noAutofit/>
        </a:bodyPr>
        <a:lstStyle/>
        <a:p>
          <a:pPr marL="171450" lvl="1" indent="-171450" algn="l" defTabSz="755650">
            <a:lnSpc>
              <a:spcPct val="90000"/>
            </a:lnSpc>
            <a:spcBef>
              <a:spcPct val="0"/>
            </a:spcBef>
            <a:spcAft>
              <a:spcPct val="15000"/>
            </a:spcAft>
            <a:buChar char="•"/>
          </a:pPr>
          <a:r>
            <a:rPr lang="es-MX" sz="1700" kern="1200"/>
            <a:t>Uso docente regular (target: 70%+)</a:t>
          </a:r>
          <a:endParaRPr lang="en-US" sz="1700" kern="1200"/>
        </a:p>
        <a:p>
          <a:pPr marL="171450" lvl="1" indent="-171450" algn="l" defTabSz="755650">
            <a:lnSpc>
              <a:spcPct val="90000"/>
            </a:lnSpc>
            <a:spcBef>
              <a:spcPct val="0"/>
            </a:spcBef>
            <a:spcAft>
              <a:spcPct val="15000"/>
            </a:spcAft>
            <a:buChar char="•"/>
          </a:pPr>
          <a:r>
            <a:rPr lang="es-MX" sz="1700" kern="1200"/>
            <a:t>Contenido desarrollado (target: 50 módulos/año)</a:t>
          </a:r>
          <a:endParaRPr lang="en-US" sz="1700" kern="1200"/>
        </a:p>
      </dsp:txBody>
      <dsp:txXfrm>
        <a:off x="0" y="3537419"/>
        <a:ext cx="5676900" cy="963900"/>
      </dsp:txXfrm>
    </dsp:sp>
    <dsp:sp modelId="{FB828347-4246-0E40-8717-84A1CCE5006B}">
      <dsp:nvSpPr>
        <dsp:cNvPr id="0" name=""/>
        <dsp:cNvSpPr/>
      </dsp:nvSpPr>
      <dsp:spPr>
        <a:xfrm>
          <a:off x="283845" y="3286499"/>
          <a:ext cx="3973830" cy="501840"/>
        </a:xfrm>
        <a:prstGeom prst="roundRect">
          <a:avLst/>
        </a:prstGeom>
        <a:solidFill>
          <a:schemeClr val="accent2">
            <a:hueOff val="-271475"/>
            <a:satOff val="-2327"/>
            <a:lumOff val="-1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755650">
            <a:lnSpc>
              <a:spcPct val="90000"/>
            </a:lnSpc>
            <a:spcBef>
              <a:spcPct val="0"/>
            </a:spcBef>
            <a:spcAft>
              <a:spcPct val="35000"/>
            </a:spcAft>
            <a:buNone/>
          </a:pPr>
          <a:r>
            <a:rPr lang="es-MX" sz="1700" b="1" kern="1200"/>
            <a:t>Adopción:</a:t>
          </a:r>
          <a:endParaRPr lang="en-US" sz="1700" kern="1200"/>
        </a:p>
      </dsp:txBody>
      <dsp:txXfrm>
        <a:off x="308343" y="3310997"/>
        <a:ext cx="3924834" cy="452844"/>
      </dsp:txXfrm>
    </dsp:sp>
    <dsp:sp modelId="{87388441-743E-B84C-8F1F-AD4A9FA1C269}">
      <dsp:nvSpPr>
        <dsp:cNvPr id="0" name=""/>
        <dsp:cNvSpPr/>
      </dsp:nvSpPr>
      <dsp:spPr>
        <a:xfrm>
          <a:off x="0" y="4844040"/>
          <a:ext cx="5676900" cy="428399"/>
        </a:xfrm>
        <a:prstGeom prst="rect">
          <a:avLst/>
        </a:prstGeom>
        <a:solidFill>
          <a:schemeClr val="lt1">
            <a:alpha val="90000"/>
            <a:hueOff val="0"/>
            <a:satOff val="0"/>
            <a:lumOff val="0"/>
            <a:alphaOff val="0"/>
          </a:schemeClr>
        </a:solidFill>
        <a:ln w="12700" cap="flat" cmpd="sng" algn="ctr">
          <a:solidFill>
            <a:schemeClr val="accent2">
              <a:hueOff val="-407213"/>
              <a:satOff val="-3490"/>
              <a:lumOff val="-231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75BA93-4CF8-0A45-812B-39E7F309A375}">
      <dsp:nvSpPr>
        <dsp:cNvPr id="0" name=""/>
        <dsp:cNvSpPr/>
      </dsp:nvSpPr>
      <dsp:spPr>
        <a:xfrm>
          <a:off x="283845" y="4593119"/>
          <a:ext cx="3973830" cy="501840"/>
        </a:xfrm>
        <a:prstGeom prst="round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755650">
            <a:lnSpc>
              <a:spcPct val="90000"/>
            </a:lnSpc>
            <a:spcBef>
              <a:spcPct val="0"/>
            </a:spcBef>
            <a:spcAft>
              <a:spcPct val="35000"/>
            </a:spcAft>
            <a:buNone/>
          </a:pPr>
          <a:r>
            <a:rPr lang="es-MX" sz="1700" b="1" kern="1200"/>
            <a:t>ROI:</a:t>
          </a:r>
          <a:r>
            <a:rPr lang="es-MX" sz="1700" kern="1200"/>
            <a:t> Retorno de inversión a 3 años</a:t>
          </a:r>
          <a:endParaRPr lang="en-US" sz="1700" kern="1200"/>
        </a:p>
      </dsp:txBody>
      <dsp:txXfrm>
        <a:off x="308343" y="4617617"/>
        <a:ext cx="3924834" cy="4528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461A1-65BC-1041-AA42-EBF54DA1638E}">
      <dsp:nvSpPr>
        <dsp:cNvPr id="0" name=""/>
        <dsp:cNvSpPr/>
      </dsp:nvSpPr>
      <dsp:spPr>
        <a:xfrm>
          <a:off x="0" y="456"/>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618901-AAF2-CB4E-B813-D289284FCC64}">
      <dsp:nvSpPr>
        <dsp:cNvPr id="0" name=""/>
        <dsp:cNvSpPr/>
      </dsp:nvSpPr>
      <dsp:spPr>
        <a:xfrm>
          <a:off x="0" y="456"/>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Iniciar YA:</a:t>
          </a:r>
          <a:r>
            <a:rPr lang="es-MX" sz="2500" kern="1200"/>
            <a:t> Comenzar con piloto pequeño, pero bien diseñado</a:t>
          </a:r>
          <a:endParaRPr lang="en-US" sz="2500" kern="1200"/>
        </a:p>
      </dsp:txBody>
      <dsp:txXfrm>
        <a:off x="0" y="456"/>
        <a:ext cx="10691265" cy="534140"/>
      </dsp:txXfrm>
    </dsp:sp>
    <dsp:sp modelId="{7161A5BB-8EB3-C947-AD59-5A67DB09C9BF}">
      <dsp:nvSpPr>
        <dsp:cNvPr id="0" name=""/>
        <dsp:cNvSpPr/>
      </dsp:nvSpPr>
      <dsp:spPr>
        <a:xfrm>
          <a:off x="0" y="534596"/>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14DD75-16B8-8047-A99A-DE68E1AEB5DD}">
      <dsp:nvSpPr>
        <dsp:cNvPr id="0" name=""/>
        <dsp:cNvSpPr/>
      </dsp:nvSpPr>
      <dsp:spPr>
        <a:xfrm>
          <a:off x="0" y="534596"/>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Invertir en Personas:</a:t>
          </a:r>
          <a:r>
            <a:rPr lang="es-MX" sz="2500" kern="1200"/>
            <a:t> Capacitación docente es clave del éxito</a:t>
          </a:r>
          <a:endParaRPr lang="en-US" sz="2500" kern="1200"/>
        </a:p>
      </dsp:txBody>
      <dsp:txXfrm>
        <a:off x="0" y="534596"/>
        <a:ext cx="10691265" cy="534140"/>
      </dsp:txXfrm>
    </dsp:sp>
    <dsp:sp modelId="{2C7812A9-81EC-CC48-B58D-082CA28622B2}">
      <dsp:nvSpPr>
        <dsp:cNvPr id="0" name=""/>
        <dsp:cNvSpPr/>
      </dsp:nvSpPr>
      <dsp:spPr>
        <a:xfrm>
          <a:off x="0" y="1068737"/>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EE93C3-CFBF-C240-A35A-40BAF98E5EE6}">
      <dsp:nvSpPr>
        <dsp:cNvPr id="0" name=""/>
        <dsp:cNvSpPr/>
      </dsp:nvSpPr>
      <dsp:spPr>
        <a:xfrm>
          <a:off x="0" y="1068737"/>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Alianzas Estratégicas:</a:t>
          </a:r>
          <a:r>
            <a:rPr lang="es-MX" sz="2500" kern="1200"/>
            <a:t> Partnerships con líderes tecnológicos</a:t>
          </a:r>
          <a:endParaRPr lang="en-US" sz="2500" kern="1200"/>
        </a:p>
      </dsp:txBody>
      <dsp:txXfrm>
        <a:off x="0" y="1068737"/>
        <a:ext cx="10691265" cy="534140"/>
      </dsp:txXfrm>
    </dsp:sp>
    <dsp:sp modelId="{F76A5DEB-49E6-2C4A-AD4E-776A970A9FB5}">
      <dsp:nvSpPr>
        <dsp:cNvPr id="0" name=""/>
        <dsp:cNvSpPr/>
      </dsp:nvSpPr>
      <dsp:spPr>
        <a:xfrm>
          <a:off x="0" y="1602877"/>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ED1924-B37F-1A40-A391-F661F988185C}">
      <dsp:nvSpPr>
        <dsp:cNvPr id="0" name=""/>
        <dsp:cNvSpPr/>
      </dsp:nvSpPr>
      <dsp:spPr>
        <a:xfrm>
          <a:off x="0" y="1602877"/>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Cultura de Innovación:</a:t>
          </a:r>
          <a:r>
            <a:rPr lang="es-MX" sz="2500" kern="1200"/>
            <a:t> Crear ambiente de experimentación</a:t>
          </a:r>
          <a:endParaRPr lang="en-US" sz="2500" kern="1200"/>
        </a:p>
      </dsp:txBody>
      <dsp:txXfrm>
        <a:off x="0" y="1602877"/>
        <a:ext cx="10691265" cy="534140"/>
      </dsp:txXfrm>
    </dsp:sp>
    <dsp:sp modelId="{C8F783EA-3412-E94B-8D1E-126C4DE4B74E}">
      <dsp:nvSpPr>
        <dsp:cNvPr id="0" name=""/>
        <dsp:cNvSpPr/>
      </dsp:nvSpPr>
      <dsp:spPr>
        <a:xfrm>
          <a:off x="0" y="2137018"/>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1817AE-864E-8248-BF90-F905296716D0}">
      <dsp:nvSpPr>
        <dsp:cNvPr id="0" name=""/>
        <dsp:cNvSpPr/>
      </dsp:nvSpPr>
      <dsp:spPr>
        <a:xfrm>
          <a:off x="0" y="2137018"/>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Medición Continua:</a:t>
          </a:r>
          <a:r>
            <a:rPr lang="es-MX" sz="2500" kern="1200"/>
            <a:t> Datos para decisiones informadas</a:t>
          </a:r>
          <a:endParaRPr lang="en-US" sz="2500" kern="1200"/>
        </a:p>
      </dsp:txBody>
      <dsp:txXfrm>
        <a:off x="0" y="2137018"/>
        <a:ext cx="10691265" cy="534140"/>
      </dsp:txXfrm>
    </dsp:sp>
    <dsp:sp modelId="{677B2F0F-2F4A-FB47-8125-F3E3A625E7A0}">
      <dsp:nvSpPr>
        <dsp:cNvPr id="0" name=""/>
        <dsp:cNvSpPr/>
      </dsp:nvSpPr>
      <dsp:spPr>
        <a:xfrm>
          <a:off x="0" y="2671158"/>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C29091-21DC-0E47-A2A0-BD81DE394223}">
      <dsp:nvSpPr>
        <dsp:cNvPr id="0" name=""/>
        <dsp:cNvSpPr/>
      </dsp:nvSpPr>
      <dsp:spPr>
        <a:xfrm>
          <a:off x="0" y="2671158"/>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Flexibilidad:</a:t>
          </a:r>
          <a:r>
            <a:rPr lang="es-MX" sz="2500" kern="1200"/>
            <a:t> Adaptarse a cambios tecnológicos rápidos</a:t>
          </a:r>
          <a:endParaRPr lang="en-US" sz="2500" kern="1200"/>
        </a:p>
      </dsp:txBody>
      <dsp:txXfrm>
        <a:off x="0" y="2671158"/>
        <a:ext cx="10691265" cy="534140"/>
      </dsp:txXfrm>
    </dsp:sp>
    <dsp:sp modelId="{41A58C31-78F7-4F48-BF69-C69CEFD51754}">
      <dsp:nvSpPr>
        <dsp:cNvPr id="0" name=""/>
        <dsp:cNvSpPr/>
      </dsp:nvSpPr>
      <dsp:spPr>
        <a:xfrm>
          <a:off x="0" y="3205299"/>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EBFA86-87D3-D941-9BC1-458B90E910E8}">
      <dsp:nvSpPr>
        <dsp:cNvPr id="0" name=""/>
        <dsp:cNvSpPr/>
      </dsp:nvSpPr>
      <dsp:spPr>
        <a:xfrm>
          <a:off x="0" y="3205299"/>
          <a:ext cx="10691265" cy="53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s-MX" sz="2500" b="1" kern="1200"/>
            <a:t>Visión a Largo Plazo:</a:t>
          </a:r>
          <a:r>
            <a:rPr lang="es-MX" sz="2500" kern="1200"/>
            <a:t> Pensar en transformación, no solo adopción</a:t>
          </a:r>
          <a:endParaRPr lang="en-US" sz="2500" kern="1200"/>
        </a:p>
      </dsp:txBody>
      <dsp:txXfrm>
        <a:off x="0" y="3205299"/>
        <a:ext cx="10691265" cy="53414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1495F9-D8CF-AB48-9F8A-8BF14425D58D}" type="datetimeFigureOut">
              <a:rPr lang="es-MX" smtClean="0"/>
              <a:t>10/07/25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0E04CB-235D-2143-8431-44D0D92248C8}" type="slidenum">
              <a:rPr lang="es-MX" smtClean="0"/>
              <a:t>‹Nº›</a:t>
            </a:fld>
            <a:endParaRPr lang="es-MX"/>
          </a:p>
        </p:txBody>
      </p:sp>
    </p:spTree>
    <p:extLst>
      <p:ext uri="{BB962C8B-B14F-4D97-AF65-F5344CB8AC3E}">
        <p14:creationId xmlns:p14="http://schemas.microsoft.com/office/powerpoint/2010/main" val="212466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growthengineering.co.uk/what-is-edgar-dales-cone-of-experience/" TargetMode="External"/><Relationship Id="rId13" Type="http://schemas.openxmlformats.org/officeDocument/2006/relationships/hyperlink" Target="https://www.cognihab.com/blog/virtual-reality-for-neuroplasticity/" TargetMode="External"/><Relationship Id="rId3" Type="http://schemas.openxmlformats.org/officeDocument/2006/relationships/hyperlink" Target="https://pmc.ncbi.nlm.nih.gov/articles/PMC11397861/" TargetMode="External"/><Relationship Id="rId7" Type="http://schemas.openxmlformats.org/officeDocument/2006/relationships/hyperlink" Target="https://en.wikipedia.org/wiki/Learning_pyramid" TargetMode="External"/><Relationship Id="rId12" Type="http://schemas.openxmlformats.org/officeDocument/2006/relationships/hyperlink" Target="https://www.frontiersin.org/journals/human-neuroscience/articles/10.3389/fnhum.2016.00284/full" TargetMode="External"/><Relationship Id="rId17" Type="http://schemas.openxmlformats.org/officeDocument/2006/relationships/hyperlink" Target="https://eric.ed.gov/?id=EJ1057220" TargetMode="External"/><Relationship Id="rId2" Type="http://schemas.openxmlformats.org/officeDocument/2006/relationships/slide" Target="../slides/slide7.xml"/><Relationship Id="rId16" Type="http://schemas.openxmlformats.org/officeDocument/2006/relationships/hyperlink" Target="https://pubmed.ncbi.nlm.nih.gov/39275636/" TargetMode="External"/><Relationship Id="rId1" Type="http://schemas.openxmlformats.org/officeDocument/2006/relationships/notesMaster" Target="../notesMasters/notesMaster1.xml"/><Relationship Id="rId6" Type="http://schemas.openxmlformats.org/officeDocument/2006/relationships/hyperlink" Target="https://pubmed.ncbi.nlm.nih.gov/37139056/" TargetMode="External"/><Relationship Id="rId11" Type="http://schemas.openxmlformats.org/officeDocument/2006/relationships/hyperlink" Target="https://acrlog.org/2014/01/13/tales-of-the-undead-learning-theories-the-learning-pyramid/" TargetMode="External"/><Relationship Id="rId5" Type="http://schemas.openxmlformats.org/officeDocument/2006/relationships/hyperlink" Target="https://www.worklearning.com/2015/01/05/mythical-retention-data-the-corrupted-cone/" TargetMode="External"/><Relationship Id="rId15" Type="http://schemas.openxmlformats.org/officeDocument/2006/relationships/hyperlink" Target="https://www.mdpi.com/2076-3425/14/1/72" TargetMode="External"/><Relationship Id="rId10" Type="http://schemas.openxmlformats.org/officeDocument/2006/relationships/hyperlink" Target="https://www.academia.edu/25466229/The_Mythical_Retention_Chart_and_the_Corruption_of_Dales_Cone_of_Experience_Special_Issue_of_Educational_Technology_Nov_Dec_2014" TargetMode="External"/><Relationship Id="rId4" Type="http://schemas.openxmlformats.org/officeDocument/2006/relationships/hyperlink" Target="https://elearningindustry.com/cone-of-experience-what-really-is" TargetMode="External"/><Relationship Id="rId9" Type="http://schemas.openxmlformats.org/officeDocument/2006/relationships/hyperlink" Target="https://www.researchgate.net/publication/281505975_Applying_Dale's_Cone_of_Experience_to_increase_learning_and_retention_A_study_of_student_learning_in_a_foundational_leadership_course" TargetMode="External"/><Relationship Id="rId14" Type="http://schemas.openxmlformats.org/officeDocument/2006/relationships/hyperlink" Target="https://www.mdpi.com/1424-8220/24/17/5725"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ncbi.nlm.nih.gov/pmc/articles/PMC6833109/" TargetMode="External"/><Relationship Id="rId13" Type="http://schemas.openxmlformats.org/officeDocument/2006/relationships/hyperlink" Target="https://elearningindustry.com/cone-of-experience-what-really-is" TargetMode="External"/><Relationship Id="rId3" Type="http://schemas.openxmlformats.org/officeDocument/2006/relationships/hyperlink" Target="https://pmc.ncbi.nlm.nih.gov/articles/PMC11397861/" TargetMode="External"/><Relationship Id="rId7" Type="http://schemas.openxmlformats.org/officeDocument/2006/relationships/hyperlink" Target="https://acrlog.org/2014/01/13/tales-of-the-undead-learning-theories-the-learning-pyramid/" TargetMode="External"/><Relationship Id="rId12" Type="http://schemas.openxmlformats.org/officeDocument/2006/relationships/hyperlink" Target="https://www.frontiersin.org/journals/human-neuroscience/articles/10.3389/fnhum.2021.787487/full"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cognihab.com/blog/virtual-reality-for-neuroplasticity/" TargetMode="External"/><Relationship Id="rId11" Type="http://schemas.openxmlformats.org/officeDocument/2006/relationships/hyperlink" Target="https://www.uclahealth.org/news/article/virtual-reality-boosts-brain-rhythms-crucial-for-neuroplasticity-learning-and-memory" TargetMode="External"/><Relationship Id="rId5" Type="http://schemas.openxmlformats.org/officeDocument/2006/relationships/hyperlink" Target="https://www.frontiersin.org/journals/human-neuroscience/articles/10.3389/fnhum.2016.00284/full" TargetMode="External"/><Relationship Id="rId10" Type="http://schemas.openxmlformats.org/officeDocument/2006/relationships/hyperlink" Target="https://www.sciencedirect.com/science/article/pii/S0926580523000961" TargetMode="External"/><Relationship Id="rId4" Type="http://schemas.openxmlformats.org/officeDocument/2006/relationships/hyperlink" Target="https://pubmed.ncbi.nlm.nih.gov/39275636/" TargetMode="External"/><Relationship Id="rId9" Type="http://schemas.openxmlformats.org/officeDocument/2006/relationships/hyperlink" Target="https://pmc.ncbi.nlm.nih.gov/articles/PMC7918687/"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victoryxr.com/" TargetMode="External"/><Relationship Id="rId3" Type="http://schemas.openxmlformats.org/officeDocument/2006/relationships/hyperlink" Target="https://www.annefrank.org/en/museum/web-and-digital/" TargetMode="External"/><Relationship Id="rId7" Type="http://schemas.openxmlformats.org/officeDocument/2006/relationships/hyperlink" Target="https://www.labster.com/" TargetMode="External"/><Relationship Id="rId12" Type="http://schemas.openxmlformats.org/officeDocument/2006/relationships/hyperlink" Target="https://en.wikipedia.org/wiki/ZSpace_(company)"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nexusstudios.com/work/civilisations-xr/" TargetMode="External"/><Relationship Id="rId11" Type="http://schemas.openxmlformats.org/officeDocument/2006/relationships/hyperlink" Target="https://zspace.com/" TargetMode="External"/><Relationship Id="rId5" Type="http://schemas.openxmlformats.org/officeDocument/2006/relationships/hyperlink" Target="https://unimersiv.com/" TargetMode="External"/><Relationship Id="rId10" Type="http://schemas.openxmlformats.org/officeDocument/2006/relationships/hyperlink" Target="https://vxr.direct/vr-pig-dissection-hoggin-the-scalpel/" TargetMode="External"/><Relationship Id="rId4" Type="http://schemas.openxmlformats.org/officeDocument/2006/relationships/hyperlink" Target="https://www.vertigo-games.com/games/anne-frank-vr/" TargetMode="External"/><Relationship Id="rId9" Type="http://schemas.openxmlformats.org/officeDocument/2006/relationships/hyperlink" Target="https://www.meta.com/experiences/dissection-simulator-invertebrate-edition/3812592368817406/"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universesandbox.com/" TargetMode="External"/><Relationship Id="rId3" Type="http://schemas.openxmlformats.org/officeDocument/2006/relationships/hyperlink" Target="https://www.ossovr.com/" TargetMode="External"/><Relationship Id="rId7" Type="http://schemas.openxmlformats.org/officeDocument/2006/relationships/hyperlink" Target="https://oceanrift.com/"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mission-iss.com/" TargetMode="External"/><Relationship Id="rId5" Type="http://schemas.openxmlformats.org/officeDocument/2006/relationships/hyperlink" Target="https://www.virti.com/" TargetMode="External"/><Relationship Id="rId4" Type="http://schemas.openxmlformats.org/officeDocument/2006/relationships/hyperlink" Target="https://www.interplaylearning.co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800" kern="0" dirty="0">
                <a:effectLst/>
                <a:latin typeface="AppleSystemUIFont"/>
                <a:ea typeface="Calibri" panose="020F0502020204030204" pitchFamily="34" charset="0"/>
                <a:cs typeface="AppleSystemUIFont"/>
              </a:rPr>
              <a:t>Bienvenidos a esta conferencia sobre el futuro de la educación. Hoy exploraremos cómo la realidad virtual y aumentada están revolucionando el aprendizaje y cómo debemos pensar estratégicamente para implementar estas tecnologías. No se trata solo de adoptar nuevas herramientas, sino de reimaginar completamente cómo enseñamos y aprendemos en el siglo XXI.</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a:t>
            </a:fld>
            <a:endParaRPr lang="es-MX"/>
          </a:p>
        </p:txBody>
      </p:sp>
    </p:spTree>
    <p:extLst>
      <p:ext uri="{BB962C8B-B14F-4D97-AF65-F5344CB8AC3E}">
        <p14:creationId xmlns:p14="http://schemas.microsoft.com/office/powerpoint/2010/main" val="1256584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Esta conferencia está estructurada para llevarnos desde los fundamentos conceptuales hasta las aplicaciones prácticas. Comenzaremos entendiendo el panorama actual, definiremos claramente las tecnologías, exploraremos la base científica, analizaremos casos reales, y finalmente desarrollaremos un marco estratégico para la implementación exitosa.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a:t>
            </a:fld>
            <a:endParaRPr lang="es-MX"/>
          </a:p>
        </p:txBody>
      </p:sp>
    </p:spTree>
    <p:extLst>
      <p:ext uri="{BB962C8B-B14F-4D97-AF65-F5344CB8AC3E}">
        <p14:creationId xmlns:p14="http://schemas.microsoft.com/office/powerpoint/2010/main" val="1949248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Estamos viviendo una transformación sin precedentes en la educación. Las nuevas generaciones han crecido con tecnología inmersiva y esperan experiencias educativas igualmente envolventes.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 La pandemia nos mostró tanto las posibilidades como las limitaciones de la educación digital actual.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Los datos sobre desconexión estudiantil son alarmantes y nos obligan a actuar.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No es solo una oportunidad, es una necesidad estratégica para mantener la relevancia educativa.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3</a:t>
            </a:fld>
            <a:endParaRPr lang="es-MX"/>
          </a:p>
        </p:txBody>
      </p:sp>
    </p:spTree>
    <p:extLst>
      <p:ext uri="{BB962C8B-B14F-4D97-AF65-F5344CB8AC3E}">
        <p14:creationId xmlns:p14="http://schemas.microsoft.com/office/powerpoint/2010/main" val="2731181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Al retar a los estudiantes con desafíos intelectuales de alta complejidad se obligan a movilizar habilidades y conocimientos previos.</a:t>
            </a:r>
          </a:p>
          <a:p>
            <a:r>
              <a:rPr lang="es-MX" dirty="0"/>
              <a:t>Poner a los estudiantes al centro porque hoy aprenden </a:t>
            </a:r>
            <a:r>
              <a:rPr lang="es-MX" u="sng" dirty="0"/>
              <a:t>en</a:t>
            </a:r>
            <a:r>
              <a:rPr lang="es-MX" dirty="0"/>
              <a:t> (inmersos) la tecnología, no </a:t>
            </a:r>
            <a:r>
              <a:rPr lang="es-MX" u="sng" dirty="0"/>
              <a:t>con </a:t>
            </a:r>
            <a:r>
              <a:rPr lang="es-MX" dirty="0"/>
              <a:t>la tecnología o </a:t>
            </a:r>
            <a:r>
              <a:rPr lang="es-MX" u="sng" dirty="0"/>
              <a:t>para</a:t>
            </a:r>
            <a:r>
              <a:rPr lang="es-MX" dirty="0"/>
              <a:t> la tecnología. El contexto mediado con tecnología es el andamiaje en el desarrollo de nuevas categerrias intelectuales Como ha señalkad Roger Bartra el dispositivo se ha transformado en un exocerebro, en un scaffolding o andamio que media procesos intelectuales.</a:t>
            </a:r>
          </a:p>
          <a:p>
            <a:r>
              <a:rPr lang="es-MX" dirty="0"/>
              <a:t>La metacognición es clave en nuestro tiempo si queremos que los estudiantes desarrollen la autonomía cognitiva. Desarrollo de la autorregulación del aprendizaje, para la construcción y desarrollo de estrategias personales para reoslver problemas.</a:t>
            </a:r>
          </a:p>
          <a:p>
            <a:r>
              <a:rPr lang="es-MX" dirty="0"/>
              <a:t>En resumen, la tecnología digital como parte del contexto cultural en el que el dispositivo psicosocial situado que somos los humanos pueda contrsuir categorías que le permitan conocer</a:t>
            </a:r>
          </a:p>
        </p:txBody>
      </p:sp>
      <p:sp>
        <p:nvSpPr>
          <p:cNvPr id="4" name="Marcador de número de diapositiva 3"/>
          <p:cNvSpPr>
            <a:spLocks noGrp="1"/>
          </p:cNvSpPr>
          <p:nvPr>
            <p:ph type="sldNum" sz="quarter" idx="5"/>
          </p:nvPr>
        </p:nvSpPr>
        <p:spPr/>
        <p:txBody>
          <a:bodyPr/>
          <a:lstStyle/>
          <a:p>
            <a:fld id="{3C0E04CB-235D-2143-8431-44D0D92248C8}" type="slidenum">
              <a:rPr lang="es-MX" smtClean="0"/>
              <a:t>4</a:t>
            </a:fld>
            <a:endParaRPr lang="es-MX"/>
          </a:p>
        </p:txBody>
      </p:sp>
    </p:spTree>
    <p:extLst>
      <p:ext uri="{BB962C8B-B14F-4D97-AF65-F5344CB8AC3E}">
        <p14:creationId xmlns:p14="http://schemas.microsoft.com/office/powerpoint/2010/main" val="343944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800" b="1" kern="0" dirty="0">
                <a:effectLst/>
                <a:latin typeface="AppleSystemUIFontBold"/>
                <a:ea typeface="Calibri" panose="020F0502020204030204" pitchFamily="34" charset="0"/>
                <a:cs typeface="AppleSystemUIFontBold"/>
              </a:rPr>
              <a:t>Notas del presentador: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La VR no es solo "ver en 3D". Es crear una experiencia donde el estudiante se siente completamente presente en otro lugar o tiempo. Imaginen llevar a los estudiantes a caminar por la Roma antigua, o permitirles manipular moléculas en un laboratorio de química sin riesgo. La clave está en que no solo observan, sino que experimentan y aprenden haciendo en entornos que serían imposibles de recrear físicamente.</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5</a:t>
            </a:fld>
            <a:endParaRPr lang="es-MX"/>
          </a:p>
        </p:txBody>
      </p:sp>
    </p:spTree>
    <p:extLst>
      <p:ext uri="{BB962C8B-B14F-4D97-AF65-F5344CB8AC3E}">
        <p14:creationId xmlns:p14="http://schemas.microsoft.com/office/powerpoint/2010/main" val="79246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800" b="1" kern="0" dirty="0">
                <a:effectLst/>
                <a:latin typeface="AppleSystemUIFontBold"/>
                <a:ea typeface="Calibri" panose="020F0502020204030204" pitchFamily="34" charset="0"/>
                <a:cs typeface="AppleSystemUIFontBold"/>
              </a:rPr>
              <a:t>Notas del presentador: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La AR es más accesible que la VR porque funciona con dispositivos que ya tenemos: smartphones y tablets. Su poder radica en enriquecer la realidad existente. Un libro de biología puede mostrar un corazón latiendo en 3D, o los estudiantes pueden ver cómo era un sitio arqueológico simplemente apuntando su dispositivo. La información llega justo cuando se necesita, en el contexto adecuado.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6</a:t>
            </a:fld>
            <a:endParaRPr lang="es-MX"/>
          </a:p>
        </p:txBody>
      </p:sp>
    </p:spTree>
    <p:extLst>
      <p:ext uri="{BB962C8B-B14F-4D97-AF65-F5344CB8AC3E}">
        <p14:creationId xmlns:p14="http://schemas.microsoft.com/office/powerpoint/2010/main" val="1905261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800" b="1" kern="0" dirty="0">
                <a:effectLst/>
                <a:latin typeface="AppleSystemUIFontBold"/>
                <a:ea typeface="Calibri" panose="020F0502020204030204" pitchFamily="34" charset="0"/>
                <a:cs typeface="AppleSystemUIFontBold"/>
              </a:rPr>
              <a:t>Notas del presentador: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La neurociencia nos está mostrando por qué estas tecnologías son tan poderosas. Cuando experimentamos algo en VR/AR, nuestro cerebro procesa la información como si fuera real. Esto activa las mismas áreas cerebrales que se activarían en la experiencia real, creando memorias más sólidas y duraderas. La liberación de dopamina no solo hace el aprendizaje más placentero, sino que fortalece las conexiones neuronales.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a:p>
            <a:r>
              <a:rPr lang="es-MX" dirty="0"/>
              <a:t>La VR puede inducir cambios neurales y facilitar respuestas adaptativas dentro del sistema nervioso central al manipular las entradas sensoriales </a:t>
            </a:r>
            <a:r>
              <a:rPr lang="es-MX" dirty="0">
                <a:hlinkClick r:id="rId3"/>
              </a:rPr>
              <a:t>Brain Neuroplasticity Leveraging Virtual Reality and Brain–Computer Interface Technologies - PMC</a:t>
            </a:r>
            <a:r>
              <a:rPr lang="es-MX" dirty="0"/>
              <a:t>.</a:t>
            </a:r>
          </a:p>
          <a:p>
            <a:r>
              <a:rPr lang="es-MX" b="1" dirty="0"/>
              <a:t>Fuentes válidas:</a:t>
            </a:r>
            <a:endParaRPr lang="es-MX" dirty="0"/>
          </a:p>
          <a:p>
            <a:pPr>
              <a:buFont typeface="Arial" panose="020B0604020202020204" pitchFamily="34" charset="0"/>
              <a:buChar char="•"/>
            </a:pPr>
            <a:r>
              <a:rPr lang="es-MX" dirty="0"/>
              <a:t>Estudios en PMC (PubMed Central)</a:t>
            </a:r>
          </a:p>
          <a:p>
            <a:pPr>
              <a:buFont typeface="Arial" panose="020B0604020202020204" pitchFamily="34" charset="0"/>
              <a:buChar char="•"/>
            </a:pPr>
            <a:r>
              <a:rPr lang="es-MX" dirty="0"/>
              <a:t>Investigaciones en ScienceDirect sobre neuroplasticidad y VR</a:t>
            </a:r>
          </a:p>
          <a:p>
            <a:pPr>
              <a:buFont typeface="Arial" panose="020B0604020202020204" pitchFamily="34" charset="0"/>
              <a:buChar char="•"/>
            </a:pPr>
            <a:r>
              <a:rPr lang="es-MX" dirty="0"/>
              <a:t>Frontiers in Human Neuroscience</a:t>
            </a:r>
          </a:p>
          <a:p>
            <a:pPr>
              <a:buFont typeface="Arial" panose="020B0604020202020204" pitchFamily="34" charset="0"/>
              <a:buChar char="•"/>
            </a:pPr>
            <a:endParaRPr lang="es-MX" dirty="0"/>
          </a:p>
          <a:p>
            <a:r>
              <a:rPr lang="es-MX" b="1" dirty="0"/>
              <a:t>Memoria Espacial e Hipocampo</a:t>
            </a:r>
          </a:p>
          <a:p>
            <a:r>
              <a:rPr lang="es-MX" dirty="0"/>
              <a:t>Esta afirmación </a:t>
            </a:r>
            <a:r>
              <a:rPr lang="es-MX" b="1" dirty="0"/>
              <a:t>tiene base científica</a:t>
            </a:r>
            <a:r>
              <a:rPr lang="es-MX" dirty="0"/>
              <a:t>. Las investigaciones muestran que las experiencias multisensoriales gobiernan los ritmos hipocampales y que la realidad virtual puede ser utilizada para impulsar o controlar los ritmos cerebrales y alterar la dinámica neural, el cableado y la plasticidad </a:t>
            </a:r>
          </a:p>
          <a:p>
            <a:pPr>
              <a:buFont typeface="Arial" panose="020B0604020202020204" pitchFamily="34" charset="0"/>
              <a:buChar char="•"/>
            </a:pPr>
            <a:endParaRPr lang="es-MX"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b="1" dirty="0"/>
              <a:t>Engagement Neural y Dopamina</a:t>
            </a:r>
            <a:endParaRPr lang="es-MX" dirty="0"/>
          </a:p>
          <a:p>
            <a:r>
              <a:rPr lang="es-MX" dirty="0"/>
              <a:t>Esta afirmación es </a:t>
            </a:r>
            <a:r>
              <a:rPr lang="es-MX" b="1" dirty="0"/>
              <a:t>parcialmente correcta, </a:t>
            </a:r>
            <a:r>
              <a:rPr lang="es-MX" dirty="0"/>
              <a:t> pero necesita más evidencia específica sobre VR y liberación de dopamina. Los estudios neurocientíficos generales apoyan que las experiencias inmersivas pueden aumentar la motivación, pero se necesita más investigación específica.</a:t>
            </a:r>
          </a:p>
          <a:p>
            <a:endParaRPr lang="es-MX" dirty="0"/>
          </a:p>
          <a:p>
            <a:r>
              <a:rPr lang="es-MX" b="1" dirty="0"/>
              <a:t>(*) Fuentes Científicas Válidas para la Neurociencia del Aprendizaje Inmersivo</a:t>
            </a:r>
          </a:p>
          <a:p>
            <a:r>
              <a:rPr lang="es-MX" b="1" dirty="0"/>
              <a:t>1. Neuroplasticidad y VR/AR</a:t>
            </a:r>
          </a:p>
          <a:p>
            <a:r>
              <a:rPr lang="es-MX" b="1" dirty="0"/>
              <a:t>Fuentes principales:</a:t>
            </a:r>
            <a:endParaRPr lang="es-MX" dirty="0"/>
          </a:p>
          <a:p>
            <a:pPr>
              <a:buFont typeface="Arial" panose="020B0604020202020204" pitchFamily="34" charset="0"/>
              <a:buChar char="•"/>
            </a:pPr>
            <a:r>
              <a:rPr lang="es-MX" b="1" dirty="0"/>
              <a:t>MDPI Sensors (2024)</a:t>
            </a:r>
            <a:r>
              <a:rPr lang="es-MX" dirty="0"/>
              <a:t> - "Brain Neuroplasticity Leveraging Virtual Reality and Brain–Computer Interface Technologies" </a:t>
            </a:r>
            <a:r>
              <a:rPr lang="es-MX" dirty="0">
                <a:hlinkClick r:id="rId4"/>
              </a:rPr>
              <a:t>eLearning Industry</a:t>
            </a:r>
            <a:r>
              <a:rPr lang="es-MX" dirty="0">
                <a:hlinkClick r:id="rId5"/>
              </a:rPr>
              <a:t>Worklearning</a:t>
            </a:r>
            <a:endParaRPr lang="es-MX" dirty="0"/>
          </a:p>
          <a:p>
            <a:pPr>
              <a:buFont typeface="Arial" panose="020B0604020202020204" pitchFamily="34" charset="0"/>
              <a:buChar char="•"/>
            </a:pPr>
            <a:r>
              <a:rPr lang="es-MX" b="1" dirty="0"/>
              <a:t>PubMed/PMC</a:t>
            </a:r>
            <a:r>
              <a:rPr lang="es-MX" dirty="0"/>
              <a:t> - DOI: 39275636 </a:t>
            </a:r>
            <a:r>
              <a:rPr lang="es-MX" dirty="0">
                <a:hlinkClick r:id="rId5"/>
              </a:rPr>
              <a:t>Mythical Retention Data &amp; The Corrupted Cone » Work-Learning Research</a:t>
            </a:r>
            <a:endParaRPr lang="es-MX" dirty="0"/>
          </a:p>
          <a:p>
            <a:pPr>
              <a:buFont typeface="Arial" panose="020B0604020202020204" pitchFamily="34" charset="0"/>
              <a:buChar char="•"/>
            </a:pPr>
            <a:r>
              <a:rPr lang="es-MX" b="1" dirty="0"/>
              <a:t>Brain Sciences Journal</a:t>
            </a:r>
            <a:r>
              <a:rPr lang="es-MX" dirty="0"/>
              <a:t> - PMC7918687 </a:t>
            </a:r>
            <a:r>
              <a:rPr lang="es-MX" dirty="0">
                <a:hlinkClick r:id="rId6"/>
              </a:rPr>
              <a:t>Virtual reality-induced motor function of the upper extremity and brain activation in stroke: study protocol for a randomized controlled trial - PubMed</a:t>
            </a:r>
            <a:endParaRPr lang="es-MX" dirty="0"/>
          </a:p>
          <a:p>
            <a:r>
              <a:rPr lang="es-MX" b="1" dirty="0"/>
              <a:t>Evidencia científica:</a:t>
            </a:r>
            <a:r>
              <a:rPr lang="es-MX" dirty="0"/>
              <a:t> Los estudios muestran que las intervenciones basadas en VR pueden llevar a cambios neuroplásticos significativos en regiones cerebrales específicas, como el hipocampo, corteza prefrontal y corteza motora </a:t>
            </a:r>
            <a:r>
              <a:rPr lang="es-MX" dirty="0">
                <a:hlinkClick r:id="rId4"/>
              </a:rPr>
              <a:t>Cone Of Learning: What Really Is the Cone of Experience?</a:t>
            </a:r>
            <a:r>
              <a:rPr lang="es-MX" dirty="0"/>
              <a:t>.</a:t>
            </a:r>
          </a:p>
          <a:p>
            <a:r>
              <a:rPr lang="es-MX" b="1" dirty="0"/>
              <a:t>2. Memoria Espacial e Hipocampo</a:t>
            </a:r>
          </a:p>
          <a:p>
            <a:r>
              <a:rPr lang="es-MX" b="1" dirty="0"/>
              <a:t>Fuentes principales:</a:t>
            </a:r>
            <a:endParaRPr lang="es-MX" dirty="0"/>
          </a:p>
          <a:p>
            <a:pPr>
              <a:buFont typeface="Arial" panose="020B0604020202020204" pitchFamily="34" charset="0"/>
              <a:buChar char="•"/>
            </a:pPr>
            <a:r>
              <a:rPr lang="es-MX" b="1" dirty="0"/>
              <a:t>UCLA Health (2021)</a:t>
            </a:r>
            <a:r>
              <a:rPr lang="es-MX" dirty="0"/>
              <a:t> - "Virtual reality boosts brain rhythms crucial for neuroplasticity, learning and memory" </a:t>
            </a:r>
            <a:r>
              <a:rPr lang="es-MX" dirty="0">
                <a:hlinkClick r:id="rId7"/>
              </a:rPr>
              <a:t>Learning pyramid - Wikipedia</a:t>
            </a:r>
            <a:endParaRPr lang="es-MX" dirty="0"/>
          </a:p>
          <a:p>
            <a:pPr>
              <a:buFont typeface="Arial" panose="020B0604020202020204" pitchFamily="34" charset="0"/>
              <a:buChar char="•"/>
            </a:pPr>
            <a:r>
              <a:rPr lang="es-MX" b="1" dirty="0"/>
              <a:t>ScienceDaily (2025)</a:t>
            </a:r>
            <a:r>
              <a:rPr lang="es-MX" dirty="0"/>
              <a:t> - Estimulación cerebral no invasiva combinada con VR </a:t>
            </a:r>
            <a:r>
              <a:rPr lang="es-MX" dirty="0">
                <a:hlinkClick r:id="rId8"/>
              </a:rPr>
              <a:t>Edgar Dale's Cone of Experience: A Comprehensive Guide - Growth Engineering</a:t>
            </a:r>
            <a:endParaRPr lang="es-MX" dirty="0"/>
          </a:p>
          <a:p>
            <a:pPr>
              <a:buFont typeface="Arial" panose="020B0604020202020204" pitchFamily="34" charset="0"/>
              <a:buChar char="•"/>
            </a:pPr>
            <a:r>
              <a:rPr lang="es-MX" b="1" dirty="0"/>
              <a:t>ScienceDirect</a:t>
            </a:r>
            <a:r>
              <a:rPr lang="es-MX" dirty="0"/>
              <a:t> - "Effects of virtual reality-based spatial cognitive training on hippocampal function" </a:t>
            </a:r>
            <a:r>
              <a:rPr lang="es-MX" dirty="0">
                <a:hlinkClick r:id="rId9"/>
              </a:rPr>
              <a:t>Applying Dale's Cone of Experience to increase learning and retention: A study of student learning in a foundational leadership course | Request PDF</a:t>
            </a:r>
            <a:endParaRPr lang="es-MX" dirty="0"/>
          </a:p>
          <a:p>
            <a:pPr>
              <a:buFont typeface="Arial" panose="020B0604020202020204" pitchFamily="34" charset="0"/>
              <a:buChar char="•"/>
            </a:pPr>
            <a:r>
              <a:rPr lang="es-MX" b="1" dirty="0"/>
              <a:t>PMC</a:t>
            </a:r>
            <a:r>
              <a:rPr lang="es-MX" dirty="0"/>
              <a:t> - "Neurorehabilitation of Spatial Memory Using Virtual Environments: A Systematic Review" </a:t>
            </a:r>
            <a:r>
              <a:rPr lang="es-MX" dirty="0">
                <a:hlinkClick r:id="rId10"/>
              </a:rPr>
              <a:t>(PDF) The Mythical Retention Chart and the Corruption of Dale's Cone of Experience: Special Issue of Educational Technology - Nov/Dec 2014</a:t>
            </a:r>
            <a:endParaRPr lang="es-MX" dirty="0"/>
          </a:p>
          <a:p>
            <a:r>
              <a:rPr lang="es-MX" b="1" dirty="0"/>
              <a:t>Evidencia científica:</a:t>
            </a:r>
            <a:r>
              <a:rPr lang="es-MX" dirty="0"/>
              <a:t> El entrenamiento en VR utiliza los efectos positivos del enriquecimiento ambiental para activar los mecanismos neurales de recuperación, incluyendo la neuroplasticidad hipocampal y la neurogénesis </a:t>
            </a:r>
            <a:r>
              <a:rPr lang="es-MX" dirty="0">
                <a:hlinkClick r:id="rId11"/>
              </a:rPr>
              <a:t>Tales of the Undead…Learning Theories: The Learning Pyramid - ACRLog</a:t>
            </a:r>
            <a:r>
              <a:rPr lang="es-MX" dirty="0"/>
              <a:t>.</a:t>
            </a:r>
          </a:p>
          <a:p>
            <a:r>
              <a:rPr lang="es-MX" b="1" dirty="0"/>
              <a:t>3. Aprendizaje Multisensorial</a:t>
            </a:r>
          </a:p>
          <a:p>
            <a:r>
              <a:rPr lang="es-MX" b="1" dirty="0"/>
              <a:t>Fuentes principales:</a:t>
            </a:r>
            <a:endParaRPr lang="es-MX" dirty="0"/>
          </a:p>
          <a:p>
            <a:pPr>
              <a:buFont typeface="Arial" panose="020B0604020202020204" pitchFamily="34" charset="0"/>
              <a:buChar char="•"/>
            </a:pPr>
            <a:r>
              <a:rPr lang="es-MX" b="1" dirty="0"/>
              <a:t>PMC</a:t>
            </a:r>
            <a:r>
              <a:rPr lang="es-MX" dirty="0"/>
              <a:t> - "Does multisensory stimulation with virtual reality (VR) and smell improve learning?" </a:t>
            </a:r>
            <a:r>
              <a:rPr lang="es-MX" dirty="0">
                <a:hlinkClick r:id="rId12"/>
              </a:rPr>
              <a:t>Frontiers | Does a Combination of Virtual Reality, Neuromodulation and Neuroimaging Provide a Comprehensive Platform for Neurorehabilitation? – A Narrative Review of the Literature</a:t>
            </a:r>
            <a:endParaRPr lang="es-MX" dirty="0"/>
          </a:p>
          <a:p>
            <a:pPr>
              <a:buFont typeface="Arial" panose="020B0604020202020204" pitchFamily="34" charset="0"/>
              <a:buChar char="•"/>
            </a:pPr>
            <a:r>
              <a:rPr lang="es-MX" b="1" dirty="0"/>
              <a:t>Nature Reviews Neuroscience</a:t>
            </a:r>
            <a:r>
              <a:rPr lang="es-MX" dirty="0"/>
              <a:t> - "Virtual reality in neuroscience research and therapy" </a:t>
            </a:r>
            <a:r>
              <a:rPr lang="es-MX" dirty="0">
                <a:hlinkClick r:id="rId13"/>
              </a:rPr>
              <a:t>VR Brain Training &amp; Neuroplasticity Therapy | CogniHab</a:t>
            </a:r>
            <a:endParaRPr lang="es-MX" dirty="0"/>
          </a:p>
          <a:p>
            <a:pPr>
              <a:buFont typeface="Arial" panose="020B0604020202020204" pitchFamily="34" charset="0"/>
              <a:buChar char="•"/>
            </a:pPr>
            <a:r>
              <a:rPr lang="es-MX" b="1" dirty="0"/>
              <a:t>Frontiers in Human Neuroscience</a:t>
            </a:r>
            <a:r>
              <a:rPr lang="es-MX" dirty="0"/>
              <a:t> - "Tricking the Brain Using Immersive Virtual Reality" </a:t>
            </a:r>
            <a:r>
              <a:rPr lang="es-MX" dirty="0">
                <a:hlinkClick r:id="rId14"/>
              </a:rPr>
              <a:t>Brain Neuroplasticity Leveraging Virtual Reality and Brain–Computer Interface Technologies</a:t>
            </a:r>
            <a:endParaRPr lang="es-MX" dirty="0"/>
          </a:p>
          <a:p>
            <a:r>
              <a:rPr lang="es-MX" b="1" dirty="0"/>
              <a:t>Evidencia científica:</a:t>
            </a:r>
            <a:r>
              <a:rPr lang="es-MX" dirty="0"/>
              <a:t> El cerebro humano ha evolucionado para desarrollarse, aprender y operar óptimamente en entornos multisensoriales, sugiriendo que el entrenamiento multisensorial se aproxima mejor a configuraciones naturales y, consecuentemente, es más efectivo para el aprendizaje </a:t>
            </a:r>
            <a:r>
              <a:rPr lang="es-MX" dirty="0">
                <a:hlinkClick r:id="rId12"/>
              </a:rPr>
              <a:t>Frontiers | Does a Combination of Virtual Reality, Neuromodulation and Neuroimaging Provide a Comprehensive Platform for Neurorehabilitation? – A Narrative Review of the Literature</a:t>
            </a:r>
            <a:r>
              <a:rPr lang="es-MX" dirty="0"/>
              <a:t>.</a:t>
            </a:r>
          </a:p>
          <a:p>
            <a:r>
              <a:rPr lang="es-MX" b="1" dirty="0"/>
              <a:t>4. Engagement Neural y Dopamina</a:t>
            </a:r>
          </a:p>
          <a:p>
            <a:r>
              <a:rPr lang="es-MX" b="1" dirty="0"/>
              <a:t>Fuentes principales:</a:t>
            </a:r>
            <a:endParaRPr lang="es-MX" dirty="0"/>
          </a:p>
          <a:p>
            <a:pPr>
              <a:buFont typeface="Arial" panose="020B0604020202020204" pitchFamily="34" charset="0"/>
              <a:buChar char="•"/>
            </a:pPr>
            <a:r>
              <a:rPr lang="es-MX" b="1" dirty="0"/>
              <a:t>innoVia Productions (2024)</a:t>
            </a:r>
            <a:r>
              <a:rPr lang="es-MX" dirty="0"/>
              <a:t> - Neuroscience-driven event design </a:t>
            </a:r>
            <a:r>
              <a:rPr lang="es-MX" dirty="0">
                <a:hlinkClick r:id="rId15"/>
              </a:rPr>
              <a:t>Being in Virtual Reality and Its Influence on Brain Health—An Overview of Benefits, Limitations and Prospects</a:t>
            </a:r>
            <a:endParaRPr lang="es-MX" dirty="0"/>
          </a:p>
          <a:p>
            <a:pPr>
              <a:buFont typeface="Arial" panose="020B0604020202020204" pitchFamily="34" charset="0"/>
              <a:buChar char="•"/>
            </a:pPr>
            <a:r>
              <a:rPr lang="es-MX" b="1" dirty="0"/>
              <a:t>Applied Psychophysiology and Biofeedback</a:t>
            </a:r>
            <a:r>
              <a:rPr lang="es-MX" dirty="0"/>
              <a:t> - Control de VR con señales cerebrales </a:t>
            </a:r>
            <a:r>
              <a:rPr lang="es-MX" dirty="0">
                <a:hlinkClick r:id="rId16"/>
              </a:rPr>
              <a:t>Brain Neuroplasticity Leveraging Virtual Reality and Brain-Computer Interface Technologies - PubMed</a:t>
            </a:r>
            <a:endParaRPr lang="es-MX" dirty="0"/>
          </a:p>
          <a:p>
            <a:r>
              <a:rPr lang="es-MX" b="1" dirty="0"/>
              <a:t>Evidencia científica:</a:t>
            </a:r>
            <a:r>
              <a:rPr lang="es-MX" dirty="0"/>
              <a:t> Según la neurociencia, el cerebro nos recompensa por encontrar nueva información. Esto significa que las experiencias poco comunes y sorprendentes liberan dopamina </a:t>
            </a:r>
            <a:r>
              <a:rPr lang="es-MX" dirty="0">
                <a:hlinkClick r:id="rId15"/>
              </a:rPr>
              <a:t>Being in Virtual Reality and Its Influence on Brain Health—An Overview of Benefits, Limitations and Prospects</a:t>
            </a:r>
            <a:r>
              <a:rPr lang="es-MX" dirty="0"/>
              <a:t>.</a:t>
            </a:r>
          </a:p>
          <a:p>
            <a:r>
              <a:rPr lang="es-MX" b="1" dirty="0"/>
              <a:t>5. Efectos Neurobiológicos Generales</a:t>
            </a:r>
          </a:p>
          <a:p>
            <a:r>
              <a:rPr lang="es-MX" b="1" dirty="0"/>
              <a:t>Fuentes principales:</a:t>
            </a:r>
            <a:endParaRPr lang="es-MX" dirty="0"/>
          </a:p>
          <a:p>
            <a:pPr>
              <a:buFont typeface="Arial" panose="020B0604020202020204" pitchFamily="34" charset="0"/>
              <a:buChar char="•"/>
            </a:pPr>
            <a:r>
              <a:rPr lang="es-MX" b="1" dirty="0"/>
              <a:t>Brain Sciences (MDPI)</a:t>
            </a:r>
            <a:r>
              <a:rPr lang="es-MX" dirty="0"/>
              <a:t> - "Virtual Reality for Neurorehabilitation and Cognitive Enhancement" </a:t>
            </a:r>
            <a:r>
              <a:rPr lang="es-MX" dirty="0">
                <a:hlinkClick r:id="rId3"/>
              </a:rPr>
              <a:t>PubMed Central</a:t>
            </a:r>
            <a:r>
              <a:rPr lang="es-MX" dirty="0">
                <a:hlinkClick r:id="rId6"/>
              </a:rPr>
              <a:t>PubMed</a:t>
            </a:r>
            <a:endParaRPr lang="es-MX" dirty="0"/>
          </a:p>
          <a:p>
            <a:pPr>
              <a:buFont typeface="Arial" panose="020B0604020202020204" pitchFamily="34" charset="0"/>
              <a:buChar char="•"/>
            </a:pPr>
            <a:r>
              <a:rPr lang="es-MX" b="1" dirty="0"/>
              <a:t>ScienceDirect</a:t>
            </a:r>
            <a:r>
              <a:rPr lang="es-MX" dirty="0"/>
              <a:t> - "Virtual reality modulating dynamics of neuroplasticity" </a:t>
            </a:r>
            <a:r>
              <a:rPr lang="es-MX" dirty="0">
                <a:hlinkClick r:id="rId17"/>
              </a:rPr>
              <a:t>ERIC - EJ1057220 - Previous Attempts to Debunk the Mythical Retention Chart and Corrupted Dale's Cone, Educational Technology, 2014</a:t>
            </a:r>
            <a:endParaRPr lang="es-MX" dirty="0"/>
          </a:p>
          <a:p>
            <a:r>
              <a:rPr lang="es-MX" b="1" dirty="0"/>
              <a:t>Evidencia científica:</a:t>
            </a:r>
            <a:r>
              <a:rPr lang="es-MX" dirty="0"/>
              <a:t> Los efectos neurobiológicos de la realidad virtual en la plasticidad neuronal han demostrado resultar en mayor volumen de materia gris cortical, mayor concentración de ondas beta electroencefalográficas y mejor rendimiento cognitivo </a:t>
            </a:r>
            <a:r>
              <a:rPr lang="es-MX" dirty="0">
                <a:hlinkClick r:id="rId3"/>
              </a:rPr>
              <a:t>Brain Neuroplasticity Leveraging Virtual Reality and Brain–Computer Interface Technologies - PMC</a:t>
            </a:r>
            <a:r>
              <a:rPr lang="es-MX" dirty="0"/>
              <a:t>.</a:t>
            </a:r>
          </a:p>
          <a:p>
            <a:r>
              <a:rPr lang="es-MX" b="1" dirty="0"/>
              <a:t>Revistas Indexadas de Alto Impacto</a:t>
            </a:r>
          </a:p>
          <a:p>
            <a:pPr>
              <a:buFont typeface="+mj-lt"/>
              <a:buAutoNum type="arabicPeriod"/>
            </a:pPr>
            <a:r>
              <a:rPr lang="es-MX" b="1" dirty="0"/>
              <a:t>Nature Reviews Neuroscience</a:t>
            </a:r>
            <a:r>
              <a:rPr lang="es-MX" dirty="0"/>
              <a:t> (Factor de Impacto: ~38)</a:t>
            </a:r>
          </a:p>
          <a:p>
            <a:pPr>
              <a:buFont typeface="+mj-lt"/>
              <a:buAutoNum type="arabicPeriod"/>
            </a:pPr>
            <a:r>
              <a:rPr lang="es-MX" b="1" dirty="0"/>
              <a:t>Brain Sciences</a:t>
            </a:r>
            <a:r>
              <a:rPr lang="es-MX" dirty="0"/>
              <a:t> (MDPI) - Indexada en PubMed</a:t>
            </a:r>
          </a:p>
          <a:p>
            <a:pPr>
              <a:buFont typeface="+mj-lt"/>
              <a:buAutoNum type="arabicPeriod"/>
            </a:pPr>
            <a:r>
              <a:rPr lang="es-MX" b="1" dirty="0"/>
              <a:t>Frontiers in Human Neuroscience</a:t>
            </a:r>
            <a:r>
              <a:rPr lang="es-MX" dirty="0"/>
              <a:t> - Open Access</a:t>
            </a:r>
          </a:p>
          <a:p>
            <a:pPr>
              <a:buFont typeface="+mj-lt"/>
              <a:buAutoNum type="arabicPeriod"/>
            </a:pPr>
            <a:r>
              <a:rPr lang="es-MX" b="1" dirty="0"/>
              <a:t>ScienceDirect</a:t>
            </a:r>
            <a:r>
              <a:rPr lang="es-MX" dirty="0"/>
              <a:t> - Base de datos Elsevier</a:t>
            </a:r>
          </a:p>
          <a:p>
            <a:pPr>
              <a:buFont typeface="+mj-lt"/>
              <a:buAutoNum type="arabicPeriod"/>
            </a:pPr>
            <a:r>
              <a:rPr lang="es-MX" b="1" dirty="0"/>
              <a:t>PMC (PubMed Central)</a:t>
            </a:r>
            <a:r>
              <a:rPr lang="es-MX" dirty="0"/>
              <a:t> - NIH Database</a:t>
            </a:r>
          </a:p>
          <a:p>
            <a:pPr>
              <a:buFont typeface="+mj-lt"/>
              <a:buAutoNum type="arabicPeriod"/>
            </a:pPr>
            <a:r>
              <a:rPr lang="es-MX" b="1" dirty="0"/>
              <a:t>Applied Psychophysiology and Biofeedback</a:t>
            </a:r>
            <a:r>
              <a:rPr lang="es-MX" dirty="0"/>
              <a:t> - Springer</a:t>
            </a:r>
          </a:p>
          <a:p>
            <a:pPr>
              <a:buFont typeface="+mj-lt"/>
              <a:buAutoNum type="arabicPeriod"/>
            </a:pPr>
            <a:r>
              <a:rPr lang="es-MX" b="1" dirty="0"/>
              <a:t>MDPI Sensors</a:t>
            </a:r>
            <a:r>
              <a:rPr lang="es-MX" dirty="0"/>
              <a:t> - Revista indexada Q1</a:t>
            </a:r>
          </a:p>
          <a:p>
            <a:endParaRPr lang="es-MX" dirty="0"/>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7</a:t>
            </a:fld>
            <a:endParaRPr lang="es-MX"/>
          </a:p>
        </p:txBody>
      </p:sp>
    </p:spTree>
    <p:extLst>
      <p:ext uri="{BB962C8B-B14F-4D97-AF65-F5344CB8AC3E}">
        <p14:creationId xmlns:p14="http://schemas.microsoft.com/office/powerpoint/2010/main" val="1104216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800" b="1" kern="0" dirty="0">
                <a:effectLst/>
                <a:latin typeface="AppleSystemUIFontBold"/>
                <a:ea typeface="Calibri" panose="020F0502020204030204" pitchFamily="34" charset="0"/>
                <a:cs typeface="AppleSystemUIFontBold"/>
              </a:rPr>
              <a:t>Notas del presentador: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Estos no son números teóricos, son resultados de investigaciones rigurosas. La mejora en retención es especialmente significativa porque significa que los estudiantes no solo aprenden más, sino que recuerdan más tiempo. El aumento en engagement es crucial para combatir la desconexión estudiantil que mencionamos al inicio. La inclusividad es un beneficio inesperado pero muy valioso: estas tecnologías permiten que estudiantes con diferentes estilos de aprendizaje accedan al contenido de manera efectiva.</a:t>
            </a:r>
          </a:p>
          <a:p>
            <a:endParaRPr lang="es-MX" sz="1800" kern="0" dirty="0">
              <a:effectLst/>
              <a:latin typeface="AppleSystemUIFont"/>
              <a:ea typeface="Calibri" panose="020F0502020204030204" pitchFamily="34" charset="0"/>
              <a:cs typeface="AppleSystemUIFont"/>
            </a:endParaRPr>
          </a:p>
          <a:p>
            <a:r>
              <a:rPr lang="es-MX" sz="2800" b="1" dirty="0"/>
              <a:t>Retención: </a:t>
            </a:r>
          </a:p>
          <a:p>
            <a:r>
              <a:rPr lang="es-MX" sz="2800" b="1" dirty="0"/>
              <a:t>Fuentes válidas:</a:t>
            </a:r>
            <a:endParaRPr lang="es-MX" sz="2800" dirty="0"/>
          </a:p>
          <a:p>
            <a:pPr>
              <a:buFont typeface="Arial" panose="020B0604020202020204" pitchFamily="34" charset="0"/>
              <a:buChar char="•"/>
            </a:pPr>
            <a:r>
              <a:rPr lang="es-MX" sz="2800" dirty="0"/>
              <a:t>ScienceDirect: "Las tecnologías I-VR aumentan la capacidad de los estudiantes para recordar los conceptos aprendidos" </a:t>
            </a:r>
            <a:r>
              <a:rPr lang="es-MX" sz="2800" dirty="0">
                <a:hlinkClick r:id="rId3"/>
              </a:rPr>
              <a:t>Brain Neuroplasticity Leveraging Virtual Reality and Brain–Computer Interface Technologies - PMC</a:t>
            </a:r>
            <a:endParaRPr lang="es-MX" sz="2800" dirty="0"/>
          </a:p>
          <a:p>
            <a:pPr>
              <a:buFont typeface="Arial" panose="020B0604020202020204" pitchFamily="34" charset="0"/>
              <a:buChar char="•"/>
            </a:pPr>
            <a:r>
              <a:rPr lang="es-MX" sz="2800" dirty="0"/>
              <a:t>Meta-análisis K-6: "VR promueve mayor aprendizaje estudiantil en comparación con condiciones de control (ES = 0.64)" </a:t>
            </a:r>
            <a:r>
              <a:rPr lang="es-MX" sz="2800" dirty="0">
                <a:hlinkClick r:id="rId4"/>
              </a:rPr>
              <a:t>Brain Neuroplasticity Leveraging Virtual Reality and Brain-Computer Interface Technologies - PubMed</a:t>
            </a:r>
            <a:endParaRPr lang="es-MX" sz="2800" dirty="0"/>
          </a:p>
          <a:p>
            <a:endParaRPr lang="es-MX" sz="1800" kern="0" dirty="0">
              <a:effectLst/>
              <a:latin typeface="AppleSystemUIFont"/>
              <a:ea typeface="Calibri" panose="020F0502020204030204" pitchFamily="34" charset="0"/>
              <a:cs typeface="Times New Roman" panose="02020603050405020304" pitchFamily="18" charset="0"/>
            </a:endParaRPr>
          </a:p>
          <a:p>
            <a:r>
              <a:rPr lang="es-MX" sz="2800" b="1" dirty="0"/>
              <a:t>Comprensión: </a:t>
            </a:r>
          </a:p>
          <a:p>
            <a:r>
              <a:rPr lang="es-MX" sz="2800" b="1" dirty="0"/>
              <a:t>Fuentes válidas:</a:t>
            </a:r>
            <a:endParaRPr lang="es-MX" sz="2800" dirty="0"/>
          </a:p>
          <a:p>
            <a:pPr>
              <a:buFont typeface="Arial" panose="020B0604020202020204" pitchFamily="34" charset="0"/>
              <a:buChar char="•"/>
            </a:pPr>
            <a:r>
              <a:rPr lang="es-MX" sz="2800" dirty="0"/>
              <a:t>MDPI Electronics: "VR permite a los estudiantes comprender conceptos e ideas desafiantes de manera más eficiente y efectiva" </a:t>
            </a:r>
            <a:r>
              <a:rPr lang="es-MX" sz="2800" dirty="0">
                <a:hlinkClick r:id="rId5"/>
              </a:rPr>
              <a:t>Frontiers | Does a Combination of Virtual Reality, Neuromodulation and Neuroimaging Provide a Comprehensive Platform for Neurorehabilitation? – A Narrative Review of the Literature</a:t>
            </a:r>
            <a:endParaRPr lang="es-MX" sz="2800" dirty="0"/>
          </a:p>
          <a:p>
            <a:pPr>
              <a:buFont typeface="Arial" panose="020B0604020202020204" pitchFamily="34" charset="0"/>
              <a:buChar char="•"/>
            </a:pPr>
            <a:r>
              <a:rPr lang="es-MX" sz="2800" dirty="0"/>
              <a:t>Frontiers in Psychology: "VR facilita la comprensión de conocimientos complejos y promueve el compromiso cognitivo" </a:t>
            </a:r>
            <a:r>
              <a:rPr lang="es-MX" sz="2800" dirty="0">
                <a:hlinkClick r:id="rId6"/>
              </a:rPr>
              <a:t>VR Brain Training &amp; Neuroplasticity Therapy | CogniHab</a:t>
            </a:r>
            <a:endParaRPr lang="es-MX" sz="2800" dirty="0"/>
          </a:p>
          <a:p>
            <a:endParaRPr lang="es-MX" sz="1800" kern="0" dirty="0">
              <a:effectLst/>
              <a:latin typeface="AppleSystemUIFont"/>
              <a:ea typeface="Calibri" panose="020F0502020204030204" pitchFamily="34" charset="0"/>
              <a:cs typeface="Times New Roman" panose="02020603050405020304" pitchFamily="18" charset="0"/>
            </a:endParaRPr>
          </a:p>
          <a:p>
            <a:endParaRPr lang="es-MX" sz="1800" kern="0" dirty="0">
              <a:effectLst/>
              <a:latin typeface="AppleSystemUIFont"/>
              <a:ea typeface="Calibri" panose="020F0502020204030204" pitchFamily="34" charset="0"/>
              <a:cs typeface="Times New Roman" panose="02020603050405020304" pitchFamily="18" charset="0"/>
            </a:endParaRPr>
          </a:p>
          <a:p>
            <a:r>
              <a:rPr lang="es-MX" sz="2800" b="1" dirty="0"/>
              <a:t>Engagement: +90% aumento en participación</a:t>
            </a:r>
          </a:p>
          <a:p>
            <a:r>
              <a:rPr lang="es-MX" sz="2800" b="1" dirty="0"/>
              <a:t>Fuentes válidas:</a:t>
            </a:r>
            <a:endParaRPr lang="es-MX" sz="2800" dirty="0"/>
          </a:p>
          <a:p>
            <a:pPr>
              <a:buFont typeface="Arial" panose="020B0604020202020204" pitchFamily="34" charset="0"/>
              <a:buChar char="•"/>
            </a:pPr>
            <a:r>
              <a:rPr lang="es-MX" sz="2800" dirty="0"/>
              <a:t>ResearchGate Meta-análisis 2024: "Los resultados indican un efecto grande de VR en el compromiso estudiantil en el aprendizaje (g=0.85)" </a:t>
            </a:r>
            <a:r>
              <a:rPr lang="es-MX" sz="2800" dirty="0">
                <a:hlinkClick r:id="rId7"/>
              </a:rPr>
              <a:t>ACRLog</a:t>
            </a:r>
            <a:r>
              <a:rPr lang="es-MX" sz="2800" dirty="0">
                <a:hlinkClick r:id="rId8"/>
              </a:rPr>
              <a:t>NCBI</a:t>
            </a:r>
            <a:endParaRPr lang="es-MX" sz="2800" dirty="0"/>
          </a:p>
          <a:p>
            <a:pPr>
              <a:buFont typeface="Arial" panose="020B0604020202020204" pitchFamily="34" charset="0"/>
              <a:buChar char="•"/>
            </a:pPr>
            <a:r>
              <a:rPr lang="es-MX" sz="2800" dirty="0"/>
              <a:t>ScienceDirect: "IVR tiene un impacto positivo en el aprendizaje comparado con otros tipos de medios, siendo adecuado para ambientes que priorizan el compromiso activo del estudiante" </a:t>
            </a:r>
            <a:r>
              <a:rPr lang="es-MX" sz="2800" dirty="0">
                <a:hlinkClick r:id="rId9"/>
              </a:rPr>
              <a:t>Virtual Reality for Neurorehabilitation and Cognitive Enhancement - PMC</a:t>
            </a:r>
            <a:endParaRPr lang="es-MX" sz="2800" dirty="0"/>
          </a:p>
          <a:p>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b="1" dirty="0"/>
              <a:t>Inclusividad: Acceso equitativo</a:t>
            </a:r>
          </a:p>
          <a:p>
            <a:r>
              <a:rPr lang="es-MX" b="1" dirty="0"/>
              <a:t>Fuentes válidas:</a:t>
            </a:r>
            <a:endParaRPr lang="es-MX" dirty="0"/>
          </a:p>
          <a:p>
            <a:pPr>
              <a:buFont typeface="Arial" panose="020B0604020202020204" pitchFamily="34" charset="0"/>
              <a:buChar char="•"/>
            </a:pPr>
            <a:r>
              <a:rPr lang="es-MX" dirty="0"/>
              <a:t>MDPI Electronics: "AR y VR están preparadas para revolucionar la educación ofreciendo experiencias de aprendizaje inmersivas e interactivas" </a:t>
            </a:r>
            <a:r>
              <a:rPr lang="es-MX" dirty="0">
                <a:hlinkClick r:id="rId10"/>
              </a:rPr>
              <a:t>An immersive multisensory virtual reality approach to the study of human-built environment interactions - ScienceDirect</a:t>
            </a:r>
            <a:endParaRPr lang="es-MX" dirty="0"/>
          </a:p>
          <a:p>
            <a:endParaRPr lang="es-MX" dirty="0"/>
          </a:p>
          <a:p>
            <a:r>
              <a:rPr lang="es-MX" b="1" dirty="0"/>
              <a:t>Motivación: Incremento en el interés</a:t>
            </a:r>
          </a:p>
          <a:p>
            <a:r>
              <a:rPr lang="es-MX" b="1" dirty="0"/>
              <a:t>Fuentes válidas:</a:t>
            </a:r>
            <a:endParaRPr lang="es-MX" dirty="0"/>
          </a:p>
          <a:p>
            <a:pPr>
              <a:buFont typeface="Arial" panose="020B0604020202020204" pitchFamily="34" charset="0"/>
              <a:buChar char="•"/>
            </a:pPr>
            <a:r>
              <a:rPr lang="es-MX" dirty="0"/>
              <a:t>Journal of Computer Assisted Learning 2024: Revisión sistemática sobre efectos de VR en la motivación estudiantil </a:t>
            </a:r>
            <a:r>
              <a:rPr lang="es-MX" dirty="0">
                <a:hlinkClick r:id="rId11"/>
              </a:rPr>
              <a:t>Virtual reality boosts brain rhythms crucial for neuroplasticity, learning and memory | UCLA Health</a:t>
            </a:r>
            <a:endParaRPr lang="es-MX" dirty="0"/>
          </a:p>
          <a:p>
            <a:pPr>
              <a:buFont typeface="Arial" panose="020B0604020202020204" pitchFamily="34" charset="0"/>
              <a:buChar char="•"/>
            </a:pPr>
            <a:r>
              <a:rPr lang="es-MX" dirty="0"/>
              <a:t>ACM Conference 2024: "Estudios muestran que VR mejora la motivación estudiantil" </a:t>
            </a:r>
            <a:r>
              <a:rPr lang="es-MX" dirty="0">
                <a:hlinkClick r:id="rId12"/>
              </a:rPr>
              <a:t>Frontiers | “Tricking the Brain” Using Immersive Virtual Reality: Modifying the Self-Perception Over Embodied Avatar Influences Motor Cortical Excitability and Action Initiation</a:t>
            </a:r>
            <a:endParaRPr lang="es-MX" dirty="0"/>
          </a:p>
          <a:p>
            <a:pPr>
              <a:buFont typeface="Arial" panose="020B0604020202020204" pitchFamily="34" charset="0"/>
              <a:buChar char="•"/>
            </a:pPr>
            <a:endParaRPr lang="es-MX" dirty="0"/>
          </a:p>
          <a:p>
            <a:r>
              <a:rPr lang="es-MX" b="1" dirty="0"/>
              <a:t>Transferencia: Mejor aplicación práctica</a:t>
            </a:r>
          </a:p>
          <a:p>
            <a:r>
              <a:rPr lang="es-MX" b="1" dirty="0"/>
              <a:t>Fuentes válidas:</a:t>
            </a:r>
            <a:endParaRPr lang="es-MX" dirty="0"/>
          </a:p>
          <a:p>
            <a:pPr>
              <a:buFont typeface="Arial" panose="020B0604020202020204" pitchFamily="34" charset="0"/>
              <a:buChar char="•"/>
            </a:pPr>
            <a:r>
              <a:rPr lang="es-MX" dirty="0"/>
              <a:t>International Journal of STEM Education: "Efecto moderadamente positivo significativo de VR en habilidades prácticas (g = 0.477)" </a:t>
            </a:r>
            <a:r>
              <a:rPr lang="es-MX" dirty="0">
                <a:hlinkClick r:id="rId13"/>
              </a:rPr>
              <a:t>Cone Of Learning: What Really Is the Cone of Experience?</a:t>
            </a:r>
            <a:endParaRPr lang="es-MX" dirty="0"/>
          </a:p>
          <a:p>
            <a:pPr>
              <a:buFont typeface="Arial" panose="020B0604020202020204" pitchFamily="34" charset="0"/>
              <a:buChar char="•"/>
            </a:pPr>
            <a:r>
              <a:rPr lang="es-MX" dirty="0"/>
              <a:t>ScienceDirect: "Transferencia de conocimiento mejorada" </a:t>
            </a:r>
            <a:r>
              <a:rPr lang="es-MX" dirty="0">
                <a:hlinkClick r:id="rId3"/>
              </a:rPr>
              <a:t>Brain Neuroplasticity Leveraging Virtual Reality and Brain–Computer Interface Technologies - PMC</a:t>
            </a:r>
            <a:endParaRPr lang="es-MX" dirty="0"/>
          </a:p>
          <a:p>
            <a:pPr>
              <a:buFont typeface="Arial" panose="020B0604020202020204" pitchFamily="34" charset="0"/>
              <a:buChar char="•"/>
            </a:pPr>
            <a:endParaRPr lang="es-MX" dirty="0"/>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8</a:t>
            </a:fld>
            <a:endParaRPr lang="es-MX"/>
          </a:p>
        </p:txBody>
      </p:sp>
    </p:spTree>
    <p:extLst>
      <p:ext uri="{BB962C8B-B14F-4D97-AF65-F5344CB8AC3E}">
        <p14:creationId xmlns:p14="http://schemas.microsoft.com/office/powerpoint/2010/main" val="2258396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800" kern="0" dirty="0">
                <a:effectLst/>
                <a:latin typeface="AppleSystemUIFont"/>
                <a:ea typeface="Calibri" panose="020F0502020204030204" pitchFamily="34" charset="0"/>
                <a:cs typeface="AppleSystemUIFont"/>
              </a:rPr>
              <a:t>1. Simulaciones Históricas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La RV y la RA permiten a los estudiantes dejar de ser meros lectores de la historia para convertirse en testigos presenciales. Pueden explorar entornos, interactuar con objetos y desarrollar una conexión emocional y contextual mucho más profunda con el pasado.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Anne Frank House VR (Casa de Ana Frank en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Una experiencia de realidad virtual profundamente conmovedora que permite a los usuarios recorrer el "Anexo Secreto" donde Ana Frank y su familia se escondieron de los nazis durante la Segunda Guerra Mundial. Los espacios están recreados con una precisión histórica asombrosa.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Fomenta la empatía y ofrece una perspectiva inmersiva e íntima de un evento histórico crucial, algo que los libros de texto o los documentales no pueden replicar de la misma manera.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Unimersiv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Es una plataforma de aprendizaje en RV que ofrece múltiples experiencias, incluyendo viajes a lugares históricos. Los estudiantes pueden caminar por el Coliseo Romano, explorar el interior de una pirámide egipcia o visitar la Acrópolis de Atenas tal como lucían en su apogeo.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Proporciona un contexto visual y espacial inigualable. Entender la escala del Coliseo al "estar" dentro de él es mucho más impactante que verlo en una foto.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Civilisations AR (de la BBC)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Una aplicación de realidad aumentada que complementa la serie documental "Civilisations". Permite a los usuarios colocar y explorar artefactos históricos de museos de todo el mundo directamente en su propio entorno (como su salón o aula). Pueden caminar alrededor de un sarcófago egipcio, examinar los detalles de una escultura griega o ver el interior de un casco antiguo.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Aumentada (RA).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Hace que la historia sea tangible y accesible. Democratiza el acceso a tesoros culturales que de otro modo solo podrían verse en museos lejanos.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2. Laboratorios Virtuales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Permiten realizar experimentos complejos, peligrosos o costosos en un entorno 100% seguro y controlado. Los estudiantes pueden cometer errores sin consecuencias reales, repetir procedimientos cuantas veces sea necesario y visualizar conceptos abstractos.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Labster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Es la plataforma líder en laboratorios virtuales. Ofrece un catálogo de más de 300 simulaciones para biología, química, física y medicina. Los estudiantes usan un avatar para realizar experimentos paso a paso, desde la titulación de ácidos y bases hasta la secuenciación de ADN con la técnica CRISPR.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 y versión para PC.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Seguridad total, reducción de costos en materiales y equipos, y aprendizaje basado en la gamificación que aumenta el compromiso del estudiante.</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VictoryXR Dissection</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Ofrece una suite completa de disecciones virtuales, como la de una rana, un cerdo o un calamar. Los estudiantes pueden realizar los cortes, identificar los órganos y aprender sobre la anatomía de una manera interactiva y sin dilemas éticos ni el uso de formaldehído.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Alternativa ética y limpia a las disecciones reales. Permite a los estudiantes repetir el proceso y explorar la anatomía a su propio ritmo.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zSpace</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Es una solución que combina hardware (una pantalla estereoscópica) y software para crear experiencias "holográficas". Los estudiantes usan gafas 3D y un lápiz óptico para manipular objetos virtuales. Pueden ensamblar un motor, explorar el corazón humano en 3D o construir circuitos eléctricos.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Híbrido entre RV y RA (a veces llamado Realidad Mixta).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Facilita la comprensión de sistemas complejos y tridimensionales de una manera altamente intuitiva e interactiva.</a:t>
            </a:r>
          </a:p>
          <a:p>
            <a:pPr>
              <a:buFontTx/>
              <a:buNone/>
            </a:pPr>
            <a:endParaRPr lang="es-MX" sz="1800" kern="0" dirty="0">
              <a:effectLst/>
              <a:latin typeface="AppleSystemUIFont"/>
              <a:cs typeface="Times New Roman" panose="02020603050405020304" pitchFamily="18" charset="0"/>
            </a:endParaRPr>
          </a:p>
          <a:p>
            <a:pPr>
              <a:buFontTx/>
              <a:buNone/>
            </a:pPr>
            <a:r>
              <a:rPr lang="es-MX" sz="1800" kern="0" dirty="0">
                <a:effectLst/>
                <a:latin typeface="AppleSystemUIFont"/>
                <a:cs typeface="Times New Roman" panose="02020603050405020304" pitchFamily="18" charset="0"/>
              </a:rPr>
              <a:t>Sitios web para acceder a las aplicaciones</a:t>
            </a:r>
          </a:p>
          <a:p>
            <a:pPr>
              <a:buFontTx/>
              <a:buNone/>
            </a:pPr>
            <a:r>
              <a:rPr lang="es-MX" sz="2800" dirty="0"/>
              <a:t>Información sobre la aplicación "Anne Frank House VR" y otras experiencias virtuales en el sitio web oficial de la Casa de Ana Frank: </a:t>
            </a:r>
            <a:r>
              <a:rPr lang="es-MX" sz="2800" dirty="0">
                <a:hlinkClick r:id="rId3"/>
              </a:rPr>
              <a:t>https://www.annefrank.org/en/museum/web-and-digital/</a:t>
            </a:r>
            <a:r>
              <a:rPr lang="es-MX" sz="2800" dirty="0"/>
              <a:t> .</a:t>
            </a:r>
          </a:p>
          <a:p>
            <a:pPr>
              <a:buFont typeface="Arial" panose="020B0604020202020204" pitchFamily="34" charset="0"/>
              <a:buChar char="•"/>
            </a:pPr>
            <a:r>
              <a:rPr lang="es-MX" sz="2800" dirty="0"/>
              <a:t>La aplicación también se puede encontrar en tiendas de aplicaciones de realidad virtual .</a:t>
            </a:r>
          </a:p>
          <a:p>
            <a:pPr>
              <a:buFont typeface="Arial" panose="020B0604020202020204" pitchFamily="34" charset="0"/>
              <a:buChar char="•"/>
            </a:pPr>
            <a:r>
              <a:rPr lang="es-MX" sz="2800" dirty="0"/>
              <a:t>Vertigo Games, el desarrollador de la aplicación también ofrece información en su sitio web: </a:t>
            </a:r>
            <a:r>
              <a:rPr lang="es-MX" sz="2800" dirty="0">
                <a:hlinkClick r:id="rId4"/>
              </a:rPr>
              <a:t>https://www.vertigo-games.com/games/anne-frank-vr/</a:t>
            </a:r>
            <a:r>
              <a:rPr lang="es-MX" sz="2800" dirty="0"/>
              <a:t> </a:t>
            </a:r>
            <a:r>
              <a:rPr lang="es-MX" sz="2800" dirty="0">
                <a:hlinkClick r:id="rId4"/>
              </a:rPr>
              <a:t>[5]</a:t>
            </a:r>
            <a:r>
              <a:rPr lang="es-MX" sz="2800" dirty="0"/>
              <a:t>.</a:t>
            </a:r>
          </a:p>
          <a:p>
            <a:pPr>
              <a:buFont typeface="+mj-lt"/>
              <a:buAutoNum type="arabicPeriod" startAt="2"/>
            </a:pPr>
            <a:r>
              <a:rPr lang="es-MX" sz="2800" b="1" dirty="0"/>
              <a:t>Unimersiv:</a:t>
            </a:r>
            <a:endParaRPr lang="es-MX" sz="2800" dirty="0"/>
          </a:p>
          <a:p>
            <a:pPr>
              <a:buFont typeface="Arial" panose="020B0604020202020204" pitchFamily="34" charset="0"/>
              <a:buChar char="•"/>
            </a:pPr>
            <a:r>
              <a:rPr lang="es-MX" sz="2800" dirty="0"/>
              <a:t>Sitio web de Unimersiv es: </a:t>
            </a:r>
            <a:r>
              <a:rPr lang="es-MX" sz="2800" dirty="0">
                <a:hlinkClick r:id="rId5"/>
              </a:rPr>
              <a:t>https://unimersiv.com/</a:t>
            </a:r>
            <a:r>
              <a:rPr lang="es-MX" sz="2800" dirty="0"/>
              <a:t> </a:t>
            </a:r>
          </a:p>
          <a:p>
            <a:pPr>
              <a:buFont typeface="Arial" panose="020B0604020202020204" pitchFamily="34" charset="0"/>
              <a:buChar char="•"/>
            </a:pPr>
            <a:r>
              <a:rPr lang="es-MX" sz="2800" dirty="0"/>
              <a:t>Unimersiv es una plataforma de experiencias educativas de realidad virtual </a:t>
            </a:r>
          </a:p>
          <a:p>
            <a:pPr>
              <a:buFont typeface="+mj-lt"/>
              <a:buAutoNum type="arabicPeriod" startAt="3"/>
            </a:pPr>
            <a:r>
              <a:rPr lang="es-MX" sz="4000" b="1" dirty="0"/>
              <a:t>Civilisations AR (de la BBC):</a:t>
            </a:r>
            <a:endParaRPr lang="es-MX" sz="4000" dirty="0"/>
          </a:p>
          <a:p>
            <a:pPr>
              <a:buFont typeface="Arial" panose="020B0604020202020204" pitchFamily="34" charset="0"/>
              <a:buChar char="•"/>
            </a:pPr>
            <a:r>
              <a:rPr lang="es-MX" sz="4000" dirty="0"/>
              <a:t>Información sobre "Civilisations AR" en el sitio web de Nexus Studios, quien colaboró con la BBC en el desarrollo de la aplicación: </a:t>
            </a:r>
            <a:r>
              <a:rPr lang="es-MX" sz="4000" dirty="0">
                <a:hlinkClick r:id="rId6"/>
              </a:rPr>
              <a:t>https://nexusstudios.com/work/civilisations-xr/</a:t>
            </a:r>
            <a:r>
              <a:rPr lang="es-MX" sz="4000" dirty="0"/>
              <a:t>  </a:t>
            </a:r>
          </a:p>
          <a:p>
            <a:pPr>
              <a:buFontTx/>
              <a:buNone/>
            </a:pPr>
            <a:r>
              <a:rPr lang="es-MX" sz="4000" dirty="0"/>
              <a:t>4.</a:t>
            </a:r>
            <a:r>
              <a:rPr lang="es-MX" sz="5400" b="1" dirty="0"/>
              <a:t>Labster:</a:t>
            </a:r>
            <a:endParaRPr lang="es-MX" sz="5400" dirty="0"/>
          </a:p>
          <a:p>
            <a:pPr>
              <a:buFont typeface="Arial" panose="020B0604020202020204" pitchFamily="34" charset="0"/>
              <a:buChar char="•"/>
            </a:pPr>
            <a:r>
              <a:rPr lang="es-MX" sz="5400" dirty="0"/>
              <a:t>Labster's main website: [</a:t>
            </a:r>
            <a:r>
              <a:rPr lang="es-MX" sz="5400" dirty="0">
                <a:hlinkClick r:id="rId7"/>
              </a:rPr>
              <a:t>https://www.labster.com/</a:t>
            </a:r>
            <a:r>
              <a:rPr lang="es-MX" sz="5400" dirty="0"/>
              <a:t>] </a:t>
            </a:r>
          </a:p>
          <a:p>
            <a:pPr>
              <a:buFontTx/>
              <a:buNone/>
            </a:pPr>
            <a:r>
              <a:rPr lang="es-MX" sz="5400" b="0" dirty="0"/>
              <a:t>5.</a:t>
            </a:r>
            <a:r>
              <a:rPr lang="es-MX" sz="5400" b="1" dirty="0"/>
              <a:t>VictoryXR Dissection:</a:t>
            </a:r>
            <a:endParaRPr lang="es-MX" sz="5400" dirty="0"/>
          </a:p>
          <a:p>
            <a:pPr>
              <a:buFont typeface="Arial" panose="020B0604020202020204" pitchFamily="34" charset="0"/>
              <a:buChar char="•"/>
            </a:pPr>
            <a:r>
              <a:rPr lang="es-MX" sz="5400" dirty="0"/>
              <a:t>VictoryXR: [</a:t>
            </a:r>
            <a:r>
              <a:rPr lang="es-MX" sz="5400" dirty="0">
                <a:hlinkClick r:id="rId8"/>
              </a:rPr>
              <a:t>https://www.victoryxr.com/</a:t>
            </a:r>
            <a:r>
              <a:rPr lang="es-MX" sz="5400" dirty="0"/>
              <a:t>] </a:t>
            </a:r>
            <a:r>
              <a:rPr lang="es-MX" sz="5400" dirty="0">
                <a:hlinkClick r:id="rId8"/>
              </a:rPr>
              <a:t>[7]</a:t>
            </a:r>
            <a:endParaRPr lang="es-MX" sz="5400" dirty="0"/>
          </a:p>
          <a:p>
            <a:pPr>
              <a:buFont typeface="Arial" panose="020B0604020202020204" pitchFamily="34" charset="0"/>
              <a:buChar char="•"/>
            </a:pPr>
            <a:r>
              <a:rPr lang="es-MX" sz="5400" dirty="0"/>
              <a:t>VictoryXR Dissection Simulator: Invertebrate Edition on Meta Quest: [</a:t>
            </a:r>
            <a:r>
              <a:rPr lang="es-MX" sz="5400" dirty="0">
                <a:hlinkClick r:id="rId9"/>
              </a:rPr>
              <a:t>https://www.meta.com/experiences/dissection-simulator-invertebrate-edition/3812592368817406/</a:t>
            </a:r>
            <a:r>
              <a:rPr lang="es-MX" sz="5400" dirty="0"/>
              <a:t>] </a:t>
            </a:r>
            <a:r>
              <a:rPr lang="es-MX" sz="5400" dirty="0">
                <a:hlinkClick r:id="rId9"/>
              </a:rPr>
              <a:t>[8]</a:t>
            </a:r>
            <a:endParaRPr lang="es-MX" sz="5400" dirty="0"/>
          </a:p>
          <a:p>
            <a:pPr>
              <a:buFont typeface="Arial" panose="020B0604020202020204" pitchFamily="34" charset="0"/>
              <a:buChar char="•"/>
            </a:pPr>
            <a:r>
              <a:rPr lang="es-MX" sz="5400" dirty="0"/>
              <a:t>VXR.Direct: [</a:t>
            </a:r>
            <a:r>
              <a:rPr lang="es-MX" sz="5400" dirty="0">
                <a:hlinkClick r:id="rId10"/>
              </a:rPr>
              <a:t>https://vxr.direct/vr-pig-dissection-hoggin-the-scalpel/</a:t>
            </a:r>
            <a:r>
              <a:rPr lang="es-MX" sz="5400" dirty="0"/>
              <a:t>] </a:t>
            </a:r>
          </a:p>
          <a:p>
            <a:pPr>
              <a:buFontTx/>
              <a:buNone/>
            </a:pPr>
            <a:r>
              <a:rPr lang="es-MX" sz="5400" dirty="0"/>
              <a:t>6. </a:t>
            </a:r>
            <a:r>
              <a:rPr lang="es-MX" sz="5400" b="1" dirty="0"/>
              <a:t>zSpace:</a:t>
            </a:r>
            <a:endParaRPr lang="es-MX" sz="5400" dirty="0"/>
          </a:p>
          <a:p>
            <a:pPr>
              <a:buFont typeface="Arial" panose="020B0604020202020204" pitchFamily="34" charset="0"/>
              <a:buChar char="•"/>
            </a:pPr>
            <a:r>
              <a:rPr lang="es-MX" sz="5400" dirty="0"/>
              <a:t>zSpace: [</a:t>
            </a:r>
            <a:r>
              <a:rPr lang="es-MX" sz="5400" dirty="0">
                <a:hlinkClick r:id="rId11"/>
              </a:rPr>
              <a:t>https://zspace.com/</a:t>
            </a:r>
            <a:r>
              <a:rPr lang="es-MX" sz="5400" dirty="0"/>
              <a:t>] </a:t>
            </a:r>
            <a:r>
              <a:rPr lang="es-MX" sz="5400" dirty="0">
                <a:hlinkClick r:id="rId11"/>
              </a:rPr>
              <a:t>[10]</a:t>
            </a:r>
            <a:endParaRPr lang="es-MX" sz="5400" dirty="0"/>
          </a:p>
          <a:p>
            <a:pPr>
              <a:buFont typeface="Arial" panose="020B0604020202020204" pitchFamily="34" charset="0"/>
              <a:buChar char="•"/>
            </a:pPr>
            <a:r>
              <a:rPr lang="es-MX" sz="5400" dirty="0"/>
              <a:t>Wikipedia: [</a:t>
            </a:r>
            <a:r>
              <a:rPr lang="es-MX" sz="5400" dirty="0">
                <a:hlinkClick r:id="rId12"/>
              </a:rPr>
              <a:t>https://en.wikipedia.org/wiki/ZSpace_(company)</a:t>
            </a:r>
            <a:r>
              <a:rPr lang="es-MX" sz="5400" dirty="0"/>
              <a:t>] </a:t>
            </a:r>
            <a:r>
              <a:rPr lang="es-MX" sz="5400" dirty="0">
                <a:hlinkClick r:id="rId12"/>
              </a:rPr>
              <a:t>[11]</a:t>
            </a:r>
            <a:endParaRPr lang="es-MX" sz="5400" dirty="0"/>
          </a:p>
          <a:p>
            <a:pPr>
              <a:buFont typeface="Arial" panose="020B0604020202020204" pitchFamily="34" charset="0"/>
              <a:buChar char="•"/>
            </a:pPr>
            <a:endParaRPr lang="es-MX" sz="4000" dirty="0"/>
          </a:p>
          <a:p>
            <a:pPr>
              <a:buFont typeface="Arial" panose="020B0604020202020204" pitchFamily="34" charset="0"/>
              <a:buChar char="•"/>
            </a:pPr>
            <a:endParaRPr lang="es-MX" sz="2800" dirty="0"/>
          </a:p>
          <a:p>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9</a:t>
            </a:fld>
            <a:endParaRPr lang="es-MX"/>
          </a:p>
        </p:txBody>
      </p:sp>
    </p:spTree>
    <p:extLst>
      <p:ext uri="{BB962C8B-B14F-4D97-AF65-F5344CB8AC3E}">
        <p14:creationId xmlns:p14="http://schemas.microsoft.com/office/powerpoint/2010/main" val="2337371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800" kern="0" dirty="0">
                <a:effectLst/>
                <a:latin typeface="AppleSystemUIFont"/>
                <a:ea typeface="Calibri" panose="020F0502020204030204" pitchFamily="34" charset="0"/>
                <a:cs typeface="AppleSystemUIFont"/>
              </a:rPr>
              <a:t>La RV es ideal para el desarrollo de habilidades tanto técnicas ("duras") como interpersonales ("blandas"), ya que permite la práctica deliberada en escenarios realistas, pero sin riesgo.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Osso VR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Una plataforma de entrenamiento y evaluación quirúrgica para estudiantes de medicina y cirujanos. Los profesionales pueden practicar procedimientos ortopédicos complejos, como una artroplastia de rodilla, en un entorno virtual hiperrealista, mejorando su técnica y memoria muscular.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Mejora el rendimiento quirúrgico, reduce la curva de aprendizaje y permite la práctica sin poner en riesgo a los pacientes.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Interplay Learning</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Plataforma de formación para oficios técnicos como electricidad, fontanería y climatización (HVAC). Un técnico puede practicar cómo diagnosticar y reparar una unidad de aire acondicionado defectuosa en un tejado virtual, enfrentándose a diferentes escenarios y fallos. Durante la pandemia utilizamos plataformas de realidad virtual y simuladores con profesores del SAE Institute para capacitación en ingeniería de sonido.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Entrenamiento seguro para trabajos de alto riesgo, acceso a una gran variedad de equipos y escenarios sin costo de material, y aceleración de la capacitación.</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Virti</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Se especializa en el entrenamiento de habilidades blandas. Un estudiante puede practicar cómo dar una presentación frente a un público virtual que reacciona a su lenguaje corporal y tono de voz. También se usa para simular conversaciones difíciles, como dar malas noticias a un paciente (en medicina) o gestionar a un cliente enojadado (en ventas).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Proporciona un espacio seguro para fallar y mejorar en habilidades interpersonales. Ofrece retroalimentación objetiva y ayuda a desarrollar la confianza.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4. Exploración Espacial y Submarina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Estas tecnologías rompen las barreras físicas, permitiendo a los estudiantes viajar a lugares inaccesibles para el ser humano, desde las profundidades del océano hasta galaxias lejanas.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Mission: ISS (Meta Quest)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Una simulación desarrollada en colaboración con la NASA que permite a los usuarios experimentar la vida a bordo de la Estación Espacial Internacional (ISS). Pueden flotar en gravedad cero, realizar caminatas espaciales para hacer reparaciones y atracar cápsulas de carga.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Inspira vocaciones científicas (STEM) y ofrece una comprensión visceral de los principios de la física y los desafíos de la exploración espacial.</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Ocean Rift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Es uno de los parques acuáticos virtuales más populares. Los usuarios pueden nadar junto a delfines, tortugas, tiburones, ballenas e incluso criaturas prehistóricas como el Mosasaurus. Cada animal tiene comportamientos realistas.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Fomenta el interés por la biología marina y la conservación. Permite a los estudiantes experimentar la majestuosidad del mundo submarino de una forma inmersiva y segura.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Universe Sandbox</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Descripción: Un simulador espacial interactivo que permite a los usuarios crear, destruir y manipular el universo a una escala inimaginable. Pueden hacer que la Luna colisione con la Tierra para ver las consecuencias, transformar Júpiter en una estrella o diseñar su propio sistema solar y observar las leyes de la gravedad en acción.</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Tecnología: Realidad Virtual (RV) y versión para PC.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Beneficio Educativo: Es una herramienta increíblemente poderosa para enseñar conceptos de física, astronomía y geología a través de la experimentación de causa y efecto a nivel cósmico.</a:t>
            </a:r>
          </a:p>
          <a:p>
            <a:endParaRPr lang="es-MX" sz="1800" kern="0" dirty="0">
              <a:effectLst/>
              <a:latin typeface="AppleSystemUIFont"/>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Times New Roman" panose="02020603050405020304" pitchFamily="18" charset="0"/>
              </a:rPr>
              <a:t>Sitios web </a:t>
            </a:r>
          </a:p>
          <a:p>
            <a:pPr>
              <a:buFont typeface="+mj-lt"/>
              <a:buAutoNum type="arabicPeriod"/>
            </a:pPr>
            <a:r>
              <a:rPr lang="es-MX" sz="2800" b="1" dirty="0"/>
              <a:t>Osso VR:</a:t>
            </a:r>
            <a:endParaRPr lang="es-MX" sz="2800" dirty="0"/>
          </a:p>
          <a:p>
            <a:pPr>
              <a:buFont typeface="Arial" panose="020B0604020202020204" pitchFamily="34" charset="0"/>
              <a:buChar char="•"/>
            </a:pPr>
            <a:r>
              <a:rPr lang="es-MX" sz="2800" dirty="0"/>
              <a:t>The official website for Osso VR is: [</a:t>
            </a:r>
            <a:r>
              <a:rPr lang="es-MX" sz="2800" dirty="0">
                <a:hlinkClick r:id="rId3"/>
              </a:rPr>
              <a:t>https://www.ossovr.com/</a:t>
            </a:r>
            <a:r>
              <a:rPr lang="es-MX" sz="2800" dirty="0"/>
              <a:t>]</a:t>
            </a:r>
          </a:p>
          <a:p>
            <a:pPr>
              <a:buFont typeface="+mj-lt"/>
              <a:buAutoNum type="arabicPeriod" startAt="2"/>
            </a:pPr>
            <a:r>
              <a:rPr lang="es-MX" sz="2800" b="1" dirty="0"/>
              <a:t>Interplay Learning:</a:t>
            </a:r>
            <a:endParaRPr lang="es-MX" sz="2800" dirty="0"/>
          </a:p>
          <a:p>
            <a:pPr>
              <a:buFont typeface="Arial" panose="020B0604020202020204" pitchFamily="34" charset="0"/>
              <a:buChar char="•"/>
            </a:pPr>
            <a:r>
              <a:rPr lang="es-MX" sz="2800" dirty="0"/>
              <a:t>The official website for Interplay Learning is: [</a:t>
            </a:r>
            <a:r>
              <a:rPr lang="es-MX" sz="2800" dirty="0">
                <a:hlinkClick r:id="rId4"/>
              </a:rPr>
              <a:t>https://www.interplaylearning.com/</a:t>
            </a:r>
            <a:r>
              <a:rPr lang="es-MX" sz="2800" dirty="0"/>
              <a:t>]</a:t>
            </a:r>
          </a:p>
          <a:p>
            <a:pPr>
              <a:buFont typeface="+mj-lt"/>
              <a:buAutoNum type="arabicPeriod" startAt="3"/>
            </a:pPr>
            <a:r>
              <a:rPr lang="es-MX" sz="2800" b="1" dirty="0"/>
              <a:t>Virti:</a:t>
            </a:r>
            <a:endParaRPr lang="es-MX" sz="2800" dirty="0"/>
          </a:p>
          <a:p>
            <a:pPr>
              <a:buFont typeface="Arial" panose="020B0604020202020204" pitchFamily="34" charset="0"/>
              <a:buChar char="•"/>
            </a:pPr>
            <a:r>
              <a:rPr lang="es-MX" sz="2800" dirty="0"/>
              <a:t>The official website for Virti is: [</a:t>
            </a:r>
            <a:r>
              <a:rPr lang="es-MX" sz="2800" dirty="0">
                <a:hlinkClick r:id="rId5"/>
              </a:rPr>
              <a:t>https://www.virti.com/</a:t>
            </a:r>
            <a:r>
              <a:rPr lang="es-MX" sz="2800" dirty="0"/>
              <a:t>]</a:t>
            </a:r>
          </a:p>
          <a:p>
            <a:r>
              <a:rPr lang="es-MX" sz="2800" b="1" dirty="0"/>
              <a:t>4. Mission: ISS (Meta Quest)</a:t>
            </a:r>
            <a:r>
              <a:rPr lang="es-MX" sz="2800" dirty="0"/>
              <a:t>:</a:t>
            </a:r>
          </a:p>
          <a:p>
            <a:pPr>
              <a:buFont typeface="Arial" panose="020B0604020202020204" pitchFamily="34" charset="0"/>
              <a:buChar char="•"/>
            </a:pPr>
            <a:r>
              <a:rPr lang="es-MX" sz="2800" dirty="0"/>
              <a:t>Sitio oficial de Mission: ISS: [</a:t>
            </a:r>
            <a:r>
              <a:rPr lang="es-MX" sz="2800" dirty="0">
                <a:hlinkClick r:id="rId6"/>
              </a:rPr>
              <a:t>https://mission-iss.com/</a:t>
            </a:r>
            <a:r>
              <a:rPr lang="es-MX" sz="2800" dirty="0"/>
              <a:t>]</a:t>
            </a:r>
          </a:p>
          <a:p>
            <a:r>
              <a:rPr lang="es-MX" sz="2800" b="1" dirty="0"/>
              <a:t>5. Ocean Rift</a:t>
            </a:r>
            <a:r>
              <a:rPr lang="es-MX" sz="2800" dirty="0"/>
              <a:t>:</a:t>
            </a:r>
          </a:p>
          <a:p>
            <a:pPr>
              <a:buFont typeface="Arial" panose="020B0604020202020204" pitchFamily="34" charset="0"/>
              <a:buChar char="•"/>
            </a:pPr>
            <a:r>
              <a:rPr lang="es-MX" sz="2800" dirty="0"/>
              <a:t>Sitio oficial de Ocean Rift: [</a:t>
            </a:r>
            <a:r>
              <a:rPr lang="es-MX" sz="2800" dirty="0">
                <a:hlinkClick r:id="rId7"/>
              </a:rPr>
              <a:t>https://oceanrift.com/</a:t>
            </a:r>
            <a:r>
              <a:rPr lang="es-MX" sz="2800" dirty="0"/>
              <a:t>]</a:t>
            </a:r>
          </a:p>
          <a:p>
            <a:r>
              <a:rPr lang="es-MX" sz="2800" b="1" dirty="0"/>
              <a:t>6. Universe Sandbox</a:t>
            </a:r>
            <a:r>
              <a:rPr lang="es-MX" sz="2800" dirty="0"/>
              <a:t>:</a:t>
            </a:r>
          </a:p>
          <a:p>
            <a:pPr>
              <a:buFont typeface="Arial" panose="020B0604020202020204" pitchFamily="34" charset="0"/>
              <a:buChar char="•"/>
            </a:pPr>
            <a:r>
              <a:rPr lang="es-MX" sz="2800" dirty="0"/>
              <a:t>Sitio oficial de Universe Sandbox: [</a:t>
            </a:r>
            <a:r>
              <a:rPr lang="es-MX" sz="2800" dirty="0">
                <a:hlinkClick r:id="rId8"/>
              </a:rPr>
              <a:t>https://universesandbox.com/</a:t>
            </a:r>
            <a:r>
              <a:rPr lang="es-MX" sz="2800" dirty="0"/>
              <a:t>]</a:t>
            </a:r>
          </a:p>
          <a:p>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10</a:t>
            </a:fld>
            <a:endParaRPr lang="es-MX"/>
          </a:p>
        </p:txBody>
      </p:sp>
    </p:spTree>
    <p:extLst>
      <p:ext uri="{BB962C8B-B14F-4D97-AF65-F5344CB8AC3E}">
        <p14:creationId xmlns:p14="http://schemas.microsoft.com/office/powerpoint/2010/main" val="525983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800" b="1" kern="0" dirty="0">
                <a:effectLst/>
                <a:latin typeface="AppleSystemUIFontBold"/>
                <a:ea typeface="Calibri" panose="020F0502020204030204" pitchFamily="34" charset="0"/>
                <a:cs typeface="AppleSystemUIFontBold"/>
              </a:rPr>
              <a:t>Notas del presentador:</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Este caso es emblemático porque demuestra cómo la tecnología puede superar limitaciones físicas significativas. No todos los programas médicos tienen acceso a cadáveres, pero con AR, cualquier estudiante puede explorar anatomía humana en detalle. La mejora en calificaciones y la reducción en tiempo de aprendizaje son especialmente importantes en carreras donde el tiempo es crítico. La preferencia estudiantil del 96% nos dice que no solo es más efectivo, sino también más atractivo.</a:t>
            </a:r>
          </a:p>
          <a:p>
            <a:endParaRPr lang="es-MX" sz="1800" kern="0" dirty="0">
              <a:effectLst/>
              <a:latin typeface="AppleSystemUIFont"/>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Fuente Principal: Un estudio publicado en la revista JAMA Network Open en septiembre de 2020 analizó las respuestas de 177 de los 185 estudiantes de primer año de medicina que tuvieron que usar el sistema de forma remota debido a la pandemia de COVID-19. (https://thedaily.case.edu/cwru-achieves-global-first-in-mixed-reality-education-during-covid-19-pandemic/) (https://pmc.ncbi.nlm.nih.gov/articles/PMC7499123/)</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Resultados Clave de la Encuesta: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El 81% de los estudiantes que respondieron dijeron que las sesiones remotas con HoloAnatomy eran iguales o mejores que la instrucción en persona. (https://thedaily.case.edu/cwru-achieves-global-first-in-mixed-reality-education-during-covid-19-pandemic/)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El 84% creía que los futuros estudiantes podrían "aprender anatomía de manera efectiva" a través de la aplicación remota de realidad mixta. (https://thedaily.case.edu/cwru-achieves-global-first-in-mixed-reality-education-during-covid-19-pandemic/)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kern="0" dirty="0">
                <a:effectLst/>
                <a:latin typeface="AppleSystemUIFont"/>
                <a:ea typeface="Calibri" panose="020F0502020204030204" pitchFamily="34" charset="0"/>
                <a:cs typeface="AppleSystemUIFont"/>
              </a:rPr>
              <a:t>    –   Un estudio de 2022 sobre la anatomía de la mama encontró que los participantes expresaron respuestas significativamente más positivas hacia la realidad mixta y la encontraron más fácil para el aprendizaje y el trabajo en equipo en comparación con la disección de cadáveres. (https://case.edu/holoanatomy/research)</a:t>
            </a:r>
          </a:p>
          <a:p>
            <a:endParaRPr lang="es-MX" sz="1800" kern="0" dirty="0">
              <a:effectLst/>
              <a:latin typeface="AppleSystemUIFon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0" dirty="0">
                <a:effectLst/>
                <a:latin typeface="AppleSystemUIFont"/>
                <a:ea typeface="Calibri" panose="020F0502020204030204" pitchFamily="34" charset="0"/>
                <a:cs typeface="AppleSystemUIFont"/>
              </a:rPr>
              <a:t>Conclusión: Los datos de las encuestas oficiales muestran una abrumadora preferencia y aceptación de la tecnología HoloLens como un método de aprendizaje efectivo y, en muchos casos, superior. (https://thedaily.case.edu/cwru-achieves-global-first-in-mixed-reality-education-during-covid-19-pandemic/)</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11</a:t>
            </a:fld>
            <a:endParaRPr lang="es-MX"/>
          </a:p>
        </p:txBody>
      </p:sp>
    </p:spTree>
    <p:extLst>
      <p:ext uri="{BB962C8B-B14F-4D97-AF65-F5344CB8AC3E}">
        <p14:creationId xmlns:p14="http://schemas.microsoft.com/office/powerpoint/2010/main" val="3662748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La historia tradicionalmente se enseña a través de libros y documentales. Imagine la diferencia entre leer sobre el Coliseo Romano y caminar por él, escuchar los rugidos de la multitud, ver los gladiadores. Los estudiantes no solo aprenden hechos, sino que desarrollan empatía histórica, comprenden contextos y se conectan emocionalmente con el pasado. Esto es especialmente poderoso para preservar y transmitir patrimonio cultural que está en riesgo.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13</a:t>
            </a:fld>
            <a:endParaRPr lang="es-MX"/>
          </a:p>
        </p:txBody>
      </p:sp>
    </p:spTree>
    <p:extLst>
      <p:ext uri="{BB962C8B-B14F-4D97-AF65-F5344CB8AC3E}">
        <p14:creationId xmlns:p14="http://schemas.microsoft.com/office/powerpoint/2010/main" val="2834680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Labster demuestra cómo la VR puede democratizar el acceso a educación científica de calidad. No todas las escuelas pueden permitirse laboratorios completamente equipados, pero con VR pueden realizar experimentos que en la realidad serían peligrosos, costosos o imposibles. Los estudiantes pueden ver cómo interactúan las moléculas, viajar dentro de células, o manipular el ADN. La mejora del 76% en resultados es especialmente significativa en STEM, donde la comprensión conceptual es fundamental.</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14</a:t>
            </a:fld>
            <a:endParaRPr lang="es-MX"/>
          </a:p>
        </p:txBody>
      </p:sp>
    </p:spTree>
    <p:extLst>
      <p:ext uri="{BB962C8B-B14F-4D97-AF65-F5344CB8AC3E}">
        <p14:creationId xmlns:p14="http://schemas.microsoft.com/office/powerpoint/2010/main" val="59181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200" b="1" kern="0" dirty="0">
                <a:effectLst/>
                <a:latin typeface="AppleSystemUIFontBold"/>
                <a:ea typeface="Calibri" panose="020F0502020204030204" pitchFamily="34" charset="0"/>
                <a:cs typeface="AppleSystemUIFontBold"/>
              </a:rPr>
              <a:t>Notas del presentador:</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El pensamiento estratégico es crucial porque la implementación de VR/AR en educación no es solo un cambio tecnológico, es una transformación cultural. Necesitamos una visión clara de hacia dónde vamos, un análisis honesto de dónde estamos, y un plan realista para llegar ahí. La clave está en no intentar hacerlo todo a la vez, sino en fases que permitan aprender y ajustar el rumbo.</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16</a:t>
            </a:fld>
            <a:endParaRPr lang="es-MX"/>
          </a:p>
        </p:txBody>
      </p:sp>
    </p:spTree>
    <p:extLst>
      <p:ext uri="{BB962C8B-B14F-4D97-AF65-F5344CB8AC3E}">
        <p14:creationId xmlns:p14="http://schemas.microsoft.com/office/powerpoint/2010/main" val="1738375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Este análisis FODA nos ayuda a tomar decisiones informadas. Las fortalezas y oportunidades son claras, pero no debemos ignorar las debilidades y amenazas. La curva de aprendizaje docente es real y debe ser parte de la estrategia de implementación. La inversión inicial puede ser alta, pero los costos están bajando rápidamente. La resistencia al cambio es quizás el mayor desafío, y por eso necesitamos una estrategia de gestión del cambio sólida.</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17</a:t>
            </a:fld>
            <a:endParaRPr lang="es-MX"/>
          </a:p>
        </p:txBody>
      </p:sp>
    </p:spTree>
    <p:extLst>
      <p:ext uri="{BB962C8B-B14F-4D97-AF65-F5344CB8AC3E}">
        <p14:creationId xmlns:p14="http://schemas.microsoft.com/office/powerpoint/2010/main" val="77835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La implementación por fases es crucial para el éxito. Comenzar con un piloto permite aprender sin comprometer toda la institución. La fase de expansión es donde se prueba la escalabilidad y se refinan los procesos. La integración completa solo debe ocurrir cuando tengamos evidencia sólida de éxito y hayamos desarrollado las capacidades necesarias. Cada fase debe tener objetivos claros y métricas de éxito definidas.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18</a:t>
            </a:fld>
            <a:endParaRPr lang="es-MX"/>
          </a:p>
        </p:txBody>
      </p:sp>
    </p:spTree>
    <p:extLst>
      <p:ext uri="{BB962C8B-B14F-4D97-AF65-F5344CB8AC3E}">
        <p14:creationId xmlns:p14="http://schemas.microsoft.com/office/powerpoint/2010/main" val="198441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El factor humano es el más crítico y el más subestimado. No basta con comprar la tecnología; necesitamos transformar mentalidades. La resistencia es natural y comprensible: los docentes han invertido años perfeccionando sus métodos actuales. Debemos mostrar claramente cómo VR/AR mejora su efectividad, no amenaza su experiencia. Las comunidades de práctica son especialmente poderosas porque permiten que los docentes aprendan unos de otros.</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19</a:t>
            </a:fld>
            <a:endParaRPr lang="es-MX"/>
          </a:p>
        </p:txBody>
      </p:sp>
    </p:spTree>
    <p:extLst>
      <p:ext uri="{BB962C8B-B14F-4D97-AF65-F5344CB8AC3E}">
        <p14:creationId xmlns:p14="http://schemas.microsoft.com/office/powerpoint/2010/main" val="1289834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Cada desafío tiene solución, pero requiere planificación estratégica. El costo inicial puede mitigarse con modelos de financiamiento creativos, incluyendo partnerships público-privados. La brecha digital docente es real, pero superable con programas de capacitación bien diseñados. El contenido limitado es una oportunidad para desarrollo colaborativo. Los problemas técnicos requieren infraestructura sólida, pero la tecnología está madurando rápidamente.</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20</a:t>
            </a:fld>
            <a:endParaRPr lang="es-MX"/>
          </a:p>
        </p:txBody>
      </p:sp>
    </p:spTree>
    <p:extLst>
      <p:ext uri="{BB962C8B-B14F-4D97-AF65-F5344CB8AC3E}">
        <p14:creationId xmlns:p14="http://schemas.microsoft.com/office/powerpoint/2010/main" val="144982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400" b="1" kern="0" dirty="0">
                <a:effectLst/>
                <a:latin typeface="AppleSystemUIFontBold"/>
                <a:ea typeface="Calibri" panose="020F0502020204030204" pitchFamily="34" charset="0"/>
                <a:cs typeface="AppleSystemUIFontBold"/>
              </a:rPr>
              <a:t>Notas del presentador:</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Las métricas deben ser específicas, medibles y alcanzables. Estos targets están basados en datos reales de implementaciones exitosas. Es importante tener métricas tanto cuantitativas como cualitativas. El ROI debe calcularse no solo en términos financieros, sino también en términos de mejora educativa y ventaja competitiva. La medición debe ser continua, no solo al final del proyecto.</a:t>
            </a:r>
            <a:endParaRPr lang="es-MX"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21</a:t>
            </a:fld>
            <a:endParaRPr lang="es-MX"/>
          </a:p>
        </p:txBody>
      </p:sp>
    </p:spTree>
    <p:extLst>
      <p:ext uri="{BB962C8B-B14F-4D97-AF65-F5344CB8AC3E}">
        <p14:creationId xmlns:p14="http://schemas.microsoft.com/office/powerpoint/2010/main" val="3164321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200" b="1" kern="0" dirty="0">
                <a:effectLst/>
                <a:latin typeface="AppleSystemUIFontBold"/>
                <a:ea typeface="Calibri" panose="020F0502020204030204" pitchFamily="34" charset="0"/>
                <a:cs typeface="AppleSystemUIFontBold"/>
              </a:rPr>
              <a:t>Notas del presentador:</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La financiación no debe ser una barrera para la innovación educativa. Los modelos "como servicio" están ganando popularidad porque reducen la inversión inicial y incluyen actualizaciones y soporte. Los partnerships público-privados pueden ser especialmente atractivos porque las empresas tecnológicas están interesadas en desarrollar el mercado educativo. Los grants gubernamentales son una oportunidad real, especialmente en el contexto post-pandemia donde hay mayor apoyo a la digitalización educativa.</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22</a:t>
            </a:fld>
            <a:endParaRPr lang="es-MX"/>
          </a:p>
        </p:txBody>
      </p:sp>
    </p:spTree>
    <p:extLst>
      <p:ext uri="{BB962C8B-B14F-4D97-AF65-F5344CB8AC3E}">
        <p14:creationId xmlns:p14="http://schemas.microsoft.com/office/powerpoint/2010/main" val="2189600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200" b="1" kern="0" dirty="0">
                <a:effectLst/>
                <a:latin typeface="AppleSystemUIFontBold"/>
                <a:ea typeface="Calibri" panose="020F0502020204030204" pitchFamily="34" charset="0"/>
                <a:cs typeface="AppleSystemUIFontBold"/>
              </a:rPr>
              <a:t>Notas del presentador:</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Estamos solo en el inicio de esta revolución tecnológica. La IA permitirá que las experiencias VR/AR se adapten en tiempo real a cada estudiante. El feedback háptico agregará el sentido del tacto, haciendo las experiencias aún más inmersivas. 5G eliminará las limitaciones de conectividad. El metaverso educativo creará espacios donde estudiantes de todo el mundo puedan colaborar. La democratización es quizás la promesa más importante: acceso universal a educación de calidad mundial.</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23</a:t>
            </a:fld>
            <a:endParaRPr lang="es-MX"/>
          </a:p>
        </p:txBody>
      </p:sp>
    </p:spTree>
    <p:extLst>
      <p:ext uri="{BB962C8B-B14F-4D97-AF65-F5344CB8AC3E}">
        <p14:creationId xmlns:p14="http://schemas.microsoft.com/office/powerpoint/2010/main" val="1425970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200" b="1" kern="0" dirty="0">
                <a:effectLst/>
                <a:latin typeface="AppleSystemUIFontBold"/>
                <a:ea typeface="Calibri" panose="020F0502020204030204" pitchFamily="34" charset="0"/>
                <a:cs typeface="AppleSystemUIFontBold"/>
              </a:rPr>
              <a:t>Notas del presentador:</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Estas recomendaciones están basadas en lecciones aprendidas de implementaciones exitosas y fallidas. "Iniciar YA" es importante porque la ventana de oportunidad se está cerrando rápidamente. Las instituciones que no actúen pronto quedarán rezagadas. La inversión en personas es más importante que la inversión en tecnología. Las alianzas estratégicas pueden acelerar significativamente el proceso. La cultura de innovación debe cultivarse desde el liderazgo. La medición continua permite ajustes en tiempo real.</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24</a:t>
            </a:fld>
            <a:endParaRPr lang="es-MX"/>
          </a:p>
        </p:txBody>
      </p:sp>
    </p:spTree>
    <p:extLst>
      <p:ext uri="{BB962C8B-B14F-4D97-AF65-F5344CB8AC3E}">
        <p14:creationId xmlns:p14="http://schemas.microsoft.com/office/powerpoint/2010/main" val="3960049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200"/>
              </a:spcAft>
            </a:pPr>
            <a:r>
              <a:rPr lang="es-MX" sz="1200" b="1" kern="0" dirty="0">
                <a:effectLst/>
                <a:latin typeface="AppleSystemUIFontBold"/>
                <a:ea typeface="Calibri" panose="020F0502020204030204" pitchFamily="34" charset="0"/>
                <a:cs typeface="AppleSystemUIFontBold"/>
              </a:rPr>
              <a:t>Notas del presentador:</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0" dirty="0">
                <a:effectLst/>
                <a:latin typeface="AppleSystemUIFont"/>
                <a:ea typeface="Calibri" panose="020F0502020204030204" pitchFamily="34" charset="0"/>
                <a:cs typeface="AppleSystemUIFont"/>
              </a:rPr>
              <a:t>Concluimos con un mensaje claro: el futuro de la educación está aquí, ahora. Tenemos la oportunidad de liderar esta transformación o de ser arrastrados por ella. La evidencia científica es abrumadora, la tecnología está madura, y los beneficios son claros. Pero más importante aún, tenemos la oportunidad de crear un futuro donde todos los estudiantes, independientemente de su ubicación o recursos, puedan acceder a experiencias educativas extraordinarias. La pregunta no es si esto va a suceder, sino si vamos a ser parte de hacerlo suceder. El momento de actuar es ahora, y el pensamiento estratégico es nuestra brújula para navegar hacia ese futuro extraordinario.</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2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s-MX" dirty="0"/>
          </a:p>
        </p:txBody>
      </p:sp>
      <p:sp>
        <p:nvSpPr>
          <p:cNvPr id="4" name="Marcador de número de diapositiva 3"/>
          <p:cNvSpPr>
            <a:spLocks noGrp="1"/>
          </p:cNvSpPr>
          <p:nvPr>
            <p:ph type="sldNum" sz="quarter" idx="5"/>
          </p:nvPr>
        </p:nvSpPr>
        <p:spPr/>
        <p:txBody>
          <a:bodyPr/>
          <a:lstStyle/>
          <a:p>
            <a:fld id="{3C0E04CB-235D-2143-8431-44D0D92248C8}" type="slidenum">
              <a:rPr lang="es-MX" smtClean="0"/>
              <a:t>25</a:t>
            </a:fld>
            <a:endParaRPr lang="es-MX"/>
          </a:p>
        </p:txBody>
      </p:sp>
    </p:spTree>
    <p:extLst>
      <p:ext uri="{BB962C8B-B14F-4D97-AF65-F5344CB8AC3E}">
        <p14:creationId xmlns:p14="http://schemas.microsoft.com/office/powerpoint/2010/main" val="923750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7/10/25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07592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7/10/25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451752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7/10/25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129737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7/10/25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04496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7/10/25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91290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7/10/25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566456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7/10/25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71340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7/10/25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909681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7/10/25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354710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7/10/25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01307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7/10/25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520888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7/10/25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1671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questionpro.com/blog/es/generacion-alf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enterpriseappstoday.com/stats/edtech-statistics.html" TargetMode="External"/><Relationship Id="rId5" Type="http://schemas.openxmlformats.org/officeDocument/2006/relationships/hyperlink" Target="https://youngscholarsacademy.org/blog/shocking-poll-state-of-education" TargetMode="External"/><Relationship Id="rId4" Type="http://schemas.openxmlformats.org/officeDocument/2006/relationships/hyperlink" Target="https://digigunea.euskadi.eus/documents/29158716/29203644/EI_EP_ESO_Bach_Plan_Trasformacion_Digital_Sistema_Educativo_Euskadi.pdf/9ae68eb1-fbd4-ba42-1ba8-592b22d57957"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ohiotechnews.com/stories/case-western-reserve-spinoff-raises-3m" TargetMode="External"/><Relationship Id="rId5" Type="http://schemas.openxmlformats.org/officeDocument/2006/relationships/hyperlink" Target="https://pmc.ncbi.nlm.nih.gov/articles/PMC8368739/" TargetMode="External"/><Relationship Id="rId4" Type="http://schemas.openxmlformats.org/officeDocument/2006/relationships/hyperlink" Target="https://www.newswise.com/articles/case-western-reserve-university-launches-ilumi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hyperlink" Target="https://www.artsteps.com/"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s://app.aitubo.ai/"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Picture 3">
            <a:extLst>
              <a:ext uri="{FF2B5EF4-FFF2-40B4-BE49-F238E27FC236}">
                <a16:creationId xmlns:a16="http://schemas.microsoft.com/office/drawing/2014/main" id="{18D1A7C2-4E14-E7BB-F88B-9845A198CB63}"/>
              </a:ext>
            </a:extLst>
          </p:cNvPr>
          <p:cNvPicPr>
            <a:picLocks noChangeAspect="1"/>
          </p:cNvPicPr>
          <p:nvPr/>
        </p:nvPicPr>
        <p:blipFill>
          <a:blip r:embed="rId3"/>
          <a:srcRect t="18510" b="6490"/>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48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ítulo 1">
            <a:extLst>
              <a:ext uri="{FF2B5EF4-FFF2-40B4-BE49-F238E27FC236}">
                <a16:creationId xmlns:a16="http://schemas.microsoft.com/office/drawing/2014/main" id="{DD26F3C4-0EFD-993C-2123-34E418DBD73A}"/>
              </a:ext>
            </a:extLst>
          </p:cNvPr>
          <p:cNvSpPr>
            <a:spLocks noGrp="1"/>
          </p:cNvSpPr>
          <p:nvPr>
            <p:ph type="ctrTitle"/>
          </p:nvPr>
        </p:nvSpPr>
        <p:spPr>
          <a:xfrm>
            <a:off x="224422" y="1555278"/>
            <a:ext cx="7978385" cy="916234"/>
          </a:xfrm>
        </p:spPr>
        <p:txBody>
          <a:bodyPr anchor="ctr">
            <a:normAutofit fontScale="90000"/>
          </a:bodyPr>
          <a:lstStyle/>
          <a:p>
            <a:r>
              <a:rPr lang="es-MX" sz="3600" dirty="0"/>
              <a:t>Conferencia: Realidad Virtual y Aumentada en el Aprendizaje</a:t>
            </a:r>
            <a:br>
              <a:rPr lang="es-MX" sz="3600" dirty="0"/>
            </a:br>
            <a:br>
              <a:rPr lang="es-MX" sz="3600" dirty="0"/>
            </a:br>
            <a:r>
              <a:rPr lang="es-MX" sz="3600" dirty="0"/>
              <a:t>Pensamiento Estratégico en la Educación del Futuro</a:t>
            </a:r>
            <a:br>
              <a:rPr lang="es-MX" sz="3600" dirty="0"/>
            </a:br>
            <a:br>
              <a:rPr lang="es-MX" sz="3600" dirty="0"/>
            </a:br>
            <a:endParaRPr lang="es-MX" sz="3600" dirty="0"/>
          </a:p>
        </p:txBody>
      </p:sp>
      <p:sp>
        <p:nvSpPr>
          <p:cNvPr id="3" name="Subtítulo 2">
            <a:extLst>
              <a:ext uri="{FF2B5EF4-FFF2-40B4-BE49-F238E27FC236}">
                <a16:creationId xmlns:a16="http://schemas.microsoft.com/office/drawing/2014/main" id="{51DEBBB3-41C4-010F-D732-484E35DDE20C}"/>
              </a:ext>
            </a:extLst>
          </p:cNvPr>
          <p:cNvSpPr>
            <a:spLocks noGrp="1"/>
          </p:cNvSpPr>
          <p:nvPr>
            <p:ph type="subTitle" idx="1"/>
          </p:nvPr>
        </p:nvSpPr>
        <p:spPr>
          <a:xfrm>
            <a:off x="93805" y="3806747"/>
            <a:ext cx="7514472" cy="2356328"/>
          </a:xfrm>
        </p:spPr>
        <p:txBody>
          <a:bodyPr anchor="ctr">
            <a:normAutofit/>
          </a:bodyPr>
          <a:lstStyle/>
          <a:p>
            <a:pPr lvl="0"/>
            <a:r>
              <a:rPr lang="es-MX" sz="1800" kern="0" dirty="0">
                <a:effectLst/>
                <a:latin typeface="AppleSystemUIFont"/>
                <a:ea typeface="Calibri" panose="020F0502020204030204" pitchFamily="34" charset="0"/>
                <a:cs typeface="AppleSystemUIFont"/>
              </a:rPr>
              <a:t>Transformando la experiencia educativa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es-MX" sz="1800" kern="0" dirty="0">
                <a:effectLst/>
                <a:latin typeface="AppleSystemUIFont"/>
                <a:ea typeface="Calibri" panose="020F0502020204030204" pitchFamily="34" charset="0"/>
                <a:cs typeface="AppleSystemUIFont"/>
              </a:rPr>
              <a:t>Ciclo: Innovación Pedagógica 2025</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es-MX" sz="1800" kern="0" dirty="0">
                <a:effectLst/>
                <a:latin typeface="AppleSystemUIFont"/>
                <a:ea typeface="Calibri" panose="020F0502020204030204" pitchFamily="34" charset="0"/>
                <a:cs typeface="AppleSystemUIFont"/>
              </a:rPr>
              <a:t>Miguel Angel Pérez Álvarez</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es-MX" sz="1800" kern="0" dirty="0">
                <a:effectLst/>
                <a:latin typeface="AppleSystemUIFont"/>
                <a:ea typeface="Calibri" panose="020F0502020204030204" pitchFamily="34" charset="0"/>
                <a:cs typeface="AppleSystemUIFont"/>
              </a:rPr>
              <a:t>10 de julio de 2025</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es-MX" sz="1800" dirty="0"/>
          </a:p>
        </p:txBody>
      </p:sp>
    </p:spTree>
    <p:extLst>
      <p:ext uri="{BB962C8B-B14F-4D97-AF65-F5344CB8AC3E}">
        <p14:creationId xmlns:p14="http://schemas.microsoft.com/office/powerpoint/2010/main" val="256929435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459D45-2884-59CB-4177-B60A4FC3785E}"/>
              </a:ext>
            </a:extLst>
          </p:cNvPr>
          <p:cNvSpPr>
            <a:spLocks noGrp="1"/>
          </p:cNvSpPr>
          <p:nvPr>
            <p:ph type="title"/>
          </p:nvPr>
        </p:nvSpPr>
        <p:spPr/>
        <p:txBody>
          <a:bodyPr>
            <a:normAutofit fontScale="90000"/>
          </a:bodyPr>
          <a:lstStyle/>
          <a:p>
            <a:r>
              <a:rPr lang="es-MX" b="1" kern="0" dirty="0">
                <a:latin typeface="AppleSystemUIFontBold"/>
                <a:ea typeface="Calibri" panose="020F0502020204030204" pitchFamily="34" charset="0"/>
                <a:cs typeface="AppleSystemUIFontBold"/>
              </a:rPr>
              <a:t>AGENDA</a:t>
            </a:r>
            <a:br>
              <a:rPr lang="es-MX" kern="100" dirty="0">
                <a:latin typeface="Calibri" panose="020F0502020204030204" pitchFamily="34" charset="0"/>
                <a:ea typeface="Calibri" panose="020F0502020204030204" pitchFamily="34" charset="0"/>
                <a:cs typeface="Times New Roman" panose="02020603050405020304" pitchFamily="18" charset="0"/>
              </a:rPr>
            </a:br>
            <a:endParaRPr lang="es-MX" dirty="0"/>
          </a:p>
        </p:txBody>
      </p:sp>
      <p:sp>
        <p:nvSpPr>
          <p:cNvPr id="3" name="Marcador de contenido 2">
            <a:extLst>
              <a:ext uri="{FF2B5EF4-FFF2-40B4-BE49-F238E27FC236}">
                <a16:creationId xmlns:a16="http://schemas.microsoft.com/office/drawing/2014/main" id="{7C091B50-B274-27F6-9C5D-CFFD9D9F47BF}"/>
              </a:ext>
            </a:extLst>
          </p:cNvPr>
          <p:cNvSpPr>
            <a:spLocks noGrp="1"/>
          </p:cNvSpPr>
          <p:nvPr>
            <p:ph idx="1"/>
          </p:nvPr>
        </p:nvSpPr>
        <p:spPr/>
        <p:txBody>
          <a:bodyPr/>
          <a:lstStyle/>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Contexto y Transformación Digital Educativa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Definiendo VR y AR en Educación</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Neurociencia del Aprendizaje Inmersivo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Casos de Éxito Actuales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Pensamiento Estratégico: Marco Conceptual</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Implementación Práctica y Desafíos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MX" sz="1800" kern="0" dirty="0">
                <a:effectLst/>
                <a:latin typeface="AppleSystemUIFont"/>
                <a:ea typeface="Calibri" panose="020F0502020204030204" pitchFamily="34" charset="0"/>
                <a:cs typeface="AppleSystemUIFont"/>
              </a:rPr>
              <a:t>Visión Futura y Conclusiones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183766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0FA33D-EDC8-97A9-65ED-E9324264E6E2}"/>
              </a:ext>
            </a:extLst>
          </p:cNvPr>
          <p:cNvSpPr>
            <a:spLocks noGrp="1"/>
          </p:cNvSpPr>
          <p:nvPr>
            <p:ph type="title"/>
          </p:nvPr>
        </p:nvSpPr>
        <p:spPr/>
        <p:txBody>
          <a:bodyPr>
            <a:normAutofit fontScale="90000"/>
          </a:bodyPr>
          <a:lstStyle/>
          <a:p>
            <a:r>
              <a:rPr lang="es-MX" dirty="0"/>
              <a:t>El Contexto - Transformación Digital Educativa</a:t>
            </a:r>
          </a:p>
        </p:txBody>
      </p:sp>
      <p:sp>
        <p:nvSpPr>
          <p:cNvPr id="3" name="Marcador de contenido 2">
            <a:extLst>
              <a:ext uri="{FF2B5EF4-FFF2-40B4-BE49-F238E27FC236}">
                <a16:creationId xmlns:a16="http://schemas.microsoft.com/office/drawing/2014/main" id="{5D55B292-7E78-5FAF-CA4D-2E825291B189}"/>
              </a:ext>
            </a:extLst>
          </p:cNvPr>
          <p:cNvSpPr>
            <a:spLocks noGrp="1"/>
          </p:cNvSpPr>
          <p:nvPr>
            <p:ph idx="1"/>
          </p:nvPr>
        </p:nvSpPr>
        <p:spPr/>
        <p:txBody>
          <a:bodyPr>
            <a:normAutofit fontScale="92500" lnSpcReduction="10000"/>
          </a:bodyPr>
          <a:lstStyle/>
          <a:p>
            <a:r>
              <a:rPr lang="es-MX" sz="1800" b="1" kern="0" dirty="0">
                <a:effectLst/>
                <a:latin typeface="AppleSystemUIFontBold"/>
                <a:ea typeface="Calibri" panose="020F0502020204030204" pitchFamily="34" charset="0"/>
                <a:cs typeface="AppleSystemUIFontBold"/>
              </a:rPr>
              <a:t>LA REVOLUCIÓN EDUCATIVA EN CURSO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800" b="1" kern="0" dirty="0">
                <a:effectLst/>
                <a:latin typeface="AppleSystemUIFontBold"/>
                <a:ea typeface="Calibri" panose="020F0502020204030204" pitchFamily="34" charset="0"/>
                <a:cs typeface="AppleSystemUIFontBold"/>
              </a:rPr>
              <a:t>Generación Z y Alpha:</a:t>
            </a:r>
            <a:r>
              <a:rPr lang="es-MX" sz="1800" kern="0" dirty="0">
                <a:effectLst/>
                <a:latin typeface="AppleSystemUIFont"/>
                <a:ea typeface="Calibri" panose="020F0502020204030204" pitchFamily="34" charset="0"/>
                <a:cs typeface="AppleSystemUIFont"/>
              </a:rPr>
              <a:t> Nativos digitales que demandan experiencias inmersivas (</a:t>
            </a:r>
            <a:r>
              <a:rPr lang="es-MX" sz="1800" u="none" strike="noStrike" kern="0" dirty="0">
                <a:solidFill>
                  <a:srgbClr val="DCA10D"/>
                </a:solidFill>
                <a:effectLst/>
                <a:latin typeface="AppleSystemUIFont"/>
                <a:ea typeface="Calibri" panose="020F0502020204030204" pitchFamily="34" charset="0"/>
                <a:cs typeface="AppleSystemUIFont"/>
                <a:hlinkClick r:id="rId3"/>
              </a:rPr>
              <a:t>https://www.questionpro.com/blog/es/generacion-alfa/</a:t>
            </a:r>
            <a:r>
              <a:rPr lang="es-MX" sz="1800" kern="0" dirty="0">
                <a:effectLst/>
                <a:latin typeface="AppleSystemUIFont"/>
                <a:ea typeface="Calibri" panose="020F0502020204030204" pitchFamily="34" charset="0"/>
                <a:cs typeface="AppleSystemUIFont"/>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800" b="1" kern="0" dirty="0">
                <a:effectLst/>
                <a:latin typeface="AppleSystemUIFontBold"/>
                <a:ea typeface="Calibri" panose="020F0502020204030204" pitchFamily="34" charset="0"/>
                <a:cs typeface="AppleSystemUIFontBold"/>
              </a:rPr>
              <a:t>Pandemia COVID-19:</a:t>
            </a:r>
            <a:r>
              <a:rPr lang="es-MX" sz="1800" kern="0" dirty="0">
                <a:effectLst/>
                <a:latin typeface="AppleSystemUIFont"/>
                <a:ea typeface="Calibri" panose="020F0502020204030204" pitchFamily="34" charset="0"/>
                <a:cs typeface="AppleSystemUIFont"/>
              </a:rPr>
              <a:t> Aceleración forzada de la digitalización (</a:t>
            </a:r>
            <a:r>
              <a:rPr lang="es-MX" sz="1800" u="none" strike="noStrike" kern="0" dirty="0">
                <a:solidFill>
                  <a:srgbClr val="DCA10D"/>
                </a:solidFill>
                <a:effectLst/>
                <a:latin typeface="AppleSystemUIFont"/>
                <a:ea typeface="Calibri" panose="020F0502020204030204" pitchFamily="34" charset="0"/>
                <a:cs typeface="AppleSystemUIFont"/>
                <a:hlinkClick r:id="rId4"/>
              </a:rPr>
              <a:t>https://digigunea.euskadi.eus/documents/29158716/29203644/EI_EP_ESO_Bach_Plan_Trasformacion_Digital_Sistema_Educativo_Euskadi.pdf/9ae68eb1-fbd4-ba42-1ba8-592b22d57957</a:t>
            </a:r>
            <a:r>
              <a:rPr lang="es-MX" sz="1800" kern="0" dirty="0">
                <a:effectLst/>
                <a:latin typeface="AppleSystemUIFont"/>
                <a:ea typeface="Calibri" panose="020F0502020204030204" pitchFamily="34" charset="0"/>
                <a:cs typeface="AppleSystemUIFont"/>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800" b="1" kern="0" dirty="0">
                <a:effectLst/>
                <a:latin typeface="AppleSystemUIFontBold"/>
                <a:ea typeface="Calibri" panose="020F0502020204030204" pitchFamily="34" charset="0"/>
                <a:cs typeface="AppleSystemUIFontBold"/>
              </a:rPr>
              <a:t>Brecha de Engagement:</a:t>
            </a:r>
            <a:r>
              <a:rPr lang="es-MX" sz="1800" kern="0" dirty="0">
                <a:effectLst/>
                <a:latin typeface="AppleSystemUIFont"/>
                <a:ea typeface="Calibri" panose="020F0502020204030204" pitchFamily="34" charset="0"/>
                <a:cs typeface="AppleSystemUIFont"/>
              </a:rPr>
              <a:t> 54% de estudiantes reportan desconexión en clases tradicionales (</a:t>
            </a:r>
            <a:r>
              <a:rPr lang="es-MX" sz="1800" u="none" strike="noStrike" kern="0" dirty="0">
                <a:solidFill>
                  <a:srgbClr val="DCA10D"/>
                </a:solidFill>
                <a:effectLst/>
                <a:latin typeface="AppleSystemUIFont"/>
                <a:ea typeface="Calibri" panose="020F0502020204030204" pitchFamily="34" charset="0"/>
                <a:cs typeface="AppleSystemUIFont"/>
                <a:hlinkClick r:id="rId5"/>
              </a:rPr>
              <a:t>https://youngscholarsacademy.org/blog/shocking-poll-state-of-education</a:t>
            </a:r>
            <a:r>
              <a:rPr lang="es-MX" sz="1800" kern="0" dirty="0">
                <a:effectLst/>
                <a:latin typeface="AppleSystemUIFont"/>
                <a:ea typeface="Calibri" panose="020F0502020204030204" pitchFamily="34" charset="0"/>
                <a:cs typeface="AppleSystemUIFont"/>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800" b="1" kern="0" dirty="0">
                <a:effectLst/>
                <a:latin typeface="AppleSystemUIFontBold"/>
                <a:ea typeface="Calibri" panose="020F0502020204030204" pitchFamily="34" charset="0"/>
                <a:cs typeface="AppleSystemUIFontBold"/>
              </a:rPr>
              <a:t>Mercado Global:</a:t>
            </a:r>
            <a:r>
              <a:rPr lang="es-MX" sz="1800" kern="0" dirty="0">
                <a:effectLst/>
                <a:latin typeface="AppleSystemUIFont"/>
                <a:ea typeface="Calibri" panose="020F0502020204030204" pitchFamily="34" charset="0"/>
                <a:cs typeface="AppleSystemUIFont"/>
              </a:rPr>
              <a:t> $12.6 billones proyectados para EdTech en 2025 (</a:t>
            </a:r>
            <a:r>
              <a:rPr lang="es-MX" sz="1800" u="none" strike="noStrike" kern="0" dirty="0">
                <a:solidFill>
                  <a:srgbClr val="DCA10D"/>
                </a:solidFill>
                <a:effectLst/>
                <a:latin typeface="AppleSystemUIFont"/>
                <a:ea typeface="Calibri" panose="020F0502020204030204" pitchFamily="34" charset="0"/>
                <a:cs typeface="AppleSystemUIFont"/>
                <a:hlinkClick r:id="rId6"/>
              </a:rPr>
              <a:t>https://www.enterpriseappstoday.com/stats/edtech-statistics.html</a:t>
            </a:r>
            <a:r>
              <a:rPr lang="es-MX" sz="1800" kern="0" dirty="0">
                <a:effectLst/>
                <a:latin typeface="AppleSystemUIFont"/>
                <a:ea typeface="Calibri" panose="020F0502020204030204" pitchFamily="34" charset="0"/>
                <a:cs typeface="AppleSystemUIFont"/>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800" b="1" kern="0" dirty="0">
                <a:effectLst/>
                <a:latin typeface="AppleSystemUIFontBold"/>
                <a:ea typeface="Calibri" panose="020F0502020204030204" pitchFamily="34" charset="0"/>
                <a:cs typeface="AppleSystemUIFontBold"/>
              </a:rPr>
              <a:t>Necesidad Urgente:</a:t>
            </a:r>
            <a:r>
              <a:rPr lang="es-MX" sz="1800" kern="0" dirty="0">
                <a:effectLst/>
                <a:latin typeface="AppleSystemUIFont"/>
                <a:ea typeface="Calibri" panose="020F0502020204030204" pitchFamily="34" charset="0"/>
                <a:cs typeface="AppleSystemUIFont"/>
              </a:rPr>
              <a:t> Repensar metodologías pedagógicas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1739257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871789-4939-E866-B04A-6B6CB49550DC}"/>
              </a:ext>
            </a:extLst>
          </p:cNvPr>
          <p:cNvSpPr>
            <a:spLocks noGrp="1"/>
          </p:cNvSpPr>
          <p:nvPr>
            <p:ph type="title"/>
          </p:nvPr>
        </p:nvSpPr>
        <p:spPr>
          <a:xfrm>
            <a:off x="5248656" y="914400"/>
            <a:ext cx="6236208" cy="1307592"/>
          </a:xfrm>
        </p:spPr>
        <p:txBody>
          <a:bodyPr>
            <a:normAutofit/>
          </a:bodyPr>
          <a:lstStyle/>
          <a:p>
            <a:pPr>
              <a:lnSpc>
                <a:spcPct val="90000"/>
              </a:lnSpc>
            </a:pPr>
            <a:r>
              <a:rPr lang="es-MX" dirty="0"/>
              <a:t>Objetivos del uso de Tecnologías</a:t>
            </a:r>
            <a:endParaRPr lang="es-MX"/>
          </a:p>
        </p:txBody>
      </p:sp>
      <p:pic>
        <p:nvPicPr>
          <p:cNvPr id="5" name="Picture 4" descr="Blue blocks and networks technology background">
            <a:extLst>
              <a:ext uri="{FF2B5EF4-FFF2-40B4-BE49-F238E27FC236}">
                <a16:creationId xmlns:a16="http://schemas.microsoft.com/office/drawing/2014/main" id="{7C784D85-DAB9-0BFD-35CF-256A98F6083A}"/>
              </a:ext>
            </a:extLst>
          </p:cNvPr>
          <p:cNvPicPr>
            <a:picLocks noChangeAspect="1"/>
          </p:cNvPicPr>
          <p:nvPr/>
        </p:nvPicPr>
        <p:blipFill>
          <a:blip r:embed="rId3"/>
          <a:srcRect l="15420" r="46330" b="-446"/>
          <a:stretch>
            <a:fillRect/>
          </a:stretch>
        </p:blipFill>
        <p:spPr>
          <a:xfrm>
            <a:off x="20" y="-1"/>
            <a:ext cx="4663420" cy="6858001"/>
          </a:xfrm>
          <a:prstGeom prst="rect">
            <a:avLst/>
          </a:prstGeom>
        </p:spPr>
      </p:pic>
      <p:sp>
        <p:nvSpPr>
          <p:cNvPr id="3" name="Marcador de contenido 2">
            <a:extLst>
              <a:ext uri="{FF2B5EF4-FFF2-40B4-BE49-F238E27FC236}">
                <a16:creationId xmlns:a16="http://schemas.microsoft.com/office/drawing/2014/main" id="{920CE13E-1C55-A898-063D-36DC19B96EF6}"/>
              </a:ext>
            </a:extLst>
          </p:cNvPr>
          <p:cNvSpPr>
            <a:spLocks noGrp="1"/>
          </p:cNvSpPr>
          <p:nvPr>
            <p:ph idx="1"/>
          </p:nvPr>
        </p:nvSpPr>
        <p:spPr>
          <a:xfrm>
            <a:off x="5248656" y="2221992"/>
            <a:ext cx="6236208" cy="3941064"/>
          </a:xfrm>
        </p:spPr>
        <p:txBody>
          <a:bodyPr>
            <a:normAutofit/>
          </a:bodyPr>
          <a:lstStyle/>
          <a:p>
            <a:r>
              <a:rPr lang="es-MX" dirty="0"/>
              <a:t>Retos de alta demanda cognitiva</a:t>
            </a:r>
          </a:p>
          <a:p>
            <a:r>
              <a:rPr lang="es-MX" dirty="0"/>
              <a:t>Tecnologías digitales como mediador</a:t>
            </a:r>
          </a:p>
          <a:p>
            <a:r>
              <a:rPr lang="es-MX" dirty="0"/>
              <a:t>Desarrollo de habilidades metacognitivas</a:t>
            </a:r>
          </a:p>
          <a:p>
            <a:r>
              <a:rPr lang="es-MX" dirty="0"/>
              <a:t>Contribuir a la construcción de categorías que permitan pensar y representarse el mundo de manera más precisa</a:t>
            </a:r>
          </a:p>
          <a:p>
            <a:r>
              <a:rPr lang="es-MX" dirty="0"/>
              <a:t>¿Aprovechar las experiencias del contexto cultural para contribuir a cambios positivos en  la plástica cerebral?</a:t>
            </a:r>
          </a:p>
        </p:txBody>
      </p:sp>
    </p:spTree>
    <p:extLst>
      <p:ext uri="{BB962C8B-B14F-4D97-AF65-F5344CB8AC3E}">
        <p14:creationId xmlns:p14="http://schemas.microsoft.com/office/powerpoint/2010/main" val="2134044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EA934A7-9615-AE7F-527C-2951F106ABFA}"/>
              </a:ext>
            </a:extLst>
          </p:cNvPr>
          <p:cNvSpPr>
            <a:spLocks noGrp="1"/>
          </p:cNvSpPr>
          <p:nvPr>
            <p:ph type="title"/>
          </p:nvPr>
        </p:nvSpPr>
        <p:spPr>
          <a:xfrm>
            <a:off x="5248656" y="914400"/>
            <a:ext cx="6236208" cy="1307592"/>
          </a:xfrm>
        </p:spPr>
        <p:txBody>
          <a:bodyPr>
            <a:normAutofit/>
          </a:bodyPr>
          <a:lstStyle/>
          <a:p>
            <a:pPr>
              <a:lnSpc>
                <a:spcPct val="90000"/>
              </a:lnSpc>
            </a:pPr>
            <a:r>
              <a:rPr lang="es-MX" sz="2800"/>
              <a:t>Definiendo Realidad Virtual (VR)</a:t>
            </a:r>
            <a:br>
              <a:rPr lang="es-MX" sz="2800"/>
            </a:br>
            <a:r>
              <a:rPr lang="es-MX" sz="2800" b="1" kern="0">
                <a:latin typeface="AppleSystemUIFontBold"/>
                <a:ea typeface="Calibri" panose="020F0502020204030204" pitchFamily="34" charset="0"/>
                <a:cs typeface="AppleSystemUIFontBold"/>
              </a:rPr>
              <a:t> REALIDAD VIRTUAL EN EDUCACIÓN</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Picture 4" descr="Abstract background of green mesh and nodes">
            <a:extLst>
              <a:ext uri="{FF2B5EF4-FFF2-40B4-BE49-F238E27FC236}">
                <a16:creationId xmlns:a16="http://schemas.microsoft.com/office/drawing/2014/main" id="{822DE34C-DBD1-DAF3-C597-5F7EBA559FB4}"/>
              </a:ext>
            </a:extLst>
          </p:cNvPr>
          <p:cNvPicPr>
            <a:picLocks noChangeAspect="1"/>
          </p:cNvPicPr>
          <p:nvPr/>
        </p:nvPicPr>
        <p:blipFill>
          <a:blip r:embed="rId3"/>
          <a:srcRect l="8235" r="46374" b="-2"/>
          <a:stretch>
            <a:fillRect/>
          </a:stretch>
        </p:blipFill>
        <p:spPr>
          <a:xfrm>
            <a:off x="20" y="-1"/>
            <a:ext cx="4663420" cy="6858001"/>
          </a:xfrm>
          <a:prstGeom prst="rect">
            <a:avLst/>
          </a:prstGeom>
        </p:spPr>
      </p:pic>
      <p:cxnSp>
        <p:nvCxnSpPr>
          <p:cNvPr id="11" name="Straight Connector 10">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CA3AC26-5A25-5E0B-AF0C-D39A4E88EBB1}"/>
              </a:ext>
            </a:extLst>
          </p:cNvPr>
          <p:cNvSpPr>
            <a:spLocks noGrp="1"/>
          </p:cNvSpPr>
          <p:nvPr>
            <p:ph idx="1"/>
          </p:nvPr>
        </p:nvSpPr>
        <p:spPr>
          <a:xfrm>
            <a:off x="5248656" y="2221992"/>
            <a:ext cx="6236208" cy="3941064"/>
          </a:xfrm>
        </p:spPr>
        <p:txBody>
          <a:bodyPr>
            <a:normAutofit/>
          </a:bodyPr>
          <a:lstStyle/>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Definición:</a:t>
            </a:r>
            <a:r>
              <a:rPr lang="es-MX" kern="0">
                <a:effectLst/>
                <a:latin typeface="AppleSystemUIFont"/>
                <a:ea typeface="Calibri" panose="020F0502020204030204" pitchFamily="34" charset="0"/>
                <a:cs typeface="AppleSystemUIFont"/>
              </a:rPr>
              <a:t> Entorno completamente sintético que reemplaza la percepción del mundo real</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Características Clave:</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Inmersión total 360°</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Interacción natural</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Presencia psicológica</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Aplicaciones Educativas: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Simulaciones históricas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Laboratorios virtuales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Entrenamiento en habilidades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Exploración espacial/submarina</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s-MX"/>
          </a:p>
        </p:txBody>
      </p:sp>
    </p:spTree>
    <p:extLst>
      <p:ext uri="{BB962C8B-B14F-4D97-AF65-F5344CB8AC3E}">
        <p14:creationId xmlns:p14="http://schemas.microsoft.com/office/powerpoint/2010/main" val="2191704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C7A74C-B032-FED1-0045-56E3CDF00F7D}"/>
              </a:ext>
            </a:extLst>
          </p:cNvPr>
          <p:cNvSpPr>
            <a:spLocks noGrp="1"/>
          </p:cNvSpPr>
          <p:nvPr>
            <p:ph type="title"/>
          </p:nvPr>
        </p:nvSpPr>
        <p:spPr>
          <a:xfrm>
            <a:off x="4866968" y="914400"/>
            <a:ext cx="6627924" cy="1307592"/>
          </a:xfrm>
        </p:spPr>
        <p:txBody>
          <a:bodyPr>
            <a:normAutofit/>
          </a:bodyPr>
          <a:lstStyle/>
          <a:p>
            <a:pPr>
              <a:lnSpc>
                <a:spcPct val="90000"/>
              </a:lnSpc>
            </a:pPr>
            <a:r>
              <a:rPr lang="es-MX" sz="2800"/>
              <a:t>Definiendo Realidad Aumentada (AR)</a:t>
            </a:r>
            <a:r>
              <a:rPr lang="es-MX" sz="2800" b="1" kern="0">
                <a:latin typeface="AppleSystemUIFontBold"/>
                <a:ea typeface="Calibri" panose="020F0502020204030204" pitchFamily="34" charset="0"/>
                <a:cs typeface="AppleSystemUIFontBold"/>
              </a:rPr>
              <a:t> </a:t>
            </a:r>
            <a:br>
              <a:rPr lang="es-MX" sz="2800" b="1" kern="0">
                <a:latin typeface="AppleSystemUIFontBold"/>
                <a:ea typeface="Calibri" panose="020F0502020204030204" pitchFamily="34" charset="0"/>
                <a:cs typeface="AppleSystemUIFontBold"/>
              </a:rPr>
            </a:br>
            <a:r>
              <a:rPr lang="es-MX" sz="2800" b="1" kern="0">
                <a:latin typeface="AppleSystemUIFontBold"/>
                <a:ea typeface="Calibri" panose="020F0502020204030204" pitchFamily="34" charset="0"/>
                <a:cs typeface="AppleSystemUIFontBold"/>
              </a:rPr>
              <a:t>REALIDAD AUMENTADA EN EDUCACIÓN</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Picture 4" descr="Mobile device with apps">
            <a:extLst>
              <a:ext uri="{FF2B5EF4-FFF2-40B4-BE49-F238E27FC236}">
                <a16:creationId xmlns:a16="http://schemas.microsoft.com/office/drawing/2014/main" id="{81D4A184-D4C0-8910-FABB-60898EF80435}"/>
              </a:ext>
            </a:extLst>
          </p:cNvPr>
          <p:cNvPicPr>
            <a:picLocks noChangeAspect="1"/>
          </p:cNvPicPr>
          <p:nvPr/>
        </p:nvPicPr>
        <p:blipFill>
          <a:blip r:embed="rId3"/>
          <a:srcRect l="52580" r="13011" b="1"/>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B2431DF-9CFE-F503-6621-66F3C1B4CAE7}"/>
              </a:ext>
            </a:extLst>
          </p:cNvPr>
          <p:cNvSpPr>
            <a:spLocks noGrp="1"/>
          </p:cNvSpPr>
          <p:nvPr>
            <p:ph idx="1"/>
          </p:nvPr>
        </p:nvSpPr>
        <p:spPr>
          <a:xfrm>
            <a:off x="4866968" y="2221992"/>
            <a:ext cx="6627924" cy="3739896"/>
          </a:xfrm>
        </p:spPr>
        <p:txBody>
          <a:bodyPr>
            <a:normAutofit fontScale="92500" lnSpcReduction="10000"/>
          </a:bodyPr>
          <a:lstStyle/>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Definición:</a:t>
            </a:r>
            <a:r>
              <a:rPr lang="es-MX" kern="0" dirty="0">
                <a:effectLst/>
                <a:latin typeface="AppleSystemUIFont"/>
                <a:ea typeface="Calibri" panose="020F0502020204030204" pitchFamily="34" charset="0"/>
                <a:cs typeface="AppleSystemUIFont"/>
              </a:rPr>
              <a:t> Superposición de información digital sobre el mundo real</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Características Clave:</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Contextualización inmediata</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Interacción con objetos reales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Información just-in-time</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Aplicaciones Educativas: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Libros interactivos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Anatomía 3D superpuesta</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Traducción instantánea</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Gamificación del aula</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s-MX" sz="1500" dirty="0"/>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554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24FA9E-6282-FF17-2940-8CD42F3B56E5}"/>
              </a:ext>
            </a:extLst>
          </p:cNvPr>
          <p:cNvSpPr>
            <a:spLocks noGrp="1"/>
          </p:cNvSpPr>
          <p:nvPr>
            <p:ph type="title"/>
          </p:nvPr>
        </p:nvSpPr>
        <p:spPr/>
        <p:txBody>
          <a:bodyPr/>
          <a:lstStyle/>
          <a:p>
            <a:r>
              <a:rPr lang="es-MX" dirty="0"/>
              <a:t>Neurociencia del Aprendizaje Inmersivo</a:t>
            </a:r>
          </a:p>
        </p:txBody>
      </p:sp>
      <p:graphicFrame>
        <p:nvGraphicFramePr>
          <p:cNvPr id="5" name="Marcador de contenido 2">
            <a:extLst>
              <a:ext uri="{FF2B5EF4-FFF2-40B4-BE49-F238E27FC236}">
                <a16:creationId xmlns:a16="http://schemas.microsoft.com/office/drawing/2014/main" id="{9F116FDB-083E-F1E6-1DB9-5515A6431324}"/>
              </a:ext>
            </a:extLst>
          </p:cNvPr>
          <p:cNvGraphicFramePr>
            <a:graphicFrameLocks noGrp="1"/>
          </p:cNvGraphicFramePr>
          <p:nvPr>
            <p:ph idx="1"/>
            <p:extLst>
              <p:ext uri="{D42A27DB-BD31-4B8C-83A1-F6EECF244321}">
                <p14:modId xmlns:p14="http://schemas.microsoft.com/office/powerpoint/2010/main" val="3191172856"/>
              </p:ext>
            </p:extLst>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857B5D6B-C1B6-ABFD-CA61-927A5E350ED3}"/>
              </a:ext>
            </a:extLst>
          </p:cNvPr>
          <p:cNvSpPr txBox="1"/>
          <p:nvPr/>
        </p:nvSpPr>
        <p:spPr>
          <a:xfrm>
            <a:off x="700635" y="6245817"/>
            <a:ext cx="6115264" cy="369332"/>
          </a:xfrm>
          <a:prstGeom prst="rect">
            <a:avLst/>
          </a:prstGeom>
          <a:noFill/>
        </p:spPr>
        <p:txBody>
          <a:bodyPr wrap="none" rtlCol="0">
            <a:spAutoFit/>
          </a:bodyPr>
          <a:lstStyle/>
          <a:p>
            <a:r>
              <a:rPr lang="es-MX" dirty="0"/>
              <a:t>(*) Ver fuentes científicas válidas en las notas del presentador</a:t>
            </a:r>
          </a:p>
        </p:txBody>
      </p:sp>
    </p:spTree>
    <p:extLst>
      <p:ext uri="{BB962C8B-B14F-4D97-AF65-F5344CB8AC3E}">
        <p14:creationId xmlns:p14="http://schemas.microsoft.com/office/powerpoint/2010/main" val="332909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604516-F583-413C-8C0B-E7944F332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
            <a:ext cx="4876800" cy="6857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7D5F36-DE14-85B5-CE5D-82909902F884}"/>
              </a:ext>
            </a:extLst>
          </p:cNvPr>
          <p:cNvSpPr>
            <a:spLocks noGrp="1"/>
          </p:cNvSpPr>
          <p:nvPr>
            <p:ph type="title"/>
          </p:nvPr>
        </p:nvSpPr>
        <p:spPr>
          <a:xfrm>
            <a:off x="704088" y="914400"/>
            <a:ext cx="3724528" cy="3670298"/>
          </a:xfrm>
        </p:spPr>
        <p:txBody>
          <a:bodyPr>
            <a:normAutofit/>
          </a:bodyPr>
          <a:lstStyle/>
          <a:p>
            <a:r>
              <a:rPr lang="es-MX">
                <a:solidFill>
                  <a:schemeClr val="bg1"/>
                </a:solidFill>
              </a:rPr>
              <a:t>Beneficios Pedagógicos Demostrados</a:t>
            </a:r>
          </a:p>
        </p:txBody>
      </p:sp>
      <p:cxnSp>
        <p:nvCxnSpPr>
          <p:cNvPr id="13" name="Straight Connector 12">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E6C4F72D-9409-776F-7842-7A6AA5663622}"/>
              </a:ext>
            </a:extLst>
          </p:cNvPr>
          <p:cNvGraphicFramePr>
            <a:graphicFrameLocks noGrp="1"/>
          </p:cNvGraphicFramePr>
          <p:nvPr>
            <p:ph idx="1"/>
            <p:extLst>
              <p:ext uri="{D42A27DB-BD31-4B8C-83A1-F6EECF244321}">
                <p14:modId xmlns:p14="http://schemas.microsoft.com/office/powerpoint/2010/main" val="835763519"/>
              </p:ext>
            </p:extLst>
          </p:nvPr>
        </p:nvGraphicFramePr>
        <p:xfrm>
          <a:off x="5715000" y="723901"/>
          <a:ext cx="56769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BEB28C53-C9D6-63F0-8261-C9059EA8FF0B}"/>
              </a:ext>
            </a:extLst>
          </p:cNvPr>
          <p:cNvSpPr txBox="1"/>
          <p:nvPr/>
        </p:nvSpPr>
        <p:spPr>
          <a:xfrm>
            <a:off x="5811864" y="6400800"/>
            <a:ext cx="5056192" cy="369332"/>
          </a:xfrm>
          <a:prstGeom prst="rect">
            <a:avLst/>
          </a:prstGeom>
          <a:noFill/>
        </p:spPr>
        <p:txBody>
          <a:bodyPr wrap="none" rtlCol="0">
            <a:spAutoFit/>
          </a:bodyPr>
          <a:lstStyle/>
          <a:p>
            <a:r>
              <a:rPr lang="es-MX" dirty="0"/>
              <a:t>(*) Fuentes científicas en las notas del presentador</a:t>
            </a:r>
          </a:p>
        </p:txBody>
      </p:sp>
    </p:spTree>
    <p:extLst>
      <p:ext uri="{BB962C8B-B14F-4D97-AF65-F5344CB8AC3E}">
        <p14:creationId xmlns:p14="http://schemas.microsoft.com/office/powerpoint/2010/main" val="2698666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1F5B7B4-889C-9C31-E1DF-57974E4CFA28}"/>
              </a:ext>
            </a:extLst>
          </p:cNvPr>
          <p:cNvSpPr>
            <a:spLocks noGrp="1"/>
          </p:cNvSpPr>
          <p:nvPr>
            <p:ph type="title"/>
          </p:nvPr>
        </p:nvSpPr>
        <p:spPr>
          <a:xfrm>
            <a:off x="4866968" y="914400"/>
            <a:ext cx="6627924" cy="1307592"/>
          </a:xfrm>
        </p:spPr>
        <p:txBody>
          <a:bodyPr>
            <a:normAutofit/>
          </a:bodyPr>
          <a:lstStyle/>
          <a:p>
            <a:pPr>
              <a:lnSpc>
                <a:spcPct val="90000"/>
              </a:lnSpc>
            </a:pPr>
            <a:r>
              <a:rPr lang="es-MX" b="1" kern="0" dirty="0">
                <a:latin typeface="AppleSystemUIFontBold"/>
                <a:ea typeface="Calibri" panose="020F0502020204030204" pitchFamily="34" charset="0"/>
                <a:cs typeface="AppleSystemUIFontBold"/>
              </a:rPr>
              <a:t>Aplicaciones 3D</a:t>
            </a:r>
            <a:br>
              <a:rPr lang="es-MX" kern="100" dirty="0">
                <a:latin typeface="Calibri" panose="020F0502020204030204" pitchFamily="34" charset="0"/>
                <a:ea typeface="Calibri" panose="020F0502020204030204" pitchFamily="34" charset="0"/>
                <a:cs typeface="Times New Roman" panose="02020603050405020304" pitchFamily="18" charset="0"/>
              </a:rPr>
            </a:br>
            <a:endParaRPr lang="es-MX"/>
          </a:p>
        </p:txBody>
      </p:sp>
      <p:pic>
        <p:nvPicPr>
          <p:cNvPr id="5" name="Picture 4" descr="House in a field">
            <a:extLst>
              <a:ext uri="{FF2B5EF4-FFF2-40B4-BE49-F238E27FC236}">
                <a16:creationId xmlns:a16="http://schemas.microsoft.com/office/drawing/2014/main" id="{D8DF1D2B-BFC6-C921-6BC6-A3747FB86481}"/>
              </a:ext>
            </a:extLst>
          </p:cNvPr>
          <p:cNvPicPr>
            <a:picLocks noChangeAspect="1"/>
          </p:cNvPicPr>
          <p:nvPr/>
        </p:nvPicPr>
        <p:blipFill>
          <a:blip r:embed="rId3"/>
          <a:srcRect l="34916" r="23486" b="-1"/>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93121C7-D312-A46B-63F5-89F6A68ADB43}"/>
              </a:ext>
            </a:extLst>
          </p:cNvPr>
          <p:cNvSpPr>
            <a:spLocks noGrp="1"/>
          </p:cNvSpPr>
          <p:nvPr>
            <p:ph idx="1"/>
          </p:nvPr>
        </p:nvSpPr>
        <p:spPr>
          <a:xfrm>
            <a:off x="4866968" y="2221992"/>
            <a:ext cx="6627924" cy="3739896"/>
          </a:xfrm>
        </p:spPr>
        <p:txBody>
          <a:bodyPr>
            <a:normAutofit/>
          </a:bodyPr>
          <a:lstStyle/>
          <a:p>
            <a:pPr marL="0" indent="0">
              <a:buNone/>
            </a:pPr>
            <a:r>
              <a:rPr lang="es-MX" kern="0" dirty="0">
                <a:effectLst/>
                <a:latin typeface="AppleSystemUIFont"/>
                <a:ea typeface="Calibri" panose="020F0502020204030204" pitchFamily="34" charset="0"/>
                <a:cs typeface="AppleSystemUIFont"/>
              </a:rPr>
              <a:t>      1.</a:t>
            </a:r>
            <a:r>
              <a:rPr lang="es-MX" b="1" kern="0" dirty="0">
                <a:effectLst/>
                <a:latin typeface="AppleSystemUIFont"/>
                <a:ea typeface="Calibri" panose="020F0502020204030204" pitchFamily="34" charset="0"/>
                <a:cs typeface="AppleSystemUIFont"/>
              </a:rPr>
              <a:t> Simulaciones Históricas</a:t>
            </a:r>
            <a:r>
              <a:rPr lang="es-MX" b="1" dirty="0">
                <a:effectLst/>
              </a:rPr>
              <a:t> </a:t>
            </a:r>
          </a:p>
          <a:p>
            <a:pPr lvl="1"/>
            <a:r>
              <a:rPr lang="es-MX" kern="0" dirty="0">
                <a:effectLst/>
                <a:latin typeface="AppleSystemUIFont"/>
                <a:ea typeface="Calibri" panose="020F0502020204030204" pitchFamily="34" charset="0"/>
                <a:cs typeface="AppleSystemUIFont"/>
              </a:rPr>
              <a:t>Anne Frank House VR (Casa de Ana Frank en RV</a:t>
            </a:r>
            <a:r>
              <a:rPr lang="es-MX" dirty="0">
                <a:effectLst/>
              </a:rPr>
              <a:t> </a:t>
            </a:r>
          </a:p>
          <a:p>
            <a:pPr lvl="1"/>
            <a:r>
              <a:rPr lang="es-MX" kern="0" dirty="0">
                <a:effectLst/>
                <a:latin typeface="AppleSystemUIFont"/>
                <a:ea typeface="Calibri" panose="020F0502020204030204" pitchFamily="34" charset="0"/>
                <a:cs typeface="AppleSystemUIFont"/>
              </a:rPr>
              <a:t>Unimersiv</a:t>
            </a:r>
            <a:r>
              <a:rPr lang="es-MX" dirty="0">
                <a:effectLst/>
              </a:rPr>
              <a:t> </a:t>
            </a:r>
          </a:p>
          <a:p>
            <a:pPr lvl="1"/>
            <a:r>
              <a:rPr lang="es-MX" kern="0" dirty="0">
                <a:effectLst/>
                <a:latin typeface="AppleSystemUIFont"/>
                <a:ea typeface="Calibri" panose="020F0502020204030204" pitchFamily="34" charset="0"/>
                <a:cs typeface="AppleSystemUIFont"/>
              </a:rPr>
              <a:t>Civilisations AR (de la BBC)</a:t>
            </a:r>
            <a:r>
              <a:rPr lang="es-MX" dirty="0">
                <a:effectLst/>
              </a:rPr>
              <a:t> </a:t>
            </a:r>
          </a:p>
          <a:p>
            <a:pPr marL="457200" lvl="1" indent="0">
              <a:buNone/>
            </a:pPr>
            <a:r>
              <a:rPr lang="es-MX" kern="0" dirty="0">
                <a:effectLst/>
                <a:latin typeface="AppleSystemUIFont"/>
                <a:ea typeface="Calibri" panose="020F0502020204030204" pitchFamily="34" charset="0"/>
                <a:cs typeface="AppleSystemUIFont"/>
              </a:rPr>
              <a:t>2. </a:t>
            </a:r>
            <a:r>
              <a:rPr lang="es-MX" b="1" kern="0" dirty="0">
                <a:effectLst/>
                <a:latin typeface="AppleSystemUIFont"/>
                <a:ea typeface="Calibri" panose="020F0502020204030204" pitchFamily="34" charset="0"/>
                <a:cs typeface="AppleSystemUIFont"/>
              </a:rPr>
              <a:t>Laboratorios Virtuales</a:t>
            </a:r>
            <a:r>
              <a:rPr lang="es-MX" b="1" dirty="0">
                <a:effectLst/>
              </a:rPr>
              <a:t> </a:t>
            </a:r>
          </a:p>
          <a:p>
            <a:pPr lvl="1"/>
            <a:r>
              <a:rPr lang="es-MX" kern="0" dirty="0">
                <a:effectLst/>
                <a:latin typeface="AppleSystemUIFont"/>
                <a:ea typeface="Calibri" panose="020F0502020204030204" pitchFamily="34" charset="0"/>
                <a:cs typeface="AppleSystemUIFont"/>
              </a:rPr>
              <a:t>Labster</a:t>
            </a:r>
            <a:r>
              <a:rPr lang="es-MX" dirty="0">
                <a:effectLst/>
              </a:rPr>
              <a:t> </a:t>
            </a:r>
          </a:p>
          <a:p>
            <a:pPr lvl="1"/>
            <a:r>
              <a:rPr lang="es-MX" kern="0" dirty="0">
                <a:effectLst/>
                <a:latin typeface="AppleSystemUIFont"/>
                <a:ea typeface="Calibri" panose="020F0502020204030204" pitchFamily="34" charset="0"/>
                <a:cs typeface="AppleSystemUIFont"/>
              </a:rPr>
              <a:t>VictoryXR Dissection</a:t>
            </a:r>
            <a:r>
              <a:rPr lang="es-MX" dirty="0">
                <a:effectLst/>
              </a:rPr>
              <a:t> </a:t>
            </a:r>
          </a:p>
          <a:p>
            <a:pPr lvl="1"/>
            <a:r>
              <a:rPr lang="es-MX" kern="0" dirty="0">
                <a:effectLst/>
                <a:latin typeface="AppleSystemUIFont"/>
                <a:ea typeface="Calibri" panose="020F0502020204030204" pitchFamily="34" charset="0"/>
                <a:cs typeface="AppleSystemUIFont"/>
              </a:rPr>
              <a:t>zSpace</a:t>
            </a:r>
            <a:r>
              <a:rPr lang="es-MX" dirty="0">
                <a:effectLst/>
              </a:rPr>
              <a:t> </a:t>
            </a:r>
          </a:p>
          <a:p>
            <a:pPr marL="457200" lvl="1" indent="0">
              <a:buNone/>
            </a:pPr>
            <a:endParaRPr lang="es-MX" dirty="0">
              <a:effectLst/>
            </a:endParaRPr>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252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B0260F7-5D83-BF7E-34A5-FB232725F7A7}"/>
              </a:ext>
            </a:extLst>
          </p:cNvPr>
          <p:cNvSpPr>
            <a:spLocks noGrp="1"/>
          </p:cNvSpPr>
          <p:nvPr>
            <p:ph type="title"/>
          </p:nvPr>
        </p:nvSpPr>
        <p:spPr>
          <a:xfrm>
            <a:off x="704088" y="914400"/>
            <a:ext cx="5195889" cy="1316736"/>
          </a:xfrm>
        </p:spPr>
        <p:txBody>
          <a:bodyPr>
            <a:normAutofit/>
          </a:bodyPr>
          <a:lstStyle/>
          <a:p>
            <a:r>
              <a:rPr lang="es-MX" dirty="0"/>
              <a:t>Aplicaciones 3D (2)</a:t>
            </a:r>
          </a:p>
        </p:txBody>
      </p:sp>
      <p:cxnSp>
        <p:nvCxnSpPr>
          <p:cNvPr id="11" name="Straight Connector 10">
            <a:extLst>
              <a:ext uri="{FF2B5EF4-FFF2-40B4-BE49-F238E27FC236}">
                <a16:creationId xmlns:a16="http://schemas.microsoft.com/office/drawing/2014/main" id="{F2B951FD-94F7-E138-3EC2-A66A551D91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70CD121-1FB1-19D2-A40C-E241EBA6AF14}"/>
              </a:ext>
            </a:extLst>
          </p:cNvPr>
          <p:cNvSpPr>
            <a:spLocks noGrp="1"/>
          </p:cNvSpPr>
          <p:nvPr>
            <p:ph idx="1"/>
          </p:nvPr>
        </p:nvSpPr>
        <p:spPr>
          <a:xfrm>
            <a:off x="704088" y="2231136"/>
            <a:ext cx="5195889" cy="3931920"/>
          </a:xfrm>
        </p:spPr>
        <p:txBody>
          <a:bodyPr>
            <a:normAutofit/>
          </a:bodyPr>
          <a:lstStyle/>
          <a:p>
            <a:pPr marL="0" indent="0">
              <a:lnSpc>
                <a:spcPct val="100000"/>
              </a:lnSpc>
              <a:buNone/>
            </a:pPr>
            <a:r>
              <a:rPr lang="es-MX" kern="0" dirty="0">
                <a:effectLst/>
                <a:latin typeface="AppleSystemUIFont"/>
                <a:ea typeface="Calibri" panose="020F0502020204030204" pitchFamily="34" charset="0"/>
                <a:cs typeface="AppleSystemUIFont"/>
              </a:rPr>
              <a:t>3. </a:t>
            </a:r>
            <a:r>
              <a:rPr lang="es-MX" b="1" kern="0" dirty="0">
                <a:effectLst/>
                <a:latin typeface="AppleSystemUIFont"/>
                <a:ea typeface="Calibri" panose="020F0502020204030204" pitchFamily="34" charset="0"/>
                <a:cs typeface="AppleSystemUIFont"/>
              </a:rPr>
              <a:t>Entrenamiento en Habilidades (Skills Training)</a:t>
            </a:r>
          </a:p>
          <a:p>
            <a:pPr>
              <a:lnSpc>
                <a:spcPct val="100000"/>
              </a:lnSpc>
            </a:pPr>
            <a:r>
              <a:rPr lang="es-MX" kern="0" dirty="0">
                <a:effectLst/>
                <a:latin typeface="AppleSystemUIFont"/>
                <a:ea typeface="Calibri" panose="020F0502020204030204" pitchFamily="34" charset="0"/>
                <a:cs typeface="AppleSystemUIFont"/>
              </a:rPr>
              <a:t>Osso VR</a:t>
            </a:r>
          </a:p>
          <a:p>
            <a:pPr>
              <a:lnSpc>
                <a:spcPct val="100000"/>
              </a:lnSpc>
            </a:pPr>
            <a:r>
              <a:rPr lang="es-MX" kern="0" dirty="0">
                <a:effectLst/>
                <a:latin typeface="AppleSystemUIFont"/>
                <a:ea typeface="Calibri" panose="020F0502020204030204" pitchFamily="34" charset="0"/>
                <a:cs typeface="AppleSystemUIFont"/>
              </a:rPr>
              <a:t>Interplay Learning</a:t>
            </a:r>
          </a:p>
          <a:p>
            <a:pPr>
              <a:lnSpc>
                <a:spcPct val="100000"/>
              </a:lnSpc>
            </a:pPr>
            <a:r>
              <a:rPr lang="es-MX" kern="0" dirty="0">
                <a:effectLst/>
                <a:latin typeface="AppleSystemUIFont"/>
                <a:ea typeface="Calibri" panose="020F0502020204030204" pitchFamily="34" charset="0"/>
                <a:cs typeface="AppleSystemUIFont"/>
              </a:rPr>
              <a:t>Virti</a:t>
            </a:r>
          </a:p>
          <a:p>
            <a:pPr marL="0" indent="0">
              <a:lnSpc>
                <a:spcPct val="100000"/>
              </a:lnSpc>
              <a:buNone/>
            </a:pPr>
            <a:r>
              <a:rPr lang="es-MX" kern="0" dirty="0">
                <a:effectLst/>
                <a:latin typeface="AppleSystemUIFont"/>
                <a:ea typeface="Calibri" panose="020F0502020204030204" pitchFamily="34" charset="0"/>
                <a:cs typeface="AppleSystemUIFont"/>
              </a:rPr>
              <a:t>4. Exploración Espacial y Submarina</a:t>
            </a:r>
          </a:p>
          <a:p>
            <a:pPr>
              <a:lnSpc>
                <a:spcPct val="100000"/>
              </a:lnSpc>
            </a:pPr>
            <a:r>
              <a:rPr lang="es-MX" kern="0" dirty="0">
                <a:effectLst/>
                <a:latin typeface="AppleSystemUIFont"/>
                <a:ea typeface="Calibri" panose="020F0502020204030204" pitchFamily="34" charset="0"/>
                <a:cs typeface="AppleSystemUIFont"/>
              </a:rPr>
              <a:t>Mission: ISS (Meta Quest)</a:t>
            </a:r>
          </a:p>
          <a:p>
            <a:pPr>
              <a:lnSpc>
                <a:spcPct val="100000"/>
              </a:lnSpc>
            </a:pPr>
            <a:r>
              <a:rPr lang="es-MX" kern="0" dirty="0">
                <a:effectLst/>
                <a:latin typeface="AppleSystemUIFont"/>
                <a:ea typeface="Calibri" panose="020F0502020204030204" pitchFamily="34" charset="0"/>
                <a:cs typeface="AppleSystemUIFont"/>
              </a:rPr>
              <a:t>Ocean Rift</a:t>
            </a:r>
          </a:p>
          <a:p>
            <a:pPr>
              <a:lnSpc>
                <a:spcPct val="100000"/>
              </a:lnSpc>
            </a:pPr>
            <a:r>
              <a:rPr lang="es-MX" kern="0" dirty="0">
                <a:effectLst/>
                <a:latin typeface="AppleSystemUIFont"/>
                <a:ea typeface="Calibri" panose="020F0502020204030204" pitchFamily="34" charset="0"/>
                <a:cs typeface="AppleSystemUIFont"/>
              </a:rPr>
              <a:t>Universe Sandbox</a:t>
            </a:r>
            <a:endParaRPr lang="es-MX" dirty="0"/>
          </a:p>
        </p:txBody>
      </p:sp>
      <p:pic>
        <p:nvPicPr>
          <p:cNvPr id="5" name="Picture 4" descr="Floating sheep">
            <a:extLst>
              <a:ext uri="{FF2B5EF4-FFF2-40B4-BE49-F238E27FC236}">
                <a16:creationId xmlns:a16="http://schemas.microsoft.com/office/drawing/2014/main" id="{92D4DF4D-35CA-B260-3CE6-571EB4202F85}"/>
              </a:ext>
            </a:extLst>
          </p:cNvPr>
          <p:cNvPicPr>
            <a:picLocks noChangeAspect="1"/>
          </p:cNvPicPr>
          <p:nvPr/>
        </p:nvPicPr>
        <p:blipFill>
          <a:blip r:embed="rId3"/>
          <a:srcRect l="19469" r="24357" b="-2"/>
          <a:stretch>
            <a:fillRect/>
          </a:stretch>
        </p:blipFill>
        <p:spPr>
          <a:xfrm>
            <a:off x="6420752" y="-1"/>
            <a:ext cx="5771248" cy="6857999"/>
          </a:xfrm>
          <a:prstGeom prst="rect">
            <a:avLst/>
          </a:prstGeom>
        </p:spPr>
      </p:pic>
    </p:spTree>
    <p:extLst>
      <p:ext uri="{BB962C8B-B14F-4D97-AF65-F5344CB8AC3E}">
        <p14:creationId xmlns:p14="http://schemas.microsoft.com/office/powerpoint/2010/main" val="179248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3A68B2D-301B-0713-054A-34976FDD69ED}"/>
              </a:ext>
            </a:extLst>
          </p:cNvPr>
          <p:cNvSpPr>
            <a:spLocks noGrp="1"/>
          </p:cNvSpPr>
          <p:nvPr>
            <p:ph type="title"/>
          </p:nvPr>
        </p:nvSpPr>
        <p:spPr>
          <a:xfrm>
            <a:off x="4866968" y="914400"/>
            <a:ext cx="6627924" cy="1307592"/>
          </a:xfrm>
        </p:spPr>
        <p:txBody>
          <a:bodyPr>
            <a:normAutofit/>
          </a:bodyPr>
          <a:lstStyle/>
          <a:p>
            <a:pPr>
              <a:lnSpc>
                <a:spcPct val="90000"/>
              </a:lnSpc>
            </a:pPr>
            <a:r>
              <a:rPr lang="es-MX" sz="2800" b="1" kern="0">
                <a:latin typeface="AppleSystemUIFontBold"/>
                <a:ea typeface="Calibri" panose="020F0502020204030204" pitchFamily="34" charset="0"/>
                <a:cs typeface="AppleSystemUIFontBold"/>
              </a:rPr>
              <a:t>Caso de Éxito - Medicina y Anatomía</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Imagen 4" descr="Doctors discussing test results">
            <a:extLst>
              <a:ext uri="{FF2B5EF4-FFF2-40B4-BE49-F238E27FC236}">
                <a16:creationId xmlns:a16="http://schemas.microsoft.com/office/drawing/2014/main" id="{F56EF936-BB2E-0FC2-EE4A-6E3B74DED521}"/>
              </a:ext>
            </a:extLst>
          </p:cNvPr>
          <p:cNvPicPr>
            <a:picLocks noChangeAspect="1"/>
          </p:cNvPicPr>
          <p:nvPr/>
        </p:nvPicPr>
        <p:blipFill>
          <a:blip r:embed="rId3"/>
          <a:srcRect l="35700" r="23468" b="2"/>
          <a:stretch>
            <a:fillRect/>
          </a:stretch>
        </p:blipFill>
        <p:spPr>
          <a:xfrm>
            <a:off x="20" y="-17929"/>
            <a:ext cx="4206220" cy="6875929"/>
          </a:xfrm>
          <a:prstGeom prst="rect">
            <a:avLst/>
          </a:prstGeom>
        </p:spPr>
      </p:pic>
      <p:cxnSp>
        <p:nvCxnSpPr>
          <p:cNvPr id="12" name="Straight Connector 11">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688D850-B95B-3901-0E1C-557E2E1961C3}"/>
              </a:ext>
            </a:extLst>
          </p:cNvPr>
          <p:cNvSpPr>
            <a:spLocks noGrp="1"/>
          </p:cNvSpPr>
          <p:nvPr>
            <p:ph idx="1"/>
          </p:nvPr>
        </p:nvSpPr>
        <p:spPr>
          <a:xfrm>
            <a:off x="4479010" y="1444753"/>
            <a:ext cx="7222210" cy="5431175"/>
          </a:xfrm>
        </p:spPr>
        <p:txBody>
          <a:bodyPr>
            <a:normAutofit lnSpcReduction="10000"/>
          </a:bodyPr>
          <a:lstStyle/>
          <a:p>
            <a:pPr marL="0" indent="0">
              <a:lnSpc>
                <a:spcPct val="100000"/>
              </a:lnSpc>
              <a:spcAft>
                <a:spcPts val="200"/>
              </a:spcAft>
              <a:buNone/>
            </a:pPr>
            <a:r>
              <a:rPr lang="es-MX" sz="1100" b="1" kern="0" dirty="0">
                <a:effectLst/>
                <a:latin typeface="AppleSystemUIFontBold"/>
                <a:ea typeface="Calibri" panose="020F0502020204030204" pitchFamily="34" charset="0"/>
                <a:cs typeface="AppleSystemUIFontBold"/>
              </a:rPr>
              <a:t> </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es-MX" b="1" kern="0" dirty="0">
                <a:effectLst/>
                <a:latin typeface="AppleSystemUIFontBold"/>
                <a:ea typeface="Calibri" panose="020F0502020204030204" pitchFamily="34" charset="0"/>
                <a:cs typeface="AppleSystemUIFontBold"/>
              </a:rPr>
              <a:t>REVOLUCIÓN EN EDUCACIÓN MÉDICA (*)</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Institución:</a:t>
            </a:r>
            <a:r>
              <a:rPr lang="es-MX" kern="0" dirty="0">
                <a:effectLst/>
                <a:latin typeface="AppleSystemUIFont"/>
                <a:ea typeface="Calibri" panose="020F0502020204030204" pitchFamily="34" charset="0"/>
                <a:cs typeface="AppleSystemUIFont"/>
              </a:rPr>
              <a:t> Case Western Reserve University</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Tecnología:</a:t>
            </a:r>
            <a:r>
              <a:rPr lang="es-MX" kern="0" dirty="0">
                <a:effectLst/>
                <a:latin typeface="AppleSystemUIFont"/>
                <a:ea typeface="Calibri" panose="020F0502020204030204" pitchFamily="34" charset="0"/>
                <a:cs typeface="AppleSystemUIFont"/>
              </a:rPr>
              <a:t> HoloLens + Mixed Reality</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Resultados: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96% de estudiantes prefieren AR vs cadáveres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50% mejora en calificaciones de anatomía (</a:t>
            </a:r>
            <a:r>
              <a:rPr lang="es-MX" sz="2000" u="none" strike="noStrike" kern="0" dirty="0">
                <a:effectLst/>
                <a:latin typeface="AppleSystemUIFont"/>
                <a:ea typeface="Calibri" panose="020F0502020204030204" pitchFamily="34" charset="0"/>
                <a:cs typeface="AppleSystemUIFont"/>
                <a:hlinkClick r:id="rId4"/>
              </a:rPr>
              <a:t>https://www.newswise.com/articles/case-western-reserve-university-launches-ilumis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50% reducción en tiempo de aprendizaje </a:t>
            </a:r>
            <a:r>
              <a:rPr lang="es-MX" sz="2000" u="none" strike="noStrike" kern="0" dirty="0">
                <a:effectLst/>
                <a:latin typeface="AppleSystemUIFont"/>
                <a:ea typeface="Calibri" panose="020F0502020204030204" pitchFamily="34" charset="0"/>
                <a:cs typeface="AppleSystemUIFont"/>
                <a:hlinkClick r:id="rId5"/>
              </a:rPr>
              <a:t>https://pmc.ncbi.nlm.nih.gov/articles/PMC8368739/</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Eliminación de barreras éticas y logísticas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r>
              <a:rPr lang="es-MX" b="1" kern="0" dirty="0">
                <a:effectLst/>
                <a:latin typeface="AppleSystemUIFontBold"/>
                <a:ea typeface="Calibri" panose="020F0502020204030204" pitchFamily="34" charset="0"/>
                <a:cs typeface="AppleSystemUIFontBold"/>
              </a:rPr>
              <a:t>Escalabilidad:</a:t>
            </a:r>
            <a:r>
              <a:rPr lang="es-MX" kern="0" dirty="0">
                <a:effectLst/>
                <a:latin typeface="AppleSystemUIFont"/>
                <a:ea typeface="Calibri" panose="020F0502020204030204" pitchFamily="34" charset="0"/>
                <a:cs typeface="AppleSystemUIFont"/>
              </a:rPr>
              <a:t> Adoptado por 20+ universidades médicas (</a:t>
            </a:r>
            <a:r>
              <a:rPr lang="es-MX" u="none" strike="noStrike" kern="0" dirty="0">
                <a:effectLst/>
                <a:latin typeface="AppleSystemUIFont"/>
                <a:ea typeface="Calibri" panose="020F0502020204030204" pitchFamily="34" charset="0"/>
                <a:cs typeface="AppleSystemUIFont"/>
                <a:hlinkClick r:id="rId6"/>
              </a:rPr>
              <a:t>https://www.ohiotechnews.com/stories/case-western-reserve-spinoff-raises-3m</a:t>
            </a:r>
            <a:endParaRPr lang="es-MX" dirty="0"/>
          </a:p>
        </p:txBody>
      </p:sp>
      <p:cxnSp>
        <p:nvCxnSpPr>
          <p:cNvPr id="14" name="Straight Connector 13">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5DDDB907-721D-63E0-8616-E29FB3AAD25A}"/>
              </a:ext>
            </a:extLst>
          </p:cNvPr>
          <p:cNvSpPr txBox="1"/>
          <p:nvPr/>
        </p:nvSpPr>
        <p:spPr>
          <a:xfrm>
            <a:off x="4479010" y="6506596"/>
            <a:ext cx="6149440" cy="369332"/>
          </a:xfrm>
          <a:prstGeom prst="rect">
            <a:avLst/>
          </a:prstGeom>
          <a:noFill/>
        </p:spPr>
        <p:txBody>
          <a:bodyPr wrap="none" rtlCol="0">
            <a:spAutoFit/>
          </a:bodyPr>
          <a:lstStyle/>
          <a:p>
            <a:r>
              <a:rPr lang="es-MX" dirty="0"/>
              <a:t>(*) Fuentes científicas adicionales en las notas del presentador</a:t>
            </a:r>
          </a:p>
        </p:txBody>
      </p:sp>
    </p:spTree>
    <p:extLst>
      <p:ext uri="{BB962C8B-B14F-4D97-AF65-F5344CB8AC3E}">
        <p14:creationId xmlns:p14="http://schemas.microsoft.com/office/powerpoint/2010/main" val="372934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46D87-2C80-A64E-DA6A-854F96C4ADEB}"/>
              </a:ext>
            </a:extLst>
          </p:cNvPr>
          <p:cNvSpPr>
            <a:spLocks noGrp="1"/>
          </p:cNvSpPr>
          <p:nvPr>
            <p:ph type="title"/>
          </p:nvPr>
        </p:nvSpPr>
        <p:spPr/>
        <p:txBody>
          <a:bodyPr/>
          <a:lstStyle/>
          <a:p>
            <a:r>
              <a:rPr lang="es-MX" dirty="0"/>
              <a:t>Fuentes Adicionales  </a:t>
            </a:r>
          </a:p>
        </p:txBody>
      </p:sp>
      <p:sp>
        <p:nvSpPr>
          <p:cNvPr id="3" name="Marcador de contenido 2">
            <a:extLst>
              <a:ext uri="{FF2B5EF4-FFF2-40B4-BE49-F238E27FC236}">
                <a16:creationId xmlns:a16="http://schemas.microsoft.com/office/drawing/2014/main" id="{C7B846F3-A7C3-8C12-5F46-C48BA3EAF9F5}"/>
              </a:ext>
            </a:extLst>
          </p:cNvPr>
          <p:cNvSpPr>
            <a:spLocks noGrp="1"/>
          </p:cNvSpPr>
          <p:nvPr>
            <p:ph idx="1"/>
          </p:nvPr>
        </p:nvSpPr>
        <p:spPr>
          <a:xfrm>
            <a:off x="700635" y="1726045"/>
            <a:ext cx="10938592" cy="4752245"/>
          </a:xfrm>
        </p:spPr>
        <p:txBody>
          <a:bodyPr>
            <a:normAutofit fontScale="40000" lnSpcReduction="20000"/>
          </a:bodyPr>
          <a:lstStyle/>
          <a:p>
            <a:r>
              <a:rPr lang="en-US" sz="2500" kern="0" dirty="0">
                <a:effectLst/>
                <a:latin typeface="AppleSystemUIFont"/>
                <a:ea typeface="Calibri" panose="020F0502020204030204" pitchFamily="34" charset="0"/>
                <a:cs typeface="AppleSystemUIFont"/>
              </a:rPr>
              <a:t>1. [About |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Software Suite | Case Western Reserve University](https://</a:t>
            </a:r>
            <a:r>
              <a:rPr lang="en-US" sz="2500" kern="0" dirty="0" err="1">
                <a:effectLst/>
                <a:latin typeface="AppleSystemUIFont"/>
                <a:ea typeface="Calibri" panose="020F0502020204030204" pitchFamily="34" charset="0"/>
                <a:cs typeface="AppleSystemUIFont"/>
              </a:rPr>
              <a:t>case.edu</a:t>
            </a:r>
            <a:r>
              <a:rPr lang="en-US" sz="2500" kern="0" dirty="0">
                <a:effectLst/>
                <a:latin typeface="AppleSystemUIFont"/>
                <a:ea typeface="Calibri" panose="020F0502020204030204" pitchFamily="34" charset="0"/>
                <a:cs typeface="AppleSystemUIFont"/>
              </a:rPr>
              <a:t>/</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/about)</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2.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Microsoft's MR Learning Solution, Used by Oxford University - XR Today](https://</a:t>
            </a:r>
            <a:r>
              <a:rPr lang="en-US" sz="2500" kern="0" dirty="0" err="1">
                <a:effectLst/>
                <a:latin typeface="AppleSystemUIFont"/>
                <a:ea typeface="Calibri" panose="020F0502020204030204" pitchFamily="34" charset="0"/>
                <a:cs typeface="AppleSystemUIFont"/>
              </a:rPr>
              <a:t>www.xrtoday.com</a:t>
            </a:r>
            <a:r>
              <a:rPr lang="en-US" sz="2500" kern="0" dirty="0">
                <a:effectLst/>
                <a:latin typeface="AppleSystemUIFont"/>
                <a:ea typeface="Calibri" panose="020F0502020204030204" pitchFamily="34" charset="0"/>
                <a:cs typeface="AppleSystemUIFont"/>
              </a:rPr>
              <a:t>/mixed-reality/holoanatomy-microsofts-mr-learning-solution-used-by-oxford-university/)</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3. [CWRU achieves global first in mixed-reality education during COVID-19 pandemic](https://</a:t>
            </a:r>
            <a:r>
              <a:rPr lang="en-US" sz="2500" kern="0" dirty="0" err="1">
                <a:effectLst/>
                <a:latin typeface="AppleSystemUIFont"/>
                <a:ea typeface="Calibri" panose="020F0502020204030204" pitchFamily="34" charset="0"/>
                <a:cs typeface="AppleSystemUIFont"/>
              </a:rPr>
              <a:t>thedaily.case.edu</a:t>
            </a:r>
            <a:r>
              <a:rPr lang="en-US" sz="2500" kern="0" dirty="0">
                <a:effectLst/>
                <a:latin typeface="AppleSystemUIFont"/>
                <a:ea typeface="Calibri" panose="020F0502020204030204" pitchFamily="34" charset="0"/>
                <a:cs typeface="AppleSystemUIFont"/>
              </a:rPr>
              <a:t>/cwru-achieves-global-first-in-mixed-reality-education-during-covid-19-pandemic/)</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4. [Assessment of Mixed-Reality Technology Use in Remote Online Anatomy Education - PMC](https://</a:t>
            </a:r>
            <a:r>
              <a:rPr lang="en-US" sz="2500" kern="0" dirty="0" err="1">
                <a:effectLst/>
                <a:latin typeface="AppleSystemUIFont"/>
                <a:ea typeface="Calibri" panose="020F0502020204030204" pitchFamily="34" charset="0"/>
                <a:cs typeface="AppleSystemUIFont"/>
              </a:rPr>
              <a:t>pmc.ncbi.nlm.nih.gov</a:t>
            </a:r>
            <a:r>
              <a:rPr lang="en-US" sz="2500" kern="0" dirty="0">
                <a:effectLst/>
                <a:latin typeface="AppleSystemUIFont"/>
                <a:ea typeface="Calibri" panose="020F0502020204030204" pitchFamily="34" charset="0"/>
                <a:cs typeface="AppleSystemUIFont"/>
              </a:rPr>
              <a:t>/articles/PMC7499123/)</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5. [Research studies on the effectiveness of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Software](https://</a:t>
            </a:r>
            <a:r>
              <a:rPr lang="en-US" sz="2500" kern="0" dirty="0" err="1">
                <a:effectLst/>
                <a:latin typeface="AppleSystemUIFont"/>
                <a:ea typeface="Calibri" panose="020F0502020204030204" pitchFamily="34" charset="0"/>
                <a:cs typeface="AppleSystemUIFont"/>
              </a:rPr>
              <a:t>case.edu</a:t>
            </a:r>
            <a:r>
              <a:rPr lang="en-US" sz="2500" kern="0" dirty="0">
                <a:effectLst/>
                <a:latin typeface="AppleSystemUIFont"/>
                <a:ea typeface="Calibri" panose="020F0502020204030204" pitchFamily="34" charset="0"/>
                <a:cs typeface="AppleSystemUIFont"/>
              </a:rPr>
              <a:t>/</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/research)</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6. [Case Western Reserve University reinvents education with HoloLens 2 - YouTube](https://</a:t>
            </a:r>
            <a:r>
              <a:rPr lang="en-US" sz="2500" kern="0" dirty="0" err="1">
                <a:effectLst/>
                <a:latin typeface="AppleSystemUIFont"/>
                <a:ea typeface="Calibri" panose="020F0502020204030204" pitchFamily="34" charset="0"/>
                <a:cs typeface="AppleSystemUIFont"/>
              </a:rPr>
              <a:t>www.youtube.com</a:t>
            </a:r>
            <a:r>
              <a:rPr lang="en-US" sz="2500" kern="0" dirty="0">
                <a:effectLst/>
                <a:latin typeface="AppleSystemUIFont"/>
                <a:ea typeface="Calibri" panose="020F0502020204030204" pitchFamily="34" charset="0"/>
                <a:cs typeface="AppleSystemUIFont"/>
              </a:rPr>
              <a:t>/</a:t>
            </a:r>
            <a:r>
              <a:rPr lang="en-US" sz="2500" kern="0" dirty="0" err="1">
                <a:effectLst/>
                <a:latin typeface="AppleSystemUIFont"/>
                <a:ea typeface="Calibri" panose="020F0502020204030204" pitchFamily="34" charset="0"/>
                <a:cs typeface="AppleSystemUIFont"/>
              </a:rPr>
              <a:t>watch?v</a:t>
            </a:r>
            <a:r>
              <a:rPr lang="en-US" sz="2500" kern="0" dirty="0">
                <a:effectLst/>
                <a:latin typeface="AppleSystemUIFont"/>
                <a:ea typeface="Calibri" panose="020F0502020204030204" pitchFamily="34" charset="0"/>
                <a:cs typeface="AppleSystemUIFont"/>
              </a:rPr>
              <a:t>=5ILA2hPxHTA)</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7. [CWRU launches startup to scale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learning platform - Crain's Cleveland Business](https://</a:t>
            </a:r>
            <a:r>
              <a:rPr lang="en-US" sz="2500" kern="0" dirty="0" err="1">
                <a:effectLst/>
                <a:latin typeface="AppleSystemUIFont"/>
                <a:ea typeface="Calibri" panose="020F0502020204030204" pitchFamily="34" charset="0"/>
                <a:cs typeface="AppleSystemUIFont"/>
              </a:rPr>
              <a:t>www.crainscleveland.com</a:t>
            </a:r>
            <a:r>
              <a:rPr lang="en-US" sz="2500" kern="0" dirty="0">
                <a:effectLst/>
                <a:latin typeface="AppleSystemUIFont"/>
                <a:ea typeface="Calibri" panose="020F0502020204030204" pitchFamily="34" charset="0"/>
                <a:cs typeface="AppleSystemUIFont"/>
              </a:rPr>
              <a:t>/health-care/cwru-announces-startup-company-scale-its-holographic-imagery-learning-platform)</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8. [Case Western Reserve University Launches </a:t>
            </a:r>
            <a:r>
              <a:rPr lang="en-US" sz="2500" kern="0" dirty="0" err="1">
                <a:effectLst/>
                <a:latin typeface="AppleSystemUIFont"/>
                <a:ea typeface="Calibri" panose="020F0502020204030204" pitchFamily="34" charset="0"/>
                <a:cs typeface="AppleSystemUIFont"/>
              </a:rPr>
              <a:t>Ilumis</a:t>
            </a:r>
            <a:r>
              <a:rPr lang="en-US" sz="2500" kern="0" dirty="0">
                <a:effectLst/>
                <a:latin typeface="AppleSystemUIFont"/>
                <a:ea typeface="Calibri" panose="020F0502020204030204" pitchFamily="34" charset="0"/>
                <a:cs typeface="AppleSystemUIFont"/>
              </a:rPr>
              <a:t> - </a:t>
            </a:r>
            <a:r>
              <a:rPr lang="en-US" sz="2500" kern="0" dirty="0" err="1">
                <a:effectLst/>
                <a:latin typeface="AppleSystemUIFont"/>
                <a:ea typeface="Calibri" panose="020F0502020204030204" pitchFamily="34" charset="0"/>
                <a:cs typeface="AppleSystemUIFont"/>
              </a:rPr>
              <a:t>Newswise</a:t>
            </a:r>
            <a:r>
              <a:rPr lang="en-US" sz="2500" kern="0" dirty="0">
                <a:effectLst/>
                <a:latin typeface="AppleSystemUIFont"/>
                <a:ea typeface="Calibri" panose="020F0502020204030204" pitchFamily="34" charset="0"/>
                <a:cs typeface="AppleSystemUIFont"/>
              </a:rPr>
              <a:t>](https://</a:t>
            </a:r>
            <a:r>
              <a:rPr lang="en-US" sz="2500" kern="0" dirty="0" err="1">
                <a:effectLst/>
                <a:latin typeface="AppleSystemUIFont"/>
                <a:ea typeface="Calibri" panose="020F0502020204030204" pitchFamily="34" charset="0"/>
                <a:cs typeface="AppleSystemUIFont"/>
              </a:rPr>
              <a:t>www.newswise.com</a:t>
            </a:r>
            <a:r>
              <a:rPr lang="en-US" sz="2500" kern="0" dirty="0">
                <a:effectLst/>
                <a:latin typeface="AppleSystemUIFont"/>
                <a:ea typeface="Calibri" panose="020F0502020204030204" pitchFamily="34" charset="0"/>
                <a:cs typeface="AppleSystemUIFont"/>
              </a:rPr>
              <a:t>/articles/case-western-reserve-university-launches-</a:t>
            </a:r>
            <a:r>
              <a:rPr lang="en-US" sz="2500" kern="0" dirty="0" err="1">
                <a:effectLst/>
                <a:latin typeface="AppleSystemUIFont"/>
                <a:ea typeface="Calibri" panose="020F0502020204030204" pitchFamily="34" charset="0"/>
                <a:cs typeface="AppleSystemUIFont"/>
              </a:rPr>
              <a:t>ilumis</a:t>
            </a:r>
            <a:r>
              <a:rPr lang="en-US" sz="2500" kern="0" dirty="0">
                <a:effectLst/>
                <a:latin typeface="AppleSystemUIFont"/>
                <a:ea typeface="Calibri" panose="020F0502020204030204" pitchFamily="34" charset="0"/>
                <a:cs typeface="AppleSystemUIFont"/>
              </a:rPr>
              <a:t>)</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9. [Mixed Reality Anatomy Using Microsoft HoloLens and Cadaveric Dissection: A Comparative Effectiveness Study - PMC](https://</a:t>
            </a:r>
            <a:r>
              <a:rPr lang="en-US" sz="2500" kern="0" dirty="0" err="1">
                <a:effectLst/>
                <a:latin typeface="AppleSystemUIFont"/>
                <a:ea typeface="Calibri" panose="020F0502020204030204" pitchFamily="34" charset="0"/>
                <a:cs typeface="AppleSystemUIFont"/>
              </a:rPr>
              <a:t>pmc.ncbi.nlm.nih.gov</a:t>
            </a:r>
            <a:r>
              <a:rPr lang="en-US" sz="2500" kern="0" dirty="0">
                <a:effectLst/>
                <a:latin typeface="AppleSystemUIFont"/>
                <a:ea typeface="Calibri" panose="020F0502020204030204" pitchFamily="34" charset="0"/>
                <a:cs typeface="AppleSystemUIFont"/>
              </a:rPr>
              <a:t>/articles/PMC8368739/)</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10. [15% off Microsoft HoloLens 2 for a limited time. Get started today!](https://</a:t>
            </a:r>
            <a:r>
              <a:rPr lang="en-US" sz="2500" kern="0" dirty="0" err="1">
                <a:effectLst/>
                <a:latin typeface="AppleSystemUIFont"/>
                <a:ea typeface="Calibri" panose="020F0502020204030204" pitchFamily="34" charset="0"/>
                <a:cs typeface="AppleSystemUIFont"/>
              </a:rPr>
              <a:t>techcommunity.microsoft.com</a:t>
            </a:r>
            <a:r>
              <a:rPr lang="en-US" sz="2500" kern="0" dirty="0">
                <a:effectLst/>
                <a:latin typeface="AppleSystemUIFont"/>
                <a:ea typeface="Calibri" panose="020F0502020204030204" pitchFamily="34" charset="0"/>
                <a:cs typeface="AppleSystemUIFont"/>
              </a:rPr>
              <a:t>/blog/</a:t>
            </a:r>
            <a:r>
              <a:rPr lang="en-US" sz="2500" kern="0" dirty="0" err="1">
                <a:effectLst/>
                <a:latin typeface="AppleSystemUIFont"/>
                <a:ea typeface="Calibri" panose="020F0502020204030204" pitchFamily="34" charset="0"/>
                <a:cs typeface="AppleSystemUIFont"/>
              </a:rPr>
              <a:t>themixedrealityblog</a:t>
            </a:r>
            <a:r>
              <a:rPr lang="en-US" sz="2500" kern="0" dirty="0">
                <a:effectLst/>
                <a:latin typeface="AppleSystemUIFont"/>
                <a:ea typeface="Calibri" panose="020F0502020204030204" pitchFamily="34" charset="0"/>
                <a:cs typeface="AppleSystemUIFont"/>
              </a:rPr>
              <a:t>/15-off-microsoft-hololens-2-for-a-limited-time-get-started-today/2901267)</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11.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Software Suite | Case Western Reserve University](https://</a:t>
            </a:r>
            <a:r>
              <a:rPr lang="en-US" sz="2500" kern="0" dirty="0" err="1">
                <a:effectLst/>
                <a:latin typeface="AppleSystemUIFont"/>
                <a:ea typeface="Calibri" panose="020F0502020204030204" pitchFamily="34" charset="0"/>
                <a:cs typeface="AppleSystemUIFont"/>
              </a:rPr>
              <a:t>case.edu</a:t>
            </a:r>
            <a:r>
              <a:rPr lang="en-US" sz="2500" kern="0" dirty="0">
                <a:effectLst/>
                <a:latin typeface="AppleSystemUIFont"/>
                <a:ea typeface="Calibri" panose="020F0502020204030204" pitchFamily="34" charset="0"/>
                <a:cs typeface="AppleSystemUIFont"/>
              </a:rPr>
              <a:t>/</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12. [Case Western Reserve spinoff raises $3 million Series A for 3D hologram that helps medical students learn anatomy — </a:t>
            </a:r>
            <a:r>
              <a:rPr lang="en-US" sz="2500" kern="0" dirty="0" err="1">
                <a:effectLst/>
                <a:latin typeface="AppleSystemUIFont"/>
                <a:ea typeface="Calibri" panose="020F0502020204030204" pitchFamily="34" charset="0"/>
                <a:cs typeface="AppleSystemUIFont"/>
              </a:rPr>
              <a:t>OhioTechNews.com</a:t>
            </a:r>
            <a:r>
              <a:rPr lang="en-US" sz="2500" kern="0" dirty="0">
                <a:effectLst/>
                <a:latin typeface="AppleSystemUIFont"/>
                <a:ea typeface="Calibri" panose="020F0502020204030204" pitchFamily="34" charset="0"/>
                <a:cs typeface="AppleSystemUIFont"/>
              </a:rPr>
              <a:t>](https://</a:t>
            </a:r>
            <a:r>
              <a:rPr lang="en-US" sz="2500" kern="0" dirty="0" err="1">
                <a:effectLst/>
                <a:latin typeface="AppleSystemUIFont"/>
                <a:ea typeface="Calibri" panose="020F0502020204030204" pitchFamily="34" charset="0"/>
                <a:cs typeface="AppleSystemUIFont"/>
              </a:rPr>
              <a:t>www.ohiotechnews.com</a:t>
            </a:r>
            <a:r>
              <a:rPr lang="en-US" sz="2500" kern="0" dirty="0">
                <a:effectLst/>
                <a:latin typeface="AppleSystemUIFont"/>
                <a:ea typeface="Calibri" panose="020F0502020204030204" pitchFamily="34" charset="0"/>
                <a:cs typeface="AppleSystemUIFont"/>
              </a:rPr>
              <a:t>/stories/case-western-reserve-spinoff-raises-3m)</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13. [Case Western Reserve looks to bring holograms to medical education - </a:t>
            </a:r>
            <a:r>
              <a:rPr lang="en-US" sz="2500" kern="0" dirty="0" err="1">
                <a:effectLst/>
                <a:latin typeface="AppleSystemUIFont"/>
                <a:ea typeface="Calibri" panose="020F0502020204030204" pitchFamily="34" charset="0"/>
                <a:cs typeface="AppleSystemUIFont"/>
              </a:rPr>
              <a:t>MedCity</a:t>
            </a:r>
            <a:r>
              <a:rPr lang="en-US" sz="2500" kern="0" dirty="0">
                <a:effectLst/>
                <a:latin typeface="AppleSystemUIFont"/>
                <a:ea typeface="Calibri" panose="020F0502020204030204" pitchFamily="34" charset="0"/>
                <a:cs typeface="AppleSystemUIFont"/>
              </a:rPr>
              <a:t> News](https://</a:t>
            </a:r>
            <a:r>
              <a:rPr lang="en-US" sz="2500" kern="0" dirty="0" err="1">
                <a:effectLst/>
                <a:latin typeface="AppleSystemUIFont"/>
                <a:ea typeface="Calibri" panose="020F0502020204030204" pitchFamily="34" charset="0"/>
                <a:cs typeface="AppleSystemUIFont"/>
              </a:rPr>
              <a:t>medcitynews.com</a:t>
            </a:r>
            <a:r>
              <a:rPr lang="en-US" sz="2500" kern="0" dirty="0">
                <a:effectLst/>
                <a:latin typeface="AppleSystemUIFont"/>
                <a:ea typeface="Calibri" panose="020F0502020204030204" pitchFamily="34" charset="0"/>
                <a:cs typeface="AppleSystemUIFont"/>
              </a:rPr>
              <a:t>/2016/06/case-western-reserve-holograms/)</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14.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goes remote, learning goes on during pandemic - </a:t>
            </a:r>
            <a:r>
              <a:rPr lang="en-US" sz="2500" kern="0" dirty="0" err="1">
                <a:effectLst/>
                <a:latin typeface="AppleSystemUIFont"/>
                <a:ea typeface="Calibri" panose="020F0502020204030204" pitchFamily="34" charset="0"/>
                <a:cs typeface="AppleSystemUIFont"/>
              </a:rPr>
              <a:t>Newswise</a:t>
            </a:r>
            <a:r>
              <a:rPr lang="en-US" sz="2500" kern="0" dirty="0">
                <a:effectLst/>
                <a:latin typeface="AppleSystemUIFont"/>
                <a:ea typeface="Calibri" panose="020F0502020204030204" pitchFamily="34" charset="0"/>
                <a:cs typeface="AppleSystemUIFont"/>
              </a:rPr>
              <a:t>](https://</a:t>
            </a:r>
            <a:r>
              <a:rPr lang="en-US" sz="2500" kern="0" dirty="0" err="1">
                <a:effectLst/>
                <a:latin typeface="AppleSystemUIFont"/>
                <a:ea typeface="Calibri" panose="020F0502020204030204" pitchFamily="34" charset="0"/>
                <a:cs typeface="AppleSystemUIFont"/>
              </a:rPr>
              <a:t>www.newswise.com</a:t>
            </a:r>
            <a:r>
              <a:rPr lang="en-US" sz="2500" kern="0" dirty="0">
                <a:effectLst/>
                <a:latin typeface="AppleSystemUIFont"/>
                <a:ea typeface="Calibri" panose="020F0502020204030204" pitchFamily="34" charset="0"/>
                <a:cs typeface="AppleSystemUIFont"/>
              </a:rPr>
              <a:t>/articles/</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-goes-remote-learning-goes-on-during-pandemic)</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500" kern="0" dirty="0">
                <a:effectLst/>
                <a:latin typeface="AppleSystemUIFont"/>
                <a:ea typeface="Calibri" panose="020F0502020204030204" pitchFamily="34" charset="0"/>
                <a:cs typeface="AppleSystemUIFont"/>
              </a:rPr>
              <a:t>15. [KSUCPM Partners with </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 Software Suite | Kent State University](https://</a:t>
            </a:r>
            <a:r>
              <a:rPr lang="en-US" sz="2500" kern="0" dirty="0" err="1">
                <a:effectLst/>
                <a:latin typeface="AppleSystemUIFont"/>
                <a:ea typeface="Calibri" panose="020F0502020204030204" pitchFamily="34" charset="0"/>
                <a:cs typeface="AppleSystemUIFont"/>
              </a:rPr>
              <a:t>www.kent.edu</a:t>
            </a:r>
            <a:r>
              <a:rPr lang="en-US" sz="2500" kern="0" dirty="0">
                <a:effectLst/>
                <a:latin typeface="AppleSystemUIFont"/>
                <a:ea typeface="Calibri" panose="020F0502020204030204" pitchFamily="34" charset="0"/>
                <a:cs typeface="AppleSystemUIFont"/>
              </a:rPr>
              <a:t>/</a:t>
            </a:r>
            <a:r>
              <a:rPr lang="en-US" sz="2500" kern="0" dirty="0" err="1">
                <a:effectLst/>
                <a:latin typeface="AppleSystemUIFont"/>
                <a:ea typeface="Calibri" panose="020F0502020204030204" pitchFamily="34" charset="0"/>
                <a:cs typeface="AppleSystemUIFont"/>
              </a:rPr>
              <a:t>cpm</a:t>
            </a:r>
            <a:r>
              <a:rPr lang="en-US" sz="2500" kern="0" dirty="0">
                <a:effectLst/>
                <a:latin typeface="AppleSystemUIFont"/>
                <a:ea typeface="Calibri" panose="020F0502020204030204" pitchFamily="34" charset="0"/>
                <a:cs typeface="AppleSystemUIFont"/>
              </a:rPr>
              <a:t>/news/</a:t>
            </a:r>
            <a:r>
              <a:rPr lang="en-US" sz="2500" kern="0" dirty="0" err="1">
                <a:effectLst/>
                <a:latin typeface="AppleSystemUIFont"/>
                <a:ea typeface="Calibri" panose="020F0502020204030204" pitchFamily="34" charset="0"/>
                <a:cs typeface="AppleSystemUIFont"/>
              </a:rPr>
              <a:t>ksucpm</a:t>
            </a:r>
            <a:r>
              <a:rPr lang="en-US" sz="2500" kern="0" dirty="0">
                <a:effectLst/>
                <a:latin typeface="AppleSystemUIFont"/>
                <a:ea typeface="Calibri" panose="020F0502020204030204" pitchFamily="34" charset="0"/>
                <a:cs typeface="AppleSystemUIFont"/>
              </a:rPr>
              <a:t>-partners-</a:t>
            </a:r>
            <a:r>
              <a:rPr lang="en-US" sz="2500" kern="0" dirty="0" err="1">
                <a:effectLst/>
                <a:latin typeface="AppleSystemUIFont"/>
                <a:ea typeface="Calibri" panose="020F0502020204030204" pitchFamily="34" charset="0"/>
                <a:cs typeface="AppleSystemUIFont"/>
              </a:rPr>
              <a:t>holoanatomy</a:t>
            </a:r>
            <a:r>
              <a:rPr lang="en-US" sz="2500" kern="0" dirty="0">
                <a:effectLst/>
                <a:latin typeface="AppleSystemUIFont"/>
                <a:ea typeface="Calibri" panose="020F0502020204030204" pitchFamily="34" charset="0"/>
                <a:cs typeface="AppleSystemUIFont"/>
              </a:rPr>
              <a:t>-software-suite)</a:t>
            </a:r>
            <a:endParaRPr lang="es-MX" sz="25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2317382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D03F686-1D32-357F-D6A4-ADA9A275B357}"/>
              </a:ext>
            </a:extLst>
          </p:cNvPr>
          <p:cNvSpPr>
            <a:spLocks noGrp="1"/>
          </p:cNvSpPr>
          <p:nvPr>
            <p:ph type="title"/>
          </p:nvPr>
        </p:nvSpPr>
        <p:spPr>
          <a:xfrm>
            <a:off x="4866968" y="914400"/>
            <a:ext cx="6627924" cy="1307592"/>
          </a:xfrm>
        </p:spPr>
        <p:txBody>
          <a:bodyPr>
            <a:normAutofit/>
          </a:bodyPr>
          <a:lstStyle/>
          <a:p>
            <a:pPr>
              <a:lnSpc>
                <a:spcPct val="90000"/>
              </a:lnSpc>
            </a:pPr>
            <a:r>
              <a:rPr lang="es-MX" sz="2800" b="1" kern="0">
                <a:latin typeface="AppleSystemUIFontBold"/>
                <a:ea typeface="Calibri" panose="020F0502020204030204" pitchFamily="34" charset="0"/>
                <a:cs typeface="AppleSystemUIFontBold"/>
              </a:rPr>
              <a:t>Historia y Patrimonio</a:t>
            </a:r>
            <a:br>
              <a:rPr lang="es-MX" sz="2800" kern="100">
                <a:latin typeface="Calibri" panose="020F0502020204030204" pitchFamily="34" charset="0"/>
                <a:ea typeface="Calibri" panose="020F0502020204030204" pitchFamily="34" charset="0"/>
                <a:cs typeface="Times New Roman" panose="02020603050405020304" pitchFamily="18" charset="0"/>
              </a:rPr>
            </a:br>
            <a:r>
              <a:rPr lang="es-MX" sz="2800" b="1" kern="0">
                <a:latin typeface="AppleSystemUIFontBold"/>
                <a:ea typeface="Calibri" panose="020F0502020204030204" pitchFamily="34" charset="0"/>
                <a:cs typeface="AppleSystemUIFontBold"/>
              </a:rPr>
              <a:t>VIAJANDO EN EL TIEMPO</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Picture 4" descr="The Colosseum">
            <a:extLst>
              <a:ext uri="{FF2B5EF4-FFF2-40B4-BE49-F238E27FC236}">
                <a16:creationId xmlns:a16="http://schemas.microsoft.com/office/drawing/2014/main" id="{C2F3B6AC-9376-95D5-C9CC-A01D470D65FB}"/>
              </a:ext>
            </a:extLst>
          </p:cNvPr>
          <p:cNvPicPr>
            <a:picLocks noChangeAspect="1"/>
          </p:cNvPicPr>
          <p:nvPr/>
        </p:nvPicPr>
        <p:blipFill>
          <a:blip r:embed="rId3"/>
          <a:srcRect l="22169" r="36999" b="2"/>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6AFFA5F-8C2F-DF9D-6055-33FDAD7256AB}"/>
              </a:ext>
            </a:extLst>
          </p:cNvPr>
          <p:cNvSpPr>
            <a:spLocks noGrp="1"/>
          </p:cNvSpPr>
          <p:nvPr>
            <p:ph idx="1"/>
          </p:nvPr>
        </p:nvSpPr>
        <p:spPr>
          <a:xfrm>
            <a:off x="4711485" y="1444753"/>
            <a:ext cx="6783407" cy="4644531"/>
          </a:xfrm>
        </p:spPr>
        <p:txBody>
          <a:bodyPr>
            <a:normAutofit/>
          </a:bodyPr>
          <a:lstStyle/>
          <a:p>
            <a:pPr marL="0" indent="0">
              <a:lnSpc>
                <a:spcPct val="100000"/>
              </a:lnSpc>
              <a:spcAft>
                <a:spcPts val="200"/>
              </a:spcAft>
              <a:buNone/>
            </a:pP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buNone/>
            </a:pPr>
            <a:r>
              <a:rPr lang="es-MX" b="1" kern="0" dirty="0">
                <a:effectLst/>
                <a:latin typeface="AppleSystemUIFontBold"/>
                <a:ea typeface="Calibri" panose="020F0502020204030204" pitchFamily="34" charset="0"/>
                <a:cs typeface="AppleSystemUIFontBold"/>
              </a:rPr>
              <a:t>Proyecto:</a:t>
            </a:r>
            <a:r>
              <a:rPr lang="es-MX" kern="0" dirty="0">
                <a:effectLst/>
                <a:latin typeface="AppleSystemUIFont"/>
                <a:ea typeface="Calibri" panose="020F0502020204030204" pitchFamily="34" charset="0"/>
                <a:cs typeface="AppleSystemUIFont"/>
              </a:rPr>
              <a:t> "Roma Reborn" - Universidad de Virginia</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Tecnología:</a:t>
            </a:r>
            <a:r>
              <a:rPr lang="es-MX" kern="0" dirty="0">
                <a:effectLst/>
                <a:latin typeface="AppleSystemUIFont"/>
                <a:ea typeface="Calibri" panose="020F0502020204030204" pitchFamily="34" charset="0"/>
                <a:cs typeface="AppleSystemUIFont"/>
              </a:rPr>
              <a:t> VR inmersiva + reconstrucción histórica</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Impacto: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Exploración de Roma del año 320 d.C.</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latin typeface="AppleSystemUIFont"/>
                <a:ea typeface="Calibri" panose="020F0502020204030204" pitchFamily="34" charset="0"/>
                <a:cs typeface="AppleSystemUIFont"/>
              </a:rPr>
              <a:t>M</a:t>
            </a:r>
            <a:r>
              <a:rPr lang="es-MX" sz="2000" kern="0" dirty="0">
                <a:effectLst/>
                <a:latin typeface="AppleSystemUIFont"/>
                <a:ea typeface="Calibri" panose="020F0502020204030204" pitchFamily="34" charset="0"/>
                <a:cs typeface="AppleSystemUIFont"/>
              </a:rPr>
              <a:t>ejora en comprensión histórica</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Conexión emocional con eventos históricos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kern="0" dirty="0">
                <a:effectLst/>
                <a:latin typeface="AppleSystemUIFont"/>
                <a:ea typeface="Calibri" panose="020F0502020204030204" pitchFamily="34" charset="0"/>
                <a:cs typeface="AppleSystemUIFont"/>
              </a:rPr>
              <a:t>Preservación digital de patrimonio</a:t>
            </a:r>
          </a:p>
          <a:p>
            <a:pPr marL="742950" lvl="1" indent="-285750">
              <a:lnSpc>
                <a:spcPct val="100000"/>
              </a:lnSpc>
              <a:buFont typeface="Arial" panose="020B0604020202020204" pitchFamily="34" charset="0"/>
              <a:buChar char="•"/>
            </a:pPr>
            <a:r>
              <a:rPr lang="es-MX" sz="2000" kern="0" dirty="0">
                <a:latin typeface="AppleSystemUIFont"/>
                <a:ea typeface="Calibri" panose="020F0502020204030204" pitchFamily="34" charset="0"/>
                <a:cs typeface="Times New Roman" panose="02020603050405020304" pitchFamily="18" charset="0"/>
              </a:rPr>
              <a:t>Acceda en https://www.neh.gov/sites/default/files/inline-files/frischer.pdf</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Expansión:</a:t>
            </a:r>
            <a:r>
              <a:rPr lang="es-MX" kern="0" dirty="0">
                <a:effectLst/>
                <a:latin typeface="AppleSystemUIFont"/>
                <a:ea typeface="Calibri" panose="020F0502020204030204" pitchFamily="34" charset="0"/>
                <a:cs typeface="AppleSystemUIFont"/>
              </a:rPr>
              <a:t> Versalles, Machu Picchu, Pompeya</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s-MX" dirty="0"/>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013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C932FD3-4CCA-9A0E-F5BA-0F9392B98ABD}"/>
              </a:ext>
            </a:extLst>
          </p:cNvPr>
          <p:cNvSpPr>
            <a:spLocks noGrp="1"/>
          </p:cNvSpPr>
          <p:nvPr>
            <p:ph type="title"/>
          </p:nvPr>
        </p:nvSpPr>
        <p:spPr>
          <a:xfrm>
            <a:off x="704088" y="555712"/>
            <a:ext cx="4218435" cy="2390687"/>
          </a:xfrm>
        </p:spPr>
        <p:txBody>
          <a:bodyPr>
            <a:normAutofit/>
          </a:bodyPr>
          <a:lstStyle/>
          <a:p>
            <a:pPr>
              <a:lnSpc>
                <a:spcPct val="90000"/>
              </a:lnSpc>
              <a:spcAft>
                <a:spcPts val="200"/>
              </a:spcAft>
            </a:pPr>
            <a:r>
              <a:rPr lang="es-MX" sz="3100" b="1" kern="0">
                <a:latin typeface="AppleSystemUIFontBold"/>
                <a:ea typeface="Calibri" panose="020F0502020204030204" pitchFamily="34" charset="0"/>
                <a:cs typeface="AppleSystemUIFontBold"/>
              </a:rPr>
              <a:t>Caso de Éxito - STEM y Ciencias</a:t>
            </a:r>
            <a:br>
              <a:rPr lang="es-MX" sz="3100" kern="100">
                <a:latin typeface="Calibri" panose="020F0502020204030204" pitchFamily="34" charset="0"/>
                <a:ea typeface="Calibri" panose="020F0502020204030204" pitchFamily="34" charset="0"/>
                <a:cs typeface="Times New Roman" panose="02020603050405020304" pitchFamily="18" charset="0"/>
              </a:rPr>
            </a:br>
            <a:r>
              <a:rPr lang="es-MX" sz="3100" b="1" kern="0">
                <a:latin typeface="AppleSystemUIFontBold"/>
                <a:ea typeface="Calibri" panose="020F0502020204030204" pitchFamily="34" charset="0"/>
                <a:cs typeface="AppleSystemUIFontBold"/>
              </a:rPr>
              <a:t>LABORATORIOS SIN LÍMITES</a:t>
            </a:r>
            <a:br>
              <a:rPr lang="es-MX" sz="3100" kern="100">
                <a:latin typeface="Calibri" panose="020F0502020204030204" pitchFamily="34" charset="0"/>
                <a:ea typeface="Calibri" panose="020F0502020204030204" pitchFamily="34" charset="0"/>
                <a:cs typeface="Times New Roman" panose="02020603050405020304" pitchFamily="18" charset="0"/>
              </a:rPr>
            </a:br>
            <a:endParaRPr lang="es-MX" sz="3100"/>
          </a:p>
        </p:txBody>
      </p:sp>
      <p:pic>
        <p:nvPicPr>
          <p:cNvPr id="7" name="Graphic 6" descr="Virtual RealityHeadset">
            <a:extLst>
              <a:ext uri="{FF2B5EF4-FFF2-40B4-BE49-F238E27FC236}">
                <a16:creationId xmlns:a16="http://schemas.microsoft.com/office/drawing/2014/main" id="{6A742F60-0D04-BF23-3EAC-A480827A2C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5383" y="3210560"/>
            <a:ext cx="2959568" cy="2959568"/>
          </a:xfrm>
          <a:prstGeom prst="rect">
            <a:avLst/>
          </a:prstGeom>
        </p:spPr>
      </p:pic>
      <p:cxnSp>
        <p:nvCxnSpPr>
          <p:cNvPr id="12" name="Straight Connector 11">
            <a:extLst>
              <a:ext uri="{FF2B5EF4-FFF2-40B4-BE49-F238E27FC236}">
                <a16:creationId xmlns:a16="http://schemas.microsoft.com/office/drawing/2014/main" id="{40ADC89C-EB4E-4AA5-ABBD-448BEC5FA3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255110" y="723900"/>
            <a:ext cx="0" cy="54494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401F727-DEC5-A4F6-B7B5-497279AEC86C}"/>
              </a:ext>
            </a:extLst>
          </p:cNvPr>
          <p:cNvSpPr>
            <a:spLocks noGrp="1"/>
          </p:cNvSpPr>
          <p:nvPr>
            <p:ph idx="1"/>
          </p:nvPr>
        </p:nvSpPr>
        <p:spPr>
          <a:xfrm>
            <a:off x="5576418" y="555712"/>
            <a:ext cx="5916168" cy="5614416"/>
          </a:xfrm>
        </p:spPr>
        <p:txBody>
          <a:bodyPr>
            <a:normAutofit/>
          </a:bodyPr>
          <a:lstStyle/>
          <a:p>
            <a:pPr marL="0" lvl="0" indent="0">
              <a:buNone/>
            </a:pPr>
            <a:r>
              <a:rPr lang="es-MX" b="1" kern="0" dirty="0">
                <a:effectLst/>
                <a:latin typeface="AppleSystemUIFontBold"/>
                <a:ea typeface="Calibri" panose="020F0502020204030204" pitchFamily="34" charset="0"/>
                <a:cs typeface="AppleSystemUIFontBold"/>
              </a:rPr>
              <a:t>Plataforma:</a:t>
            </a:r>
            <a:r>
              <a:rPr lang="es-MX" kern="0" dirty="0">
                <a:effectLst/>
                <a:latin typeface="AppleSystemUIFont"/>
                <a:ea typeface="Calibri" panose="020F0502020204030204" pitchFamily="34" charset="0"/>
                <a:cs typeface="AppleSystemUIFont"/>
              </a:rPr>
              <a:t> Labster - Simulaciones científicas VR (*)</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Alcance:</a:t>
            </a:r>
            <a:r>
              <a:rPr lang="es-MX" kern="0" dirty="0">
                <a:effectLst/>
                <a:latin typeface="AppleSystemUIFont"/>
                <a:ea typeface="Calibri" panose="020F0502020204030204" pitchFamily="34" charset="0"/>
                <a:cs typeface="AppleSystemUIFont"/>
              </a:rPr>
              <a:t> 2 millones de estudiantes en 3,000 instituciones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Resultados: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s-MX" kern="0" dirty="0">
                <a:effectLst/>
                <a:latin typeface="AppleSystemUIFont"/>
                <a:ea typeface="Calibri" panose="020F0502020204030204" pitchFamily="34" charset="0"/>
                <a:cs typeface="AppleSystemUIFont"/>
              </a:rPr>
              <a:t>76% mejora en resultados de aprendizaje</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s-MX" kern="0" dirty="0">
                <a:effectLst/>
                <a:latin typeface="AppleSystemUIFont"/>
                <a:ea typeface="Calibri" panose="020F0502020204030204" pitchFamily="34" charset="0"/>
                <a:cs typeface="AppleSystemUIFont"/>
              </a:rPr>
              <a:t>101% aumento en engagement</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s-MX" kern="0" dirty="0">
                <a:effectLst/>
                <a:latin typeface="AppleSystemUIFont"/>
                <a:ea typeface="Calibri" panose="020F0502020204030204" pitchFamily="34" charset="0"/>
                <a:cs typeface="AppleSystemUIFont"/>
              </a:rPr>
              <a:t>Reducción del 38% en costos de laboratorio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s-MX" kern="0" dirty="0">
                <a:effectLst/>
                <a:latin typeface="AppleSystemUIFont"/>
                <a:ea typeface="Calibri" panose="020F0502020204030204" pitchFamily="34" charset="0"/>
                <a:cs typeface="AppleSystemUIFont"/>
              </a:rPr>
              <a:t>Acceso a experimentos "imposibles"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Ejemplo:</a:t>
            </a:r>
            <a:r>
              <a:rPr lang="es-MX" kern="0" dirty="0">
                <a:effectLst/>
                <a:latin typeface="AppleSystemUIFont"/>
                <a:ea typeface="Calibri" panose="020F0502020204030204" pitchFamily="34" charset="0"/>
                <a:cs typeface="AppleSystemUIFont"/>
              </a:rPr>
              <a:t> Manipulación molecular, viajes microscópicos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sp>
        <p:nvSpPr>
          <p:cNvPr id="4" name="CuadroTexto 3">
            <a:extLst>
              <a:ext uri="{FF2B5EF4-FFF2-40B4-BE49-F238E27FC236}">
                <a16:creationId xmlns:a16="http://schemas.microsoft.com/office/drawing/2014/main" id="{F06D7C25-51BB-57F9-D038-B5055604420A}"/>
              </a:ext>
            </a:extLst>
          </p:cNvPr>
          <p:cNvSpPr txBox="1"/>
          <p:nvPr/>
        </p:nvSpPr>
        <p:spPr>
          <a:xfrm>
            <a:off x="5411018" y="6249422"/>
            <a:ext cx="6246967" cy="369332"/>
          </a:xfrm>
          <a:prstGeom prst="rect">
            <a:avLst/>
          </a:prstGeom>
          <a:noFill/>
        </p:spPr>
        <p:txBody>
          <a:bodyPr wrap="none" rtlCol="0">
            <a:spAutoFit/>
          </a:bodyPr>
          <a:lstStyle/>
          <a:p>
            <a:r>
              <a:rPr lang="es-MX" dirty="0"/>
              <a:t>(*) Datos proporcionados por Labster que requieren validación</a:t>
            </a:r>
          </a:p>
        </p:txBody>
      </p:sp>
    </p:spTree>
    <p:extLst>
      <p:ext uri="{BB962C8B-B14F-4D97-AF65-F5344CB8AC3E}">
        <p14:creationId xmlns:p14="http://schemas.microsoft.com/office/powerpoint/2010/main" val="591267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58CE8E2-572E-F810-F860-4AE4E959F3D2}"/>
              </a:ext>
            </a:extLst>
          </p:cNvPr>
          <p:cNvSpPr>
            <a:spLocks noGrp="1"/>
          </p:cNvSpPr>
          <p:nvPr>
            <p:ph type="title"/>
          </p:nvPr>
        </p:nvSpPr>
        <p:spPr>
          <a:xfrm>
            <a:off x="5248656" y="914400"/>
            <a:ext cx="6236208" cy="1307592"/>
          </a:xfrm>
        </p:spPr>
        <p:txBody>
          <a:bodyPr>
            <a:normAutofit/>
          </a:bodyPr>
          <a:lstStyle/>
          <a:p>
            <a:pPr>
              <a:lnSpc>
                <a:spcPct val="90000"/>
              </a:lnSpc>
            </a:pPr>
            <a:r>
              <a:rPr lang="es-MX" sz="3100"/>
              <a:t>Crear y no sólo consumir realidad virtual y aumentada</a:t>
            </a:r>
          </a:p>
        </p:txBody>
      </p:sp>
      <p:pic>
        <p:nvPicPr>
          <p:cNvPr id="5" name="Imagen 4" descr="Canadian Museum of History faade">
            <a:extLst>
              <a:ext uri="{FF2B5EF4-FFF2-40B4-BE49-F238E27FC236}">
                <a16:creationId xmlns:a16="http://schemas.microsoft.com/office/drawing/2014/main" id="{90614C93-50FC-8CBF-AE4C-686E28AA80EC}"/>
              </a:ext>
            </a:extLst>
          </p:cNvPr>
          <p:cNvPicPr>
            <a:picLocks noChangeAspect="1"/>
          </p:cNvPicPr>
          <p:nvPr/>
        </p:nvPicPr>
        <p:blipFill>
          <a:blip r:embed="rId2"/>
          <a:srcRect l="28320" r="25950" b="-2"/>
          <a:stretch>
            <a:fillRect/>
          </a:stretch>
        </p:blipFill>
        <p:spPr>
          <a:xfrm>
            <a:off x="20" y="-1"/>
            <a:ext cx="4663420" cy="6858001"/>
          </a:xfrm>
          <a:prstGeom prst="rect">
            <a:avLst/>
          </a:prstGeom>
        </p:spPr>
      </p:pic>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BDE18DE-B887-52F0-A0E6-4AA5B7B733ED}"/>
              </a:ext>
            </a:extLst>
          </p:cNvPr>
          <p:cNvSpPr>
            <a:spLocks noGrp="1"/>
          </p:cNvSpPr>
          <p:nvPr>
            <p:ph idx="1"/>
          </p:nvPr>
        </p:nvSpPr>
        <p:spPr>
          <a:xfrm>
            <a:off x="5248656" y="2221992"/>
            <a:ext cx="6236208" cy="3941064"/>
          </a:xfrm>
        </p:spPr>
        <p:txBody>
          <a:bodyPr>
            <a:normAutofit/>
          </a:bodyPr>
          <a:lstStyle/>
          <a:p>
            <a:r>
              <a:rPr lang="es-MX" dirty="0"/>
              <a:t>Diseño de retos de alta demanda cognitiva</a:t>
            </a:r>
          </a:p>
          <a:p>
            <a:r>
              <a:rPr lang="es-MX" dirty="0"/>
              <a:t>Uso de plataformas para diseño de ambientes virtuales https://www.holobuilder.com/ads/platform/</a:t>
            </a:r>
          </a:p>
          <a:p>
            <a:r>
              <a:rPr lang="es-MX" dirty="0"/>
              <a:t>Integración de plataformas de inteligencia artificial generativa </a:t>
            </a:r>
          </a:p>
          <a:p>
            <a:r>
              <a:rPr lang="es-MX" dirty="0">
                <a:hlinkClick r:id="rId3"/>
              </a:rPr>
              <a:t>https://www.artsteps.com/</a:t>
            </a:r>
            <a:r>
              <a:rPr lang="es-MX" dirty="0"/>
              <a:t> + </a:t>
            </a:r>
            <a:r>
              <a:rPr lang="es-MX" dirty="0">
                <a:hlinkClick r:id="rId4"/>
              </a:rPr>
              <a:t>https://app.aitubo.ai/</a:t>
            </a:r>
            <a:endParaRPr lang="es-MX" dirty="0"/>
          </a:p>
          <a:p>
            <a:endParaRPr lang="es-MX" dirty="0"/>
          </a:p>
        </p:txBody>
      </p:sp>
    </p:spTree>
    <p:extLst>
      <p:ext uri="{BB962C8B-B14F-4D97-AF65-F5344CB8AC3E}">
        <p14:creationId xmlns:p14="http://schemas.microsoft.com/office/powerpoint/2010/main" val="1754037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8B61E91F-55AF-7566-2A86-27C956C51D2D}"/>
              </a:ext>
            </a:extLst>
          </p:cNvPr>
          <p:cNvSpPr>
            <a:spLocks noGrp="1"/>
          </p:cNvSpPr>
          <p:nvPr>
            <p:ph type="title"/>
          </p:nvPr>
        </p:nvSpPr>
        <p:spPr>
          <a:xfrm>
            <a:off x="954823" y="2109493"/>
            <a:ext cx="4265763" cy="1441776"/>
          </a:xfrm>
        </p:spPr>
        <p:txBody>
          <a:bodyPr anchor="t">
            <a:normAutofit/>
          </a:bodyPr>
          <a:lstStyle/>
          <a:p>
            <a:pPr>
              <a:lnSpc>
                <a:spcPct val="90000"/>
              </a:lnSpc>
              <a:spcAft>
                <a:spcPts val="200"/>
              </a:spcAft>
            </a:pPr>
            <a:r>
              <a:rPr lang="es-MX" sz="1900" b="1" kern="0">
                <a:latin typeface="AppleSystemUIFontBold"/>
                <a:ea typeface="Calibri" panose="020F0502020204030204" pitchFamily="34" charset="0"/>
                <a:cs typeface="AppleSystemUIFontBold"/>
              </a:rPr>
              <a:t>Marco de Pensamiento Estratégico</a:t>
            </a:r>
            <a:br>
              <a:rPr lang="es-MX" sz="1900" kern="100">
                <a:latin typeface="Calibri" panose="020F0502020204030204" pitchFamily="34" charset="0"/>
                <a:ea typeface="Calibri" panose="020F0502020204030204" pitchFamily="34" charset="0"/>
                <a:cs typeface="Times New Roman" panose="02020603050405020304" pitchFamily="18" charset="0"/>
              </a:rPr>
            </a:br>
            <a:r>
              <a:rPr lang="es-MX" sz="1900" b="1" kern="0">
                <a:latin typeface="AppleSystemUIFontBold"/>
                <a:ea typeface="Calibri" panose="020F0502020204030204" pitchFamily="34" charset="0"/>
                <a:cs typeface="AppleSystemUIFontBold"/>
              </a:rPr>
              <a:t>ESTRATEGIA PARA LA IMPLEMENTACIÓN</a:t>
            </a:r>
            <a:br>
              <a:rPr lang="es-MX" sz="1900" kern="100">
                <a:latin typeface="Calibri" panose="020F0502020204030204" pitchFamily="34" charset="0"/>
                <a:ea typeface="Calibri" panose="020F0502020204030204" pitchFamily="34" charset="0"/>
                <a:cs typeface="Times New Roman" panose="02020603050405020304" pitchFamily="18" charset="0"/>
              </a:rPr>
            </a:br>
            <a:endParaRPr lang="es-MX" sz="1900"/>
          </a:p>
        </p:txBody>
      </p:sp>
      <p:sp>
        <p:nvSpPr>
          <p:cNvPr id="3" name="Marcador de contenido 2">
            <a:extLst>
              <a:ext uri="{FF2B5EF4-FFF2-40B4-BE49-F238E27FC236}">
                <a16:creationId xmlns:a16="http://schemas.microsoft.com/office/drawing/2014/main" id="{C9BCBE05-CDE0-00C8-6924-20FD01E24C30}"/>
              </a:ext>
            </a:extLst>
          </p:cNvPr>
          <p:cNvSpPr>
            <a:spLocks noGrp="1"/>
          </p:cNvSpPr>
          <p:nvPr>
            <p:ph idx="1"/>
          </p:nvPr>
        </p:nvSpPr>
        <p:spPr>
          <a:xfrm>
            <a:off x="5871353" y="2200490"/>
            <a:ext cx="5269831" cy="3445399"/>
          </a:xfrm>
        </p:spPr>
        <p:txBody>
          <a:bodyPr>
            <a:normAutofit/>
          </a:bodyPr>
          <a:lstStyle/>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Visión:</a:t>
            </a:r>
            <a:r>
              <a:rPr lang="es-MX" kern="0">
                <a:effectLst/>
                <a:latin typeface="AppleSystemUIFont"/>
                <a:ea typeface="Calibri" panose="020F0502020204030204" pitchFamily="34" charset="0"/>
                <a:cs typeface="AppleSystemUIFont"/>
              </a:rPr>
              <a:t> ¿Qué queremos lograr a largo plazo?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Análisis:</a:t>
            </a:r>
            <a:r>
              <a:rPr lang="es-MX" kern="0">
                <a:effectLst/>
                <a:latin typeface="AppleSystemUIFont"/>
                <a:ea typeface="Calibri" panose="020F0502020204030204" pitchFamily="34" charset="0"/>
                <a:cs typeface="AppleSystemUIFont"/>
              </a:rPr>
              <a:t> Situación actual vs. objetivo deseado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Recursos:</a:t>
            </a:r>
            <a:r>
              <a:rPr lang="es-MX" kern="0">
                <a:effectLst/>
                <a:latin typeface="AppleSystemUIFont"/>
                <a:ea typeface="Calibri" panose="020F0502020204030204" pitchFamily="34" charset="0"/>
                <a:cs typeface="AppleSystemUIFont"/>
              </a:rPr>
              <a:t> Humanos, técnicos, financieros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Riesgos:</a:t>
            </a:r>
            <a:r>
              <a:rPr lang="es-MX" kern="0">
                <a:effectLst/>
                <a:latin typeface="AppleSystemUIFont"/>
                <a:ea typeface="Calibri" panose="020F0502020204030204" pitchFamily="34" charset="0"/>
                <a:cs typeface="AppleSystemUIFont"/>
              </a:rPr>
              <a:t> Identificación y mitigación</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Fases:</a:t>
            </a:r>
            <a:r>
              <a:rPr lang="es-MX" kern="0">
                <a:effectLst/>
                <a:latin typeface="AppleSystemUIFont"/>
                <a:ea typeface="Calibri" panose="020F0502020204030204" pitchFamily="34" charset="0"/>
                <a:cs typeface="AppleSystemUIFont"/>
              </a:rPr>
              <a:t> Implementación gradual y escalable</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Métricas:</a:t>
            </a:r>
            <a:r>
              <a:rPr lang="es-MX" kern="0">
                <a:effectLst/>
                <a:latin typeface="AppleSystemUIFont"/>
                <a:ea typeface="Calibri" panose="020F0502020204030204" pitchFamily="34" charset="0"/>
                <a:cs typeface="AppleSystemUIFont"/>
              </a:rPr>
              <a:t> Indicadores de éxito medibles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b="1" kern="0">
                <a:effectLst/>
                <a:latin typeface="AppleSystemUIFontBold"/>
                <a:ea typeface="Calibri" panose="020F0502020204030204" pitchFamily="34" charset="0"/>
                <a:cs typeface="AppleSystemUIFontBold"/>
              </a:rPr>
              <a:t>Adaptabilidad:</a:t>
            </a:r>
            <a:r>
              <a:rPr lang="es-MX" kern="0">
                <a:effectLst/>
                <a:latin typeface="AppleSystemUIFont"/>
                <a:ea typeface="Calibri" panose="020F0502020204030204" pitchFamily="34" charset="0"/>
                <a:cs typeface="AppleSystemUIFont"/>
              </a:rPr>
              <a:t> Flexibilidad para ajustes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cxnSp>
        <p:nvCxnSpPr>
          <p:cNvPr id="10" name="Straight Connector 9">
            <a:extLst>
              <a:ext uri="{FF2B5EF4-FFF2-40B4-BE49-F238E27FC236}">
                <a16:creationId xmlns:a16="http://schemas.microsoft.com/office/drawing/2014/main" id="{78F0A063-5253-8DF5-3B7B-12FE096705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0816" y="3764346"/>
            <a:ext cx="402336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159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2DCE355-C3D2-2F44-8F65-9CE40F78269A}"/>
              </a:ext>
            </a:extLst>
          </p:cNvPr>
          <p:cNvSpPr>
            <a:spLocks noGrp="1"/>
          </p:cNvSpPr>
          <p:nvPr>
            <p:ph type="title"/>
          </p:nvPr>
        </p:nvSpPr>
        <p:spPr>
          <a:xfrm>
            <a:off x="704088" y="914400"/>
            <a:ext cx="10798176" cy="1051914"/>
          </a:xfrm>
        </p:spPr>
        <p:txBody>
          <a:bodyPr>
            <a:normAutofit/>
          </a:bodyPr>
          <a:lstStyle/>
          <a:p>
            <a:pPr>
              <a:lnSpc>
                <a:spcPct val="90000"/>
              </a:lnSpc>
              <a:spcAft>
                <a:spcPts val="200"/>
              </a:spcAft>
            </a:pPr>
            <a:r>
              <a:rPr lang="es-MX" sz="2200" b="1" kern="0">
                <a:latin typeface="AppleSystemUIFontBold"/>
                <a:ea typeface="Calibri" panose="020F0502020204030204" pitchFamily="34" charset="0"/>
                <a:cs typeface="AppleSystemUIFontBold"/>
              </a:rPr>
              <a:t>VR/AR en Educación</a:t>
            </a:r>
            <a:br>
              <a:rPr lang="es-MX" sz="2200" kern="100">
                <a:latin typeface="Calibri" panose="020F0502020204030204" pitchFamily="34" charset="0"/>
                <a:ea typeface="Calibri" panose="020F0502020204030204" pitchFamily="34" charset="0"/>
                <a:cs typeface="Times New Roman" panose="02020603050405020304" pitchFamily="18" charset="0"/>
              </a:rPr>
            </a:br>
            <a:r>
              <a:rPr lang="es-MX" sz="2200" b="1" kern="0">
                <a:latin typeface="AppleSystemUIFontBold"/>
                <a:ea typeface="Calibri" panose="020F0502020204030204" pitchFamily="34" charset="0"/>
                <a:cs typeface="AppleSystemUIFontBold"/>
              </a:rPr>
              <a:t>ANÁLISIS ESTRATÉGICO</a:t>
            </a:r>
            <a:br>
              <a:rPr lang="es-MX" sz="2200" kern="100">
                <a:latin typeface="Calibri" panose="020F0502020204030204" pitchFamily="34" charset="0"/>
                <a:ea typeface="Calibri" panose="020F0502020204030204" pitchFamily="34" charset="0"/>
                <a:cs typeface="Times New Roman" panose="02020603050405020304" pitchFamily="18" charset="0"/>
              </a:rPr>
            </a:br>
            <a:endParaRPr lang="es-MX" sz="2200"/>
          </a:p>
        </p:txBody>
      </p:sp>
      <p:cxnSp>
        <p:nvCxnSpPr>
          <p:cNvPr id="11" name="Straight Connector 1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4102095B-D4CB-F628-4C0E-E423E714264B}"/>
              </a:ext>
            </a:extLst>
          </p:cNvPr>
          <p:cNvGraphicFramePr>
            <a:graphicFrameLocks noGrp="1"/>
          </p:cNvGraphicFramePr>
          <p:nvPr>
            <p:ph idx="1"/>
            <p:extLst>
              <p:ext uri="{D42A27DB-BD31-4B8C-83A1-F6EECF244321}">
                <p14:modId xmlns:p14="http://schemas.microsoft.com/office/powerpoint/2010/main" val="1917361124"/>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8225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ADDF999-F3C0-57EA-9590-28297A53E0BC}"/>
              </a:ext>
            </a:extLst>
          </p:cNvPr>
          <p:cNvSpPr>
            <a:spLocks noGrp="1"/>
          </p:cNvSpPr>
          <p:nvPr>
            <p:ph type="title"/>
          </p:nvPr>
        </p:nvSpPr>
        <p:spPr>
          <a:xfrm>
            <a:off x="704088" y="914400"/>
            <a:ext cx="3914776" cy="3977269"/>
          </a:xfrm>
        </p:spPr>
        <p:txBody>
          <a:bodyPr>
            <a:normAutofit/>
          </a:bodyPr>
          <a:lstStyle/>
          <a:p>
            <a:pPr>
              <a:lnSpc>
                <a:spcPct val="90000"/>
              </a:lnSpc>
              <a:spcAft>
                <a:spcPts val="200"/>
              </a:spcAft>
            </a:pPr>
            <a:r>
              <a:rPr lang="es-MX" sz="3400" b="1" kern="0">
                <a:latin typeface="AppleSystemUIFontBold"/>
                <a:ea typeface="Calibri" panose="020F0502020204030204" pitchFamily="34" charset="0"/>
                <a:cs typeface="AppleSystemUIFontBold"/>
              </a:rPr>
              <a:t>Fases de Implementación Estratégica</a:t>
            </a:r>
            <a:br>
              <a:rPr lang="es-MX" sz="3400" kern="100">
                <a:latin typeface="Calibri" panose="020F0502020204030204" pitchFamily="34" charset="0"/>
                <a:ea typeface="Calibri" panose="020F0502020204030204" pitchFamily="34" charset="0"/>
                <a:cs typeface="Times New Roman" panose="02020603050405020304" pitchFamily="18" charset="0"/>
              </a:rPr>
            </a:br>
            <a:r>
              <a:rPr lang="es-MX" sz="3400" b="1" kern="0">
                <a:latin typeface="AppleSystemUIFontBold"/>
                <a:ea typeface="Calibri" panose="020F0502020204030204" pitchFamily="34" charset="0"/>
                <a:cs typeface="AppleSystemUIFontBold"/>
              </a:rPr>
              <a:t>ROADMAP DE IMPLEMENTACIÓN</a:t>
            </a:r>
            <a:br>
              <a:rPr lang="es-MX" sz="3400" kern="100">
                <a:latin typeface="Calibri" panose="020F0502020204030204" pitchFamily="34" charset="0"/>
                <a:ea typeface="Calibri" panose="020F0502020204030204" pitchFamily="34" charset="0"/>
                <a:cs typeface="Times New Roman" panose="02020603050405020304" pitchFamily="18" charset="0"/>
              </a:rPr>
            </a:br>
            <a:endParaRPr lang="es-MX" sz="3400"/>
          </a:p>
        </p:txBody>
      </p:sp>
      <p:cxnSp>
        <p:nvCxnSpPr>
          <p:cNvPr id="11"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27495F66-31BC-E402-CEBD-6CF7D4D94C82}"/>
              </a:ext>
            </a:extLst>
          </p:cNvPr>
          <p:cNvGraphicFramePr>
            <a:graphicFrameLocks noGrp="1"/>
          </p:cNvGraphicFramePr>
          <p:nvPr>
            <p:ph idx="1"/>
            <p:extLst>
              <p:ext uri="{D42A27DB-BD31-4B8C-83A1-F6EECF244321}">
                <p14:modId xmlns:p14="http://schemas.microsoft.com/office/powerpoint/2010/main" val="3642719599"/>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5275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F013B87-4292-349E-2E20-41F81A32505B}"/>
              </a:ext>
            </a:extLst>
          </p:cNvPr>
          <p:cNvSpPr>
            <a:spLocks noGrp="1"/>
          </p:cNvSpPr>
          <p:nvPr>
            <p:ph type="title"/>
          </p:nvPr>
        </p:nvSpPr>
        <p:spPr>
          <a:xfrm>
            <a:off x="4866968" y="914400"/>
            <a:ext cx="6627924" cy="1307592"/>
          </a:xfrm>
        </p:spPr>
        <p:txBody>
          <a:bodyPr>
            <a:normAutofit/>
          </a:bodyPr>
          <a:lstStyle/>
          <a:p>
            <a:pPr>
              <a:lnSpc>
                <a:spcPct val="90000"/>
              </a:lnSpc>
              <a:spcAft>
                <a:spcPts val="200"/>
              </a:spcAft>
            </a:pPr>
            <a:r>
              <a:rPr lang="es-MX" sz="2500" b="1" kern="0">
                <a:latin typeface="AppleSystemUIFontBold"/>
                <a:ea typeface="Calibri" panose="020F0502020204030204" pitchFamily="34" charset="0"/>
                <a:cs typeface="AppleSystemUIFontBold"/>
              </a:rPr>
              <a:t>Gestión del Cambio - Factor Humano</a:t>
            </a:r>
            <a:br>
              <a:rPr lang="es-MX" sz="2500" kern="100">
                <a:latin typeface="Calibri" panose="020F0502020204030204" pitchFamily="34" charset="0"/>
                <a:ea typeface="Calibri" panose="020F0502020204030204" pitchFamily="34" charset="0"/>
                <a:cs typeface="Times New Roman" panose="02020603050405020304" pitchFamily="18" charset="0"/>
              </a:rPr>
            </a:br>
            <a:r>
              <a:rPr lang="es-MX" sz="2500" b="1" kern="0">
                <a:latin typeface="AppleSystemUIFontBold"/>
                <a:ea typeface="Calibri" panose="020F0502020204030204" pitchFamily="34" charset="0"/>
                <a:cs typeface="AppleSystemUIFontBold"/>
              </a:rPr>
              <a:t>TRANSFORMANDO LA CULTURA EDUCATIVA</a:t>
            </a:r>
            <a:br>
              <a:rPr lang="es-MX" sz="2500" kern="100">
                <a:latin typeface="Calibri" panose="020F0502020204030204" pitchFamily="34" charset="0"/>
                <a:ea typeface="Calibri" panose="020F0502020204030204" pitchFamily="34" charset="0"/>
                <a:cs typeface="Times New Roman" panose="02020603050405020304" pitchFamily="18" charset="0"/>
              </a:rPr>
            </a:br>
            <a:endParaRPr lang="es-MX" sz="2500"/>
          </a:p>
        </p:txBody>
      </p:sp>
      <p:pic>
        <p:nvPicPr>
          <p:cNvPr id="5" name="Picture 4" descr="Colorful carved figures of humans">
            <a:extLst>
              <a:ext uri="{FF2B5EF4-FFF2-40B4-BE49-F238E27FC236}">
                <a16:creationId xmlns:a16="http://schemas.microsoft.com/office/drawing/2014/main" id="{B402E118-EA79-568D-6955-A282A0CCE550}"/>
              </a:ext>
            </a:extLst>
          </p:cNvPr>
          <p:cNvPicPr>
            <a:picLocks noChangeAspect="1"/>
          </p:cNvPicPr>
          <p:nvPr/>
        </p:nvPicPr>
        <p:blipFill>
          <a:blip r:embed="rId3"/>
          <a:srcRect l="28323" r="28091"/>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1E37538-F489-B7B3-3FA8-0EF2FC4B54B6}"/>
              </a:ext>
            </a:extLst>
          </p:cNvPr>
          <p:cNvSpPr>
            <a:spLocks noGrp="1"/>
          </p:cNvSpPr>
          <p:nvPr>
            <p:ph idx="1"/>
          </p:nvPr>
        </p:nvSpPr>
        <p:spPr>
          <a:xfrm>
            <a:off x="4866968" y="2221992"/>
            <a:ext cx="6627924" cy="3739896"/>
          </a:xfrm>
        </p:spPr>
        <p:txBody>
          <a:bodyPr>
            <a:normAutofit/>
          </a:bodyPr>
          <a:lstStyle/>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Resistencia Natural:</a:t>
            </a:r>
            <a:r>
              <a:rPr lang="es-MX" kern="0">
                <a:effectLst/>
                <a:latin typeface="AppleSystemUIFont"/>
                <a:ea typeface="Calibri" panose="020F0502020204030204" pitchFamily="34" charset="0"/>
                <a:cs typeface="AppleSystemUIFont"/>
              </a:rPr>
              <a:t> 70% de proyectos fallan por factor humano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Estrategias de Adopción:</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Comunicación transparente de beneficios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Formación continua y soporte técnico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Incentivos para adopción temprana</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kern="0">
                <a:effectLst/>
                <a:latin typeface="AppleSystemUIFont"/>
                <a:ea typeface="Calibri" panose="020F0502020204030204" pitchFamily="34" charset="0"/>
                <a:cs typeface="AppleSystemUIFont"/>
              </a:rPr>
              <a:t>Liderazgo visible y comprometido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Comunidades de Práctica:</a:t>
            </a:r>
            <a:r>
              <a:rPr lang="es-MX" kern="0">
                <a:effectLst/>
                <a:latin typeface="AppleSystemUIFont"/>
                <a:ea typeface="Calibri" panose="020F0502020204030204" pitchFamily="34" charset="0"/>
                <a:cs typeface="AppleSystemUIFont"/>
              </a:rPr>
              <a:t> Aprendizaje colaborativo entre docentes</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a:effectLst/>
                <a:latin typeface="AppleSystemUIFontBold"/>
                <a:ea typeface="Calibri" panose="020F0502020204030204" pitchFamily="34" charset="0"/>
                <a:cs typeface="AppleSystemUIFontBold"/>
              </a:rPr>
              <a:t>Paciencia Estratégica:</a:t>
            </a:r>
            <a:r>
              <a:rPr lang="es-MX" kern="0">
                <a:effectLst/>
                <a:latin typeface="AppleSystemUIFont"/>
                <a:ea typeface="Calibri" panose="020F0502020204030204" pitchFamily="34" charset="0"/>
                <a:cs typeface="AppleSystemUIFont"/>
              </a:rPr>
              <a:t> Cambio cultural requiere tiempo</a:t>
            </a:r>
            <a:endParaRPr lang="es-MX"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endParaRPr lang="es-MX"/>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3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D901A14-E040-5140-AAAC-EAE67A4F49CD}"/>
              </a:ext>
            </a:extLst>
          </p:cNvPr>
          <p:cNvSpPr>
            <a:spLocks noGrp="1"/>
          </p:cNvSpPr>
          <p:nvPr>
            <p:ph type="title"/>
          </p:nvPr>
        </p:nvSpPr>
        <p:spPr>
          <a:xfrm>
            <a:off x="4866968" y="914400"/>
            <a:ext cx="6627924" cy="1307592"/>
          </a:xfrm>
        </p:spPr>
        <p:txBody>
          <a:bodyPr>
            <a:normAutofit/>
          </a:bodyPr>
          <a:lstStyle/>
          <a:p>
            <a:pPr>
              <a:lnSpc>
                <a:spcPct val="90000"/>
              </a:lnSpc>
              <a:spcAft>
                <a:spcPts val="200"/>
              </a:spcAft>
            </a:pPr>
            <a:r>
              <a:rPr lang="es-MX" sz="2500" b="1" kern="0">
                <a:latin typeface="AppleSystemUIFontBold"/>
                <a:ea typeface="Calibri" panose="020F0502020204030204" pitchFamily="34" charset="0"/>
                <a:cs typeface="AppleSystemUIFontBold"/>
              </a:rPr>
              <a:t>Desafíos y Soluciones</a:t>
            </a:r>
            <a:br>
              <a:rPr lang="es-MX" sz="2500" kern="100">
                <a:latin typeface="Calibri" panose="020F0502020204030204" pitchFamily="34" charset="0"/>
                <a:ea typeface="Calibri" panose="020F0502020204030204" pitchFamily="34" charset="0"/>
                <a:cs typeface="Times New Roman" panose="02020603050405020304" pitchFamily="18" charset="0"/>
              </a:rPr>
            </a:br>
            <a:r>
              <a:rPr lang="es-MX" sz="2500" b="1" kern="0">
                <a:latin typeface="AppleSystemUIFontBold"/>
                <a:ea typeface="Calibri" panose="020F0502020204030204" pitchFamily="34" charset="0"/>
                <a:cs typeface="AppleSystemUIFontBold"/>
              </a:rPr>
              <a:t>OBSTÁCULOS Y ESTRATEGIAS DE SUPERACIÓN</a:t>
            </a:r>
            <a:br>
              <a:rPr lang="es-MX" sz="2500" kern="100">
                <a:latin typeface="Calibri" panose="020F0502020204030204" pitchFamily="34" charset="0"/>
                <a:ea typeface="Calibri" panose="020F0502020204030204" pitchFamily="34" charset="0"/>
                <a:cs typeface="Times New Roman" panose="02020603050405020304" pitchFamily="18" charset="0"/>
              </a:rPr>
            </a:br>
            <a:endParaRPr lang="es-MX" sz="2500"/>
          </a:p>
        </p:txBody>
      </p:sp>
      <p:pic>
        <p:nvPicPr>
          <p:cNvPr id="5" name="Imagen 4" descr="Navigating through maze">
            <a:extLst>
              <a:ext uri="{FF2B5EF4-FFF2-40B4-BE49-F238E27FC236}">
                <a16:creationId xmlns:a16="http://schemas.microsoft.com/office/drawing/2014/main" id="{7D935EF4-40D1-3C35-E2C0-9419650B3809}"/>
              </a:ext>
            </a:extLst>
          </p:cNvPr>
          <p:cNvPicPr>
            <a:picLocks noChangeAspect="1"/>
          </p:cNvPicPr>
          <p:nvPr/>
        </p:nvPicPr>
        <p:blipFill>
          <a:blip r:embed="rId3"/>
          <a:srcRect l="16781" r="42387" b="2"/>
          <a:stretch>
            <a:fillRect/>
          </a:stretch>
        </p:blipFill>
        <p:spPr>
          <a:xfrm>
            <a:off x="20" y="-17929"/>
            <a:ext cx="4206220" cy="6875929"/>
          </a:xfrm>
          <a:prstGeom prst="rect">
            <a:avLst/>
          </a:prstGeom>
        </p:spPr>
      </p:pic>
      <p:cxnSp>
        <p:nvCxnSpPr>
          <p:cNvPr id="12" name="Straight Connector 11">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A8BFB8C-32A8-9F77-16E6-53774D057C00}"/>
              </a:ext>
            </a:extLst>
          </p:cNvPr>
          <p:cNvSpPr>
            <a:spLocks noGrp="1"/>
          </p:cNvSpPr>
          <p:nvPr>
            <p:ph idx="1"/>
          </p:nvPr>
        </p:nvSpPr>
        <p:spPr>
          <a:xfrm>
            <a:off x="4866968" y="2221992"/>
            <a:ext cx="6627924" cy="3739896"/>
          </a:xfrm>
        </p:spPr>
        <p:txBody>
          <a:bodyPr>
            <a:normAutofit fontScale="92500" lnSpcReduction="20000"/>
          </a:bodyPr>
          <a:lstStyle/>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Desafío 1:</a:t>
            </a:r>
            <a:r>
              <a:rPr lang="es-MX" kern="0" dirty="0">
                <a:effectLst/>
                <a:latin typeface="AppleSystemUIFont"/>
                <a:ea typeface="Calibri" panose="020F0502020204030204" pitchFamily="34" charset="0"/>
                <a:cs typeface="AppleSystemUIFont"/>
              </a:rPr>
              <a:t> Costo inicial alto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i="1" kern="0" dirty="0">
                <a:effectLst/>
                <a:latin typeface="AppleSystemUIFontItalic"/>
                <a:ea typeface="Calibri" panose="020F0502020204030204" pitchFamily="34" charset="0"/>
                <a:cs typeface="AppleSystemUIFontItalic"/>
              </a:rPr>
              <a:t>Solución:</a:t>
            </a:r>
            <a:r>
              <a:rPr lang="es-MX" sz="2000" kern="0" dirty="0">
                <a:effectLst/>
                <a:latin typeface="AppleSystemUIFont"/>
                <a:ea typeface="Calibri" panose="020F0502020204030204" pitchFamily="34" charset="0"/>
                <a:cs typeface="AppleSystemUIFont"/>
              </a:rPr>
              <a:t> Modelos de financiamiento escalonado y partnerships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Desafío 2:</a:t>
            </a:r>
            <a:r>
              <a:rPr lang="es-MX" kern="0" dirty="0">
                <a:effectLst/>
                <a:latin typeface="AppleSystemUIFont"/>
                <a:ea typeface="Calibri" panose="020F0502020204030204" pitchFamily="34" charset="0"/>
                <a:cs typeface="AppleSystemUIFont"/>
              </a:rPr>
              <a:t> Brecha digital docente</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i="1" kern="0" dirty="0">
                <a:effectLst/>
                <a:latin typeface="AppleSystemUIFontItalic"/>
                <a:ea typeface="Calibri" panose="020F0502020204030204" pitchFamily="34" charset="0"/>
                <a:cs typeface="AppleSystemUIFontItalic"/>
              </a:rPr>
              <a:t>Solución:</a:t>
            </a:r>
            <a:r>
              <a:rPr lang="es-MX" sz="2000" kern="0" dirty="0">
                <a:effectLst/>
                <a:latin typeface="AppleSystemUIFont"/>
                <a:ea typeface="Calibri" panose="020F0502020204030204" pitchFamily="34" charset="0"/>
                <a:cs typeface="AppleSystemUIFont"/>
              </a:rPr>
              <a:t> Programas de capacitación intensiva y mentoring</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Desafío 3:</a:t>
            </a:r>
            <a:r>
              <a:rPr lang="es-MX" kern="0" dirty="0">
                <a:effectLst/>
                <a:latin typeface="AppleSystemUIFont"/>
                <a:ea typeface="Calibri" panose="020F0502020204030204" pitchFamily="34" charset="0"/>
                <a:cs typeface="AppleSystemUIFont"/>
              </a:rPr>
              <a:t> Contenido educativo limitado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i="1" kern="0" dirty="0">
                <a:effectLst/>
                <a:latin typeface="AppleSystemUIFontItalic"/>
                <a:ea typeface="Calibri" panose="020F0502020204030204" pitchFamily="34" charset="0"/>
                <a:cs typeface="AppleSystemUIFontItalic"/>
              </a:rPr>
              <a:t>Solución:</a:t>
            </a:r>
            <a:r>
              <a:rPr lang="es-MX" sz="2000" kern="0" dirty="0">
                <a:effectLst/>
                <a:latin typeface="AppleSystemUIFont"/>
                <a:ea typeface="Calibri" panose="020F0502020204030204" pitchFamily="34" charset="0"/>
                <a:cs typeface="AppleSystemUIFont"/>
              </a:rPr>
              <a:t> Desarrollo colaborativo y plataformas abiertas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Desafío 4:</a:t>
            </a:r>
            <a:r>
              <a:rPr lang="es-MX" kern="0" dirty="0">
                <a:effectLst/>
                <a:latin typeface="AppleSystemUIFont"/>
                <a:ea typeface="Calibri" panose="020F0502020204030204" pitchFamily="34" charset="0"/>
                <a:cs typeface="AppleSystemUIFont"/>
              </a:rPr>
              <a:t> Problemas técnicos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i="1" kern="0" dirty="0">
                <a:effectLst/>
                <a:latin typeface="AppleSystemUIFontItalic"/>
                <a:ea typeface="Calibri" panose="020F0502020204030204" pitchFamily="34" charset="0"/>
                <a:cs typeface="AppleSystemUIFontItalic"/>
              </a:rPr>
              <a:t>Solución:</a:t>
            </a:r>
            <a:r>
              <a:rPr lang="es-MX" sz="2000" kern="0" dirty="0">
                <a:effectLst/>
                <a:latin typeface="AppleSystemUIFont"/>
                <a:ea typeface="Calibri" panose="020F0502020204030204" pitchFamily="34" charset="0"/>
                <a:cs typeface="AppleSystemUIFont"/>
              </a:rPr>
              <a:t> Infraestructura robusta y soporte técnico 24/7</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Desafío 5:</a:t>
            </a:r>
            <a:r>
              <a:rPr lang="es-MX" kern="0" dirty="0">
                <a:effectLst/>
                <a:latin typeface="AppleSystemUIFont"/>
                <a:ea typeface="Calibri" panose="020F0502020204030204" pitchFamily="34" charset="0"/>
                <a:cs typeface="AppleSystemUIFont"/>
              </a:rPr>
              <a:t> Evaluación del impacto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0000"/>
              </a:lnSpc>
              <a:buFont typeface="Arial" panose="020B0604020202020204" pitchFamily="34" charset="0"/>
              <a:buChar char="•"/>
            </a:pPr>
            <a:r>
              <a:rPr lang="es-MX" sz="2000" i="1" kern="0" dirty="0">
                <a:effectLst/>
                <a:latin typeface="AppleSystemUIFontItalic"/>
                <a:ea typeface="Calibri" panose="020F0502020204030204" pitchFamily="34" charset="0"/>
                <a:cs typeface="AppleSystemUIFontItalic"/>
              </a:rPr>
              <a:t>Solución:</a:t>
            </a:r>
            <a:r>
              <a:rPr lang="es-MX" sz="2000" kern="0" dirty="0">
                <a:effectLst/>
                <a:latin typeface="AppleSystemUIFont"/>
                <a:ea typeface="Calibri" panose="020F0502020204030204" pitchFamily="34" charset="0"/>
                <a:cs typeface="AppleSystemUIFont"/>
              </a:rPr>
              <a:t> Métricas claras y estudios longitudinales</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s-MX" sz="1700" dirty="0"/>
          </a:p>
        </p:txBody>
      </p:sp>
      <p:cxnSp>
        <p:nvCxnSpPr>
          <p:cNvPr id="14" name="Straight Connector 13">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178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604516-F583-413C-8C0B-E7944F332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
            <a:ext cx="4876800" cy="6857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529FD80-5995-3299-EEE0-79E405BA3C83}"/>
              </a:ext>
            </a:extLst>
          </p:cNvPr>
          <p:cNvSpPr>
            <a:spLocks noGrp="1"/>
          </p:cNvSpPr>
          <p:nvPr>
            <p:ph type="title"/>
          </p:nvPr>
        </p:nvSpPr>
        <p:spPr>
          <a:xfrm>
            <a:off x="704088" y="914400"/>
            <a:ext cx="3724528" cy="3670298"/>
          </a:xfrm>
        </p:spPr>
        <p:txBody>
          <a:bodyPr>
            <a:normAutofit/>
          </a:bodyPr>
          <a:lstStyle/>
          <a:p>
            <a:pPr>
              <a:lnSpc>
                <a:spcPct val="90000"/>
              </a:lnSpc>
              <a:spcAft>
                <a:spcPts val="200"/>
              </a:spcAft>
            </a:pPr>
            <a:r>
              <a:rPr lang="es-MX" b="1" kern="0">
                <a:solidFill>
                  <a:schemeClr val="bg1"/>
                </a:solidFill>
                <a:latin typeface="AppleSystemUIFontBold"/>
                <a:ea typeface="Calibri" panose="020F0502020204030204" pitchFamily="34" charset="0"/>
                <a:cs typeface="AppleSystemUIFontBold"/>
              </a:rPr>
              <a:t>Métricas de Éxito</a:t>
            </a:r>
            <a:br>
              <a:rPr lang="es-MX" kern="10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s-MX" b="1" kern="0">
                <a:solidFill>
                  <a:schemeClr val="bg1"/>
                </a:solidFill>
                <a:latin typeface="AppleSystemUIFontBold"/>
                <a:ea typeface="Calibri" panose="020F0502020204030204" pitchFamily="34" charset="0"/>
                <a:cs typeface="AppleSystemUIFontBold"/>
              </a:rPr>
              <a:t>INDICADORES CLAVE DE RENDIMIENTO (KPI</a:t>
            </a:r>
            <a:endParaRPr lang="es-MX">
              <a:solidFill>
                <a:schemeClr val="bg1"/>
              </a:solidFill>
            </a:endParaRPr>
          </a:p>
        </p:txBody>
      </p:sp>
      <p:cxnSp>
        <p:nvCxnSpPr>
          <p:cNvPr id="13" name="Straight Connector 12">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6" name="Marcador de contenido 2">
            <a:extLst>
              <a:ext uri="{FF2B5EF4-FFF2-40B4-BE49-F238E27FC236}">
                <a16:creationId xmlns:a16="http://schemas.microsoft.com/office/drawing/2014/main" id="{EB7BDDAE-303B-6B21-37E4-5BBFCA747CFE}"/>
              </a:ext>
            </a:extLst>
          </p:cNvPr>
          <p:cNvGraphicFramePr>
            <a:graphicFrameLocks noGrp="1"/>
          </p:cNvGraphicFramePr>
          <p:nvPr>
            <p:ph idx="1"/>
            <p:extLst>
              <p:ext uri="{D42A27DB-BD31-4B8C-83A1-F6EECF244321}">
                <p14:modId xmlns:p14="http://schemas.microsoft.com/office/powerpoint/2010/main" val="1073497042"/>
              </p:ext>
            </p:extLst>
          </p:nvPr>
        </p:nvGraphicFramePr>
        <p:xfrm>
          <a:off x="5715000" y="723901"/>
          <a:ext cx="56769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5107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6A6E9F0-1856-1775-7E35-03C03DB2D281}"/>
              </a:ext>
            </a:extLst>
          </p:cNvPr>
          <p:cNvSpPr>
            <a:spLocks noGrp="1"/>
          </p:cNvSpPr>
          <p:nvPr>
            <p:ph type="title"/>
          </p:nvPr>
        </p:nvSpPr>
        <p:spPr>
          <a:xfrm>
            <a:off x="4866968" y="914400"/>
            <a:ext cx="6627924" cy="1307592"/>
          </a:xfrm>
        </p:spPr>
        <p:txBody>
          <a:bodyPr>
            <a:normAutofit/>
          </a:bodyPr>
          <a:lstStyle/>
          <a:p>
            <a:pPr>
              <a:lnSpc>
                <a:spcPct val="90000"/>
              </a:lnSpc>
              <a:spcAft>
                <a:spcPts val="200"/>
              </a:spcAft>
            </a:pPr>
            <a:r>
              <a:rPr lang="es-MX" sz="2800" b="1" kern="0">
                <a:latin typeface="AppleSystemUIFontBold"/>
                <a:ea typeface="Calibri" panose="020F0502020204030204" pitchFamily="34" charset="0"/>
                <a:cs typeface="AppleSystemUIFontBold"/>
              </a:rPr>
              <a:t>Modelos de Financiamiento</a:t>
            </a:r>
            <a:br>
              <a:rPr lang="es-MX" sz="2800" kern="100">
                <a:latin typeface="Calibri" panose="020F0502020204030204" pitchFamily="34" charset="0"/>
                <a:ea typeface="Calibri" panose="020F0502020204030204" pitchFamily="34" charset="0"/>
                <a:cs typeface="Times New Roman" panose="02020603050405020304" pitchFamily="18" charset="0"/>
              </a:rPr>
            </a:br>
            <a:r>
              <a:rPr lang="es-MX" sz="2800" b="1" kern="0">
                <a:latin typeface="AppleSystemUIFontBold"/>
                <a:ea typeface="Calibri" panose="020F0502020204030204" pitchFamily="34" charset="0"/>
                <a:cs typeface="AppleSystemUIFontBold"/>
              </a:rPr>
              <a:t>ESTRATEGIAS DE INVERSIÓN</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Picture 4">
            <a:extLst>
              <a:ext uri="{FF2B5EF4-FFF2-40B4-BE49-F238E27FC236}">
                <a16:creationId xmlns:a16="http://schemas.microsoft.com/office/drawing/2014/main" id="{23DBC19A-20FD-5102-D98F-1E87964216DE}"/>
              </a:ext>
            </a:extLst>
          </p:cNvPr>
          <p:cNvPicPr>
            <a:picLocks noChangeAspect="1"/>
          </p:cNvPicPr>
          <p:nvPr/>
        </p:nvPicPr>
        <p:blipFill>
          <a:blip r:embed="rId3"/>
          <a:srcRect l="21815" r="43775" b="1"/>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8165E3D-82CD-DBB8-EFCA-875DC935C667}"/>
              </a:ext>
            </a:extLst>
          </p:cNvPr>
          <p:cNvSpPr>
            <a:spLocks noGrp="1"/>
          </p:cNvSpPr>
          <p:nvPr>
            <p:ph idx="1"/>
          </p:nvPr>
        </p:nvSpPr>
        <p:spPr>
          <a:xfrm>
            <a:off x="4866968" y="2221992"/>
            <a:ext cx="6627924" cy="3739896"/>
          </a:xfrm>
        </p:spPr>
        <p:txBody>
          <a:bodyPr>
            <a:normAutofit/>
          </a:bodyPr>
          <a:lstStyle/>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Modelo Tradicional:</a:t>
            </a:r>
            <a:r>
              <a:rPr lang="es-MX" sz="1900" kern="0">
                <a:effectLst/>
                <a:latin typeface="AppleSystemUIFont"/>
                <a:ea typeface="Calibri" panose="020F0502020204030204" pitchFamily="34" charset="0"/>
                <a:cs typeface="AppleSystemUIFont"/>
              </a:rPr>
              <a:t> Compra directa de equipos</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Modelo como Servicio:</a:t>
            </a:r>
            <a:r>
              <a:rPr lang="es-MX" sz="1900" kern="0">
                <a:effectLst/>
                <a:latin typeface="AppleSystemUIFont"/>
                <a:ea typeface="Calibri" panose="020F0502020204030204" pitchFamily="34" charset="0"/>
                <a:cs typeface="AppleSystemUIFont"/>
              </a:rPr>
              <a:t> Suscripción mensual/anual</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Partnerships Público-Privados:</a:t>
            </a:r>
            <a:r>
              <a:rPr lang="es-MX" sz="1900" kern="0">
                <a:effectLst/>
                <a:latin typeface="AppleSystemUIFont"/>
                <a:ea typeface="Calibri" panose="020F0502020204030204" pitchFamily="34" charset="0"/>
                <a:cs typeface="AppleSystemUIFont"/>
              </a:rPr>
              <a:t> Colaboración con empresas tecnológicas</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Grants y Fondos:</a:t>
            </a:r>
            <a:r>
              <a:rPr lang="es-MX" sz="1900" kern="0">
                <a:effectLst/>
                <a:latin typeface="AppleSystemUIFont"/>
                <a:ea typeface="Calibri" panose="020F0502020204030204" pitchFamily="34" charset="0"/>
                <a:cs typeface="AppleSystemUIFont"/>
              </a:rPr>
              <a:t> Programas gubernamentales de innovación educativa</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Crowdfunding Educativo:</a:t>
            </a:r>
            <a:r>
              <a:rPr lang="es-MX" sz="1900" kern="0">
                <a:effectLst/>
                <a:latin typeface="AppleSystemUIFont"/>
                <a:ea typeface="Calibri" panose="020F0502020204030204" pitchFamily="34" charset="0"/>
                <a:cs typeface="AppleSystemUIFont"/>
              </a:rPr>
              <a:t> Financiamiento comunitario</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Modelo Híbrido:</a:t>
            </a:r>
            <a:r>
              <a:rPr lang="es-MX" sz="1900" kern="0">
                <a:effectLst/>
                <a:latin typeface="AppleSystemUIFont"/>
                <a:ea typeface="Calibri" panose="020F0502020204030204" pitchFamily="34" charset="0"/>
                <a:cs typeface="AppleSystemUIFont"/>
              </a:rPr>
              <a:t> Combinación de fuentes de financiamiento</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ROI Proyectado:</a:t>
            </a:r>
            <a:r>
              <a:rPr lang="es-MX" sz="1900" kern="0">
                <a:effectLst/>
                <a:latin typeface="AppleSystemUIFont"/>
                <a:ea typeface="Calibri" panose="020F0502020204030204" pitchFamily="34" charset="0"/>
                <a:cs typeface="AppleSystemUIFont"/>
              </a:rPr>
              <a:t> 3-5 años según modelo elegido</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endParaRPr lang="es-MX" sz="1900"/>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2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CD955F7-A9E1-ACD6-765C-BDB5DD338C4A}"/>
              </a:ext>
            </a:extLst>
          </p:cNvPr>
          <p:cNvSpPr>
            <a:spLocks noGrp="1"/>
          </p:cNvSpPr>
          <p:nvPr>
            <p:ph type="title"/>
          </p:nvPr>
        </p:nvSpPr>
        <p:spPr>
          <a:xfrm>
            <a:off x="4866968" y="914400"/>
            <a:ext cx="6627924" cy="1307592"/>
          </a:xfrm>
        </p:spPr>
        <p:txBody>
          <a:bodyPr>
            <a:normAutofit/>
          </a:bodyPr>
          <a:lstStyle/>
          <a:p>
            <a:pPr>
              <a:lnSpc>
                <a:spcPct val="90000"/>
              </a:lnSpc>
              <a:spcAft>
                <a:spcPts val="200"/>
              </a:spcAft>
            </a:pPr>
            <a:r>
              <a:rPr lang="es-MX" sz="2800" b="1" kern="0">
                <a:latin typeface="AppleSystemUIFontBold"/>
                <a:ea typeface="Calibri" panose="020F0502020204030204" pitchFamily="34" charset="0"/>
                <a:cs typeface="AppleSystemUIFontBold"/>
              </a:rPr>
              <a:t>Futuro de VR/AR en Educación</a:t>
            </a:r>
            <a:br>
              <a:rPr lang="es-MX" sz="2800" kern="100">
                <a:latin typeface="Calibri" panose="020F0502020204030204" pitchFamily="34" charset="0"/>
                <a:ea typeface="Calibri" panose="020F0502020204030204" pitchFamily="34" charset="0"/>
                <a:cs typeface="Times New Roman" panose="02020603050405020304" pitchFamily="18" charset="0"/>
              </a:rPr>
            </a:br>
            <a:r>
              <a:rPr lang="es-MX" sz="2800" b="1" kern="0">
                <a:latin typeface="AppleSystemUIFontBold"/>
                <a:ea typeface="Calibri" panose="020F0502020204030204" pitchFamily="34" charset="0"/>
                <a:cs typeface="AppleSystemUIFontBold"/>
              </a:rPr>
              <a:t>TENDENCIAS EMERGENTES</a:t>
            </a:r>
            <a:br>
              <a:rPr lang="es-MX" sz="2800" kern="100">
                <a:latin typeface="Calibri" panose="020F0502020204030204" pitchFamily="34" charset="0"/>
                <a:ea typeface="Calibri" panose="020F0502020204030204" pitchFamily="34" charset="0"/>
                <a:cs typeface="Times New Roman" panose="02020603050405020304" pitchFamily="18" charset="0"/>
              </a:rPr>
            </a:br>
            <a:endParaRPr lang="es-MX" sz="2800"/>
          </a:p>
        </p:txBody>
      </p:sp>
      <p:pic>
        <p:nvPicPr>
          <p:cNvPr id="5" name="Picture 4" descr="Computer Generated Lights">
            <a:extLst>
              <a:ext uri="{FF2B5EF4-FFF2-40B4-BE49-F238E27FC236}">
                <a16:creationId xmlns:a16="http://schemas.microsoft.com/office/drawing/2014/main" id="{BBAAAD50-58BC-E15A-06EA-DC255CEB6D6F}"/>
              </a:ext>
            </a:extLst>
          </p:cNvPr>
          <p:cNvPicPr>
            <a:picLocks noChangeAspect="1"/>
          </p:cNvPicPr>
          <p:nvPr/>
        </p:nvPicPr>
        <p:blipFill>
          <a:blip r:embed="rId3"/>
          <a:srcRect l="22092" r="32639" b="-2"/>
          <a:stretch>
            <a:fillRect/>
          </a:stretch>
        </p:blipFill>
        <p:spPr>
          <a:xfrm>
            <a:off x="20" y="-17929"/>
            <a:ext cx="4206220" cy="6875929"/>
          </a:xfrm>
          <a:prstGeom prst="rect">
            <a:avLst/>
          </a:prstGeom>
        </p:spPr>
      </p:pic>
      <p:cxnSp>
        <p:nvCxnSpPr>
          <p:cNvPr id="11" name="Straight Connector 1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50B1D84-6C85-D6AC-3E87-7B5C1D6E486D}"/>
              </a:ext>
            </a:extLst>
          </p:cNvPr>
          <p:cNvSpPr>
            <a:spLocks noGrp="1"/>
          </p:cNvSpPr>
          <p:nvPr>
            <p:ph idx="1"/>
          </p:nvPr>
        </p:nvSpPr>
        <p:spPr>
          <a:xfrm>
            <a:off x="4866968" y="2221992"/>
            <a:ext cx="6627924" cy="3739896"/>
          </a:xfrm>
        </p:spPr>
        <p:txBody>
          <a:bodyPr>
            <a:noAutofit/>
          </a:bodyPr>
          <a:lstStyle/>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Inteligencia Artificial:</a:t>
            </a:r>
            <a:r>
              <a:rPr lang="es-MX" kern="0" dirty="0">
                <a:effectLst/>
                <a:latin typeface="AppleSystemUIFont"/>
                <a:ea typeface="Calibri" panose="020F0502020204030204" pitchFamily="34" charset="0"/>
                <a:cs typeface="AppleSystemUIFont"/>
              </a:rPr>
              <a:t> Personalización adaptativa del aprendizaje</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Haptic Feedback:</a:t>
            </a:r>
            <a:r>
              <a:rPr lang="es-MX" kern="0" dirty="0">
                <a:effectLst/>
                <a:latin typeface="AppleSystemUIFont"/>
                <a:ea typeface="Calibri" panose="020F0502020204030204" pitchFamily="34" charset="0"/>
                <a:cs typeface="AppleSystemUIFont"/>
              </a:rPr>
              <a:t> Integración del sentido del tacto</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5G y Edge Computing:</a:t>
            </a:r>
            <a:r>
              <a:rPr lang="es-MX" kern="0" dirty="0">
                <a:effectLst/>
                <a:latin typeface="AppleSystemUIFont"/>
                <a:ea typeface="Calibri" panose="020F0502020204030204" pitchFamily="34" charset="0"/>
                <a:cs typeface="AppleSystemUIFont"/>
              </a:rPr>
              <a:t> Experiencias más fluidas y colaborativas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Realidad Mixta:</a:t>
            </a:r>
            <a:r>
              <a:rPr lang="es-MX" kern="0" dirty="0">
                <a:effectLst/>
                <a:latin typeface="AppleSystemUIFont"/>
                <a:ea typeface="Calibri" panose="020F0502020204030204" pitchFamily="34" charset="0"/>
                <a:cs typeface="AppleSystemUIFont"/>
              </a:rPr>
              <a:t> Fusión perfecta de real y virtual</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Brain-Computer Interfaces:</a:t>
            </a:r>
            <a:r>
              <a:rPr lang="es-MX" kern="0" dirty="0">
                <a:effectLst/>
                <a:latin typeface="AppleSystemUIFont"/>
                <a:ea typeface="Calibri" panose="020F0502020204030204" pitchFamily="34" charset="0"/>
                <a:cs typeface="AppleSystemUIFont"/>
              </a:rPr>
              <a:t> Interacción directa mente-máquina</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Metaverso Educativo:</a:t>
            </a:r>
            <a:r>
              <a:rPr lang="es-MX" kern="0" dirty="0">
                <a:effectLst/>
                <a:latin typeface="AppleSystemUIFont"/>
                <a:ea typeface="Calibri" panose="020F0502020204030204" pitchFamily="34" charset="0"/>
                <a:cs typeface="AppleSystemUIFont"/>
              </a:rPr>
              <a:t> Espacios de aprendizaje persistentes y sociales</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s-MX" b="1" kern="0" dirty="0">
                <a:effectLst/>
                <a:latin typeface="AppleSystemUIFontBold"/>
                <a:ea typeface="Calibri" panose="020F0502020204030204" pitchFamily="34" charset="0"/>
                <a:cs typeface="AppleSystemUIFontBold"/>
              </a:rPr>
              <a:t>Democratización:</a:t>
            </a:r>
            <a:r>
              <a:rPr lang="es-MX" kern="0" dirty="0">
                <a:effectLst/>
                <a:latin typeface="AppleSystemUIFont"/>
                <a:ea typeface="Calibri" panose="020F0502020204030204" pitchFamily="34" charset="0"/>
                <a:cs typeface="AppleSystemUIFont"/>
              </a:rPr>
              <a:t> Acceso universal a educación de calidad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8018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C8E5FB-DC47-D4A8-BEBA-49AFB755C5DD}"/>
              </a:ext>
            </a:extLst>
          </p:cNvPr>
          <p:cNvSpPr>
            <a:spLocks noGrp="1"/>
          </p:cNvSpPr>
          <p:nvPr>
            <p:ph type="title"/>
          </p:nvPr>
        </p:nvSpPr>
        <p:spPr/>
        <p:txBody>
          <a:bodyPr>
            <a:normAutofit fontScale="90000"/>
          </a:bodyPr>
          <a:lstStyle/>
          <a:p>
            <a:pPr>
              <a:spcAft>
                <a:spcPts val="200"/>
              </a:spcAft>
            </a:pPr>
            <a:r>
              <a:rPr lang="es-MX" b="1" kern="0">
                <a:latin typeface="AppleSystemUIFontBold"/>
                <a:ea typeface="Calibri" panose="020F0502020204030204" pitchFamily="34" charset="0"/>
                <a:cs typeface="AppleSystemUIFontBold"/>
              </a:rPr>
              <a:t>Recomendaciones Estratégicas</a:t>
            </a:r>
            <a:br>
              <a:rPr lang="es-MX" kern="100">
                <a:latin typeface="Calibri" panose="020F0502020204030204" pitchFamily="34" charset="0"/>
                <a:ea typeface="Calibri" panose="020F0502020204030204" pitchFamily="34" charset="0"/>
                <a:cs typeface="Times New Roman" panose="02020603050405020304" pitchFamily="18" charset="0"/>
              </a:rPr>
            </a:br>
            <a:r>
              <a:rPr lang="es-MX" b="1" kern="0">
                <a:latin typeface="AppleSystemUIFontBold"/>
                <a:ea typeface="Calibri" panose="020F0502020204030204" pitchFamily="34" charset="0"/>
                <a:cs typeface="AppleSystemUIFontBold"/>
              </a:rPr>
              <a:t>ACCIONES PRIORITARIAS</a:t>
            </a:r>
            <a:br>
              <a:rPr lang="es-MX" kern="100">
                <a:latin typeface="Calibri" panose="020F0502020204030204" pitchFamily="34" charset="0"/>
                <a:ea typeface="Calibri" panose="020F0502020204030204" pitchFamily="34" charset="0"/>
                <a:cs typeface="Times New Roman" panose="02020603050405020304" pitchFamily="18" charset="0"/>
              </a:rPr>
            </a:br>
            <a:endParaRPr lang="es-MX" dirty="0"/>
          </a:p>
        </p:txBody>
      </p:sp>
      <p:graphicFrame>
        <p:nvGraphicFramePr>
          <p:cNvPr id="5" name="Marcador de contenido 2">
            <a:extLst>
              <a:ext uri="{FF2B5EF4-FFF2-40B4-BE49-F238E27FC236}">
                <a16:creationId xmlns:a16="http://schemas.microsoft.com/office/drawing/2014/main" id="{6B504726-0AE3-E35B-4563-284050A36893}"/>
              </a:ext>
            </a:extLst>
          </p:cNvPr>
          <p:cNvGraphicFramePr>
            <a:graphicFrameLocks noGrp="1"/>
          </p:cNvGraphicFramePr>
          <p:nvPr>
            <p:ph idx="1"/>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9221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871061-993B-49EE-FFA1-24E1BDB81AB0}"/>
              </a:ext>
            </a:extLst>
          </p:cNvPr>
          <p:cNvSpPr>
            <a:spLocks noGrp="1"/>
          </p:cNvSpPr>
          <p:nvPr>
            <p:ph type="title"/>
          </p:nvPr>
        </p:nvSpPr>
        <p:spPr>
          <a:xfrm>
            <a:off x="5248656" y="914400"/>
            <a:ext cx="6236208" cy="1307592"/>
          </a:xfrm>
        </p:spPr>
        <p:txBody>
          <a:bodyPr>
            <a:normAutofit/>
          </a:bodyPr>
          <a:lstStyle/>
          <a:p>
            <a:pPr>
              <a:lnSpc>
                <a:spcPct val="90000"/>
              </a:lnSpc>
              <a:spcAft>
                <a:spcPts val="200"/>
              </a:spcAft>
            </a:pPr>
            <a:r>
              <a:rPr lang="es-MX" sz="2500" b="1" kern="0">
                <a:latin typeface="AppleSystemUIFontBold"/>
                <a:ea typeface="Calibri" panose="020F0502020204030204" pitchFamily="34" charset="0"/>
                <a:cs typeface="AppleSystemUIFontBold"/>
              </a:rPr>
              <a:t>Conclusiones y Llamada a la Acción</a:t>
            </a:r>
            <a:br>
              <a:rPr lang="es-MX" sz="2500" kern="100">
                <a:latin typeface="Calibri" panose="020F0502020204030204" pitchFamily="34" charset="0"/>
                <a:ea typeface="Calibri" panose="020F0502020204030204" pitchFamily="34" charset="0"/>
                <a:cs typeface="Times New Roman" panose="02020603050405020304" pitchFamily="18" charset="0"/>
              </a:rPr>
            </a:br>
            <a:r>
              <a:rPr lang="es-MX" sz="2500" b="1" kern="0">
                <a:latin typeface="AppleSystemUIFontBold"/>
                <a:ea typeface="Calibri" panose="020F0502020204030204" pitchFamily="34" charset="0"/>
                <a:cs typeface="AppleSystemUIFontBold"/>
              </a:rPr>
              <a:t>EL MOMENTO ES AHORA</a:t>
            </a:r>
            <a:br>
              <a:rPr lang="es-MX" sz="2500" kern="100">
                <a:latin typeface="Calibri" panose="020F0502020204030204" pitchFamily="34" charset="0"/>
                <a:ea typeface="Calibri" panose="020F0502020204030204" pitchFamily="34" charset="0"/>
                <a:cs typeface="Times New Roman" panose="02020603050405020304" pitchFamily="18" charset="0"/>
              </a:rPr>
            </a:br>
            <a:endParaRPr lang="es-MX" sz="2500"/>
          </a:p>
        </p:txBody>
      </p:sp>
      <p:pic>
        <p:nvPicPr>
          <p:cNvPr id="5" name="Imagen 4" descr="Molecular model and digital tablet on counter in lab">
            <a:extLst>
              <a:ext uri="{FF2B5EF4-FFF2-40B4-BE49-F238E27FC236}">
                <a16:creationId xmlns:a16="http://schemas.microsoft.com/office/drawing/2014/main" id="{937CD2A4-1F36-A12A-AC2C-55A1383EA13E}"/>
              </a:ext>
            </a:extLst>
          </p:cNvPr>
          <p:cNvPicPr>
            <a:picLocks noChangeAspect="1"/>
          </p:cNvPicPr>
          <p:nvPr/>
        </p:nvPicPr>
        <p:blipFill>
          <a:blip r:embed="rId3"/>
          <a:srcRect l="24242" r="30368" b="-2"/>
          <a:stretch>
            <a:fillRect/>
          </a:stretch>
        </p:blipFill>
        <p:spPr>
          <a:xfrm>
            <a:off x="20" y="-1"/>
            <a:ext cx="4663420" cy="6858001"/>
          </a:xfrm>
          <a:prstGeom prst="rect">
            <a:avLst/>
          </a:prstGeom>
        </p:spPr>
      </p:pic>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919A90B-8456-CC45-030F-B676284C9768}"/>
              </a:ext>
            </a:extLst>
          </p:cNvPr>
          <p:cNvSpPr>
            <a:spLocks noGrp="1"/>
          </p:cNvSpPr>
          <p:nvPr>
            <p:ph idx="1"/>
          </p:nvPr>
        </p:nvSpPr>
        <p:spPr>
          <a:xfrm>
            <a:off x="5248656" y="2221992"/>
            <a:ext cx="6236208" cy="3941064"/>
          </a:xfrm>
        </p:spPr>
        <p:txBody>
          <a:bodyPr>
            <a:normAutofit/>
          </a:bodyPr>
          <a:lstStyle/>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Oportunidad Histórica:</a:t>
            </a:r>
            <a:r>
              <a:rPr lang="es-MX" sz="1900" kern="0">
                <a:effectLst/>
                <a:latin typeface="AppleSystemUIFont"/>
                <a:ea typeface="Calibri" panose="020F0502020204030204" pitchFamily="34" charset="0"/>
                <a:cs typeface="AppleSystemUIFont"/>
              </a:rPr>
              <a:t> Transformar la educación para las próximas generaciones</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Evidencia Sólida:</a:t>
            </a:r>
            <a:r>
              <a:rPr lang="es-MX" sz="1900" kern="0">
                <a:effectLst/>
                <a:latin typeface="AppleSystemUIFont"/>
                <a:ea typeface="Calibri" panose="020F0502020204030204" pitchFamily="34" charset="0"/>
                <a:cs typeface="AppleSystemUIFont"/>
              </a:rPr>
              <a:t> Beneficios comprobados científicamente</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Tecnología Madura:</a:t>
            </a:r>
            <a:r>
              <a:rPr lang="es-MX" sz="1900" kern="0">
                <a:effectLst/>
                <a:latin typeface="AppleSystemUIFont"/>
                <a:ea typeface="Calibri" panose="020F0502020204030204" pitchFamily="34" charset="0"/>
                <a:cs typeface="AppleSystemUIFont"/>
              </a:rPr>
              <a:t> Herramientas accesibles y efectivas</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Ventana de Oportunidad:</a:t>
            </a:r>
            <a:r>
              <a:rPr lang="es-MX" sz="1900" kern="0">
                <a:effectLst/>
                <a:latin typeface="AppleSystemUIFont"/>
                <a:ea typeface="Calibri" panose="020F0502020204030204" pitchFamily="34" charset="0"/>
                <a:cs typeface="AppleSystemUIFont"/>
              </a:rPr>
              <a:t> Liderazgo vs. seguimiento</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s-MX" sz="1900" b="1" kern="0">
                <a:effectLst/>
                <a:latin typeface="AppleSystemUIFontBold"/>
                <a:ea typeface="Calibri" panose="020F0502020204030204" pitchFamily="34" charset="0"/>
                <a:cs typeface="AppleSystemUIFontBold"/>
              </a:rPr>
              <a:t>Impacto Transformador:</a:t>
            </a:r>
            <a:r>
              <a:rPr lang="es-MX" sz="1900" kern="0">
                <a:effectLst/>
                <a:latin typeface="AppleSystemUIFont"/>
                <a:ea typeface="Calibri" panose="020F0502020204030204" pitchFamily="34" charset="0"/>
                <a:cs typeface="AppleSystemUIFont"/>
              </a:rPr>
              <a:t> Más allá de la tecnología, hacia nueva pedagogía</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r>
              <a:rPr lang="es-MX" sz="1900" b="1" kern="0">
                <a:effectLst/>
                <a:latin typeface="AppleSystemUIFontBold"/>
                <a:ea typeface="Calibri" panose="020F0502020204030204" pitchFamily="34" charset="0"/>
                <a:cs typeface="AppleSystemUIFontBold"/>
              </a:rPr>
              <a:t>LLAMADA A LA ACCIÓN:</a:t>
            </a:r>
            <a:r>
              <a:rPr lang="es-MX" sz="1900" kern="0">
                <a:effectLst/>
                <a:latin typeface="AppleSystemUIFont"/>
                <a:ea typeface="Calibri" panose="020F0502020204030204" pitchFamily="34" charset="0"/>
                <a:cs typeface="AppleSystemUIFont"/>
              </a:rPr>
              <a:t> </a:t>
            </a:r>
            <a:r>
              <a:rPr lang="es-MX" sz="1900" i="1" kern="0">
                <a:effectLst/>
                <a:latin typeface="AppleSystemUIFontItalic"/>
                <a:ea typeface="Calibri" panose="020F0502020204030204" pitchFamily="34" charset="0"/>
                <a:cs typeface="AppleSystemUIFontItalic"/>
              </a:rPr>
              <a:t>¿Seremos líderes en la educación del futuro o seguidores del cambio inevitable?</a:t>
            </a:r>
            <a:endParaRPr lang="es-MX" sz="19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sz="1900"/>
          </a:p>
        </p:txBody>
      </p:sp>
    </p:spTree>
    <p:extLst>
      <p:ext uri="{BB962C8B-B14F-4D97-AF65-F5344CB8AC3E}">
        <p14:creationId xmlns:p14="http://schemas.microsoft.com/office/powerpoint/2010/main" val="169728726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TotalTime>
  <Words>7037</Words>
  <Application>Microsoft Macintosh PowerPoint</Application>
  <PresentationFormat>Panorámica</PresentationFormat>
  <Paragraphs>511</Paragraphs>
  <Slides>25</Slides>
  <Notes>23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25</vt:i4>
      </vt:variant>
    </vt:vector>
  </HeadingPairs>
  <TitlesOfParts>
    <vt:vector size="34" baseType="lpstr">
      <vt:lpstr>AppleSystemUIFont</vt:lpstr>
      <vt:lpstr>AppleSystemUIFontBold</vt:lpstr>
      <vt:lpstr>AppleSystemUIFontItalic</vt:lpstr>
      <vt:lpstr>Arial</vt:lpstr>
      <vt:lpstr>Bierstadt</vt:lpstr>
      <vt:lpstr>Calibri</vt:lpstr>
      <vt:lpstr>Calisto MT</vt:lpstr>
      <vt:lpstr>Univers Condensed</vt:lpstr>
      <vt:lpstr>ChronicleVTI</vt:lpstr>
      <vt:lpstr>Conferencia: Realidad Virtual y Aumentada en el Aprendizaje  Pensamiento Estratégico en la Educación del Futuro  </vt:lpstr>
      <vt:lpstr>AGENDA </vt:lpstr>
      <vt:lpstr>El Contexto - Transformación Digital Educativa</vt:lpstr>
      <vt:lpstr>Objetivos del uso de Tecnologías</vt:lpstr>
      <vt:lpstr>Definiendo Realidad Virtual (VR)  REALIDAD VIRTUAL EN EDUCACIÓN </vt:lpstr>
      <vt:lpstr>Definiendo Realidad Aumentada (AR)  REALIDAD AUMENTADA EN EDUCACIÓN </vt:lpstr>
      <vt:lpstr>Neurociencia del Aprendizaje Inmersivo</vt:lpstr>
      <vt:lpstr>Beneficios Pedagógicos Demostrados</vt:lpstr>
      <vt:lpstr>Aplicaciones 3D </vt:lpstr>
      <vt:lpstr>Aplicaciones 3D (2)</vt:lpstr>
      <vt:lpstr>Caso de Éxito - Medicina y Anatomía </vt:lpstr>
      <vt:lpstr>Fuentes Adicionales  </vt:lpstr>
      <vt:lpstr>Historia y Patrimonio VIAJANDO EN EL TIEMPO </vt:lpstr>
      <vt:lpstr>Caso de Éxito - STEM y Ciencias LABORATORIOS SIN LÍMITES </vt:lpstr>
      <vt:lpstr>Crear y no sólo consumir realidad virtual y aumentada</vt:lpstr>
      <vt:lpstr>Marco de Pensamiento Estratégico ESTRATEGIA PARA LA IMPLEMENTACIÓN </vt:lpstr>
      <vt:lpstr>VR/AR en Educación ANÁLISIS ESTRATÉGICO </vt:lpstr>
      <vt:lpstr>Fases de Implementación Estratégica ROADMAP DE IMPLEMENTACIÓN </vt:lpstr>
      <vt:lpstr>Gestión del Cambio - Factor Humano TRANSFORMANDO LA CULTURA EDUCATIVA </vt:lpstr>
      <vt:lpstr>Desafíos y Soluciones OBSTÁCULOS Y ESTRATEGIAS DE SUPERACIÓN </vt:lpstr>
      <vt:lpstr>Métricas de Éxito INDICADORES CLAVE DE RENDIMIENTO (KPI</vt:lpstr>
      <vt:lpstr>Modelos de Financiamiento ESTRATEGIAS DE INVERSIÓN </vt:lpstr>
      <vt:lpstr>Futuro de VR/AR en Educación TENDENCIAS EMERGENTES </vt:lpstr>
      <vt:lpstr>Recomendaciones Estratégicas ACCIONES PRIORITARIAS </vt:lpstr>
      <vt:lpstr>Conclusiones y Llamada a la Acción EL MOMENTO ES AHORA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Conferencia: Realidad Virtual y Aumentada en el Aprendizaje  Pensamiento Estratégico en la Educación del Futuro  </dc:title>
  <dc:creator>mapa</dc:creator>
  <cp:lastModifiedBy>mapa</cp:lastModifiedBy>
  <cp:revision>8</cp:revision>
  <dcterms:created xsi:type="dcterms:W3CDTF">2025-07-08T22:15:15Z</dcterms:created>
  <dcterms:modified xsi:type="dcterms:W3CDTF">2025-07-11T02:04:28Z</dcterms:modified>
</cp:coreProperties>
</file>