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1"/>
  </p:notesMasterIdLst>
  <p:sldIdLst>
    <p:sldId id="256" r:id="rId3"/>
    <p:sldId id="640" r:id="rId4"/>
    <p:sldId id="474" r:id="rId5"/>
    <p:sldId id="257" r:id="rId6"/>
    <p:sldId id="594" r:id="rId7"/>
    <p:sldId id="258" r:id="rId8"/>
    <p:sldId id="264" r:id="rId9"/>
    <p:sldId id="444" r:id="rId10"/>
    <p:sldId id="499" r:id="rId11"/>
    <p:sldId id="595" r:id="rId12"/>
    <p:sldId id="500" r:id="rId13"/>
    <p:sldId id="643" r:id="rId14"/>
    <p:sldId id="505" r:id="rId15"/>
    <p:sldId id="597" r:id="rId16"/>
    <p:sldId id="641" r:id="rId17"/>
    <p:sldId id="596" r:id="rId18"/>
    <p:sldId id="603" r:id="rId19"/>
    <p:sldId id="642" r:id="rId20"/>
    <p:sldId id="601" r:id="rId21"/>
    <p:sldId id="504" r:id="rId22"/>
    <p:sldId id="502" r:id="rId23"/>
    <p:sldId id="503" r:id="rId24"/>
    <p:sldId id="506" r:id="rId25"/>
    <p:sldId id="507" r:id="rId26"/>
    <p:sldId id="598" r:id="rId27"/>
    <p:sldId id="599" r:id="rId28"/>
    <p:sldId id="508" r:id="rId29"/>
    <p:sldId id="509" r:id="rId30"/>
    <p:sldId id="602" r:id="rId31"/>
    <p:sldId id="510" r:id="rId32"/>
    <p:sldId id="593" r:id="rId33"/>
    <p:sldId id="511" r:id="rId34"/>
    <p:sldId id="512" r:id="rId35"/>
    <p:sldId id="513" r:id="rId36"/>
    <p:sldId id="514" r:id="rId37"/>
    <p:sldId id="515" r:id="rId38"/>
    <p:sldId id="516" r:id="rId39"/>
    <p:sldId id="517" r:id="rId40"/>
    <p:sldId id="518" r:id="rId41"/>
    <p:sldId id="519" r:id="rId42"/>
    <p:sldId id="520" r:id="rId43"/>
    <p:sldId id="521" r:id="rId44"/>
    <p:sldId id="522" r:id="rId45"/>
    <p:sldId id="523" r:id="rId46"/>
    <p:sldId id="524" r:id="rId47"/>
    <p:sldId id="525" r:id="rId48"/>
    <p:sldId id="526" r:id="rId49"/>
    <p:sldId id="527" r:id="rId50"/>
    <p:sldId id="528" r:id="rId51"/>
    <p:sldId id="529" r:id="rId52"/>
    <p:sldId id="530" r:id="rId53"/>
    <p:sldId id="531" r:id="rId54"/>
    <p:sldId id="532" r:id="rId55"/>
    <p:sldId id="546" r:id="rId56"/>
    <p:sldId id="533" r:id="rId57"/>
    <p:sldId id="534" r:id="rId58"/>
    <p:sldId id="535" r:id="rId59"/>
    <p:sldId id="536" r:id="rId60"/>
    <p:sldId id="537" r:id="rId61"/>
    <p:sldId id="538" r:id="rId62"/>
    <p:sldId id="539" r:id="rId63"/>
    <p:sldId id="540" r:id="rId64"/>
    <p:sldId id="604" r:id="rId65"/>
    <p:sldId id="541" r:id="rId66"/>
    <p:sldId id="542" r:id="rId67"/>
    <p:sldId id="608" r:id="rId68"/>
    <p:sldId id="606" r:id="rId69"/>
    <p:sldId id="553" r:id="rId70"/>
    <p:sldId id="609" r:id="rId71"/>
    <p:sldId id="552" r:id="rId72"/>
    <p:sldId id="543" r:id="rId73"/>
    <p:sldId id="544" r:id="rId74"/>
    <p:sldId id="545" r:id="rId75"/>
    <p:sldId id="607" r:id="rId76"/>
    <p:sldId id="614" r:id="rId77"/>
    <p:sldId id="547" r:id="rId78"/>
    <p:sldId id="615" r:id="rId79"/>
    <p:sldId id="616" r:id="rId80"/>
    <p:sldId id="617" r:id="rId81"/>
    <p:sldId id="548" r:id="rId82"/>
    <p:sldId id="605" r:id="rId83"/>
    <p:sldId id="549" r:id="rId84"/>
    <p:sldId id="550" r:id="rId85"/>
    <p:sldId id="551" r:id="rId86"/>
    <p:sldId id="554" r:id="rId87"/>
    <p:sldId id="561" r:id="rId88"/>
    <p:sldId id="610" r:id="rId89"/>
    <p:sldId id="555" r:id="rId90"/>
    <p:sldId id="556" r:id="rId91"/>
    <p:sldId id="557" r:id="rId92"/>
    <p:sldId id="558" r:id="rId93"/>
    <p:sldId id="559" r:id="rId94"/>
    <p:sldId id="560" r:id="rId95"/>
    <p:sldId id="611" r:id="rId96"/>
    <p:sldId id="562" r:id="rId97"/>
    <p:sldId id="612" r:id="rId98"/>
    <p:sldId id="613" r:id="rId99"/>
    <p:sldId id="563" r:id="rId100"/>
    <p:sldId id="565" r:id="rId101"/>
    <p:sldId id="566" r:id="rId102"/>
    <p:sldId id="567" r:id="rId103"/>
    <p:sldId id="569" r:id="rId104"/>
    <p:sldId id="570" r:id="rId105"/>
    <p:sldId id="571" r:id="rId106"/>
    <p:sldId id="572" r:id="rId107"/>
    <p:sldId id="573" r:id="rId108"/>
    <p:sldId id="574" r:id="rId109"/>
    <p:sldId id="575" r:id="rId110"/>
    <p:sldId id="576" r:id="rId111"/>
    <p:sldId id="577" r:id="rId112"/>
    <p:sldId id="578" r:id="rId113"/>
    <p:sldId id="618" r:id="rId114"/>
    <p:sldId id="620" r:id="rId115"/>
    <p:sldId id="579" r:id="rId116"/>
    <p:sldId id="580" r:id="rId117"/>
    <p:sldId id="581" r:id="rId118"/>
    <p:sldId id="621" r:id="rId119"/>
    <p:sldId id="622" r:id="rId120"/>
    <p:sldId id="623" r:id="rId121"/>
    <p:sldId id="624" r:id="rId122"/>
    <p:sldId id="625" r:id="rId123"/>
    <p:sldId id="626" r:id="rId124"/>
    <p:sldId id="582" r:id="rId125"/>
    <p:sldId id="627" r:id="rId126"/>
    <p:sldId id="628" r:id="rId127"/>
    <p:sldId id="629" r:id="rId128"/>
    <p:sldId id="630" r:id="rId129"/>
    <p:sldId id="631" r:id="rId130"/>
    <p:sldId id="632" r:id="rId131"/>
    <p:sldId id="633" r:id="rId132"/>
    <p:sldId id="568" r:id="rId133"/>
    <p:sldId id="635" r:id="rId134"/>
    <p:sldId id="634" r:id="rId135"/>
    <p:sldId id="583" r:id="rId136"/>
    <p:sldId id="636" r:id="rId137"/>
    <p:sldId id="644" r:id="rId138"/>
    <p:sldId id="645" r:id="rId139"/>
    <p:sldId id="646" r:id="rId140"/>
    <p:sldId id="647" r:id="rId141"/>
    <p:sldId id="590" r:id="rId142"/>
    <p:sldId id="648" r:id="rId143"/>
    <p:sldId id="637" r:id="rId144"/>
    <p:sldId id="638" r:id="rId145"/>
    <p:sldId id="639" r:id="rId146"/>
    <p:sldId id="564" r:id="rId147"/>
    <p:sldId id="584" r:id="rId148"/>
    <p:sldId id="585" r:id="rId149"/>
    <p:sldId id="586" r:id="rId150"/>
    <p:sldId id="587" r:id="rId151"/>
    <p:sldId id="588" r:id="rId152"/>
    <p:sldId id="589" r:id="rId153"/>
    <p:sldId id="591" r:id="rId154"/>
    <p:sldId id="649" r:id="rId155"/>
    <p:sldId id="650" r:id="rId156"/>
    <p:sldId id="651" r:id="rId157"/>
    <p:sldId id="652" r:id="rId158"/>
    <p:sldId id="653" r:id="rId159"/>
    <p:sldId id="436" r:id="rId160"/>
  </p:sldIdLst>
  <p:sldSz cx="18288000" cy="10287000"/>
  <p:notesSz cx="6858000" cy="9144000"/>
  <p:embeddedFontLst>
    <p:embeddedFont>
      <p:font typeface="Calibri" panose="020F0502020204030204" pitchFamily="34" charset="0"/>
      <p:regular r:id="rId162"/>
      <p:bold r:id="rId163"/>
      <p:italic r:id="rId164"/>
      <p:boldItalic r:id="rId165"/>
    </p:embeddedFont>
    <p:embeddedFont>
      <p:font typeface="Calibri Light" panose="020F0302020204030204" pitchFamily="34" charset="0"/>
      <p:regular r:id="rId166"/>
      <p:italic r:id="rId1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90" autoAdjust="0"/>
    <p:restoredTop sz="95280" autoAdjust="0"/>
  </p:normalViewPr>
  <p:slideViewPr>
    <p:cSldViewPr>
      <p:cViewPr varScale="1">
        <p:scale>
          <a:sx n="60" d="100"/>
          <a:sy n="60" d="100"/>
        </p:scale>
        <p:origin x="968" y="176"/>
      </p:cViewPr>
      <p:guideLst>
        <p:guide orient="horz" pos="2160"/>
        <p:guide pos="2880"/>
      </p:guideLst>
    </p:cSldViewPr>
  </p:slideViewPr>
  <p:outlineViewPr>
    <p:cViewPr>
      <p:scale>
        <a:sx n="100" d="100"/>
        <a:sy n="100"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theme" Target="theme/theme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tableStyles" Target="tableStyles.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notesMaster" Target="notesMasters/notesMaster1.xml"/><Relationship Id="rId16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font" Target="fonts/font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font" Target="fonts/font3.fntdata"/><Relationship Id="rId16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font" Target="fonts/font4.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21/09/25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CE4D79E-2C13-174F-BF7A-04D2222335E9}" type="slidenum">
              <a:rPr lang="es-MX" smtClean="0"/>
              <a:t>1</a:t>
            </a:fld>
            <a:endParaRPr lang="es-MX"/>
          </a:p>
        </p:txBody>
      </p:sp>
    </p:spTree>
    <p:extLst>
      <p:ext uri="{BB962C8B-B14F-4D97-AF65-F5344CB8AC3E}">
        <p14:creationId xmlns:p14="http://schemas.microsoft.com/office/powerpoint/2010/main" val="2224647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a:t>
            </a:fld>
            <a:endParaRPr lang="es-MX"/>
          </a:p>
        </p:txBody>
      </p:sp>
    </p:spTree>
    <p:extLst>
      <p:ext uri="{BB962C8B-B14F-4D97-AF65-F5344CB8AC3E}">
        <p14:creationId xmlns:p14="http://schemas.microsoft.com/office/powerpoint/2010/main" val="755569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CE4D79E-2C13-174F-BF7A-04D2222335E9}" type="slidenum">
              <a:rPr lang="es-MX" smtClean="0"/>
              <a:t>4</a:t>
            </a:fld>
            <a:endParaRPr lang="es-MX"/>
          </a:p>
        </p:txBody>
      </p:sp>
    </p:spTree>
    <p:extLst>
      <p:ext uri="{BB962C8B-B14F-4D97-AF65-F5344CB8AC3E}">
        <p14:creationId xmlns:p14="http://schemas.microsoft.com/office/powerpoint/2010/main" val="110109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CE4D79E-2C13-174F-BF7A-04D2222335E9}" type="slidenum">
              <a:rPr lang="es-MX" smtClean="0"/>
              <a:t>5</a:t>
            </a:fld>
            <a:endParaRPr lang="es-MX"/>
          </a:p>
        </p:txBody>
      </p:sp>
    </p:spTree>
    <p:extLst>
      <p:ext uri="{BB962C8B-B14F-4D97-AF65-F5344CB8AC3E}">
        <p14:creationId xmlns:p14="http://schemas.microsoft.com/office/powerpoint/2010/main" val="3551228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CE4D79E-2C13-174F-BF7A-04D2222335E9}" type="slidenum">
              <a:rPr lang="es-MX" smtClean="0"/>
              <a:t>6</a:t>
            </a:fld>
            <a:endParaRPr lang="es-MX"/>
          </a:p>
        </p:txBody>
      </p:sp>
    </p:spTree>
    <p:extLst>
      <p:ext uri="{BB962C8B-B14F-4D97-AF65-F5344CB8AC3E}">
        <p14:creationId xmlns:p14="http://schemas.microsoft.com/office/powerpoint/2010/main" val="355893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a:t>
            </a:fld>
            <a:endParaRPr lang="es-MX"/>
          </a:p>
        </p:txBody>
      </p:sp>
    </p:spTree>
    <p:extLst>
      <p:ext uri="{BB962C8B-B14F-4D97-AF65-F5344CB8AC3E}">
        <p14:creationId xmlns:p14="http://schemas.microsoft.com/office/powerpoint/2010/main" val="750159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a:t>
            </a:fld>
            <a:endParaRPr lang="es-MX"/>
          </a:p>
        </p:txBody>
      </p:sp>
    </p:spTree>
    <p:extLst>
      <p:ext uri="{BB962C8B-B14F-4D97-AF65-F5344CB8AC3E}">
        <p14:creationId xmlns:p14="http://schemas.microsoft.com/office/powerpoint/2010/main" val="4021856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a:t>
            </a:fld>
            <a:endParaRPr lang="es-MX"/>
          </a:p>
        </p:txBody>
      </p:sp>
    </p:spTree>
    <p:extLst>
      <p:ext uri="{BB962C8B-B14F-4D97-AF65-F5344CB8AC3E}">
        <p14:creationId xmlns:p14="http://schemas.microsoft.com/office/powerpoint/2010/main" val="4284864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a:t>
            </a:fld>
            <a:endParaRPr lang="es-MX"/>
          </a:p>
        </p:txBody>
      </p:sp>
    </p:spTree>
    <p:extLst>
      <p:ext uri="{BB962C8B-B14F-4D97-AF65-F5344CB8AC3E}">
        <p14:creationId xmlns:p14="http://schemas.microsoft.com/office/powerpoint/2010/main" val="3185441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a:t>
            </a:fld>
            <a:endParaRPr lang="es-MX"/>
          </a:p>
        </p:txBody>
      </p:sp>
    </p:spTree>
    <p:extLst>
      <p:ext uri="{BB962C8B-B14F-4D97-AF65-F5344CB8AC3E}">
        <p14:creationId xmlns:p14="http://schemas.microsoft.com/office/powerpoint/2010/main" val="1990930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a:t>
            </a:fld>
            <a:endParaRPr lang="es-MX"/>
          </a:p>
        </p:txBody>
      </p:sp>
    </p:spTree>
    <p:extLst>
      <p:ext uri="{BB962C8B-B14F-4D97-AF65-F5344CB8AC3E}">
        <p14:creationId xmlns:p14="http://schemas.microsoft.com/office/powerpoint/2010/main" val="415618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a:t>
            </a:fld>
            <a:endParaRPr lang="es-MX"/>
          </a:p>
        </p:txBody>
      </p:sp>
    </p:spTree>
    <p:extLst>
      <p:ext uri="{BB962C8B-B14F-4D97-AF65-F5344CB8AC3E}">
        <p14:creationId xmlns:p14="http://schemas.microsoft.com/office/powerpoint/2010/main" val="63769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690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889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20</a:t>
            </a:fld>
            <a:endParaRPr lang="es-MX"/>
          </a:p>
        </p:txBody>
      </p:sp>
    </p:spTree>
    <p:extLst>
      <p:ext uri="{BB962C8B-B14F-4D97-AF65-F5344CB8AC3E}">
        <p14:creationId xmlns:p14="http://schemas.microsoft.com/office/powerpoint/2010/main" val="278521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21</a:t>
            </a:fld>
            <a:endParaRPr lang="es-MX"/>
          </a:p>
        </p:txBody>
      </p:sp>
    </p:spTree>
    <p:extLst>
      <p:ext uri="{BB962C8B-B14F-4D97-AF65-F5344CB8AC3E}">
        <p14:creationId xmlns:p14="http://schemas.microsoft.com/office/powerpoint/2010/main" val="2093626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22</a:t>
            </a:fld>
            <a:endParaRPr lang="es-MX"/>
          </a:p>
        </p:txBody>
      </p:sp>
    </p:spTree>
    <p:extLst>
      <p:ext uri="{BB962C8B-B14F-4D97-AF65-F5344CB8AC3E}">
        <p14:creationId xmlns:p14="http://schemas.microsoft.com/office/powerpoint/2010/main" val="2901235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23</a:t>
            </a:fld>
            <a:endParaRPr lang="es-MX"/>
          </a:p>
        </p:txBody>
      </p:sp>
    </p:spTree>
    <p:extLst>
      <p:ext uri="{BB962C8B-B14F-4D97-AF65-F5344CB8AC3E}">
        <p14:creationId xmlns:p14="http://schemas.microsoft.com/office/powerpoint/2010/main" val="3869601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24</a:t>
            </a:fld>
            <a:endParaRPr lang="es-MX"/>
          </a:p>
        </p:txBody>
      </p:sp>
    </p:spTree>
    <p:extLst>
      <p:ext uri="{BB962C8B-B14F-4D97-AF65-F5344CB8AC3E}">
        <p14:creationId xmlns:p14="http://schemas.microsoft.com/office/powerpoint/2010/main" val="1409426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27</a:t>
            </a:fld>
            <a:endParaRPr lang="es-MX"/>
          </a:p>
        </p:txBody>
      </p:sp>
    </p:spTree>
    <p:extLst>
      <p:ext uri="{BB962C8B-B14F-4D97-AF65-F5344CB8AC3E}">
        <p14:creationId xmlns:p14="http://schemas.microsoft.com/office/powerpoint/2010/main" val="4154931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28</a:t>
            </a:fld>
            <a:endParaRPr lang="es-MX"/>
          </a:p>
        </p:txBody>
      </p:sp>
    </p:spTree>
    <p:extLst>
      <p:ext uri="{BB962C8B-B14F-4D97-AF65-F5344CB8AC3E}">
        <p14:creationId xmlns:p14="http://schemas.microsoft.com/office/powerpoint/2010/main" val="2491354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30</a:t>
            </a:fld>
            <a:endParaRPr lang="es-MX"/>
          </a:p>
        </p:txBody>
      </p:sp>
    </p:spTree>
    <p:extLst>
      <p:ext uri="{BB962C8B-B14F-4D97-AF65-F5344CB8AC3E}">
        <p14:creationId xmlns:p14="http://schemas.microsoft.com/office/powerpoint/2010/main" val="3725854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31</a:t>
            </a:fld>
            <a:endParaRPr lang="es-MX"/>
          </a:p>
        </p:txBody>
      </p:sp>
    </p:spTree>
    <p:extLst>
      <p:ext uri="{BB962C8B-B14F-4D97-AF65-F5344CB8AC3E}">
        <p14:creationId xmlns:p14="http://schemas.microsoft.com/office/powerpoint/2010/main" val="689512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32</a:t>
            </a:fld>
            <a:endParaRPr lang="es-MX"/>
          </a:p>
        </p:txBody>
      </p:sp>
    </p:spTree>
    <p:extLst>
      <p:ext uri="{BB962C8B-B14F-4D97-AF65-F5344CB8AC3E}">
        <p14:creationId xmlns:p14="http://schemas.microsoft.com/office/powerpoint/2010/main" val="1583710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33</a:t>
            </a:fld>
            <a:endParaRPr lang="es-MX"/>
          </a:p>
        </p:txBody>
      </p:sp>
    </p:spTree>
    <p:extLst>
      <p:ext uri="{BB962C8B-B14F-4D97-AF65-F5344CB8AC3E}">
        <p14:creationId xmlns:p14="http://schemas.microsoft.com/office/powerpoint/2010/main" val="9601148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34</a:t>
            </a:fld>
            <a:endParaRPr lang="es-MX"/>
          </a:p>
        </p:txBody>
      </p:sp>
    </p:spTree>
    <p:extLst>
      <p:ext uri="{BB962C8B-B14F-4D97-AF65-F5344CB8AC3E}">
        <p14:creationId xmlns:p14="http://schemas.microsoft.com/office/powerpoint/2010/main" val="567724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35</a:t>
            </a:fld>
            <a:endParaRPr lang="es-MX"/>
          </a:p>
        </p:txBody>
      </p:sp>
    </p:spTree>
    <p:extLst>
      <p:ext uri="{BB962C8B-B14F-4D97-AF65-F5344CB8AC3E}">
        <p14:creationId xmlns:p14="http://schemas.microsoft.com/office/powerpoint/2010/main" val="1770150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36</a:t>
            </a:fld>
            <a:endParaRPr lang="es-MX"/>
          </a:p>
        </p:txBody>
      </p:sp>
    </p:spTree>
    <p:extLst>
      <p:ext uri="{BB962C8B-B14F-4D97-AF65-F5344CB8AC3E}">
        <p14:creationId xmlns:p14="http://schemas.microsoft.com/office/powerpoint/2010/main" val="3787652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37</a:t>
            </a:fld>
            <a:endParaRPr lang="es-MX"/>
          </a:p>
        </p:txBody>
      </p:sp>
    </p:spTree>
    <p:extLst>
      <p:ext uri="{BB962C8B-B14F-4D97-AF65-F5344CB8AC3E}">
        <p14:creationId xmlns:p14="http://schemas.microsoft.com/office/powerpoint/2010/main" val="4230419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38</a:t>
            </a:fld>
            <a:endParaRPr lang="es-MX"/>
          </a:p>
        </p:txBody>
      </p:sp>
    </p:spTree>
    <p:extLst>
      <p:ext uri="{BB962C8B-B14F-4D97-AF65-F5344CB8AC3E}">
        <p14:creationId xmlns:p14="http://schemas.microsoft.com/office/powerpoint/2010/main" val="4136193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39</a:t>
            </a:fld>
            <a:endParaRPr lang="es-MX"/>
          </a:p>
        </p:txBody>
      </p:sp>
    </p:spTree>
    <p:extLst>
      <p:ext uri="{BB962C8B-B14F-4D97-AF65-F5344CB8AC3E}">
        <p14:creationId xmlns:p14="http://schemas.microsoft.com/office/powerpoint/2010/main" val="3220439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40</a:t>
            </a:fld>
            <a:endParaRPr lang="es-MX"/>
          </a:p>
        </p:txBody>
      </p:sp>
    </p:spTree>
    <p:extLst>
      <p:ext uri="{BB962C8B-B14F-4D97-AF65-F5344CB8AC3E}">
        <p14:creationId xmlns:p14="http://schemas.microsoft.com/office/powerpoint/2010/main" val="28173777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41</a:t>
            </a:fld>
            <a:endParaRPr lang="es-MX"/>
          </a:p>
        </p:txBody>
      </p:sp>
    </p:spTree>
    <p:extLst>
      <p:ext uri="{BB962C8B-B14F-4D97-AF65-F5344CB8AC3E}">
        <p14:creationId xmlns:p14="http://schemas.microsoft.com/office/powerpoint/2010/main" val="32201085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42</a:t>
            </a:fld>
            <a:endParaRPr lang="es-MX"/>
          </a:p>
        </p:txBody>
      </p:sp>
    </p:spTree>
    <p:extLst>
      <p:ext uri="{BB962C8B-B14F-4D97-AF65-F5344CB8AC3E}">
        <p14:creationId xmlns:p14="http://schemas.microsoft.com/office/powerpoint/2010/main" val="38824935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43</a:t>
            </a:fld>
            <a:endParaRPr lang="es-MX"/>
          </a:p>
        </p:txBody>
      </p:sp>
    </p:spTree>
    <p:extLst>
      <p:ext uri="{BB962C8B-B14F-4D97-AF65-F5344CB8AC3E}">
        <p14:creationId xmlns:p14="http://schemas.microsoft.com/office/powerpoint/2010/main" val="36375296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44</a:t>
            </a:fld>
            <a:endParaRPr lang="es-MX"/>
          </a:p>
        </p:txBody>
      </p:sp>
    </p:spTree>
    <p:extLst>
      <p:ext uri="{BB962C8B-B14F-4D97-AF65-F5344CB8AC3E}">
        <p14:creationId xmlns:p14="http://schemas.microsoft.com/office/powerpoint/2010/main" val="26700112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45</a:t>
            </a:fld>
            <a:endParaRPr lang="es-MX"/>
          </a:p>
        </p:txBody>
      </p:sp>
    </p:spTree>
    <p:extLst>
      <p:ext uri="{BB962C8B-B14F-4D97-AF65-F5344CB8AC3E}">
        <p14:creationId xmlns:p14="http://schemas.microsoft.com/office/powerpoint/2010/main" val="4160329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46</a:t>
            </a:fld>
            <a:endParaRPr lang="es-MX"/>
          </a:p>
        </p:txBody>
      </p:sp>
    </p:spTree>
    <p:extLst>
      <p:ext uri="{BB962C8B-B14F-4D97-AF65-F5344CB8AC3E}">
        <p14:creationId xmlns:p14="http://schemas.microsoft.com/office/powerpoint/2010/main" val="1194568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47</a:t>
            </a:fld>
            <a:endParaRPr lang="es-MX"/>
          </a:p>
        </p:txBody>
      </p:sp>
    </p:spTree>
    <p:extLst>
      <p:ext uri="{BB962C8B-B14F-4D97-AF65-F5344CB8AC3E}">
        <p14:creationId xmlns:p14="http://schemas.microsoft.com/office/powerpoint/2010/main" val="35076618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48</a:t>
            </a:fld>
            <a:endParaRPr lang="es-MX"/>
          </a:p>
        </p:txBody>
      </p:sp>
    </p:spTree>
    <p:extLst>
      <p:ext uri="{BB962C8B-B14F-4D97-AF65-F5344CB8AC3E}">
        <p14:creationId xmlns:p14="http://schemas.microsoft.com/office/powerpoint/2010/main" val="22109776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49</a:t>
            </a:fld>
            <a:endParaRPr lang="es-MX"/>
          </a:p>
        </p:txBody>
      </p:sp>
    </p:spTree>
    <p:extLst>
      <p:ext uri="{BB962C8B-B14F-4D97-AF65-F5344CB8AC3E}">
        <p14:creationId xmlns:p14="http://schemas.microsoft.com/office/powerpoint/2010/main" val="31386507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50</a:t>
            </a:fld>
            <a:endParaRPr lang="es-MX"/>
          </a:p>
        </p:txBody>
      </p:sp>
    </p:spTree>
    <p:extLst>
      <p:ext uri="{BB962C8B-B14F-4D97-AF65-F5344CB8AC3E}">
        <p14:creationId xmlns:p14="http://schemas.microsoft.com/office/powerpoint/2010/main" val="5220164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51</a:t>
            </a:fld>
            <a:endParaRPr lang="es-MX"/>
          </a:p>
        </p:txBody>
      </p:sp>
    </p:spTree>
    <p:extLst>
      <p:ext uri="{BB962C8B-B14F-4D97-AF65-F5344CB8AC3E}">
        <p14:creationId xmlns:p14="http://schemas.microsoft.com/office/powerpoint/2010/main" val="23473239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52</a:t>
            </a:fld>
            <a:endParaRPr lang="es-MX"/>
          </a:p>
        </p:txBody>
      </p:sp>
    </p:spTree>
    <p:extLst>
      <p:ext uri="{BB962C8B-B14F-4D97-AF65-F5344CB8AC3E}">
        <p14:creationId xmlns:p14="http://schemas.microsoft.com/office/powerpoint/2010/main" val="3686758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53</a:t>
            </a:fld>
            <a:endParaRPr lang="es-MX"/>
          </a:p>
        </p:txBody>
      </p:sp>
    </p:spTree>
    <p:extLst>
      <p:ext uri="{BB962C8B-B14F-4D97-AF65-F5344CB8AC3E}">
        <p14:creationId xmlns:p14="http://schemas.microsoft.com/office/powerpoint/2010/main" val="15269654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54</a:t>
            </a:fld>
            <a:endParaRPr lang="es-MX"/>
          </a:p>
        </p:txBody>
      </p:sp>
    </p:spTree>
    <p:extLst>
      <p:ext uri="{BB962C8B-B14F-4D97-AF65-F5344CB8AC3E}">
        <p14:creationId xmlns:p14="http://schemas.microsoft.com/office/powerpoint/2010/main" val="15668507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55</a:t>
            </a:fld>
            <a:endParaRPr lang="es-MX"/>
          </a:p>
        </p:txBody>
      </p:sp>
    </p:spTree>
    <p:extLst>
      <p:ext uri="{BB962C8B-B14F-4D97-AF65-F5344CB8AC3E}">
        <p14:creationId xmlns:p14="http://schemas.microsoft.com/office/powerpoint/2010/main" val="2555714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56</a:t>
            </a:fld>
            <a:endParaRPr lang="es-MX"/>
          </a:p>
        </p:txBody>
      </p:sp>
    </p:spTree>
    <p:extLst>
      <p:ext uri="{BB962C8B-B14F-4D97-AF65-F5344CB8AC3E}">
        <p14:creationId xmlns:p14="http://schemas.microsoft.com/office/powerpoint/2010/main" val="40835280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57</a:t>
            </a:fld>
            <a:endParaRPr lang="es-MX"/>
          </a:p>
        </p:txBody>
      </p:sp>
    </p:spTree>
    <p:extLst>
      <p:ext uri="{BB962C8B-B14F-4D97-AF65-F5344CB8AC3E}">
        <p14:creationId xmlns:p14="http://schemas.microsoft.com/office/powerpoint/2010/main" val="42524076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58</a:t>
            </a:fld>
            <a:endParaRPr lang="es-MX"/>
          </a:p>
        </p:txBody>
      </p:sp>
    </p:spTree>
    <p:extLst>
      <p:ext uri="{BB962C8B-B14F-4D97-AF65-F5344CB8AC3E}">
        <p14:creationId xmlns:p14="http://schemas.microsoft.com/office/powerpoint/2010/main" val="23220485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59</a:t>
            </a:fld>
            <a:endParaRPr lang="es-MX"/>
          </a:p>
        </p:txBody>
      </p:sp>
    </p:spTree>
    <p:extLst>
      <p:ext uri="{BB962C8B-B14F-4D97-AF65-F5344CB8AC3E}">
        <p14:creationId xmlns:p14="http://schemas.microsoft.com/office/powerpoint/2010/main" val="2595910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60</a:t>
            </a:fld>
            <a:endParaRPr lang="es-MX"/>
          </a:p>
        </p:txBody>
      </p:sp>
    </p:spTree>
    <p:extLst>
      <p:ext uri="{BB962C8B-B14F-4D97-AF65-F5344CB8AC3E}">
        <p14:creationId xmlns:p14="http://schemas.microsoft.com/office/powerpoint/2010/main" val="16145168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61</a:t>
            </a:fld>
            <a:endParaRPr lang="es-MX"/>
          </a:p>
        </p:txBody>
      </p:sp>
    </p:spTree>
    <p:extLst>
      <p:ext uri="{BB962C8B-B14F-4D97-AF65-F5344CB8AC3E}">
        <p14:creationId xmlns:p14="http://schemas.microsoft.com/office/powerpoint/2010/main" val="5398462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62</a:t>
            </a:fld>
            <a:endParaRPr lang="es-MX"/>
          </a:p>
        </p:txBody>
      </p:sp>
    </p:spTree>
    <p:extLst>
      <p:ext uri="{BB962C8B-B14F-4D97-AF65-F5344CB8AC3E}">
        <p14:creationId xmlns:p14="http://schemas.microsoft.com/office/powerpoint/2010/main" val="30492235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63</a:t>
            </a:fld>
            <a:endParaRPr lang="es-MX"/>
          </a:p>
        </p:txBody>
      </p:sp>
    </p:spTree>
    <p:extLst>
      <p:ext uri="{BB962C8B-B14F-4D97-AF65-F5344CB8AC3E}">
        <p14:creationId xmlns:p14="http://schemas.microsoft.com/office/powerpoint/2010/main" val="23335851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64</a:t>
            </a:fld>
            <a:endParaRPr lang="es-MX"/>
          </a:p>
        </p:txBody>
      </p:sp>
    </p:spTree>
    <p:extLst>
      <p:ext uri="{BB962C8B-B14F-4D97-AF65-F5344CB8AC3E}">
        <p14:creationId xmlns:p14="http://schemas.microsoft.com/office/powerpoint/2010/main" val="41470392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65</a:t>
            </a:fld>
            <a:endParaRPr lang="es-MX"/>
          </a:p>
        </p:txBody>
      </p:sp>
    </p:spTree>
    <p:extLst>
      <p:ext uri="{BB962C8B-B14F-4D97-AF65-F5344CB8AC3E}">
        <p14:creationId xmlns:p14="http://schemas.microsoft.com/office/powerpoint/2010/main" val="3364485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66</a:t>
            </a:fld>
            <a:endParaRPr lang="es-MX"/>
          </a:p>
        </p:txBody>
      </p:sp>
    </p:spTree>
    <p:extLst>
      <p:ext uri="{BB962C8B-B14F-4D97-AF65-F5344CB8AC3E}">
        <p14:creationId xmlns:p14="http://schemas.microsoft.com/office/powerpoint/2010/main" val="7076111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67</a:t>
            </a:fld>
            <a:endParaRPr lang="es-MX"/>
          </a:p>
        </p:txBody>
      </p:sp>
    </p:spTree>
    <p:extLst>
      <p:ext uri="{BB962C8B-B14F-4D97-AF65-F5344CB8AC3E}">
        <p14:creationId xmlns:p14="http://schemas.microsoft.com/office/powerpoint/2010/main" val="36440767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68</a:t>
            </a:fld>
            <a:endParaRPr lang="es-MX"/>
          </a:p>
        </p:txBody>
      </p:sp>
    </p:spTree>
    <p:extLst>
      <p:ext uri="{BB962C8B-B14F-4D97-AF65-F5344CB8AC3E}">
        <p14:creationId xmlns:p14="http://schemas.microsoft.com/office/powerpoint/2010/main" val="34127310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69</a:t>
            </a:fld>
            <a:endParaRPr lang="es-MX"/>
          </a:p>
        </p:txBody>
      </p:sp>
    </p:spTree>
    <p:extLst>
      <p:ext uri="{BB962C8B-B14F-4D97-AF65-F5344CB8AC3E}">
        <p14:creationId xmlns:p14="http://schemas.microsoft.com/office/powerpoint/2010/main" val="6577426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70</a:t>
            </a:fld>
            <a:endParaRPr lang="es-MX"/>
          </a:p>
        </p:txBody>
      </p:sp>
    </p:spTree>
    <p:extLst>
      <p:ext uri="{BB962C8B-B14F-4D97-AF65-F5344CB8AC3E}">
        <p14:creationId xmlns:p14="http://schemas.microsoft.com/office/powerpoint/2010/main" val="36516131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71</a:t>
            </a:fld>
            <a:endParaRPr lang="es-MX"/>
          </a:p>
        </p:txBody>
      </p:sp>
    </p:spTree>
    <p:extLst>
      <p:ext uri="{BB962C8B-B14F-4D97-AF65-F5344CB8AC3E}">
        <p14:creationId xmlns:p14="http://schemas.microsoft.com/office/powerpoint/2010/main" val="21892038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72</a:t>
            </a:fld>
            <a:endParaRPr lang="es-MX"/>
          </a:p>
        </p:txBody>
      </p:sp>
    </p:spTree>
    <p:extLst>
      <p:ext uri="{BB962C8B-B14F-4D97-AF65-F5344CB8AC3E}">
        <p14:creationId xmlns:p14="http://schemas.microsoft.com/office/powerpoint/2010/main" val="4106468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73</a:t>
            </a:fld>
            <a:endParaRPr lang="es-MX"/>
          </a:p>
        </p:txBody>
      </p:sp>
    </p:spTree>
    <p:extLst>
      <p:ext uri="{BB962C8B-B14F-4D97-AF65-F5344CB8AC3E}">
        <p14:creationId xmlns:p14="http://schemas.microsoft.com/office/powerpoint/2010/main" val="421085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74</a:t>
            </a:fld>
            <a:endParaRPr lang="es-MX"/>
          </a:p>
        </p:txBody>
      </p:sp>
    </p:spTree>
    <p:extLst>
      <p:ext uri="{BB962C8B-B14F-4D97-AF65-F5344CB8AC3E}">
        <p14:creationId xmlns:p14="http://schemas.microsoft.com/office/powerpoint/2010/main" val="3059757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75</a:t>
            </a:fld>
            <a:endParaRPr lang="es-MX"/>
          </a:p>
        </p:txBody>
      </p:sp>
    </p:spTree>
    <p:extLst>
      <p:ext uri="{BB962C8B-B14F-4D97-AF65-F5344CB8AC3E}">
        <p14:creationId xmlns:p14="http://schemas.microsoft.com/office/powerpoint/2010/main" val="3282487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76</a:t>
            </a:fld>
            <a:endParaRPr lang="es-MX"/>
          </a:p>
        </p:txBody>
      </p:sp>
    </p:spTree>
    <p:extLst>
      <p:ext uri="{BB962C8B-B14F-4D97-AF65-F5344CB8AC3E}">
        <p14:creationId xmlns:p14="http://schemas.microsoft.com/office/powerpoint/2010/main" val="16413966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77</a:t>
            </a:fld>
            <a:endParaRPr lang="es-MX"/>
          </a:p>
        </p:txBody>
      </p:sp>
    </p:spTree>
    <p:extLst>
      <p:ext uri="{BB962C8B-B14F-4D97-AF65-F5344CB8AC3E}">
        <p14:creationId xmlns:p14="http://schemas.microsoft.com/office/powerpoint/2010/main" val="25816785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78</a:t>
            </a:fld>
            <a:endParaRPr lang="es-MX"/>
          </a:p>
        </p:txBody>
      </p:sp>
    </p:spTree>
    <p:extLst>
      <p:ext uri="{BB962C8B-B14F-4D97-AF65-F5344CB8AC3E}">
        <p14:creationId xmlns:p14="http://schemas.microsoft.com/office/powerpoint/2010/main" val="38534018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79</a:t>
            </a:fld>
            <a:endParaRPr lang="es-MX"/>
          </a:p>
        </p:txBody>
      </p:sp>
    </p:spTree>
    <p:extLst>
      <p:ext uri="{BB962C8B-B14F-4D97-AF65-F5344CB8AC3E}">
        <p14:creationId xmlns:p14="http://schemas.microsoft.com/office/powerpoint/2010/main" val="29401121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80</a:t>
            </a:fld>
            <a:endParaRPr lang="es-MX"/>
          </a:p>
        </p:txBody>
      </p:sp>
    </p:spTree>
    <p:extLst>
      <p:ext uri="{BB962C8B-B14F-4D97-AF65-F5344CB8AC3E}">
        <p14:creationId xmlns:p14="http://schemas.microsoft.com/office/powerpoint/2010/main" val="39353650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81</a:t>
            </a:fld>
            <a:endParaRPr lang="es-MX"/>
          </a:p>
        </p:txBody>
      </p:sp>
    </p:spTree>
    <p:extLst>
      <p:ext uri="{BB962C8B-B14F-4D97-AF65-F5344CB8AC3E}">
        <p14:creationId xmlns:p14="http://schemas.microsoft.com/office/powerpoint/2010/main" val="16680323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82</a:t>
            </a:fld>
            <a:endParaRPr lang="es-MX"/>
          </a:p>
        </p:txBody>
      </p:sp>
    </p:spTree>
    <p:extLst>
      <p:ext uri="{BB962C8B-B14F-4D97-AF65-F5344CB8AC3E}">
        <p14:creationId xmlns:p14="http://schemas.microsoft.com/office/powerpoint/2010/main" val="14849707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83</a:t>
            </a:fld>
            <a:endParaRPr lang="es-MX"/>
          </a:p>
        </p:txBody>
      </p:sp>
    </p:spTree>
    <p:extLst>
      <p:ext uri="{BB962C8B-B14F-4D97-AF65-F5344CB8AC3E}">
        <p14:creationId xmlns:p14="http://schemas.microsoft.com/office/powerpoint/2010/main" val="39972833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84</a:t>
            </a:fld>
            <a:endParaRPr lang="es-MX"/>
          </a:p>
        </p:txBody>
      </p:sp>
    </p:spTree>
    <p:extLst>
      <p:ext uri="{BB962C8B-B14F-4D97-AF65-F5344CB8AC3E}">
        <p14:creationId xmlns:p14="http://schemas.microsoft.com/office/powerpoint/2010/main" val="37064830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85</a:t>
            </a:fld>
            <a:endParaRPr lang="es-MX"/>
          </a:p>
        </p:txBody>
      </p:sp>
    </p:spTree>
    <p:extLst>
      <p:ext uri="{BB962C8B-B14F-4D97-AF65-F5344CB8AC3E}">
        <p14:creationId xmlns:p14="http://schemas.microsoft.com/office/powerpoint/2010/main" val="13878506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86</a:t>
            </a:fld>
            <a:endParaRPr lang="es-MX"/>
          </a:p>
        </p:txBody>
      </p:sp>
    </p:spTree>
    <p:extLst>
      <p:ext uri="{BB962C8B-B14F-4D97-AF65-F5344CB8AC3E}">
        <p14:creationId xmlns:p14="http://schemas.microsoft.com/office/powerpoint/2010/main" val="17627368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87</a:t>
            </a:fld>
            <a:endParaRPr lang="es-MX"/>
          </a:p>
        </p:txBody>
      </p:sp>
    </p:spTree>
    <p:extLst>
      <p:ext uri="{BB962C8B-B14F-4D97-AF65-F5344CB8AC3E}">
        <p14:creationId xmlns:p14="http://schemas.microsoft.com/office/powerpoint/2010/main" val="2040092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88</a:t>
            </a:fld>
            <a:endParaRPr lang="es-MX"/>
          </a:p>
        </p:txBody>
      </p:sp>
    </p:spTree>
    <p:extLst>
      <p:ext uri="{BB962C8B-B14F-4D97-AF65-F5344CB8AC3E}">
        <p14:creationId xmlns:p14="http://schemas.microsoft.com/office/powerpoint/2010/main" val="56847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89</a:t>
            </a:fld>
            <a:endParaRPr lang="es-MX"/>
          </a:p>
        </p:txBody>
      </p:sp>
    </p:spTree>
    <p:extLst>
      <p:ext uri="{BB962C8B-B14F-4D97-AF65-F5344CB8AC3E}">
        <p14:creationId xmlns:p14="http://schemas.microsoft.com/office/powerpoint/2010/main" val="24360493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90</a:t>
            </a:fld>
            <a:endParaRPr lang="es-MX"/>
          </a:p>
        </p:txBody>
      </p:sp>
    </p:spTree>
    <p:extLst>
      <p:ext uri="{BB962C8B-B14F-4D97-AF65-F5344CB8AC3E}">
        <p14:creationId xmlns:p14="http://schemas.microsoft.com/office/powerpoint/2010/main" val="16134631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91</a:t>
            </a:fld>
            <a:endParaRPr lang="es-MX"/>
          </a:p>
        </p:txBody>
      </p:sp>
    </p:spTree>
    <p:extLst>
      <p:ext uri="{BB962C8B-B14F-4D97-AF65-F5344CB8AC3E}">
        <p14:creationId xmlns:p14="http://schemas.microsoft.com/office/powerpoint/2010/main" val="6634860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92</a:t>
            </a:fld>
            <a:endParaRPr lang="es-MX"/>
          </a:p>
        </p:txBody>
      </p:sp>
    </p:spTree>
    <p:extLst>
      <p:ext uri="{BB962C8B-B14F-4D97-AF65-F5344CB8AC3E}">
        <p14:creationId xmlns:p14="http://schemas.microsoft.com/office/powerpoint/2010/main" val="42310729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93</a:t>
            </a:fld>
            <a:endParaRPr lang="es-MX"/>
          </a:p>
        </p:txBody>
      </p:sp>
    </p:spTree>
    <p:extLst>
      <p:ext uri="{BB962C8B-B14F-4D97-AF65-F5344CB8AC3E}">
        <p14:creationId xmlns:p14="http://schemas.microsoft.com/office/powerpoint/2010/main" val="180664275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94</a:t>
            </a:fld>
            <a:endParaRPr lang="es-MX"/>
          </a:p>
        </p:txBody>
      </p:sp>
    </p:spTree>
    <p:extLst>
      <p:ext uri="{BB962C8B-B14F-4D97-AF65-F5344CB8AC3E}">
        <p14:creationId xmlns:p14="http://schemas.microsoft.com/office/powerpoint/2010/main" val="12476547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95</a:t>
            </a:fld>
            <a:endParaRPr lang="es-MX"/>
          </a:p>
        </p:txBody>
      </p:sp>
    </p:spTree>
    <p:extLst>
      <p:ext uri="{BB962C8B-B14F-4D97-AF65-F5344CB8AC3E}">
        <p14:creationId xmlns:p14="http://schemas.microsoft.com/office/powerpoint/2010/main" val="33437470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96</a:t>
            </a:fld>
            <a:endParaRPr lang="es-MX"/>
          </a:p>
        </p:txBody>
      </p:sp>
    </p:spTree>
    <p:extLst>
      <p:ext uri="{BB962C8B-B14F-4D97-AF65-F5344CB8AC3E}">
        <p14:creationId xmlns:p14="http://schemas.microsoft.com/office/powerpoint/2010/main" val="5936445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97</a:t>
            </a:fld>
            <a:endParaRPr lang="es-MX"/>
          </a:p>
        </p:txBody>
      </p:sp>
    </p:spTree>
    <p:extLst>
      <p:ext uri="{BB962C8B-B14F-4D97-AF65-F5344CB8AC3E}">
        <p14:creationId xmlns:p14="http://schemas.microsoft.com/office/powerpoint/2010/main" val="26872752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98</a:t>
            </a:fld>
            <a:endParaRPr lang="es-MX"/>
          </a:p>
        </p:txBody>
      </p:sp>
    </p:spTree>
    <p:extLst>
      <p:ext uri="{BB962C8B-B14F-4D97-AF65-F5344CB8AC3E}">
        <p14:creationId xmlns:p14="http://schemas.microsoft.com/office/powerpoint/2010/main" val="38071976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99</a:t>
            </a:fld>
            <a:endParaRPr lang="es-MX"/>
          </a:p>
        </p:txBody>
      </p:sp>
    </p:spTree>
    <p:extLst>
      <p:ext uri="{BB962C8B-B14F-4D97-AF65-F5344CB8AC3E}">
        <p14:creationId xmlns:p14="http://schemas.microsoft.com/office/powerpoint/2010/main" val="142941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100</a:t>
            </a:fld>
            <a:endParaRPr lang="es-MX"/>
          </a:p>
        </p:txBody>
      </p:sp>
    </p:spTree>
    <p:extLst>
      <p:ext uri="{BB962C8B-B14F-4D97-AF65-F5344CB8AC3E}">
        <p14:creationId xmlns:p14="http://schemas.microsoft.com/office/powerpoint/2010/main" val="359532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101</a:t>
            </a:fld>
            <a:endParaRPr lang="es-MX"/>
          </a:p>
        </p:txBody>
      </p:sp>
    </p:spTree>
    <p:extLst>
      <p:ext uri="{BB962C8B-B14F-4D97-AF65-F5344CB8AC3E}">
        <p14:creationId xmlns:p14="http://schemas.microsoft.com/office/powerpoint/2010/main" val="18163262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102</a:t>
            </a:fld>
            <a:endParaRPr lang="es-MX"/>
          </a:p>
        </p:txBody>
      </p:sp>
    </p:spTree>
    <p:extLst>
      <p:ext uri="{BB962C8B-B14F-4D97-AF65-F5344CB8AC3E}">
        <p14:creationId xmlns:p14="http://schemas.microsoft.com/office/powerpoint/2010/main" val="19416858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103</a:t>
            </a:fld>
            <a:endParaRPr lang="es-MX"/>
          </a:p>
        </p:txBody>
      </p:sp>
    </p:spTree>
    <p:extLst>
      <p:ext uri="{BB962C8B-B14F-4D97-AF65-F5344CB8AC3E}">
        <p14:creationId xmlns:p14="http://schemas.microsoft.com/office/powerpoint/2010/main" val="156009003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104</a:t>
            </a:fld>
            <a:endParaRPr lang="es-MX"/>
          </a:p>
        </p:txBody>
      </p:sp>
    </p:spTree>
    <p:extLst>
      <p:ext uri="{BB962C8B-B14F-4D97-AF65-F5344CB8AC3E}">
        <p14:creationId xmlns:p14="http://schemas.microsoft.com/office/powerpoint/2010/main" val="34103670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105</a:t>
            </a:fld>
            <a:endParaRPr lang="es-MX"/>
          </a:p>
        </p:txBody>
      </p:sp>
    </p:spTree>
    <p:extLst>
      <p:ext uri="{BB962C8B-B14F-4D97-AF65-F5344CB8AC3E}">
        <p14:creationId xmlns:p14="http://schemas.microsoft.com/office/powerpoint/2010/main" val="375073674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106</a:t>
            </a:fld>
            <a:endParaRPr lang="es-MX"/>
          </a:p>
        </p:txBody>
      </p:sp>
    </p:spTree>
    <p:extLst>
      <p:ext uri="{BB962C8B-B14F-4D97-AF65-F5344CB8AC3E}">
        <p14:creationId xmlns:p14="http://schemas.microsoft.com/office/powerpoint/2010/main" val="202245159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107</a:t>
            </a:fld>
            <a:endParaRPr lang="es-MX"/>
          </a:p>
        </p:txBody>
      </p:sp>
    </p:spTree>
    <p:extLst>
      <p:ext uri="{BB962C8B-B14F-4D97-AF65-F5344CB8AC3E}">
        <p14:creationId xmlns:p14="http://schemas.microsoft.com/office/powerpoint/2010/main" val="8785454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108</a:t>
            </a:fld>
            <a:endParaRPr lang="es-MX"/>
          </a:p>
        </p:txBody>
      </p:sp>
    </p:spTree>
    <p:extLst>
      <p:ext uri="{BB962C8B-B14F-4D97-AF65-F5344CB8AC3E}">
        <p14:creationId xmlns:p14="http://schemas.microsoft.com/office/powerpoint/2010/main" val="248734462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109</a:t>
            </a:fld>
            <a:endParaRPr lang="es-MX"/>
          </a:p>
        </p:txBody>
      </p:sp>
    </p:spTree>
    <p:extLst>
      <p:ext uri="{BB962C8B-B14F-4D97-AF65-F5344CB8AC3E}">
        <p14:creationId xmlns:p14="http://schemas.microsoft.com/office/powerpoint/2010/main" val="274261049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110</a:t>
            </a:fld>
            <a:endParaRPr lang="es-MX"/>
          </a:p>
        </p:txBody>
      </p:sp>
    </p:spTree>
    <p:extLst>
      <p:ext uri="{BB962C8B-B14F-4D97-AF65-F5344CB8AC3E}">
        <p14:creationId xmlns:p14="http://schemas.microsoft.com/office/powerpoint/2010/main" val="145835569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111</a:t>
            </a:fld>
            <a:endParaRPr lang="es-MX"/>
          </a:p>
        </p:txBody>
      </p:sp>
    </p:spTree>
    <p:extLst>
      <p:ext uri="{BB962C8B-B14F-4D97-AF65-F5344CB8AC3E}">
        <p14:creationId xmlns:p14="http://schemas.microsoft.com/office/powerpoint/2010/main" val="19815577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112</a:t>
            </a:fld>
            <a:endParaRPr lang="es-MX"/>
          </a:p>
        </p:txBody>
      </p:sp>
    </p:spTree>
    <p:extLst>
      <p:ext uri="{BB962C8B-B14F-4D97-AF65-F5344CB8AC3E}">
        <p14:creationId xmlns:p14="http://schemas.microsoft.com/office/powerpoint/2010/main" val="1697669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113</a:t>
            </a:fld>
            <a:endParaRPr lang="es-MX"/>
          </a:p>
        </p:txBody>
      </p:sp>
    </p:spTree>
    <p:extLst>
      <p:ext uri="{BB962C8B-B14F-4D97-AF65-F5344CB8AC3E}">
        <p14:creationId xmlns:p14="http://schemas.microsoft.com/office/powerpoint/2010/main" val="243257805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114</a:t>
            </a:fld>
            <a:endParaRPr lang="es-MX"/>
          </a:p>
        </p:txBody>
      </p:sp>
    </p:spTree>
    <p:extLst>
      <p:ext uri="{BB962C8B-B14F-4D97-AF65-F5344CB8AC3E}">
        <p14:creationId xmlns:p14="http://schemas.microsoft.com/office/powerpoint/2010/main" val="30875062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115</a:t>
            </a:fld>
            <a:endParaRPr lang="es-MX"/>
          </a:p>
        </p:txBody>
      </p:sp>
    </p:spTree>
    <p:extLst>
      <p:ext uri="{BB962C8B-B14F-4D97-AF65-F5344CB8AC3E}">
        <p14:creationId xmlns:p14="http://schemas.microsoft.com/office/powerpoint/2010/main" val="39851913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116</a:t>
            </a:fld>
            <a:endParaRPr lang="es-MX"/>
          </a:p>
        </p:txBody>
      </p:sp>
    </p:spTree>
    <p:extLst>
      <p:ext uri="{BB962C8B-B14F-4D97-AF65-F5344CB8AC3E}">
        <p14:creationId xmlns:p14="http://schemas.microsoft.com/office/powerpoint/2010/main" val="3275460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117</a:t>
            </a:fld>
            <a:endParaRPr lang="es-MX"/>
          </a:p>
        </p:txBody>
      </p:sp>
    </p:spTree>
    <p:extLst>
      <p:ext uri="{BB962C8B-B14F-4D97-AF65-F5344CB8AC3E}">
        <p14:creationId xmlns:p14="http://schemas.microsoft.com/office/powerpoint/2010/main" val="171679481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118</a:t>
            </a:fld>
            <a:endParaRPr lang="es-MX"/>
          </a:p>
        </p:txBody>
      </p:sp>
    </p:spTree>
    <p:extLst>
      <p:ext uri="{BB962C8B-B14F-4D97-AF65-F5344CB8AC3E}">
        <p14:creationId xmlns:p14="http://schemas.microsoft.com/office/powerpoint/2010/main" val="47030504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119</a:t>
            </a:fld>
            <a:endParaRPr lang="es-MX"/>
          </a:p>
        </p:txBody>
      </p:sp>
    </p:spTree>
    <p:extLst>
      <p:ext uri="{BB962C8B-B14F-4D97-AF65-F5344CB8AC3E}">
        <p14:creationId xmlns:p14="http://schemas.microsoft.com/office/powerpoint/2010/main" val="351835839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120</a:t>
            </a:fld>
            <a:endParaRPr lang="es-MX"/>
          </a:p>
        </p:txBody>
      </p:sp>
    </p:spTree>
    <p:extLst>
      <p:ext uri="{BB962C8B-B14F-4D97-AF65-F5344CB8AC3E}">
        <p14:creationId xmlns:p14="http://schemas.microsoft.com/office/powerpoint/2010/main" val="348130003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121</a:t>
            </a:fld>
            <a:endParaRPr lang="es-MX"/>
          </a:p>
        </p:txBody>
      </p:sp>
    </p:spTree>
    <p:extLst>
      <p:ext uri="{BB962C8B-B14F-4D97-AF65-F5344CB8AC3E}">
        <p14:creationId xmlns:p14="http://schemas.microsoft.com/office/powerpoint/2010/main" val="281656485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122</a:t>
            </a:fld>
            <a:endParaRPr lang="es-MX"/>
          </a:p>
        </p:txBody>
      </p:sp>
    </p:spTree>
    <p:extLst>
      <p:ext uri="{BB962C8B-B14F-4D97-AF65-F5344CB8AC3E}">
        <p14:creationId xmlns:p14="http://schemas.microsoft.com/office/powerpoint/2010/main" val="195851415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123</a:t>
            </a:fld>
            <a:endParaRPr lang="es-MX"/>
          </a:p>
        </p:txBody>
      </p:sp>
    </p:spTree>
    <p:extLst>
      <p:ext uri="{BB962C8B-B14F-4D97-AF65-F5344CB8AC3E}">
        <p14:creationId xmlns:p14="http://schemas.microsoft.com/office/powerpoint/2010/main" val="13930994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124</a:t>
            </a:fld>
            <a:endParaRPr lang="es-MX"/>
          </a:p>
        </p:txBody>
      </p:sp>
    </p:spTree>
    <p:extLst>
      <p:ext uri="{BB962C8B-B14F-4D97-AF65-F5344CB8AC3E}">
        <p14:creationId xmlns:p14="http://schemas.microsoft.com/office/powerpoint/2010/main" val="7558167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125</a:t>
            </a:fld>
            <a:endParaRPr lang="es-MX"/>
          </a:p>
        </p:txBody>
      </p:sp>
    </p:spTree>
    <p:extLst>
      <p:ext uri="{BB962C8B-B14F-4D97-AF65-F5344CB8AC3E}">
        <p14:creationId xmlns:p14="http://schemas.microsoft.com/office/powerpoint/2010/main" val="24915005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126</a:t>
            </a:fld>
            <a:endParaRPr lang="es-MX"/>
          </a:p>
        </p:txBody>
      </p:sp>
    </p:spTree>
    <p:extLst>
      <p:ext uri="{BB962C8B-B14F-4D97-AF65-F5344CB8AC3E}">
        <p14:creationId xmlns:p14="http://schemas.microsoft.com/office/powerpoint/2010/main" val="254185088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127</a:t>
            </a:fld>
            <a:endParaRPr lang="es-MX"/>
          </a:p>
        </p:txBody>
      </p:sp>
    </p:spTree>
    <p:extLst>
      <p:ext uri="{BB962C8B-B14F-4D97-AF65-F5344CB8AC3E}">
        <p14:creationId xmlns:p14="http://schemas.microsoft.com/office/powerpoint/2010/main" val="24689010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128</a:t>
            </a:fld>
            <a:endParaRPr lang="es-MX"/>
          </a:p>
        </p:txBody>
      </p:sp>
    </p:spTree>
    <p:extLst>
      <p:ext uri="{BB962C8B-B14F-4D97-AF65-F5344CB8AC3E}">
        <p14:creationId xmlns:p14="http://schemas.microsoft.com/office/powerpoint/2010/main" val="370734346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129</a:t>
            </a:fld>
            <a:endParaRPr lang="es-MX"/>
          </a:p>
        </p:txBody>
      </p:sp>
    </p:spTree>
    <p:extLst>
      <p:ext uri="{BB962C8B-B14F-4D97-AF65-F5344CB8AC3E}">
        <p14:creationId xmlns:p14="http://schemas.microsoft.com/office/powerpoint/2010/main" val="286315102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130</a:t>
            </a:fld>
            <a:endParaRPr lang="es-MX"/>
          </a:p>
        </p:txBody>
      </p:sp>
    </p:spTree>
    <p:extLst>
      <p:ext uri="{BB962C8B-B14F-4D97-AF65-F5344CB8AC3E}">
        <p14:creationId xmlns:p14="http://schemas.microsoft.com/office/powerpoint/2010/main" val="296410013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131</a:t>
            </a:fld>
            <a:endParaRPr lang="es-MX"/>
          </a:p>
        </p:txBody>
      </p:sp>
    </p:spTree>
    <p:extLst>
      <p:ext uri="{BB962C8B-B14F-4D97-AF65-F5344CB8AC3E}">
        <p14:creationId xmlns:p14="http://schemas.microsoft.com/office/powerpoint/2010/main" val="199438059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132</a:t>
            </a:fld>
            <a:endParaRPr lang="es-MX"/>
          </a:p>
        </p:txBody>
      </p:sp>
    </p:spTree>
    <p:extLst>
      <p:ext uri="{BB962C8B-B14F-4D97-AF65-F5344CB8AC3E}">
        <p14:creationId xmlns:p14="http://schemas.microsoft.com/office/powerpoint/2010/main" val="24452590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133</a:t>
            </a:fld>
            <a:endParaRPr lang="es-MX"/>
          </a:p>
        </p:txBody>
      </p:sp>
    </p:spTree>
    <p:extLst>
      <p:ext uri="{BB962C8B-B14F-4D97-AF65-F5344CB8AC3E}">
        <p14:creationId xmlns:p14="http://schemas.microsoft.com/office/powerpoint/2010/main" val="68296611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134</a:t>
            </a:fld>
            <a:endParaRPr lang="es-MX"/>
          </a:p>
        </p:txBody>
      </p:sp>
    </p:spTree>
    <p:extLst>
      <p:ext uri="{BB962C8B-B14F-4D97-AF65-F5344CB8AC3E}">
        <p14:creationId xmlns:p14="http://schemas.microsoft.com/office/powerpoint/2010/main" val="301933382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135</a:t>
            </a:fld>
            <a:endParaRPr lang="es-MX"/>
          </a:p>
        </p:txBody>
      </p:sp>
    </p:spTree>
    <p:extLst>
      <p:ext uri="{BB962C8B-B14F-4D97-AF65-F5344CB8AC3E}">
        <p14:creationId xmlns:p14="http://schemas.microsoft.com/office/powerpoint/2010/main" val="40279449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136</a:t>
            </a:fld>
            <a:endParaRPr lang="es-MX"/>
          </a:p>
        </p:txBody>
      </p:sp>
    </p:spTree>
    <p:extLst>
      <p:ext uri="{BB962C8B-B14F-4D97-AF65-F5344CB8AC3E}">
        <p14:creationId xmlns:p14="http://schemas.microsoft.com/office/powerpoint/2010/main" val="138739824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137</a:t>
            </a:fld>
            <a:endParaRPr lang="es-MX"/>
          </a:p>
        </p:txBody>
      </p:sp>
    </p:spTree>
    <p:extLst>
      <p:ext uri="{BB962C8B-B14F-4D97-AF65-F5344CB8AC3E}">
        <p14:creationId xmlns:p14="http://schemas.microsoft.com/office/powerpoint/2010/main" val="906998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138</a:t>
            </a:fld>
            <a:endParaRPr lang="es-MX"/>
          </a:p>
        </p:txBody>
      </p:sp>
    </p:spTree>
    <p:extLst>
      <p:ext uri="{BB962C8B-B14F-4D97-AF65-F5344CB8AC3E}">
        <p14:creationId xmlns:p14="http://schemas.microsoft.com/office/powerpoint/2010/main" val="175884601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139</a:t>
            </a:fld>
            <a:endParaRPr lang="es-MX"/>
          </a:p>
        </p:txBody>
      </p:sp>
    </p:spTree>
    <p:extLst>
      <p:ext uri="{BB962C8B-B14F-4D97-AF65-F5344CB8AC3E}">
        <p14:creationId xmlns:p14="http://schemas.microsoft.com/office/powerpoint/2010/main" val="104470391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140</a:t>
            </a:fld>
            <a:endParaRPr lang="es-MX"/>
          </a:p>
        </p:txBody>
      </p:sp>
    </p:spTree>
    <p:extLst>
      <p:ext uri="{BB962C8B-B14F-4D97-AF65-F5344CB8AC3E}">
        <p14:creationId xmlns:p14="http://schemas.microsoft.com/office/powerpoint/2010/main" val="407520272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141</a:t>
            </a:fld>
            <a:endParaRPr lang="es-MX"/>
          </a:p>
        </p:txBody>
      </p:sp>
    </p:spTree>
    <p:extLst>
      <p:ext uri="{BB962C8B-B14F-4D97-AF65-F5344CB8AC3E}">
        <p14:creationId xmlns:p14="http://schemas.microsoft.com/office/powerpoint/2010/main" val="231687514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142</a:t>
            </a:fld>
            <a:endParaRPr lang="es-MX"/>
          </a:p>
        </p:txBody>
      </p:sp>
    </p:spTree>
    <p:extLst>
      <p:ext uri="{BB962C8B-B14F-4D97-AF65-F5344CB8AC3E}">
        <p14:creationId xmlns:p14="http://schemas.microsoft.com/office/powerpoint/2010/main" val="369735005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143</a:t>
            </a:fld>
            <a:endParaRPr lang="es-MX"/>
          </a:p>
        </p:txBody>
      </p:sp>
    </p:spTree>
    <p:extLst>
      <p:ext uri="{BB962C8B-B14F-4D97-AF65-F5344CB8AC3E}">
        <p14:creationId xmlns:p14="http://schemas.microsoft.com/office/powerpoint/2010/main" val="149087532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144</a:t>
            </a:fld>
            <a:endParaRPr lang="es-MX"/>
          </a:p>
        </p:txBody>
      </p:sp>
    </p:spTree>
    <p:extLst>
      <p:ext uri="{BB962C8B-B14F-4D97-AF65-F5344CB8AC3E}">
        <p14:creationId xmlns:p14="http://schemas.microsoft.com/office/powerpoint/2010/main" val="212446707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145</a:t>
            </a:fld>
            <a:endParaRPr lang="es-MX"/>
          </a:p>
        </p:txBody>
      </p:sp>
    </p:spTree>
    <p:extLst>
      <p:ext uri="{BB962C8B-B14F-4D97-AF65-F5344CB8AC3E}">
        <p14:creationId xmlns:p14="http://schemas.microsoft.com/office/powerpoint/2010/main" val="315003953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146</a:t>
            </a:fld>
            <a:endParaRPr lang="es-MX"/>
          </a:p>
        </p:txBody>
      </p:sp>
    </p:spTree>
    <p:extLst>
      <p:ext uri="{BB962C8B-B14F-4D97-AF65-F5344CB8AC3E}">
        <p14:creationId xmlns:p14="http://schemas.microsoft.com/office/powerpoint/2010/main" val="292081656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147</a:t>
            </a:fld>
            <a:endParaRPr lang="es-MX"/>
          </a:p>
        </p:txBody>
      </p:sp>
    </p:spTree>
    <p:extLst>
      <p:ext uri="{BB962C8B-B14F-4D97-AF65-F5344CB8AC3E}">
        <p14:creationId xmlns:p14="http://schemas.microsoft.com/office/powerpoint/2010/main" val="226980780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148</a:t>
            </a:fld>
            <a:endParaRPr lang="es-MX"/>
          </a:p>
        </p:txBody>
      </p:sp>
    </p:spTree>
    <p:extLst>
      <p:ext uri="{BB962C8B-B14F-4D97-AF65-F5344CB8AC3E}">
        <p14:creationId xmlns:p14="http://schemas.microsoft.com/office/powerpoint/2010/main" val="35098298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149</a:t>
            </a:fld>
            <a:endParaRPr lang="es-MX"/>
          </a:p>
        </p:txBody>
      </p:sp>
    </p:spTree>
    <p:extLst>
      <p:ext uri="{BB962C8B-B14F-4D97-AF65-F5344CB8AC3E}">
        <p14:creationId xmlns:p14="http://schemas.microsoft.com/office/powerpoint/2010/main" val="396259343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150</a:t>
            </a:fld>
            <a:endParaRPr lang="es-MX"/>
          </a:p>
        </p:txBody>
      </p:sp>
    </p:spTree>
    <p:extLst>
      <p:ext uri="{BB962C8B-B14F-4D97-AF65-F5344CB8AC3E}">
        <p14:creationId xmlns:p14="http://schemas.microsoft.com/office/powerpoint/2010/main" val="126797344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151</a:t>
            </a:fld>
            <a:endParaRPr lang="es-MX"/>
          </a:p>
        </p:txBody>
      </p:sp>
    </p:spTree>
    <p:extLst>
      <p:ext uri="{BB962C8B-B14F-4D97-AF65-F5344CB8AC3E}">
        <p14:creationId xmlns:p14="http://schemas.microsoft.com/office/powerpoint/2010/main" val="358309866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152</a:t>
            </a:fld>
            <a:endParaRPr lang="es-MX"/>
          </a:p>
        </p:txBody>
      </p:sp>
    </p:spTree>
    <p:extLst>
      <p:ext uri="{BB962C8B-B14F-4D97-AF65-F5344CB8AC3E}">
        <p14:creationId xmlns:p14="http://schemas.microsoft.com/office/powerpoint/2010/main" val="202773274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153</a:t>
            </a:fld>
            <a:endParaRPr lang="es-MX"/>
          </a:p>
        </p:txBody>
      </p:sp>
    </p:spTree>
    <p:extLst>
      <p:ext uri="{BB962C8B-B14F-4D97-AF65-F5344CB8AC3E}">
        <p14:creationId xmlns:p14="http://schemas.microsoft.com/office/powerpoint/2010/main" val="256493574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154</a:t>
            </a:fld>
            <a:endParaRPr lang="es-MX"/>
          </a:p>
        </p:txBody>
      </p:sp>
    </p:spTree>
    <p:extLst>
      <p:ext uri="{BB962C8B-B14F-4D97-AF65-F5344CB8AC3E}">
        <p14:creationId xmlns:p14="http://schemas.microsoft.com/office/powerpoint/2010/main" val="360677514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155</a:t>
            </a:fld>
            <a:endParaRPr lang="es-MX"/>
          </a:p>
        </p:txBody>
      </p:sp>
    </p:spTree>
    <p:extLst>
      <p:ext uri="{BB962C8B-B14F-4D97-AF65-F5344CB8AC3E}">
        <p14:creationId xmlns:p14="http://schemas.microsoft.com/office/powerpoint/2010/main" val="395949577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156</a:t>
            </a:fld>
            <a:endParaRPr lang="es-MX"/>
          </a:p>
        </p:txBody>
      </p:sp>
    </p:spTree>
    <p:extLst>
      <p:ext uri="{BB962C8B-B14F-4D97-AF65-F5344CB8AC3E}">
        <p14:creationId xmlns:p14="http://schemas.microsoft.com/office/powerpoint/2010/main" val="247933732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157</a:t>
            </a:fld>
            <a:endParaRPr lang="es-MX"/>
          </a:p>
        </p:txBody>
      </p:sp>
    </p:spTree>
    <p:extLst>
      <p:ext uri="{BB962C8B-B14F-4D97-AF65-F5344CB8AC3E}">
        <p14:creationId xmlns:p14="http://schemas.microsoft.com/office/powerpoint/2010/main" val="122524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512F-C073-4A79-9658-56824756BB3C}"/>
              </a:ext>
            </a:extLst>
          </p:cNvPr>
          <p:cNvSpPr>
            <a:spLocks noGrp="1"/>
          </p:cNvSpPr>
          <p:nvPr>
            <p:ph type="ctrTitle"/>
          </p:nvPr>
        </p:nvSpPr>
        <p:spPr>
          <a:xfrm>
            <a:off x="2286000" y="1683545"/>
            <a:ext cx="13716000" cy="3581400"/>
          </a:xfrm>
        </p:spPr>
        <p:txBody>
          <a:bodyPr anchor="b"/>
          <a:lstStyle>
            <a:lvl1pPr algn="ctr">
              <a:defRPr sz="9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7DD688BE-72A6-4F8C-81ED-C51BE5B72AB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EC3E2E7-1E92-466A-9E36-5A2A295E22C5}"/>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8081C078-1D51-47E3-A9F8-5C78C98736F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5A48FBE-0DF2-4481-A983-F885ED3A5613}"/>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761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E36-1DB5-49F7-A0DF-80F28480089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C18050-81AC-4606-AF5B-1295882A46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D64C8B4-B0C8-465A-8258-EC59497FB380}"/>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834D4476-94F3-4D16-90DE-011942213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149EEC1-AFC3-4C44-B9DE-CB880883F52E}"/>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505402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5B0D5-71A0-4C96-825B-39F26B6F59DA}"/>
              </a:ext>
            </a:extLst>
          </p:cNvPr>
          <p:cNvSpPr>
            <a:spLocks noGrp="1"/>
          </p:cNvSpPr>
          <p:nvPr>
            <p:ph type="title"/>
          </p:nvPr>
        </p:nvSpPr>
        <p:spPr>
          <a:xfrm>
            <a:off x="1247775" y="2564608"/>
            <a:ext cx="15773400" cy="4279106"/>
          </a:xfrm>
        </p:spPr>
        <p:txBody>
          <a:bodyPr anchor="b"/>
          <a:lstStyle>
            <a:lvl1pPr>
              <a:defRPr sz="9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33B6413-937B-4CE7-BA05-D789B0700238}"/>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E31E3D-14F7-4A31-A556-16AB49E55B8A}"/>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CC9B070E-169B-4631-8B06-D78095B2357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A0F0E69-5286-47C0-9262-0E1DA66D96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6572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CAEFE-8143-418E-83D3-1CB9908A86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A051AD-9E8A-4DAD-8603-4A2459952865}"/>
              </a:ext>
            </a:extLst>
          </p:cNvPr>
          <p:cNvSpPr>
            <a:spLocks noGrp="1"/>
          </p:cNvSpPr>
          <p:nvPr>
            <p:ph sz="half" idx="1"/>
          </p:nvPr>
        </p:nvSpPr>
        <p:spPr>
          <a:xfrm>
            <a:off x="1257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EDB755F-D0F1-43C1-AEA6-8FC12B357C61}"/>
              </a:ext>
            </a:extLst>
          </p:cNvPr>
          <p:cNvSpPr>
            <a:spLocks noGrp="1"/>
          </p:cNvSpPr>
          <p:nvPr>
            <p:ph sz="half" idx="2"/>
          </p:nvPr>
        </p:nvSpPr>
        <p:spPr>
          <a:xfrm>
            <a:off x="9258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87C13373-AD32-4D57-BA86-A4D1C278C57E}"/>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6" name="Marcador de pie de página 5">
            <a:extLst>
              <a:ext uri="{FF2B5EF4-FFF2-40B4-BE49-F238E27FC236}">
                <a16:creationId xmlns:a16="http://schemas.microsoft.com/office/drawing/2014/main" id="{BA957354-8D48-436B-B41C-E96E109AA90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8820D7-FC14-488C-8A88-60EA8AF5E2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72065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77D7-043B-4A0E-AD53-21778DDCBA4B}"/>
              </a:ext>
            </a:extLst>
          </p:cNvPr>
          <p:cNvSpPr>
            <a:spLocks noGrp="1"/>
          </p:cNvSpPr>
          <p:nvPr>
            <p:ph type="title"/>
          </p:nvPr>
        </p:nvSpPr>
        <p:spPr>
          <a:xfrm>
            <a:off x="1259682" y="547688"/>
            <a:ext cx="15773400" cy="1988345"/>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8DCF52A-780A-4566-BF95-9B84E9556ED0}"/>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6EBC55-723C-491A-8308-9E72C1FB93F7}"/>
              </a:ext>
            </a:extLst>
          </p:cNvPr>
          <p:cNvSpPr>
            <a:spLocks noGrp="1"/>
          </p:cNvSpPr>
          <p:nvPr>
            <p:ph sz="half" idx="2"/>
          </p:nvPr>
        </p:nvSpPr>
        <p:spPr>
          <a:xfrm>
            <a:off x="1259683" y="3757613"/>
            <a:ext cx="7736681"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A89C7B1-5F9D-43B2-AF77-F3A04D0F4B3F}"/>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FF80FE-9EBC-4426-A4BC-7B03D811957C}"/>
              </a:ext>
            </a:extLst>
          </p:cNvPr>
          <p:cNvSpPr>
            <a:spLocks noGrp="1"/>
          </p:cNvSpPr>
          <p:nvPr>
            <p:ph sz="quarter" idx="4"/>
          </p:nvPr>
        </p:nvSpPr>
        <p:spPr>
          <a:xfrm>
            <a:off x="9258300" y="3757613"/>
            <a:ext cx="7774782"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F704DFC-5D44-46F9-91EC-1BB6E47D3DA4}"/>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8" name="Marcador de pie de página 7">
            <a:extLst>
              <a:ext uri="{FF2B5EF4-FFF2-40B4-BE49-F238E27FC236}">
                <a16:creationId xmlns:a16="http://schemas.microsoft.com/office/drawing/2014/main" id="{79CE28B0-BFF9-4B42-939E-76ABDD7E551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0FC1A74-E17C-4483-B30D-730AC879E2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160840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BB00-60A3-426C-AA0B-71D3D38D326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4FAE4875-2A77-4FB5-9AFB-44E910F39971}"/>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4" name="Marcador de pie de página 3">
            <a:extLst>
              <a:ext uri="{FF2B5EF4-FFF2-40B4-BE49-F238E27FC236}">
                <a16:creationId xmlns:a16="http://schemas.microsoft.com/office/drawing/2014/main" id="{62055B6C-7C74-427B-B0A4-0970CA16130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1ADB924-DB0F-4C6C-9819-2905F22B4D1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284055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7B16CA-A1F3-48C3-B881-D68615C18105}"/>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3" name="Marcador de pie de página 2">
            <a:extLst>
              <a:ext uri="{FF2B5EF4-FFF2-40B4-BE49-F238E27FC236}">
                <a16:creationId xmlns:a16="http://schemas.microsoft.com/office/drawing/2014/main" id="{1436E7B1-2D67-444C-A19F-9E64EAA0653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F186EEE-9851-4C29-9BD0-573526E08A65}"/>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428403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50A61-78AB-4B71-84D5-7DF3FA71E231}"/>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A05449E-65B5-4F05-90E2-467D08C5EDB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E2BE2CD-A61A-4DFA-A0BC-E5F7D570F1E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53463-45DE-41EC-B4B6-D249F39E600B}"/>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6" name="Marcador de pie de página 5">
            <a:extLst>
              <a:ext uri="{FF2B5EF4-FFF2-40B4-BE49-F238E27FC236}">
                <a16:creationId xmlns:a16="http://schemas.microsoft.com/office/drawing/2014/main" id="{7880E66E-622D-4867-816C-4D1574F0DA6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85BE6B3-3C91-4847-8E2A-32140E79D331}"/>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15984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0C942-B674-402F-A708-52B2CDA3CC7E}"/>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E207C9C-F627-405E-9488-2D4C77F120D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Marcador de texto 3">
            <a:extLst>
              <a:ext uri="{FF2B5EF4-FFF2-40B4-BE49-F238E27FC236}">
                <a16:creationId xmlns:a16="http://schemas.microsoft.com/office/drawing/2014/main" id="{C1EEB7C7-71DB-47B6-A93C-D08ED87A3DB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57BCEE0-B401-44EA-865A-C6918D5489C1}"/>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6" name="Marcador de pie de página 5">
            <a:extLst>
              <a:ext uri="{FF2B5EF4-FFF2-40B4-BE49-F238E27FC236}">
                <a16:creationId xmlns:a16="http://schemas.microsoft.com/office/drawing/2014/main" id="{25892D69-81E4-4272-AB7B-B8C1DD3727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ABC7BB-18DF-49D2-B4C2-EC775C75AFD2}"/>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03371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44817-07C3-4891-8B7A-664B288526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7AC8F3-1487-4012-BFAD-2EC3F60571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578AE6-0118-4166-A0B4-22CAEC7D3500}"/>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CBF387C3-AF41-406E-BEF3-90A6F92F4C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81F757D-8540-41A8-8413-2D20C8CDA4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39448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97161F-0559-4700-9711-07FCD791892C}"/>
              </a:ext>
            </a:extLst>
          </p:cNvPr>
          <p:cNvSpPr>
            <a:spLocks noGrp="1"/>
          </p:cNvSpPr>
          <p:nvPr>
            <p:ph type="title" orient="vert"/>
          </p:nvPr>
        </p:nvSpPr>
        <p:spPr>
          <a:xfrm>
            <a:off x="13087350" y="547688"/>
            <a:ext cx="3943350" cy="8717757"/>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E3A28C1-BC01-4D75-87F9-CE74AF8D408A}"/>
              </a:ext>
            </a:extLst>
          </p:cNvPr>
          <p:cNvSpPr>
            <a:spLocks noGrp="1"/>
          </p:cNvSpPr>
          <p:nvPr>
            <p:ph type="body" orient="vert" idx="1"/>
          </p:nvPr>
        </p:nvSpPr>
        <p:spPr>
          <a:xfrm>
            <a:off x="1257300" y="547688"/>
            <a:ext cx="11601450" cy="871775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41069D3-335A-41F9-AF10-E2F41FE7A147}"/>
              </a:ext>
            </a:extLst>
          </p:cNvPr>
          <p:cNvSpPr>
            <a:spLocks noGrp="1"/>
          </p:cNvSpPr>
          <p:nvPr>
            <p:ph type="dt" sz="half" idx="10"/>
          </p:nvPr>
        </p:nvSpPr>
        <p:spPr/>
        <p:txBody>
          <a:body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FA36174A-A2C3-4455-9DF4-F32195D4DE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A183F-F4C2-427B-A888-72516E9DF4C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404224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141DE63-6A24-4328-A6C9-757AE63C7EA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D0503DC-73D0-4986-9A6B-52A51BD632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BCEDD-67AC-4200-BB99-C3731CAC785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8F842BA-6194-4F85-A19F-8387366FA064}" type="datetimeFigureOut">
              <a:rPr lang="es-MX" smtClean="0"/>
              <a:t>21/09/25</a:t>
            </a:fld>
            <a:endParaRPr lang="es-MX"/>
          </a:p>
        </p:txBody>
      </p:sp>
      <p:sp>
        <p:nvSpPr>
          <p:cNvPr id="5" name="Marcador de pie de página 4">
            <a:extLst>
              <a:ext uri="{FF2B5EF4-FFF2-40B4-BE49-F238E27FC236}">
                <a16:creationId xmlns:a16="http://schemas.microsoft.com/office/drawing/2014/main" id="{A4200017-CD78-4468-9EB4-643F85C765A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30C4FA2F-1ACB-4F7B-999F-787C401AC20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A9DF09-A7A2-4663-B92F-E448DC545E69}" type="slidenum">
              <a:rPr lang="es-MX" smtClean="0"/>
              <a:t>‹Nº›</a:t>
            </a:fld>
            <a:endParaRPr lang="es-MX"/>
          </a:p>
        </p:txBody>
      </p:sp>
    </p:spTree>
    <p:extLst>
      <p:ext uri="{BB962C8B-B14F-4D97-AF65-F5344CB8AC3E}">
        <p14:creationId xmlns:p14="http://schemas.microsoft.com/office/powerpoint/2010/main" val="167088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5.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7.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8.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9.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1.png"/><Relationship Id="rId7"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5.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8.pn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9.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0.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1.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2.pn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3.pn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5.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6.pn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7.png"/><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8.pn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9.pn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0.pn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1.pn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2.pn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3.png"/><Relationship Id="rId2" Type="http://schemas.openxmlformats.org/officeDocument/2006/relationships/notesSlide" Target="../notesSlides/notesSlide10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4.pn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5.png"/><Relationship Id="rId2" Type="http://schemas.openxmlformats.org/officeDocument/2006/relationships/notesSlide" Target="../notesSlides/notesSlide11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6.png"/><Relationship Id="rId2" Type="http://schemas.openxmlformats.org/officeDocument/2006/relationships/notesSlide" Target="../notesSlides/notesSlide11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11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8.png"/><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8" Type="http://schemas.openxmlformats.org/officeDocument/2006/relationships/hyperlink" Target="https://my.clevelandclinic.org/health/treatments/17002-dental-fillings" TargetMode="External"/><Relationship Id="rId3" Type="http://schemas.openxmlformats.org/officeDocument/2006/relationships/image" Target="../media/image1.png"/><Relationship Id="rId7" Type="http://schemas.openxmlformats.org/officeDocument/2006/relationships/hyperlink" Target="https://my.clevelandclinic.org/health/diseases/11312-lead-poisoning"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my.clevelandclinic.org/health/diseases/24727-arsenic-poisoning"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9.pn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19.xml.rels><?xml version="1.0" encoding="UTF-8" standalone="yes"?>
<Relationships xmlns="http://schemas.openxmlformats.org/package/2006/relationships"><Relationship Id="rId8" Type="http://schemas.openxmlformats.org/officeDocument/2006/relationships/hyperlink" Target="https://my.clevelandclinic.org/health/symptoms/21476-chills" TargetMode="External"/><Relationship Id="rId13" Type="http://schemas.openxmlformats.org/officeDocument/2006/relationships/hyperlink" Target="https://my.clevelandclinic.org/health/diseases/16749-arrhythmia" TargetMode="External"/><Relationship Id="rId18" Type="http://schemas.openxmlformats.org/officeDocument/2006/relationships/hyperlink" Target="https://my.clevelandclinic.org/health/diseases/9688-miscarriage" TargetMode="External"/><Relationship Id="rId3" Type="http://schemas.openxmlformats.org/officeDocument/2006/relationships/image" Target="../media/image1.png"/><Relationship Id="rId7" Type="http://schemas.openxmlformats.org/officeDocument/2006/relationships/hyperlink" Target="https://my.clevelandclinic.org/health/symptoms/4167-abdominal-pain" TargetMode="External"/><Relationship Id="rId12" Type="http://schemas.openxmlformats.org/officeDocument/2006/relationships/hyperlink" Target="https://my.clevelandclinic.org/health/symptoms/8106-nausea--vomiting" TargetMode="External"/><Relationship Id="rId17" Type="http://schemas.openxmlformats.org/officeDocument/2006/relationships/hyperlink" Target="https://my.clevelandclinic.org/health/articles/21481-liver" TargetMode="External"/><Relationship Id="rId2" Type="http://schemas.openxmlformats.org/officeDocument/2006/relationships/notesSlide" Target="../notesSlides/notesSlide117.xml"/><Relationship Id="rId16" Type="http://schemas.openxmlformats.org/officeDocument/2006/relationships/hyperlink" Target="https://my.clevelandclinic.org/health/body/21824-kidney" TargetMode="Externa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hyperlink" Target="https://my.clevelandclinic.org/health/diseases/4108-diarrhea" TargetMode="External"/><Relationship Id="rId5" Type="http://schemas.openxmlformats.org/officeDocument/2006/relationships/image" Target="../media/image3.png"/><Relationship Id="rId15" Type="http://schemas.openxmlformats.org/officeDocument/2006/relationships/hyperlink" Target="https://my.clevelandclinic.org/health/diseases/21455-amnesia" TargetMode="External"/><Relationship Id="rId10" Type="http://schemas.openxmlformats.org/officeDocument/2006/relationships/hyperlink" Target="https://my.clevelandclinic.org/health/treatments/9013-dehydration" TargetMode="External"/><Relationship Id="rId19" Type="http://schemas.openxmlformats.org/officeDocument/2006/relationships/hyperlink" Target="https://my.clevelandclinic.org/health/diseases/12194-cancer" TargetMode="External"/><Relationship Id="rId4" Type="http://schemas.openxmlformats.org/officeDocument/2006/relationships/image" Target="../media/image2.png"/><Relationship Id="rId9" Type="http://schemas.openxmlformats.org/officeDocument/2006/relationships/hyperlink" Target="https://my.clevelandclinic.org/health/diseases/21164-hypothermia-low-body-temperature" TargetMode="External"/><Relationship Id="rId14" Type="http://schemas.openxmlformats.org/officeDocument/2006/relationships/hyperlink" Target="https://my.clevelandclinic.org/health/diseases/3929-anemia" TargetMode="External"/></Relationships>
</file>

<file path=ppt/slides/_rels/slide120.xml.rels><?xml version="1.0" encoding="UTF-8" standalone="yes"?>
<Relationships xmlns="http://schemas.openxmlformats.org/package/2006/relationships"><Relationship Id="rId8" Type="http://schemas.openxmlformats.org/officeDocument/2006/relationships/hyperlink" Target="https://my.clevelandclinic.org/health/diagnostics/16953-electrocardiogram-ekg" TargetMode="External"/><Relationship Id="rId3" Type="http://schemas.openxmlformats.org/officeDocument/2006/relationships/image" Target="../media/image1.png"/><Relationship Id="rId7" Type="http://schemas.openxmlformats.org/officeDocument/2006/relationships/hyperlink" Target="https://my.clevelandclinic.org/health/diagnostics/4053-complete-blood-count" TargetMode="External"/><Relationship Id="rId12" Type="http://schemas.openxmlformats.org/officeDocument/2006/relationships/hyperlink" Target="https://my.clevelandclinic.org/health/diagnostics/12983-urine-protein-test"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hyperlink" Target="https://my.clevelandclinic.org/health/diagnostics/17662-liver-function-tests" TargetMode="External"/><Relationship Id="rId5" Type="http://schemas.openxmlformats.org/officeDocument/2006/relationships/image" Target="../media/image3.png"/><Relationship Id="rId10" Type="http://schemas.openxmlformats.org/officeDocument/2006/relationships/hyperlink" Target="https://my.clevelandclinic.org/health/diagnostics/21659-kidney-function-tests" TargetMode="External"/><Relationship Id="rId4" Type="http://schemas.openxmlformats.org/officeDocument/2006/relationships/image" Target="../media/image2.png"/><Relationship Id="rId9" Type="http://schemas.openxmlformats.org/officeDocument/2006/relationships/hyperlink" Target="https://my.clevelandclinic.org/health/diagnostics/21818-x-ray"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my.clevelandclinic.org/health/treatments/14618-dialysis" TargetMode="External"/><Relationship Id="rId2" Type="http://schemas.openxmlformats.org/officeDocument/2006/relationships/notesSlide" Target="../notesSlides/notesSlide11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2.xml.rels><?xml version="1.0" encoding="UTF-8" standalone="yes"?>
<Relationships xmlns="http://schemas.openxmlformats.org/package/2006/relationships"><Relationship Id="rId8" Type="http://schemas.openxmlformats.org/officeDocument/2006/relationships/hyperlink" Target="https://my.clevelandclinic.org/health/drugs/19637-succimer-oral-capsule" TargetMode="External"/><Relationship Id="rId3" Type="http://schemas.openxmlformats.org/officeDocument/2006/relationships/image" Target="../media/image1.png"/><Relationship Id="rId7" Type="http://schemas.openxmlformats.org/officeDocument/2006/relationships/hyperlink" Target="https://my.clevelandclinic.org/health/drugs/19344-dimercaprol-injection" TargetMode="External"/><Relationship Id="rId12" Type="http://schemas.openxmlformats.org/officeDocument/2006/relationships/hyperlink" Target="https://my.clevelandclinic.org/health/diseases/17689-kidney-failure" TargetMode="External"/><Relationship Id="rId2" Type="http://schemas.openxmlformats.org/officeDocument/2006/relationships/notesSlide" Target="../notesSlides/notesSlide12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hyperlink" Target="https://health.clevelandclinic.org/chelation-therapy-could-do-more-harm-than-good/" TargetMode="External"/><Relationship Id="rId5" Type="http://schemas.openxmlformats.org/officeDocument/2006/relationships/image" Target="../media/image3.png"/><Relationship Id="rId10" Type="http://schemas.openxmlformats.org/officeDocument/2006/relationships/hyperlink" Target="https://my.clevelandclinic.org/health/drugs/20072-penicillamine-tablets-or-capsules" TargetMode="External"/><Relationship Id="rId4" Type="http://schemas.openxmlformats.org/officeDocument/2006/relationships/image" Target="../media/image2.png"/><Relationship Id="rId9" Type="http://schemas.openxmlformats.org/officeDocument/2006/relationships/hyperlink" Target="https://my.clevelandclinic.org/health/drugs/18369-edetate-calcium-disodium-calcium-edta-injection"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0.png"/><Relationship Id="rId2" Type="http://schemas.openxmlformats.org/officeDocument/2006/relationships/notesSlide" Target="../notesSlides/notesSlide12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1.png"/><Relationship Id="rId2" Type="http://schemas.openxmlformats.org/officeDocument/2006/relationships/notesSlide" Target="../notesSlides/notesSlide12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2.png"/><Relationship Id="rId2" Type="http://schemas.openxmlformats.org/officeDocument/2006/relationships/notesSlide" Target="../notesSlides/notesSlide12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3.png"/><Relationship Id="rId2" Type="http://schemas.openxmlformats.org/officeDocument/2006/relationships/notesSlide" Target="../notesSlides/notesSlide12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4.png"/><Relationship Id="rId2" Type="http://schemas.openxmlformats.org/officeDocument/2006/relationships/notesSlide" Target="../notesSlides/notesSlide12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5.png"/><Relationship Id="rId2" Type="http://schemas.openxmlformats.org/officeDocument/2006/relationships/notesSlide" Target="../notesSlides/notesSlide12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6.png"/><Relationship Id="rId2" Type="http://schemas.openxmlformats.org/officeDocument/2006/relationships/notesSlide" Target="../notesSlides/notesSlide12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7.png"/><Relationship Id="rId2" Type="http://schemas.openxmlformats.org/officeDocument/2006/relationships/notesSlide" Target="../notesSlides/notesSlide12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8.png"/><Relationship Id="rId2" Type="http://schemas.openxmlformats.org/officeDocument/2006/relationships/notesSlide" Target="../notesSlides/notesSlide13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9.png"/><Relationship Id="rId2" Type="http://schemas.openxmlformats.org/officeDocument/2006/relationships/notesSlide" Target="../notesSlides/notesSlide13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0.png"/><Relationship Id="rId2" Type="http://schemas.openxmlformats.org/officeDocument/2006/relationships/notesSlide" Target="../notesSlides/notesSlide13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5.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png"/><Relationship Id="rId7" Type="http://schemas.openxmlformats.org/officeDocument/2006/relationships/image" Target="../media/image111.png"/><Relationship Id="rId2" Type="http://schemas.openxmlformats.org/officeDocument/2006/relationships/notesSlide" Target="../notesSlides/notesSlide13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6.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png"/><Relationship Id="rId7" Type="http://schemas.openxmlformats.org/officeDocument/2006/relationships/image" Target="../media/image113.png"/><Relationship Id="rId2" Type="http://schemas.openxmlformats.org/officeDocument/2006/relationships/notesSlide" Target="../notesSlides/notesSlide13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3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5.png"/><Relationship Id="rId2" Type="http://schemas.openxmlformats.org/officeDocument/2006/relationships/notesSlide" Target="../notesSlides/notesSlide13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6.png"/><Relationship Id="rId2" Type="http://schemas.openxmlformats.org/officeDocument/2006/relationships/notesSlide" Target="../notesSlides/notesSlide13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7.png"/><Relationship Id="rId2" Type="http://schemas.openxmlformats.org/officeDocument/2006/relationships/notesSlide" Target="../notesSlides/notesSlide13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7.png"/><Relationship Id="rId2" Type="http://schemas.openxmlformats.org/officeDocument/2006/relationships/notesSlide" Target="../notesSlides/notesSlide13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8.png"/><Relationship Id="rId2" Type="http://schemas.openxmlformats.org/officeDocument/2006/relationships/notesSlide" Target="../notesSlides/notesSlide14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9.png"/><Relationship Id="rId2" Type="http://schemas.openxmlformats.org/officeDocument/2006/relationships/notesSlide" Target="../notesSlides/notesSlide14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notesSlide" Target="../notesSlides/notesSlide14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1.png"/><Relationship Id="rId2" Type="http://schemas.openxmlformats.org/officeDocument/2006/relationships/notesSlide" Target="../notesSlides/notesSlide14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4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7.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png"/><Relationship Id="rId7" Type="http://schemas.openxmlformats.org/officeDocument/2006/relationships/image" Target="../media/image123.png"/><Relationship Id="rId2" Type="http://schemas.openxmlformats.org/officeDocument/2006/relationships/notesSlide" Target="../notesSlides/notesSlide14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5.png"/><Relationship Id="rId2" Type="http://schemas.openxmlformats.org/officeDocument/2006/relationships/notesSlide" Target="../notesSlides/notesSlide14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4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7.png"/><Relationship Id="rId2" Type="http://schemas.openxmlformats.org/officeDocument/2006/relationships/notesSlide" Target="../notesSlides/notesSlide14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8.png"/><Relationship Id="rId2" Type="http://schemas.openxmlformats.org/officeDocument/2006/relationships/notesSlide" Target="../notesSlides/notesSlide14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29.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dirty="0"/>
          </a:p>
        </p:txBody>
      </p:sp>
      <p:sp>
        <p:nvSpPr>
          <p:cNvPr id="11" name="Rectángulo 10">
            <a:extLst>
              <a:ext uri="{FF2B5EF4-FFF2-40B4-BE49-F238E27FC236}">
                <a16:creationId xmlns:a16="http://schemas.microsoft.com/office/drawing/2014/main" id="{DEA4CE7A-6314-804E-8C23-9C1FD4FCA70D}"/>
              </a:ext>
            </a:extLst>
          </p:cNvPr>
          <p:cNvSpPr/>
          <p:nvPr/>
        </p:nvSpPr>
        <p:spPr>
          <a:xfrm>
            <a:off x="3452924" y="1982331"/>
            <a:ext cx="12930076" cy="2246769"/>
          </a:xfrm>
          <a:prstGeom prst="rect">
            <a:avLst/>
          </a:prstGeom>
          <a:noFill/>
        </p:spPr>
        <p:txBody>
          <a:bodyPr wrap="square" lIns="91440" tIns="45720" rIns="91440" bIns="45720">
            <a:spAutoFit/>
          </a:bodyPr>
          <a:lstStyle/>
          <a:p>
            <a:pPr algn="ctr"/>
            <a:r>
              <a:rPr lang="es-MX" sz="2800" b="1" dirty="0"/>
              <a:t>Sesión 4. Situaciones especiales </a:t>
            </a:r>
            <a:endParaRPr lang="es-MX" sz="8800" dirty="0"/>
          </a:p>
          <a:p>
            <a:endParaRPr lang="es-MX" sz="2800" b="1" dirty="0"/>
          </a:p>
          <a:p>
            <a:r>
              <a:rPr lang="es-MX" sz="2800" b="1" dirty="0"/>
              <a:t>1. Manejo básico y avanzado de quemaduras </a:t>
            </a:r>
          </a:p>
          <a:p>
            <a:r>
              <a:rPr lang="es-MX" sz="2800" b="1" dirty="0"/>
              <a:t>2. Respuesta y cuidados ante reacción alérgica</a:t>
            </a:r>
            <a:br>
              <a:rPr lang="es-MX" sz="2800" b="1" dirty="0"/>
            </a:br>
            <a:r>
              <a:rPr lang="es-MX" sz="2800" b="1" dirty="0"/>
              <a:t>3. Protocolos ante intoxicación. </a:t>
            </a:r>
            <a:endParaRPr lang="es-MX" sz="8800" dirty="0"/>
          </a:p>
        </p:txBody>
      </p:sp>
      <p:sp>
        <p:nvSpPr>
          <p:cNvPr id="12" name="Rectángulo 11">
            <a:extLst>
              <a:ext uri="{FF2B5EF4-FFF2-40B4-BE49-F238E27FC236}">
                <a16:creationId xmlns:a16="http://schemas.microsoft.com/office/drawing/2014/main" id="{0FEF47D2-BB79-D841-8CEC-1FD92446F190}"/>
              </a:ext>
            </a:extLst>
          </p:cNvPr>
          <p:cNvSpPr/>
          <p:nvPr/>
        </p:nvSpPr>
        <p:spPr>
          <a:xfrm>
            <a:off x="10605226" y="7872892"/>
            <a:ext cx="9325042" cy="477054"/>
          </a:xfrm>
          <a:prstGeom prst="rect">
            <a:avLst/>
          </a:prstGeom>
          <a:noFill/>
        </p:spPr>
        <p:txBody>
          <a:bodyPr wrap="square" lIns="91440" tIns="45720" rIns="91440" bIns="45720">
            <a:spAutoFit/>
          </a:bodyPr>
          <a:lstStyle/>
          <a:p>
            <a:pPr algn="ctr"/>
            <a:r>
              <a:rPr lang="es-ES" sz="25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DR. OSWALDO SANTAMARIA</a:t>
            </a:r>
          </a:p>
        </p:txBody>
      </p:sp>
      <p:pic>
        <p:nvPicPr>
          <p:cNvPr id="9" name="Imagen 8">
            <a:extLst>
              <a:ext uri="{FF2B5EF4-FFF2-40B4-BE49-F238E27FC236}">
                <a16:creationId xmlns:a16="http://schemas.microsoft.com/office/drawing/2014/main" id="{9716A468-17DE-244E-8F40-BC322E47554A}"/>
              </a:ext>
            </a:extLst>
          </p:cNvPr>
          <p:cNvPicPr>
            <a:picLocks noChangeAspect="1"/>
          </p:cNvPicPr>
          <p:nvPr/>
        </p:nvPicPr>
        <p:blipFill>
          <a:blip r:embed="rId7"/>
          <a:stretch>
            <a:fillRect/>
          </a:stretch>
        </p:blipFill>
        <p:spPr>
          <a:xfrm>
            <a:off x="609600" y="4391044"/>
            <a:ext cx="5230892" cy="3923169"/>
          </a:xfrm>
          <a:prstGeom prst="rect">
            <a:avLst/>
          </a:prstGeom>
        </p:spPr>
      </p:pic>
      <p:pic>
        <p:nvPicPr>
          <p:cNvPr id="13" name="Imagen 12">
            <a:extLst>
              <a:ext uri="{FF2B5EF4-FFF2-40B4-BE49-F238E27FC236}">
                <a16:creationId xmlns:a16="http://schemas.microsoft.com/office/drawing/2014/main" id="{922339BB-4E3F-D24F-A430-4DED4B5BC8BA}"/>
              </a:ext>
            </a:extLst>
          </p:cNvPr>
          <p:cNvPicPr>
            <a:picLocks noChangeAspect="1"/>
          </p:cNvPicPr>
          <p:nvPr/>
        </p:nvPicPr>
        <p:blipFill>
          <a:blip r:embed="rId8"/>
          <a:stretch>
            <a:fillRect/>
          </a:stretch>
        </p:blipFill>
        <p:spPr>
          <a:xfrm>
            <a:off x="6081308" y="4545920"/>
            <a:ext cx="4739092" cy="3264580"/>
          </a:xfrm>
          <a:prstGeom prst="rect">
            <a:avLst/>
          </a:prstGeom>
        </p:spPr>
      </p:pic>
      <p:pic>
        <p:nvPicPr>
          <p:cNvPr id="14" name="Imagen 13">
            <a:extLst>
              <a:ext uri="{FF2B5EF4-FFF2-40B4-BE49-F238E27FC236}">
                <a16:creationId xmlns:a16="http://schemas.microsoft.com/office/drawing/2014/main" id="{7520A7FE-30E3-3544-9DA7-87A746886809}"/>
              </a:ext>
            </a:extLst>
          </p:cNvPr>
          <p:cNvPicPr>
            <a:picLocks noChangeAspect="1"/>
          </p:cNvPicPr>
          <p:nvPr/>
        </p:nvPicPr>
        <p:blipFill>
          <a:blip r:embed="rId9"/>
          <a:stretch>
            <a:fillRect/>
          </a:stretch>
        </p:blipFill>
        <p:spPr>
          <a:xfrm>
            <a:off x="11585770" y="4101192"/>
            <a:ext cx="4800600" cy="38404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12609661-4CFE-054D-A376-0C85F2150747}"/>
              </a:ext>
            </a:extLst>
          </p:cNvPr>
          <p:cNvSpPr/>
          <p:nvPr/>
        </p:nvSpPr>
        <p:spPr>
          <a:xfrm>
            <a:off x="7450854" y="479891"/>
            <a:ext cx="3249608" cy="1754326"/>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OBJETIVOS</a:t>
            </a:r>
          </a:p>
          <a:p>
            <a:pPr algn="ct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0" name="CuadroTexto 9">
            <a:extLst>
              <a:ext uri="{FF2B5EF4-FFF2-40B4-BE49-F238E27FC236}">
                <a16:creationId xmlns:a16="http://schemas.microsoft.com/office/drawing/2014/main" id="{CA930F61-35B8-DB41-AA5C-B8763714E2CF}"/>
              </a:ext>
            </a:extLst>
          </p:cNvPr>
          <p:cNvSpPr txBox="1"/>
          <p:nvPr/>
        </p:nvSpPr>
        <p:spPr>
          <a:xfrm>
            <a:off x="4267200" y="2171700"/>
            <a:ext cx="12364282" cy="6463308"/>
          </a:xfrm>
          <a:prstGeom prst="rect">
            <a:avLst/>
          </a:prstGeom>
          <a:noFill/>
        </p:spPr>
        <p:txBody>
          <a:bodyPr wrap="none" rtlCol="0">
            <a:spAutoFit/>
          </a:bodyPr>
          <a:lstStyle/>
          <a:p>
            <a:pPr marL="342900" indent="-342900">
              <a:buAutoNum type="arabicPeriod"/>
            </a:pPr>
            <a:r>
              <a:rPr lang="es-MX" dirty="0"/>
              <a:t>APRENDER A IDENTIFICAR LOS TIPOS DE QUEMADURAS POR CAUSA Y GRADOS</a:t>
            </a:r>
          </a:p>
          <a:p>
            <a:pPr marL="342900" indent="-342900">
              <a:buAutoNum type="arabicPeriod"/>
            </a:pPr>
            <a:endParaRPr lang="es-MX" dirty="0"/>
          </a:p>
          <a:p>
            <a:pPr marL="342900" indent="-342900">
              <a:buAutoNum type="arabicPeriod"/>
            </a:pPr>
            <a:r>
              <a:rPr lang="es-MX" dirty="0"/>
              <a:t>APRENDER A DETERMINAR LA GRAVEDAD DE UN PX QUEMADO POR EL AREA AFECTADA</a:t>
            </a:r>
          </a:p>
          <a:p>
            <a:pPr marL="342900" indent="-342900">
              <a:buAutoNum type="arabicPeriod"/>
            </a:pPr>
            <a:endParaRPr lang="es-MX" dirty="0"/>
          </a:p>
          <a:p>
            <a:pPr marL="342900" indent="-342900">
              <a:buAutoNum type="arabicPeriod"/>
            </a:pPr>
            <a:r>
              <a:rPr lang="es-MX" dirty="0"/>
              <a:t>APRENDER MEDIDAS EXTRA E INTRA HOSPITALARIAS PARA UN PX CON QUEMADURAS</a:t>
            </a:r>
          </a:p>
          <a:p>
            <a:pPr marL="342900" indent="-342900">
              <a:buAutoNum type="arabicPeriod"/>
            </a:pPr>
            <a:endParaRPr lang="es-MX" dirty="0"/>
          </a:p>
          <a:p>
            <a:pPr marL="342900" indent="-342900">
              <a:buAutoNum type="arabicPeriod"/>
            </a:pPr>
            <a:r>
              <a:rPr lang="es-MX" dirty="0"/>
              <a:t>APRENDER LAS MEDIDAS INICIALES Y OPCIONES DE TRATAMIENTO EN PX QUEMADOS</a:t>
            </a:r>
          </a:p>
          <a:p>
            <a:pPr marL="342900" indent="-342900">
              <a:buAutoNum type="arabicPeriod"/>
            </a:pPr>
            <a:endParaRPr lang="es-MX" dirty="0"/>
          </a:p>
          <a:p>
            <a:pPr marL="342900" indent="-342900">
              <a:buAutoNum type="arabicPeriod"/>
            </a:pPr>
            <a:r>
              <a:rPr lang="es-MX" dirty="0"/>
              <a:t>IDENFITICAR UN ESTADO DE ALERGIA Y SUS DIFERENTES ORIGENES</a:t>
            </a:r>
          </a:p>
          <a:p>
            <a:pPr marL="342900" indent="-342900">
              <a:buAutoNum type="arabicPeriod"/>
            </a:pPr>
            <a:endParaRPr lang="es-MX" dirty="0"/>
          </a:p>
          <a:p>
            <a:pPr marL="342900" indent="-342900">
              <a:buAutoNum type="arabicPeriod"/>
            </a:pPr>
            <a:r>
              <a:rPr lang="es-MX" dirty="0"/>
              <a:t>APRENDER A IDENTIFICAR LAS MEDIDAS INICIALES Y PROFILAXICAS DE UN ESTADO DE ALERGIA</a:t>
            </a:r>
          </a:p>
          <a:p>
            <a:pPr marL="342900" indent="-342900">
              <a:buAutoNum type="arabicPeriod"/>
            </a:pPr>
            <a:endParaRPr lang="es-MX" dirty="0"/>
          </a:p>
          <a:p>
            <a:pPr marL="342900" indent="-342900">
              <a:buAutoNum type="arabicPeriod"/>
            </a:pPr>
            <a:r>
              <a:rPr lang="es-MX" dirty="0"/>
              <a:t>CONOCER LOS TIPOS DE TRATAMIENTOS Y MEDIDAS DE MONITOREO EN PACIENTES CON UNA CRISIS ALERGICA</a:t>
            </a:r>
          </a:p>
          <a:p>
            <a:pPr marL="342900" indent="-342900">
              <a:buAutoNum type="arabicPeriod"/>
            </a:pPr>
            <a:endParaRPr lang="es-MX" dirty="0"/>
          </a:p>
          <a:p>
            <a:pPr marL="342900" indent="-342900">
              <a:buAutoNum type="arabicPeriod"/>
            </a:pPr>
            <a:r>
              <a:rPr lang="es-MX" dirty="0"/>
              <a:t>CONOCER LOS DIFERENTES MEDICAMENTOS UTILIZADOS PARA MANEJAR ALERGIAS</a:t>
            </a:r>
          </a:p>
          <a:p>
            <a:pPr marL="342900" indent="-342900">
              <a:buAutoNum type="arabicPeriod"/>
            </a:pPr>
            <a:endParaRPr lang="es-MX" dirty="0"/>
          </a:p>
          <a:p>
            <a:pPr marL="342900" indent="-342900">
              <a:buAutoNum type="arabicPeriod"/>
            </a:pPr>
            <a:r>
              <a:rPr lang="es-MX" dirty="0"/>
              <a:t>RECONOCER EL ESTADO DE INTOXICACION E INDENTIFICAR LAS DIFERENTES FUENTES QUE LO ORIGINAN</a:t>
            </a:r>
          </a:p>
          <a:p>
            <a:pPr marL="342900" indent="-342900">
              <a:buAutoNum type="arabicPeriod"/>
            </a:pPr>
            <a:endParaRPr lang="es-MX" dirty="0"/>
          </a:p>
          <a:p>
            <a:pPr marL="342900" indent="-342900">
              <a:buAutoNum type="arabicPeriod"/>
            </a:pPr>
            <a:r>
              <a:rPr lang="es-MX" dirty="0"/>
              <a:t>APRENDER A RECONOCER EL POSIBLE ORIGEN Y MANEJOS INICIAR ANTE UN PX INTOXICADO</a:t>
            </a:r>
          </a:p>
          <a:p>
            <a:pPr marL="342900" indent="-342900">
              <a:buAutoNum type="arabicPeriod"/>
            </a:pPr>
            <a:endParaRPr lang="es-MX" dirty="0"/>
          </a:p>
          <a:p>
            <a:pPr marL="342900" indent="-342900">
              <a:buAutoNum type="arabicPeriod"/>
            </a:pPr>
            <a:r>
              <a:rPr lang="es-MX" dirty="0"/>
              <a:t>CONOCER LAS MEDIDAS DE ATENCION Y MONITOREO EN UN PACIENTE INTOXICADO</a:t>
            </a:r>
          </a:p>
          <a:p>
            <a:pPr marL="342900" indent="-342900">
              <a:buAutoNum type="arabicPeriod"/>
            </a:pPr>
            <a:endParaRPr lang="es-MX" dirty="0"/>
          </a:p>
          <a:p>
            <a:pPr marL="342900" indent="-342900">
              <a:buAutoNum type="arabicPeriod"/>
            </a:pPr>
            <a:r>
              <a:rPr lang="es-MX" dirty="0"/>
              <a:t>CONOCER LOS TRATAMIENTOS Y EL SEGUIMIENTO A LOS DIFERENTES ORIGENES DE UN PX CON UN CUADRO DE INTOXICACION</a:t>
            </a:r>
          </a:p>
        </p:txBody>
      </p:sp>
    </p:spTree>
    <p:extLst>
      <p:ext uri="{BB962C8B-B14F-4D97-AF65-F5344CB8AC3E}">
        <p14:creationId xmlns:p14="http://schemas.microsoft.com/office/powerpoint/2010/main" val="2322971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9749FEDE-61CF-8E44-956B-62C20D2F65ED}"/>
              </a:ext>
            </a:extLst>
          </p:cNvPr>
          <p:cNvSpPr txBox="1"/>
          <p:nvPr/>
        </p:nvSpPr>
        <p:spPr>
          <a:xfrm>
            <a:off x="6951703" y="436408"/>
            <a:ext cx="4602542" cy="1107996"/>
          </a:xfrm>
          <a:prstGeom prst="rect">
            <a:avLst/>
          </a:prstGeom>
          <a:noFill/>
        </p:spPr>
        <p:txBody>
          <a:bodyPr wrap="none" rtlCol="0">
            <a:spAutoFit/>
          </a:bodyPr>
          <a:lstStyle/>
          <a:p>
            <a:r>
              <a:rPr lang="es-MX" sz="6600" dirty="0"/>
              <a:t>Quemaduras</a:t>
            </a:r>
          </a:p>
        </p:txBody>
      </p:sp>
      <p:sp>
        <p:nvSpPr>
          <p:cNvPr id="12" name="Content Placeholder 2">
            <a:extLst>
              <a:ext uri="{FF2B5EF4-FFF2-40B4-BE49-F238E27FC236}">
                <a16:creationId xmlns:a16="http://schemas.microsoft.com/office/drawing/2014/main" id="{99051B99-DAE3-BF47-A378-E574F8D6A136}"/>
              </a:ext>
            </a:extLst>
          </p:cNvPr>
          <p:cNvSpPr txBox="1">
            <a:spLocks/>
          </p:cNvSpPr>
          <p:nvPr/>
        </p:nvSpPr>
        <p:spPr>
          <a:xfrm>
            <a:off x="4038600" y="1931209"/>
            <a:ext cx="136398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MX" dirty="0"/>
              <a:t>Las quemaduras son lesiones en la piel y tejidos subyacentes causadas por calor, sustancias químicas, electricidad o radiación.</a:t>
            </a:r>
          </a:p>
          <a:p>
            <a:endParaRPr lang="es-MX" dirty="0"/>
          </a:p>
          <a:p>
            <a:r>
              <a:rPr lang="es-MX" dirty="0"/>
              <a:t>Su manejo adecuado es fundamental para reducir la morbimortalidad y mejorar la calidad de vida del paciente.</a:t>
            </a:r>
          </a:p>
        </p:txBody>
      </p:sp>
      <p:pic>
        <p:nvPicPr>
          <p:cNvPr id="13" name="Imagen 12">
            <a:extLst>
              <a:ext uri="{FF2B5EF4-FFF2-40B4-BE49-F238E27FC236}">
                <a16:creationId xmlns:a16="http://schemas.microsoft.com/office/drawing/2014/main" id="{C8D39C7A-2582-6246-818D-7042C796604E}"/>
              </a:ext>
            </a:extLst>
          </p:cNvPr>
          <p:cNvPicPr>
            <a:picLocks noChangeAspect="1"/>
          </p:cNvPicPr>
          <p:nvPr/>
        </p:nvPicPr>
        <p:blipFill>
          <a:blip r:embed="rId6"/>
          <a:stretch>
            <a:fillRect/>
          </a:stretch>
        </p:blipFill>
        <p:spPr>
          <a:xfrm>
            <a:off x="3200400" y="4560475"/>
            <a:ext cx="11849100" cy="5118100"/>
          </a:xfrm>
          <a:prstGeom prst="rect">
            <a:avLst/>
          </a:prstGeom>
        </p:spPr>
      </p:pic>
    </p:spTree>
    <p:extLst>
      <p:ext uri="{BB962C8B-B14F-4D97-AF65-F5344CB8AC3E}">
        <p14:creationId xmlns:p14="http://schemas.microsoft.com/office/powerpoint/2010/main" val="199014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DDA57120-2360-2E43-BDBC-44A58ABDDC96}"/>
              </a:ext>
            </a:extLst>
          </p:cNvPr>
          <p:cNvSpPr txBox="1"/>
          <p:nvPr/>
        </p:nvSpPr>
        <p:spPr>
          <a:xfrm>
            <a:off x="3200399" y="2749808"/>
            <a:ext cx="14249401" cy="4401205"/>
          </a:xfrm>
          <a:prstGeom prst="rect">
            <a:avLst/>
          </a:prstGeom>
          <a:noFill/>
        </p:spPr>
        <p:txBody>
          <a:bodyPr wrap="square" rtlCol="0">
            <a:spAutoFit/>
          </a:bodyPr>
          <a:lstStyle/>
          <a:p>
            <a:r>
              <a:rPr lang="es-MX" sz="2000" b="1" dirty="0"/>
              <a:t>Clasificación de quemaduras, según el agente que las causa: </a:t>
            </a:r>
            <a:endParaRPr lang="es-MX" sz="2000" dirty="0"/>
          </a:p>
          <a:p>
            <a:endParaRPr lang="es-MX" sz="2000" b="1" dirty="0"/>
          </a:p>
          <a:p>
            <a:r>
              <a:rPr lang="es-MX" sz="2000" b="1" dirty="0"/>
              <a:t>Quemaduras térmicas. Las más frecuentes son las ocasionadas por llamas, líquidos y objetos o gases en temperaturas extremas, que entran en contacto con los tejidos </a:t>
            </a:r>
          </a:p>
          <a:p>
            <a:endParaRPr lang="es-MX" sz="2000" b="1" dirty="0"/>
          </a:p>
          <a:p>
            <a:r>
              <a:rPr lang="es-MX" sz="2000" b="1" dirty="0"/>
              <a:t>Quemaduras por radiación. Son consecuencia de una exposición prolongada a la radiación ultravioleta (quemadura solar, lámparas de bronceado), fuentes de rayos X entre otras </a:t>
            </a:r>
          </a:p>
          <a:p>
            <a:endParaRPr lang="es-MX" sz="2000" b="1" dirty="0"/>
          </a:p>
          <a:p>
            <a:r>
              <a:rPr lang="es-MX" sz="2000" b="1" dirty="0"/>
              <a:t>Quemaduras químicas. Son ocasionadas por ácidos o bases fuertes y compuestos que producen una destrucción de los tejidos, puede extenderse lentamente en el organismo durante varias horas </a:t>
            </a:r>
          </a:p>
          <a:p>
            <a:endParaRPr lang="es-MX" sz="2000" b="1" dirty="0"/>
          </a:p>
          <a:p>
            <a:r>
              <a:rPr lang="es-MX" sz="2000" b="1" dirty="0"/>
              <a:t>Quemaduras eléctricas. Son el resultado de la generación de calor de una fuente eléctrica (alcanza los 5000oC). Afectan la piel y los tejidos subyacentes. Pueden ocasionar paro respiratorio inmediato, alteraciones cardiacas, que pueden llevar al paro cardiorrespiratorio </a:t>
            </a:r>
          </a:p>
        </p:txBody>
      </p:sp>
    </p:spTree>
    <p:extLst>
      <p:ext uri="{BB962C8B-B14F-4D97-AF65-F5344CB8AC3E}">
        <p14:creationId xmlns:p14="http://schemas.microsoft.com/office/powerpoint/2010/main" val="1693568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14FAC0FE-E147-A344-83CF-254ED5C009E7}"/>
              </a:ext>
            </a:extLst>
          </p:cNvPr>
          <p:cNvPicPr>
            <a:picLocks noChangeAspect="1"/>
          </p:cNvPicPr>
          <p:nvPr/>
        </p:nvPicPr>
        <p:blipFill>
          <a:blip r:embed="rId7"/>
          <a:stretch>
            <a:fillRect/>
          </a:stretch>
        </p:blipFill>
        <p:spPr>
          <a:xfrm>
            <a:off x="3833340" y="1304123"/>
            <a:ext cx="9924307" cy="7939446"/>
          </a:xfrm>
          <a:prstGeom prst="rect">
            <a:avLst/>
          </a:prstGeom>
        </p:spPr>
      </p:pic>
    </p:spTree>
    <p:extLst>
      <p:ext uri="{BB962C8B-B14F-4D97-AF65-F5344CB8AC3E}">
        <p14:creationId xmlns:p14="http://schemas.microsoft.com/office/powerpoint/2010/main" val="1456269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FA77CCE2-BFFD-0C48-B346-BA13E43FA0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2200" y="3148568"/>
            <a:ext cx="13376474" cy="4413786"/>
          </a:xfrm>
          <a:prstGeom prst="rect">
            <a:avLst/>
          </a:prstGeom>
        </p:spPr>
      </p:pic>
    </p:spTree>
    <p:extLst>
      <p:ext uri="{BB962C8B-B14F-4D97-AF65-F5344CB8AC3E}">
        <p14:creationId xmlns:p14="http://schemas.microsoft.com/office/powerpoint/2010/main" val="1903728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7E4B5444-519A-0740-90EE-6E8F71DE67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3200" y="2628900"/>
            <a:ext cx="14005105" cy="5568002"/>
          </a:xfrm>
          <a:prstGeom prst="rect">
            <a:avLst/>
          </a:prstGeom>
        </p:spPr>
      </p:pic>
    </p:spTree>
    <p:extLst>
      <p:ext uri="{BB962C8B-B14F-4D97-AF65-F5344CB8AC3E}">
        <p14:creationId xmlns:p14="http://schemas.microsoft.com/office/powerpoint/2010/main" val="2184765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5B55387C-99E5-6E44-AC44-44B0A8215F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4901" y="3932252"/>
            <a:ext cx="14840024" cy="3214083"/>
          </a:xfrm>
          <a:prstGeom prst="rect">
            <a:avLst/>
          </a:prstGeom>
        </p:spPr>
      </p:pic>
    </p:spTree>
    <p:extLst>
      <p:ext uri="{BB962C8B-B14F-4D97-AF65-F5344CB8AC3E}">
        <p14:creationId xmlns:p14="http://schemas.microsoft.com/office/powerpoint/2010/main" val="49835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E23B93B-87D0-5D4E-8441-6420455DBE50}"/>
              </a:ext>
            </a:extLst>
          </p:cNvPr>
          <p:cNvPicPr>
            <a:picLocks noChangeAspect="1"/>
          </p:cNvPicPr>
          <p:nvPr/>
        </p:nvPicPr>
        <p:blipFill rotWithShape="1">
          <a:blip r:embed="rId7">
            <a:extLst>
              <a:ext uri="{28A0092B-C50C-407E-A947-70E740481C1C}">
                <a14:useLocalDpi xmlns:a14="http://schemas.microsoft.com/office/drawing/2010/main" val="0"/>
              </a:ext>
            </a:extLst>
          </a:blip>
          <a:srcRect b="46791"/>
          <a:stretch/>
        </p:blipFill>
        <p:spPr>
          <a:xfrm>
            <a:off x="1524000" y="2377840"/>
            <a:ext cx="14810131" cy="6410879"/>
          </a:xfrm>
          <a:prstGeom prst="rect">
            <a:avLst/>
          </a:prstGeom>
        </p:spPr>
      </p:pic>
    </p:spTree>
    <p:extLst>
      <p:ext uri="{BB962C8B-B14F-4D97-AF65-F5344CB8AC3E}">
        <p14:creationId xmlns:p14="http://schemas.microsoft.com/office/powerpoint/2010/main" val="2352183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1D7947C9-4985-D042-893F-84A0FFB7F0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1801" y="1830638"/>
            <a:ext cx="11067714" cy="7831143"/>
          </a:xfrm>
          <a:prstGeom prst="rect">
            <a:avLst/>
          </a:prstGeom>
        </p:spPr>
      </p:pic>
    </p:spTree>
    <p:extLst>
      <p:ext uri="{BB962C8B-B14F-4D97-AF65-F5344CB8AC3E}">
        <p14:creationId xmlns:p14="http://schemas.microsoft.com/office/powerpoint/2010/main" val="3268230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A303D039-E926-BA41-9EAB-E9FC4AB60F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7200" y="30991"/>
            <a:ext cx="8552707" cy="10294109"/>
          </a:xfrm>
          <a:prstGeom prst="rect">
            <a:avLst/>
          </a:prstGeom>
        </p:spPr>
      </p:pic>
    </p:spTree>
    <p:extLst>
      <p:ext uri="{BB962C8B-B14F-4D97-AF65-F5344CB8AC3E}">
        <p14:creationId xmlns:p14="http://schemas.microsoft.com/office/powerpoint/2010/main" val="2873508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085B2642-0A64-D244-BBF1-ADF41BC87952}"/>
              </a:ext>
            </a:extLst>
          </p:cNvPr>
          <p:cNvPicPr>
            <a:picLocks noChangeAspect="1"/>
          </p:cNvPicPr>
          <p:nvPr/>
        </p:nvPicPr>
        <p:blipFill>
          <a:blip r:embed="rId7"/>
          <a:stretch>
            <a:fillRect/>
          </a:stretch>
        </p:blipFill>
        <p:spPr>
          <a:xfrm>
            <a:off x="609600" y="3009900"/>
            <a:ext cx="17130841" cy="5060608"/>
          </a:xfrm>
          <a:prstGeom prst="rect">
            <a:avLst/>
          </a:prstGeom>
        </p:spPr>
      </p:pic>
    </p:spTree>
    <p:extLst>
      <p:ext uri="{BB962C8B-B14F-4D97-AF65-F5344CB8AC3E}">
        <p14:creationId xmlns:p14="http://schemas.microsoft.com/office/powerpoint/2010/main" val="2451597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4EA19B9-F91D-AD42-A5D2-5861724129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2781300"/>
            <a:ext cx="17703511" cy="5466061"/>
          </a:xfrm>
          <a:prstGeom prst="rect">
            <a:avLst/>
          </a:prstGeom>
        </p:spPr>
      </p:pic>
    </p:spTree>
    <p:extLst>
      <p:ext uri="{BB962C8B-B14F-4D97-AF65-F5344CB8AC3E}">
        <p14:creationId xmlns:p14="http://schemas.microsoft.com/office/powerpoint/2010/main" val="3046043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28E031A3-C901-6B4B-83F9-42BDC55AFB16}"/>
              </a:ext>
            </a:extLst>
          </p:cNvPr>
          <p:cNvPicPr>
            <a:picLocks noChangeAspect="1"/>
          </p:cNvPicPr>
          <p:nvPr/>
        </p:nvPicPr>
        <p:blipFill>
          <a:blip r:embed="rId7"/>
          <a:stretch>
            <a:fillRect/>
          </a:stretch>
        </p:blipFill>
        <p:spPr>
          <a:xfrm>
            <a:off x="4391333" y="1820387"/>
            <a:ext cx="9368649" cy="7370004"/>
          </a:xfrm>
          <a:prstGeom prst="rect">
            <a:avLst/>
          </a:prstGeom>
        </p:spPr>
      </p:pic>
    </p:spTree>
    <p:extLst>
      <p:ext uri="{BB962C8B-B14F-4D97-AF65-F5344CB8AC3E}">
        <p14:creationId xmlns:p14="http://schemas.microsoft.com/office/powerpoint/2010/main" val="392171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57FFAB92-9DF2-BF43-A00C-612579171F53}"/>
              </a:ext>
            </a:extLst>
          </p:cNvPr>
          <p:cNvPicPr>
            <a:picLocks noChangeAspect="1"/>
          </p:cNvPicPr>
          <p:nvPr/>
        </p:nvPicPr>
        <p:blipFill>
          <a:blip r:embed="rId7"/>
          <a:stretch>
            <a:fillRect/>
          </a:stretch>
        </p:blipFill>
        <p:spPr>
          <a:xfrm>
            <a:off x="4301929" y="1107169"/>
            <a:ext cx="9967071" cy="7737201"/>
          </a:xfrm>
          <a:prstGeom prst="rect">
            <a:avLst/>
          </a:prstGeom>
        </p:spPr>
      </p:pic>
    </p:spTree>
    <p:extLst>
      <p:ext uri="{BB962C8B-B14F-4D97-AF65-F5344CB8AC3E}">
        <p14:creationId xmlns:p14="http://schemas.microsoft.com/office/powerpoint/2010/main" val="1852857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509C38-4882-5642-A648-F55DCF8862AF}"/>
              </a:ext>
            </a:extLst>
          </p:cNvPr>
          <p:cNvSpPr/>
          <p:nvPr/>
        </p:nvSpPr>
        <p:spPr>
          <a:xfrm>
            <a:off x="2991079" y="4381500"/>
            <a:ext cx="10902344" cy="707886"/>
          </a:xfrm>
          <a:prstGeom prst="rect">
            <a:avLst/>
          </a:prstGeom>
        </p:spPr>
        <p:txBody>
          <a:bodyPr wrap="none">
            <a:spAutoFit/>
          </a:bodyPr>
          <a:lstStyle/>
          <a:p>
            <a:r>
              <a:rPr lang="es-MX" sz="4000" dirty="0"/>
              <a:t>https://www.youtube.com/watch?v=9HDRJAQKqqY</a:t>
            </a:r>
          </a:p>
        </p:txBody>
      </p:sp>
    </p:spTree>
    <p:extLst>
      <p:ext uri="{BB962C8B-B14F-4D97-AF65-F5344CB8AC3E}">
        <p14:creationId xmlns:p14="http://schemas.microsoft.com/office/powerpoint/2010/main" val="3462971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76E0442E-5199-0343-BE01-481BDA78469E}"/>
              </a:ext>
            </a:extLst>
          </p:cNvPr>
          <p:cNvSpPr/>
          <p:nvPr/>
        </p:nvSpPr>
        <p:spPr>
          <a:xfrm>
            <a:off x="4193796" y="2116270"/>
            <a:ext cx="12036804" cy="5078313"/>
          </a:xfrm>
          <a:prstGeom prst="rect">
            <a:avLst/>
          </a:prstGeom>
          <a:noFill/>
        </p:spPr>
        <p:txBody>
          <a:bodyPr wrap="square" lIns="91440" tIns="45720" rIns="91440" bIns="45720">
            <a:spAutoFit/>
          </a:bodyPr>
          <a:lstStyle/>
          <a:p>
            <a:pPr algn="ctr"/>
            <a:r>
              <a:rPr lang="es-ES" sz="5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Px</a:t>
            </a:r>
            <a:r>
              <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de 35 años</a:t>
            </a:r>
          </a:p>
          <a:p>
            <a:pPr algn="ctr"/>
            <a:r>
              <a:rPr lang="es-E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Quema</a:t>
            </a:r>
            <a:r>
              <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dura rostro-</a:t>
            </a:r>
            <a:r>
              <a:rPr lang="es-ES" sz="5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torax</a:t>
            </a:r>
            <a:r>
              <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-cara anterior de brazo de 2do grado</a:t>
            </a:r>
          </a:p>
          <a:p>
            <a:pPr algn="ctr"/>
            <a:endPar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s-E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10" name="Imagen 9">
            <a:extLst>
              <a:ext uri="{FF2B5EF4-FFF2-40B4-BE49-F238E27FC236}">
                <a16:creationId xmlns:a16="http://schemas.microsoft.com/office/drawing/2014/main" id="{24D224D4-DCB0-394E-90DF-77005427D42E}"/>
              </a:ext>
            </a:extLst>
          </p:cNvPr>
          <p:cNvPicPr>
            <a:picLocks noChangeAspect="1"/>
          </p:cNvPicPr>
          <p:nvPr/>
        </p:nvPicPr>
        <p:blipFill>
          <a:blip r:embed="rId7"/>
          <a:stretch>
            <a:fillRect/>
          </a:stretch>
        </p:blipFill>
        <p:spPr>
          <a:xfrm>
            <a:off x="6553200" y="4672261"/>
            <a:ext cx="5362267" cy="4218317"/>
          </a:xfrm>
          <a:prstGeom prst="rect">
            <a:avLst/>
          </a:prstGeom>
        </p:spPr>
      </p:pic>
    </p:spTree>
    <p:extLst>
      <p:ext uri="{BB962C8B-B14F-4D97-AF65-F5344CB8AC3E}">
        <p14:creationId xmlns:p14="http://schemas.microsoft.com/office/powerpoint/2010/main" val="341014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14FEB06-4508-EA4E-A3CF-3A03048C020E}"/>
              </a:ext>
            </a:extLst>
          </p:cNvPr>
          <p:cNvPicPr>
            <a:picLocks noChangeAspect="1"/>
          </p:cNvPicPr>
          <p:nvPr/>
        </p:nvPicPr>
        <p:blipFill>
          <a:blip r:embed="rId7"/>
          <a:stretch>
            <a:fillRect/>
          </a:stretch>
        </p:blipFill>
        <p:spPr>
          <a:xfrm>
            <a:off x="4739035" y="275518"/>
            <a:ext cx="7508460" cy="5739095"/>
          </a:xfrm>
          <a:prstGeom prst="rect">
            <a:avLst/>
          </a:prstGeom>
        </p:spPr>
      </p:pic>
      <p:pic>
        <p:nvPicPr>
          <p:cNvPr id="11" name="Imagen 10">
            <a:extLst>
              <a:ext uri="{FF2B5EF4-FFF2-40B4-BE49-F238E27FC236}">
                <a16:creationId xmlns:a16="http://schemas.microsoft.com/office/drawing/2014/main" id="{DEA8B4DB-1731-4049-982A-2E5B79508F46}"/>
              </a:ext>
            </a:extLst>
          </p:cNvPr>
          <p:cNvPicPr>
            <a:picLocks noChangeAspect="1"/>
          </p:cNvPicPr>
          <p:nvPr/>
        </p:nvPicPr>
        <p:blipFill>
          <a:blip r:embed="rId8"/>
          <a:stretch>
            <a:fillRect/>
          </a:stretch>
        </p:blipFill>
        <p:spPr>
          <a:xfrm>
            <a:off x="3657600" y="5228518"/>
            <a:ext cx="10058400" cy="3352800"/>
          </a:xfrm>
          <a:prstGeom prst="rect">
            <a:avLst/>
          </a:prstGeom>
        </p:spPr>
      </p:pic>
    </p:spTree>
    <p:extLst>
      <p:ext uri="{BB962C8B-B14F-4D97-AF65-F5344CB8AC3E}">
        <p14:creationId xmlns:p14="http://schemas.microsoft.com/office/powerpoint/2010/main" val="1605306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6EA3FAFD-5336-224A-9533-E71F381319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7201" y="899889"/>
            <a:ext cx="11203368" cy="8005279"/>
          </a:xfrm>
          <a:prstGeom prst="rect">
            <a:avLst/>
          </a:prstGeom>
        </p:spPr>
      </p:pic>
    </p:spTree>
    <p:extLst>
      <p:ext uri="{BB962C8B-B14F-4D97-AF65-F5344CB8AC3E}">
        <p14:creationId xmlns:p14="http://schemas.microsoft.com/office/powerpoint/2010/main" val="1319781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6FDBA4B-A48C-B04F-B9F0-0108ED30F4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6209" y="2997028"/>
            <a:ext cx="15179490" cy="4731498"/>
          </a:xfrm>
          <a:prstGeom prst="rect">
            <a:avLst/>
          </a:prstGeom>
        </p:spPr>
      </p:pic>
    </p:spTree>
    <p:extLst>
      <p:ext uri="{BB962C8B-B14F-4D97-AF65-F5344CB8AC3E}">
        <p14:creationId xmlns:p14="http://schemas.microsoft.com/office/powerpoint/2010/main" val="1680988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0E21079-10CA-774B-8A75-49ADA8E442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5915" y="2095882"/>
            <a:ext cx="11386338" cy="7487191"/>
          </a:xfrm>
          <a:prstGeom prst="rect">
            <a:avLst/>
          </a:prstGeom>
        </p:spPr>
      </p:pic>
      <p:sp>
        <p:nvSpPr>
          <p:cNvPr id="9" name="Rectángulo 8">
            <a:extLst>
              <a:ext uri="{FF2B5EF4-FFF2-40B4-BE49-F238E27FC236}">
                <a16:creationId xmlns:a16="http://schemas.microsoft.com/office/drawing/2014/main" id="{3974C59D-6131-3F42-B68C-EC97E05722FF}"/>
              </a:ext>
            </a:extLst>
          </p:cNvPr>
          <p:cNvSpPr/>
          <p:nvPr/>
        </p:nvSpPr>
        <p:spPr>
          <a:xfrm>
            <a:off x="6196146" y="650281"/>
            <a:ext cx="6705875" cy="923330"/>
          </a:xfrm>
          <a:prstGeom prst="rect">
            <a:avLst/>
          </a:prstGeom>
          <a:noFill/>
        </p:spPr>
        <p:txBody>
          <a:bodyPr wrap="none" lIns="91440" tIns="45720" rIns="91440" bIns="45720">
            <a:spAutoFit/>
          </a:bodyPr>
          <a:lstStyle/>
          <a:p>
            <a:pPr algn="ctr"/>
            <a:r>
              <a:rPr lang="es-ES" sz="5400" dirty="0">
                <a:ln w="0"/>
                <a:solidFill>
                  <a:schemeClr val="accent1"/>
                </a:solidFill>
                <a:effectLst>
                  <a:outerShdw blurRad="38100" dist="25400" dir="5400000" algn="ctr" rotWithShape="0">
                    <a:srgbClr val="6E747A">
                      <a:alpha val="43000"/>
                    </a:srgbClr>
                  </a:outerShdw>
                </a:effectLst>
              </a:rPr>
              <a:t>ACCIONES INMEDIATAS</a:t>
            </a:r>
            <a:endParaRPr lang="es-E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598842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B7DB98C-9CF1-9242-B448-722910FC0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12246" y="1833276"/>
            <a:ext cx="11222371" cy="7825866"/>
          </a:xfrm>
          <a:prstGeom prst="rect">
            <a:avLst/>
          </a:prstGeom>
        </p:spPr>
      </p:pic>
    </p:spTree>
    <p:extLst>
      <p:ext uri="{BB962C8B-B14F-4D97-AF65-F5344CB8AC3E}">
        <p14:creationId xmlns:p14="http://schemas.microsoft.com/office/powerpoint/2010/main" val="1291559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95B7093B-0548-A042-9784-469A0993C8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5207" y="1820387"/>
            <a:ext cx="13448720" cy="7695999"/>
          </a:xfrm>
          <a:prstGeom prst="rect">
            <a:avLst/>
          </a:prstGeom>
        </p:spPr>
      </p:pic>
    </p:spTree>
    <p:extLst>
      <p:ext uri="{BB962C8B-B14F-4D97-AF65-F5344CB8AC3E}">
        <p14:creationId xmlns:p14="http://schemas.microsoft.com/office/powerpoint/2010/main" val="584282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4C5186E3-395A-684E-A7D7-89923B379E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0800" y="2317084"/>
            <a:ext cx="13189012" cy="6495854"/>
          </a:xfrm>
          <a:prstGeom prst="rect">
            <a:avLst/>
          </a:prstGeom>
        </p:spPr>
      </p:pic>
    </p:spTree>
    <p:extLst>
      <p:ext uri="{BB962C8B-B14F-4D97-AF65-F5344CB8AC3E}">
        <p14:creationId xmlns:p14="http://schemas.microsoft.com/office/powerpoint/2010/main" val="1057157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6D551C0-DD25-2B45-9D47-E10D2D3D6B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5787" y="1821273"/>
            <a:ext cx="7739741" cy="6594398"/>
          </a:xfrm>
          <a:prstGeom prst="rect">
            <a:avLst/>
          </a:prstGeom>
        </p:spPr>
      </p:pic>
    </p:spTree>
    <p:extLst>
      <p:ext uri="{BB962C8B-B14F-4D97-AF65-F5344CB8AC3E}">
        <p14:creationId xmlns:p14="http://schemas.microsoft.com/office/powerpoint/2010/main" val="3713464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DD205864-0950-2646-9879-C824A3BEAD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2200" y="2360036"/>
            <a:ext cx="12677913" cy="6400800"/>
          </a:xfrm>
          <a:prstGeom prst="rect">
            <a:avLst/>
          </a:prstGeom>
        </p:spPr>
      </p:pic>
    </p:spTree>
    <p:extLst>
      <p:ext uri="{BB962C8B-B14F-4D97-AF65-F5344CB8AC3E}">
        <p14:creationId xmlns:p14="http://schemas.microsoft.com/office/powerpoint/2010/main" val="361070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0842507-109E-7345-9867-90BC1486C7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0600" y="2933700"/>
            <a:ext cx="16076891" cy="4989380"/>
          </a:xfrm>
          <a:prstGeom prst="rect">
            <a:avLst/>
          </a:prstGeom>
        </p:spPr>
      </p:pic>
    </p:spTree>
    <p:extLst>
      <p:ext uri="{BB962C8B-B14F-4D97-AF65-F5344CB8AC3E}">
        <p14:creationId xmlns:p14="http://schemas.microsoft.com/office/powerpoint/2010/main" val="247853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73D9306-3F12-A641-B5E6-B0E701E7709C}"/>
              </a:ext>
            </a:extLst>
          </p:cNvPr>
          <p:cNvPicPr>
            <a:picLocks noChangeAspect="1"/>
          </p:cNvPicPr>
          <p:nvPr/>
        </p:nvPicPr>
        <p:blipFill rotWithShape="1">
          <a:blip r:embed="rId7">
            <a:extLst>
              <a:ext uri="{28A0092B-C50C-407E-A947-70E740481C1C}">
                <a14:useLocalDpi xmlns:a14="http://schemas.microsoft.com/office/drawing/2010/main" val="0"/>
              </a:ext>
            </a:extLst>
          </a:blip>
          <a:srcRect b="14470"/>
          <a:stretch/>
        </p:blipFill>
        <p:spPr>
          <a:xfrm>
            <a:off x="2659197" y="2606454"/>
            <a:ext cx="12826148" cy="5865680"/>
          </a:xfrm>
          <a:prstGeom prst="rect">
            <a:avLst/>
          </a:prstGeom>
        </p:spPr>
      </p:pic>
    </p:spTree>
    <p:extLst>
      <p:ext uri="{BB962C8B-B14F-4D97-AF65-F5344CB8AC3E}">
        <p14:creationId xmlns:p14="http://schemas.microsoft.com/office/powerpoint/2010/main" val="1380420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65F8BD69-F042-BE4D-B1E8-EC184BDFA1CD}"/>
              </a:ext>
            </a:extLst>
          </p:cNvPr>
          <p:cNvPicPr>
            <a:picLocks noChangeAspect="1"/>
          </p:cNvPicPr>
          <p:nvPr/>
        </p:nvPicPr>
        <p:blipFill>
          <a:blip r:embed="rId7"/>
          <a:stretch>
            <a:fillRect/>
          </a:stretch>
        </p:blipFill>
        <p:spPr>
          <a:xfrm>
            <a:off x="4401341" y="605423"/>
            <a:ext cx="9823440" cy="9823440"/>
          </a:xfrm>
          <a:prstGeom prst="rect">
            <a:avLst/>
          </a:prstGeom>
        </p:spPr>
      </p:pic>
    </p:spTree>
    <p:extLst>
      <p:ext uri="{BB962C8B-B14F-4D97-AF65-F5344CB8AC3E}">
        <p14:creationId xmlns:p14="http://schemas.microsoft.com/office/powerpoint/2010/main" val="219128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39B72DB2-082E-B046-BF71-4DD1972748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3199" y="53900"/>
            <a:ext cx="9256843" cy="8975800"/>
          </a:xfrm>
          <a:prstGeom prst="rect">
            <a:avLst/>
          </a:prstGeom>
        </p:spPr>
      </p:pic>
    </p:spTree>
    <p:extLst>
      <p:ext uri="{BB962C8B-B14F-4D97-AF65-F5344CB8AC3E}">
        <p14:creationId xmlns:p14="http://schemas.microsoft.com/office/powerpoint/2010/main" val="3388450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391A4E5F-1170-B145-819C-DC2616285E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7000" y="1371156"/>
            <a:ext cx="11932041" cy="7787227"/>
          </a:xfrm>
          <a:prstGeom prst="rect">
            <a:avLst/>
          </a:prstGeom>
        </p:spPr>
      </p:pic>
    </p:spTree>
    <p:extLst>
      <p:ext uri="{BB962C8B-B14F-4D97-AF65-F5344CB8AC3E}">
        <p14:creationId xmlns:p14="http://schemas.microsoft.com/office/powerpoint/2010/main" val="203299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E587C50-9945-B041-9540-F7088EB87B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9794" y="0"/>
            <a:ext cx="10737700" cy="9229232"/>
          </a:xfrm>
          <a:prstGeom prst="rect">
            <a:avLst/>
          </a:prstGeom>
        </p:spPr>
      </p:pic>
    </p:spTree>
    <p:extLst>
      <p:ext uri="{BB962C8B-B14F-4D97-AF65-F5344CB8AC3E}">
        <p14:creationId xmlns:p14="http://schemas.microsoft.com/office/powerpoint/2010/main" val="1167543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C23CE62F-8DAA-9248-9BDA-F5E161B5AC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2812" y="2628900"/>
            <a:ext cx="13074938" cy="5992680"/>
          </a:xfrm>
          <a:prstGeom prst="rect">
            <a:avLst/>
          </a:prstGeom>
        </p:spPr>
      </p:pic>
    </p:spTree>
    <p:extLst>
      <p:ext uri="{BB962C8B-B14F-4D97-AF65-F5344CB8AC3E}">
        <p14:creationId xmlns:p14="http://schemas.microsoft.com/office/powerpoint/2010/main" val="3143245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D79F275-664A-8042-9FEE-3795F6AC15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3800" y="2553298"/>
            <a:ext cx="11006027" cy="6276164"/>
          </a:xfrm>
          <a:prstGeom prst="rect">
            <a:avLst/>
          </a:prstGeom>
        </p:spPr>
      </p:pic>
    </p:spTree>
    <p:extLst>
      <p:ext uri="{BB962C8B-B14F-4D97-AF65-F5344CB8AC3E}">
        <p14:creationId xmlns:p14="http://schemas.microsoft.com/office/powerpoint/2010/main" val="157232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209045C-DF42-064C-8631-75A094E2C7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4175" y="2235874"/>
            <a:ext cx="11663572" cy="6345381"/>
          </a:xfrm>
          <a:prstGeom prst="rect">
            <a:avLst/>
          </a:prstGeom>
        </p:spPr>
      </p:pic>
    </p:spTree>
    <p:extLst>
      <p:ext uri="{BB962C8B-B14F-4D97-AF65-F5344CB8AC3E}">
        <p14:creationId xmlns:p14="http://schemas.microsoft.com/office/powerpoint/2010/main" val="963891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32AD2F6-F125-1F45-ABF0-6455CEAB4F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7600" y="2287509"/>
            <a:ext cx="10844198" cy="6578397"/>
          </a:xfrm>
          <a:prstGeom prst="rect">
            <a:avLst/>
          </a:prstGeom>
        </p:spPr>
      </p:pic>
    </p:spTree>
    <p:extLst>
      <p:ext uri="{BB962C8B-B14F-4D97-AF65-F5344CB8AC3E}">
        <p14:creationId xmlns:p14="http://schemas.microsoft.com/office/powerpoint/2010/main" val="1417548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C3A400C-5872-9841-89FD-65090BBFB0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6442" y="2030271"/>
            <a:ext cx="11007718" cy="6781800"/>
          </a:xfrm>
          <a:prstGeom prst="rect">
            <a:avLst/>
          </a:prstGeom>
        </p:spPr>
      </p:pic>
    </p:spTree>
    <p:extLst>
      <p:ext uri="{BB962C8B-B14F-4D97-AF65-F5344CB8AC3E}">
        <p14:creationId xmlns:p14="http://schemas.microsoft.com/office/powerpoint/2010/main" val="3282565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3D60B06-A1CA-EB4F-B009-37E84296B764}"/>
              </a:ext>
            </a:extLst>
          </p:cNvPr>
          <p:cNvPicPr>
            <a:picLocks noChangeAspect="1"/>
          </p:cNvPicPr>
          <p:nvPr/>
        </p:nvPicPr>
        <p:blipFill rotWithShape="1">
          <a:blip r:embed="rId7">
            <a:extLst>
              <a:ext uri="{28A0092B-C50C-407E-A947-70E740481C1C}">
                <a14:useLocalDpi xmlns:a14="http://schemas.microsoft.com/office/drawing/2010/main" val="0"/>
              </a:ext>
            </a:extLst>
          </a:blip>
          <a:srcRect b="45826"/>
          <a:stretch/>
        </p:blipFill>
        <p:spPr>
          <a:xfrm>
            <a:off x="1066800" y="2857500"/>
            <a:ext cx="9385300" cy="4038600"/>
          </a:xfrm>
          <a:prstGeom prst="rect">
            <a:avLst/>
          </a:prstGeom>
        </p:spPr>
      </p:pic>
      <p:pic>
        <p:nvPicPr>
          <p:cNvPr id="12" name="Imagen 11">
            <a:extLst>
              <a:ext uri="{FF2B5EF4-FFF2-40B4-BE49-F238E27FC236}">
                <a16:creationId xmlns:a16="http://schemas.microsoft.com/office/drawing/2014/main" id="{E1111877-14D4-EE41-8BB6-0D8AFAAF9FF8}"/>
              </a:ext>
            </a:extLst>
          </p:cNvPr>
          <p:cNvPicPr>
            <a:picLocks noChangeAspect="1"/>
          </p:cNvPicPr>
          <p:nvPr/>
        </p:nvPicPr>
        <p:blipFill rotWithShape="1">
          <a:blip r:embed="rId7">
            <a:extLst>
              <a:ext uri="{28A0092B-C50C-407E-A947-70E740481C1C}">
                <a14:useLocalDpi xmlns:a14="http://schemas.microsoft.com/office/drawing/2010/main" val="0"/>
              </a:ext>
            </a:extLst>
          </a:blip>
          <a:srcRect t="88563"/>
          <a:stretch/>
        </p:blipFill>
        <p:spPr>
          <a:xfrm>
            <a:off x="1066800" y="6886926"/>
            <a:ext cx="9385300" cy="852620"/>
          </a:xfrm>
          <a:prstGeom prst="rect">
            <a:avLst/>
          </a:prstGeom>
        </p:spPr>
      </p:pic>
      <p:pic>
        <p:nvPicPr>
          <p:cNvPr id="1025" name="Picture 1" descr="page11image6043536">
            <a:extLst>
              <a:ext uri="{FF2B5EF4-FFF2-40B4-BE49-F238E27FC236}">
                <a16:creationId xmlns:a16="http://schemas.microsoft.com/office/drawing/2014/main" id="{D68483AC-915C-A34D-8BA8-93F04D74BF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62954" y="2726707"/>
            <a:ext cx="5645484" cy="43083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1image6044880">
            <a:extLst>
              <a:ext uri="{FF2B5EF4-FFF2-40B4-BE49-F238E27FC236}">
                <a16:creationId xmlns:a16="http://schemas.microsoft.com/office/drawing/2014/main" id="{624A25C4-1111-E141-B8B1-2E86C06318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47075" y="2726707"/>
            <a:ext cx="6091180" cy="4531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033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6EBADD4-747A-E24F-BB12-52F6C0F490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1772" y="2524042"/>
            <a:ext cx="12988778" cy="6030504"/>
          </a:xfrm>
          <a:prstGeom prst="rect">
            <a:avLst/>
          </a:prstGeom>
        </p:spPr>
      </p:pic>
    </p:spTree>
    <p:extLst>
      <p:ext uri="{BB962C8B-B14F-4D97-AF65-F5344CB8AC3E}">
        <p14:creationId xmlns:p14="http://schemas.microsoft.com/office/powerpoint/2010/main" val="2175005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4F71E57-24B9-8E4C-8510-DBBD2B91A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17127" y="758813"/>
            <a:ext cx="9996762" cy="8499387"/>
          </a:xfrm>
          <a:prstGeom prst="rect">
            <a:avLst/>
          </a:prstGeom>
        </p:spPr>
      </p:pic>
    </p:spTree>
    <p:extLst>
      <p:ext uri="{BB962C8B-B14F-4D97-AF65-F5344CB8AC3E}">
        <p14:creationId xmlns:p14="http://schemas.microsoft.com/office/powerpoint/2010/main" val="3759147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6D50142-C00E-2945-BADD-362F78786B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2394" y="924402"/>
            <a:ext cx="9759806" cy="8169319"/>
          </a:xfrm>
          <a:prstGeom prst="rect">
            <a:avLst/>
          </a:prstGeom>
        </p:spPr>
      </p:pic>
    </p:spTree>
    <p:extLst>
      <p:ext uri="{BB962C8B-B14F-4D97-AF65-F5344CB8AC3E}">
        <p14:creationId xmlns:p14="http://schemas.microsoft.com/office/powerpoint/2010/main" val="3895064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F329EAB-96CC-6249-92F8-7FC367E93F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3846" y="1738478"/>
            <a:ext cx="12563904" cy="7555672"/>
          </a:xfrm>
          <a:prstGeom prst="rect">
            <a:avLst/>
          </a:prstGeom>
        </p:spPr>
      </p:pic>
    </p:spTree>
    <p:extLst>
      <p:ext uri="{BB962C8B-B14F-4D97-AF65-F5344CB8AC3E}">
        <p14:creationId xmlns:p14="http://schemas.microsoft.com/office/powerpoint/2010/main" val="3228287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7E732AD-2BEE-CE4D-8FFE-14AFE2B87D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98457" y="185719"/>
            <a:ext cx="8415263" cy="9072482"/>
          </a:xfrm>
          <a:prstGeom prst="rect">
            <a:avLst/>
          </a:prstGeom>
        </p:spPr>
      </p:pic>
    </p:spTree>
    <p:extLst>
      <p:ext uri="{BB962C8B-B14F-4D97-AF65-F5344CB8AC3E}">
        <p14:creationId xmlns:p14="http://schemas.microsoft.com/office/powerpoint/2010/main" val="820498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B14DDAD8-A6DA-FC45-B223-DAAEC8AE0766}"/>
              </a:ext>
            </a:extLst>
          </p:cNvPr>
          <p:cNvSpPr/>
          <p:nvPr/>
        </p:nvSpPr>
        <p:spPr>
          <a:xfrm>
            <a:off x="4369720" y="2138420"/>
            <a:ext cx="11708480" cy="3046988"/>
          </a:xfrm>
          <a:prstGeom prst="rect">
            <a:avLst/>
          </a:prstGeom>
        </p:spPr>
        <p:txBody>
          <a:bodyPr wrap="square">
            <a:spAutoFit/>
          </a:bodyPr>
          <a:lstStyle/>
          <a:p>
            <a:r>
              <a:rPr lang="es-MX" sz="3200" b="1" dirty="0"/>
              <a:t>Escenario</a:t>
            </a:r>
          </a:p>
          <a:p>
            <a:r>
              <a:rPr lang="es-MX" sz="3200" dirty="0"/>
              <a:t>Imagina que eres el/la profesional de salud de guardia.</a:t>
            </a:r>
            <a:br>
              <a:rPr lang="es-MX" sz="3200" dirty="0"/>
            </a:br>
            <a:r>
              <a:rPr lang="es-MX" sz="3200" dirty="0"/>
              <a:t>Un paciente de 30 años llega a urgencias tras accidente doméstico: se le derramó agua hirviendo en el brazo y parte del tórax. Presenta dolor intenso, piel enrojecida con ampollas en antebrazo, y áreas blanquecinas en el pecho.</a:t>
            </a:r>
          </a:p>
        </p:txBody>
      </p:sp>
    </p:spTree>
    <p:extLst>
      <p:ext uri="{BB962C8B-B14F-4D97-AF65-F5344CB8AC3E}">
        <p14:creationId xmlns:p14="http://schemas.microsoft.com/office/powerpoint/2010/main" val="409086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EAE4B13D-8E50-9E48-B24C-25B31CF1F8B4}"/>
              </a:ext>
            </a:extLst>
          </p:cNvPr>
          <p:cNvSpPr/>
          <p:nvPr/>
        </p:nvSpPr>
        <p:spPr>
          <a:xfrm>
            <a:off x="3300043" y="2784694"/>
            <a:ext cx="13244881" cy="4524315"/>
          </a:xfrm>
          <a:prstGeom prst="rect">
            <a:avLst/>
          </a:prstGeom>
        </p:spPr>
        <p:txBody>
          <a:bodyPr wrap="square">
            <a:spAutoFit/>
          </a:bodyPr>
          <a:lstStyle/>
          <a:p>
            <a:r>
              <a:rPr lang="es-MX" sz="3200" b="1" dirty="0"/>
              <a:t>Pregunta para Resolver</a:t>
            </a:r>
          </a:p>
          <a:p>
            <a:pPr>
              <a:buFont typeface="+mj-lt"/>
              <a:buAutoNum type="arabicPeriod"/>
            </a:pPr>
            <a:r>
              <a:rPr lang="es-MX" sz="3200" b="1" dirty="0"/>
              <a:t>Clasificación:</a:t>
            </a:r>
            <a:endParaRPr lang="es-MX" sz="3200" dirty="0"/>
          </a:p>
          <a:p>
            <a:pPr marL="742950" lvl="1" indent="-285750">
              <a:buFont typeface="+mj-lt"/>
              <a:buAutoNum type="arabicPeriod"/>
            </a:pPr>
            <a:r>
              <a:rPr lang="es-MX" sz="3200" dirty="0"/>
              <a:t>¿Qué tipo de quemaduras presenta (por profundidad) en cada zona?</a:t>
            </a:r>
          </a:p>
          <a:p>
            <a:pPr>
              <a:buFont typeface="+mj-lt"/>
              <a:buAutoNum type="arabicPeriod"/>
            </a:pPr>
            <a:r>
              <a:rPr lang="es-MX" sz="3200" b="1" dirty="0"/>
              <a:t>Porcentaje de Superficie Corporal Quemada:</a:t>
            </a:r>
            <a:endParaRPr lang="es-MX" sz="3200" dirty="0"/>
          </a:p>
          <a:p>
            <a:pPr marL="742950" lvl="1" indent="-285750">
              <a:buFont typeface="+mj-lt"/>
              <a:buAutoNum type="arabicPeriod"/>
            </a:pPr>
            <a:r>
              <a:rPr lang="es-MX" sz="3200" dirty="0"/>
              <a:t>Estima el porcentaje de superficie corporal afectada usando la Regla de los Nueves.</a:t>
            </a:r>
          </a:p>
          <a:p>
            <a:pPr>
              <a:buFont typeface="+mj-lt"/>
              <a:buAutoNum type="arabicPeriod"/>
            </a:pPr>
            <a:r>
              <a:rPr lang="es-MX" sz="3200" b="1" dirty="0"/>
              <a:t>Manejo Inicial:</a:t>
            </a:r>
            <a:endParaRPr lang="es-MX" sz="3200" dirty="0"/>
          </a:p>
          <a:p>
            <a:pPr marL="742950" lvl="1" indent="-285750">
              <a:buFont typeface="+mj-lt"/>
              <a:buAutoNum type="arabicPeriod"/>
            </a:pPr>
            <a:r>
              <a:rPr lang="es-MX" sz="3200" dirty="0"/>
              <a:t>¿Cuáles serían las tres primeras acciones que realizarías antes de derivar o iniciar tratamiento avanzado?</a:t>
            </a:r>
          </a:p>
        </p:txBody>
      </p:sp>
    </p:spTree>
    <p:extLst>
      <p:ext uri="{BB962C8B-B14F-4D97-AF65-F5344CB8AC3E}">
        <p14:creationId xmlns:p14="http://schemas.microsoft.com/office/powerpoint/2010/main" val="3807261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A3B26861-4065-6742-9CEA-304EB700F86D}"/>
              </a:ext>
            </a:extLst>
          </p:cNvPr>
          <p:cNvSpPr/>
          <p:nvPr/>
        </p:nvSpPr>
        <p:spPr>
          <a:xfrm>
            <a:off x="2286000" y="3226078"/>
            <a:ext cx="14944228" cy="4031873"/>
          </a:xfrm>
          <a:prstGeom prst="rect">
            <a:avLst/>
          </a:prstGeom>
        </p:spPr>
        <p:txBody>
          <a:bodyPr wrap="square">
            <a:spAutoFit/>
          </a:bodyPr>
          <a:lstStyle/>
          <a:p>
            <a:r>
              <a:rPr lang="es-MX" sz="3200" b="1" dirty="0"/>
              <a:t>1. Clasificación de las Quemaduras</a:t>
            </a:r>
          </a:p>
          <a:p>
            <a:pPr>
              <a:buFont typeface="Arial" panose="020B0604020202020204" pitchFamily="34" charset="0"/>
              <a:buChar char="•"/>
            </a:pPr>
            <a:r>
              <a:rPr lang="es-MX" sz="3200" b="1" dirty="0"/>
              <a:t>Antebrazo:</a:t>
            </a:r>
            <a:endParaRPr lang="es-MX" sz="3200" dirty="0"/>
          </a:p>
          <a:p>
            <a:pPr marL="742950" lvl="1" indent="-285750">
              <a:buFont typeface="Arial" panose="020B0604020202020204" pitchFamily="34" charset="0"/>
              <a:buChar char="•"/>
            </a:pPr>
            <a:r>
              <a:rPr lang="es-MX" sz="3200" dirty="0"/>
              <a:t>Piel enrojecida + ampollas = </a:t>
            </a:r>
            <a:r>
              <a:rPr lang="es-MX" sz="3200" b="1" dirty="0"/>
              <a:t>quemadura de espesor parcial superficial (2º grado superficial)</a:t>
            </a:r>
            <a:r>
              <a:rPr lang="es-MX" sz="3200" dirty="0"/>
              <a:t>.</a:t>
            </a:r>
          </a:p>
          <a:p>
            <a:pPr marL="742950" lvl="1" indent="-285750">
              <a:buFont typeface="Arial" panose="020B0604020202020204" pitchFamily="34" charset="0"/>
              <a:buChar char="•"/>
            </a:pPr>
            <a:r>
              <a:rPr lang="es-MX" sz="3200" dirty="0"/>
              <a:t>Sensibilidad y dolor presentes, por lo que la profundidad no es total.</a:t>
            </a:r>
          </a:p>
          <a:p>
            <a:pPr>
              <a:buFont typeface="Arial" panose="020B0604020202020204" pitchFamily="34" charset="0"/>
              <a:buChar char="•"/>
            </a:pPr>
            <a:r>
              <a:rPr lang="es-MX" sz="3200" b="1" dirty="0"/>
              <a:t>Tórax (zonas blanquecinas):</a:t>
            </a:r>
            <a:endParaRPr lang="es-MX" sz="3200" dirty="0"/>
          </a:p>
          <a:p>
            <a:pPr marL="742950" lvl="1" indent="-285750">
              <a:buFont typeface="Arial" panose="020B0604020202020204" pitchFamily="34" charset="0"/>
              <a:buChar char="•"/>
            </a:pPr>
            <a:r>
              <a:rPr lang="es-MX" sz="3200" dirty="0"/>
              <a:t>Áreas pálidas y sin sensibilidad = </a:t>
            </a:r>
            <a:r>
              <a:rPr lang="es-MX" sz="3200" b="1" dirty="0"/>
              <a:t>quemadura de espesor total (3º grado)</a:t>
            </a:r>
            <a:r>
              <a:rPr lang="es-MX" sz="3200" dirty="0"/>
              <a:t>.</a:t>
            </a:r>
          </a:p>
          <a:p>
            <a:pPr marL="742950" lvl="1" indent="-285750">
              <a:buFont typeface="Arial" panose="020B0604020202020204" pitchFamily="34" charset="0"/>
              <a:buChar char="•"/>
            </a:pPr>
            <a:r>
              <a:rPr lang="es-MX" sz="3200" dirty="0"/>
              <a:t>Es más grave, puede requerir injerto.</a:t>
            </a:r>
          </a:p>
        </p:txBody>
      </p:sp>
    </p:spTree>
    <p:extLst>
      <p:ext uri="{BB962C8B-B14F-4D97-AF65-F5344CB8AC3E}">
        <p14:creationId xmlns:p14="http://schemas.microsoft.com/office/powerpoint/2010/main" val="2405223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2D1763D6-463F-F941-8C7D-673361AD3BF2}"/>
              </a:ext>
            </a:extLst>
          </p:cNvPr>
          <p:cNvSpPr/>
          <p:nvPr/>
        </p:nvSpPr>
        <p:spPr>
          <a:xfrm>
            <a:off x="3581400" y="2696342"/>
            <a:ext cx="11734800" cy="3416320"/>
          </a:xfrm>
          <a:prstGeom prst="rect">
            <a:avLst/>
          </a:prstGeom>
        </p:spPr>
        <p:txBody>
          <a:bodyPr wrap="square">
            <a:spAutoFit/>
          </a:bodyPr>
          <a:lstStyle/>
          <a:p>
            <a:r>
              <a:rPr lang="es-MX" sz="3600" b="1" dirty="0"/>
              <a:t>Estimación de Superficie Corporal Quemada (SCQ)</a:t>
            </a:r>
          </a:p>
          <a:p>
            <a:pPr>
              <a:buFont typeface="Arial" panose="020B0604020202020204" pitchFamily="34" charset="0"/>
              <a:buChar char="•"/>
            </a:pPr>
            <a:r>
              <a:rPr lang="es-MX" sz="3600" dirty="0"/>
              <a:t>Usando la </a:t>
            </a:r>
            <a:r>
              <a:rPr lang="es-MX" sz="3600" b="1" dirty="0"/>
              <a:t>Regla de los Nueves</a:t>
            </a:r>
            <a:r>
              <a:rPr lang="es-MX" sz="3600" dirty="0"/>
              <a:t> (para adultos):</a:t>
            </a:r>
          </a:p>
          <a:p>
            <a:pPr marL="742950" lvl="1" indent="-285750">
              <a:buFont typeface="Arial" panose="020B0604020202020204" pitchFamily="34" charset="0"/>
              <a:buChar char="•"/>
            </a:pPr>
            <a:r>
              <a:rPr lang="es-MX" sz="3600" b="1" dirty="0"/>
              <a:t>Un brazo completo</a:t>
            </a:r>
            <a:r>
              <a:rPr lang="es-MX" sz="3600" dirty="0"/>
              <a:t> = 9% (pero sólo es antebrazo ≈ </a:t>
            </a:r>
            <a:r>
              <a:rPr lang="es-MX" sz="3600" b="1" dirty="0"/>
              <a:t>4,5%</a:t>
            </a:r>
            <a:r>
              <a:rPr lang="es-MX" sz="3600" dirty="0"/>
              <a:t>).</a:t>
            </a:r>
          </a:p>
          <a:p>
            <a:pPr marL="742950" lvl="1" indent="-285750">
              <a:buFont typeface="Arial" panose="020B0604020202020204" pitchFamily="34" charset="0"/>
              <a:buChar char="•"/>
            </a:pPr>
            <a:r>
              <a:rPr lang="es-MX" sz="3600" b="1" dirty="0"/>
              <a:t>Parte anterior del tórax</a:t>
            </a:r>
            <a:r>
              <a:rPr lang="es-MX" sz="3600" dirty="0"/>
              <a:t> = 18% (pero es parcial, estimemos </a:t>
            </a:r>
            <a:r>
              <a:rPr lang="es-MX" sz="3600" b="1" dirty="0"/>
              <a:t>9%</a:t>
            </a:r>
            <a:r>
              <a:rPr lang="es-MX" sz="3600" dirty="0"/>
              <a:t> si es sólo mitad superior).</a:t>
            </a:r>
          </a:p>
          <a:p>
            <a:pPr>
              <a:buFont typeface="Arial" panose="020B0604020202020204" pitchFamily="34" charset="0"/>
              <a:buChar char="•"/>
            </a:pPr>
            <a:r>
              <a:rPr lang="es-MX" sz="3600" b="1" dirty="0"/>
              <a:t>SCQ total aproximada:</a:t>
            </a:r>
            <a:r>
              <a:rPr lang="es-MX" sz="3600" dirty="0"/>
              <a:t> </a:t>
            </a:r>
            <a:r>
              <a:rPr lang="es-MX" sz="3600" b="1" dirty="0"/>
              <a:t>≈ 13,5%</a:t>
            </a:r>
            <a:r>
              <a:rPr lang="es-MX" sz="3600" dirty="0"/>
              <a:t>.</a:t>
            </a:r>
          </a:p>
        </p:txBody>
      </p:sp>
    </p:spTree>
    <p:extLst>
      <p:ext uri="{BB962C8B-B14F-4D97-AF65-F5344CB8AC3E}">
        <p14:creationId xmlns:p14="http://schemas.microsoft.com/office/powerpoint/2010/main" val="1108039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89DDF3E-FBE3-2E45-84C3-0A89AB471D2A}"/>
              </a:ext>
            </a:extLst>
          </p:cNvPr>
          <p:cNvSpPr/>
          <p:nvPr/>
        </p:nvSpPr>
        <p:spPr>
          <a:xfrm>
            <a:off x="4092978" y="2116270"/>
            <a:ext cx="13737821" cy="3970318"/>
          </a:xfrm>
          <a:prstGeom prst="rect">
            <a:avLst/>
          </a:prstGeom>
        </p:spPr>
        <p:txBody>
          <a:bodyPr wrap="square">
            <a:spAutoFit/>
          </a:bodyPr>
          <a:lstStyle/>
          <a:p>
            <a:r>
              <a:rPr lang="es-MX" sz="2800" b="1" dirty="0"/>
              <a:t>Manejo Inicial – Primeras Acciones</a:t>
            </a:r>
          </a:p>
          <a:p>
            <a:pPr>
              <a:buFont typeface="+mj-lt"/>
              <a:buAutoNum type="arabicPeriod"/>
            </a:pPr>
            <a:r>
              <a:rPr lang="es-MX" sz="2800" b="1" dirty="0"/>
              <a:t>Asegurar ABC (vía aérea, ventilación y circulación).</a:t>
            </a:r>
            <a:endParaRPr lang="es-MX" sz="2800" dirty="0"/>
          </a:p>
          <a:p>
            <a:pPr marL="742950" lvl="1" indent="-285750">
              <a:buFont typeface="+mj-lt"/>
              <a:buAutoNum type="arabicPeriod"/>
            </a:pPr>
            <a:r>
              <a:rPr lang="es-MX" sz="2800" dirty="0"/>
              <a:t>Aunque sea una quemadura térmica local, siempre descartar compromiso de vía aérea.</a:t>
            </a:r>
          </a:p>
          <a:p>
            <a:pPr>
              <a:buFont typeface="+mj-lt"/>
              <a:buAutoNum type="arabicPeriod"/>
            </a:pPr>
            <a:r>
              <a:rPr lang="es-MX" sz="2800" b="1" dirty="0"/>
              <a:t>Detener el agente causal y enfriar la zona.</a:t>
            </a:r>
            <a:endParaRPr lang="es-MX" sz="2800" dirty="0"/>
          </a:p>
          <a:p>
            <a:pPr marL="742950" lvl="1" indent="-285750">
              <a:buFont typeface="+mj-lt"/>
              <a:buAutoNum type="arabicPeriod"/>
            </a:pPr>
            <a:r>
              <a:rPr lang="es-MX" sz="2800" dirty="0"/>
              <a:t>Lavar con agua a temperatura ambiente 15–20 min. </a:t>
            </a:r>
            <a:r>
              <a:rPr lang="es-MX" sz="2800" b="1" dirty="0"/>
              <a:t>Nunca usar hielo.</a:t>
            </a:r>
            <a:endParaRPr lang="es-MX" sz="2800" dirty="0"/>
          </a:p>
          <a:p>
            <a:pPr>
              <a:buFont typeface="+mj-lt"/>
              <a:buAutoNum type="arabicPeriod"/>
            </a:pPr>
            <a:r>
              <a:rPr lang="es-MX" sz="2800" b="1" dirty="0"/>
              <a:t>Cubrir con apósitos estériles y secos.</a:t>
            </a:r>
            <a:endParaRPr lang="es-MX" sz="2800" dirty="0"/>
          </a:p>
          <a:p>
            <a:pPr marL="742950" lvl="1" indent="-285750">
              <a:buFont typeface="+mj-lt"/>
              <a:buAutoNum type="arabicPeriod"/>
            </a:pPr>
            <a:r>
              <a:rPr lang="es-MX" sz="2800" dirty="0"/>
              <a:t>Evitar reventar ampollas.</a:t>
            </a:r>
          </a:p>
          <a:p>
            <a:pPr marL="742950" lvl="1" indent="-285750">
              <a:buFont typeface="+mj-lt"/>
              <a:buAutoNum type="arabicPeriod"/>
            </a:pPr>
            <a:r>
              <a:rPr lang="es-MX" sz="2800" dirty="0"/>
              <a:t>Cubrir para disminuir riesgo de infección.</a:t>
            </a:r>
          </a:p>
          <a:p>
            <a:pPr>
              <a:buFont typeface="+mj-lt"/>
              <a:buAutoNum type="arabicPeriod"/>
            </a:pPr>
            <a:r>
              <a:rPr lang="es-MX" sz="2800" dirty="0"/>
              <a:t>Iniciar reposición hídrica si &gt;10% SCQ en adultos (Fórmula de Parkland).</a:t>
            </a:r>
          </a:p>
        </p:txBody>
      </p:sp>
    </p:spTree>
    <p:extLst>
      <p:ext uri="{BB962C8B-B14F-4D97-AF65-F5344CB8AC3E}">
        <p14:creationId xmlns:p14="http://schemas.microsoft.com/office/powerpoint/2010/main" val="956346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B9563FA0-CD35-D84B-9F76-C7F888B54C71}"/>
              </a:ext>
            </a:extLst>
          </p:cNvPr>
          <p:cNvPicPr>
            <a:picLocks noChangeAspect="1"/>
          </p:cNvPicPr>
          <p:nvPr/>
        </p:nvPicPr>
        <p:blipFill>
          <a:blip r:embed="rId7"/>
          <a:stretch>
            <a:fillRect/>
          </a:stretch>
        </p:blipFill>
        <p:spPr>
          <a:xfrm>
            <a:off x="5105400" y="2875455"/>
            <a:ext cx="7620000" cy="6096000"/>
          </a:xfrm>
          <a:prstGeom prst="rect">
            <a:avLst/>
          </a:prstGeom>
        </p:spPr>
      </p:pic>
      <p:sp>
        <p:nvSpPr>
          <p:cNvPr id="11" name="Rectángulo 10">
            <a:extLst>
              <a:ext uri="{FF2B5EF4-FFF2-40B4-BE49-F238E27FC236}">
                <a16:creationId xmlns:a16="http://schemas.microsoft.com/office/drawing/2014/main" id="{009A1399-AC6C-E14C-ADE0-F6D4DDFB5F60}"/>
              </a:ext>
            </a:extLst>
          </p:cNvPr>
          <p:cNvSpPr/>
          <p:nvPr/>
        </p:nvSpPr>
        <p:spPr>
          <a:xfrm>
            <a:off x="4984115" y="647700"/>
            <a:ext cx="7360285" cy="2215991"/>
          </a:xfrm>
          <a:prstGeom prst="rect">
            <a:avLst/>
          </a:prstGeom>
          <a:noFill/>
        </p:spPr>
        <p:txBody>
          <a:bodyPr wrap="none" lIns="91440" tIns="45720" rIns="91440" bIns="45720">
            <a:spAutoFit/>
          </a:bodyPr>
          <a:lstStyle/>
          <a:p>
            <a:pPr algn="ctr"/>
            <a:r>
              <a:rPr lang="es-ES" sz="13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ALERGIAS</a:t>
            </a:r>
          </a:p>
        </p:txBody>
      </p:sp>
    </p:spTree>
    <p:extLst>
      <p:ext uri="{BB962C8B-B14F-4D97-AF65-F5344CB8AC3E}">
        <p14:creationId xmlns:p14="http://schemas.microsoft.com/office/powerpoint/2010/main" val="1420236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C36BCED-6FD2-9043-923A-8CEED50CFA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7544" y="1995484"/>
            <a:ext cx="12763080" cy="6294913"/>
          </a:xfrm>
          <a:prstGeom prst="rect">
            <a:avLst/>
          </a:prstGeom>
        </p:spPr>
      </p:pic>
    </p:spTree>
    <p:extLst>
      <p:ext uri="{BB962C8B-B14F-4D97-AF65-F5344CB8AC3E}">
        <p14:creationId xmlns:p14="http://schemas.microsoft.com/office/powerpoint/2010/main" val="4250389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2F8C02E-BC90-5C45-9912-FD0842935D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4838" y="2067699"/>
            <a:ext cx="15430612" cy="4171851"/>
          </a:xfrm>
          <a:prstGeom prst="rect">
            <a:avLst/>
          </a:prstGeom>
        </p:spPr>
      </p:pic>
      <p:pic>
        <p:nvPicPr>
          <p:cNvPr id="12" name="Imagen 11">
            <a:extLst>
              <a:ext uri="{FF2B5EF4-FFF2-40B4-BE49-F238E27FC236}">
                <a16:creationId xmlns:a16="http://schemas.microsoft.com/office/drawing/2014/main" id="{80F429C4-2387-B14F-BF34-9E9E16B999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7400" y="6085526"/>
            <a:ext cx="13937405" cy="3027835"/>
          </a:xfrm>
          <a:prstGeom prst="rect">
            <a:avLst/>
          </a:prstGeom>
        </p:spPr>
      </p:pic>
    </p:spTree>
    <p:extLst>
      <p:ext uri="{BB962C8B-B14F-4D97-AF65-F5344CB8AC3E}">
        <p14:creationId xmlns:p14="http://schemas.microsoft.com/office/powerpoint/2010/main" val="210658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2F2DD35-E4F7-D044-BEAD-299B588B1F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56197" y="2116270"/>
            <a:ext cx="14438922" cy="6017580"/>
          </a:xfrm>
          <a:prstGeom prst="rect">
            <a:avLst/>
          </a:prstGeom>
        </p:spPr>
      </p:pic>
    </p:spTree>
    <p:extLst>
      <p:ext uri="{BB962C8B-B14F-4D97-AF65-F5344CB8AC3E}">
        <p14:creationId xmlns:p14="http://schemas.microsoft.com/office/powerpoint/2010/main" val="1352906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626F23C7-0C4E-DF4B-823D-B11EBFB721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3850" y="1070177"/>
            <a:ext cx="11239500" cy="4292600"/>
          </a:xfrm>
          <a:prstGeom prst="rect">
            <a:avLst/>
          </a:prstGeom>
        </p:spPr>
      </p:pic>
      <p:pic>
        <p:nvPicPr>
          <p:cNvPr id="11" name="Imagen 10">
            <a:extLst>
              <a:ext uri="{FF2B5EF4-FFF2-40B4-BE49-F238E27FC236}">
                <a16:creationId xmlns:a16="http://schemas.microsoft.com/office/drawing/2014/main" id="{A19CA543-5BF8-324C-B26E-802BA6E72369}"/>
              </a:ext>
            </a:extLst>
          </p:cNvPr>
          <p:cNvPicPr>
            <a:picLocks noChangeAspect="1"/>
          </p:cNvPicPr>
          <p:nvPr/>
        </p:nvPicPr>
        <p:blipFill>
          <a:blip r:embed="rId8"/>
          <a:stretch>
            <a:fillRect/>
          </a:stretch>
        </p:blipFill>
        <p:spPr>
          <a:xfrm>
            <a:off x="5943600" y="5185449"/>
            <a:ext cx="7620000" cy="4000500"/>
          </a:xfrm>
          <a:prstGeom prst="rect">
            <a:avLst/>
          </a:prstGeom>
        </p:spPr>
      </p:pic>
    </p:spTree>
    <p:extLst>
      <p:ext uri="{BB962C8B-B14F-4D97-AF65-F5344CB8AC3E}">
        <p14:creationId xmlns:p14="http://schemas.microsoft.com/office/powerpoint/2010/main" val="24129561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95F0AD09-72BD-3E4E-93E1-8C3060E65C85}"/>
              </a:ext>
            </a:extLst>
          </p:cNvPr>
          <p:cNvPicPr>
            <a:picLocks noChangeAspect="1"/>
          </p:cNvPicPr>
          <p:nvPr/>
        </p:nvPicPr>
        <p:blipFill>
          <a:blip r:embed="rId7"/>
          <a:stretch>
            <a:fillRect/>
          </a:stretch>
        </p:blipFill>
        <p:spPr>
          <a:xfrm>
            <a:off x="2209800" y="1820387"/>
            <a:ext cx="13046097" cy="7183028"/>
          </a:xfrm>
          <a:prstGeom prst="rect">
            <a:avLst/>
          </a:prstGeom>
        </p:spPr>
      </p:pic>
    </p:spTree>
    <p:extLst>
      <p:ext uri="{BB962C8B-B14F-4D97-AF65-F5344CB8AC3E}">
        <p14:creationId xmlns:p14="http://schemas.microsoft.com/office/powerpoint/2010/main" val="2824472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697B16D6-8F42-BE42-868F-37A1636176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0313" y="3009900"/>
            <a:ext cx="14661826" cy="5185482"/>
          </a:xfrm>
          <a:prstGeom prst="rect">
            <a:avLst/>
          </a:prstGeom>
        </p:spPr>
      </p:pic>
    </p:spTree>
    <p:extLst>
      <p:ext uri="{BB962C8B-B14F-4D97-AF65-F5344CB8AC3E}">
        <p14:creationId xmlns:p14="http://schemas.microsoft.com/office/powerpoint/2010/main" val="6491326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01408A1-3AC6-A444-B43D-C3CD6F420F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754" y="2586105"/>
            <a:ext cx="15574031" cy="5492548"/>
          </a:xfrm>
          <a:prstGeom prst="rect">
            <a:avLst/>
          </a:prstGeom>
        </p:spPr>
      </p:pic>
    </p:spTree>
    <p:extLst>
      <p:ext uri="{BB962C8B-B14F-4D97-AF65-F5344CB8AC3E}">
        <p14:creationId xmlns:p14="http://schemas.microsoft.com/office/powerpoint/2010/main" val="597653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EC08325C-7317-9A4C-B8CE-C9B2D4D43E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8868" y="3492182"/>
            <a:ext cx="15980432" cy="4103084"/>
          </a:xfrm>
          <a:prstGeom prst="rect">
            <a:avLst/>
          </a:prstGeom>
        </p:spPr>
      </p:pic>
    </p:spTree>
    <p:extLst>
      <p:ext uri="{BB962C8B-B14F-4D97-AF65-F5344CB8AC3E}">
        <p14:creationId xmlns:p14="http://schemas.microsoft.com/office/powerpoint/2010/main" val="777343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6EF1DC88-3451-154F-BF9E-20059BD79F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1287" y="1838994"/>
            <a:ext cx="13462589" cy="6868980"/>
          </a:xfrm>
          <a:prstGeom prst="rect">
            <a:avLst/>
          </a:prstGeom>
        </p:spPr>
      </p:pic>
    </p:spTree>
    <p:extLst>
      <p:ext uri="{BB962C8B-B14F-4D97-AF65-F5344CB8AC3E}">
        <p14:creationId xmlns:p14="http://schemas.microsoft.com/office/powerpoint/2010/main" val="7915249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80DD8DD-CD83-524D-B497-FD13BA255F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8441" y="2329910"/>
            <a:ext cx="15699921" cy="5833457"/>
          </a:xfrm>
          <a:prstGeom prst="rect">
            <a:avLst/>
          </a:prstGeom>
        </p:spPr>
      </p:pic>
    </p:spTree>
    <p:extLst>
      <p:ext uri="{BB962C8B-B14F-4D97-AF65-F5344CB8AC3E}">
        <p14:creationId xmlns:p14="http://schemas.microsoft.com/office/powerpoint/2010/main" val="3166902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89C82A2-E1EA-3C44-AC3E-408808857F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0200" y="2525211"/>
            <a:ext cx="14618800" cy="5680448"/>
          </a:xfrm>
          <a:prstGeom prst="rect">
            <a:avLst/>
          </a:prstGeom>
        </p:spPr>
      </p:pic>
    </p:spTree>
    <p:extLst>
      <p:ext uri="{BB962C8B-B14F-4D97-AF65-F5344CB8AC3E}">
        <p14:creationId xmlns:p14="http://schemas.microsoft.com/office/powerpoint/2010/main" val="18488049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9E69B03-EC36-4143-9394-8879045B95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5175" y="2108722"/>
            <a:ext cx="14209750" cy="6447313"/>
          </a:xfrm>
          <a:prstGeom prst="rect">
            <a:avLst/>
          </a:prstGeom>
        </p:spPr>
      </p:pic>
    </p:spTree>
    <p:extLst>
      <p:ext uri="{BB962C8B-B14F-4D97-AF65-F5344CB8AC3E}">
        <p14:creationId xmlns:p14="http://schemas.microsoft.com/office/powerpoint/2010/main" val="26817817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BBB10DC3-35BF-2344-B246-C45A6A3A91ED}"/>
              </a:ext>
            </a:extLst>
          </p:cNvPr>
          <p:cNvPicPr>
            <a:picLocks noChangeAspect="1"/>
          </p:cNvPicPr>
          <p:nvPr/>
        </p:nvPicPr>
        <p:blipFill rotWithShape="1">
          <a:blip r:embed="rId7"/>
          <a:srcRect b="40470"/>
          <a:stretch/>
        </p:blipFill>
        <p:spPr>
          <a:xfrm>
            <a:off x="2794089" y="1835449"/>
            <a:ext cx="12268811" cy="7008921"/>
          </a:xfrm>
          <a:prstGeom prst="rect">
            <a:avLst/>
          </a:prstGeom>
        </p:spPr>
      </p:pic>
    </p:spTree>
    <p:extLst>
      <p:ext uri="{BB962C8B-B14F-4D97-AF65-F5344CB8AC3E}">
        <p14:creationId xmlns:p14="http://schemas.microsoft.com/office/powerpoint/2010/main" val="26584533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BBB10DC3-35BF-2344-B246-C45A6A3A91ED}"/>
              </a:ext>
            </a:extLst>
          </p:cNvPr>
          <p:cNvPicPr>
            <a:picLocks noChangeAspect="1"/>
          </p:cNvPicPr>
          <p:nvPr/>
        </p:nvPicPr>
        <p:blipFill rotWithShape="1">
          <a:blip r:embed="rId7"/>
          <a:srcRect t="52864"/>
          <a:stretch/>
        </p:blipFill>
        <p:spPr>
          <a:xfrm>
            <a:off x="4942859" y="2469854"/>
            <a:ext cx="10719631" cy="4848894"/>
          </a:xfrm>
          <a:prstGeom prst="rect">
            <a:avLst/>
          </a:prstGeom>
        </p:spPr>
      </p:pic>
    </p:spTree>
    <p:extLst>
      <p:ext uri="{BB962C8B-B14F-4D97-AF65-F5344CB8AC3E}">
        <p14:creationId xmlns:p14="http://schemas.microsoft.com/office/powerpoint/2010/main" val="1179826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86E6F2C-4BB8-B240-8A6A-09BB24BC72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400" y="2420833"/>
            <a:ext cx="17062003" cy="5408480"/>
          </a:xfrm>
          <a:prstGeom prst="rect">
            <a:avLst/>
          </a:prstGeom>
        </p:spPr>
      </p:pic>
    </p:spTree>
    <p:extLst>
      <p:ext uri="{BB962C8B-B14F-4D97-AF65-F5344CB8AC3E}">
        <p14:creationId xmlns:p14="http://schemas.microsoft.com/office/powerpoint/2010/main" val="3766710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9608708-BA94-274D-842A-0007CDD4C1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90" y="2543869"/>
            <a:ext cx="17980421" cy="4410292"/>
          </a:xfrm>
          <a:prstGeom prst="rect">
            <a:avLst/>
          </a:prstGeom>
        </p:spPr>
      </p:pic>
    </p:spTree>
    <p:extLst>
      <p:ext uri="{BB962C8B-B14F-4D97-AF65-F5344CB8AC3E}">
        <p14:creationId xmlns:p14="http://schemas.microsoft.com/office/powerpoint/2010/main" val="35733240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3" name="Imagen 12">
            <a:extLst>
              <a:ext uri="{FF2B5EF4-FFF2-40B4-BE49-F238E27FC236}">
                <a16:creationId xmlns:a16="http://schemas.microsoft.com/office/drawing/2014/main" id="{E560E28E-3F7B-0A4F-B285-700B4E24F6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337" y="1621874"/>
            <a:ext cx="10128973" cy="7481808"/>
          </a:xfrm>
          <a:prstGeom prst="rect">
            <a:avLst/>
          </a:prstGeom>
        </p:spPr>
      </p:pic>
    </p:spTree>
    <p:extLst>
      <p:ext uri="{BB962C8B-B14F-4D97-AF65-F5344CB8AC3E}">
        <p14:creationId xmlns:p14="http://schemas.microsoft.com/office/powerpoint/2010/main" val="32488141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9AE15C4D-F636-1A4A-8200-21696955CB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0936" y="871096"/>
            <a:ext cx="10289444" cy="8274591"/>
          </a:xfrm>
          <a:prstGeom prst="rect">
            <a:avLst/>
          </a:prstGeom>
        </p:spPr>
      </p:pic>
    </p:spTree>
    <p:extLst>
      <p:ext uri="{BB962C8B-B14F-4D97-AF65-F5344CB8AC3E}">
        <p14:creationId xmlns:p14="http://schemas.microsoft.com/office/powerpoint/2010/main" val="2825723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2658FD3-A567-C546-9513-DD6B109207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2245418"/>
            <a:ext cx="16866498" cy="6303830"/>
          </a:xfrm>
          <a:prstGeom prst="rect">
            <a:avLst/>
          </a:prstGeom>
        </p:spPr>
      </p:pic>
    </p:spTree>
    <p:extLst>
      <p:ext uri="{BB962C8B-B14F-4D97-AF65-F5344CB8AC3E}">
        <p14:creationId xmlns:p14="http://schemas.microsoft.com/office/powerpoint/2010/main" val="34197532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18C18BA4-9209-B34A-81AB-758FCACDA7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2514228"/>
            <a:ext cx="16771927" cy="6403165"/>
          </a:xfrm>
          <a:prstGeom prst="rect">
            <a:avLst/>
          </a:prstGeom>
        </p:spPr>
      </p:pic>
    </p:spTree>
    <p:extLst>
      <p:ext uri="{BB962C8B-B14F-4D97-AF65-F5344CB8AC3E}">
        <p14:creationId xmlns:p14="http://schemas.microsoft.com/office/powerpoint/2010/main" val="3042742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C3C7D07-5D51-E448-997E-20D6C8521E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0839" y="594535"/>
            <a:ext cx="13538630" cy="8249835"/>
          </a:xfrm>
          <a:prstGeom prst="rect">
            <a:avLst/>
          </a:prstGeom>
        </p:spPr>
      </p:pic>
    </p:spTree>
    <p:extLst>
      <p:ext uri="{BB962C8B-B14F-4D97-AF65-F5344CB8AC3E}">
        <p14:creationId xmlns:p14="http://schemas.microsoft.com/office/powerpoint/2010/main" val="10989570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6A7B504-D0F5-B745-9959-1B44EE3394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11026" y="1992121"/>
            <a:ext cx="12556721" cy="6810425"/>
          </a:xfrm>
          <a:prstGeom prst="rect">
            <a:avLst/>
          </a:prstGeom>
        </p:spPr>
      </p:pic>
      <p:sp>
        <p:nvSpPr>
          <p:cNvPr id="11" name="Rectángulo 10">
            <a:extLst>
              <a:ext uri="{FF2B5EF4-FFF2-40B4-BE49-F238E27FC236}">
                <a16:creationId xmlns:a16="http://schemas.microsoft.com/office/drawing/2014/main" id="{E79273AC-8190-7E4D-90C6-D0E88E13010D}"/>
              </a:ext>
            </a:extLst>
          </p:cNvPr>
          <p:cNvSpPr/>
          <p:nvPr/>
        </p:nvSpPr>
        <p:spPr>
          <a:xfrm>
            <a:off x="7485340" y="839092"/>
            <a:ext cx="3552576" cy="1754326"/>
          </a:xfrm>
          <a:prstGeom prst="rect">
            <a:avLst/>
          </a:prstGeom>
          <a:noFill/>
        </p:spPr>
        <p:txBody>
          <a:bodyPr wrap="none" lIns="91440" tIns="45720" rIns="91440" bIns="45720">
            <a:spAutoFit/>
          </a:bodyPr>
          <a:lstStyle/>
          <a:p>
            <a:pPr algn="ctr"/>
            <a:r>
              <a:rPr lang="es-E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ANAFILAXIA</a:t>
            </a:r>
          </a:p>
          <a:p>
            <a:pPr algn="ctr"/>
            <a:endParaRPr lang="es-E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860890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2208E347-C511-3748-A5F0-681F6DE3DA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888" y="1519576"/>
            <a:ext cx="13577540" cy="7357579"/>
          </a:xfrm>
          <a:prstGeom prst="rect">
            <a:avLst/>
          </a:prstGeom>
        </p:spPr>
      </p:pic>
    </p:spTree>
    <p:extLst>
      <p:ext uri="{BB962C8B-B14F-4D97-AF65-F5344CB8AC3E}">
        <p14:creationId xmlns:p14="http://schemas.microsoft.com/office/powerpoint/2010/main" val="2287976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1BD7351-1C16-F44B-930C-E54804C6DC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9642" y="4173670"/>
            <a:ext cx="10589358" cy="2874830"/>
          </a:xfrm>
          <a:prstGeom prst="rect">
            <a:avLst/>
          </a:prstGeom>
        </p:spPr>
      </p:pic>
      <p:pic>
        <p:nvPicPr>
          <p:cNvPr id="11" name="Imagen 10">
            <a:extLst>
              <a:ext uri="{FF2B5EF4-FFF2-40B4-BE49-F238E27FC236}">
                <a16:creationId xmlns:a16="http://schemas.microsoft.com/office/drawing/2014/main" id="{6ED0C2FB-872D-0E4E-ACC0-F39D7A1EDAFE}"/>
              </a:ext>
            </a:extLst>
          </p:cNvPr>
          <p:cNvPicPr>
            <a:picLocks noChangeAspect="1"/>
          </p:cNvPicPr>
          <p:nvPr/>
        </p:nvPicPr>
        <p:blipFill>
          <a:blip r:embed="rId8"/>
          <a:stretch>
            <a:fillRect/>
          </a:stretch>
        </p:blipFill>
        <p:spPr>
          <a:xfrm>
            <a:off x="11529690" y="2323391"/>
            <a:ext cx="5829960" cy="5829960"/>
          </a:xfrm>
          <a:prstGeom prst="rect">
            <a:avLst/>
          </a:prstGeom>
        </p:spPr>
      </p:pic>
    </p:spTree>
    <p:extLst>
      <p:ext uri="{BB962C8B-B14F-4D97-AF65-F5344CB8AC3E}">
        <p14:creationId xmlns:p14="http://schemas.microsoft.com/office/powerpoint/2010/main" val="27674625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4" name="Imagen 13">
            <a:extLst>
              <a:ext uri="{FF2B5EF4-FFF2-40B4-BE49-F238E27FC236}">
                <a16:creationId xmlns:a16="http://schemas.microsoft.com/office/drawing/2014/main" id="{9749A1D3-7E59-954F-9109-E872291B6F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2800" y="2348516"/>
            <a:ext cx="12788686" cy="5842983"/>
          </a:xfrm>
          <a:prstGeom prst="rect">
            <a:avLst/>
          </a:prstGeom>
        </p:spPr>
      </p:pic>
    </p:spTree>
    <p:extLst>
      <p:ext uri="{BB962C8B-B14F-4D97-AF65-F5344CB8AC3E}">
        <p14:creationId xmlns:p14="http://schemas.microsoft.com/office/powerpoint/2010/main" val="24636908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5F04CB9F-E43B-0B4A-971C-47A5B4044A78}"/>
              </a:ext>
            </a:extLst>
          </p:cNvPr>
          <p:cNvSpPr/>
          <p:nvPr/>
        </p:nvSpPr>
        <p:spPr>
          <a:xfrm>
            <a:off x="4079969" y="1995484"/>
            <a:ext cx="12420600" cy="6370975"/>
          </a:xfrm>
          <a:prstGeom prst="rect">
            <a:avLst/>
          </a:prstGeom>
        </p:spPr>
        <p:txBody>
          <a:bodyPr wrap="square">
            <a:spAutoFit/>
          </a:bodyPr>
          <a:lstStyle/>
          <a:p>
            <a:r>
              <a:rPr lang="es-MX" sz="2400" b="1" dirty="0">
                <a:latin typeface="Gotham Rounded"/>
              </a:rPr>
              <a:t>Broncodilatadores</a:t>
            </a:r>
          </a:p>
          <a:p>
            <a:r>
              <a:rPr lang="es-MX" sz="2400" dirty="0">
                <a:solidFill>
                  <a:srgbClr val="000000"/>
                </a:solidFill>
                <a:latin typeface="Gotham Rounded"/>
              </a:rPr>
              <a:t>Los broncodilatadores </a:t>
            </a:r>
            <a:r>
              <a:rPr lang="el-GR" sz="2400" dirty="0">
                <a:solidFill>
                  <a:srgbClr val="000000"/>
                </a:solidFill>
                <a:latin typeface="Gotham Rounded"/>
              </a:rPr>
              <a:t>β-</a:t>
            </a:r>
            <a:r>
              <a:rPr lang="es-MX" sz="2400" dirty="0">
                <a:solidFill>
                  <a:srgbClr val="000000"/>
                </a:solidFill>
                <a:latin typeface="Gotham Rounded"/>
              </a:rPr>
              <a:t>agonistas adrenérgicos de acción corta (SABA, por sus siglas en inglés) deben utilizarse siempre que el paciente presente broncoespasmo durante una anafilaxia</a:t>
            </a:r>
            <a:endParaRPr lang="es-MX" sz="2400" u="sng" baseline="30000" dirty="0">
              <a:solidFill>
                <a:srgbClr val="000000"/>
              </a:solidFill>
              <a:latin typeface="Gotham Rounded"/>
            </a:endParaRPr>
          </a:p>
          <a:p>
            <a:r>
              <a:rPr lang="es-MX" sz="2400" dirty="0">
                <a:solidFill>
                  <a:srgbClr val="000000"/>
                </a:solidFill>
                <a:latin typeface="Gotham Rounded"/>
              </a:rPr>
              <a:t>Además, están indicados en el tratamiento del broncoespasmo refractario a adrenalina</a:t>
            </a:r>
            <a:endParaRPr lang="es-MX" sz="2400" u="sng" baseline="30000" dirty="0">
              <a:solidFill>
                <a:srgbClr val="000000"/>
              </a:solidFill>
              <a:latin typeface="Gotham Rounded"/>
            </a:endParaRPr>
          </a:p>
          <a:p>
            <a:endParaRPr lang="es-MX" sz="2400" dirty="0">
              <a:solidFill>
                <a:srgbClr val="000000"/>
              </a:solidFill>
              <a:latin typeface="Gotham Rounded"/>
            </a:endParaRPr>
          </a:p>
          <a:p>
            <a:r>
              <a:rPr lang="es-MX" sz="2400" dirty="0">
                <a:solidFill>
                  <a:srgbClr val="000000"/>
                </a:solidFill>
                <a:latin typeface="Gotham Rounded"/>
              </a:rPr>
              <a:t>Inicialmente se usará salbutamol por vía inhalada [inhalador dosificador (MDI) más cámara, 2 a 10 según la gravedad, pudiendo repetir cada 20 minutos durante 1 hora] o en nebulización (2,5-5 mg diluidos en 3 mL de solución salina fisiológica. </a:t>
            </a:r>
          </a:p>
          <a:p>
            <a:endParaRPr lang="es-MX" sz="2400" dirty="0">
              <a:solidFill>
                <a:srgbClr val="000000"/>
              </a:solidFill>
              <a:latin typeface="Gotham Rounded"/>
            </a:endParaRPr>
          </a:p>
          <a:p>
            <a:r>
              <a:rPr lang="es-MX" sz="2400" dirty="0">
                <a:solidFill>
                  <a:srgbClr val="000000"/>
                </a:solidFill>
                <a:latin typeface="Gotham Rounded"/>
              </a:rPr>
              <a:t>En el caso de los niños pequeños o pacientes no colaboradores (ancianos o discapacitados) es necesario adaptar a la cámara espaciadora una mascarilla adecuada. Puede repetirse a los 30-60 minutos si hace falta. La vía parenteral se reserva para cuando no puede utilizarse la vía inhalada, en pacientes con ventilación mecánica y en aquellos que no responden al tratamiento inhalado: 250 µg (4 µg/kg) IV o 500 µg (8 µg/ kg) IM o SC. En niños, en caso de precisar medicación parenteral, se utiliza el sulfato de magnesio</a:t>
            </a:r>
          </a:p>
          <a:p>
            <a:r>
              <a:rPr lang="es-MX" sz="2400" dirty="0">
                <a:solidFill>
                  <a:srgbClr val="000000"/>
                </a:solidFill>
                <a:latin typeface="Gotham Rounded"/>
              </a:rPr>
              <a:t>La asociación con bromuro de ipratropio (0,5 mg) puede ser útil en pacientes con broncoespasmo.</a:t>
            </a:r>
          </a:p>
          <a:p>
            <a:endParaRPr lang="es-MX" sz="2400" b="1" dirty="0">
              <a:latin typeface="Gotham Rounded"/>
            </a:endParaRPr>
          </a:p>
        </p:txBody>
      </p:sp>
    </p:spTree>
    <p:extLst>
      <p:ext uri="{BB962C8B-B14F-4D97-AF65-F5344CB8AC3E}">
        <p14:creationId xmlns:p14="http://schemas.microsoft.com/office/powerpoint/2010/main" val="22766769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0E5216D3-18B4-9C45-90C6-1885E53A9EC5}"/>
              </a:ext>
            </a:extLst>
          </p:cNvPr>
          <p:cNvSpPr/>
          <p:nvPr/>
        </p:nvSpPr>
        <p:spPr>
          <a:xfrm>
            <a:off x="4191000" y="2173420"/>
            <a:ext cx="12353925" cy="6617196"/>
          </a:xfrm>
          <a:prstGeom prst="rect">
            <a:avLst/>
          </a:prstGeom>
        </p:spPr>
        <p:txBody>
          <a:bodyPr wrap="square">
            <a:spAutoFit/>
          </a:bodyPr>
          <a:lstStyle/>
          <a:p>
            <a:r>
              <a:rPr lang="es-MX" sz="2400" b="1" dirty="0">
                <a:latin typeface="Gotham Rounded"/>
              </a:rPr>
              <a:t>Glucagón</a:t>
            </a:r>
          </a:p>
          <a:p>
            <a:r>
              <a:rPr lang="es-MX" sz="2400" dirty="0">
                <a:solidFill>
                  <a:srgbClr val="000000"/>
                </a:solidFill>
                <a:latin typeface="Gotham Rounded"/>
              </a:rPr>
              <a:t>Los pacientes que reciben bloqueantes </a:t>
            </a:r>
            <a:r>
              <a:rPr lang="el-GR" sz="2400" dirty="0">
                <a:solidFill>
                  <a:srgbClr val="000000"/>
                </a:solidFill>
                <a:latin typeface="Gotham Rounded"/>
              </a:rPr>
              <a:t>β </a:t>
            </a:r>
            <a:r>
              <a:rPr lang="es-MX" sz="2400" dirty="0">
                <a:solidFill>
                  <a:srgbClr val="000000"/>
                </a:solidFill>
                <a:latin typeface="Gotham Rounded"/>
              </a:rPr>
              <a:t>pueden ser resistentes al tratamiento con adrenalina y desarrollar hipotensión refractaria y bradicardia prolongada. En estos casos, el glucagón está indicado debido a que su acción inotrópica y cronotrópica no está mediada por los receptores </a:t>
            </a:r>
            <a:r>
              <a:rPr lang="el-GR" sz="2400" dirty="0">
                <a:solidFill>
                  <a:srgbClr val="000000"/>
                </a:solidFill>
                <a:latin typeface="Gotham Rounded"/>
              </a:rPr>
              <a:t>β </a:t>
            </a:r>
            <a:r>
              <a:rPr lang="es-MX" sz="2400" dirty="0">
                <a:solidFill>
                  <a:srgbClr val="000000"/>
                </a:solidFill>
                <a:latin typeface="Gotham Rounded"/>
              </a:rPr>
              <a:t>adrenérgicos; la adenilciclasa es activada directamente, pudiendo revertir la hipotensión refractaria y el broncoespasmo asociado a la anafilaxia</a:t>
            </a:r>
            <a:endParaRPr lang="es-MX" sz="2400" u="sng" baseline="30000" dirty="0">
              <a:solidFill>
                <a:srgbClr val="000000"/>
              </a:solidFill>
              <a:latin typeface="Gotham Rounded"/>
            </a:endParaRPr>
          </a:p>
          <a:p>
            <a:endParaRPr lang="es-MX" sz="2400" u="sng" baseline="30000" dirty="0">
              <a:solidFill>
                <a:srgbClr val="000000"/>
              </a:solidFill>
              <a:latin typeface="Gotham Rounded"/>
            </a:endParaRPr>
          </a:p>
          <a:p>
            <a:r>
              <a:rPr lang="es-MX" sz="2400" dirty="0">
                <a:solidFill>
                  <a:srgbClr val="000000"/>
                </a:solidFill>
                <a:latin typeface="Gotham Rounded"/>
              </a:rPr>
              <a:t>También puede plantearse su uso en pacientes cardiópatas en quienes la utilización de adrenalina pueda conllevar riesgo. </a:t>
            </a:r>
          </a:p>
          <a:p>
            <a:endParaRPr lang="es-MX" sz="2400" dirty="0">
              <a:solidFill>
                <a:srgbClr val="000000"/>
              </a:solidFill>
              <a:latin typeface="Gotham Rounded"/>
            </a:endParaRPr>
          </a:p>
          <a:p>
            <a:r>
              <a:rPr lang="es-MX" sz="2400" dirty="0">
                <a:solidFill>
                  <a:srgbClr val="000000"/>
                </a:solidFill>
                <a:latin typeface="Gotham Rounded"/>
              </a:rPr>
              <a:t>Debe administrarse una dosis de 1-2 mg (hasta un máximo de 5 mg) en los adultos, y en los niños 20-30 µg/kg (hasta un máximo de 1 mg) por vía IV o IM, que puede repetirse en 5 minutos o seguida de una infusión a un ritmo de 5-15 µg/min. Los efectos secundarios más frecuentes son las náuseas y los vómitos, por lo que será importante la protección de la vía aérea.</a:t>
            </a:r>
          </a:p>
          <a:p>
            <a:endParaRPr lang="es-MX" sz="2400" dirty="0">
              <a:solidFill>
                <a:srgbClr val="000000"/>
              </a:solidFill>
              <a:latin typeface="Gotham Rounded"/>
            </a:endParaRPr>
          </a:p>
          <a:p>
            <a:r>
              <a:rPr lang="es-MX" sz="2400" dirty="0">
                <a:solidFill>
                  <a:srgbClr val="000000"/>
                </a:solidFill>
                <a:latin typeface="Gotham Rounded"/>
              </a:rPr>
              <a:t>En las últimas guías de resucitación, el glucagón cada vez ocupa un lugar más anecdótico, habiendo desaparecido de hecho en la última guía sobre anafilaxia de la EAACI (Academia Europea de Alergología e Inmunología Clínica)</a:t>
            </a:r>
            <a:r>
              <a:rPr lang="es-MX" sz="2400" u="sng" baseline="30000" dirty="0">
                <a:solidFill>
                  <a:srgbClr val="000000"/>
                </a:solidFill>
                <a:latin typeface="Gotham Rounded"/>
              </a:rPr>
              <a:t>3</a:t>
            </a:r>
            <a:r>
              <a:rPr lang="es-MX" sz="2400" u="sng" dirty="0">
                <a:solidFill>
                  <a:srgbClr val="000000"/>
                </a:solidFill>
                <a:latin typeface="Gotham Rounded"/>
              </a:rPr>
              <a:t>.</a:t>
            </a:r>
            <a:endParaRPr lang="es-MX" sz="2400" dirty="0">
              <a:solidFill>
                <a:srgbClr val="000000"/>
              </a:solidFill>
              <a:latin typeface="Gotham Rounded"/>
            </a:endParaRPr>
          </a:p>
        </p:txBody>
      </p:sp>
    </p:spTree>
    <p:extLst>
      <p:ext uri="{BB962C8B-B14F-4D97-AF65-F5344CB8AC3E}">
        <p14:creationId xmlns:p14="http://schemas.microsoft.com/office/powerpoint/2010/main" val="2155189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Rectángulo 10">
            <a:extLst>
              <a:ext uri="{FF2B5EF4-FFF2-40B4-BE49-F238E27FC236}">
                <a16:creationId xmlns:a16="http://schemas.microsoft.com/office/drawing/2014/main" id="{9D9A04EE-B483-E241-808F-08EAE2ED2ECB}"/>
              </a:ext>
            </a:extLst>
          </p:cNvPr>
          <p:cNvSpPr/>
          <p:nvPr/>
        </p:nvSpPr>
        <p:spPr>
          <a:xfrm>
            <a:off x="4092978" y="2173420"/>
            <a:ext cx="13509221" cy="5632311"/>
          </a:xfrm>
          <a:prstGeom prst="rect">
            <a:avLst/>
          </a:prstGeom>
        </p:spPr>
        <p:txBody>
          <a:bodyPr wrap="square">
            <a:spAutoFit/>
          </a:bodyPr>
          <a:lstStyle/>
          <a:p>
            <a:r>
              <a:rPr lang="es-MX" sz="2400" b="1" dirty="0">
                <a:latin typeface="Gotham Rounded"/>
              </a:rPr>
              <a:t>Reposición de líquidos</a:t>
            </a:r>
          </a:p>
          <a:p>
            <a:r>
              <a:rPr lang="es-MX" sz="2400" dirty="0">
                <a:solidFill>
                  <a:srgbClr val="000000"/>
                </a:solidFill>
                <a:latin typeface="Gotham Rounded"/>
              </a:rPr>
              <a:t>Debido al incremento de la permeabilidad vascular y la gran extravasación de plasma al espacio intersticial, los pacientes con anafilaxia requieren la administración de fluidos de forma precoz.</a:t>
            </a:r>
          </a:p>
          <a:p>
            <a:r>
              <a:rPr lang="es-MX" sz="2400" dirty="0">
                <a:solidFill>
                  <a:srgbClr val="000000"/>
                </a:solidFill>
                <a:latin typeface="Gotham Rounded"/>
              </a:rPr>
              <a:t> </a:t>
            </a:r>
          </a:p>
          <a:p>
            <a:r>
              <a:rPr lang="es-MX" sz="2400" dirty="0">
                <a:solidFill>
                  <a:srgbClr val="000000"/>
                </a:solidFill>
                <a:latin typeface="Gotham Rounded"/>
              </a:rPr>
              <a:t>Ante la persistencia de la hipotensión tras la administración de adrenalina, se asumirá que existe una depleción intravascular y habrá que reponer el volumen enérgicamente antes de repetir la dosis de adrenalina. </a:t>
            </a:r>
          </a:p>
          <a:p>
            <a:endParaRPr lang="es-MX" sz="2400" dirty="0">
              <a:solidFill>
                <a:srgbClr val="000000"/>
              </a:solidFill>
              <a:latin typeface="Gotham Rounded"/>
            </a:endParaRPr>
          </a:p>
          <a:p>
            <a:r>
              <a:rPr lang="es-MX" sz="2400" dirty="0">
                <a:solidFill>
                  <a:srgbClr val="000000"/>
                </a:solidFill>
                <a:latin typeface="Gotham Rounded"/>
              </a:rPr>
              <a:t>En anafilaxias refractarias al tratamiento inicial con adrenalina, algunos autores recomiendan administrar un bolo de cristaloides intravenoso para mejorar la distribución del fármaco, incluso en ausencia de alteración hemodinámica.</a:t>
            </a:r>
          </a:p>
          <a:p>
            <a:endParaRPr lang="es-MX" sz="2400" dirty="0">
              <a:solidFill>
                <a:srgbClr val="000000"/>
              </a:solidFill>
              <a:latin typeface="Gotham Rounded"/>
            </a:endParaRPr>
          </a:p>
          <a:p>
            <a:r>
              <a:rPr lang="es-MX" sz="2400" dirty="0">
                <a:solidFill>
                  <a:srgbClr val="000000"/>
                </a:solidFill>
                <a:latin typeface="Gotham Rounded"/>
              </a:rPr>
              <a:t>La solución salina isotónica es de elección en el inicio de la reposición. Las directrices internacionales promueven el uso de solución cristaloide, 0,9% de solución salina, para la hipotensión refractaria a pesar de haber administrado</a:t>
            </a:r>
            <a:endParaRPr lang="es-MX" sz="2400" b="0" i="0" dirty="0">
              <a:solidFill>
                <a:srgbClr val="000000"/>
              </a:solidFill>
              <a:effectLst/>
              <a:latin typeface="Gotham Rounded"/>
            </a:endParaRPr>
          </a:p>
        </p:txBody>
      </p:sp>
    </p:spTree>
    <p:extLst>
      <p:ext uri="{BB962C8B-B14F-4D97-AF65-F5344CB8AC3E}">
        <p14:creationId xmlns:p14="http://schemas.microsoft.com/office/powerpoint/2010/main" val="17658275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152400" y="9747"/>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1" name="Rectángulo 10">
            <a:extLst>
              <a:ext uri="{FF2B5EF4-FFF2-40B4-BE49-F238E27FC236}">
                <a16:creationId xmlns:a16="http://schemas.microsoft.com/office/drawing/2014/main" id="{4869F92B-74FB-134E-988F-4CA1BE4C95C7}"/>
              </a:ext>
            </a:extLst>
          </p:cNvPr>
          <p:cNvSpPr/>
          <p:nvPr/>
        </p:nvSpPr>
        <p:spPr>
          <a:xfrm>
            <a:off x="1219200" y="3038155"/>
            <a:ext cx="16459200" cy="5119350"/>
          </a:xfrm>
          <a:prstGeom prst="rect">
            <a:avLst/>
          </a:prstGeom>
        </p:spPr>
        <p:txBody>
          <a:bodyPr wrap="square">
            <a:spAutoFit/>
          </a:bodyPr>
          <a:lstStyle/>
          <a:p>
            <a:r>
              <a:rPr lang="es-MX" sz="2800" b="1" dirty="0">
                <a:latin typeface="Gotham Rounded"/>
              </a:rPr>
              <a:t>Esteroides (después de la resucitación inicial)</a:t>
            </a:r>
          </a:p>
          <a:p>
            <a:r>
              <a:rPr lang="es-MX" sz="2800" dirty="0">
                <a:solidFill>
                  <a:srgbClr val="000000"/>
                </a:solidFill>
                <a:latin typeface="Gotham Rounded"/>
              </a:rPr>
              <a:t>Los corticoesteroides pueden ser útiles para prevenir o acortar reacciones prolongadas. En caso de asma asociada, el tratamiento precoz con corticoesteroides es beneficioso tanto en adultos como en niños. No hay evidencia sobre la dosis óptima de hidrocortisona para el tratamiento de la anafilaxia</a:t>
            </a:r>
            <a:endParaRPr lang="es-MX" sz="2800" u="sng" baseline="30000" dirty="0">
              <a:solidFill>
                <a:srgbClr val="000000"/>
              </a:solidFill>
              <a:latin typeface="Gotham Rounded"/>
            </a:endParaRPr>
          </a:p>
          <a:p>
            <a:endParaRPr lang="es-MX" sz="2800" u="sng" baseline="30000" dirty="0">
              <a:solidFill>
                <a:srgbClr val="000000"/>
              </a:solidFill>
              <a:latin typeface="Gotham Rounded"/>
            </a:endParaRPr>
          </a:p>
          <a:p>
            <a:r>
              <a:rPr lang="es-MX" sz="2800" dirty="0">
                <a:solidFill>
                  <a:srgbClr val="000000"/>
                </a:solidFill>
                <a:latin typeface="Gotham Rounded"/>
              </a:rPr>
              <a:t>El glucocorticoide como la 6-metilpredinosolona. La dosis habitualmente utilizada por vía IV es de 60–100 mg (ampollas de 20 o 40 mg a disolver en 2 mL de solución), correspondiente a 1–2 mg/kg seguidos de 1–2 mg/kg en 24 horas distribuidos en tres o cuatro dosis/día</a:t>
            </a:r>
            <a:r>
              <a:rPr lang="es-MX" sz="2800" u="sng" baseline="30000" dirty="0">
                <a:solidFill>
                  <a:srgbClr val="000000"/>
                </a:solidFill>
                <a:latin typeface="Gotham Rounded"/>
              </a:rPr>
              <a:t>74</a:t>
            </a:r>
            <a:r>
              <a:rPr lang="es-MX" sz="2800" dirty="0">
                <a:solidFill>
                  <a:srgbClr val="000000"/>
                </a:solidFill>
                <a:latin typeface="Gotham Rounded"/>
              </a:rPr>
              <a:t>, si bien en casos extremos pueden utilizarse hasta 250-500 mg (ampollas de 250 mg a disolver en 5 mL de solución). En caso de instaurar un tratamiento de mantenimiento, la dosis será de 1–2 mg/kg al día, durante un periodo de 4 días, sin que sea necesario hacer una pauta descendente. En los niños, la dosis aconsejada es de 1-2 mg/kg, seguida de 1-2 mg/kg en 24 horas, distribuidos en tres o cuatro administraciones al día</a:t>
            </a:r>
            <a:endParaRPr lang="es-MX" sz="2800" b="0" i="0" dirty="0">
              <a:solidFill>
                <a:srgbClr val="000000"/>
              </a:solidFill>
              <a:effectLst/>
              <a:latin typeface="Gotham Rounded"/>
            </a:endParaRPr>
          </a:p>
        </p:txBody>
      </p:sp>
    </p:spTree>
    <p:extLst>
      <p:ext uri="{BB962C8B-B14F-4D97-AF65-F5344CB8AC3E}">
        <p14:creationId xmlns:p14="http://schemas.microsoft.com/office/powerpoint/2010/main" val="4134227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05D01F9-C3D9-2C40-8320-C7DF7944D3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0658" y="1830778"/>
            <a:ext cx="11430000" cy="7112000"/>
          </a:xfrm>
          <a:prstGeom prst="rect">
            <a:avLst/>
          </a:prstGeom>
        </p:spPr>
      </p:pic>
    </p:spTree>
    <p:extLst>
      <p:ext uri="{BB962C8B-B14F-4D97-AF65-F5344CB8AC3E}">
        <p14:creationId xmlns:p14="http://schemas.microsoft.com/office/powerpoint/2010/main" val="12377737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6C6C936-F450-B94F-A241-12F3297B9A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7600" y="1616278"/>
            <a:ext cx="11290300" cy="7493000"/>
          </a:xfrm>
          <a:prstGeom prst="rect">
            <a:avLst/>
          </a:prstGeom>
        </p:spPr>
      </p:pic>
    </p:spTree>
    <p:extLst>
      <p:ext uri="{BB962C8B-B14F-4D97-AF65-F5344CB8AC3E}">
        <p14:creationId xmlns:p14="http://schemas.microsoft.com/office/powerpoint/2010/main" val="39719893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22D8B74E-88D7-7246-9BF5-05293C923B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6273" y="2027657"/>
            <a:ext cx="11018769" cy="7169747"/>
          </a:xfrm>
          <a:prstGeom prst="rect">
            <a:avLst/>
          </a:prstGeom>
        </p:spPr>
      </p:pic>
    </p:spTree>
    <p:extLst>
      <p:ext uri="{BB962C8B-B14F-4D97-AF65-F5344CB8AC3E}">
        <p14:creationId xmlns:p14="http://schemas.microsoft.com/office/powerpoint/2010/main" val="33682000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86094D8-35D1-5747-9793-7C310DFF44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4800" y="1081100"/>
            <a:ext cx="10358806" cy="8177101"/>
          </a:xfrm>
          <a:prstGeom prst="rect">
            <a:avLst/>
          </a:prstGeom>
        </p:spPr>
      </p:pic>
    </p:spTree>
    <p:extLst>
      <p:ext uri="{BB962C8B-B14F-4D97-AF65-F5344CB8AC3E}">
        <p14:creationId xmlns:p14="http://schemas.microsoft.com/office/powerpoint/2010/main" val="9772170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970310A-1025-454B-97BB-827D5C3DB4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06225" y="1691295"/>
            <a:ext cx="10738866" cy="7342966"/>
          </a:xfrm>
          <a:prstGeom prst="rect">
            <a:avLst/>
          </a:prstGeom>
        </p:spPr>
      </p:pic>
    </p:spTree>
    <p:extLst>
      <p:ext uri="{BB962C8B-B14F-4D97-AF65-F5344CB8AC3E}">
        <p14:creationId xmlns:p14="http://schemas.microsoft.com/office/powerpoint/2010/main" val="36527611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B551062-21C4-5043-8ED4-3CDC1E895C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2400" y="1742797"/>
            <a:ext cx="10561569" cy="7058303"/>
          </a:xfrm>
          <a:prstGeom prst="rect">
            <a:avLst/>
          </a:prstGeom>
        </p:spPr>
      </p:pic>
    </p:spTree>
    <p:extLst>
      <p:ext uri="{BB962C8B-B14F-4D97-AF65-F5344CB8AC3E}">
        <p14:creationId xmlns:p14="http://schemas.microsoft.com/office/powerpoint/2010/main" val="4225046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7EAEAED-0885-474C-870C-C6D6E2F7D6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7400" y="-395999"/>
            <a:ext cx="7449096" cy="11173644"/>
          </a:xfrm>
          <a:prstGeom prst="rect">
            <a:avLst/>
          </a:prstGeom>
        </p:spPr>
      </p:pic>
    </p:spTree>
    <p:extLst>
      <p:ext uri="{BB962C8B-B14F-4D97-AF65-F5344CB8AC3E}">
        <p14:creationId xmlns:p14="http://schemas.microsoft.com/office/powerpoint/2010/main" val="14232424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C9228D69-74C0-FE49-A5E2-36AF5C3A5CFF}"/>
              </a:ext>
            </a:extLst>
          </p:cNvPr>
          <p:cNvPicPr>
            <a:picLocks noChangeAspect="1"/>
          </p:cNvPicPr>
          <p:nvPr/>
        </p:nvPicPr>
        <p:blipFill rotWithShape="1">
          <a:blip r:embed="rId7"/>
          <a:srcRect t="16036" b="8344"/>
          <a:stretch/>
        </p:blipFill>
        <p:spPr>
          <a:xfrm>
            <a:off x="2834964" y="1972786"/>
            <a:ext cx="12700000" cy="6828314"/>
          </a:xfrm>
          <a:prstGeom prst="rect">
            <a:avLst/>
          </a:prstGeom>
        </p:spPr>
      </p:pic>
    </p:spTree>
    <p:extLst>
      <p:ext uri="{BB962C8B-B14F-4D97-AF65-F5344CB8AC3E}">
        <p14:creationId xmlns:p14="http://schemas.microsoft.com/office/powerpoint/2010/main" val="25354289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1002427-5BD9-B142-84C3-0382D1DC3ED6}"/>
              </a:ext>
            </a:extLst>
          </p:cNvPr>
          <p:cNvPicPr>
            <a:picLocks noChangeAspect="1"/>
          </p:cNvPicPr>
          <p:nvPr/>
        </p:nvPicPr>
        <p:blipFill rotWithShape="1">
          <a:blip r:embed="rId7"/>
          <a:srcRect t="10000" b="1852"/>
          <a:stretch/>
        </p:blipFill>
        <p:spPr>
          <a:xfrm>
            <a:off x="4592215" y="419100"/>
            <a:ext cx="9385949" cy="9067800"/>
          </a:xfrm>
          <a:prstGeom prst="rect">
            <a:avLst/>
          </a:prstGeom>
        </p:spPr>
      </p:pic>
    </p:spTree>
    <p:extLst>
      <p:ext uri="{BB962C8B-B14F-4D97-AF65-F5344CB8AC3E}">
        <p14:creationId xmlns:p14="http://schemas.microsoft.com/office/powerpoint/2010/main" val="19682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E0B74D83-A17F-AB41-8922-BE0F5D9C402C}"/>
              </a:ext>
            </a:extLst>
          </p:cNvPr>
          <p:cNvSpPr/>
          <p:nvPr/>
        </p:nvSpPr>
        <p:spPr>
          <a:xfrm>
            <a:off x="1905000" y="3147471"/>
            <a:ext cx="7696200" cy="5632311"/>
          </a:xfrm>
          <a:prstGeom prst="rect">
            <a:avLst/>
          </a:prstGeom>
        </p:spPr>
        <p:txBody>
          <a:bodyPr wrap="square">
            <a:spAutoFit/>
          </a:bodyPr>
          <a:lstStyle/>
          <a:p>
            <a:r>
              <a:rPr lang="es-MX" sz="4000" b="1" dirty="0"/>
              <a:t>Historia breve (1 diapositiva):</a:t>
            </a:r>
            <a:endParaRPr lang="es-MX" sz="4000" dirty="0"/>
          </a:p>
          <a:p>
            <a:r>
              <a:rPr lang="es-MX" sz="4000" dirty="0"/>
              <a:t>Andrea López, 27 años, llega a consulta por aparición súbita de ronchas y lagrimeo después de visitar a su amiga que tiene un gato.</a:t>
            </a:r>
            <a:br>
              <a:rPr lang="es-MX" sz="4000" dirty="0"/>
            </a:br>
            <a:r>
              <a:rPr lang="es-MX" sz="4000" b="1" dirty="0"/>
              <a:t>Signos vitales:</a:t>
            </a:r>
            <a:r>
              <a:rPr lang="es-MX" sz="4000" dirty="0"/>
              <a:t> TA 110/70, FC 88, FR 20, SatO₂ 97%.</a:t>
            </a:r>
            <a:br>
              <a:rPr lang="es-MX" sz="4000" dirty="0"/>
            </a:br>
            <a:r>
              <a:rPr lang="es-MX" sz="4000" b="1" dirty="0"/>
              <a:t>Exploración:</a:t>
            </a:r>
            <a:r>
              <a:rPr lang="es-MX" sz="4000" dirty="0"/>
              <a:t> Urticaria difusa, lagrimeo, sin dificultad respiratoria.</a:t>
            </a:r>
          </a:p>
        </p:txBody>
      </p:sp>
      <p:pic>
        <p:nvPicPr>
          <p:cNvPr id="10" name="Imagen 9">
            <a:extLst>
              <a:ext uri="{FF2B5EF4-FFF2-40B4-BE49-F238E27FC236}">
                <a16:creationId xmlns:a16="http://schemas.microsoft.com/office/drawing/2014/main" id="{CFD088EA-35EE-344A-9C60-C67876D4B03F}"/>
              </a:ext>
            </a:extLst>
          </p:cNvPr>
          <p:cNvPicPr>
            <a:picLocks noChangeAspect="1"/>
          </p:cNvPicPr>
          <p:nvPr/>
        </p:nvPicPr>
        <p:blipFill>
          <a:blip r:embed="rId7"/>
          <a:stretch>
            <a:fillRect/>
          </a:stretch>
        </p:blipFill>
        <p:spPr>
          <a:xfrm>
            <a:off x="9790113" y="3376757"/>
            <a:ext cx="6758356" cy="4630387"/>
          </a:xfrm>
          <a:prstGeom prst="rect">
            <a:avLst/>
          </a:prstGeom>
        </p:spPr>
      </p:pic>
    </p:spTree>
    <p:extLst>
      <p:ext uri="{BB962C8B-B14F-4D97-AF65-F5344CB8AC3E}">
        <p14:creationId xmlns:p14="http://schemas.microsoft.com/office/powerpoint/2010/main" val="23945843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0C328834-B0E7-4046-933E-8D5E517AA302}"/>
              </a:ext>
            </a:extLst>
          </p:cNvPr>
          <p:cNvSpPr/>
          <p:nvPr/>
        </p:nvSpPr>
        <p:spPr>
          <a:xfrm>
            <a:off x="4191000" y="2675963"/>
            <a:ext cx="9144000" cy="3477875"/>
          </a:xfrm>
          <a:prstGeom prst="rect">
            <a:avLst/>
          </a:prstGeom>
        </p:spPr>
        <p:txBody>
          <a:bodyPr>
            <a:spAutoFit/>
          </a:bodyPr>
          <a:lstStyle/>
          <a:p>
            <a:r>
              <a:rPr lang="es-MX" sz="4400" b="1" dirty="0"/>
              <a:t>¿Cuál es tu diagnóstico inicial?</a:t>
            </a:r>
            <a:endParaRPr lang="es-MX" sz="4400" dirty="0"/>
          </a:p>
          <a:p>
            <a:pPr>
              <a:buFont typeface="Arial" panose="020B0604020202020204" pitchFamily="34" charset="0"/>
              <a:buChar char="•"/>
            </a:pPr>
            <a:r>
              <a:rPr lang="es-MX" sz="4400" dirty="0"/>
              <a:t>A) Reacción anafiláctica</a:t>
            </a:r>
          </a:p>
          <a:p>
            <a:pPr>
              <a:buFont typeface="Arial" panose="020B0604020202020204" pitchFamily="34" charset="0"/>
              <a:buChar char="•"/>
            </a:pPr>
            <a:r>
              <a:rPr lang="es-MX" sz="4400" dirty="0"/>
              <a:t>B) Urticaria alérgica aguda</a:t>
            </a:r>
          </a:p>
          <a:p>
            <a:pPr>
              <a:buFont typeface="Arial" panose="020B0604020202020204" pitchFamily="34" charset="0"/>
              <a:buChar char="•"/>
            </a:pPr>
            <a:r>
              <a:rPr lang="es-MX" sz="4400" dirty="0"/>
              <a:t>C) Dermatitis de contacto</a:t>
            </a:r>
          </a:p>
          <a:p>
            <a:pPr>
              <a:buFont typeface="Arial" panose="020B0604020202020204" pitchFamily="34" charset="0"/>
              <a:buChar char="•"/>
            </a:pPr>
            <a:r>
              <a:rPr lang="es-MX" sz="4400" dirty="0"/>
              <a:t>D) Reacción adversa a medicamento</a:t>
            </a:r>
          </a:p>
        </p:txBody>
      </p:sp>
    </p:spTree>
    <p:extLst>
      <p:ext uri="{BB962C8B-B14F-4D97-AF65-F5344CB8AC3E}">
        <p14:creationId xmlns:p14="http://schemas.microsoft.com/office/powerpoint/2010/main" val="30802984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25E7E061-CBD2-694D-BC8D-77E9E5462938}"/>
              </a:ext>
            </a:extLst>
          </p:cNvPr>
          <p:cNvSpPr/>
          <p:nvPr/>
        </p:nvSpPr>
        <p:spPr>
          <a:xfrm>
            <a:off x="4191000" y="2885324"/>
            <a:ext cx="10972800" cy="4401205"/>
          </a:xfrm>
          <a:prstGeom prst="rect">
            <a:avLst/>
          </a:prstGeom>
        </p:spPr>
        <p:txBody>
          <a:bodyPr wrap="square">
            <a:spAutoFit/>
          </a:bodyPr>
          <a:lstStyle/>
          <a:p>
            <a:r>
              <a:rPr lang="es-MX" sz="4000" b="1" dirty="0"/>
              <a:t>¿Cuál es la intervención más adecuada en este momento?</a:t>
            </a:r>
            <a:endParaRPr lang="es-MX" sz="4000" dirty="0"/>
          </a:p>
          <a:p>
            <a:pPr>
              <a:buFont typeface="Arial" panose="020B0604020202020204" pitchFamily="34" charset="0"/>
              <a:buChar char="•"/>
            </a:pPr>
            <a:r>
              <a:rPr lang="es-MX" sz="4000" dirty="0"/>
              <a:t>A) Administrar epinefrina IM inmediatamente</a:t>
            </a:r>
          </a:p>
          <a:p>
            <a:pPr>
              <a:buFont typeface="Arial" panose="020B0604020202020204" pitchFamily="34" charset="0"/>
              <a:buChar char="•"/>
            </a:pPr>
            <a:r>
              <a:rPr lang="es-MX" sz="4000" dirty="0"/>
              <a:t>B) Antihistamínico oral y evitar exposición al alérgeno</a:t>
            </a:r>
          </a:p>
          <a:p>
            <a:pPr>
              <a:buFont typeface="Arial" panose="020B0604020202020204" pitchFamily="34" charset="0"/>
              <a:buChar char="•"/>
            </a:pPr>
            <a:r>
              <a:rPr lang="es-MX" sz="4000" dirty="0"/>
              <a:t>C) Intubación profiláctica</a:t>
            </a:r>
          </a:p>
          <a:p>
            <a:pPr>
              <a:buFont typeface="Arial" panose="020B0604020202020204" pitchFamily="34" charset="0"/>
              <a:buChar char="•"/>
            </a:pPr>
            <a:r>
              <a:rPr lang="es-MX" sz="4000" dirty="0"/>
              <a:t>D) Derivación inmediata a UCI</a:t>
            </a:r>
          </a:p>
        </p:txBody>
      </p:sp>
    </p:spTree>
    <p:extLst>
      <p:ext uri="{BB962C8B-B14F-4D97-AF65-F5344CB8AC3E}">
        <p14:creationId xmlns:p14="http://schemas.microsoft.com/office/powerpoint/2010/main" val="37699488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CEC25E6E-16F2-574D-8D61-523CD8FC0A82}"/>
              </a:ext>
            </a:extLst>
          </p:cNvPr>
          <p:cNvSpPr/>
          <p:nvPr/>
        </p:nvSpPr>
        <p:spPr>
          <a:xfrm>
            <a:off x="3438241" y="3365488"/>
            <a:ext cx="12221686" cy="3539430"/>
          </a:xfrm>
          <a:prstGeom prst="rect">
            <a:avLst/>
          </a:prstGeom>
        </p:spPr>
        <p:txBody>
          <a:bodyPr wrap="square">
            <a:spAutoFit/>
          </a:bodyPr>
          <a:lstStyle/>
          <a:p>
            <a:r>
              <a:rPr lang="es-MX" sz="3200" dirty="0"/>
              <a:t>Después de 15 minutos, Andrea presenta disnea, edema de labios y sensación de cierre de garganta.</a:t>
            </a:r>
            <a:br>
              <a:rPr lang="es-MX" sz="3200" dirty="0"/>
            </a:br>
            <a:r>
              <a:rPr lang="es-MX" sz="3200" b="1" dirty="0"/>
              <a:t>¿Qué haces primero?</a:t>
            </a:r>
            <a:endParaRPr lang="es-MX" sz="3200" dirty="0"/>
          </a:p>
          <a:p>
            <a:pPr>
              <a:buFont typeface="Arial" panose="020B0604020202020204" pitchFamily="34" charset="0"/>
              <a:buChar char="•"/>
            </a:pPr>
            <a:r>
              <a:rPr lang="es-MX" sz="3200" dirty="0"/>
              <a:t>A) Administrar antihistamínico oral</a:t>
            </a:r>
          </a:p>
          <a:p>
            <a:pPr>
              <a:buFont typeface="Arial" panose="020B0604020202020204" pitchFamily="34" charset="0"/>
              <a:buChar char="•"/>
            </a:pPr>
            <a:r>
              <a:rPr lang="es-MX" sz="3200" dirty="0"/>
              <a:t>B) Observar 30 minutos más</a:t>
            </a:r>
          </a:p>
          <a:p>
            <a:pPr>
              <a:buFont typeface="Arial" panose="020B0604020202020204" pitchFamily="34" charset="0"/>
              <a:buChar char="•"/>
            </a:pPr>
            <a:r>
              <a:rPr lang="es-MX" sz="3200" dirty="0"/>
              <a:t>C) Administrar epinefrina IM y llamar a urgencias</a:t>
            </a:r>
          </a:p>
          <a:p>
            <a:pPr>
              <a:buFont typeface="Arial" panose="020B0604020202020204" pitchFamily="34" charset="0"/>
              <a:buChar char="•"/>
            </a:pPr>
            <a:r>
              <a:rPr lang="es-MX" sz="3200" dirty="0"/>
              <a:t>D) Poner compresas frías en ronchas</a:t>
            </a:r>
          </a:p>
        </p:txBody>
      </p:sp>
    </p:spTree>
    <p:extLst>
      <p:ext uri="{BB962C8B-B14F-4D97-AF65-F5344CB8AC3E}">
        <p14:creationId xmlns:p14="http://schemas.microsoft.com/office/powerpoint/2010/main" val="40917184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DFF26515-4C9B-8C4E-9743-C953FB66411D}"/>
              </a:ext>
            </a:extLst>
          </p:cNvPr>
          <p:cNvSpPr/>
          <p:nvPr/>
        </p:nvSpPr>
        <p:spPr>
          <a:xfrm>
            <a:off x="2590632" y="3123248"/>
            <a:ext cx="13196337" cy="4832092"/>
          </a:xfrm>
          <a:prstGeom prst="rect">
            <a:avLst/>
          </a:prstGeom>
        </p:spPr>
        <p:txBody>
          <a:bodyPr wrap="square">
            <a:spAutoFit/>
          </a:bodyPr>
          <a:lstStyle/>
          <a:p>
            <a:r>
              <a:rPr lang="es-MX" sz="2800" b="1" dirty="0"/>
              <a:t>Mantener la vía aérea permeable</a:t>
            </a:r>
          </a:p>
          <a:p>
            <a:pPr>
              <a:buFont typeface="Arial" panose="020B0604020202020204" pitchFamily="34" charset="0"/>
              <a:buChar char="•"/>
            </a:pPr>
            <a:r>
              <a:rPr lang="es-MX" sz="2800" dirty="0"/>
              <a:t>Retirar objetos de la boca.</a:t>
            </a:r>
          </a:p>
          <a:p>
            <a:pPr>
              <a:buFont typeface="Arial" panose="020B0604020202020204" pitchFamily="34" charset="0"/>
              <a:buChar char="•"/>
            </a:pPr>
            <a:r>
              <a:rPr lang="es-MX" sz="2800" dirty="0"/>
              <a:t>Aflojar ropa ajustada.</a:t>
            </a:r>
          </a:p>
          <a:p>
            <a:pPr>
              <a:buFont typeface="Arial" panose="020B0604020202020204" pitchFamily="34" charset="0"/>
              <a:buChar char="•"/>
            </a:pPr>
            <a:r>
              <a:rPr lang="es-MX" sz="2800" dirty="0"/>
              <a:t>Vigilar que no haya obstrucción por lengua o vómito.</a:t>
            </a:r>
          </a:p>
          <a:p>
            <a:pPr>
              <a:buFont typeface="Arial" panose="020B0604020202020204" pitchFamily="34" charset="0"/>
              <a:buChar char="•"/>
            </a:pPr>
            <a:r>
              <a:rPr lang="es-MX" sz="2800" dirty="0"/>
              <a:t>Si pierde el conocimiento y no respira → iniciar RCP.</a:t>
            </a:r>
          </a:p>
          <a:p>
            <a:endParaRPr lang="es-MX" sz="2800" b="1" dirty="0"/>
          </a:p>
          <a:p>
            <a:r>
              <a:rPr lang="es-MX" sz="2800" b="1" dirty="0"/>
              <a:t>Administrar medicamentos disponibles</a:t>
            </a:r>
          </a:p>
          <a:p>
            <a:pPr>
              <a:buFont typeface="Arial" panose="020B0604020202020204" pitchFamily="34" charset="0"/>
              <a:buChar char="•"/>
            </a:pPr>
            <a:r>
              <a:rPr lang="es-MX" sz="2800" b="1" dirty="0"/>
              <a:t>Antihistamínico oral</a:t>
            </a:r>
            <a:r>
              <a:rPr lang="es-MX" sz="2800" dirty="0"/>
              <a:t> (loratadina, cetirizina, difenhidramina).</a:t>
            </a:r>
          </a:p>
          <a:p>
            <a:pPr>
              <a:buFont typeface="Arial" panose="020B0604020202020204" pitchFamily="34" charset="0"/>
              <a:buChar char="•"/>
            </a:pPr>
            <a:r>
              <a:rPr lang="es-MX" sz="2800" b="1" dirty="0"/>
              <a:t>Corticoide oral</a:t>
            </a:r>
            <a:r>
              <a:rPr lang="es-MX" sz="2800" dirty="0"/>
              <a:t> si está disponible (prednisona, dexametasona) → no actúa de inmediato, pero previene reacciones tardías.</a:t>
            </a:r>
          </a:p>
          <a:p>
            <a:pPr>
              <a:buFont typeface="Arial" panose="020B0604020202020204" pitchFamily="34" charset="0"/>
              <a:buChar char="•"/>
            </a:pPr>
            <a:r>
              <a:rPr lang="es-MX" sz="2800" dirty="0"/>
              <a:t>Si hay inhalador de rescate (para asmáticos): usarlo si presenta broncoespasmo.</a:t>
            </a:r>
          </a:p>
        </p:txBody>
      </p:sp>
    </p:spTree>
    <p:extLst>
      <p:ext uri="{BB962C8B-B14F-4D97-AF65-F5344CB8AC3E}">
        <p14:creationId xmlns:p14="http://schemas.microsoft.com/office/powerpoint/2010/main" val="18594389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7820BA8B-2CE3-D542-BA85-8E20C487F6FD}"/>
              </a:ext>
            </a:extLst>
          </p:cNvPr>
          <p:cNvSpPr/>
          <p:nvPr/>
        </p:nvSpPr>
        <p:spPr>
          <a:xfrm>
            <a:off x="5107598" y="3619500"/>
            <a:ext cx="7770202" cy="369332"/>
          </a:xfrm>
          <a:prstGeom prst="rect">
            <a:avLst/>
          </a:prstGeom>
        </p:spPr>
        <p:txBody>
          <a:bodyPr wrap="square">
            <a:spAutoFit/>
          </a:bodyPr>
          <a:lstStyle/>
          <a:p>
            <a:r>
              <a:rPr lang="es-MX" dirty="0"/>
              <a:t>https://www.youtube.com/watch?v=9LPKXvr_568</a:t>
            </a:r>
          </a:p>
        </p:txBody>
      </p:sp>
    </p:spTree>
    <p:extLst>
      <p:ext uri="{BB962C8B-B14F-4D97-AF65-F5344CB8AC3E}">
        <p14:creationId xmlns:p14="http://schemas.microsoft.com/office/powerpoint/2010/main" val="36679621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AE436FB-B1CC-624C-9431-AE8DD1C6DDD6}"/>
              </a:ext>
            </a:extLst>
          </p:cNvPr>
          <p:cNvSpPr/>
          <p:nvPr/>
        </p:nvSpPr>
        <p:spPr>
          <a:xfrm>
            <a:off x="4648200" y="2331327"/>
            <a:ext cx="12268200" cy="4524315"/>
          </a:xfrm>
          <a:prstGeom prst="rect">
            <a:avLst/>
          </a:prstGeom>
        </p:spPr>
        <p:txBody>
          <a:bodyPr wrap="square">
            <a:spAutoFit/>
          </a:bodyPr>
          <a:lstStyle/>
          <a:p>
            <a:r>
              <a:rPr lang="es-MX" sz="3200" b="1" dirty="0"/>
              <a:t>1. Reconocimiento inicial y triage</a:t>
            </a:r>
          </a:p>
          <a:p>
            <a:pPr>
              <a:buFont typeface="Arial" panose="020B0604020202020204" pitchFamily="34" charset="0"/>
              <a:buChar char="•"/>
            </a:pPr>
            <a:r>
              <a:rPr lang="es-MX" sz="3200" dirty="0"/>
              <a:t>Evaluar rápidamente al paciente que llega con signos de alergia: historia rápida, síntomas, tiempo de inicio.</a:t>
            </a:r>
          </a:p>
          <a:p>
            <a:pPr>
              <a:buFont typeface="Arial" panose="020B0604020202020204" pitchFamily="34" charset="0"/>
              <a:buChar char="•"/>
            </a:pPr>
            <a:r>
              <a:rPr lang="es-MX" sz="3200" dirty="0"/>
              <a:t>Verificar si hay signos de gravedad: dificultad respiratoria, hinchazón de lengua o laringe, estridor, hipotensión, colapso circulatorio, alteración del estado de conciencia.</a:t>
            </a:r>
          </a:p>
          <a:p>
            <a:pPr>
              <a:buFont typeface="Arial" panose="020B0604020202020204" pitchFamily="34" charset="0"/>
              <a:buChar char="•"/>
            </a:pPr>
            <a:r>
              <a:rPr lang="es-MX" sz="3200" dirty="0"/>
              <a:t>Clasificar la urgencia: pacientes con posibilidad de comprometer la vía aérea, o con compromiso cardiovascular, requieren triaje inmediato. (Nivel de prioridad más alta). </a:t>
            </a:r>
          </a:p>
        </p:txBody>
      </p:sp>
    </p:spTree>
    <p:extLst>
      <p:ext uri="{BB962C8B-B14F-4D97-AF65-F5344CB8AC3E}">
        <p14:creationId xmlns:p14="http://schemas.microsoft.com/office/powerpoint/2010/main" val="21463246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AE436FB-B1CC-624C-9431-AE8DD1C6DDD6}"/>
              </a:ext>
            </a:extLst>
          </p:cNvPr>
          <p:cNvSpPr/>
          <p:nvPr/>
        </p:nvSpPr>
        <p:spPr>
          <a:xfrm>
            <a:off x="4038599" y="2234217"/>
            <a:ext cx="12506325" cy="3970318"/>
          </a:xfrm>
          <a:prstGeom prst="rect">
            <a:avLst/>
          </a:prstGeom>
        </p:spPr>
        <p:txBody>
          <a:bodyPr wrap="square">
            <a:spAutoFit/>
          </a:bodyPr>
          <a:lstStyle/>
          <a:p>
            <a:r>
              <a:rPr lang="es-MX" sz="2800" b="1" dirty="0"/>
              <a:t>2. Estabilización inmediata</a:t>
            </a:r>
          </a:p>
          <a:p>
            <a:pPr>
              <a:buFont typeface="Arial" panose="020B0604020202020204" pitchFamily="34" charset="0"/>
              <a:buChar char="•"/>
            </a:pPr>
            <a:r>
              <a:rPr lang="es-MX" sz="2800" dirty="0"/>
              <a:t>Asegurar la vía aérea, respiración y circulación (ABC o ABCDE: vía aérea, respiración, circulación, discapacidad – nivel de conciencia, exposición – temperatura, etc.).</a:t>
            </a:r>
          </a:p>
          <a:p>
            <a:pPr>
              <a:buFont typeface="Arial" panose="020B0604020202020204" pitchFamily="34" charset="0"/>
              <a:buChar char="•"/>
            </a:pPr>
            <a:r>
              <a:rPr lang="es-MX" sz="2800" dirty="0"/>
              <a:t>Poner oxígeno suplementario si hay dificultad respiratoria, hipoxia o compromiso pulmonar.</a:t>
            </a:r>
          </a:p>
          <a:p>
            <a:pPr>
              <a:buFont typeface="Arial" panose="020B0604020202020204" pitchFamily="34" charset="0"/>
              <a:buChar char="•"/>
            </a:pPr>
            <a:r>
              <a:rPr lang="es-MX" sz="2800" dirty="0"/>
              <a:t>Retirar el agente desencadenante si se identifica (alergenos: alimento, medicamento, picadura, etc.), y si es posible.</a:t>
            </a:r>
          </a:p>
          <a:p>
            <a:pPr>
              <a:buFont typeface="Arial" panose="020B0604020202020204" pitchFamily="34" charset="0"/>
              <a:buChar char="•"/>
            </a:pPr>
            <a:r>
              <a:rPr lang="es-MX" sz="2800" dirty="0"/>
              <a:t>Posicionar al paciente: decúbito supino, piernas elevadas si hay hipotensión, salvo contraindicaciones (vómito, dificultad para respirar, etc.).</a:t>
            </a:r>
          </a:p>
        </p:txBody>
      </p:sp>
    </p:spTree>
    <p:extLst>
      <p:ext uri="{BB962C8B-B14F-4D97-AF65-F5344CB8AC3E}">
        <p14:creationId xmlns:p14="http://schemas.microsoft.com/office/powerpoint/2010/main" val="1831857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AE436FB-B1CC-624C-9431-AE8DD1C6DDD6}"/>
              </a:ext>
            </a:extLst>
          </p:cNvPr>
          <p:cNvSpPr/>
          <p:nvPr/>
        </p:nvSpPr>
        <p:spPr>
          <a:xfrm>
            <a:off x="4503658" y="1820387"/>
            <a:ext cx="13022342" cy="6740307"/>
          </a:xfrm>
          <a:prstGeom prst="rect">
            <a:avLst/>
          </a:prstGeom>
        </p:spPr>
        <p:txBody>
          <a:bodyPr wrap="square">
            <a:spAutoFit/>
          </a:bodyPr>
          <a:lstStyle/>
          <a:p>
            <a:r>
              <a:rPr lang="es-MX" sz="2400" b="1" dirty="0"/>
              <a:t>3. Tratamiento farmacológico</a:t>
            </a:r>
          </a:p>
          <a:p>
            <a:r>
              <a:rPr lang="es-MX" sz="2400" b="1" dirty="0"/>
              <a:t>El tratamiento de elección en anafilaxia es la adrenalina (epinefrina) intramuscular</a:t>
            </a:r>
            <a:r>
              <a:rPr lang="es-MX" sz="2400" dirty="0"/>
              <a:t>. Se debe administrar lo más pronto posible.</a:t>
            </a:r>
          </a:p>
          <a:p>
            <a:pPr>
              <a:buFont typeface="Arial" panose="020B0604020202020204" pitchFamily="34" charset="0"/>
              <a:buChar char="•"/>
            </a:pPr>
            <a:r>
              <a:rPr lang="es-MX" sz="2400" dirty="0"/>
              <a:t>Dosis típica:</a:t>
            </a:r>
          </a:p>
          <a:p>
            <a:pPr marL="742950" lvl="1" indent="-285750">
              <a:buFont typeface="Arial" panose="020B0604020202020204" pitchFamily="34" charset="0"/>
              <a:buChar char="•"/>
            </a:pPr>
            <a:r>
              <a:rPr lang="es-MX" sz="2400" dirty="0"/>
              <a:t>Adultos: 0.3-0.5 mg de adrenalina 1:1000 (1 mg/ml) vía IM, en muslo (cara antero‐lateral). Niños: 0.01 mg/kg, con máximo acorde (por ejemplo 0.3 mg o 0.5 mg según guía) Repetir la dosis cada 5-15 minutos si los síntomas persisten o empeoran, hasta un número máximo de veces (generalmente 2-3 dosis). </a:t>
            </a:r>
          </a:p>
          <a:p>
            <a:pPr marL="742950" lvl="1" indent="-285750">
              <a:buFont typeface="Arial" panose="020B0604020202020204" pitchFamily="34" charset="0"/>
              <a:buChar char="•"/>
            </a:pPr>
            <a:r>
              <a:rPr lang="es-MX" sz="2400" dirty="0"/>
              <a:t>Si hay compromiso respiratorio severo: usar broncodilatadores nebulizados (agonistas beta2), inhalados o nebulizados. </a:t>
            </a:r>
          </a:p>
          <a:p>
            <a:pPr marL="742950" lvl="1" indent="-285750">
              <a:buFont typeface="Arial" panose="020B0604020202020204" pitchFamily="34" charset="0"/>
              <a:buChar char="•"/>
            </a:pPr>
            <a:r>
              <a:rPr lang="es-MX" sz="2400" dirty="0"/>
              <a:t>Antihistamínicos (clase H1, y opcionalmente H2) para síntomas cutáneos, prurito. No son sustitutos de la adrenalina. </a:t>
            </a:r>
          </a:p>
          <a:p>
            <a:pPr marL="742950" lvl="1" indent="-285750">
              <a:buFont typeface="Arial" panose="020B0604020202020204" pitchFamily="34" charset="0"/>
              <a:buChar char="•"/>
            </a:pPr>
            <a:r>
              <a:rPr lang="es-MX" sz="2400" dirty="0"/>
              <a:t>Corticoides sistémicos: pueden ayudar a prevenir reacciones bifásicas o recurrentes, principalmente si hay compromiso respiratorio o angioedema. </a:t>
            </a:r>
          </a:p>
          <a:p>
            <a:pPr marL="742950" lvl="1" indent="-285750">
              <a:buFont typeface="Arial" panose="020B0604020202020204" pitchFamily="34" charset="0"/>
              <a:buChar char="•"/>
            </a:pPr>
            <a:r>
              <a:rPr lang="es-MX" sz="2400" dirty="0"/>
              <a:t>Reposición de líquidos por vía intravenosa si hay hipotensión o signos de shock. Uso de suero salino u otro fluido adecuado. </a:t>
            </a:r>
          </a:p>
          <a:p>
            <a:pPr marL="742950" lvl="1" indent="-285750">
              <a:buFont typeface="Arial" panose="020B0604020202020204" pitchFamily="34" charset="0"/>
              <a:buChar char="•"/>
            </a:pPr>
            <a:r>
              <a:rPr lang="es-MX" sz="2400" dirty="0"/>
              <a:t>En pacientes que usan betabloqueantes o con reacciones refractarias, considerar glucagón si la adrenalina no resulta suficiente. </a:t>
            </a:r>
          </a:p>
        </p:txBody>
      </p:sp>
    </p:spTree>
    <p:extLst>
      <p:ext uri="{BB962C8B-B14F-4D97-AF65-F5344CB8AC3E}">
        <p14:creationId xmlns:p14="http://schemas.microsoft.com/office/powerpoint/2010/main" val="29255050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AE436FB-B1CC-624C-9431-AE8DD1C6DDD6}"/>
              </a:ext>
            </a:extLst>
          </p:cNvPr>
          <p:cNvSpPr/>
          <p:nvPr/>
        </p:nvSpPr>
        <p:spPr>
          <a:xfrm>
            <a:off x="4092979" y="2156584"/>
            <a:ext cx="12451946" cy="5632311"/>
          </a:xfrm>
          <a:prstGeom prst="rect">
            <a:avLst/>
          </a:prstGeom>
        </p:spPr>
        <p:txBody>
          <a:bodyPr wrap="square">
            <a:spAutoFit/>
          </a:bodyPr>
          <a:lstStyle/>
          <a:p>
            <a:r>
              <a:rPr lang="es-MX" sz="2400" b="1" dirty="0"/>
              <a:t>4. Monitorización</a:t>
            </a:r>
          </a:p>
          <a:p>
            <a:pPr>
              <a:buFont typeface="Arial" panose="020B0604020202020204" pitchFamily="34" charset="0"/>
              <a:buChar char="•"/>
            </a:pPr>
            <a:r>
              <a:rPr lang="es-MX" sz="2400" dirty="0"/>
              <a:t>Monitorizar signos vitales: frecuencia cardíaca, tensión arterial, frecuencia respiratoria, saturación de oxígeno, nivel de conciencia.</a:t>
            </a:r>
          </a:p>
          <a:p>
            <a:pPr>
              <a:buFont typeface="Arial" panose="020B0604020202020204" pitchFamily="34" charset="0"/>
              <a:buChar char="•"/>
            </a:pPr>
            <a:r>
              <a:rPr lang="es-MX" sz="2400" dirty="0"/>
              <a:t>Establecer acceso venoso.</a:t>
            </a:r>
          </a:p>
          <a:p>
            <a:pPr>
              <a:buFont typeface="Arial" panose="020B0604020202020204" pitchFamily="34" charset="0"/>
              <a:buChar char="•"/>
            </a:pPr>
            <a:r>
              <a:rPr lang="es-MX" sz="2400" dirty="0"/>
              <a:t>Continuar observando al paciente después del tratamiento, ya que pueden presentarse reacciones bifásicas (una recaída de la anafilaxia) varias horas después.</a:t>
            </a:r>
          </a:p>
          <a:p>
            <a:pPr>
              <a:buFont typeface="Arial" panose="020B0604020202020204" pitchFamily="34" charset="0"/>
              <a:buChar char="•"/>
            </a:pPr>
            <a:endParaRPr lang="es-MX" sz="2400" dirty="0"/>
          </a:p>
          <a:p>
            <a:r>
              <a:rPr lang="es-MX" sz="2400" b="1" dirty="0"/>
              <a:t>5. Estudios de apoyo</a:t>
            </a:r>
          </a:p>
          <a:p>
            <a:pPr>
              <a:buFont typeface="Arial" panose="020B0604020202020204" pitchFamily="34" charset="0"/>
              <a:buChar char="•"/>
            </a:pPr>
            <a:r>
              <a:rPr lang="es-MX" sz="2400" dirty="0"/>
              <a:t>En la fase aguda poca utilidad de análisis específicos para diagnóstico, diagnóstico es clínico.</a:t>
            </a:r>
          </a:p>
          <a:p>
            <a:pPr>
              <a:buFont typeface="Arial" panose="020B0604020202020204" pitchFamily="34" charset="0"/>
              <a:buChar char="•"/>
            </a:pPr>
            <a:endParaRPr lang="es-MX" sz="2400" dirty="0"/>
          </a:p>
          <a:p>
            <a:pPr>
              <a:buFont typeface="Arial" panose="020B0604020202020204" pitchFamily="34" charset="0"/>
              <a:buChar char="•"/>
            </a:pPr>
            <a:r>
              <a:rPr lang="es-MX" sz="2400" dirty="0"/>
              <a:t>En pacientes estables, posterior al episodio, se pueden realizar pruebas para identificar el alérgeno: pruebas de alergia (intradérmicas, Prick test, IgE específicas), prueba de exposición, etc.</a:t>
            </a:r>
          </a:p>
          <a:p>
            <a:pPr>
              <a:buFont typeface="Arial" panose="020B0604020202020204" pitchFamily="34" charset="0"/>
              <a:buChar char="•"/>
            </a:pPr>
            <a:endParaRPr lang="es-MX" sz="2400" dirty="0"/>
          </a:p>
          <a:p>
            <a:pPr>
              <a:buFont typeface="Arial" panose="020B0604020202020204" pitchFamily="34" charset="0"/>
              <a:buChar char="•"/>
            </a:pPr>
            <a:r>
              <a:rPr lang="es-MX" sz="2400" dirty="0"/>
              <a:t>En algunos protocolos se sugiere medición de triptasa sérica (cuando esté disponible), especialmente si se sospecha de origen de veneno de himenópteros u otra causa grave.</a:t>
            </a:r>
          </a:p>
        </p:txBody>
      </p:sp>
    </p:spTree>
    <p:extLst>
      <p:ext uri="{BB962C8B-B14F-4D97-AF65-F5344CB8AC3E}">
        <p14:creationId xmlns:p14="http://schemas.microsoft.com/office/powerpoint/2010/main" val="22729856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4A6FB61B-84E1-F047-BD1E-F18A5DDA340F}"/>
              </a:ext>
            </a:extLst>
          </p:cNvPr>
          <p:cNvSpPr/>
          <p:nvPr/>
        </p:nvSpPr>
        <p:spPr>
          <a:xfrm>
            <a:off x="4343400" y="1954334"/>
            <a:ext cx="12954000" cy="6247864"/>
          </a:xfrm>
          <a:prstGeom prst="rect">
            <a:avLst/>
          </a:prstGeom>
        </p:spPr>
        <p:txBody>
          <a:bodyPr wrap="square">
            <a:spAutoFit/>
          </a:bodyPr>
          <a:lstStyle/>
          <a:p>
            <a:r>
              <a:rPr lang="es-MX" sz="2000" b="1" dirty="0"/>
              <a:t>6. Alta y seguimiento</a:t>
            </a:r>
          </a:p>
          <a:p>
            <a:pPr>
              <a:buFont typeface="Arial" panose="020B0604020202020204" pitchFamily="34" charset="0"/>
              <a:buChar char="•"/>
            </a:pPr>
            <a:r>
              <a:rPr lang="es-MX" sz="2000" dirty="0"/>
              <a:t>Una vez estabilizado, determinar si puede ser dado de alta o si debe permanecer bajo observación varias horas (6-8 horas suelen recomendarse en muchos protocolos) para asegurarse de que no aparezca una reacción tardía.</a:t>
            </a:r>
          </a:p>
          <a:p>
            <a:pPr>
              <a:buFont typeface="Arial" panose="020B0604020202020204" pitchFamily="34" charset="0"/>
              <a:buChar char="•"/>
            </a:pPr>
            <a:endParaRPr lang="es-MX" sz="2000" dirty="0"/>
          </a:p>
          <a:p>
            <a:pPr>
              <a:buFont typeface="Arial" panose="020B0604020202020204" pitchFamily="34" charset="0"/>
              <a:buChar char="•"/>
            </a:pPr>
            <a:r>
              <a:rPr lang="es-MX" sz="2000" dirty="0"/>
              <a:t>Antes de alta: dar al paciente educación sobre:</a:t>
            </a:r>
          </a:p>
          <a:p>
            <a:pPr marL="742950" lvl="1" indent="-285750">
              <a:buFont typeface="Arial" panose="020B0604020202020204" pitchFamily="34" charset="0"/>
              <a:buChar char="•"/>
            </a:pPr>
            <a:r>
              <a:rPr lang="es-MX" sz="2000" dirty="0"/>
              <a:t>Qué desencadenó la reacción (si se conoce).</a:t>
            </a:r>
          </a:p>
          <a:p>
            <a:pPr marL="742950" lvl="1" indent="-285750">
              <a:buFont typeface="Arial" panose="020B0604020202020204" pitchFamily="34" charset="0"/>
              <a:buChar char="•"/>
            </a:pPr>
            <a:r>
              <a:rPr lang="es-MX" sz="2000" dirty="0"/>
              <a:t>Cómo evitar futuros episodios (evitar alérgeno, etiqueta de alimentos, cuidado con medicamentos).</a:t>
            </a:r>
          </a:p>
          <a:p>
            <a:pPr marL="742950" lvl="1" indent="-285750">
              <a:buFont typeface="Arial" panose="020B0604020202020204" pitchFamily="34" charset="0"/>
              <a:buChar char="•"/>
            </a:pPr>
            <a:r>
              <a:rPr lang="es-MX" sz="2000" dirty="0"/>
              <a:t>Enseñar el uso del autoinyector de adrenalina (si aplica). </a:t>
            </a:r>
          </a:p>
          <a:p>
            <a:pPr>
              <a:buFont typeface="Arial" panose="020B0604020202020204" pitchFamily="34" charset="0"/>
              <a:buChar char="•"/>
            </a:pPr>
            <a:endParaRPr lang="es-MX" sz="2000" dirty="0"/>
          </a:p>
          <a:p>
            <a:pPr>
              <a:buFont typeface="Arial" panose="020B0604020202020204" pitchFamily="34" charset="0"/>
              <a:buChar char="•"/>
            </a:pPr>
            <a:r>
              <a:rPr lang="es-MX" sz="2000" dirty="0"/>
              <a:t>Derivar al especialista en alergología para estudio de alergia, identificación de alérgeno, posiblemente inmunoterapia si es aplicable.</a:t>
            </a:r>
          </a:p>
          <a:p>
            <a:pPr>
              <a:buFont typeface="Arial" panose="020B0604020202020204" pitchFamily="34" charset="0"/>
              <a:buChar char="•"/>
            </a:pPr>
            <a:endParaRPr lang="es-MX" sz="2000" dirty="0"/>
          </a:p>
          <a:p>
            <a:r>
              <a:rPr lang="es-MX" sz="2000" b="1" dirty="0"/>
              <a:t>7. Documentación</a:t>
            </a:r>
          </a:p>
          <a:p>
            <a:pPr>
              <a:buFont typeface="Arial" panose="020B0604020202020204" pitchFamily="34" charset="0"/>
              <a:buChar char="•"/>
            </a:pPr>
            <a:r>
              <a:rPr lang="es-MX" sz="2000" dirty="0"/>
              <a:t>Registrar en historia clínica todos los detalles:</a:t>
            </a:r>
          </a:p>
          <a:p>
            <a:pPr marL="742950" lvl="1" indent="-285750">
              <a:buFont typeface="Arial" panose="020B0604020202020204" pitchFamily="34" charset="0"/>
              <a:buChar char="•"/>
            </a:pPr>
            <a:r>
              <a:rPr lang="es-MX" sz="2000" dirty="0"/>
              <a:t>Hora del inicio de síntomas.</a:t>
            </a:r>
          </a:p>
          <a:p>
            <a:pPr marL="742950" lvl="1" indent="-285750">
              <a:buFont typeface="Arial" panose="020B0604020202020204" pitchFamily="34" charset="0"/>
              <a:buChar char="•"/>
            </a:pPr>
            <a:r>
              <a:rPr lang="es-MX" sz="2000" dirty="0"/>
              <a:t>Qué se administró (adrenalina: dosis, vía, hora; otros medicamentos).</a:t>
            </a:r>
          </a:p>
          <a:p>
            <a:pPr marL="742950" lvl="1" indent="-285750">
              <a:buFont typeface="Arial" panose="020B0604020202020204" pitchFamily="34" charset="0"/>
              <a:buChar char="•"/>
            </a:pPr>
            <a:r>
              <a:rPr lang="es-MX" sz="2000" dirty="0"/>
              <a:t>Respuesta al tratamiento.</a:t>
            </a:r>
          </a:p>
          <a:p>
            <a:pPr marL="742950" lvl="1" indent="-285750">
              <a:buFont typeface="Arial" panose="020B0604020202020204" pitchFamily="34" charset="0"/>
              <a:buChar char="•"/>
            </a:pPr>
            <a:r>
              <a:rPr lang="es-MX" sz="2000" dirty="0"/>
              <a:t>Signos y síntomas observados.</a:t>
            </a:r>
          </a:p>
          <a:p>
            <a:pPr marL="742950" lvl="1" indent="-285750">
              <a:buFont typeface="Arial" panose="020B0604020202020204" pitchFamily="34" charset="0"/>
              <a:buChar char="•"/>
            </a:pPr>
            <a:r>
              <a:rPr lang="es-MX" sz="2000" dirty="0"/>
              <a:t>Identificación del alérgeno si se conoce.</a:t>
            </a:r>
          </a:p>
          <a:p>
            <a:pPr>
              <a:buFont typeface="Arial" panose="020B0604020202020204" pitchFamily="34" charset="0"/>
              <a:buChar char="•"/>
            </a:pPr>
            <a:r>
              <a:rPr lang="es-MX" sz="2000" dirty="0"/>
              <a:t>Notificar si corresponde (alergenos nuevos, eventos adversos con medicamentos, etc.).</a:t>
            </a:r>
          </a:p>
        </p:txBody>
      </p:sp>
    </p:spTree>
    <p:extLst>
      <p:ext uri="{BB962C8B-B14F-4D97-AF65-F5344CB8AC3E}">
        <p14:creationId xmlns:p14="http://schemas.microsoft.com/office/powerpoint/2010/main" val="8786502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7AC48197-7F8A-CE45-918A-BC3F6A7A6B82}"/>
              </a:ext>
            </a:extLst>
          </p:cNvPr>
          <p:cNvPicPr>
            <a:picLocks noChangeAspect="1"/>
          </p:cNvPicPr>
          <p:nvPr/>
        </p:nvPicPr>
        <p:blipFill>
          <a:blip r:embed="rId7"/>
          <a:stretch>
            <a:fillRect/>
          </a:stretch>
        </p:blipFill>
        <p:spPr>
          <a:xfrm>
            <a:off x="4800600" y="2234217"/>
            <a:ext cx="7162800" cy="7162800"/>
          </a:xfrm>
          <a:prstGeom prst="rect">
            <a:avLst/>
          </a:prstGeom>
        </p:spPr>
      </p:pic>
      <p:sp>
        <p:nvSpPr>
          <p:cNvPr id="10" name="Rectángulo 9">
            <a:extLst>
              <a:ext uri="{FF2B5EF4-FFF2-40B4-BE49-F238E27FC236}">
                <a16:creationId xmlns:a16="http://schemas.microsoft.com/office/drawing/2014/main" id="{C73951A6-8D30-314A-9D90-1CF87CDB5F2A}"/>
              </a:ext>
            </a:extLst>
          </p:cNvPr>
          <p:cNvSpPr/>
          <p:nvPr/>
        </p:nvSpPr>
        <p:spPr>
          <a:xfrm>
            <a:off x="3185587" y="801632"/>
            <a:ext cx="10593029" cy="3631763"/>
          </a:xfrm>
          <a:prstGeom prst="rect">
            <a:avLst/>
          </a:prstGeom>
          <a:noFill/>
        </p:spPr>
        <p:txBody>
          <a:bodyPr wrap="none" lIns="91440" tIns="45720" rIns="91440" bIns="45720">
            <a:spAutoFit/>
          </a:bodyPr>
          <a:lstStyle/>
          <a:p>
            <a:pPr algn="ctr"/>
            <a:r>
              <a:rPr lang="es-ES" sz="11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INTOXICACIONES</a:t>
            </a:r>
          </a:p>
          <a:p>
            <a:pPr algn="ctr"/>
            <a:endParaRPr lang="es-ES"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7340765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60837D2-2AE5-594F-86BA-763060FF31ED}"/>
              </a:ext>
            </a:extLst>
          </p:cNvPr>
          <p:cNvSpPr/>
          <p:nvPr/>
        </p:nvSpPr>
        <p:spPr>
          <a:xfrm>
            <a:off x="4191000" y="2234217"/>
            <a:ext cx="12877800" cy="4524315"/>
          </a:xfrm>
          <a:prstGeom prst="rect">
            <a:avLst/>
          </a:prstGeom>
        </p:spPr>
        <p:txBody>
          <a:bodyPr wrap="square">
            <a:spAutoFit/>
          </a:bodyPr>
          <a:lstStyle/>
          <a:p>
            <a:r>
              <a:rPr lang="es-MX" sz="3600" dirty="0">
                <a:latin typeface="Palatino" pitchFamily="2" charset="77"/>
              </a:rPr>
              <a:t>Una intoxicación es el conjunto de síntomas y signos que se producen en el organismo como consecuencia de la entrada de una sustancia exógena en el mismo, en una cantidad suficiente como para producir un daño. Cualquier sustancia pueden ser potencialmente tóxica dependiendo de la dosis; algunas son prácticamente inocuas y requieren grandes cantidades para producir efec- tos adversos y otras son muy tóxicas por lo que a pequeñas dosis causan intoxicaciones graves. </a:t>
            </a:r>
            <a:endParaRPr lang="es-MX" sz="3600" dirty="0"/>
          </a:p>
        </p:txBody>
      </p:sp>
    </p:spTree>
    <p:extLst>
      <p:ext uri="{BB962C8B-B14F-4D97-AF65-F5344CB8AC3E}">
        <p14:creationId xmlns:p14="http://schemas.microsoft.com/office/powerpoint/2010/main" val="37639812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C5247F66-1717-2A4B-A7C7-4557416CA573}"/>
              </a:ext>
            </a:extLst>
          </p:cNvPr>
          <p:cNvPicPr>
            <a:picLocks noChangeAspect="1"/>
          </p:cNvPicPr>
          <p:nvPr/>
        </p:nvPicPr>
        <p:blipFill rotWithShape="1">
          <a:blip r:embed="rId7">
            <a:extLst>
              <a:ext uri="{28A0092B-C50C-407E-A947-70E740481C1C}">
                <a14:useLocalDpi xmlns:a14="http://schemas.microsoft.com/office/drawing/2010/main" val="0"/>
              </a:ext>
            </a:extLst>
          </a:blip>
          <a:srcRect b="14436"/>
          <a:stretch/>
        </p:blipFill>
        <p:spPr>
          <a:xfrm>
            <a:off x="4957758" y="1411551"/>
            <a:ext cx="8235800" cy="7493617"/>
          </a:xfrm>
          <a:prstGeom prst="rect">
            <a:avLst/>
          </a:prstGeom>
        </p:spPr>
      </p:pic>
    </p:spTree>
    <p:extLst>
      <p:ext uri="{BB962C8B-B14F-4D97-AF65-F5344CB8AC3E}">
        <p14:creationId xmlns:p14="http://schemas.microsoft.com/office/powerpoint/2010/main" val="21883807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8CB9A0B-A3D9-C94F-966B-ADE97D544C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6076" y="34947"/>
            <a:ext cx="9652723" cy="8554416"/>
          </a:xfrm>
          <a:prstGeom prst="rect">
            <a:avLst/>
          </a:prstGeom>
        </p:spPr>
      </p:pic>
    </p:spTree>
    <p:extLst>
      <p:ext uri="{BB962C8B-B14F-4D97-AF65-F5344CB8AC3E}">
        <p14:creationId xmlns:p14="http://schemas.microsoft.com/office/powerpoint/2010/main" val="11105993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B29A97A-BDA0-794B-9CE5-8A37808291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2234217"/>
            <a:ext cx="14226348" cy="6414686"/>
          </a:xfrm>
          <a:prstGeom prst="rect">
            <a:avLst/>
          </a:prstGeom>
        </p:spPr>
      </p:pic>
    </p:spTree>
    <p:extLst>
      <p:ext uri="{BB962C8B-B14F-4D97-AF65-F5344CB8AC3E}">
        <p14:creationId xmlns:p14="http://schemas.microsoft.com/office/powerpoint/2010/main" val="18857460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39D201A-4C09-9540-B07B-A037386393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6316" y="532837"/>
            <a:ext cx="12268200" cy="8398026"/>
          </a:xfrm>
          <a:prstGeom prst="rect">
            <a:avLst/>
          </a:prstGeom>
        </p:spPr>
      </p:pic>
    </p:spTree>
    <p:extLst>
      <p:ext uri="{BB962C8B-B14F-4D97-AF65-F5344CB8AC3E}">
        <p14:creationId xmlns:p14="http://schemas.microsoft.com/office/powerpoint/2010/main" val="40202314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D7D72B5-3950-7341-8FB3-AB6A39F1F0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8961" y="1995484"/>
            <a:ext cx="13098789" cy="6521991"/>
          </a:xfrm>
          <a:prstGeom prst="rect">
            <a:avLst/>
          </a:prstGeom>
        </p:spPr>
      </p:pic>
    </p:spTree>
    <p:extLst>
      <p:ext uri="{BB962C8B-B14F-4D97-AF65-F5344CB8AC3E}">
        <p14:creationId xmlns:p14="http://schemas.microsoft.com/office/powerpoint/2010/main" val="27730706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2" name="Imagen 11">
            <a:extLst>
              <a:ext uri="{FF2B5EF4-FFF2-40B4-BE49-F238E27FC236}">
                <a16:creationId xmlns:a16="http://schemas.microsoft.com/office/drawing/2014/main" id="{1F3BF652-FA53-BD49-8BE6-EFE64A5006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36736" y="1338766"/>
            <a:ext cx="12077844" cy="7472821"/>
          </a:xfrm>
          <a:prstGeom prst="rect">
            <a:avLst/>
          </a:prstGeom>
        </p:spPr>
      </p:pic>
    </p:spTree>
    <p:extLst>
      <p:ext uri="{BB962C8B-B14F-4D97-AF65-F5344CB8AC3E}">
        <p14:creationId xmlns:p14="http://schemas.microsoft.com/office/powerpoint/2010/main" val="13884427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E9277059-B59B-954D-997B-1166211FA4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0755" y="2370153"/>
            <a:ext cx="12686995" cy="5924451"/>
          </a:xfrm>
          <a:prstGeom prst="rect">
            <a:avLst/>
          </a:prstGeom>
        </p:spPr>
      </p:pic>
    </p:spTree>
    <p:extLst>
      <p:ext uri="{BB962C8B-B14F-4D97-AF65-F5344CB8AC3E}">
        <p14:creationId xmlns:p14="http://schemas.microsoft.com/office/powerpoint/2010/main" val="27235068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87F96BDC-8B27-624F-AD8A-BC237A5C2122}"/>
              </a:ext>
            </a:extLst>
          </p:cNvPr>
          <p:cNvSpPr/>
          <p:nvPr/>
        </p:nvSpPr>
        <p:spPr>
          <a:xfrm>
            <a:off x="3962400" y="2234217"/>
            <a:ext cx="13258800" cy="6001643"/>
          </a:xfrm>
          <a:prstGeom prst="rect">
            <a:avLst/>
          </a:prstGeom>
        </p:spPr>
        <p:txBody>
          <a:bodyPr wrap="square">
            <a:spAutoFit/>
          </a:bodyPr>
          <a:lstStyle/>
          <a:p>
            <a:r>
              <a:rPr lang="es-MX" sz="3200" b="1" dirty="0"/>
              <a:t>Sospecha clínica inicial</a:t>
            </a:r>
          </a:p>
          <a:p>
            <a:r>
              <a:rPr lang="es-MX" sz="3200" dirty="0"/>
              <a:t>Se debe pensar en </a:t>
            </a:r>
            <a:r>
              <a:rPr lang="es-MX" sz="3200" b="1" dirty="0"/>
              <a:t>intoxicación alimentaria</a:t>
            </a:r>
            <a:r>
              <a:rPr lang="es-MX" sz="3200" dirty="0"/>
              <a:t> cuando aparecen síntomas gastrointestinales (y sistémicos en algunos casos) en un paciente o grupo de personas tras haber consumido alimentos o bebidas de la misma fuente.</a:t>
            </a:r>
          </a:p>
          <a:p>
            <a:r>
              <a:rPr lang="es-MX" sz="3200" b="1" dirty="0"/>
              <a:t>Síntomas frecuentes</a:t>
            </a:r>
          </a:p>
          <a:p>
            <a:pPr>
              <a:buFont typeface="Arial" panose="020B0604020202020204" pitchFamily="34" charset="0"/>
              <a:buChar char="•"/>
            </a:pPr>
            <a:r>
              <a:rPr lang="es-MX" sz="3200" b="1" dirty="0"/>
              <a:t>Gastrointestinales:</a:t>
            </a:r>
            <a:r>
              <a:rPr lang="es-MX" sz="3200" dirty="0"/>
              <a:t> náusea, vómito, dolor abdominal, diarrea (acuosa o inflamatoria), fiebre.</a:t>
            </a:r>
          </a:p>
          <a:p>
            <a:pPr>
              <a:buFont typeface="Arial" panose="020B0604020202020204" pitchFamily="34" charset="0"/>
              <a:buChar char="•"/>
            </a:pPr>
            <a:r>
              <a:rPr lang="es-MX" sz="3200" b="1" dirty="0"/>
              <a:t>Neurológicos:</a:t>
            </a:r>
            <a:r>
              <a:rPr lang="es-MX" sz="3200" dirty="0"/>
              <a:t> visión borrosa, parestesias, debilidad (botulismo, ciguatera, metales pesados).</a:t>
            </a:r>
          </a:p>
          <a:p>
            <a:pPr>
              <a:buFont typeface="Arial" panose="020B0604020202020204" pitchFamily="34" charset="0"/>
              <a:buChar char="•"/>
            </a:pPr>
            <a:r>
              <a:rPr lang="es-MX" sz="3200" b="1" dirty="0"/>
              <a:t>Cardiovasculares:</a:t>
            </a:r>
            <a:r>
              <a:rPr lang="es-MX" sz="3200" dirty="0"/>
              <a:t> taquicardia, hipotensión (deshidratación, toxinas).</a:t>
            </a:r>
          </a:p>
          <a:p>
            <a:pPr>
              <a:buFont typeface="Arial" panose="020B0604020202020204" pitchFamily="34" charset="0"/>
              <a:buChar char="•"/>
            </a:pPr>
            <a:r>
              <a:rPr lang="es-MX" sz="3200" b="1" dirty="0"/>
              <a:t>Otros:</a:t>
            </a:r>
            <a:r>
              <a:rPr lang="es-MX" sz="3200" dirty="0"/>
              <a:t> ictericia (hepatitis viral alimentaria), erupciones cutáneas (histaminosis por pescado).</a:t>
            </a:r>
          </a:p>
        </p:txBody>
      </p:sp>
    </p:spTree>
    <p:extLst>
      <p:ext uri="{BB962C8B-B14F-4D97-AF65-F5344CB8AC3E}">
        <p14:creationId xmlns:p14="http://schemas.microsoft.com/office/powerpoint/2010/main" val="31330360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657D74B5-3D99-3546-BB0E-B60E039265D8}"/>
              </a:ext>
            </a:extLst>
          </p:cNvPr>
          <p:cNvSpPr/>
          <p:nvPr/>
        </p:nvSpPr>
        <p:spPr>
          <a:xfrm>
            <a:off x="4092978" y="1888604"/>
            <a:ext cx="13204421" cy="5016758"/>
          </a:xfrm>
          <a:prstGeom prst="rect">
            <a:avLst/>
          </a:prstGeom>
        </p:spPr>
        <p:txBody>
          <a:bodyPr wrap="square">
            <a:spAutoFit/>
          </a:bodyPr>
          <a:lstStyle/>
          <a:p>
            <a:r>
              <a:rPr lang="es-MX" sz="3200" b="1" dirty="0"/>
              <a:t>Estudios de laboratorio (indicados en casos moderados/graves)</a:t>
            </a:r>
          </a:p>
          <a:p>
            <a:pPr>
              <a:buFont typeface="Arial" panose="020B0604020202020204" pitchFamily="34" charset="0"/>
              <a:buChar char="•"/>
            </a:pPr>
            <a:r>
              <a:rPr lang="es-MX" sz="3200" b="1" dirty="0"/>
              <a:t>Cuadro hemático y electrolitos:</a:t>
            </a:r>
            <a:r>
              <a:rPr lang="es-MX" sz="3200" dirty="0"/>
              <a:t> si hay deshidratación.</a:t>
            </a:r>
          </a:p>
          <a:p>
            <a:pPr>
              <a:buFont typeface="Arial" panose="020B0604020202020204" pitchFamily="34" charset="0"/>
              <a:buChar char="•"/>
            </a:pPr>
            <a:r>
              <a:rPr lang="es-MX" sz="3200" b="1" dirty="0"/>
              <a:t>Coprocultivo y antibiograma:</a:t>
            </a:r>
            <a:r>
              <a:rPr lang="es-MX" sz="3200" dirty="0"/>
              <a:t> en diarrea sanguinolenta, fiebre, inmunodepresión, brotes.</a:t>
            </a:r>
          </a:p>
          <a:p>
            <a:pPr>
              <a:buFont typeface="Arial" panose="020B0604020202020204" pitchFamily="34" charset="0"/>
              <a:buChar char="•"/>
            </a:pPr>
            <a:r>
              <a:rPr lang="es-MX" sz="3200" b="1" dirty="0"/>
              <a:t>PCR de patógenos entéricos</a:t>
            </a:r>
            <a:r>
              <a:rPr lang="es-MX" sz="3200" dirty="0"/>
              <a:t> (si está disponible) para identificar Salmonella, Shigella, E. coli, Campylobacter, Norovirus, etc.</a:t>
            </a:r>
          </a:p>
          <a:p>
            <a:pPr>
              <a:buFont typeface="Arial" panose="020B0604020202020204" pitchFamily="34" charset="0"/>
              <a:buChar char="•"/>
            </a:pPr>
            <a:r>
              <a:rPr lang="es-MX" sz="3200" b="1" dirty="0"/>
              <a:t>Toxinas específicas:</a:t>
            </a:r>
            <a:r>
              <a:rPr lang="es-MX" sz="3200" dirty="0"/>
              <a:t> toxina botulínica (sangre/heces/alimentos), enterotoxinas de S. aureus o Bacillus cereus.</a:t>
            </a:r>
          </a:p>
          <a:p>
            <a:pPr>
              <a:buFont typeface="Arial" panose="020B0604020202020204" pitchFamily="34" charset="0"/>
              <a:buChar char="•"/>
            </a:pPr>
            <a:r>
              <a:rPr lang="es-MX" sz="3200" b="1" dirty="0"/>
              <a:t>Química sanguínea:</a:t>
            </a:r>
            <a:r>
              <a:rPr lang="es-MX" sz="3200" dirty="0"/>
              <a:t> función hepática (hepatitis A, E), función renal (síndrome urémico hemolítico).</a:t>
            </a:r>
          </a:p>
        </p:txBody>
      </p:sp>
    </p:spTree>
    <p:extLst>
      <p:ext uri="{BB962C8B-B14F-4D97-AF65-F5344CB8AC3E}">
        <p14:creationId xmlns:p14="http://schemas.microsoft.com/office/powerpoint/2010/main" val="37658865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03F05178-FAFF-F144-AE34-AFE48608F344}"/>
              </a:ext>
            </a:extLst>
          </p:cNvPr>
          <p:cNvSpPr/>
          <p:nvPr/>
        </p:nvSpPr>
        <p:spPr>
          <a:xfrm>
            <a:off x="3746644" y="2400300"/>
            <a:ext cx="13626956" cy="5509200"/>
          </a:xfrm>
          <a:prstGeom prst="rect">
            <a:avLst/>
          </a:prstGeom>
        </p:spPr>
        <p:txBody>
          <a:bodyPr wrap="square">
            <a:spAutoFit/>
          </a:bodyPr>
          <a:lstStyle/>
          <a:p>
            <a:r>
              <a:rPr lang="es-MX" sz="3200" b="1" dirty="0"/>
              <a:t>Diagnóstico diferencial</a:t>
            </a:r>
          </a:p>
          <a:p>
            <a:pPr>
              <a:buFont typeface="Arial" panose="020B0604020202020204" pitchFamily="34" charset="0"/>
              <a:buChar char="•"/>
            </a:pPr>
            <a:r>
              <a:rPr lang="es-MX" sz="3200" dirty="0"/>
              <a:t>Gastroenteritis viral no alimentaria.</a:t>
            </a:r>
          </a:p>
          <a:p>
            <a:pPr>
              <a:buFont typeface="Arial" panose="020B0604020202020204" pitchFamily="34" charset="0"/>
              <a:buChar char="•"/>
            </a:pPr>
            <a:r>
              <a:rPr lang="es-MX" sz="3200" dirty="0"/>
              <a:t>Síndromes abdominales agudos (apendicitis, colecistitis).</a:t>
            </a:r>
          </a:p>
          <a:p>
            <a:pPr>
              <a:buFont typeface="Arial" panose="020B0604020202020204" pitchFamily="34" charset="0"/>
              <a:buChar char="•"/>
            </a:pPr>
            <a:r>
              <a:rPr lang="es-MX" sz="3200" dirty="0"/>
              <a:t>Intoxicaciones químicas (metales pesados, pesticidas).</a:t>
            </a:r>
          </a:p>
          <a:p>
            <a:pPr>
              <a:buFont typeface="Arial" panose="020B0604020202020204" pitchFamily="34" charset="0"/>
              <a:buChar char="•"/>
            </a:pPr>
            <a:r>
              <a:rPr lang="es-MX" sz="3200" dirty="0"/>
              <a:t>Medicamentos (laxantes, antibióticos → diarrea por C. difficile).</a:t>
            </a:r>
          </a:p>
          <a:p>
            <a:endParaRPr lang="es-MX" sz="3200" b="1"/>
          </a:p>
          <a:p>
            <a:r>
              <a:rPr lang="es-MX" sz="3200" b="1"/>
              <a:t>Confirmación </a:t>
            </a:r>
            <a:r>
              <a:rPr lang="es-MX" sz="3200" b="1" dirty="0"/>
              <a:t>epidemiológica</a:t>
            </a:r>
          </a:p>
          <a:p>
            <a:pPr>
              <a:buFont typeface="Arial" panose="020B0604020202020204" pitchFamily="34" charset="0"/>
              <a:buChar char="•"/>
            </a:pPr>
            <a:r>
              <a:rPr lang="es-MX" sz="3200" b="1" dirty="0"/>
              <a:t>Análisis de alimentos sospechosos</a:t>
            </a:r>
            <a:r>
              <a:rPr lang="es-MX" sz="3200" dirty="0"/>
              <a:t> (cultivo, toxinas).</a:t>
            </a:r>
          </a:p>
          <a:p>
            <a:pPr>
              <a:buFont typeface="Arial" panose="020B0604020202020204" pitchFamily="34" charset="0"/>
              <a:buChar char="•"/>
            </a:pPr>
            <a:r>
              <a:rPr lang="es-MX" sz="3200" b="1" dirty="0"/>
              <a:t>Notificación a epidemiología hospitalaria o autoridad sanitaria</a:t>
            </a:r>
            <a:r>
              <a:rPr lang="es-MX" sz="3200" dirty="0"/>
              <a:t> en caso de brote.</a:t>
            </a:r>
          </a:p>
          <a:p>
            <a:pPr>
              <a:buFont typeface="Arial" panose="020B0604020202020204" pitchFamily="34" charset="0"/>
              <a:buChar char="•"/>
            </a:pPr>
            <a:r>
              <a:rPr lang="es-MX" sz="3200" b="1" dirty="0"/>
              <a:t>Trazabilidad:</a:t>
            </a:r>
            <a:r>
              <a:rPr lang="es-MX" sz="3200" dirty="0"/>
              <a:t> identificar fuente para prevenir más casos.</a:t>
            </a:r>
          </a:p>
        </p:txBody>
      </p:sp>
    </p:spTree>
    <p:extLst>
      <p:ext uri="{BB962C8B-B14F-4D97-AF65-F5344CB8AC3E}">
        <p14:creationId xmlns:p14="http://schemas.microsoft.com/office/powerpoint/2010/main" val="22508313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62401BA1-25FA-9E48-A731-4DC8B98C07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76800" y="876300"/>
            <a:ext cx="8720471" cy="8207502"/>
          </a:xfrm>
          <a:prstGeom prst="rect">
            <a:avLst/>
          </a:prstGeom>
        </p:spPr>
      </p:pic>
    </p:spTree>
    <p:extLst>
      <p:ext uri="{BB962C8B-B14F-4D97-AF65-F5344CB8AC3E}">
        <p14:creationId xmlns:p14="http://schemas.microsoft.com/office/powerpoint/2010/main" val="21343304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5822B44-927C-DD49-A39B-AAD91090C0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01299" y="1135923"/>
            <a:ext cx="11589270" cy="8027430"/>
          </a:xfrm>
          <a:prstGeom prst="rect">
            <a:avLst/>
          </a:prstGeom>
        </p:spPr>
      </p:pic>
    </p:spTree>
    <p:extLst>
      <p:ext uri="{BB962C8B-B14F-4D97-AF65-F5344CB8AC3E}">
        <p14:creationId xmlns:p14="http://schemas.microsoft.com/office/powerpoint/2010/main" val="20396197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graphicFrame>
        <p:nvGraphicFramePr>
          <p:cNvPr id="9" name="Tabla 8">
            <a:extLst>
              <a:ext uri="{FF2B5EF4-FFF2-40B4-BE49-F238E27FC236}">
                <a16:creationId xmlns:a16="http://schemas.microsoft.com/office/drawing/2014/main" id="{B2EF34EA-D880-8F41-AA86-932C3558DAF2}"/>
              </a:ext>
            </a:extLst>
          </p:cNvPr>
          <p:cNvGraphicFramePr>
            <a:graphicFrameLocks noGrp="1"/>
          </p:cNvGraphicFramePr>
          <p:nvPr>
            <p:extLst>
              <p:ext uri="{D42A27DB-BD31-4B8C-83A1-F6EECF244321}">
                <p14:modId xmlns:p14="http://schemas.microsoft.com/office/powerpoint/2010/main" val="144917375"/>
              </p:ext>
            </p:extLst>
          </p:nvPr>
        </p:nvGraphicFramePr>
        <p:xfrm>
          <a:off x="1676400" y="2583160"/>
          <a:ext cx="16154400" cy="6294140"/>
        </p:xfrm>
        <a:graphic>
          <a:graphicData uri="http://schemas.openxmlformats.org/drawingml/2006/table">
            <a:tbl>
              <a:tblPr/>
              <a:tblGrid>
                <a:gridCol w="4038600">
                  <a:extLst>
                    <a:ext uri="{9D8B030D-6E8A-4147-A177-3AD203B41FA5}">
                      <a16:colId xmlns:a16="http://schemas.microsoft.com/office/drawing/2014/main" val="138514805"/>
                    </a:ext>
                  </a:extLst>
                </a:gridCol>
                <a:gridCol w="4038600">
                  <a:extLst>
                    <a:ext uri="{9D8B030D-6E8A-4147-A177-3AD203B41FA5}">
                      <a16:colId xmlns:a16="http://schemas.microsoft.com/office/drawing/2014/main" val="4182505362"/>
                    </a:ext>
                  </a:extLst>
                </a:gridCol>
                <a:gridCol w="4038600">
                  <a:extLst>
                    <a:ext uri="{9D8B030D-6E8A-4147-A177-3AD203B41FA5}">
                      <a16:colId xmlns:a16="http://schemas.microsoft.com/office/drawing/2014/main" val="1956058128"/>
                    </a:ext>
                  </a:extLst>
                </a:gridCol>
                <a:gridCol w="4038600">
                  <a:extLst>
                    <a:ext uri="{9D8B030D-6E8A-4147-A177-3AD203B41FA5}">
                      <a16:colId xmlns:a16="http://schemas.microsoft.com/office/drawing/2014/main" val="3954132984"/>
                    </a:ext>
                  </a:extLst>
                </a:gridCol>
              </a:tblGrid>
              <a:tr h="538760">
                <a:tc>
                  <a:txBody>
                    <a:bodyPr/>
                    <a:lstStyle/>
                    <a:p>
                      <a:r>
                        <a:rPr lang="es-MX" sz="2000" b="1"/>
                        <a:t>Causa de la intoxicación alimentaria</a:t>
                      </a:r>
                      <a:endParaRPr lang="es-MX" sz="2000"/>
                    </a:p>
                  </a:txBody>
                  <a:tcPr marL="39356" marR="39356" marT="19678" marB="19678" anchor="ctr">
                    <a:lnL>
                      <a:noFill/>
                    </a:lnL>
                    <a:lnR>
                      <a:noFill/>
                    </a:lnR>
                    <a:lnT>
                      <a:noFill/>
                    </a:lnT>
                    <a:lnB>
                      <a:noFill/>
                    </a:lnB>
                  </a:tcPr>
                </a:tc>
                <a:tc>
                  <a:txBody>
                    <a:bodyPr/>
                    <a:lstStyle/>
                    <a:p>
                      <a:r>
                        <a:rPr lang="es-MX" sz="2000" b="1" dirty="0"/>
                        <a:t>Síntomas comunes</a:t>
                      </a:r>
                      <a:endParaRPr lang="es-MX" sz="2000" dirty="0"/>
                    </a:p>
                  </a:txBody>
                  <a:tcPr marL="39356" marR="39356" marT="19678" marB="19678" anchor="ctr">
                    <a:lnL>
                      <a:noFill/>
                    </a:lnL>
                    <a:lnR>
                      <a:noFill/>
                    </a:lnR>
                    <a:lnT>
                      <a:noFill/>
                    </a:lnT>
                    <a:lnB>
                      <a:noFill/>
                    </a:lnB>
                  </a:tcPr>
                </a:tc>
                <a:tc>
                  <a:txBody>
                    <a:bodyPr/>
                    <a:lstStyle/>
                    <a:p>
                      <a:r>
                        <a:rPr lang="es-MX" sz="2000" b="1"/>
                        <a:t>Tratamiento general</a:t>
                      </a:r>
                      <a:endParaRPr lang="es-MX" sz="2000"/>
                    </a:p>
                  </a:txBody>
                  <a:tcPr marL="39356" marR="39356" marT="19678" marB="19678" anchor="ctr">
                    <a:lnL>
                      <a:noFill/>
                    </a:lnL>
                    <a:lnR>
                      <a:noFill/>
                    </a:lnR>
                    <a:lnT>
                      <a:noFill/>
                    </a:lnT>
                    <a:lnB>
                      <a:noFill/>
                    </a:lnB>
                  </a:tcPr>
                </a:tc>
                <a:tc>
                  <a:txBody>
                    <a:bodyPr/>
                    <a:lstStyle/>
                    <a:p>
                      <a:r>
                        <a:rPr lang="es-MX" sz="2000" b="1"/>
                        <a:t>Tratamiento específico</a:t>
                      </a:r>
                      <a:endParaRPr lang="es-MX" sz="2000"/>
                    </a:p>
                  </a:txBody>
                  <a:tcPr marL="39356" marR="39356" marT="19678" marB="19678" anchor="ctr">
                    <a:lnL>
                      <a:noFill/>
                    </a:lnL>
                    <a:lnR>
                      <a:noFill/>
                    </a:lnR>
                    <a:lnT>
                      <a:noFill/>
                    </a:lnT>
                    <a:lnB>
                      <a:noFill/>
                    </a:lnB>
                  </a:tcPr>
                </a:tc>
                <a:extLst>
                  <a:ext uri="{0D108BD9-81ED-4DB2-BD59-A6C34878D82A}">
                    <a16:rowId xmlns:a16="http://schemas.microsoft.com/office/drawing/2014/main" val="3130983135"/>
                  </a:ext>
                </a:extLst>
              </a:tr>
              <a:tr h="1025181">
                <a:tc>
                  <a:txBody>
                    <a:bodyPr/>
                    <a:lstStyle/>
                    <a:p>
                      <a:r>
                        <a:rPr lang="es-MX" sz="2000" b="1"/>
                        <a:t>Intoxicación por Staphylococcus aureus</a:t>
                      </a:r>
                      <a:endParaRPr lang="es-MX" sz="2000"/>
                    </a:p>
                  </a:txBody>
                  <a:tcPr marL="39356" marR="39356" marT="19678" marB="19678" anchor="ctr">
                    <a:lnL>
                      <a:noFill/>
                    </a:lnL>
                    <a:lnR>
                      <a:noFill/>
                    </a:lnR>
                    <a:lnT>
                      <a:noFill/>
                    </a:lnT>
                    <a:lnB>
                      <a:noFill/>
                    </a:lnB>
                  </a:tcPr>
                </a:tc>
                <a:tc>
                  <a:txBody>
                    <a:bodyPr/>
                    <a:lstStyle/>
                    <a:p>
                      <a:r>
                        <a:rPr lang="es-MX" sz="2000" dirty="0"/>
                        <a:t>Vómitos explosivos, náuseas, dolor abdominal</a:t>
                      </a:r>
                    </a:p>
                  </a:txBody>
                  <a:tcPr marL="39356" marR="39356" marT="19678" marB="19678" anchor="ctr">
                    <a:lnL>
                      <a:noFill/>
                    </a:lnL>
                    <a:lnR>
                      <a:noFill/>
                    </a:lnR>
                    <a:lnT>
                      <a:noFill/>
                    </a:lnT>
                    <a:lnB>
                      <a:noFill/>
                    </a:lnB>
                  </a:tcPr>
                </a:tc>
                <a:tc>
                  <a:txBody>
                    <a:bodyPr/>
                    <a:lstStyle/>
                    <a:p>
                      <a:r>
                        <a:rPr lang="es-MX" sz="2000"/>
                        <a:t>- Reposición de líquidos (vía oral o IV).- Control del dolor abdominal.- Monitoreo de hidratación</a:t>
                      </a:r>
                    </a:p>
                  </a:txBody>
                  <a:tcPr marL="39356" marR="39356" marT="19678" marB="19678" anchor="ctr">
                    <a:lnL>
                      <a:noFill/>
                    </a:lnL>
                    <a:lnR>
                      <a:noFill/>
                    </a:lnR>
                    <a:lnT>
                      <a:noFill/>
                    </a:lnT>
                    <a:lnB>
                      <a:noFill/>
                    </a:lnB>
                  </a:tcPr>
                </a:tc>
                <a:tc>
                  <a:txBody>
                    <a:bodyPr/>
                    <a:lstStyle/>
                    <a:p>
                      <a:r>
                        <a:rPr lang="es-MX" sz="2000"/>
                        <a:t>No requiere antibióticos. Generalmente autolimitada.</a:t>
                      </a:r>
                    </a:p>
                  </a:txBody>
                  <a:tcPr marL="39356" marR="39356" marT="19678" marB="19678" anchor="ctr">
                    <a:lnL>
                      <a:noFill/>
                    </a:lnL>
                    <a:lnR>
                      <a:noFill/>
                    </a:lnR>
                    <a:lnT>
                      <a:noFill/>
                    </a:lnT>
                    <a:lnB>
                      <a:noFill/>
                    </a:lnB>
                  </a:tcPr>
                </a:tc>
                <a:extLst>
                  <a:ext uri="{0D108BD9-81ED-4DB2-BD59-A6C34878D82A}">
                    <a16:rowId xmlns:a16="http://schemas.microsoft.com/office/drawing/2014/main" val="32981065"/>
                  </a:ext>
                </a:extLst>
              </a:tr>
              <a:tr h="1025181">
                <a:tc>
                  <a:txBody>
                    <a:bodyPr/>
                    <a:lstStyle/>
                    <a:p>
                      <a:r>
                        <a:rPr lang="es-MX" sz="2000" b="1"/>
                        <a:t>Intoxicación por Bacillus cereus</a:t>
                      </a:r>
                      <a:endParaRPr lang="es-MX" sz="2000"/>
                    </a:p>
                  </a:txBody>
                  <a:tcPr marL="39356" marR="39356" marT="19678" marB="19678" anchor="ctr">
                    <a:lnL>
                      <a:noFill/>
                    </a:lnL>
                    <a:lnR>
                      <a:noFill/>
                    </a:lnR>
                    <a:lnT>
                      <a:noFill/>
                    </a:lnT>
                    <a:lnB>
                      <a:noFill/>
                    </a:lnB>
                  </a:tcPr>
                </a:tc>
                <a:tc>
                  <a:txBody>
                    <a:bodyPr/>
                    <a:lstStyle/>
                    <a:p>
                      <a:r>
                        <a:rPr lang="es-MX" sz="2000" dirty="0"/>
                        <a:t>Náuseas, vómitos, diarrea acuosa, dolor abdominal</a:t>
                      </a:r>
                    </a:p>
                  </a:txBody>
                  <a:tcPr marL="39356" marR="39356" marT="19678" marB="19678" anchor="ctr">
                    <a:lnL>
                      <a:noFill/>
                    </a:lnL>
                    <a:lnR>
                      <a:noFill/>
                    </a:lnR>
                    <a:lnT>
                      <a:noFill/>
                    </a:lnT>
                    <a:lnB>
                      <a:noFill/>
                    </a:lnB>
                  </a:tcPr>
                </a:tc>
                <a:tc>
                  <a:txBody>
                    <a:bodyPr/>
                    <a:lstStyle/>
                    <a:p>
                      <a:r>
                        <a:rPr lang="es-MX" sz="2000"/>
                        <a:t>- Reposición de líquidos.- Monitorización de signos vitales</a:t>
                      </a:r>
                    </a:p>
                  </a:txBody>
                  <a:tcPr marL="39356" marR="39356" marT="19678" marB="19678" anchor="ctr">
                    <a:lnL>
                      <a:noFill/>
                    </a:lnL>
                    <a:lnR>
                      <a:noFill/>
                    </a:lnR>
                    <a:lnT>
                      <a:noFill/>
                    </a:lnT>
                    <a:lnB>
                      <a:noFill/>
                    </a:lnB>
                  </a:tcPr>
                </a:tc>
                <a:tc>
                  <a:txBody>
                    <a:bodyPr/>
                    <a:lstStyle/>
                    <a:p>
                      <a:r>
                        <a:rPr lang="es-MX" sz="2000"/>
                        <a:t>Tratamiento sintomático. En casos graves, antibióticos como vancomicina o clindamicina.</a:t>
                      </a:r>
                    </a:p>
                  </a:txBody>
                  <a:tcPr marL="39356" marR="39356" marT="19678" marB="19678" anchor="ctr">
                    <a:lnL>
                      <a:noFill/>
                    </a:lnL>
                    <a:lnR>
                      <a:noFill/>
                    </a:lnR>
                    <a:lnT>
                      <a:noFill/>
                    </a:lnT>
                    <a:lnB>
                      <a:noFill/>
                    </a:lnB>
                  </a:tcPr>
                </a:tc>
                <a:extLst>
                  <a:ext uri="{0D108BD9-81ED-4DB2-BD59-A6C34878D82A}">
                    <a16:rowId xmlns:a16="http://schemas.microsoft.com/office/drawing/2014/main" val="754365553"/>
                  </a:ext>
                </a:extLst>
              </a:tr>
              <a:tr h="1187321">
                <a:tc>
                  <a:txBody>
                    <a:bodyPr/>
                    <a:lstStyle/>
                    <a:p>
                      <a:r>
                        <a:rPr lang="es-MX" sz="2000" b="1"/>
                        <a:t>Infección por Salmonella</a:t>
                      </a:r>
                      <a:endParaRPr lang="es-MX" sz="2000"/>
                    </a:p>
                  </a:txBody>
                  <a:tcPr marL="39356" marR="39356" marT="19678" marB="19678" anchor="ctr">
                    <a:lnL>
                      <a:noFill/>
                    </a:lnL>
                    <a:lnR>
                      <a:noFill/>
                    </a:lnR>
                    <a:lnT>
                      <a:noFill/>
                    </a:lnT>
                    <a:lnB>
                      <a:noFill/>
                    </a:lnB>
                  </a:tcPr>
                </a:tc>
                <a:tc>
                  <a:txBody>
                    <a:bodyPr/>
                    <a:lstStyle/>
                    <a:p>
                      <a:r>
                        <a:rPr lang="es-MX" sz="2000" dirty="0"/>
                        <a:t>Diarrea, fiebre, dolor abdominal, vómitos</a:t>
                      </a:r>
                    </a:p>
                  </a:txBody>
                  <a:tcPr marL="39356" marR="39356" marT="19678" marB="19678" anchor="ctr">
                    <a:lnL>
                      <a:noFill/>
                    </a:lnL>
                    <a:lnR>
                      <a:noFill/>
                    </a:lnR>
                    <a:lnT>
                      <a:noFill/>
                    </a:lnT>
                    <a:lnB>
                      <a:noFill/>
                    </a:lnB>
                  </a:tcPr>
                </a:tc>
                <a:tc>
                  <a:txBody>
                    <a:bodyPr/>
                    <a:lstStyle/>
                    <a:p>
                      <a:r>
                        <a:rPr lang="es-MX" sz="2000"/>
                        <a:t>- Reposición de líquidos y electrolitos.- Dieta blanda.</a:t>
                      </a:r>
                    </a:p>
                  </a:txBody>
                  <a:tcPr marL="39356" marR="39356" marT="19678" marB="19678" anchor="ctr">
                    <a:lnL>
                      <a:noFill/>
                    </a:lnL>
                    <a:lnR>
                      <a:noFill/>
                    </a:lnR>
                    <a:lnT>
                      <a:noFill/>
                    </a:lnT>
                    <a:lnB>
                      <a:noFill/>
                    </a:lnB>
                  </a:tcPr>
                </a:tc>
                <a:tc>
                  <a:txBody>
                    <a:bodyPr/>
                    <a:lstStyle/>
                    <a:p>
                      <a:r>
                        <a:rPr lang="es-MX" sz="2000"/>
                        <a:t>- Antibióticos como ciprofloxacina o azitromicina si la infección es grave o en pacientes inmunocomprometidos.</a:t>
                      </a:r>
                    </a:p>
                  </a:txBody>
                  <a:tcPr marL="39356" marR="39356" marT="19678" marB="19678" anchor="ctr">
                    <a:lnL>
                      <a:noFill/>
                    </a:lnL>
                    <a:lnR>
                      <a:noFill/>
                    </a:lnR>
                    <a:lnT>
                      <a:noFill/>
                    </a:lnT>
                    <a:lnB>
                      <a:noFill/>
                    </a:lnB>
                  </a:tcPr>
                </a:tc>
                <a:extLst>
                  <a:ext uri="{0D108BD9-81ED-4DB2-BD59-A6C34878D82A}">
                    <a16:rowId xmlns:a16="http://schemas.microsoft.com/office/drawing/2014/main" val="3938303047"/>
                  </a:ext>
                </a:extLst>
              </a:tr>
              <a:tr h="1025181">
                <a:tc>
                  <a:txBody>
                    <a:bodyPr/>
                    <a:lstStyle/>
                    <a:p>
                      <a:r>
                        <a:rPr lang="es-MX" sz="2000" b="1"/>
                        <a:t>Infección por Escherichia coli (E. coli)</a:t>
                      </a:r>
                      <a:endParaRPr lang="es-MX" sz="2000"/>
                    </a:p>
                  </a:txBody>
                  <a:tcPr marL="39356" marR="39356" marT="19678" marB="19678" anchor="ctr">
                    <a:lnL>
                      <a:noFill/>
                    </a:lnL>
                    <a:lnR>
                      <a:noFill/>
                    </a:lnR>
                    <a:lnT>
                      <a:noFill/>
                    </a:lnT>
                    <a:lnB>
                      <a:noFill/>
                    </a:lnB>
                  </a:tcPr>
                </a:tc>
                <a:tc>
                  <a:txBody>
                    <a:bodyPr/>
                    <a:lstStyle/>
                    <a:p>
                      <a:r>
                        <a:rPr lang="es-MX" sz="2000" dirty="0"/>
                        <a:t>Diarrea con sangre (colitis hemorrágica), dolor abdominal</a:t>
                      </a:r>
                    </a:p>
                  </a:txBody>
                  <a:tcPr marL="39356" marR="39356" marT="19678" marB="19678" anchor="ctr">
                    <a:lnL>
                      <a:noFill/>
                    </a:lnL>
                    <a:lnR>
                      <a:noFill/>
                    </a:lnR>
                    <a:lnT>
                      <a:noFill/>
                    </a:lnT>
                    <a:lnB>
                      <a:noFill/>
                    </a:lnB>
                  </a:tcPr>
                </a:tc>
                <a:tc>
                  <a:txBody>
                    <a:bodyPr/>
                    <a:lstStyle/>
                    <a:p>
                      <a:r>
                        <a:rPr lang="es-MX" sz="2000"/>
                        <a:t>- Reposición de líquidos.- Antidiarreicos solo en casos leves (evitar en diarrea con sangre).</a:t>
                      </a:r>
                    </a:p>
                  </a:txBody>
                  <a:tcPr marL="39356" marR="39356" marT="19678" marB="19678" anchor="ctr">
                    <a:lnL>
                      <a:noFill/>
                    </a:lnL>
                    <a:lnR>
                      <a:noFill/>
                    </a:lnR>
                    <a:lnT>
                      <a:noFill/>
                    </a:lnT>
                    <a:lnB>
                      <a:noFill/>
                    </a:lnB>
                  </a:tcPr>
                </a:tc>
                <a:tc>
                  <a:txBody>
                    <a:bodyPr/>
                    <a:lstStyle/>
                    <a:p>
                      <a:r>
                        <a:rPr lang="es-MX" sz="2000"/>
                        <a:t>- Evitar antibióticos en la forma hemorragica debido al riesgo de síndrome urémico hemolítico (HUS).</a:t>
                      </a:r>
                    </a:p>
                  </a:txBody>
                  <a:tcPr marL="39356" marR="39356" marT="19678" marB="19678" anchor="ctr">
                    <a:lnL>
                      <a:noFill/>
                    </a:lnL>
                    <a:lnR>
                      <a:noFill/>
                    </a:lnR>
                    <a:lnT>
                      <a:noFill/>
                    </a:lnT>
                    <a:lnB>
                      <a:noFill/>
                    </a:lnB>
                  </a:tcPr>
                </a:tc>
                <a:extLst>
                  <a:ext uri="{0D108BD9-81ED-4DB2-BD59-A6C34878D82A}">
                    <a16:rowId xmlns:a16="http://schemas.microsoft.com/office/drawing/2014/main" val="3383045584"/>
                  </a:ext>
                </a:extLst>
              </a:tr>
              <a:tr h="863041">
                <a:tc>
                  <a:txBody>
                    <a:bodyPr/>
                    <a:lstStyle/>
                    <a:p>
                      <a:r>
                        <a:rPr lang="es-MX" sz="2000" b="1"/>
                        <a:t>Intoxicación por Clostridium perfringens</a:t>
                      </a:r>
                      <a:endParaRPr lang="es-MX" sz="2000"/>
                    </a:p>
                  </a:txBody>
                  <a:tcPr marL="39356" marR="39356" marT="19678" marB="19678" anchor="ctr">
                    <a:lnL>
                      <a:noFill/>
                    </a:lnL>
                    <a:lnR>
                      <a:noFill/>
                    </a:lnR>
                    <a:lnT>
                      <a:noFill/>
                    </a:lnT>
                    <a:lnB>
                      <a:noFill/>
                    </a:lnB>
                  </a:tcPr>
                </a:tc>
                <a:tc>
                  <a:txBody>
                    <a:bodyPr/>
                    <a:lstStyle/>
                    <a:p>
                      <a:r>
                        <a:rPr lang="es-MX" sz="2000" dirty="0"/>
                        <a:t>Diarrea acuosa, dolor abdominal, cólicos</a:t>
                      </a:r>
                    </a:p>
                  </a:txBody>
                  <a:tcPr marL="39356" marR="39356" marT="19678" marB="19678" anchor="ctr">
                    <a:lnL>
                      <a:noFill/>
                    </a:lnL>
                    <a:lnR>
                      <a:noFill/>
                    </a:lnR>
                    <a:lnT>
                      <a:noFill/>
                    </a:lnT>
                    <a:lnB>
                      <a:noFill/>
                    </a:lnB>
                  </a:tcPr>
                </a:tc>
                <a:tc>
                  <a:txBody>
                    <a:bodyPr/>
                    <a:lstStyle/>
                    <a:p>
                      <a:r>
                        <a:rPr lang="es-MX" sz="2000"/>
                        <a:t>- Reposición de líquidos.- Dieta ligera</a:t>
                      </a:r>
                    </a:p>
                  </a:txBody>
                  <a:tcPr marL="39356" marR="39356" marT="19678" marB="19678" anchor="ctr">
                    <a:lnL>
                      <a:noFill/>
                    </a:lnL>
                    <a:lnR>
                      <a:noFill/>
                    </a:lnR>
                    <a:lnT>
                      <a:noFill/>
                    </a:lnT>
                    <a:lnB>
                      <a:noFill/>
                    </a:lnB>
                  </a:tcPr>
                </a:tc>
                <a:tc>
                  <a:txBody>
                    <a:bodyPr/>
                    <a:lstStyle/>
                    <a:p>
                      <a:r>
                        <a:rPr lang="es-MX" sz="2000"/>
                        <a:t>Generalmente autolimitada. Si es grave, antibióticos como clindamicina o metronidazol.</a:t>
                      </a:r>
                    </a:p>
                  </a:txBody>
                  <a:tcPr marL="39356" marR="39356" marT="19678" marB="19678" anchor="ctr">
                    <a:lnL>
                      <a:noFill/>
                    </a:lnL>
                    <a:lnR>
                      <a:noFill/>
                    </a:lnR>
                    <a:lnT>
                      <a:noFill/>
                    </a:lnT>
                    <a:lnB>
                      <a:noFill/>
                    </a:lnB>
                  </a:tcPr>
                </a:tc>
                <a:extLst>
                  <a:ext uri="{0D108BD9-81ED-4DB2-BD59-A6C34878D82A}">
                    <a16:rowId xmlns:a16="http://schemas.microsoft.com/office/drawing/2014/main" val="1643382094"/>
                  </a:ext>
                </a:extLst>
              </a:tr>
              <a:tr h="538760">
                <a:tc>
                  <a:txBody>
                    <a:bodyPr/>
                    <a:lstStyle/>
                    <a:p>
                      <a:r>
                        <a:rPr lang="es-MX" sz="2000" b="1" dirty="0"/>
                        <a:t>Botulismo (Clostridium botulinum)</a:t>
                      </a:r>
                      <a:endParaRPr lang="es-MX" sz="2000" dirty="0"/>
                    </a:p>
                  </a:txBody>
                  <a:tcPr marL="39356" marR="39356" marT="19678" marB="19678" anchor="ctr">
                    <a:lnL>
                      <a:noFill/>
                    </a:lnL>
                    <a:lnR>
                      <a:noFill/>
                    </a:lnR>
                    <a:lnT>
                      <a:noFill/>
                    </a:lnT>
                    <a:lnB>
                      <a:noFill/>
                    </a:lnB>
                  </a:tcPr>
                </a:tc>
                <a:tc>
                  <a:txBody>
                    <a:bodyPr/>
                    <a:lstStyle/>
                    <a:p>
                      <a:endParaRPr lang="es-MX" sz="2000"/>
                    </a:p>
                  </a:txBody>
                  <a:tcPr marL="39356" marR="39356" marT="19678" marB="19678" anchor="ctr">
                    <a:lnL>
                      <a:noFill/>
                    </a:lnL>
                    <a:lnR>
                      <a:noFill/>
                    </a:lnR>
                    <a:lnT>
                      <a:noFill/>
                    </a:lnT>
                    <a:lnB>
                      <a:noFill/>
                    </a:lnB>
                  </a:tcPr>
                </a:tc>
                <a:tc>
                  <a:txBody>
                    <a:bodyPr/>
                    <a:lstStyle/>
                    <a:p>
                      <a:endParaRPr lang="es-MX" sz="2000"/>
                    </a:p>
                  </a:txBody>
                  <a:tcPr marL="39356" marR="39356" marT="19678" marB="19678" anchor="ctr">
                    <a:lnL>
                      <a:noFill/>
                    </a:lnL>
                    <a:lnR>
                      <a:noFill/>
                    </a:lnR>
                    <a:lnT>
                      <a:noFill/>
                    </a:lnT>
                    <a:lnB>
                      <a:noFill/>
                    </a:lnB>
                  </a:tcPr>
                </a:tc>
                <a:tc>
                  <a:txBody>
                    <a:bodyPr/>
                    <a:lstStyle/>
                    <a:p>
                      <a:endParaRPr lang="es-MX" sz="2000" dirty="0"/>
                    </a:p>
                  </a:txBody>
                  <a:tcPr marL="39356" marR="39356" marT="19678" marB="19678" anchor="ctr">
                    <a:lnL>
                      <a:noFill/>
                    </a:lnL>
                    <a:lnR>
                      <a:noFill/>
                    </a:lnR>
                    <a:lnT>
                      <a:noFill/>
                    </a:lnT>
                    <a:lnB>
                      <a:noFill/>
                    </a:lnB>
                  </a:tcPr>
                </a:tc>
                <a:extLst>
                  <a:ext uri="{0D108BD9-81ED-4DB2-BD59-A6C34878D82A}">
                    <a16:rowId xmlns:a16="http://schemas.microsoft.com/office/drawing/2014/main" val="3291903549"/>
                  </a:ext>
                </a:extLst>
              </a:tr>
            </a:tbl>
          </a:graphicData>
        </a:graphic>
      </p:graphicFrame>
    </p:spTree>
    <p:extLst>
      <p:ext uri="{BB962C8B-B14F-4D97-AF65-F5344CB8AC3E}">
        <p14:creationId xmlns:p14="http://schemas.microsoft.com/office/powerpoint/2010/main" val="12240811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16623E6C-FA77-9949-908E-DDFC6B899C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6450" y="1995484"/>
            <a:ext cx="15243284" cy="6477000"/>
          </a:xfrm>
          <a:prstGeom prst="rect">
            <a:avLst/>
          </a:prstGeom>
        </p:spPr>
      </p:pic>
    </p:spTree>
    <p:extLst>
      <p:ext uri="{BB962C8B-B14F-4D97-AF65-F5344CB8AC3E}">
        <p14:creationId xmlns:p14="http://schemas.microsoft.com/office/powerpoint/2010/main" val="11937077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4881B89-4626-D24D-91EA-DCF18ECB79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9703" y="1791759"/>
            <a:ext cx="13921230" cy="7113409"/>
          </a:xfrm>
          <a:prstGeom prst="rect">
            <a:avLst/>
          </a:prstGeom>
        </p:spPr>
      </p:pic>
    </p:spTree>
    <p:extLst>
      <p:ext uri="{BB962C8B-B14F-4D97-AF65-F5344CB8AC3E}">
        <p14:creationId xmlns:p14="http://schemas.microsoft.com/office/powerpoint/2010/main" val="3903376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5EDD8678-CAF8-DA44-ABF0-2D89E9E9EE54}"/>
              </a:ext>
            </a:extLst>
          </p:cNvPr>
          <p:cNvSpPr/>
          <p:nvPr/>
        </p:nvSpPr>
        <p:spPr>
          <a:xfrm>
            <a:off x="4369720" y="2238647"/>
            <a:ext cx="11632280" cy="2862322"/>
          </a:xfrm>
          <a:prstGeom prst="rect">
            <a:avLst/>
          </a:prstGeom>
        </p:spPr>
        <p:txBody>
          <a:bodyPr wrap="square">
            <a:spAutoFit/>
          </a:bodyPr>
          <a:lstStyle/>
          <a:p>
            <a:r>
              <a:rPr lang="es-MX" sz="3600" dirty="0">
                <a:solidFill>
                  <a:srgbClr val="555555"/>
                </a:solidFill>
                <a:latin typeface="__Roboto_35b5f0"/>
              </a:rPr>
              <a:t>La intoxicación por metales pesados ​​se produce cuando moléculas microscópicas de metales se acumulan en el cuerpo tras la exposición. Los metales pesados ​​se adhieren a las células e impiden que realicen sus funciones, lo que provoca síntomas que, sin tratamiento, podrían ser mortales.</a:t>
            </a:r>
            <a:endParaRPr lang="es-MX" sz="3600" dirty="0"/>
          </a:p>
        </p:txBody>
      </p:sp>
      <p:pic>
        <p:nvPicPr>
          <p:cNvPr id="10" name="Imagen 9">
            <a:extLst>
              <a:ext uri="{FF2B5EF4-FFF2-40B4-BE49-F238E27FC236}">
                <a16:creationId xmlns:a16="http://schemas.microsoft.com/office/drawing/2014/main" id="{A31F05BB-C042-6542-8F5F-BC70C1E21B17}"/>
              </a:ext>
            </a:extLst>
          </p:cNvPr>
          <p:cNvPicPr>
            <a:picLocks noChangeAspect="1"/>
          </p:cNvPicPr>
          <p:nvPr/>
        </p:nvPicPr>
        <p:blipFill>
          <a:blip r:embed="rId7"/>
          <a:stretch>
            <a:fillRect/>
          </a:stretch>
        </p:blipFill>
        <p:spPr>
          <a:xfrm>
            <a:off x="6629400" y="5100969"/>
            <a:ext cx="5943600" cy="3962400"/>
          </a:xfrm>
          <a:prstGeom prst="rect">
            <a:avLst/>
          </a:prstGeom>
        </p:spPr>
      </p:pic>
    </p:spTree>
    <p:extLst>
      <p:ext uri="{BB962C8B-B14F-4D97-AF65-F5344CB8AC3E}">
        <p14:creationId xmlns:p14="http://schemas.microsoft.com/office/powerpoint/2010/main" val="18296473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B0164E55-8C42-E04A-ABC3-C7144607157A}"/>
              </a:ext>
            </a:extLst>
          </p:cNvPr>
          <p:cNvSpPr/>
          <p:nvPr/>
        </p:nvSpPr>
        <p:spPr>
          <a:xfrm>
            <a:off x="3962400" y="2476500"/>
            <a:ext cx="13258800" cy="5016758"/>
          </a:xfrm>
          <a:prstGeom prst="rect">
            <a:avLst/>
          </a:prstGeom>
        </p:spPr>
        <p:txBody>
          <a:bodyPr wrap="square">
            <a:spAutoFit/>
          </a:bodyPr>
          <a:lstStyle/>
          <a:p>
            <a:r>
              <a:rPr lang="es-MX" sz="3200" dirty="0">
                <a:latin typeface="__Roboto_35b5f0"/>
              </a:rPr>
              <a:t>Varios metales pueden ser tóxicos para el cuerpo. Los metales tóxicos más comunes son:</a:t>
            </a:r>
          </a:p>
          <a:p>
            <a:pPr>
              <a:buFont typeface="Arial" panose="020B0604020202020204" pitchFamily="34" charset="0"/>
              <a:buChar char="•"/>
            </a:pPr>
            <a:r>
              <a:rPr lang="es-MX" sz="3200" b="1" dirty="0">
                <a:latin typeface="__Roboto_35b5f0"/>
                <a:hlinkClick r:id="rId7">
                  <a:extLst>
                    <a:ext uri="{A12FA001-AC4F-418D-AE19-62706E023703}">
                      <ahyp:hlinkClr xmlns:ahyp="http://schemas.microsoft.com/office/drawing/2018/hyperlinkcolor" val="tx"/>
                    </a:ext>
                  </a:extLst>
                </a:hlinkClick>
              </a:rPr>
              <a:t>Plomo</a:t>
            </a:r>
            <a:r>
              <a:rPr lang="es-MX" sz="3200" b="1" dirty="0">
                <a:latin typeface="__Roboto_35b5f0"/>
              </a:rPr>
              <a:t> .</a:t>
            </a:r>
            <a:r>
              <a:rPr lang="es-MX" sz="3200" dirty="0">
                <a:latin typeface="__Roboto_35b5f0"/>
              </a:rPr>
              <a:t> Agua contaminada procedente de tuberías de plomo, baterías, pintura, gasolina y materiales de construcción.</a:t>
            </a:r>
          </a:p>
          <a:p>
            <a:pPr>
              <a:buFont typeface="Arial" panose="020B0604020202020204" pitchFamily="34" charset="0"/>
              <a:buChar char="•"/>
            </a:pPr>
            <a:r>
              <a:rPr lang="es-MX" sz="3200" b="1" dirty="0">
                <a:latin typeface="__Roboto_35b5f0"/>
              </a:rPr>
              <a:t>Mercurio.</a:t>
            </a:r>
            <a:r>
              <a:rPr lang="es-MX" sz="3200" dirty="0">
                <a:latin typeface="__Roboto_35b5f0"/>
              </a:rPr>
              <a:t> Líquido presente en termómetros, bombillas, </a:t>
            </a:r>
            <a:r>
              <a:rPr lang="es-MX" sz="3200" dirty="0">
                <a:latin typeface="__Roboto_35b5f0"/>
                <a:hlinkClick r:id="rId8">
                  <a:extLst>
                    <a:ext uri="{A12FA001-AC4F-418D-AE19-62706E023703}">
                      <ahyp:hlinkClr xmlns:ahyp="http://schemas.microsoft.com/office/drawing/2018/hyperlinkcolor" val="tx"/>
                    </a:ext>
                  </a:extLst>
                </a:hlinkClick>
              </a:rPr>
              <a:t>empastes de amalgama dental (de plata)</a:t>
            </a:r>
            <a:r>
              <a:rPr lang="es-MX" sz="3200" dirty="0">
                <a:latin typeface="__Roboto_35b5f0"/>
              </a:rPr>
              <a:t> , pilas, mariscos y antisépticos tópicos.</a:t>
            </a:r>
          </a:p>
          <a:p>
            <a:pPr>
              <a:buFont typeface="Arial" panose="020B0604020202020204" pitchFamily="34" charset="0"/>
              <a:buChar char="•"/>
            </a:pPr>
            <a:r>
              <a:rPr lang="es-MX" sz="3200" b="1" dirty="0">
                <a:latin typeface="__Roboto_35b5f0"/>
                <a:hlinkClick r:id="rId9">
                  <a:extLst>
                    <a:ext uri="{A12FA001-AC4F-418D-AE19-62706E023703}">
                      <ahyp:hlinkClr xmlns:ahyp="http://schemas.microsoft.com/office/drawing/2018/hyperlinkcolor" val="tx"/>
                    </a:ext>
                  </a:extLst>
                </a:hlinkClick>
              </a:rPr>
              <a:t>Arsénico</a:t>
            </a:r>
            <a:r>
              <a:rPr lang="es-MX" sz="3200" b="1" dirty="0">
                <a:latin typeface="__Roboto_35b5f0"/>
              </a:rPr>
              <a:t> .</a:t>
            </a:r>
            <a:r>
              <a:rPr lang="es-MX" sz="3200" dirty="0">
                <a:latin typeface="__Roboto_35b5f0"/>
              </a:rPr>
              <a:t> Cremas tópicas, herbicidas, insecticidas, pesticidas, fungicidas, pinturas, esmaltes, vidrio, agua contaminada, mariscos, algas.</a:t>
            </a:r>
          </a:p>
          <a:p>
            <a:pPr>
              <a:buFont typeface="Arial" panose="020B0604020202020204" pitchFamily="34" charset="0"/>
              <a:buChar char="•"/>
            </a:pPr>
            <a:r>
              <a:rPr lang="es-MX" sz="3200" b="1" dirty="0">
                <a:latin typeface="__Roboto_35b5f0"/>
              </a:rPr>
              <a:t>Cadmio.</a:t>
            </a:r>
            <a:r>
              <a:rPr lang="es-MX" sz="3200" dirty="0">
                <a:latin typeface="__Roboto_35b5f0"/>
              </a:rPr>
              <a:t> Humo de cigarrillo, enchapado de metal, baterías.</a:t>
            </a:r>
          </a:p>
          <a:p>
            <a:pPr>
              <a:buFont typeface="Arial" panose="020B0604020202020204" pitchFamily="34" charset="0"/>
              <a:buChar char="•"/>
            </a:pPr>
            <a:r>
              <a:rPr lang="es-MX" sz="3200" b="1" dirty="0">
                <a:latin typeface="__Roboto_35b5f0"/>
              </a:rPr>
              <a:t>Talio.</a:t>
            </a:r>
            <a:r>
              <a:rPr lang="es-MX" sz="3200" dirty="0">
                <a:latin typeface="__Roboto_35b5f0"/>
              </a:rPr>
              <a:t> Rodenticidas, pesticidas, fuegos artificiales.</a:t>
            </a:r>
            <a:endParaRPr lang="es-MX" sz="3200" b="0" dirty="0">
              <a:effectLst/>
              <a:latin typeface="__Roboto_35b5f0"/>
            </a:endParaRPr>
          </a:p>
        </p:txBody>
      </p:sp>
    </p:spTree>
    <p:extLst>
      <p:ext uri="{BB962C8B-B14F-4D97-AF65-F5344CB8AC3E}">
        <p14:creationId xmlns:p14="http://schemas.microsoft.com/office/powerpoint/2010/main" val="39500996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405375D7-938D-1D4F-8CE1-731A23D1D8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2304" y="2093983"/>
            <a:ext cx="11551856" cy="6537589"/>
          </a:xfrm>
          <a:prstGeom prst="rect">
            <a:avLst/>
          </a:prstGeom>
        </p:spPr>
      </p:pic>
    </p:spTree>
    <p:extLst>
      <p:ext uri="{BB962C8B-B14F-4D97-AF65-F5344CB8AC3E}">
        <p14:creationId xmlns:p14="http://schemas.microsoft.com/office/powerpoint/2010/main" val="15222529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5418B9A2-3959-D542-A1FA-05F135E124F6}"/>
              </a:ext>
            </a:extLst>
          </p:cNvPr>
          <p:cNvSpPr/>
          <p:nvPr/>
        </p:nvSpPr>
        <p:spPr>
          <a:xfrm>
            <a:off x="3429000" y="2935061"/>
            <a:ext cx="14325600" cy="5940088"/>
          </a:xfrm>
          <a:prstGeom prst="rect">
            <a:avLst/>
          </a:prstGeom>
        </p:spPr>
        <p:txBody>
          <a:bodyPr wrap="square">
            <a:spAutoFit/>
          </a:bodyPr>
          <a:lstStyle/>
          <a:p>
            <a:r>
              <a:rPr lang="es-MX" sz="2000" dirty="0">
                <a:latin typeface="__Roboto_35b5f0"/>
              </a:rPr>
              <a:t>Los signos y síntomas varían según el tipo de metal y su gravedad depende de la exposición del cuerpo. Los síntomas pueden incluir:</a:t>
            </a:r>
          </a:p>
          <a:p>
            <a:pPr>
              <a:buFont typeface="Arial" panose="020B0604020202020204" pitchFamily="34" charset="0"/>
              <a:buChar char="•"/>
            </a:pPr>
            <a:r>
              <a:rPr lang="es-MX" sz="2000" dirty="0">
                <a:latin typeface="__Roboto_35b5f0"/>
                <a:hlinkClick r:id="rId7">
                  <a:extLst>
                    <a:ext uri="{A12FA001-AC4F-418D-AE19-62706E023703}">
                      <ahyp:hlinkClr xmlns:ahyp="http://schemas.microsoft.com/office/drawing/2018/hyperlinkcolor" val="tx"/>
                    </a:ext>
                  </a:extLst>
                </a:hlinkClick>
              </a:rPr>
              <a:t>Dolor abdominal</a:t>
            </a:r>
            <a:r>
              <a:rPr lang="es-MX" sz="2000" dirty="0">
                <a:latin typeface="__Roboto_35b5f0"/>
              </a:rPr>
              <a:t> .</a:t>
            </a:r>
          </a:p>
          <a:p>
            <a:pPr>
              <a:buFont typeface="Arial" panose="020B0604020202020204" pitchFamily="34" charset="0"/>
              <a:buChar char="•"/>
            </a:pPr>
            <a:r>
              <a:rPr lang="es-MX" sz="2000" dirty="0">
                <a:latin typeface="__Roboto_35b5f0"/>
                <a:hlinkClick r:id="rId8">
                  <a:extLst>
                    <a:ext uri="{A12FA001-AC4F-418D-AE19-62706E023703}">
                      <ahyp:hlinkClr xmlns:ahyp="http://schemas.microsoft.com/office/drawing/2018/hyperlinkcolor" val="tx"/>
                    </a:ext>
                  </a:extLst>
                </a:hlinkClick>
              </a:rPr>
              <a:t>Escalofríos</a:t>
            </a:r>
            <a:r>
              <a:rPr lang="es-MX" sz="2000" dirty="0">
                <a:latin typeface="__Roboto_35b5f0"/>
              </a:rPr>
              <a:t> o </a:t>
            </a:r>
            <a:r>
              <a:rPr lang="es-MX" sz="2000" dirty="0">
                <a:latin typeface="__Roboto_35b5f0"/>
                <a:hlinkClick r:id="rId9">
                  <a:extLst>
                    <a:ext uri="{A12FA001-AC4F-418D-AE19-62706E023703}">
                      <ahyp:hlinkClr xmlns:ahyp="http://schemas.microsoft.com/office/drawing/2018/hyperlinkcolor" val="tx"/>
                    </a:ext>
                  </a:extLst>
                </a:hlinkClick>
              </a:rPr>
              <a:t>temperatura corporal baja</a:t>
            </a:r>
            <a:r>
              <a:rPr lang="es-MX" sz="2000" dirty="0">
                <a:latin typeface="__Roboto_35b5f0"/>
              </a:rPr>
              <a:t> .</a:t>
            </a:r>
          </a:p>
          <a:p>
            <a:pPr>
              <a:buFont typeface="Arial" panose="020B0604020202020204" pitchFamily="34" charset="0"/>
              <a:buChar char="•"/>
            </a:pPr>
            <a:r>
              <a:rPr lang="es-MX" sz="2000" dirty="0">
                <a:latin typeface="__Roboto_35b5f0"/>
                <a:hlinkClick r:id="rId10">
                  <a:extLst>
                    <a:ext uri="{A12FA001-AC4F-418D-AE19-62706E023703}">
                      <ahyp:hlinkClr xmlns:ahyp="http://schemas.microsoft.com/office/drawing/2018/hyperlinkcolor" val="tx"/>
                    </a:ext>
                  </a:extLst>
                </a:hlinkClick>
              </a:rPr>
              <a:t>Deshidratación</a:t>
            </a:r>
            <a:r>
              <a:rPr lang="es-MX" sz="2000" dirty="0">
                <a:latin typeface="__Roboto_35b5f0"/>
              </a:rPr>
              <a:t> .</a:t>
            </a:r>
          </a:p>
          <a:p>
            <a:pPr>
              <a:buFont typeface="Arial" panose="020B0604020202020204" pitchFamily="34" charset="0"/>
              <a:buChar char="•"/>
            </a:pPr>
            <a:r>
              <a:rPr lang="es-MX" sz="2000" dirty="0">
                <a:latin typeface="__Roboto_35b5f0"/>
                <a:hlinkClick r:id="rId11">
                  <a:extLst>
                    <a:ext uri="{A12FA001-AC4F-418D-AE19-62706E023703}">
                      <ahyp:hlinkClr xmlns:ahyp="http://schemas.microsoft.com/office/drawing/2018/hyperlinkcolor" val="tx"/>
                    </a:ext>
                  </a:extLst>
                </a:hlinkClick>
              </a:rPr>
              <a:t>Diarrea</a:t>
            </a:r>
            <a:r>
              <a:rPr lang="es-MX" sz="2000" dirty="0">
                <a:latin typeface="__Roboto_35b5f0"/>
              </a:rPr>
              <a:t> .</a:t>
            </a:r>
          </a:p>
          <a:p>
            <a:pPr>
              <a:buFont typeface="Arial" panose="020B0604020202020204" pitchFamily="34" charset="0"/>
              <a:buChar char="•"/>
            </a:pPr>
            <a:r>
              <a:rPr lang="es-MX" sz="2000" dirty="0">
                <a:latin typeface="__Roboto_35b5f0"/>
              </a:rPr>
              <a:t>Sentirse débil.</a:t>
            </a:r>
          </a:p>
          <a:p>
            <a:pPr>
              <a:buFont typeface="Arial" panose="020B0604020202020204" pitchFamily="34" charset="0"/>
              <a:buChar char="•"/>
            </a:pPr>
            <a:r>
              <a:rPr lang="es-MX" sz="2000" dirty="0">
                <a:latin typeface="__Roboto_35b5f0"/>
                <a:hlinkClick r:id="rId12">
                  <a:extLst>
                    <a:ext uri="{A12FA001-AC4F-418D-AE19-62706E023703}">
                      <ahyp:hlinkClr xmlns:ahyp="http://schemas.microsoft.com/office/drawing/2018/hyperlinkcolor" val="tx"/>
                    </a:ext>
                  </a:extLst>
                </a:hlinkClick>
              </a:rPr>
              <a:t>Náuseas o vómitos</a:t>
            </a:r>
            <a:r>
              <a:rPr lang="es-MX" sz="2000" dirty="0">
                <a:latin typeface="__Roboto_35b5f0"/>
              </a:rPr>
              <a:t> .</a:t>
            </a:r>
          </a:p>
          <a:p>
            <a:pPr>
              <a:buFont typeface="Arial" panose="020B0604020202020204" pitchFamily="34" charset="0"/>
              <a:buChar char="•"/>
            </a:pPr>
            <a:r>
              <a:rPr lang="es-MX" sz="2000" dirty="0">
                <a:latin typeface="__Roboto_35b5f0"/>
              </a:rPr>
              <a:t>Una sensación de picazón en la garganta.</a:t>
            </a:r>
          </a:p>
          <a:p>
            <a:pPr>
              <a:buFont typeface="Arial" panose="020B0604020202020204" pitchFamily="34" charset="0"/>
              <a:buChar char="•"/>
            </a:pPr>
            <a:r>
              <a:rPr lang="es-MX" sz="2000" dirty="0">
                <a:latin typeface="__Roboto_35b5f0"/>
              </a:rPr>
              <a:t>Entumecimiento o sensación de hormigueo en las manos y los pies.</a:t>
            </a:r>
          </a:p>
          <a:p>
            <a:endParaRPr lang="es-MX" sz="2000" dirty="0">
              <a:latin typeface="__Roboto_35b5f0"/>
            </a:endParaRPr>
          </a:p>
          <a:p>
            <a:r>
              <a:rPr lang="es-MX" sz="2000" dirty="0">
                <a:latin typeface="__Roboto_35b5f0"/>
              </a:rPr>
              <a:t>Los síntomas graves de intoxicación por metales pesados ​​que pueden poner en peligro la vida incluyen:</a:t>
            </a:r>
          </a:p>
          <a:p>
            <a:pPr>
              <a:buFont typeface="Arial" panose="020B0604020202020204" pitchFamily="34" charset="0"/>
              <a:buChar char="•"/>
            </a:pPr>
            <a:r>
              <a:rPr lang="es-MX" sz="2000" dirty="0">
                <a:latin typeface="__Roboto_35b5f0"/>
              </a:rPr>
              <a:t>Latidos cardíacos anormales ( </a:t>
            </a:r>
            <a:r>
              <a:rPr lang="es-MX" sz="2000" dirty="0">
                <a:latin typeface="__Roboto_35b5f0"/>
                <a:hlinkClick r:id="rId13">
                  <a:extLst>
                    <a:ext uri="{A12FA001-AC4F-418D-AE19-62706E023703}">
                      <ahyp:hlinkClr xmlns:ahyp="http://schemas.microsoft.com/office/drawing/2018/hyperlinkcolor" val="tx"/>
                    </a:ext>
                  </a:extLst>
                </a:hlinkClick>
              </a:rPr>
              <a:t>arritmia</a:t>
            </a:r>
            <a:r>
              <a:rPr lang="es-MX" sz="2000" dirty="0">
                <a:latin typeface="__Roboto_35b5f0"/>
              </a:rPr>
              <a:t> ).</a:t>
            </a:r>
          </a:p>
          <a:p>
            <a:pPr>
              <a:buFont typeface="Arial" panose="020B0604020202020204" pitchFamily="34" charset="0"/>
              <a:buChar char="•"/>
            </a:pPr>
            <a:r>
              <a:rPr lang="es-MX" sz="2000" dirty="0">
                <a:latin typeface="__Roboto_35b5f0"/>
                <a:hlinkClick r:id="rId14">
                  <a:extLst>
                    <a:ext uri="{A12FA001-AC4F-418D-AE19-62706E023703}">
                      <ahyp:hlinkClr xmlns:ahyp="http://schemas.microsoft.com/office/drawing/2018/hyperlinkcolor" val="tx"/>
                    </a:ext>
                  </a:extLst>
                </a:hlinkClick>
              </a:rPr>
              <a:t>Anemia</a:t>
            </a:r>
            <a:r>
              <a:rPr lang="es-MX" sz="2000" dirty="0">
                <a:latin typeface="__Roboto_35b5f0"/>
              </a:rPr>
              <a:t> .</a:t>
            </a:r>
          </a:p>
          <a:p>
            <a:pPr>
              <a:buFont typeface="Arial" panose="020B0604020202020204" pitchFamily="34" charset="0"/>
              <a:buChar char="•"/>
            </a:pPr>
            <a:r>
              <a:rPr lang="es-MX" sz="2000" dirty="0">
                <a:latin typeface="__Roboto_35b5f0"/>
              </a:rPr>
              <a:t>Daño cerebral y </a:t>
            </a:r>
            <a:r>
              <a:rPr lang="es-MX" sz="2000" dirty="0">
                <a:latin typeface="__Roboto_35b5f0"/>
                <a:hlinkClick r:id="rId15">
                  <a:extLst>
                    <a:ext uri="{A12FA001-AC4F-418D-AE19-62706E023703}">
                      <ahyp:hlinkClr xmlns:ahyp="http://schemas.microsoft.com/office/drawing/2018/hyperlinkcolor" val="tx"/>
                    </a:ext>
                  </a:extLst>
                </a:hlinkClick>
              </a:rPr>
              <a:t>pérdida de memoria</a:t>
            </a:r>
            <a:r>
              <a:rPr lang="es-MX" sz="2000" dirty="0">
                <a:latin typeface="__Roboto_35b5f0"/>
              </a:rPr>
              <a:t> .</a:t>
            </a:r>
          </a:p>
          <a:p>
            <a:pPr>
              <a:buFont typeface="Arial" panose="020B0604020202020204" pitchFamily="34" charset="0"/>
              <a:buChar char="•"/>
            </a:pPr>
            <a:r>
              <a:rPr lang="es-MX" sz="2000" dirty="0">
                <a:latin typeface="__Roboto_35b5f0"/>
              </a:rPr>
              <a:t>Dificultad para respirar.</a:t>
            </a:r>
          </a:p>
          <a:p>
            <a:pPr>
              <a:buFont typeface="Arial" panose="020B0604020202020204" pitchFamily="34" charset="0"/>
              <a:buChar char="•"/>
            </a:pPr>
            <a:r>
              <a:rPr lang="es-MX" sz="2000" dirty="0">
                <a:latin typeface="__Roboto_35b5f0"/>
                <a:hlinkClick r:id="rId16">
                  <a:extLst>
                    <a:ext uri="{A12FA001-AC4F-418D-AE19-62706E023703}">
                      <ahyp:hlinkClr xmlns:ahyp="http://schemas.microsoft.com/office/drawing/2018/hyperlinkcolor" val="tx"/>
                    </a:ext>
                  </a:extLst>
                </a:hlinkClick>
              </a:rPr>
              <a:t>Daño renal</a:t>
            </a:r>
            <a:r>
              <a:rPr lang="es-MX" sz="2000" dirty="0">
                <a:latin typeface="__Roboto_35b5f0"/>
              </a:rPr>
              <a:t> .</a:t>
            </a:r>
          </a:p>
          <a:p>
            <a:pPr>
              <a:buFont typeface="Arial" panose="020B0604020202020204" pitchFamily="34" charset="0"/>
              <a:buChar char="•"/>
            </a:pPr>
            <a:r>
              <a:rPr lang="es-MX" sz="2000" dirty="0">
                <a:latin typeface="__Roboto_35b5f0"/>
                <a:hlinkClick r:id="rId17">
                  <a:extLst>
                    <a:ext uri="{A12FA001-AC4F-418D-AE19-62706E023703}">
                      <ahyp:hlinkClr xmlns:ahyp="http://schemas.microsoft.com/office/drawing/2018/hyperlinkcolor" val="tx"/>
                    </a:ext>
                  </a:extLst>
                </a:hlinkClick>
              </a:rPr>
              <a:t>Daño hepático</a:t>
            </a:r>
            <a:r>
              <a:rPr lang="es-MX" sz="2000" dirty="0">
                <a:latin typeface="__Roboto_35b5f0"/>
              </a:rPr>
              <a:t> .</a:t>
            </a:r>
          </a:p>
          <a:p>
            <a:pPr>
              <a:buFont typeface="Arial" panose="020B0604020202020204" pitchFamily="34" charset="0"/>
              <a:buChar char="•"/>
            </a:pPr>
            <a:r>
              <a:rPr lang="es-MX" sz="2000" dirty="0">
                <a:latin typeface="__Roboto_35b5f0"/>
                <a:hlinkClick r:id="rId18">
                  <a:extLst>
                    <a:ext uri="{A12FA001-AC4F-418D-AE19-62706E023703}">
                      <ahyp:hlinkClr xmlns:ahyp="http://schemas.microsoft.com/office/drawing/2018/hyperlinkcolor" val="tx"/>
                    </a:ext>
                  </a:extLst>
                </a:hlinkClick>
              </a:rPr>
              <a:t>Aborto espontáneo</a:t>
            </a:r>
            <a:r>
              <a:rPr lang="es-MX" sz="2000" dirty="0">
                <a:latin typeface="__Roboto_35b5f0"/>
              </a:rPr>
              <a:t> .</a:t>
            </a:r>
          </a:p>
          <a:p>
            <a:pPr>
              <a:buFont typeface="Arial" panose="020B0604020202020204" pitchFamily="34" charset="0"/>
              <a:buChar char="•"/>
            </a:pPr>
            <a:r>
              <a:rPr lang="es-MX" sz="2000" dirty="0">
                <a:latin typeface="__Roboto_35b5f0"/>
              </a:rPr>
              <a:t>Riesgo de desarrollar </a:t>
            </a:r>
            <a:r>
              <a:rPr lang="es-MX" sz="2000" dirty="0">
                <a:latin typeface="__Roboto_35b5f0"/>
                <a:hlinkClick r:id="rId19">
                  <a:extLst>
                    <a:ext uri="{A12FA001-AC4F-418D-AE19-62706E023703}">
                      <ahyp:hlinkClr xmlns:ahyp="http://schemas.microsoft.com/office/drawing/2018/hyperlinkcolor" val="tx"/>
                    </a:ext>
                  </a:extLst>
                </a:hlinkClick>
              </a:rPr>
              <a:t>cáncer</a:t>
            </a:r>
            <a:r>
              <a:rPr lang="es-MX" sz="2000" dirty="0">
                <a:latin typeface="__Roboto_35b5f0"/>
              </a:rPr>
              <a:t> .</a:t>
            </a:r>
            <a:endParaRPr lang="es-MX" sz="2000" i="0" dirty="0">
              <a:effectLst/>
              <a:latin typeface="__Roboto_35b5f0"/>
            </a:endParaRPr>
          </a:p>
        </p:txBody>
      </p:sp>
    </p:spTree>
    <p:extLst>
      <p:ext uri="{BB962C8B-B14F-4D97-AF65-F5344CB8AC3E}">
        <p14:creationId xmlns:p14="http://schemas.microsoft.com/office/powerpoint/2010/main" val="17118764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3CD43102-7E14-CB42-B128-78500C5EFEC0}"/>
              </a:ext>
            </a:extLst>
          </p:cNvPr>
          <p:cNvSpPr/>
          <p:nvPr/>
        </p:nvSpPr>
        <p:spPr>
          <a:xfrm>
            <a:off x="4191000" y="2465510"/>
            <a:ext cx="12877800" cy="5262979"/>
          </a:xfrm>
          <a:prstGeom prst="rect">
            <a:avLst/>
          </a:prstGeom>
        </p:spPr>
        <p:txBody>
          <a:bodyPr wrap="square">
            <a:spAutoFit/>
          </a:bodyPr>
          <a:lstStyle/>
          <a:p>
            <a:r>
              <a:rPr lang="es-MX" sz="2800" dirty="0">
                <a:latin typeface="__Roboto_35b5f0"/>
              </a:rPr>
              <a:t>Puede ser difícil para los profesionales sanitarios diagnosticar la intoxicación por metales pesados, ya que los síntomas son similares a los de otras afecciones. Informe a su profesional sanitario si sabe que ha estado expuesto a un metal tóxico. Tras un examen físico, su profesional sanitario le ofrecerá varias pruebas para detectar la intoxicación por metales pesados, entre ellas:</a:t>
            </a:r>
          </a:p>
          <a:p>
            <a:pPr>
              <a:buFont typeface="Arial" panose="020B0604020202020204" pitchFamily="34" charset="0"/>
              <a:buChar char="•"/>
            </a:pPr>
            <a:r>
              <a:rPr lang="es-MX" sz="2800" dirty="0">
                <a:latin typeface="__Roboto_35b5f0"/>
              </a:rPr>
              <a:t>Análisis de sangre de metales pesados.</a:t>
            </a:r>
          </a:p>
          <a:p>
            <a:pPr>
              <a:buFont typeface="Arial" panose="020B0604020202020204" pitchFamily="34" charset="0"/>
              <a:buChar char="•"/>
            </a:pPr>
            <a:r>
              <a:rPr lang="es-MX" sz="2800" dirty="0">
                <a:latin typeface="__Roboto_35b5f0"/>
                <a:hlinkClick r:id="rId7">
                  <a:extLst>
                    <a:ext uri="{A12FA001-AC4F-418D-AE19-62706E023703}">
                      <ahyp:hlinkClr xmlns:ahyp="http://schemas.microsoft.com/office/drawing/2018/hyperlinkcolor" val="tx"/>
                    </a:ext>
                  </a:extLst>
                </a:hlinkClick>
              </a:rPr>
              <a:t>Hemograma completo</a:t>
            </a:r>
            <a:r>
              <a:rPr lang="es-MX" sz="2800" dirty="0">
                <a:latin typeface="__Roboto_35b5f0"/>
              </a:rPr>
              <a:t> .</a:t>
            </a:r>
          </a:p>
          <a:p>
            <a:pPr>
              <a:buFont typeface="Arial" panose="020B0604020202020204" pitchFamily="34" charset="0"/>
              <a:buChar char="•"/>
            </a:pPr>
            <a:r>
              <a:rPr lang="es-MX" sz="2800" dirty="0">
                <a:latin typeface="__Roboto_35b5f0"/>
                <a:hlinkClick r:id="rId8">
                  <a:extLst>
                    <a:ext uri="{A12FA001-AC4F-418D-AE19-62706E023703}">
                      <ahyp:hlinkClr xmlns:ahyp="http://schemas.microsoft.com/office/drawing/2018/hyperlinkcolor" val="tx"/>
                    </a:ext>
                  </a:extLst>
                </a:hlinkClick>
              </a:rPr>
              <a:t>Electrocardiograma</a:t>
            </a:r>
            <a:r>
              <a:rPr lang="es-MX" sz="2800" dirty="0">
                <a:latin typeface="__Roboto_35b5f0"/>
              </a:rPr>
              <a:t> .</a:t>
            </a:r>
          </a:p>
          <a:p>
            <a:pPr>
              <a:buFont typeface="Arial" panose="020B0604020202020204" pitchFamily="34" charset="0"/>
              <a:buChar char="•"/>
            </a:pPr>
            <a:r>
              <a:rPr lang="es-MX" sz="2800" dirty="0">
                <a:latin typeface="__Roboto_35b5f0"/>
              </a:rPr>
              <a:t>Pruebas de imagen como una </a:t>
            </a:r>
            <a:r>
              <a:rPr lang="es-MX" sz="2800" dirty="0">
                <a:latin typeface="__Roboto_35b5f0"/>
                <a:hlinkClick r:id="rId9">
                  <a:extLst>
                    <a:ext uri="{A12FA001-AC4F-418D-AE19-62706E023703}">
                      <ahyp:hlinkClr xmlns:ahyp="http://schemas.microsoft.com/office/drawing/2018/hyperlinkcolor" val="tx"/>
                    </a:ext>
                  </a:extLst>
                </a:hlinkClick>
              </a:rPr>
              <a:t>radiografía</a:t>
            </a:r>
            <a:r>
              <a:rPr lang="es-MX" sz="2800" dirty="0">
                <a:latin typeface="__Roboto_35b5f0"/>
              </a:rPr>
              <a:t> .</a:t>
            </a:r>
          </a:p>
          <a:p>
            <a:pPr>
              <a:buFont typeface="Arial" panose="020B0604020202020204" pitchFamily="34" charset="0"/>
              <a:buChar char="•"/>
            </a:pPr>
            <a:r>
              <a:rPr lang="es-MX" sz="2800" dirty="0">
                <a:latin typeface="__Roboto_35b5f0"/>
                <a:hlinkClick r:id="rId10">
                  <a:extLst>
                    <a:ext uri="{A12FA001-AC4F-418D-AE19-62706E023703}">
                      <ahyp:hlinkClr xmlns:ahyp="http://schemas.microsoft.com/office/drawing/2018/hyperlinkcolor" val="tx"/>
                    </a:ext>
                  </a:extLst>
                </a:hlinkClick>
              </a:rPr>
              <a:t>Pruebas de función renal</a:t>
            </a:r>
            <a:r>
              <a:rPr lang="es-MX" sz="2800" dirty="0">
                <a:latin typeface="__Roboto_35b5f0"/>
              </a:rPr>
              <a:t> .</a:t>
            </a:r>
          </a:p>
          <a:p>
            <a:pPr>
              <a:buFont typeface="Arial" panose="020B0604020202020204" pitchFamily="34" charset="0"/>
              <a:buChar char="•"/>
            </a:pPr>
            <a:r>
              <a:rPr lang="es-MX" sz="2800" dirty="0">
                <a:latin typeface="__Roboto_35b5f0"/>
                <a:hlinkClick r:id="rId11">
                  <a:extLst>
                    <a:ext uri="{A12FA001-AC4F-418D-AE19-62706E023703}">
                      <ahyp:hlinkClr xmlns:ahyp="http://schemas.microsoft.com/office/drawing/2018/hyperlinkcolor" val="tx"/>
                    </a:ext>
                  </a:extLst>
                </a:hlinkClick>
              </a:rPr>
              <a:t>Estudios de la función hepática</a:t>
            </a:r>
            <a:r>
              <a:rPr lang="es-MX" sz="2800" dirty="0">
                <a:latin typeface="__Roboto_35b5f0"/>
              </a:rPr>
              <a:t> .</a:t>
            </a:r>
          </a:p>
          <a:p>
            <a:pPr>
              <a:buFont typeface="Arial" panose="020B0604020202020204" pitchFamily="34" charset="0"/>
              <a:buChar char="•"/>
            </a:pPr>
            <a:r>
              <a:rPr lang="es-MX" sz="2800" dirty="0">
                <a:latin typeface="__Roboto_35b5f0"/>
                <a:hlinkClick r:id="rId12">
                  <a:extLst>
                    <a:ext uri="{A12FA001-AC4F-418D-AE19-62706E023703}">
                      <ahyp:hlinkClr xmlns:ahyp="http://schemas.microsoft.com/office/drawing/2018/hyperlinkcolor" val="tx"/>
                    </a:ext>
                  </a:extLst>
                </a:hlinkClick>
              </a:rPr>
              <a:t>Prueba de proteína en orina</a:t>
            </a:r>
            <a:r>
              <a:rPr lang="es-MX" sz="2800" dirty="0">
                <a:latin typeface="__Roboto_35b5f0"/>
              </a:rPr>
              <a:t> .</a:t>
            </a:r>
            <a:endParaRPr lang="es-MX" sz="2800" b="0" i="0" dirty="0">
              <a:effectLst/>
              <a:latin typeface="__Roboto_35b5f0"/>
            </a:endParaRPr>
          </a:p>
        </p:txBody>
      </p:sp>
    </p:spTree>
    <p:extLst>
      <p:ext uri="{BB962C8B-B14F-4D97-AF65-F5344CB8AC3E}">
        <p14:creationId xmlns:p14="http://schemas.microsoft.com/office/powerpoint/2010/main" val="14301967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9CE11ED6-3E52-4F40-BBA7-0246203D2123}"/>
              </a:ext>
            </a:extLst>
          </p:cNvPr>
          <p:cNvSpPr/>
          <p:nvPr/>
        </p:nvSpPr>
        <p:spPr>
          <a:xfrm>
            <a:off x="3746644" y="2267001"/>
            <a:ext cx="13322156" cy="6186309"/>
          </a:xfrm>
          <a:prstGeom prst="rect">
            <a:avLst/>
          </a:prstGeom>
        </p:spPr>
        <p:txBody>
          <a:bodyPr wrap="square">
            <a:spAutoFit/>
          </a:bodyPr>
          <a:lstStyle/>
          <a:p>
            <a:r>
              <a:rPr lang="es-MX" sz="3600" dirty="0">
                <a:latin typeface="__Roboto_35b5f0"/>
              </a:rPr>
              <a:t>El tratamiento para la intoxicación por metales pesados ​​varía según el tipo de metal acumulado en el cuerpo. El objetivo del tratamiento es eliminar el metal del organismo. El tratamiento puede incluir:</a:t>
            </a:r>
          </a:p>
          <a:p>
            <a:endParaRPr lang="es-MX" sz="3600" dirty="0">
              <a:latin typeface="__Roboto_35b5f0"/>
            </a:endParaRPr>
          </a:p>
          <a:p>
            <a:pPr>
              <a:buFont typeface="Arial" panose="020B0604020202020204" pitchFamily="34" charset="0"/>
              <a:buChar char="•"/>
            </a:pPr>
            <a:r>
              <a:rPr lang="es-MX" sz="3600" dirty="0">
                <a:latin typeface="__Roboto_35b5f0"/>
              </a:rPr>
              <a:t>Tomar agentes quelantes para eliminar metales tóxicos del cuerpo a través de la orina.</a:t>
            </a:r>
          </a:p>
          <a:p>
            <a:pPr>
              <a:buFont typeface="Arial" panose="020B0604020202020204" pitchFamily="34" charset="0"/>
              <a:buChar char="•"/>
            </a:pPr>
            <a:r>
              <a:rPr lang="es-MX" sz="3600" dirty="0">
                <a:latin typeface="__Roboto_35b5f0"/>
              </a:rPr>
              <a:t>Bombeo de estómago (lavado gástrico).</a:t>
            </a:r>
          </a:p>
          <a:p>
            <a:pPr>
              <a:buFont typeface="Arial" panose="020B0604020202020204" pitchFamily="34" charset="0"/>
              <a:buChar char="•"/>
            </a:pPr>
            <a:r>
              <a:rPr lang="es-MX" sz="3600" dirty="0">
                <a:latin typeface="__Roboto_35b5f0"/>
                <a:hlinkClick r:id="rId7">
                  <a:extLst>
                    <a:ext uri="{A12FA001-AC4F-418D-AE19-62706E023703}">
                      <ahyp:hlinkClr xmlns:ahyp="http://schemas.microsoft.com/office/drawing/2018/hyperlinkcolor" val="tx"/>
                    </a:ext>
                  </a:extLst>
                </a:hlinkClick>
              </a:rPr>
              <a:t>Hemodiálisis</a:t>
            </a:r>
            <a:r>
              <a:rPr lang="es-MX" sz="3600" dirty="0">
                <a:latin typeface="__Roboto_35b5f0"/>
              </a:rPr>
              <a:t> para insuficiencia renal.</a:t>
            </a:r>
          </a:p>
          <a:p>
            <a:pPr>
              <a:buFont typeface="Arial" panose="020B0604020202020204" pitchFamily="34" charset="0"/>
              <a:buChar char="•"/>
            </a:pPr>
            <a:r>
              <a:rPr lang="es-MX" sz="3600" dirty="0">
                <a:latin typeface="__Roboto_35b5f0"/>
              </a:rPr>
              <a:t>Medicamentos para tratar los síntomas.</a:t>
            </a:r>
          </a:p>
          <a:p>
            <a:br>
              <a:rPr lang="es-MX" sz="3600" dirty="0"/>
            </a:br>
            <a:endParaRPr lang="es-MX" sz="3600" dirty="0"/>
          </a:p>
        </p:txBody>
      </p:sp>
    </p:spTree>
    <p:extLst>
      <p:ext uri="{BB962C8B-B14F-4D97-AF65-F5344CB8AC3E}">
        <p14:creationId xmlns:p14="http://schemas.microsoft.com/office/powerpoint/2010/main" val="26433205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E0E0B844-FE62-374B-92E8-C7EF81CB25B5}"/>
              </a:ext>
            </a:extLst>
          </p:cNvPr>
          <p:cNvSpPr/>
          <p:nvPr/>
        </p:nvSpPr>
        <p:spPr>
          <a:xfrm>
            <a:off x="3746644" y="2163673"/>
            <a:ext cx="13398356" cy="5262979"/>
          </a:xfrm>
          <a:prstGeom prst="rect">
            <a:avLst/>
          </a:prstGeom>
        </p:spPr>
        <p:txBody>
          <a:bodyPr wrap="square">
            <a:spAutoFit/>
          </a:bodyPr>
          <a:lstStyle/>
          <a:p>
            <a:r>
              <a:rPr lang="es-MX" sz="2800" dirty="0">
                <a:latin typeface="__Roboto_35b5f0"/>
              </a:rPr>
              <a:t>Medicamentos con agentes quelantes que atraen el metal a los componentes del medicamento y luego lo eliminan del cuerpo como desecho en la orina. Los agentes quelantes comunes incluyen:</a:t>
            </a:r>
          </a:p>
          <a:p>
            <a:pPr>
              <a:buFont typeface="Arial" panose="020B0604020202020204" pitchFamily="34" charset="0"/>
              <a:buChar char="•"/>
            </a:pPr>
            <a:r>
              <a:rPr lang="es-MX" sz="2800" dirty="0">
                <a:latin typeface="__Roboto_35b5f0"/>
                <a:hlinkClick r:id="rId7">
                  <a:extLst>
                    <a:ext uri="{A12FA001-AC4F-418D-AE19-62706E023703}">
                      <ahyp:hlinkClr xmlns:ahyp="http://schemas.microsoft.com/office/drawing/2018/hyperlinkcolor" val="tx"/>
                    </a:ext>
                  </a:extLst>
                </a:hlinkClick>
              </a:rPr>
              <a:t>Dimercaprol</a:t>
            </a:r>
            <a:r>
              <a:rPr lang="es-MX" sz="2800" dirty="0">
                <a:latin typeface="__Roboto_35b5f0"/>
              </a:rPr>
              <a:t> .</a:t>
            </a:r>
          </a:p>
          <a:p>
            <a:pPr>
              <a:buFont typeface="Arial" panose="020B0604020202020204" pitchFamily="34" charset="0"/>
              <a:buChar char="•"/>
            </a:pPr>
            <a:r>
              <a:rPr lang="es-MX" sz="2800" dirty="0">
                <a:latin typeface="__Roboto_35b5f0"/>
              </a:rPr>
              <a:t>Ácido dimercaptosuccínico ( </a:t>
            </a:r>
            <a:r>
              <a:rPr lang="es-MX" sz="2800" dirty="0">
                <a:latin typeface="__Roboto_35b5f0"/>
                <a:hlinkClick r:id="rId8">
                  <a:extLst>
                    <a:ext uri="{A12FA001-AC4F-418D-AE19-62706E023703}">
                      <ahyp:hlinkClr xmlns:ahyp="http://schemas.microsoft.com/office/drawing/2018/hyperlinkcolor" val="tx"/>
                    </a:ext>
                  </a:extLst>
                </a:hlinkClick>
              </a:rPr>
              <a:t>succímero</a:t>
            </a:r>
            <a:r>
              <a:rPr lang="es-MX" sz="2800" dirty="0">
                <a:latin typeface="__Roboto_35b5f0"/>
              </a:rPr>
              <a:t> ).</a:t>
            </a:r>
          </a:p>
          <a:p>
            <a:pPr>
              <a:buFont typeface="Arial" panose="020B0604020202020204" pitchFamily="34" charset="0"/>
              <a:buChar char="•"/>
            </a:pPr>
            <a:r>
              <a:rPr lang="es-MX" sz="2800" dirty="0">
                <a:latin typeface="__Roboto_35b5f0"/>
              </a:rPr>
              <a:t>Ácido etilendiaminotetraacético ( </a:t>
            </a:r>
            <a:r>
              <a:rPr lang="es-MX" sz="2800" dirty="0">
                <a:latin typeface="__Roboto_35b5f0"/>
                <a:hlinkClick r:id="rId9">
                  <a:extLst>
                    <a:ext uri="{A12FA001-AC4F-418D-AE19-62706E023703}">
                      <ahyp:hlinkClr xmlns:ahyp="http://schemas.microsoft.com/office/drawing/2018/hyperlinkcolor" val="tx"/>
                    </a:ext>
                  </a:extLst>
                </a:hlinkClick>
              </a:rPr>
              <a:t>EDTA</a:t>
            </a:r>
            <a:r>
              <a:rPr lang="es-MX" sz="2800" dirty="0">
                <a:latin typeface="__Roboto_35b5f0"/>
              </a:rPr>
              <a:t> ).</a:t>
            </a:r>
          </a:p>
          <a:p>
            <a:pPr>
              <a:buFont typeface="Arial" panose="020B0604020202020204" pitchFamily="34" charset="0"/>
              <a:buChar char="•"/>
            </a:pPr>
            <a:r>
              <a:rPr lang="es-MX" sz="2800" dirty="0">
                <a:latin typeface="__Roboto_35b5f0"/>
                <a:hlinkClick r:id="rId10">
                  <a:extLst>
                    <a:ext uri="{A12FA001-AC4F-418D-AE19-62706E023703}">
                      <ahyp:hlinkClr xmlns:ahyp="http://schemas.microsoft.com/office/drawing/2018/hyperlinkcolor" val="tx"/>
                    </a:ext>
                  </a:extLst>
                </a:hlinkClick>
              </a:rPr>
              <a:t>Penicilamina</a:t>
            </a:r>
            <a:r>
              <a:rPr lang="es-MX" sz="2800" dirty="0">
                <a:latin typeface="__Roboto_35b5f0"/>
              </a:rPr>
              <a:t> .</a:t>
            </a:r>
          </a:p>
          <a:p>
            <a:r>
              <a:rPr lang="es-MX" sz="2800" dirty="0">
                <a:latin typeface="__Roboto_35b5f0"/>
              </a:rPr>
              <a:t>Estos agentes quelantes suelen administrarse a personas con intoxicación grave por metales pesados ​​mediante una vía intravenosa.</a:t>
            </a:r>
          </a:p>
          <a:p>
            <a:endParaRPr lang="es-MX" sz="2800" dirty="0">
              <a:latin typeface="__Roboto_35b5f0"/>
            </a:endParaRPr>
          </a:p>
          <a:p>
            <a:r>
              <a:rPr lang="es-MX" sz="2800" dirty="0">
                <a:latin typeface="__Roboto_35b5f0"/>
              </a:rPr>
              <a:t>Los agentes quelantes no son seguros para las personas diagnosticadas con </a:t>
            </a:r>
            <a:r>
              <a:rPr lang="es-MX" sz="2800" dirty="0">
                <a:latin typeface="__Roboto_35b5f0"/>
                <a:hlinkClick r:id="rId11">
                  <a:extLst>
                    <a:ext uri="{A12FA001-AC4F-418D-AE19-62706E023703}">
                      <ahyp:hlinkClr xmlns:ahyp="http://schemas.microsoft.com/office/drawing/2018/hyperlinkcolor" val="tx"/>
                    </a:ext>
                  </a:extLst>
                </a:hlinkClick>
              </a:rPr>
              <a:t>enfermedades cardíacas</a:t>
            </a:r>
            <a:r>
              <a:rPr lang="es-MX" sz="2800" dirty="0">
                <a:latin typeface="__Roboto_35b5f0"/>
              </a:rPr>
              <a:t> e </a:t>
            </a:r>
            <a:r>
              <a:rPr lang="es-MX" sz="2800" dirty="0">
                <a:latin typeface="__Roboto_35b5f0"/>
                <a:hlinkClick r:id="rId12">
                  <a:extLst>
                    <a:ext uri="{A12FA001-AC4F-418D-AE19-62706E023703}">
                      <ahyp:hlinkClr xmlns:ahyp="http://schemas.microsoft.com/office/drawing/2018/hyperlinkcolor" val="tx"/>
                    </a:ext>
                  </a:extLst>
                </a:hlinkClick>
              </a:rPr>
              <a:t>insuficiencia renal</a:t>
            </a:r>
            <a:r>
              <a:rPr lang="es-MX" sz="2800" dirty="0">
                <a:latin typeface="__Roboto_35b5f0"/>
              </a:rPr>
              <a:t> .</a:t>
            </a:r>
            <a:endParaRPr lang="es-MX" sz="2800" b="0" i="0" dirty="0">
              <a:effectLst/>
              <a:latin typeface="__Roboto_35b5f0"/>
            </a:endParaRPr>
          </a:p>
        </p:txBody>
      </p:sp>
      <p:sp>
        <p:nvSpPr>
          <p:cNvPr id="10" name="Rectángulo 9">
            <a:extLst>
              <a:ext uri="{FF2B5EF4-FFF2-40B4-BE49-F238E27FC236}">
                <a16:creationId xmlns:a16="http://schemas.microsoft.com/office/drawing/2014/main" id="{AE4BC9E7-7406-0643-8466-A9B6F12A505F}"/>
              </a:ext>
            </a:extLst>
          </p:cNvPr>
          <p:cNvSpPr/>
          <p:nvPr/>
        </p:nvSpPr>
        <p:spPr>
          <a:xfrm>
            <a:off x="6945716" y="839092"/>
            <a:ext cx="4259884" cy="1754326"/>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TRATAMIENTO</a:t>
            </a:r>
          </a:p>
          <a:p>
            <a:pPr algn="ctr"/>
            <a:endParaRPr lang="es-E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28686574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B120F32-143D-094B-BF2F-7DADD7DA3E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6200" y="2301031"/>
            <a:ext cx="10740536" cy="6604137"/>
          </a:xfrm>
          <a:prstGeom prst="rect">
            <a:avLst/>
          </a:prstGeom>
        </p:spPr>
      </p:pic>
    </p:spTree>
    <p:extLst>
      <p:ext uri="{BB962C8B-B14F-4D97-AF65-F5344CB8AC3E}">
        <p14:creationId xmlns:p14="http://schemas.microsoft.com/office/powerpoint/2010/main" val="18134897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0C5B656-58E1-7A46-8AC4-B69647CB0E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9244" y="405417"/>
            <a:ext cx="6748250" cy="8754486"/>
          </a:xfrm>
          <a:prstGeom prst="rect">
            <a:avLst/>
          </a:prstGeom>
        </p:spPr>
      </p:pic>
    </p:spTree>
    <p:extLst>
      <p:ext uri="{BB962C8B-B14F-4D97-AF65-F5344CB8AC3E}">
        <p14:creationId xmlns:p14="http://schemas.microsoft.com/office/powerpoint/2010/main" val="38989528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50808C3-A905-3244-87D2-947674A18B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0384" y="1826589"/>
            <a:ext cx="8535375" cy="6606800"/>
          </a:xfrm>
          <a:prstGeom prst="rect">
            <a:avLst/>
          </a:prstGeom>
        </p:spPr>
      </p:pic>
    </p:spTree>
    <p:extLst>
      <p:ext uri="{BB962C8B-B14F-4D97-AF65-F5344CB8AC3E}">
        <p14:creationId xmlns:p14="http://schemas.microsoft.com/office/powerpoint/2010/main" val="8301749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F5A26B5-106D-A848-8382-CCD519EB2D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4882" y="1934386"/>
            <a:ext cx="9170717" cy="6652746"/>
          </a:xfrm>
          <a:prstGeom prst="rect">
            <a:avLst/>
          </a:prstGeom>
        </p:spPr>
      </p:pic>
    </p:spTree>
    <p:extLst>
      <p:ext uri="{BB962C8B-B14F-4D97-AF65-F5344CB8AC3E}">
        <p14:creationId xmlns:p14="http://schemas.microsoft.com/office/powerpoint/2010/main" val="20574676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F5DD0AA-8FB4-C74D-BA05-8A1B625DB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9443" y="1900369"/>
            <a:ext cx="9656927" cy="7262983"/>
          </a:xfrm>
          <a:prstGeom prst="rect">
            <a:avLst/>
          </a:prstGeom>
        </p:spPr>
      </p:pic>
    </p:spTree>
    <p:extLst>
      <p:ext uri="{BB962C8B-B14F-4D97-AF65-F5344CB8AC3E}">
        <p14:creationId xmlns:p14="http://schemas.microsoft.com/office/powerpoint/2010/main" val="36137175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6AB6BF6-1075-1D47-A6C7-C7D40CED92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5298" y="1773185"/>
            <a:ext cx="12440720" cy="7373333"/>
          </a:xfrm>
          <a:prstGeom prst="rect">
            <a:avLst/>
          </a:prstGeom>
        </p:spPr>
      </p:pic>
    </p:spTree>
    <p:extLst>
      <p:ext uri="{BB962C8B-B14F-4D97-AF65-F5344CB8AC3E}">
        <p14:creationId xmlns:p14="http://schemas.microsoft.com/office/powerpoint/2010/main" val="34122151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699F717-1F54-AB43-9EBB-38B957173C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1772" y="2227972"/>
            <a:ext cx="13479991" cy="6588194"/>
          </a:xfrm>
          <a:prstGeom prst="rect">
            <a:avLst/>
          </a:prstGeom>
        </p:spPr>
      </p:pic>
    </p:spTree>
    <p:extLst>
      <p:ext uri="{BB962C8B-B14F-4D97-AF65-F5344CB8AC3E}">
        <p14:creationId xmlns:p14="http://schemas.microsoft.com/office/powerpoint/2010/main" val="34007511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dirty="0"/>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D01AD75-E57B-3948-8EF3-FE43C025C1CA}"/>
              </a:ext>
            </a:extLst>
          </p:cNvPr>
          <p:cNvPicPr>
            <a:picLocks noChangeAspect="1"/>
          </p:cNvPicPr>
          <p:nvPr/>
        </p:nvPicPr>
        <p:blipFill>
          <a:blip r:embed="rId7"/>
          <a:stretch>
            <a:fillRect/>
          </a:stretch>
        </p:blipFill>
        <p:spPr>
          <a:xfrm>
            <a:off x="5107598" y="3454590"/>
            <a:ext cx="8672190" cy="5781460"/>
          </a:xfrm>
          <a:prstGeom prst="rect">
            <a:avLst/>
          </a:prstGeom>
        </p:spPr>
      </p:pic>
      <p:sp>
        <p:nvSpPr>
          <p:cNvPr id="11" name="Rectángulo 10">
            <a:extLst>
              <a:ext uri="{FF2B5EF4-FFF2-40B4-BE49-F238E27FC236}">
                <a16:creationId xmlns:a16="http://schemas.microsoft.com/office/drawing/2014/main" id="{3BD2673D-5042-6F4D-94B0-EFC4E76FCABE}"/>
              </a:ext>
            </a:extLst>
          </p:cNvPr>
          <p:cNvSpPr/>
          <p:nvPr/>
        </p:nvSpPr>
        <p:spPr>
          <a:xfrm>
            <a:off x="6508769" y="1357054"/>
            <a:ext cx="5133778" cy="1754326"/>
          </a:xfrm>
          <a:prstGeom prst="rect">
            <a:avLst/>
          </a:prstGeom>
          <a:noFill/>
        </p:spPr>
        <p:txBody>
          <a:bodyPr wrap="none" lIns="91440" tIns="45720" rIns="91440" bIns="45720">
            <a:spAutoFit/>
          </a:bodyPr>
          <a:lstStyle/>
          <a:p>
            <a:pPr algn="ctr"/>
            <a:r>
              <a:rPr lang="es-ES" sz="5400" b="1" spc="50" dirty="0">
                <a:ln w="9525" cmpd="sng">
                  <a:solidFill>
                    <a:schemeClr val="accent1"/>
                  </a:solidFill>
                  <a:prstDash val="solid"/>
                </a:ln>
                <a:solidFill>
                  <a:srgbClr val="70AD47">
                    <a:tint val="1000"/>
                  </a:srgbClr>
                </a:solidFill>
                <a:effectLst>
                  <a:glow rad="38100">
                    <a:schemeClr val="accent1">
                      <a:alpha val="40000"/>
                    </a:schemeClr>
                  </a:glow>
                </a:effectLst>
              </a:rPr>
              <a:t>MEDICAMENTOS</a:t>
            </a:r>
          </a:p>
          <a:p>
            <a:pPr algn="ctr"/>
            <a:endParaRPr lang="es-E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0559000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1A87DA72-F253-544F-950C-E993880387EA}"/>
              </a:ext>
            </a:extLst>
          </p:cNvPr>
          <p:cNvSpPr/>
          <p:nvPr/>
        </p:nvSpPr>
        <p:spPr>
          <a:xfrm>
            <a:off x="4204000" y="1849626"/>
            <a:ext cx="13017200" cy="6340197"/>
          </a:xfrm>
          <a:prstGeom prst="rect">
            <a:avLst/>
          </a:prstGeom>
        </p:spPr>
        <p:txBody>
          <a:bodyPr wrap="square">
            <a:spAutoFit/>
          </a:bodyPr>
          <a:lstStyle/>
          <a:p>
            <a:r>
              <a:rPr lang="es-MX" sz="5400" b="1" dirty="0">
                <a:latin typeface="NewBaskervilleITCbyBT"/>
              </a:rPr>
              <a:t>TiPo DE inToxicaciÓn </a:t>
            </a:r>
            <a:endParaRPr lang="es-MX" sz="3200" dirty="0"/>
          </a:p>
          <a:p>
            <a:r>
              <a:rPr lang="es-MX" sz="3200" dirty="0">
                <a:latin typeface="NewBaskervilleITCbyBT"/>
              </a:rPr>
              <a:t>Aunque la terminología en la bibliografía resulta confusa, clasificamos las intoxicaciones en tres grupos; </a:t>
            </a:r>
            <a:endParaRPr lang="es-MX" sz="3200" dirty="0"/>
          </a:p>
          <a:p>
            <a:endParaRPr lang="es-MX" sz="3200" dirty="0">
              <a:latin typeface="NewBaskervilleITCbyBT"/>
            </a:endParaRPr>
          </a:p>
          <a:p>
            <a:r>
              <a:rPr lang="es-MX" sz="3200" dirty="0">
                <a:latin typeface="NewBaskervilleITCbyBT"/>
              </a:rPr>
              <a:t>1/ Denominamos sobredosis a los casos asociados al consumo de substancias de abuso en un contexto recreativo. </a:t>
            </a:r>
            <a:endParaRPr lang="es-MX" sz="3200" dirty="0"/>
          </a:p>
          <a:p>
            <a:endParaRPr lang="es-MX" sz="3200" dirty="0">
              <a:latin typeface="NewBaskervilleITCbyBT"/>
            </a:endParaRPr>
          </a:p>
          <a:p>
            <a:r>
              <a:rPr lang="es-MX" sz="3200" dirty="0">
                <a:latin typeface="NewBaskervilleITCbyBT"/>
              </a:rPr>
              <a:t>2/ La intoxicación suicida será aquella producida por un gesto autoagresivo, independien- temente de la verificación del ánimo de producirse la muerte. </a:t>
            </a:r>
            <a:endParaRPr lang="es-MX" sz="3200" dirty="0"/>
          </a:p>
          <a:p>
            <a:endParaRPr lang="es-MX" sz="3200" dirty="0">
              <a:latin typeface="NewBaskervilleITCbyBT"/>
            </a:endParaRPr>
          </a:p>
          <a:p>
            <a:r>
              <a:rPr lang="es-MX" sz="3200" dirty="0">
                <a:latin typeface="NewBaskervilleITCbyBT"/>
              </a:rPr>
              <a:t>3/ La intoxicación accidental serán aquellas producidas de forma involuntaria, predominante en los ambientes doméstico y laboral. </a:t>
            </a:r>
            <a:endParaRPr lang="es-MX" sz="3200" dirty="0"/>
          </a:p>
        </p:txBody>
      </p:sp>
    </p:spTree>
    <p:extLst>
      <p:ext uri="{BB962C8B-B14F-4D97-AF65-F5344CB8AC3E}">
        <p14:creationId xmlns:p14="http://schemas.microsoft.com/office/powerpoint/2010/main" val="23899727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9D8688A-3037-FB43-9695-5ACB2E5E89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7815" y="2409314"/>
            <a:ext cx="13628882" cy="5569698"/>
          </a:xfrm>
          <a:prstGeom prst="rect">
            <a:avLst/>
          </a:prstGeom>
        </p:spPr>
      </p:pic>
    </p:spTree>
    <p:extLst>
      <p:ext uri="{BB962C8B-B14F-4D97-AF65-F5344CB8AC3E}">
        <p14:creationId xmlns:p14="http://schemas.microsoft.com/office/powerpoint/2010/main" val="24250841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F5AB379-6A26-3948-96F6-22ABA1E8BF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0523" y="2256368"/>
            <a:ext cx="12617121" cy="6399989"/>
          </a:xfrm>
          <a:prstGeom prst="rect">
            <a:avLst/>
          </a:prstGeom>
        </p:spPr>
      </p:pic>
    </p:spTree>
    <p:extLst>
      <p:ext uri="{BB962C8B-B14F-4D97-AF65-F5344CB8AC3E}">
        <p14:creationId xmlns:p14="http://schemas.microsoft.com/office/powerpoint/2010/main" val="28365889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BED7C0C2-8D9D-5047-9A96-B62DD2C7CD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2389" y="1534032"/>
            <a:ext cx="10412989" cy="7258566"/>
          </a:xfrm>
          <a:prstGeom prst="rect">
            <a:avLst/>
          </a:prstGeom>
        </p:spPr>
      </p:pic>
    </p:spTree>
    <p:extLst>
      <p:ext uri="{BB962C8B-B14F-4D97-AF65-F5344CB8AC3E}">
        <p14:creationId xmlns:p14="http://schemas.microsoft.com/office/powerpoint/2010/main" val="335211652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A0B6BA1-7E48-CC4E-A286-431B63EDF2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212" y="1749316"/>
            <a:ext cx="7676281" cy="7508885"/>
          </a:xfrm>
          <a:prstGeom prst="rect">
            <a:avLst/>
          </a:prstGeom>
        </p:spPr>
      </p:pic>
      <p:pic>
        <p:nvPicPr>
          <p:cNvPr id="12" name="Imagen 11">
            <a:extLst>
              <a:ext uri="{FF2B5EF4-FFF2-40B4-BE49-F238E27FC236}">
                <a16:creationId xmlns:a16="http://schemas.microsoft.com/office/drawing/2014/main" id="{C80FFE09-0345-6848-B079-53C2440E0C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15241" y="1820387"/>
            <a:ext cx="7793446" cy="6828313"/>
          </a:xfrm>
          <a:prstGeom prst="rect">
            <a:avLst/>
          </a:prstGeom>
        </p:spPr>
      </p:pic>
    </p:spTree>
    <p:extLst>
      <p:ext uri="{BB962C8B-B14F-4D97-AF65-F5344CB8AC3E}">
        <p14:creationId xmlns:p14="http://schemas.microsoft.com/office/powerpoint/2010/main" val="9663012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F44B906D-5D00-EF40-BC8F-2837E09A8BCA}"/>
              </a:ext>
            </a:extLst>
          </p:cNvPr>
          <p:cNvPicPr>
            <a:picLocks noChangeAspect="1"/>
          </p:cNvPicPr>
          <p:nvPr/>
        </p:nvPicPr>
        <p:blipFill>
          <a:blip r:embed="rId7"/>
          <a:stretch>
            <a:fillRect/>
          </a:stretch>
        </p:blipFill>
        <p:spPr>
          <a:xfrm>
            <a:off x="3179234" y="2088803"/>
            <a:ext cx="11792848" cy="6132281"/>
          </a:xfrm>
          <a:prstGeom prst="rect">
            <a:avLst/>
          </a:prstGeom>
        </p:spPr>
      </p:pic>
      <p:pic>
        <p:nvPicPr>
          <p:cNvPr id="11" name="Imagen 10">
            <a:extLst>
              <a:ext uri="{FF2B5EF4-FFF2-40B4-BE49-F238E27FC236}">
                <a16:creationId xmlns:a16="http://schemas.microsoft.com/office/drawing/2014/main" id="{5B6C090B-871A-3940-B140-00D154084885}"/>
              </a:ext>
            </a:extLst>
          </p:cNvPr>
          <p:cNvPicPr>
            <a:picLocks noChangeAspect="1"/>
          </p:cNvPicPr>
          <p:nvPr/>
        </p:nvPicPr>
        <p:blipFill>
          <a:blip r:embed="rId8"/>
          <a:stretch>
            <a:fillRect/>
          </a:stretch>
        </p:blipFill>
        <p:spPr>
          <a:xfrm>
            <a:off x="7239000" y="4102100"/>
            <a:ext cx="3810000" cy="2082800"/>
          </a:xfrm>
          <a:prstGeom prst="rect">
            <a:avLst/>
          </a:prstGeom>
        </p:spPr>
      </p:pic>
    </p:spTree>
    <p:extLst>
      <p:ext uri="{BB962C8B-B14F-4D97-AF65-F5344CB8AC3E}">
        <p14:creationId xmlns:p14="http://schemas.microsoft.com/office/powerpoint/2010/main" val="19507645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5B6C090B-871A-3940-B140-00D154084885}"/>
              </a:ext>
            </a:extLst>
          </p:cNvPr>
          <p:cNvPicPr>
            <a:picLocks noChangeAspect="1"/>
          </p:cNvPicPr>
          <p:nvPr/>
        </p:nvPicPr>
        <p:blipFill>
          <a:blip r:embed="rId7"/>
          <a:stretch>
            <a:fillRect/>
          </a:stretch>
        </p:blipFill>
        <p:spPr>
          <a:xfrm>
            <a:off x="3429000" y="2348517"/>
            <a:ext cx="11205971" cy="6125931"/>
          </a:xfrm>
          <a:prstGeom prst="rect">
            <a:avLst/>
          </a:prstGeom>
        </p:spPr>
      </p:pic>
    </p:spTree>
    <p:extLst>
      <p:ext uri="{BB962C8B-B14F-4D97-AF65-F5344CB8AC3E}">
        <p14:creationId xmlns:p14="http://schemas.microsoft.com/office/powerpoint/2010/main" val="130607455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FCA30B11-6229-2A47-9929-26A7043C5479}"/>
              </a:ext>
            </a:extLst>
          </p:cNvPr>
          <p:cNvPicPr>
            <a:picLocks noChangeAspect="1"/>
          </p:cNvPicPr>
          <p:nvPr/>
        </p:nvPicPr>
        <p:blipFill>
          <a:blip r:embed="rId7"/>
          <a:stretch>
            <a:fillRect/>
          </a:stretch>
        </p:blipFill>
        <p:spPr>
          <a:xfrm>
            <a:off x="2158061" y="1593481"/>
            <a:ext cx="13835193" cy="6410306"/>
          </a:xfrm>
          <a:prstGeom prst="rect">
            <a:avLst/>
          </a:prstGeom>
        </p:spPr>
      </p:pic>
    </p:spTree>
    <p:extLst>
      <p:ext uri="{BB962C8B-B14F-4D97-AF65-F5344CB8AC3E}">
        <p14:creationId xmlns:p14="http://schemas.microsoft.com/office/powerpoint/2010/main" val="6764171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BD8678EC-CFB9-F74D-96C3-2CB43E398428}"/>
              </a:ext>
            </a:extLst>
          </p:cNvPr>
          <p:cNvPicPr>
            <a:picLocks noChangeAspect="1"/>
          </p:cNvPicPr>
          <p:nvPr/>
        </p:nvPicPr>
        <p:blipFill>
          <a:blip r:embed="rId7"/>
          <a:stretch>
            <a:fillRect/>
          </a:stretch>
        </p:blipFill>
        <p:spPr>
          <a:xfrm>
            <a:off x="3246926" y="1227966"/>
            <a:ext cx="11657463" cy="7810500"/>
          </a:xfrm>
          <a:prstGeom prst="rect">
            <a:avLst/>
          </a:prstGeom>
        </p:spPr>
      </p:pic>
    </p:spTree>
    <p:extLst>
      <p:ext uri="{BB962C8B-B14F-4D97-AF65-F5344CB8AC3E}">
        <p14:creationId xmlns:p14="http://schemas.microsoft.com/office/powerpoint/2010/main" val="1420577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FCB2D480-791F-EC47-86C0-23B76AE0D216}"/>
              </a:ext>
            </a:extLst>
          </p:cNvPr>
          <p:cNvPicPr>
            <a:picLocks noChangeAspect="1"/>
          </p:cNvPicPr>
          <p:nvPr/>
        </p:nvPicPr>
        <p:blipFill rotWithShape="1">
          <a:blip r:embed="rId7"/>
          <a:srcRect b="45556"/>
          <a:stretch/>
        </p:blipFill>
        <p:spPr>
          <a:xfrm>
            <a:off x="5795701" y="571499"/>
            <a:ext cx="7484758" cy="8272871"/>
          </a:xfrm>
          <a:prstGeom prst="rect">
            <a:avLst/>
          </a:prstGeom>
        </p:spPr>
      </p:pic>
    </p:spTree>
    <p:extLst>
      <p:ext uri="{BB962C8B-B14F-4D97-AF65-F5344CB8AC3E}">
        <p14:creationId xmlns:p14="http://schemas.microsoft.com/office/powerpoint/2010/main" val="169517225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FCB2D480-791F-EC47-86C0-23B76AE0D216}"/>
              </a:ext>
            </a:extLst>
          </p:cNvPr>
          <p:cNvPicPr>
            <a:picLocks noChangeAspect="1"/>
          </p:cNvPicPr>
          <p:nvPr/>
        </p:nvPicPr>
        <p:blipFill rotWithShape="1">
          <a:blip r:embed="rId7"/>
          <a:srcRect t="50741"/>
          <a:stretch/>
        </p:blipFill>
        <p:spPr>
          <a:xfrm>
            <a:off x="5562600" y="1333500"/>
            <a:ext cx="7719279" cy="7719506"/>
          </a:xfrm>
          <a:prstGeom prst="rect">
            <a:avLst/>
          </a:prstGeom>
        </p:spPr>
      </p:pic>
    </p:spTree>
    <p:extLst>
      <p:ext uri="{BB962C8B-B14F-4D97-AF65-F5344CB8AC3E}">
        <p14:creationId xmlns:p14="http://schemas.microsoft.com/office/powerpoint/2010/main" val="41876875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4097" name="Picture 1" descr="page79image30069216">
            <a:extLst>
              <a:ext uri="{FF2B5EF4-FFF2-40B4-BE49-F238E27FC236}">
                <a16:creationId xmlns:a16="http://schemas.microsoft.com/office/drawing/2014/main" id="{C2DB60A9-86AB-ED41-AC9B-70238F7F21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3928355" y="-2515207"/>
            <a:ext cx="9734277" cy="1487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24665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17302173-9B81-144B-983E-1B70CE6EFA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1678" y="162735"/>
            <a:ext cx="8358522" cy="9396508"/>
          </a:xfrm>
          <a:prstGeom prst="rect">
            <a:avLst/>
          </a:prstGeom>
        </p:spPr>
      </p:pic>
    </p:spTree>
    <p:extLst>
      <p:ext uri="{BB962C8B-B14F-4D97-AF65-F5344CB8AC3E}">
        <p14:creationId xmlns:p14="http://schemas.microsoft.com/office/powerpoint/2010/main" val="5424650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3CE52A6F-AEE0-FC48-A249-2E2CBE03FE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2660970"/>
            <a:ext cx="14396547" cy="5342818"/>
          </a:xfrm>
          <a:prstGeom prst="rect">
            <a:avLst/>
          </a:prstGeom>
        </p:spPr>
      </p:pic>
    </p:spTree>
    <p:extLst>
      <p:ext uri="{BB962C8B-B14F-4D97-AF65-F5344CB8AC3E}">
        <p14:creationId xmlns:p14="http://schemas.microsoft.com/office/powerpoint/2010/main" val="21966693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DF16DCFD-2829-104E-A3FD-76BC653A641B}"/>
              </a:ext>
            </a:extLst>
          </p:cNvPr>
          <p:cNvPicPr>
            <a:picLocks noChangeAspect="1"/>
          </p:cNvPicPr>
          <p:nvPr/>
        </p:nvPicPr>
        <p:blipFill>
          <a:blip r:embed="rId7"/>
          <a:stretch>
            <a:fillRect/>
          </a:stretch>
        </p:blipFill>
        <p:spPr>
          <a:xfrm>
            <a:off x="1875087" y="0"/>
            <a:ext cx="14537826" cy="10287000"/>
          </a:xfrm>
          <a:prstGeom prst="rect">
            <a:avLst/>
          </a:prstGeom>
        </p:spPr>
      </p:pic>
    </p:spTree>
    <p:extLst>
      <p:ext uri="{BB962C8B-B14F-4D97-AF65-F5344CB8AC3E}">
        <p14:creationId xmlns:p14="http://schemas.microsoft.com/office/powerpoint/2010/main" val="26659622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610273D-0750-3340-AAFD-0B0003BD30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1772" y="1068520"/>
            <a:ext cx="11210024" cy="7427780"/>
          </a:xfrm>
          <a:prstGeom prst="rect">
            <a:avLst/>
          </a:prstGeom>
        </p:spPr>
      </p:pic>
    </p:spTree>
    <p:extLst>
      <p:ext uri="{BB962C8B-B14F-4D97-AF65-F5344CB8AC3E}">
        <p14:creationId xmlns:p14="http://schemas.microsoft.com/office/powerpoint/2010/main" val="222675701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0852AD6-B95D-D742-81DE-E82767D50E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1336" y="495300"/>
            <a:ext cx="10515600" cy="6616700"/>
          </a:xfrm>
          <a:prstGeom prst="rect">
            <a:avLst/>
          </a:prstGeom>
        </p:spPr>
      </p:pic>
      <p:pic>
        <p:nvPicPr>
          <p:cNvPr id="12" name="Imagen 11">
            <a:extLst>
              <a:ext uri="{FF2B5EF4-FFF2-40B4-BE49-F238E27FC236}">
                <a16:creationId xmlns:a16="http://schemas.microsoft.com/office/drawing/2014/main" id="{AB6E2126-5504-7A43-B39C-6D36593CD3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25526" y="7548430"/>
            <a:ext cx="9753600" cy="1485900"/>
          </a:xfrm>
          <a:prstGeom prst="rect">
            <a:avLst/>
          </a:prstGeom>
        </p:spPr>
      </p:pic>
    </p:spTree>
    <p:extLst>
      <p:ext uri="{BB962C8B-B14F-4D97-AF65-F5344CB8AC3E}">
        <p14:creationId xmlns:p14="http://schemas.microsoft.com/office/powerpoint/2010/main" val="413361244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D8B1E710-4919-844C-87E1-16E212326D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60800" y="2235200"/>
            <a:ext cx="10566400" cy="5816600"/>
          </a:xfrm>
          <a:prstGeom prst="rect">
            <a:avLst/>
          </a:prstGeom>
        </p:spPr>
      </p:pic>
    </p:spTree>
    <p:extLst>
      <p:ext uri="{BB962C8B-B14F-4D97-AF65-F5344CB8AC3E}">
        <p14:creationId xmlns:p14="http://schemas.microsoft.com/office/powerpoint/2010/main" val="86319045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91DAA5AD-50D7-B34A-9D53-DB793E29BF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2830" y="1820387"/>
            <a:ext cx="11261330" cy="6876158"/>
          </a:xfrm>
          <a:prstGeom prst="rect">
            <a:avLst/>
          </a:prstGeom>
        </p:spPr>
      </p:pic>
    </p:spTree>
    <p:extLst>
      <p:ext uri="{BB962C8B-B14F-4D97-AF65-F5344CB8AC3E}">
        <p14:creationId xmlns:p14="http://schemas.microsoft.com/office/powerpoint/2010/main" val="21414651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4A280467-F983-AF40-AFCC-B5E37A34EB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9900" y="1227269"/>
            <a:ext cx="8306580" cy="7617101"/>
          </a:xfrm>
          <a:prstGeom prst="rect">
            <a:avLst/>
          </a:prstGeom>
        </p:spPr>
      </p:pic>
    </p:spTree>
    <p:extLst>
      <p:ext uri="{BB962C8B-B14F-4D97-AF65-F5344CB8AC3E}">
        <p14:creationId xmlns:p14="http://schemas.microsoft.com/office/powerpoint/2010/main" val="101360338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5D3F9CBC-5D8F-F54E-9699-DDFB92A289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3680" y="495299"/>
            <a:ext cx="9363720" cy="8317395"/>
          </a:xfrm>
          <a:prstGeom prst="rect">
            <a:avLst/>
          </a:prstGeom>
        </p:spPr>
      </p:pic>
    </p:spTree>
    <p:extLst>
      <p:ext uri="{BB962C8B-B14F-4D97-AF65-F5344CB8AC3E}">
        <p14:creationId xmlns:p14="http://schemas.microsoft.com/office/powerpoint/2010/main" val="2191122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8C7A0876-B41A-5D41-8356-831B9D1983A5}"/>
              </a:ext>
            </a:extLst>
          </p:cNvPr>
          <p:cNvSpPr/>
          <p:nvPr/>
        </p:nvSpPr>
        <p:spPr>
          <a:xfrm>
            <a:off x="4503658" y="2051537"/>
            <a:ext cx="9144000" cy="6247864"/>
          </a:xfrm>
          <a:prstGeom prst="rect">
            <a:avLst/>
          </a:prstGeom>
        </p:spPr>
        <p:txBody>
          <a:bodyPr>
            <a:spAutoFit/>
          </a:bodyPr>
          <a:lstStyle/>
          <a:p>
            <a:r>
              <a:rPr lang="es-MX" sz="4000" b="1" dirty="0"/>
              <a:t>Datos de identificación:</a:t>
            </a:r>
            <a:endParaRPr lang="es-MX" sz="4000" dirty="0"/>
          </a:p>
          <a:p>
            <a:pPr>
              <a:buFont typeface="Arial" panose="020B0604020202020204" pitchFamily="34" charset="0"/>
              <a:buChar char="•"/>
            </a:pPr>
            <a:r>
              <a:rPr lang="es-MX" sz="4000" b="1" dirty="0"/>
              <a:t>Edad:</a:t>
            </a:r>
            <a:r>
              <a:rPr lang="es-MX" sz="4000" dirty="0"/>
              <a:t> 32 años</a:t>
            </a:r>
          </a:p>
          <a:p>
            <a:pPr>
              <a:buFont typeface="Arial" panose="020B0604020202020204" pitchFamily="34" charset="0"/>
              <a:buChar char="•"/>
            </a:pPr>
            <a:r>
              <a:rPr lang="es-MX" sz="4000" b="1" dirty="0"/>
              <a:t>Sexo:</a:t>
            </a:r>
            <a:r>
              <a:rPr lang="es-MX" sz="4000" dirty="0"/>
              <a:t> Masculino</a:t>
            </a:r>
          </a:p>
          <a:p>
            <a:pPr>
              <a:buFont typeface="Arial" panose="020B0604020202020204" pitchFamily="34" charset="0"/>
              <a:buChar char="•"/>
            </a:pPr>
            <a:r>
              <a:rPr lang="es-MX" sz="4000" b="1" dirty="0"/>
              <a:t>Ocupación:</a:t>
            </a:r>
            <a:r>
              <a:rPr lang="es-MX" sz="4000" dirty="0"/>
              <a:t> Ingeniero en sistemas</a:t>
            </a:r>
          </a:p>
          <a:p>
            <a:pPr>
              <a:buFont typeface="Arial" panose="020B0604020202020204" pitchFamily="34" charset="0"/>
              <a:buChar char="•"/>
            </a:pPr>
            <a:r>
              <a:rPr lang="es-MX" sz="4000" b="1" dirty="0"/>
              <a:t>Estado civil:</a:t>
            </a:r>
            <a:r>
              <a:rPr lang="es-MX" sz="4000" dirty="0"/>
              <a:t> Soltero</a:t>
            </a:r>
          </a:p>
          <a:p>
            <a:pPr>
              <a:buFont typeface="Arial" panose="020B0604020202020204" pitchFamily="34" charset="0"/>
              <a:buChar char="•"/>
            </a:pPr>
            <a:endParaRPr lang="es-MX" sz="4000" dirty="0"/>
          </a:p>
          <a:p>
            <a:pPr>
              <a:buFont typeface="Arial" panose="020B0604020202020204" pitchFamily="34" charset="0"/>
              <a:buChar char="•"/>
            </a:pPr>
            <a:r>
              <a:rPr lang="es-MX" sz="4000" b="1" dirty="0"/>
              <a:t>Motivo de consulta:</a:t>
            </a:r>
            <a:br>
              <a:rPr lang="es-MX" sz="4000" dirty="0"/>
            </a:br>
            <a:r>
              <a:rPr lang="es-MX" sz="4000" dirty="0"/>
              <a:t>Paciente masculino de 32 años que ingresa por urgencias debido a presunto intento de suicidio por ingestión de medicamentos.</a:t>
            </a:r>
          </a:p>
        </p:txBody>
      </p:sp>
    </p:spTree>
    <p:extLst>
      <p:ext uri="{BB962C8B-B14F-4D97-AF65-F5344CB8AC3E}">
        <p14:creationId xmlns:p14="http://schemas.microsoft.com/office/powerpoint/2010/main" val="108403072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933FD062-A47C-4E46-AF85-095B3D512817}"/>
              </a:ext>
            </a:extLst>
          </p:cNvPr>
          <p:cNvSpPr/>
          <p:nvPr/>
        </p:nvSpPr>
        <p:spPr>
          <a:xfrm>
            <a:off x="4092978" y="1820386"/>
            <a:ext cx="13052021" cy="6370975"/>
          </a:xfrm>
          <a:prstGeom prst="rect">
            <a:avLst/>
          </a:prstGeom>
        </p:spPr>
        <p:txBody>
          <a:bodyPr wrap="square">
            <a:spAutoFit/>
          </a:bodyPr>
          <a:lstStyle/>
          <a:p>
            <a:r>
              <a:rPr lang="es-MX" sz="2400" b="1" dirty="0"/>
              <a:t>Antecedentes personales:</a:t>
            </a:r>
            <a:endParaRPr lang="es-MX" sz="2400" dirty="0"/>
          </a:p>
          <a:p>
            <a:pPr>
              <a:buFont typeface="Arial" panose="020B0604020202020204" pitchFamily="34" charset="0"/>
              <a:buChar char="•"/>
            </a:pPr>
            <a:r>
              <a:rPr lang="es-MX" sz="2400" b="1" dirty="0"/>
              <a:t>Personales:</a:t>
            </a:r>
            <a:endParaRPr lang="es-MX" sz="2400" dirty="0"/>
          </a:p>
          <a:p>
            <a:pPr marL="742950" lvl="1" indent="-285750">
              <a:buFont typeface="Arial" panose="020B0604020202020204" pitchFamily="34" charset="0"/>
              <a:buChar char="•"/>
            </a:pPr>
            <a:r>
              <a:rPr lang="es-MX" sz="2400" b="1" dirty="0"/>
              <a:t>Enfermedades previas:</a:t>
            </a:r>
            <a:r>
              <a:rPr lang="es-MX" sz="2400" dirty="0"/>
              <a:t> Ninguna significativa.</a:t>
            </a:r>
          </a:p>
          <a:p>
            <a:pPr marL="742950" lvl="1" indent="-285750">
              <a:buFont typeface="Arial" panose="020B0604020202020204" pitchFamily="34" charset="0"/>
              <a:buChar char="•"/>
            </a:pPr>
            <a:r>
              <a:rPr lang="es-MX" sz="2400" b="1" dirty="0"/>
              <a:t>Cirugías previas:</a:t>
            </a:r>
            <a:r>
              <a:rPr lang="es-MX" sz="2400" dirty="0"/>
              <a:t> No refiere cirugías previas.</a:t>
            </a:r>
          </a:p>
          <a:p>
            <a:pPr marL="742950" lvl="1" indent="-285750">
              <a:buFont typeface="Arial" panose="020B0604020202020204" pitchFamily="34" charset="0"/>
              <a:buChar char="•"/>
            </a:pPr>
            <a:r>
              <a:rPr lang="es-MX" sz="2400" b="1" dirty="0"/>
              <a:t>Alergias:</a:t>
            </a:r>
            <a:r>
              <a:rPr lang="es-MX" sz="2400" dirty="0"/>
              <a:t> No conocidas.</a:t>
            </a:r>
          </a:p>
          <a:p>
            <a:pPr marL="742950" lvl="1" indent="-285750">
              <a:buFont typeface="Arial" panose="020B0604020202020204" pitchFamily="34" charset="0"/>
              <a:buChar char="•"/>
            </a:pPr>
            <a:r>
              <a:rPr lang="es-MX" sz="2400" b="1" dirty="0"/>
              <a:t>Medicamentos:</a:t>
            </a:r>
            <a:r>
              <a:rPr lang="es-MX" sz="2400" dirty="0"/>
              <a:t> No toma medicamentos de manera regular.</a:t>
            </a:r>
          </a:p>
          <a:p>
            <a:pPr>
              <a:buFont typeface="Arial" panose="020B0604020202020204" pitchFamily="34" charset="0"/>
              <a:buChar char="•"/>
            </a:pPr>
            <a:r>
              <a:rPr lang="es-MX" sz="2400" b="1" dirty="0"/>
              <a:t>Psiquiátricos:</a:t>
            </a:r>
            <a:endParaRPr lang="es-MX" sz="2400" dirty="0"/>
          </a:p>
          <a:p>
            <a:pPr marL="742950" lvl="1" indent="-285750">
              <a:buFont typeface="Arial" panose="020B0604020202020204" pitchFamily="34" charset="0"/>
              <a:buChar char="•"/>
            </a:pPr>
            <a:r>
              <a:rPr lang="es-MX" sz="2400" dirty="0"/>
              <a:t>Refiere antecedentes de depresión desde hace aproximadamente un año. Ha tenido episodios de ánimo bajo, insomnio y pérdida de interés en actividades cotidianas.</a:t>
            </a:r>
          </a:p>
          <a:p>
            <a:pPr marL="742950" lvl="1" indent="-285750">
              <a:buFont typeface="Arial" panose="020B0604020202020204" pitchFamily="34" charset="0"/>
              <a:buChar char="•"/>
            </a:pPr>
            <a:r>
              <a:rPr lang="es-MX" sz="2400" dirty="0"/>
              <a:t>Ha sido evaluado por un psicólogo, pero no ha seguido tratamiento farmacológico ni psicológico de forma consistente.</a:t>
            </a:r>
          </a:p>
          <a:p>
            <a:pPr>
              <a:buFont typeface="Arial" panose="020B0604020202020204" pitchFamily="34" charset="0"/>
              <a:buChar char="•"/>
            </a:pPr>
            <a:r>
              <a:rPr lang="es-MX" sz="2400" b="1" dirty="0"/>
              <a:t>Familiares:</a:t>
            </a:r>
            <a:endParaRPr lang="es-MX" sz="2400" dirty="0"/>
          </a:p>
          <a:p>
            <a:pPr marL="742950" lvl="1" indent="-285750">
              <a:buFont typeface="Arial" panose="020B0604020202020204" pitchFamily="34" charset="0"/>
              <a:buChar char="•"/>
            </a:pPr>
            <a:r>
              <a:rPr lang="es-MX" sz="2400" dirty="0"/>
              <a:t>Madre con diagnóstico de hipertensión arterial.</a:t>
            </a:r>
          </a:p>
          <a:p>
            <a:pPr marL="742950" lvl="1" indent="-285750">
              <a:buFont typeface="Arial" panose="020B0604020202020204" pitchFamily="34" charset="0"/>
              <a:buChar char="•"/>
            </a:pPr>
            <a:r>
              <a:rPr lang="es-MX" sz="2400" dirty="0"/>
              <a:t>Padre fallecido a los 58 años debido a un infarto de miocardio.</a:t>
            </a:r>
          </a:p>
          <a:p>
            <a:pPr>
              <a:buFont typeface="Arial" panose="020B0604020202020204" pitchFamily="34" charset="0"/>
              <a:buChar char="•"/>
            </a:pPr>
            <a:r>
              <a:rPr lang="es-MX" sz="2400" b="1" dirty="0"/>
              <a:t>Hábitos:</a:t>
            </a:r>
            <a:endParaRPr lang="es-MX" sz="2400" dirty="0"/>
          </a:p>
          <a:p>
            <a:pPr marL="742950" lvl="1" indent="-285750">
              <a:buFont typeface="Arial" panose="020B0604020202020204" pitchFamily="34" charset="0"/>
              <a:buChar char="•"/>
            </a:pPr>
            <a:r>
              <a:rPr lang="es-MX" sz="2400" dirty="0"/>
              <a:t>No consume alcohol ni drogas recreativas.</a:t>
            </a:r>
          </a:p>
          <a:p>
            <a:pPr marL="742950" lvl="1" indent="-285750">
              <a:buFont typeface="Arial" panose="020B0604020202020204" pitchFamily="34" charset="0"/>
              <a:buChar char="•"/>
            </a:pPr>
            <a:r>
              <a:rPr lang="es-MX" sz="2400" dirty="0"/>
              <a:t>Fumador ocasional, aproximadamente 5 cigarrillos al día.</a:t>
            </a:r>
          </a:p>
        </p:txBody>
      </p:sp>
    </p:spTree>
    <p:extLst>
      <p:ext uri="{BB962C8B-B14F-4D97-AF65-F5344CB8AC3E}">
        <p14:creationId xmlns:p14="http://schemas.microsoft.com/office/powerpoint/2010/main" val="33483178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28FAC95-026A-5749-B97F-5B60C036EA9B}"/>
              </a:ext>
            </a:extLst>
          </p:cNvPr>
          <p:cNvSpPr/>
          <p:nvPr/>
        </p:nvSpPr>
        <p:spPr>
          <a:xfrm>
            <a:off x="4038600" y="2234217"/>
            <a:ext cx="12954000" cy="5509200"/>
          </a:xfrm>
          <a:prstGeom prst="rect">
            <a:avLst/>
          </a:prstGeom>
        </p:spPr>
        <p:txBody>
          <a:bodyPr wrap="square">
            <a:spAutoFit/>
          </a:bodyPr>
          <a:lstStyle/>
          <a:p>
            <a:r>
              <a:rPr lang="es-MX" sz="3200" b="1" dirty="0"/>
              <a:t>Descripción del incidente:</a:t>
            </a:r>
            <a:br>
              <a:rPr lang="es-MX" sz="3200" dirty="0"/>
            </a:br>
            <a:r>
              <a:rPr lang="es-MX" sz="3200" dirty="0"/>
              <a:t>El paciente fue encontrado en su domicilio por un compañero de trabajo, quien se percató de que no respondía a llamadas telefónicas. El compañero decidió acudir al domicilio del paciente, encontrándolo con signos de intoxicación. El paciente había ingerido varias pastillas de un medicamento analgésico no recetado, específicamente de un fármaco de la familia de los opioides, según testimonio del paciente. La cantidad exacta de pastillas ingeridas no fue determinada inicialmente, pero se calcula que fueron alrededor de 20 tabletas.</a:t>
            </a:r>
          </a:p>
          <a:p>
            <a:r>
              <a:rPr lang="es-MX" sz="3200" dirty="0"/>
              <a:t>El compañero de trabajo alertó a los servicios de emergencia, quienes trasladaron al paciente a urgencias.</a:t>
            </a:r>
          </a:p>
        </p:txBody>
      </p:sp>
    </p:spTree>
    <p:extLst>
      <p:ext uri="{BB962C8B-B14F-4D97-AF65-F5344CB8AC3E}">
        <p14:creationId xmlns:p14="http://schemas.microsoft.com/office/powerpoint/2010/main" val="21316972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FDD34559-42EA-8F44-8EF1-E20144F97C29}"/>
              </a:ext>
            </a:extLst>
          </p:cNvPr>
          <p:cNvSpPr/>
          <p:nvPr/>
        </p:nvSpPr>
        <p:spPr>
          <a:xfrm>
            <a:off x="4223492" y="2103603"/>
            <a:ext cx="13226307" cy="6370975"/>
          </a:xfrm>
          <a:prstGeom prst="rect">
            <a:avLst/>
          </a:prstGeom>
        </p:spPr>
        <p:txBody>
          <a:bodyPr wrap="square">
            <a:spAutoFit/>
          </a:bodyPr>
          <a:lstStyle/>
          <a:p>
            <a:r>
              <a:rPr lang="es-MX" sz="2400" b="1" dirty="0"/>
              <a:t>Exploración física:</a:t>
            </a:r>
            <a:endParaRPr lang="es-MX" sz="2400" dirty="0"/>
          </a:p>
          <a:p>
            <a:pPr>
              <a:buFont typeface="Arial" panose="020B0604020202020204" pitchFamily="34" charset="0"/>
              <a:buChar char="•"/>
            </a:pPr>
            <a:r>
              <a:rPr lang="es-MX" sz="2400" b="1" dirty="0"/>
              <a:t>Conciencia:</a:t>
            </a:r>
            <a:r>
              <a:rPr lang="es-MX" sz="2400" dirty="0"/>
              <a:t> Alerta, pero con leve somnolencia, desorientado en tiempo y lugar.</a:t>
            </a:r>
          </a:p>
          <a:p>
            <a:pPr>
              <a:buFont typeface="Arial" panose="020B0604020202020204" pitchFamily="34" charset="0"/>
              <a:buChar char="•"/>
            </a:pPr>
            <a:r>
              <a:rPr lang="es-MX" sz="2400" b="1" dirty="0"/>
              <a:t>Signos vitales:</a:t>
            </a:r>
            <a:endParaRPr lang="es-MX" sz="2400" dirty="0"/>
          </a:p>
          <a:p>
            <a:pPr marL="742950" lvl="1" indent="-285750">
              <a:buFont typeface="Arial" panose="020B0604020202020204" pitchFamily="34" charset="0"/>
              <a:buChar char="•"/>
            </a:pPr>
            <a:r>
              <a:rPr lang="es-MX" sz="2400" b="1" dirty="0"/>
              <a:t>Frecuencia cardíaca:</a:t>
            </a:r>
            <a:r>
              <a:rPr lang="es-MX" sz="2400" dirty="0"/>
              <a:t> 98 latidos por minuto</a:t>
            </a:r>
          </a:p>
          <a:p>
            <a:pPr marL="742950" lvl="1" indent="-285750">
              <a:buFont typeface="Arial" panose="020B0604020202020204" pitchFamily="34" charset="0"/>
              <a:buChar char="•"/>
            </a:pPr>
            <a:r>
              <a:rPr lang="es-MX" sz="2400" b="1" dirty="0"/>
              <a:t>Presión arterial:</a:t>
            </a:r>
            <a:r>
              <a:rPr lang="es-MX" sz="2400" dirty="0"/>
              <a:t> 110/70 mmHg</a:t>
            </a:r>
          </a:p>
          <a:p>
            <a:pPr marL="742950" lvl="1" indent="-285750">
              <a:buFont typeface="Arial" panose="020B0604020202020204" pitchFamily="34" charset="0"/>
              <a:buChar char="•"/>
            </a:pPr>
            <a:r>
              <a:rPr lang="es-MX" sz="2400" b="1" dirty="0"/>
              <a:t>Frecuencia respiratoria:</a:t>
            </a:r>
            <a:r>
              <a:rPr lang="es-MX" sz="2400" dirty="0"/>
              <a:t> 20 respiraciones por minuto</a:t>
            </a:r>
          </a:p>
          <a:p>
            <a:pPr marL="742950" lvl="1" indent="-285750">
              <a:buFont typeface="Arial" panose="020B0604020202020204" pitchFamily="34" charset="0"/>
              <a:buChar char="•"/>
            </a:pPr>
            <a:r>
              <a:rPr lang="es-MX" sz="2400" b="1" dirty="0"/>
              <a:t>Temperatura:</a:t>
            </a:r>
            <a:r>
              <a:rPr lang="es-MX" sz="2400" dirty="0"/>
              <a:t> 36.8°C</a:t>
            </a:r>
          </a:p>
          <a:p>
            <a:pPr marL="742950" lvl="1" indent="-285750">
              <a:buFont typeface="Arial" panose="020B0604020202020204" pitchFamily="34" charset="0"/>
              <a:buChar char="•"/>
            </a:pPr>
            <a:r>
              <a:rPr lang="es-MX" sz="2400" b="1" dirty="0"/>
              <a:t>Saturación de oxígeno:</a:t>
            </a:r>
            <a:r>
              <a:rPr lang="es-MX" sz="2400" dirty="0"/>
              <a:t> 98% en aire ambiente</a:t>
            </a:r>
          </a:p>
          <a:p>
            <a:pPr>
              <a:buFont typeface="Arial" panose="020B0604020202020204" pitchFamily="34" charset="0"/>
              <a:buChar char="•"/>
            </a:pPr>
            <a:r>
              <a:rPr lang="es-MX" sz="2400" b="1" dirty="0"/>
              <a:t>Cabeza y cuello:</a:t>
            </a:r>
            <a:r>
              <a:rPr lang="es-MX" sz="2400" dirty="0"/>
              <a:t> Pupilas isocóricas, reactivas a la luz. Sin signos de trauma.</a:t>
            </a:r>
          </a:p>
          <a:p>
            <a:pPr>
              <a:buFont typeface="Arial" panose="020B0604020202020204" pitchFamily="34" charset="0"/>
              <a:buChar char="•"/>
            </a:pPr>
            <a:r>
              <a:rPr lang="es-MX" sz="2400" b="1" dirty="0"/>
              <a:t>Tórax y abdomen:</a:t>
            </a:r>
            <a:r>
              <a:rPr lang="es-MX" sz="2400" dirty="0"/>
              <a:t> Sin distensión abdominal ni ruidos anormales. No se palpó hepatomegalia ni esplenomegalia.</a:t>
            </a:r>
          </a:p>
          <a:p>
            <a:pPr>
              <a:buFont typeface="Arial" panose="020B0604020202020204" pitchFamily="34" charset="0"/>
              <a:buChar char="•"/>
            </a:pPr>
            <a:r>
              <a:rPr lang="es-MX" sz="2400" b="1" dirty="0"/>
              <a:t>Extremidades:</a:t>
            </a:r>
            <a:r>
              <a:rPr lang="es-MX" sz="2400" dirty="0"/>
              <a:t> Sin edema. Fuerza muscular conservada.</a:t>
            </a:r>
          </a:p>
          <a:p>
            <a:r>
              <a:rPr lang="es-MX" sz="2400" b="1" dirty="0"/>
              <a:t>Historia clínica relacionada con la intoxicación:</a:t>
            </a:r>
            <a:br>
              <a:rPr lang="es-MX" sz="2400" dirty="0"/>
            </a:br>
            <a:r>
              <a:rPr lang="es-MX" sz="2400" dirty="0"/>
              <a:t>El paciente presenta un cuadro de somnolencia leve, sin alteraciones respiratorias graves ni pérdida de reflejos. Durante la evaluación inicial, el paciente refiere que la ingestión de los medicamentos fue intencional, motivada por un sentimiento de desesperación debido a problemas laborales y personales no especificados.</a:t>
            </a:r>
          </a:p>
        </p:txBody>
      </p:sp>
    </p:spTree>
    <p:extLst>
      <p:ext uri="{BB962C8B-B14F-4D97-AF65-F5344CB8AC3E}">
        <p14:creationId xmlns:p14="http://schemas.microsoft.com/office/powerpoint/2010/main" val="388979303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4D00EE34-1167-1A42-866D-CB59F3EDAC20}"/>
              </a:ext>
            </a:extLst>
          </p:cNvPr>
          <p:cNvSpPr/>
          <p:nvPr/>
        </p:nvSpPr>
        <p:spPr>
          <a:xfrm>
            <a:off x="4221720" y="2116270"/>
            <a:ext cx="13151879" cy="6740307"/>
          </a:xfrm>
          <a:prstGeom prst="rect">
            <a:avLst/>
          </a:prstGeom>
        </p:spPr>
        <p:txBody>
          <a:bodyPr wrap="square">
            <a:spAutoFit/>
          </a:bodyPr>
          <a:lstStyle/>
          <a:p>
            <a:r>
              <a:rPr lang="es-MX" sz="2400" b="1" dirty="0"/>
              <a:t>Intervención inicial:</a:t>
            </a:r>
            <a:endParaRPr lang="es-MX" sz="2400" dirty="0"/>
          </a:p>
          <a:p>
            <a:pPr>
              <a:buFont typeface="Arial" panose="020B0604020202020204" pitchFamily="34" charset="0"/>
              <a:buChar char="•"/>
            </a:pPr>
            <a:r>
              <a:rPr lang="es-MX" sz="2400" b="1" dirty="0"/>
              <a:t>Administración de carbón activado</a:t>
            </a:r>
            <a:r>
              <a:rPr lang="es-MX" sz="2400" dirty="0"/>
              <a:t> para prevenir una mayor absorción del medicamento.</a:t>
            </a:r>
          </a:p>
          <a:p>
            <a:pPr>
              <a:buFont typeface="Arial" panose="020B0604020202020204" pitchFamily="34" charset="0"/>
              <a:buChar char="•"/>
            </a:pPr>
            <a:r>
              <a:rPr lang="es-MX" sz="2400" b="1" dirty="0"/>
              <a:t>Monitoreo constante</a:t>
            </a:r>
            <a:r>
              <a:rPr lang="es-MX" sz="2400" dirty="0"/>
              <a:t> de signos vitales y estado de conciencia.</a:t>
            </a:r>
          </a:p>
          <a:p>
            <a:pPr>
              <a:buFont typeface="Arial" panose="020B0604020202020204" pitchFamily="34" charset="0"/>
              <a:buChar char="•"/>
            </a:pPr>
            <a:r>
              <a:rPr lang="es-MX" sz="2400" b="1" dirty="0"/>
              <a:t>Vía intravenosa</a:t>
            </a:r>
            <a:r>
              <a:rPr lang="es-MX" sz="2400" dirty="0"/>
              <a:t> para hidratación y administración de fármacos si es necesario.</a:t>
            </a:r>
          </a:p>
          <a:p>
            <a:pPr>
              <a:buFont typeface="Arial" panose="020B0604020202020204" pitchFamily="34" charset="0"/>
              <a:buChar char="•"/>
            </a:pPr>
            <a:r>
              <a:rPr lang="es-MX" sz="2400" b="1" dirty="0"/>
              <a:t>Atención psiquiátrica:</a:t>
            </a:r>
            <a:r>
              <a:rPr lang="es-MX" sz="2400" dirty="0"/>
              <a:t> Se solicitó la evaluación psiquiátrica urgente para determinar la necesidad de tratamiento específico y manejo adecuado del intento de suicidio.</a:t>
            </a:r>
          </a:p>
          <a:p>
            <a:r>
              <a:rPr lang="es-MX" sz="2400" b="1" dirty="0"/>
              <a:t>Diagnóstico provisional:</a:t>
            </a:r>
            <a:endParaRPr lang="es-MX" sz="2400" dirty="0"/>
          </a:p>
          <a:p>
            <a:pPr>
              <a:buFont typeface="Arial" panose="020B0604020202020204" pitchFamily="34" charset="0"/>
              <a:buChar char="•"/>
            </a:pPr>
            <a:r>
              <a:rPr lang="es-MX" sz="2400" b="1" dirty="0"/>
              <a:t>Intoxicación por opioides</a:t>
            </a:r>
            <a:r>
              <a:rPr lang="es-MX" sz="2400" dirty="0"/>
              <a:t> (por medicamento no especificado).</a:t>
            </a:r>
          </a:p>
          <a:p>
            <a:pPr>
              <a:buFont typeface="Arial" panose="020B0604020202020204" pitchFamily="34" charset="0"/>
              <a:buChar char="•"/>
            </a:pPr>
            <a:r>
              <a:rPr lang="es-MX" sz="2400" b="1" dirty="0"/>
              <a:t>Intento de suicidio por ingestión de medicamento.</a:t>
            </a:r>
            <a:endParaRPr lang="es-MX" sz="2400" dirty="0"/>
          </a:p>
          <a:p>
            <a:r>
              <a:rPr lang="es-MX" sz="2400" b="1" dirty="0"/>
              <a:t>Plan de manejo:</a:t>
            </a:r>
            <a:endParaRPr lang="es-MX" sz="2400" dirty="0"/>
          </a:p>
          <a:p>
            <a:pPr>
              <a:buFont typeface="+mj-lt"/>
              <a:buAutoNum type="arabicPeriod"/>
            </a:pPr>
            <a:r>
              <a:rPr lang="es-MX" sz="2400" b="1" dirty="0"/>
              <a:t>Monitoreo constante</a:t>
            </a:r>
            <a:r>
              <a:rPr lang="es-MX" sz="2400" dirty="0"/>
              <a:t> en sala de urgencias, con vigilancia en unidad de cuidados intensivos si se presenta deterioro clínico.</a:t>
            </a:r>
          </a:p>
          <a:p>
            <a:pPr>
              <a:buFont typeface="+mj-lt"/>
              <a:buAutoNum type="arabicPeriod"/>
            </a:pPr>
            <a:r>
              <a:rPr lang="es-MX" sz="2400" b="1" dirty="0"/>
              <a:t>Evaluación psiquiátrica urgente</a:t>
            </a:r>
            <a:r>
              <a:rPr lang="es-MX" sz="2400" dirty="0"/>
              <a:t> para determinar si existe riesgo de suicidio continuo y evaluar la necesidad de hospitalización psiquiátrica.</a:t>
            </a:r>
          </a:p>
          <a:p>
            <a:pPr>
              <a:buFont typeface="+mj-lt"/>
              <a:buAutoNum type="arabicPeriod"/>
            </a:pPr>
            <a:r>
              <a:rPr lang="es-MX" sz="2400" b="1" dirty="0"/>
              <a:t>Apoyo emocional</a:t>
            </a:r>
            <a:r>
              <a:rPr lang="es-MX" sz="2400" dirty="0"/>
              <a:t> a través del equipo de salud mental.</a:t>
            </a:r>
          </a:p>
          <a:p>
            <a:pPr>
              <a:buFont typeface="+mj-lt"/>
              <a:buAutoNum type="arabicPeriod"/>
            </a:pPr>
            <a:r>
              <a:rPr lang="es-MX" sz="2400" b="1" dirty="0"/>
              <a:t>Intervención farmacológica</a:t>
            </a:r>
            <a:r>
              <a:rPr lang="es-MX" sz="2400" dirty="0"/>
              <a:t> si es necesario (antagonistas de opioides, sedantes o analgésicos según evolución clínica).</a:t>
            </a:r>
          </a:p>
          <a:p>
            <a:pPr>
              <a:buFont typeface="+mj-lt"/>
              <a:buAutoNum type="arabicPeriod"/>
            </a:pPr>
            <a:r>
              <a:rPr lang="es-MX" sz="2400" b="1" dirty="0"/>
              <a:t>Asesoramiento familiar</a:t>
            </a:r>
            <a:r>
              <a:rPr lang="es-MX" sz="2400" dirty="0"/>
              <a:t> para proporcionar apoyo y orientación, dado el contexto del paciente.</a:t>
            </a:r>
          </a:p>
        </p:txBody>
      </p:sp>
    </p:spTree>
    <p:extLst>
      <p:ext uri="{BB962C8B-B14F-4D97-AF65-F5344CB8AC3E}">
        <p14:creationId xmlns:p14="http://schemas.microsoft.com/office/powerpoint/2010/main" val="152101338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Rectángulo 8">
            <a:extLst>
              <a:ext uri="{FF2B5EF4-FFF2-40B4-BE49-F238E27FC236}">
                <a16:creationId xmlns:a16="http://schemas.microsoft.com/office/drawing/2014/main" id="{7EEBC02A-CBA6-804F-882F-882868428334}"/>
              </a:ext>
            </a:extLst>
          </p:cNvPr>
          <p:cNvSpPr/>
          <p:nvPr/>
        </p:nvSpPr>
        <p:spPr>
          <a:xfrm>
            <a:off x="4251846" y="1868225"/>
            <a:ext cx="13350354" cy="5509200"/>
          </a:xfrm>
          <a:prstGeom prst="rect">
            <a:avLst/>
          </a:prstGeom>
        </p:spPr>
        <p:txBody>
          <a:bodyPr wrap="square">
            <a:spAutoFit/>
          </a:bodyPr>
          <a:lstStyle/>
          <a:p>
            <a:r>
              <a:rPr lang="es-MX" sz="3200" b="1" dirty="0"/>
              <a:t>Pronóstico:</a:t>
            </a:r>
            <a:br>
              <a:rPr lang="es-MX" sz="3200" dirty="0"/>
            </a:br>
            <a:r>
              <a:rPr lang="es-MX" sz="3200" dirty="0"/>
              <a:t>El pronóstico dependerá de la respuesta clínica inicial a la intoxicación, así como de la evaluación psiquiátrica para determinar el manejo a largo plazo. El paciente requerirá seguimiento de salud mental para abordar sus problemas emocionales y prevenir futuros intentos de autolesión.</a:t>
            </a:r>
          </a:p>
          <a:p>
            <a:r>
              <a:rPr lang="es-MX" sz="3200" b="1" dirty="0"/>
              <a:t>Recomendaciones:</a:t>
            </a:r>
            <a:endParaRPr lang="es-MX" sz="3200" dirty="0"/>
          </a:p>
          <a:p>
            <a:pPr>
              <a:buFont typeface="Arial" panose="020B0604020202020204" pitchFamily="34" charset="0"/>
              <a:buChar char="•"/>
            </a:pPr>
            <a:r>
              <a:rPr lang="es-MX" sz="3200" dirty="0"/>
              <a:t>Derivación a consulta psiquiátrica para manejo adecuado de la depresión y suicidio.</a:t>
            </a:r>
          </a:p>
          <a:p>
            <a:pPr>
              <a:buFont typeface="Arial" panose="020B0604020202020204" pitchFamily="34" charset="0"/>
              <a:buChar char="•"/>
            </a:pPr>
            <a:r>
              <a:rPr lang="es-MX" sz="3200" dirty="0"/>
              <a:t>Posible ingreso a un programa de tratamiento psicológico y farmacológico.</a:t>
            </a:r>
          </a:p>
          <a:p>
            <a:pPr>
              <a:buFont typeface="Arial" panose="020B0604020202020204" pitchFamily="34" charset="0"/>
              <a:buChar char="•"/>
            </a:pPr>
            <a:r>
              <a:rPr lang="es-MX" sz="3200" dirty="0"/>
              <a:t>Monitoreo cercano para detectar signos de recaída emocional o conductas de autolesión.</a:t>
            </a:r>
          </a:p>
        </p:txBody>
      </p:sp>
    </p:spTree>
    <p:extLst>
      <p:ext uri="{BB962C8B-B14F-4D97-AF65-F5344CB8AC3E}">
        <p14:creationId xmlns:p14="http://schemas.microsoft.com/office/powerpoint/2010/main" val="11425170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541D3E47-C714-6C44-831D-66222C40EB2D}"/>
              </a:ext>
            </a:extLst>
          </p:cNvPr>
          <p:cNvPicPr>
            <a:picLocks noChangeAspect="1"/>
          </p:cNvPicPr>
          <p:nvPr/>
        </p:nvPicPr>
        <p:blipFill rotWithShape="1">
          <a:blip r:embed="rId6"/>
          <a:srcRect b="10143"/>
          <a:stretch/>
        </p:blipFill>
        <p:spPr>
          <a:xfrm>
            <a:off x="2437945" y="1996017"/>
            <a:ext cx="12829802" cy="7247552"/>
          </a:xfrm>
          <a:prstGeom prst="rect">
            <a:avLst/>
          </a:prstGeom>
        </p:spPr>
      </p:pic>
    </p:spTree>
    <p:extLst>
      <p:ext uri="{BB962C8B-B14F-4D97-AF65-F5344CB8AC3E}">
        <p14:creationId xmlns:p14="http://schemas.microsoft.com/office/powerpoint/2010/main" val="500269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7074</TotalTime>
  <Words>3245</Words>
  <Application>Microsoft Macintosh PowerPoint</Application>
  <PresentationFormat>Personalizado</PresentationFormat>
  <Paragraphs>493</Paragraphs>
  <Slides>158</Slides>
  <Notes>155</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158</vt:i4>
      </vt:variant>
    </vt:vector>
  </HeadingPairs>
  <TitlesOfParts>
    <vt:vector size="168" baseType="lpstr">
      <vt:lpstr>Calibri</vt:lpstr>
      <vt:lpstr>Palatino</vt:lpstr>
      <vt:lpstr>Gotham Rounded</vt:lpstr>
      <vt:lpstr>Arial</vt:lpstr>
      <vt:lpstr>Calibri Light</vt:lpstr>
      <vt:lpstr>NewBaskervilleITCbyBT</vt:lpstr>
      <vt:lpstr>__Roboto_35b5f0</vt:lpstr>
      <vt:lpstr>Aptos</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Microsoft Office User</cp:lastModifiedBy>
  <cp:revision>129</cp:revision>
  <dcterms:created xsi:type="dcterms:W3CDTF">2006-08-16T00:00:00Z</dcterms:created>
  <dcterms:modified xsi:type="dcterms:W3CDTF">2025-09-21T19:08:10Z</dcterms:modified>
  <dc:identifier>DAF5U3N7QGM</dc:identifier>
</cp:coreProperties>
</file>