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Raleway"/>
      <p:regular r:id="rId24"/>
      <p:bold r:id="rId25"/>
      <p:italic r:id="rId26"/>
      <p:boldItalic r:id="rId27"/>
    </p:embeddedFont>
    <p:embeddedFont>
      <p:font typeface="Lato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85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85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aleway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aleway-italic.fntdata"/><Relationship Id="rId25" Type="http://schemas.openxmlformats.org/officeDocument/2006/relationships/font" Target="fonts/Raleway-bold.fntdata"/><Relationship Id="rId28" Type="http://schemas.openxmlformats.org/officeDocument/2006/relationships/font" Target="fonts/Lato-regular.fntdata"/><Relationship Id="rId27" Type="http://schemas.openxmlformats.org/officeDocument/2006/relationships/font" Target="fonts/Raleway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a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-boldItalic.fntdata"/><Relationship Id="rId30" Type="http://schemas.openxmlformats.org/officeDocument/2006/relationships/font" Target="fonts/La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6b24d5bc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6b24d5bc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16b3fbed6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16b3fbed6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16b3fbed6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16b3fbed6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16b3fbed63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16b3fbed6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16b3fbed6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16b3fbed6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16b3fbed63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16b3fbed63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16b3fbed63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16b3fbed6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16b3fbed63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16b3fbed63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16b3fbed63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16b3fbed63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16b3fbed63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16b3fbed63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16b3fbed6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16b3fbed6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16b3fbed6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16b3fbed6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16b3fbed63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16b3fbed63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16b3fbed63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16b3fbed63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16b3fbed63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16b3fbed63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16f1d588a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16f1d588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15690c701b_0_7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15690c701b_0_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16f1d588a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16f1d588a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sio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721"/>
            <a:ext cx="9143999" cy="513805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1086450" y="1581800"/>
            <a:ext cx="69711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None/>
              <a:defRPr sz="45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1086450" y="3030675"/>
            <a:ext cx="6331500" cy="44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None/>
              <a:defRPr>
                <a:solidFill>
                  <a:srgbClr val="22222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 b="12556" l="0" r="0" t="0"/>
          <a:stretch/>
        </p:blipFill>
        <p:spPr>
          <a:xfrm>
            <a:off x="65800" y="3734025"/>
            <a:ext cx="1541975" cy="1348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 rotWithShape="1">
          <a:blip r:embed="rId4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14807" l="0" r="0" t="10821"/>
          <a:stretch/>
        </p:blipFill>
        <p:spPr>
          <a:xfrm>
            <a:off x="6501300" y="321625"/>
            <a:ext cx="1381750" cy="102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6">
            <a:alphaModFix/>
          </a:blip>
          <a:srcRect b="7453" l="0" r="0" t="4230"/>
          <a:stretch/>
        </p:blipFill>
        <p:spPr>
          <a:xfrm>
            <a:off x="7883047" y="321625"/>
            <a:ext cx="1163657" cy="102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876600" y="1962900"/>
            <a:ext cx="73908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21" name="Google Shape;21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38"/>
            <a:ext cx="9144002" cy="5142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 rotWithShape="1">
          <a:blip r:embed="rId4">
            <a:alphaModFix/>
          </a:blip>
          <a:srcRect b="15172" l="18380" r="15504" t="12020"/>
          <a:stretch/>
        </p:blipFill>
        <p:spPr>
          <a:xfrm>
            <a:off x="6666275" y="42466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oogle Shape;24;p3"/>
          <p:cNvGrpSpPr/>
          <p:nvPr/>
        </p:nvGrpSpPr>
        <p:grpSpPr>
          <a:xfrm>
            <a:off x="7304875" y="4246588"/>
            <a:ext cx="1741814" cy="703225"/>
            <a:chOff x="167800" y="123700"/>
            <a:chExt cx="1741814" cy="703225"/>
          </a:xfrm>
        </p:grpSpPr>
        <p:pic>
          <p:nvPicPr>
            <p:cNvPr id="25" name="Google Shape;25;p3"/>
            <p:cNvPicPr preferRelativeResize="0"/>
            <p:nvPr/>
          </p:nvPicPr>
          <p:blipFill rotWithShape="1">
            <a:blip r:embed="rId5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6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sio de Larrea" type="tx">
  <p:cSld name="TITLE_AND_BOD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1800500" y="469525"/>
            <a:ext cx="7031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None/>
              <a:defRPr>
                <a:solidFill>
                  <a:srgbClr val="0000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1800514" y="1443376"/>
            <a:ext cx="69582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31" name="Google Shape;31;p4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" name="Google Shape;32;p4"/>
          <p:cNvCxnSpPr/>
          <p:nvPr/>
        </p:nvCxnSpPr>
        <p:spPr>
          <a:xfrm>
            <a:off x="1876504" y="415650"/>
            <a:ext cx="6919500" cy="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3" name="Google Shape;33;p4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" name="Google Shape;34;p4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35" name="Google Shape;35;p4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36;p4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Google Shape;38;p5"/>
          <p:cNvCxnSpPr/>
          <p:nvPr/>
        </p:nvCxnSpPr>
        <p:spPr>
          <a:xfrm>
            <a:off x="1876504" y="415650"/>
            <a:ext cx="6919500" cy="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5"/>
          <p:cNvSpPr txBox="1"/>
          <p:nvPr>
            <p:ph type="title"/>
          </p:nvPr>
        </p:nvSpPr>
        <p:spPr>
          <a:xfrm>
            <a:off x="1790650" y="499750"/>
            <a:ext cx="70053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None/>
              <a:defRPr>
                <a:solidFill>
                  <a:srgbClr val="0000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1790708" y="1602675"/>
            <a:ext cx="34035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5392524" y="1602675"/>
            <a:ext cx="34035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43" name="Google Shape;43;p5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5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45;p5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46" name="Google Shape;46;p5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Google Shape;47;p5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/>
          <p:nvPr>
            <p:ph type="title"/>
          </p:nvPr>
        </p:nvSpPr>
        <p:spPr>
          <a:xfrm>
            <a:off x="311700" y="4981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pic>
        <p:nvPicPr>
          <p:cNvPr id="50" name="Google Shape;50;p6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6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" name="Google Shape;52;p6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Google Shape;54;p6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7" name="Google Shape;57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8" name="Google Shape;58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7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" name="Google Shape;61;p7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62" name="Google Shape;62;p7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7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8"/>
          <p:cNvPicPr preferRelativeResize="0"/>
          <p:nvPr/>
        </p:nvPicPr>
        <p:blipFill rotWithShape="1">
          <a:blip r:embed="rId2">
            <a:alphaModFix/>
          </a:blip>
          <a:srcRect b="31917" l="0" r="0" t="0"/>
          <a:stretch/>
        </p:blipFill>
        <p:spPr>
          <a:xfrm>
            <a:off x="0" y="2724"/>
            <a:ext cx="9143999" cy="349802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title"/>
          </p:nvPr>
        </p:nvSpPr>
        <p:spPr>
          <a:xfrm>
            <a:off x="416450" y="1047150"/>
            <a:ext cx="7026300" cy="30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9pPr>
          </a:lstStyle>
          <a:p/>
        </p:txBody>
      </p:sp>
      <p:sp>
        <p:nvSpPr>
          <p:cNvPr id="67" name="Google Shape;6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68" name="Google Shape;68;p8"/>
          <p:cNvPicPr preferRelativeResize="0"/>
          <p:nvPr/>
        </p:nvPicPr>
        <p:blipFill rotWithShape="1">
          <a:blip r:embed="rId3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 preferRelativeResize="0"/>
          <p:nvPr/>
        </p:nvPicPr>
        <p:blipFill rotWithShape="1">
          <a:blip r:embed="rId4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" name="Google Shape;70;p8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71" name="Google Shape;71;p8"/>
            <p:cNvPicPr preferRelativeResize="0"/>
            <p:nvPr/>
          </p:nvPicPr>
          <p:blipFill rotWithShape="1">
            <a:blip r:embed="rId5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8"/>
            <p:cNvPicPr preferRelativeResize="0"/>
            <p:nvPr/>
          </p:nvPicPr>
          <p:blipFill rotWithShape="1">
            <a:blip r:embed="rId6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6" name="Google Shape;76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7" name="Google Shape;7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79" name="Google Shape;79;p9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9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" name="Google Shape;81;p9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82" name="Google Shape;82;p9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9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Google Shape;85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rgbClr val="9176B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6" name="Google Shape;86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" name="Google Shape;87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6666275" y="64038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0"/>
          <p:cNvGrpSpPr/>
          <p:nvPr/>
        </p:nvGrpSpPr>
        <p:grpSpPr>
          <a:xfrm>
            <a:off x="7304875" y="64025"/>
            <a:ext cx="1741814" cy="703225"/>
            <a:chOff x="167800" y="123700"/>
            <a:chExt cx="1741814" cy="703225"/>
          </a:xfrm>
        </p:grpSpPr>
        <p:pic>
          <p:nvPicPr>
            <p:cNvPr id="92" name="Google Shape;92;p10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0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Google Shape;95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6" name="Google Shape;96;p11"/>
          <p:cNvSpPr txBox="1"/>
          <p:nvPr>
            <p:ph hasCustomPrompt="1" type="title"/>
          </p:nvPr>
        </p:nvSpPr>
        <p:spPr>
          <a:xfrm>
            <a:off x="855550" y="509725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Lato"/>
              <a:buNone/>
              <a:defRPr sz="9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11"/>
          <p:cNvSpPr txBox="1"/>
          <p:nvPr>
            <p:ph idx="1" type="body"/>
          </p:nvPr>
        </p:nvSpPr>
        <p:spPr>
          <a:xfrm>
            <a:off x="853950" y="2042025"/>
            <a:ext cx="7436100" cy="25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8" name="Google Shape;98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99" name="Google Shape;99;p11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1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1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102" name="Google Shape;102;p11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1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06" name="Google Shape;106;p12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" name="Google Shape;108;p12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109" name="Google Shape;109;p12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p12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sio 1">
  <p:cSld name="TITLE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3"/>
          <p:cNvSpPr txBox="1"/>
          <p:nvPr>
            <p:ph type="ctrTitle"/>
          </p:nvPr>
        </p:nvSpPr>
        <p:spPr>
          <a:xfrm>
            <a:off x="2371725" y="1011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14" name="Google Shape;114;p13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image" Target="../media/image18.png"/><Relationship Id="rId5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 txBox="1"/>
          <p:nvPr>
            <p:ph type="ctrTitle"/>
          </p:nvPr>
        </p:nvSpPr>
        <p:spPr>
          <a:xfrm>
            <a:off x="1086450" y="1488675"/>
            <a:ext cx="69711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Diplomado de Fisioterapia en la ATM</a:t>
            </a:r>
            <a:endParaRPr/>
          </a:p>
        </p:txBody>
      </p:sp>
      <p:sp>
        <p:nvSpPr>
          <p:cNvPr id="120" name="Google Shape;120;p14"/>
          <p:cNvSpPr txBox="1"/>
          <p:nvPr>
            <p:ph idx="1" type="subTitle"/>
          </p:nvPr>
        </p:nvSpPr>
        <p:spPr>
          <a:xfrm>
            <a:off x="1086450" y="3030675"/>
            <a:ext cx="6331500" cy="44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Módulo 7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>
            <p:ph type="title"/>
          </p:nvPr>
        </p:nvSpPr>
        <p:spPr>
          <a:xfrm>
            <a:off x="876600" y="1962900"/>
            <a:ext cx="73908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Síndromes posturales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/>
          <p:nvPr>
            <p:ph type="title"/>
          </p:nvPr>
        </p:nvSpPr>
        <p:spPr>
          <a:xfrm>
            <a:off x="265500" y="2270700"/>
            <a:ext cx="4045200" cy="60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Actitud postural</a:t>
            </a:r>
            <a:endParaRPr/>
          </a:p>
        </p:txBody>
      </p:sp>
      <p:sp>
        <p:nvSpPr>
          <p:cNvPr id="131" name="Google Shape;131;p1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600"/>
              <a:t>Equilibrio musculoesquelético con el fin de proteger al cuerpo de traumas en situaciones dinámicas. Esto conlleva a la generación de adaptaciones constantes originadas por los estímulos recibidos. Para que se logre este equilibrio se necesita de tono muscular y flexibilidad.</a:t>
            </a: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/>
          <p:cNvSpPr txBox="1"/>
          <p:nvPr>
            <p:ph type="title"/>
          </p:nvPr>
        </p:nvSpPr>
        <p:spPr>
          <a:xfrm>
            <a:off x="876600" y="1962900"/>
            <a:ext cx="73908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Cadenas musculares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8"/>
          <p:cNvPicPr preferRelativeResize="0"/>
          <p:nvPr/>
        </p:nvPicPr>
        <p:blipFill rotWithShape="1">
          <a:blip r:embed="rId3">
            <a:alphaModFix/>
          </a:blip>
          <a:srcRect b="0" l="0" r="0" t="6094"/>
          <a:stretch/>
        </p:blipFill>
        <p:spPr>
          <a:xfrm>
            <a:off x="343750" y="299825"/>
            <a:ext cx="8456501" cy="4543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 txBox="1"/>
          <p:nvPr>
            <p:ph type="title"/>
          </p:nvPr>
        </p:nvSpPr>
        <p:spPr>
          <a:xfrm>
            <a:off x="876600" y="1962900"/>
            <a:ext cx="73908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/>
          <p:nvPr>
            <p:ph type="title"/>
          </p:nvPr>
        </p:nvSpPr>
        <p:spPr>
          <a:xfrm>
            <a:off x="1800500" y="469525"/>
            <a:ext cx="7343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Síndrome postural descendente (SPD)</a:t>
            </a:r>
            <a:endParaRPr/>
          </a:p>
        </p:txBody>
      </p:sp>
      <p:sp>
        <p:nvSpPr>
          <p:cNvPr id="152" name="Google Shape;152;p20"/>
          <p:cNvSpPr txBox="1"/>
          <p:nvPr>
            <p:ph idx="1" type="body"/>
          </p:nvPr>
        </p:nvSpPr>
        <p:spPr>
          <a:xfrm>
            <a:off x="1800525" y="1252325"/>
            <a:ext cx="6958200" cy="319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Originado por las maloclusiones dentales o lesiones de la ATM.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Impacto en el equilibrio postural por la búsqueda de la línea bipupilar paralela.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Al haber sobrecargas por lesiones de ATM o maloclusiones, se producen contracciones musculares a nivel estomatognático repercuten sobre la mandíbula.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20"/>
          <p:cNvPicPr preferRelativeResize="0"/>
          <p:nvPr/>
        </p:nvPicPr>
        <p:blipFill rotWithShape="1">
          <a:blip r:embed="rId3">
            <a:alphaModFix/>
          </a:blip>
          <a:srcRect b="15689" l="6380" r="3375" t="30506"/>
          <a:stretch/>
        </p:blipFill>
        <p:spPr>
          <a:xfrm>
            <a:off x="3354175" y="3276200"/>
            <a:ext cx="3850877" cy="172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/>
          <p:nvPr>
            <p:ph idx="1" type="body"/>
          </p:nvPr>
        </p:nvSpPr>
        <p:spPr>
          <a:xfrm>
            <a:off x="3745800" y="1286400"/>
            <a:ext cx="4990500" cy="25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400"/>
              <a:t> “La aparición de sobrecargas crea una curvatura en la columna vertebral, cambiando el equilibrio de la cabeza sobre la columna, el maxilar inferior tiende a </a:t>
            </a:r>
            <a:r>
              <a:rPr lang="es" sz="1400"/>
              <a:t>lateralizar</a:t>
            </a:r>
            <a:r>
              <a:rPr lang="es" sz="1400"/>
              <a:t> hacia el lado opuesto de la inclinación de la cabeza. En un paciente </a:t>
            </a:r>
            <a:r>
              <a:rPr b="1" lang="es" sz="1400"/>
              <a:t>se percibe un hombro más bajo, la cabeza se inclina hacia el lado opuesto y el maxilar inferior se lateraliza hacia el lado en que se observa el hombro más bajo</a:t>
            </a:r>
            <a:r>
              <a:rPr lang="es" sz="1400"/>
              <a:t>; se origina una función asimétrica del maxilar inferior, la oclusión presenta líneas medias que no coinciden y el plano oclusal puede estar inclinado en su vista frontal.”</a:t>
            </a:r>
            <a:endParaRPr sz="1400"/>
          </a:p>
        </p:txBody>
      </p:sp>
      <p:pic>
        <p:nvPicPr>
          <p:cNvPr id="159" name="Google Shape;15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300" y="152400"/>
            <a:ext cx="268746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/>
          <p:nvPr>
            <p:ph type="title"/>
          </p:nvPr>
        </p:nvSpPr>
        <p:spPr>
          <a:xfrm>
            <a:off x="1800500" y="469525"/>
            <a:ext cx="7031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Síndrome postural ascendente (SPA)</a:t>
            </a:r>
            <a:endParaRPr/>
          </a:p>
        </p:txBody>
      </p:sp>
      <p:sp>
        <p:nvSpPr>
          <p:cNvPr id="165" name="Google Shape;165;p22"/>
          <p:cNvSpPr txBox="1"/>
          <p:nvPr>
            <p:ph idx="1" type="body"/>
          </p:nvPr>
        </p:nvSpPr>
        <p:spPr>
          <a:xfrm>
            <a:off x="1800514" y="1443376"/>
            <a:ext cx="69582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Tipo de desequilibrio que puede influir a nivel orofacial.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Ejemplo: sujetos con pie plano generan el hundimiento plantar haciendo que el cuerpo busque una postura compensatoria como la protrusión mandibular.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3"/>
          <p:cNvPicPr preferRelativeResize="0"/>
          <p:nvPr/>
        </p:nvPicPr>
        <p:blipFill rotWithShape="1">
          <a:blip r:embed="rId3">
            <a:alphaModFix/>
          </a:blip>
          <a:srcRect b="10712" l="7747" r="13913" t="5402"/>
          <a:stretch/>
        </p:blipFill>
        <p:spPr>
          <a:xfrm>
            <a:off x="4449350" y="2512475"/>
            <a:ext cx="3156452" cy="2534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3"/>
          <p:cNvPicPr preferRelativeResize="0"/>
          <p:nvPr/>
        </p:nvPicPr>
        <p:blipFill rotWithShape="1">
          <a:blip r:embed="rId4">
            <a:alphaModFix/>
          </a:blip>
          <a:srcRect b="38299" l="18700" r="23599" t="25759"/>
          <a:stretch/>
        </p:blipFill>
        <p:spPr>
          <a:xfrm>
            <a:off x="4618688" y="96075"/>
            <a:ext cx="2817750" cy="234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3"/>
          <p:cNvPicPr preferRelativeResize="0"/>
          <p:nvPr/>
        </p:nvPicPr>
        <p:blipFill rotWithShape="1">
          <a:blip r:embed="rId5">
            <a:alphaModFix/>
          </a:blip>
          <a:srcRect b="0" l="21066" r="30561" t="28972"/>
          <a:stretch/>
        </p:blipFill>
        <p:spPr>
          <a:xfrm>
            <a:off x="1538175" y="143300"/>
            <a:ext cx="2480838" cy="4856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4"/>
          <p:cNvPicPr preferRelativeResize="0"/>
          <p:nvPr/>
        </p:nvPicPr>
        <p:blipFill rotWithShape="1">
          <a:blip r:embed="rId3">
            <a:alphaModFix/>
          </a:blip>
          <a:srcRect b="37986" l="0" r="50961" t="16952"/>
          <a:stretch/>
        </p:blipFill>
        <p:spPr>
          <a:xfrm>
            <a:off x="1827050" y="486075"/>
            <a:ext cx="2553525" cy="417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4"/>
          <p:cNvPicPr preferRelativeResize="0"/>
          <p:nvPr/>
        </p:nvPicPr>
        <p:blipFill rotWithShape="1">
          <a:blip r:embed="rId4">
            <a:alphaModFix/>
          </a:blip>
          <a:srcRect b="0" l="19080" r="0" t="0"/>
          <a:stretch/>
        </p:blipFill>
        <p:spPr>
          <a:xfrm>
            <a:off x="4763413" y="486075"/>
            <a:ext cx="2553525" cy="417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563" y="209550"/>
            <a:ext cx="3724275" cy="471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67238" y="209550"/>
            <a:ext cx="3886200" cy="47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/>
          <p:nvPr>
            <p:ph type="title"/>
          </p:nvPr>
        </p:nvSpPr>
        <p:spPr>
          <a:xfrm>
            <a:off x="876600" y="1962900"/>
            <a:ext cx="73908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Criterios de evaluación e intervención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/>
          <p:nvPr>
            <p:ph type="title"/>
          </p:nvPr>
        </p:nvSpPr>
        <p:spPr>
          <a:xfrm>
            <a:off x="254325" y="2242200"/>
            <a:ext cx="4045200" cy="659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Red flags</a:t>
            </a:r>
            <a:endParaRPr/>
          </a:p>
        </p:txBody>
      </p:sp>
      <p:sp>
        <p:nvSpPr>
          <p:cNvPr id="195" name="Google Shape;195;p2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Sintomatología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Antecedentes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s"/>
              <a:t>Hiperlaxitud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s"/>
              <a:t>Traumas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s"/>
              <a:t>Luxaciones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s"/>
              <a:t>Trauma orofacial reciente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Estado cognitivo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8"/>
          <p:cNvSpPr txBox="1"/>
          <p:nvPr>
            <p:ph type="title"/>
          </p:nvPr>
        </p:nvSpPr>
        <p:spPr>
          <a:xfrm>
            <a:off x="265500" y="2004450"/>
            <a:ext cx="4045200" cy="113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Objetivos del tratamiento</a:t>
            </a:r>
            <a:endParaRPr/>
          </a:p>
        </p:txBody>
      </p:sp>
      <p:sp>
        <p:nvSpPr>
          <p:cNvPr id="201" name="Google Shape;201;p2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Prioridades del paciente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Manejo de sintomatología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Llevar a soluciones a largo plazo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Parte estética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Manejo pre quirúrgico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Manejo post quirúrgico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9"/>
          <p:cNvSpPr txBox="1"/>
          <p:nvPr>
            <p:ph type="title"/>
          </p:nvPr>
        </p:nvSpPr>
        <p:spPr>
          <a:xfrm>
            <a:off x="243150" y="2021250"/>
            <a:ext cx="4045200" cy="1101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Tips en intervención</a:t>
            </a:r>
            <a:endParaRPr/>
          </a:p>
        </p:txBody>
      </p:sp>
      <p:sp>
        <p:nvSpPr>
          <p:cNvPr id="207" name="Google Shape;207;p29"/>
          <p:cNvSpPr txBox="1"/>
          <p:nvPr>
            <p:ph idx="2" type="body"/>
          </p:nvPr>
        </p:nvSpPr>
        <p:spPr>
          <a:xfrm>
            <a:off x="4830050" y="724200"/>
            <a:ext cx="40452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DX diferencial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s"/>
              <a:t>Terapia manual cervical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s"/>
              <a:t>Láser terapéutico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El movimiento siempre sana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Condicionar la terapéutica al uso de guarda o manejo odontológico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Si existe dolor, cambiar el plan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Construir confianza con el paciente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No todo es físico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Ante el miedo, no sigas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0"/>
          <p:cNvSpPr txBox="1"/>
          <p:nvPr>
            <p:ph type="title"/>
          </p:nvPr>
        </p:nvSpPr>
        <p:spPr>
          <a:xfrm>
            <a:off x="876600" y="1962900"/>
            <a:ext cx="73908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¿Dudas?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1"/>
          <p:cNvSpPr txBox="1"/>
          <p:nvPr>
            <p:ph type="title"/>
          </p:nvPr>
        </p:nvSpPr>
        <p:spPr>
          <a:xfrm>
            <a:off x="251825" y="2260500"/>
            <a:ext cx="4045200" cy="62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Recomendaciones</a:t>
            </a:r>
            <a:endParaRPr/>
          </a:p>
        </p:txBody>
      </p:sp>
      <p:sp>
        <p:nvSpPr>
          <p:cNvPr id="218" name="Google Shape;218;p3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“Certificación en TTM y dolor cráneo-cervical” - Francisco Cocera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Manejo de población en desarrollo - Gabriela Ayala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Curso de fotografía - Tomás Mendoza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Cursos con Mariano Rocabado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Curso en punción seca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Curso en </a:t>
            </a:r>
            <a:r>
              <a:rPr lang="es"/>
              <a:t>trastornos</a:t>
            </a:r>
            <a:r>
              <a:rPr lang="es"/>
              <a:t> de la deglución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00B1AA"/>
      </a:dk1>
      <a:lt1>
        <a:srgbClr val="FFFFFF"/>
      </a:lt1>
      <a:dk2>
        <a:srgbClr val="20124D"/>
      </a:dk2>
      <a:lt2>
        <a:srgbClr val="757575"/>
      </a:lt2>
      <a:accent1>
        <a:srgbClr val="01579B"/>
      </a:accent1>
      <a:accent2>
        <a:srgbClr val="060A0A"/>
      </a:accent2>
      <a:accent3>
        <a:srgbClr val="0099E8"/>
      </a:accent3>
      <a:accent4>
        <a:srgbClr val="D5A6BD"/>
      </a:accent4>
      <a:accent5>
        <a:srgbClr val="9900FF"/>
      </a:accent5>
      <a:accent6>
        <a:srgbClr val="B4A7D6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