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Lst>
  <p:sldSz cy="5143500" cx="9144000"/>
  <p:notesSz cx="6858000" cy="9144000"/>
  <p:embeddedFontLst>
    <p:embeddedFont>
      <p:font typeface="Raleway"/>
      <p:regular r:id="rId87"/>
      <p:bold r:id="rId88"/>
      <p:italic r:id="rId89"/>
      <p:boldItalic r:id="rId90"/>
    </p:embeddedFont>
    <p:embeddedFont>
      <p:font typeface="Lato"/>
      <p:regular r:id="rId91"/>
      <p:bold r:id="rId92"/>
      <p:italic r:id="rId93"/>
      <p:boldItalic r:id="rId9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85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6DA2D60-2E5F-4E9D-B6A5-09CA55330697}">
  <a:tblStyle styleId="{56DA2D60-2E5F-4E9D-B6A5-09CA5533069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85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slide" Target="slides/slide80.xml"/><Relationship Id="rId41" Type="http://schemas.openxmlformats.org/officeDocument/2006/relationships/slide" Target="slides/slide35.xml"/><Relationship Id="rId85" Type="http://schemas.openxmlformats.org/officeDocument/2006/relationships/slide" Target="slides/slide79.xml"/><Relationship Id="rId44" Type="http://schemas.openxmlformats.org/officeDocument/2006/relationships/slide" Target="slides/slide38.xml"/><Relationship Id="rId88" Type="http://schemas.openxmlformats.org/officeDocument/2006/relationships/font" Target="fonts/Raleway-bold.fntdata"/><Relationship Id="rId43" Type="http://schemas.openxmlformats.org/officeDocument/2006/relationships/slide" Target="slides/slide37.xml"/><Relationship Id="rId87" Type="http://schemas.openxmlformats.org/officeDocument/2006/relationships/font" Target="fonts/Raleway-regular.fntdata"/><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Raleway-italic.fnt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94" Type="http://schemas.openxmlformats.org/officeDocument/2006/relationships/font" Target="fonts/Lato-boldItalic.fntdata"/><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schemas.openxmlformats.org/officeDocument/2006/relationships/font" Target="fonts/Lato-regular.fntdata"/><Relationship Id="rId90" Type="http://schemas.openxmlformats.org/officeDocument/2006/relationships/font" Target="fonts/Raleway-boldItalic.fntdata"/><Relationship Id="rId93" Type="http://schemas.openxmlformats.org/officeDocument/2006/relationships/font" Target="fonts/Lato-italic.fntdata"/><Relationship Id="rId92" Type="http://schemas.openxmlformats.org/officeDocument/2006/relationships/font" Target="fonts/Lato-bold.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f6b24d5bc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f6b24d5bc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15690c701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15690c701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15690c701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15690c701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15690c701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15690c701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15690c701b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15690c701b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15690c701b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15690c701b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15690c701b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15690c701b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15690c701b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15690c701b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15690c701b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15690c701b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15690c701b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15690c701b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15690c701b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15690c701b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15690c701b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15690c701b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15690c701b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15690c701b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15690c701b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15690c701b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15690c701b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15690c701b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15690c701b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15690c701b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15690c701b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15690c701b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15690c701b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15690c701b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15690c701b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15690c701b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15690c701b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15690c701b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15690c701b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15690c701b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15690c701b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15690c701b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15690c701b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15690c701b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15690c701b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15690c701b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15690c701b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15690c701b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15690c701b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15690c701b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15690c701b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15690c701b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15690c701b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15690c701b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15690c701b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15690c701b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15690c701b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15690c701b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15690c701b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15690c701b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15690c701b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15690c701b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15690c701b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15690c701b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15690c701b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15690c701b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15690c701b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15690c701b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15690c701b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15690c701b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15690c701b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15690c701b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15690c701b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15690c701b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15690c701b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15690c701b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15690c701b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15690c701b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15690c701b_0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15690c701b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15690c701b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15690c701b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15690c701b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15690c701b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15690c701b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15690c701b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15690c701b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15690c701b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15690c701b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15690c701b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15690c701b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15690c701b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15690c701b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15690c701b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15690c701b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15690c701b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15690c701b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15690c701b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15690c701b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15690c701b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15690c701b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15690c701b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15690c701b_0_5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15690c701b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15690c701b_0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15690c701b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15690c701b_0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15690c701b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15690c701b_0_5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15690c701b_0_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15690c701b_0_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15690c701b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15690c701b_0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15690c701b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15690c701b_0_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315690c701b_0_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15690c701b_0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15690c701b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15690c701b_0_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15690c701b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15690c701b_0_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15690c701b_0_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15690c701b_0_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15690c701b_0_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15690c701b_0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15690c701b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15690c701b_0_5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15690c701b_0_5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15690c701b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315690c701b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15690c701b_0_5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15690c701b_0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15690c701b_0_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315690c701b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15690c701b_0_5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315690c701b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15690c701b_0_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15690c701b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15690c701b_0_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15690c701b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15690c701b_0_5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315690c701b_0_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15690c701b_0_5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15690c701b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15690c701b_0_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15690c701b_0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15690c701b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315690c701b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15690c701b_0_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315690c701b_0_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15690c701b_0_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315690c701b_0_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15690c701b_0_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315690c701b_0_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15690c701b_0_6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315690c701b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15690c701b_0_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15690c701b_0_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2721"/>
            <a:ext cx="9143999" cy="5138056"/>
          </a:xfrm>
          <a:prstGeom prst="rect">
            <a:avLst/>
          </a:prstGeom>
          <a:noFill/>
          <a:ln>
            <a:noFill/>
          </a:ln>
        </p:spPr>
      </p:pic>
      <p:sp>
        <p:nvSpPr>
          <p:cNvPr id="11" name="Google Shape;11;p2"/>
          <p:cNvSpPr txBox="1"/>
          <p:nvPr>
            <p:ph type="ctrTitle"/>
          </p:nvPr>
        </p:nvSpPr>
        <p:spPr>
          <a:xfrm>
            <a:off x="1086450" y="1581800"/>
            <a:ext cx="69711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4500"/>
              <a:buNone/>
              <a:defRPr sz="4500">
                <a:solidFill>
                  <a:schemeClr val="accent1"/>
                </a:solidFill>
              </a:defRPr>
            </a:lvl1pPr>
            <a:lvl2pPr lvl="1" rtl="0">
              <a:spcBef>
                <a:spcPts val="0"/>
              </a:spcBef>
              <a:spcAft>
                <a:spcPts val="0"/>
              </a:spcAft>
              <a:buClr>
                <a:schemeClr val="lt1"/>
              </a:buClr>
              <a:buSzPts val="4500"/>
              <a:buNone/>
              <a:defRPr sz="4500">
                <a:solidFill>
                  <a:schemeClr val="lt1"/>
                </a:solidFill>
              </a:defRPr>
            </a:lvl2pPr>
            <a:lvl3pPr lvl="2" rtl="0">
              <a:spcBef>
                <a:spcPts val="0"/>
              </a:spcBef>
              <a:spcAft>
                <a:spcPts val="0"/>
              </a:spcAft>
              <a:buClr>
                <a:schemeClr val="lt1"/>
              </a:buClr>
              <a:buSzPts val="4500"/>
              <a:buNone/>
              <a:defRPr sz="4500">
                <a:solidFill>
                  <a:schemeClr val="lt1"/>
                </a:solidFill>
              </a:defRPr>
            </a:lvl3pPr>
            <a:lvl4pPr lvl="3" rtl="0">
              <a:spcBef>
                <a:spcPts val="0"/>
              </a:spcBef>
              <a:spcAft>
                <a:spcPts val="0"/>
              </a:spcAft>
              <a:buClr>
                <a:schemeClr val="lt1"/>
              </a:buClr>
              <a:buSzPts val="4500"/>
              <a:buNone/>
              <a:defRPr sz="4500">
                <a:solidFill>
                  <a:schemeClr val="lt1"/>
                </a:solidFill>
              </a:defRPr>
            </a:lvl4pPr>
            <a:lvl5pPr lvl="4" rtl="0">
              <a:spcBef>
                <a:spcPts val="0"/>
              </a:spcBef>
              <a:spcAft>
                <a:spcPts val="0"/>
              </a:spcAft>
              <a:buClr>
                <a:schemeClr val="lt1"/>
              </a:buClr>
              <a:buSzPts val="4500"/>
              <a:buNone/>
              <a:defRPr sz="4500">
                <a:solidFill>
                  <a:schemeClr val="lt1"/>
                </a:solidFill>
              </a:defRPr>
            </a:lvl5pPr>
            <a:lvl6pPr lvl="5" rtl="0">
              <a:spcBef>
                <a:spcPts val="0"/>
              </a:spcBef>
              <a:spcAft>
                <a:spcPts val="0"/>
              </a:spcAft>
              <a:buClr>
                <a:schemeClr val="lt1"/>
              </a:buClr>
              <a:buSzPts val="4500"/>
              <a:buNone/>
              <a:defRPr sz="4500">
                <a:solidFill>
                  <a:schemeClr val="lt1"/>
                </a:solidFill>
              </a:defRPr>
            </a:lvl6pPr>
            <a:lvl7pPr lvl="6" rtl="0">
              <a:spcBef>
                <a:spcPts val="0"/>
              </a:spcBef>
              <a:spcAft>
                <a:spcPts val="0"/>
              </a:spcAft>
              <a:buClr>
                <a:schemeClr val="lt1"/>
              </a:buClr>
              <a:buSzPts val="4500"/>
              <a:buNone/>
              <a:defRPr sz="4500">
                <a:solidFill>
                  <a:schemeClr val="lt1"/>
                </a:solidFill>
              </a:defRPr>
            </a:lvl7pPr>
            <a:lvl8pPr lvl="7" rtl="0">
              <a:spcBef>
                <a:spcPts val="0"/>
              </a:spcBef>
              <a:spcAft>
                <a:spcPts val="0"/>
              </a:spcAft>
              <a:buClr>
                <a:schemeClr val="lt1"/>
              </a:buClr>
              <a:buSzPts val="4500"/>
              <a:buNone/>
              <a:defRPr sz="4500">
                <a:solidFill>
                  <a:schemeClr val="lt1"/>
                </a:solidFill>
              </a:defRPr>
            </a:lvl8pPr>
            <a:lvl9pPr lvl="8" rtl="0">
              <a:spcBef>
                <a:spcPts val="0"/>
              </a:spcBef>
              <a:spcAft>
                <a:spcPts val="0"/>
              </a:spcAft>
              <a:buClr>
                <a:schemeClr val="lt1"/>
              </a:buClr>
              <a:buSzPts val="4500"/>
              <a:buNone/>
              <a:defRPr sz="4500">
                <a:solidFill>
                  <a:schemeClr val="lt1"/>
                </a:solidFill>
              </a:defRPr>
            </a:lvl9pPr>
          </a:lstStyle>
          <a:p/>
        </p:txBody>
      </p:sp>
      <p:sp>
        <p:nvSpPr>
          <p:cNvPr id="12" name="Google Shape;12;p2"/>
          <p:cNvSpPr txBox="1"/>
          <p:nvPr>
            <p:ph idx="1" type="subTitle"/>
          </p:nvPr>
        </p:nvSpPr>
        <p:spPr>
          <a:xfrm>
            <a:off x="1086450" y="3030675"/>
            <a:ext cx="6331500" cy="44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rgbClr val="222222"/>
              </a:buClr>
              <a:buSzPts val="1800"/>
              <a:buNone/>
              <a:defRPr>
                <a:solidFill>
                  <a:srgbClr val="222222"/>
                </a:solidFill>
              </a:defRPr>
            </a:lvl1pPr>
            <a:lvl2pPr lvl="1" rtl="0">
              <a:lnSpc>
                <a:spcPct val="100000"/>
              </a:lnSpc>
              <a:spcBef>
                <a:spcPts val="0"/>
              </a:spcBef>
              <a:spcAft>
                <a:spcPts val="0"/>
              </a:spcAft>
              <a:buClr>
                <a:srgbClr val="1155CC"/>
              </a:buClr>
              <a:buSzPts val="1800"/>
              <a:buNone/>
              <a:defRPr sz="1800">
                <a:solidFill>
                  <a:srgbClr val="1155CC"/>
                </a:solidFill>
              </a:defRPr>
            </a:lvl2pPr>
            <a:lvl3pPr lvl="2" rtl="0">
              <a:lnSpc>
                <a:spcPct val="100000"/>
              </a:lnSpc>
              <a:spcBef>
                <a:spcPts val="0"/>
              </a:spcBef>
              <a:spcAft>
                <a:spcPts val="0"/>
              </a:spcAft>
              <a:buClr>
                <a:srgbClr val="1155CC"/>
              </a:buClr>
              <a:buSzPts val="1800"/>
              <a:buNone/>
              <a:defRPr sz="1800">
                <a:solidFill>
                  <a:srgbClr val="1155CC"/>
                </a:solidFill>
              </a:defRPr>
            </a:lvl3pPr>
            <a:lvl4pPr lvl="3" rtl="0">
              <a:lnSpc>
                <a:spcPct val="100000"/>
              </a:lnSpc>
              <a:spcBef>
                <a:spcPts val="0"/>
              </a:spcBef>
              <a:spcAft>
                <a:spcPts val="0"/>
              </a:spcAft>
              <a:buClr>
                <a:srgbClr val="1155CC"/>
              </a:buClr>
              <a:buSzPts val="1800"/>
              <a:buNone/>
              <a:defRPr sz="1800">
                <a:solidFill>
                  <a:srgbClr val="1155CC"/>
                </a:solidFill>
              </a:defRPr>
            </a:lvl4pPr>
            <a:lvl5pPr lvl="4" rtl="0">
              <a:lnSpc>
                <a:spcPct val="100000"/>
              </a:lnSpc>
              <a:spcBef>
                <a:spcPts val="0"/>
              </a:spcBef>
              <a:spcAft>
                <a:spcPts val="0"/>
              </a:spcAft>
              <a:buClr>
                <a:srgbClr val="1155CC"/>
              </a:buClr>
              <a:buSzPts val="1800"/>
              <a:buNone/>
              <a:defRPr sz="1800">
                <a:solidFill>
                  <a:srgbClr val="1155CC"/>
                </a:solidFill>
              </a:defRPr>
            </a:lvl5pPr>
            <a:lvl6pPr lvl="5" rtl="0">
              <a:lnSpc>
                <a:spcPct val="100000"/>
              </a:lnSpc>
              <a:spcBef>
                <a:spcPts val="0"/>
              </a:spcBef>
              <a:spcAft>
                <a:spcPts val="0"/>
              </a:spcAft>
              <a:buClr>
                <a:srgbClr val="1155CC"/>
              </a:buClr>
              <a:buSzPts val="1800"/>
              <a:buNone/>
              <a:defRPr sz="1800">
                <a:solidFill>
                  <a:srgbClr val="1155CC"/>
                </a:solidFill>
              </a:defRPr>
            </a:lvl6pPr>
            <a:lvl7pPr lvl="6" rtl="0">
              <a:lnSpc>
                <a:spcPct val="100000"/>
              </a:lnSpc>
              <a:spcBef>
                <a:spcPts val="0"/>
              </a:spcBef>
              <a:spcAft>
                <a:spcPts val="0"/>
              </a:spcAft>
              <a:buClr>
                <a:srgbClr val="1155CC"/>
              </a:buClr>
              <a:buSzPts val="1800"/>
              <a:buNone/>
              <a:defRPr sz="1800">
                <a:solidFill>
                  <a:srgbClr val="1155CC"/>
                </a:solidFill>
              </a:defRPr>
            </a:lvl7pPr>
            <a:lvl8pPr lvl="7" rtl="0">
              <a:lnSpc>
                <a:spcPct val="100000"/>
              </a:lnSpc>
              <a:spcBef>
                <a:spcPts val="0"/>
              </a:spcBef>
              <a:spcAft>
                <a:spcPts val="0"/>
              </a:spcAft>
              <a:buClr>
                <a:srgbClr val="1155CC"/>
              </a:buClr>
              <a:buSzPts val="1800"/>
              <a:buNone/>
              <a:defRPr sz="1800">
                <a:solidFill>
                  <a:srgbClr val="1155CC"/>
                </a:solidFill>
              </a:defRPr>
            </a:lvl8pPr>
            <a:lvl9pPr lvl="8" rtl="0">
              <a:lnSpc>
                <a:spcPct val="100000"/>
              </a:lnSpc>
              <a:spcBef>
                <a:spcPts val="0"/>
              </a:spcBef>
              <a:spcAft>
                <a:spcPts val="0"/>
              </a:spcAft>
              <a:buClr>
                <a:srgbClr val="1155CC"/>
              </a:buClr>
              <a:buSzPts val="1800"/>
              <a:buNone/>
              <a:defRPr sz="1800">
                <a:solidFill>
                  <a:srgbClr val="1155CC"/>
                </a:solidFill>
              </a:defRPr>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14" name="Google Shape;14;p2"/>
          <p:cNvPicPr preferRelativeResize="0"/>
          <p:nvPr/>
        </p:nvPicPr>
        <p:blipFill rotWithShape="1">
          <a:blip r:embed="rId3">
            <a:alphaModFix/>
          </a:blip>
          <a:srcRect b="12556" l="0" r="0" t="0"/>
          <a:stretch/>
        </p:blipFill>
        <p:spPr>
          <a:xfrm>
            <a:off x="65800" y="3734025"/>
            <a:ext cx="1541975" cy="1348326"/>
          </a:xfrm>
          <a:prstGeom prst="rect">
            <a:avLst/>
          </a:prstGeom>
          <a:noFill/>
          <a:ln>
            <a:noFill/>
          </a:ln>
        </p:spPr>
      </p:pic>
      <p:pic>
        <p:nvPicPr>
          <p:cNvPr id="15" name="Google Shape;15;p2"/>
          <p:cNvPicPr preferRelativeResize="0"/>
          <p:nvPr/>
        </p:nvPicPr>
        <p:blipFill rotWithShape="1">
          <a:blip r:embed="rId4">
            <a:alphaModFix/>
          </a:blip>
          <a:srcRect b="32968" l="0" r="0" t="39120"/>
          <a:stretch/>
        </p:blipFill>
        <p:spPr>
          <a:xfrm>
            <a:off x="8202602" y="4949826"/>
            <a:ext cx="844099" cy="132526"/>
          </a:xfrm>
          <a:prstGeom prst="rect">
            <a:avLst/>
          </a:prstGeom>
          <a:noFill/>
          <a:ln>
            <a:noFill/>
          </a:ln>
        </p:spPr>
      </p:pic>
      <p:pic>
        <p:nvPicPr>
          <p:cNvPr id="16" name="Google Shape;16;p2"/>
          <p:cNvPicPr preferRelativeResize="0"/>
          <p:nvPr/>
        </p:nvPicPr>
        <p:blipFill rotWithShape="1">
          <a:blip r:embed="rId5">
            <a:alphaModFix/>
          </a:blip>
          <a:srcRect b="14807" l="0" r="0" t="10821"/>
          <a:stretch/>
        </p:blipFill>
        <p:spPr>
          <a:xfrm>
            <a:off x="6501300" y="321625"/>
            <a:ext cx="1381750" cy="1027650"/>
          </a:xfrm>
          <a:prstGeom prst="rect">
            <a:avLst/>
          </a:prstGeom>
          <a:noFill/>
          <a:ln>
            <a:noFill/>
          </a:ln>
        </p:spPr>
      </p:pic>
      <p:pic>
        <p:nvPicPr>
          <p:cNvPr id="17" name="Google Shape;17;p2"/>
          <p:cNvPicPr preferRelativeResize="0"/>
          <p:nvPr/>
        </p:nvPicPr>
        <p:blipFill rotWithShape="1">
          <a:blip r:embed="rId6">
            <a:alphaModFix/>
          </a:blip>
          <a:srcRect b="7453" l="0" r="0" t="4230"/>
          <a:stretch/>
        </p:blipFill>
        <p:spPr>
          <a:xfrm>
            <a:off x="7883047" y="321625"/>
            <a:ext cx="1163657" cy="10276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4800"/>
              <a:buNone/>
              <a:defRPr sz="4800">
                <a:solidFill>
                  <a:schemeClr val="accen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21" name="Google Shape;21;p3"/>
          <p:cNvPicPr preferRelativeResize="0"/>
          <p:nvPr/>
        </p:nvPicPr>
        <p:blipFill>
          <a:blip r:embed="rId2">
            <a:alphaModFix/>
          </a:blip>
          <a:stretch>
            <a:fillRect/>
          </a:stretch>
        </p:blipFill>
        <p:spPr>
          <a:xfrm>
            <a:off x="0" y="438"/>
            <a:ext cx="9144002" cy="5142633"/>
          </a:xfrm>
          <a:prstGeom prst="rect">
            <a:avLst/>
          </a:prstGeom>
          <a:noFill/>
          <a:ln>
            <a:noFill/>
          </a:ln>
        </p:spPr>
      </p:pic>
      <p:pic>
        <p:nvPicPr>
          <p:cNvPr id="22" name="Google Shape;22;p3"/>
          <p:cNvPicPr preferRelativeResize="0"/>
          <p:nvPr/>
        </p:nvPicPr>
        <p:blipFill rotWithShape="1">
          <a:blip r:embed="rId3">
            <a:alphaModFix/>
          </a:blip>
          <a:srcRect b="32968" l="0" r="0" t="39120"/>
          <a:stretch/>
        </p:blipFill>
        <p:spPr>
          <a:xfrm>
            <a:off x="8202602" y="4949826"/>
            <a:ext cx="844099" cy="132526"/>
          </a:xfrm>
          <a:prstGeom prst="rect">
            <a:avLst/>
          </a:prstGeom>
          <a:noFill/>
          <a:ln>
            <a:noFill/>
          </a:ln>
        </p:spPr>
      </p:pic>
      <p:pic>
        <p:nvPicPr>
          <p:cNvPr id="23" name="Google Shape;23;p3"/>
          <p:cNvPicPr preferRelativeResize="0"/>
          <p:nvPr/>
        </p:nvPicPr>
        <p:blipFill rotWithShape="1">
          <a:blip r:embed="rId4">
            <a:alphaModFix/>
          </a:blip>
          <a:srcRect b="15172" l="18380" r="15504" t="12020"/>
          <a:stretch/>
        </p:blipFill>
        <p:spPr>
          <a:xfrm>
            <a:off x="6666275" y="4246600"/>
            <a:ext cx="638602" cy="703227"/>
          </a:xfrm>
          <a:prstGeom prst="rect">
            <a:avLst/>
          </a:prstGeom>
          <a:noFill/>
          <a:ln>
            <a:noFill/>
          </a:ln>
        </p:spPr>
      </p:pic>
      <p:grpSp>
        <p:nvGrpSpPr>
          <p:cNvPr id="24" name="Google Shape;24;p3"/>
          <p:cNvGrpSpPr/>
          <p:nvPr/>
        </p:nvGrpSpPr>
        <p:grpSpPr>
          <a:xfrm>
            <a:off x="7304875" y="4246588"/>
            <a:ext cx="1741814" cy="703225"/>
            <a:chOff x="167800" y="123700"/>
            <a:chExt cx="1741814" cy="703225"/>
          </a:xfrm>
        </p:grpSpPr>
        <p:pic>
          <p:nvPicPr>
            <p:cNvPr id="25" name="Google Shape;25;p3"/>
            <p:cNvPicPr preferRelativeResize="0"/>
            <p:nvPr/>
          </p:nvPicPr>
          <p:blipFill rotWithShape="1">
            <a:blip r:embed="rId5">
              <a:alphaModFix/>
            </a:blip>
            <a:srcRect b="14807" l="0" r="0" t="10821"/>
            <a:stretch/>
          </p:blipFill>
          <p:spPr>
            <a:xfrm>
              <a:off x="167800" y="123700"/>
              <a:ext cx="945525" cy="703225"/>
            </a:xfrm>
            <a:prstGeom prst="rect">
              <a:avLst/>
            </a:prstGeom>
            <a:noFill/>
            <a:ln>
              <a:noFill/>
            </a:ln>
          </p:spPr>
        </p:pic>
        <p:pic>
          <p:nvPicPr>
            <p:cNvPr id="26" name="Google Shape;26;p3"/>
            <p:cNvPicPr preferRelativeResize="0"/>
            <p:nvPr/>
          </p:nvPicPr>
          <p:blipFill rotWithShape="1">
            <a:blip r:embed="rId6">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de Larrea" type="tx">
  <p:cSld name="TITLE_AND_BODY">
    <p:spTree>
      <p:nvGrpSpPr>
        <p:cNvPr id="27" name="Shape 27"/>
        <p:cNvGrpSpPr/>
        <p:nvPr/>
      </p:nvGrpSpPr>
      <p:grpSpPr>
        <a:xfrm>
          <a:off x="0" y="0"/>
          <a:ext cx="0" cy="0"/>
          <a:chOff x="0" y="0"/>
          <a:chExt cx="0" cy="0"/>
        </a:xfrm>
      </p:grpSpPr>
      <p:sp>
        <p:nvSpPr>
          <p:cNvPr id="28" name="Google Shape;28;p4"/>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FF"/>
              </a:buClr>
              <a:buSzPts val="3000"/>
              <a:buNone/>
              <a:defRPr>
                <a:solidFill>
                  <a:srgbClr val="0000FF"/>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9" name="Google Shape;29;p4"/>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0" name="Google Shape;30;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31" name="Google Shape;31;p4"/>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cxnSp>
        <p:nvCxnSpPr>
          <p:cNvPr id="32" name="Google Shape;32;p4"/>
          <p:cNvCxnSpPr/>
          <p:nvPr/>
        </p:nvCxnSpPr>
        <p:spPr>
          <a:xfrm>
            <a:off x="1876504" y="415650"/>
            <a:ext cx="6919500" cy="0"/>
          </a:xfrm>
          <a:prstGeom prst="straightConnector1">
            <a:avLst/>
          </a:prstGeom>
          <a:noFill/>
          <a:ln cap="flat" cmpd="sng" w="38100">
            <a:solidFill>
              <a:srgbClr val="0000FF"/>
            </a:solidFill>
            <a:prstDash val="solid"/>
            <a:round/>
            <a:headEnd len="sm" w="sm" type="none"/>
            <a:tailEnd len="sm" w="sm" type="none"/>
          </a:ln>
        </p:spPr>
      </p:cxnSp>
      <p:pic>
        <p:nvPicPr>
          <p:cNvPr id="33" name="Google Shape;33;p4"/>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34" name="Google Shape;34;p4"/>
          <p:cNvGrpSpPr/>
          <p:nvPr/>
        </p:nvGrpSpPr>
        <p:grpSpPr>
          <a:xfrm>
            <a:off x="695300" y="4419288"/>
            <a:ext cx="1741814" cy="703225"/>
            <a:chOff x="167800" y="123700"/>
            <a:chExt cx="1741814" cy="703225"/>
          </a:xfrm>
        </p:grpSpPr>
        <p:pic>
          <p:nvPicPr>
            <p:cNvPr id="35" name="Google Shape;35;p4"/>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36" name="Google Shape;36;p4"/>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 name="Shape 37"/>
        <p:cNvGrpSpPr/>
        <p:nvPr/>
      </p:nvGrpSpPr>
      <p:grpSpPr>
        <a:xfrm>
          <a:off x="0" y="0"/>
          <a:ext cx="0" cy="0"/>
          <a:chOff x="0" y="0"/>
          <a:chExt cx="0" cy="0"/>
        </a:xfrm>
      </p:grpSpPr>
      <p:cxnSp>
        <p:nvCxnSpPr>
          <p:cNvPr id="38" name="Google Shape;38;p5"/>
          <p:cNvCxnSpPr/>
          <p:nvPr/>
        </p:nvCxnSpPr>
        <p:spPr>
          <a:xfrm>
            <a:off x="1876504" y="415650"/>
            <a:ext cx="6919500" cy="0"/>
          </a:xfrm>
          <a:prstGeom prst="straightConnector1">
            <a:avLst/>
          </a:prstGeom>
          <a:noFill/>
          <a:ln cap="flat" cmpd="sng" w="38100">
            <a:solidFill>
              <a:srgbClr val="0000FF"/>
            </a:solidFill>
            <a:prstDash val="solid"/>
            <a:round/>
            <a:headEnd len="sm" w="sm" type="none"/>
            <a:tailEnd len="sm" w="sm" type="none"/>
          </a:ln>
        </p:spPr>
      </p:cxnSp>
      <p:sp>
        <p:nvSpPr>
          <p:cNvPr id="39" name="Google Shape;39;p5"/>
          <p:cNvSpPr txBox="1"/>
          <p:nvPr>
            <p:ph type="title"/>
          </p:nvPr>
        </p:nvSpPr>
        <p:spPr>
          <a:xfrm>
            <a:off x="1790650" y="499750"/>
            <a:ext cx="7005300" cy="6354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FF"/>
              </a:buClr>
              <a:buSzPts val="3000"/>
              <a:buNone/>
              <a:defRPr>
                <a:solidFill>
                  <a:srgbClr val="0000FF"/>
                </a:solidFill>
              </a:defRPr>
            </a:lvl1pPr>
            <a:lvl2pPr lvl="1" rtl="0">
              <a:spcBef>
                <a:spcPts val="0"/>
              </a:spcBef>
              <a:spcAft>
                <a:spcPts val="0"/>
              </a:spcAft>
              <a:buClr>
                <a:schemeClr val="accent1"/>
              </a:buClr>
              <a:buSzPts val="3000"/>
              <a:buNone/>
              <a:defRPr>
                <a:solidFill>
                  <a:schemeClr val="accent1"/>
                </a:solidFill>
              </a:defRPr>
            </a:lvl2pPr>
            <a:lvl3pPr lvl="2" rtl="0">
              <a:spcBef>
                <a:spcPts val="0"/>
              </a:spcBef>
              <a:spcAft>
                <a:spcPts val="0"/>
              </a:spcAft>
              <a:buClr>
                <a:schemeClr val="accent1"/>
              </a:buClr>
              <a:buSzPts val="3000"/>
              <a:buNone/>
              <a:defRPr>
                <a:solidFill>
                  <a:schemeClr val="accent1"/>
                </a:solidFill>
              </a:defRPr>
            </a:lvl3pPr>
            <a:lvl4pPr lvl="3" rtl="0">
              <a:spcBef>
                <a:spcPts val="0"/>
              </a:spcBef>
              <a:spcAft>
                <a:spcPts val="0"/>
              </a:spcAft>
              <a:buClr>
                <a:schemeClr val="accent1"/>
              </a:buClr>
              <a:buSzPts val="3000"/>
              <a:buNone/>
              <a:defRPr>
                <a:solidFill>
                  <a:schemeClr val="accent1"/>
                </a:solidFill>
              </a:defRPr>
            </a:lvl4pPr>
            <a:lvl5pPr lvl="4" rtl="0">
              <a:spcBef>
                <a:spcPts val="0"/>
              </a:spcBef>
              <a:spcAft>
                <a:spcPts val="0"/>
              </a:spcAft>
              <a:buClr>
                <a:schemeClr val="accent1"/>
              </a:buClr>
              <a:buSzPts val="3000"/>
              <a:buNone/>
              <a:defRPr>
                <a:solidFill>
                  <a:schemeClr val="accent1"/>
                </a:solidFill>
              </a:defRPr>
            </a:lvl5pPr>
            <a:lvl6pPr lvl="5" rtl="0">
              <a:spcBef>
                <a:spcPts val="0"/>
              </a:spcBef>
              <a:spcAft>
                <a:spcPts val="0"/>
              </a:spcAft>
              <a:buClr>
                <a:schemeClr val="accent1"/>
              </a:buClr>
              <a:buSzPts val="3000"/>
              <a:buNone/>
              <a:defRPr>
                <a:solidFill>
                  <a:schemeClr val="accent1"/>
                </a:solidFill>
              </a:defRPr>
            </a:lvl6pPr>
            <a:lvl7pPr lvl="6" rtl="0">
              <a:spcBef>
                <a:spcPts val="0"/>
              </a:spcBef>
              <a:spcAft>
                <a:spcPts val="0"/>
              </a:spcAft>
              <a:buClr>
                <a:schemeClr val="accent1"/>
              </a:buClr>
              <a:buSzPts val="3000"/>
              <a:buNone/>
              <a:defRPr>
                <a:solidFill>
                  <a:schemeClr val="accent1"/>
                </a:solidFill>
              </a:defRPr>
            </a:lvl7pPr>
            <a:lvl8pPr lvl="7" rtl="0">
              <a:spcBef>
                <a:spcPts val="0"/>
              </a:spcBef>
              <a:spcAft>
                <a:spcPts val="0"/>
              </a:spcAft>
              <a:buClr>
                <a:schemeClr val="accent1"/>
              </a:buClr>
              <a:buSzPts val="3000"/>
              <a:buNone/>
              <a:defRPr>
                <a:solidFill>
                  <a:schemeClr val="accent1"/>
                </a:solidFill>
              </a:defRPr>
            </a:lvl8pPr>
            <a:lvl9pPr lvl="8" rtl="0">
              <a:spcBef>
                <a:spcPts val="0"/>
              </a:spcBef>
              <a:spcAft>
                <a:spcPts val="0"/>
              </a:spcAft>
              <a:buClr>
                <a:schemeClr val="accent1"/>
              </a:buClr>
              <a:buSzPts val="3000"/>
              <a:buNone/>
              <a:defRPr>
                <a:solidFill>
                  <a:schemeClr val="accent1"/>
                </a:solidFill>
              </a:defRPr>
            </a:lvl9pPr>
          </a:lstStyle>
          <a:p/>
        </p:txBody>
      </p:sp>
      <p:sp>
        <p:nvSpPr>
          <p:cNvPr id="40" name="Google Shape;40;p5"/>
          <p:cNvSpPr txBox="1"/>
          <p:nvPr>
            <p:ph idx="1" type="body"/>
          </p:nvPr>
        </p:nvSpPr>
        <p:spPr>
          <a:xfrm>
            <a:off x="1790708" y="1602675"/>
            <a:ext cx="34035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1" name="Google Shape;41;p5"/>
          <p:cNvSpPr txBox="1"/>
          <p:nvPr>
            <p:ph idx="2" type="body"/>
          </p:nvPr>
        </p:nvSpPr>
        <p:spPr>
          <a:xfrm>
            <a:off x="5392524" y="1602675"/>
            <a:ext cx="34035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2" name="Google Shape;42;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43" name="Google Shape;43;p5"/>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44" name="Google Shape;44;p5"/>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45" name="Google Shape;45;p5"/>
          <p:cNvGrpSpPr/>
          <p:nvPr/>
        </p:nvGrpSpPr>
        <p:grpSpPr>
          <a:xfrm>
            <a:off x="695300" y="4419288"/>
            <a:ext cx="1741814" cy="703225"/>
            <a:chOff x="167800" y="123700"/>
            <a:chExt cx="1741814" cy="703225"/>
          </a:xfrm>
        </p:grpSpPr>
        <p:pic>
          <p:nvPicPr>
            <p:cNvPr id="46" name="Google Shape;46;p5"/>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47" name="Google Shape;47;p5"/>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6"/>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50" name="Google Shape;50;p6"/>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51" name="Google Shape;51;p6"/>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52" name="Google Shape;52;p6"/>
          <p:cNvGrpSpPr/>
          <p:nvPr/>
        </p:nvGrpSpPr>
        <p:grpSpPr>
          <a:xfrm>
            <a:off x="695300" y="4419288"/>
            <a:ext cx="1741814" cy="703225"/>
            <a:chOff x="167800" y="123700"/>
            <a:chExt cx="1741814" cy="703225"/>
          </a:xfrm>
        </p:grpSpPr>
        <p:pic>
          <p:nvPicPr>
            <p:cNvPr id="53" name="Google Shape;53;p6"/>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54" name="Google Shape;54;p6"/>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5" name="Shape 55"/>
        <p:cNvGrpSpPr/>
        <p:nvPr/>
      </p:nvGrpSpPr>
      <p:grpSpPr>
        <a:xfrm>
          <a:off x="0" y="0"/>
          <a:ext cx="0" cy="0"/>
          <a:chOff x="0" y="0"/>
          <a:chExt cx="0" cy="0"/>
        </a:xfrm>
      </p:grpSpPr>
      <p:cxnSp>
        <p:nvCxnSpPr>
          <p:cNvPr id="56" name="Google Shape;56;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7" name="Google Shape;57;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8" name="Google Shape;58;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pic>
        <p:nvPicPr>
          <p:cNvPr id="59" name="Google Shape;59;p7"/>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60" name="Google Shape;60;p7"/>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61" name="Google Shape;61;p7"/>
          <p:cNvGrpSpPr/>
          <p:nvPr/>
        </p:nvGrpSpPr>
        <p:grpSpPr>
          <a:xfrm>
            <a:off x="695300" y="4419288"/>
            <a:ext cx="1741814" cy="703225"/>
            <a:chOff x="167800" y="123700"/>
            <a:chExt cx="1741814" cy="703225"/>
          </a:xfrm>
        </p:grpSpPr>
        <p:pic>
          <p:nvPicPr>
            <p:cNvPr id="62" name="Google Shape;62;p7"/>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63" name="Google Shape;63;p7"/>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4" name="Shape 64"/>
        <p:cNvGrpSpPr/>
        <p:nvPr/>
      </p:nvGrpSpPr>
      <p:grpSpPr>
        <a:xfrm>
          <a:off x="0" y="0"/>
          <a:ext cx="0" cy="0"/>
          <a:chOff x="0" y="0"/>
          <a:chExt cx="0" cy="0"/>
        </a:xfrm>
      </p:grpSpPr>
      <p:pic>
        <p:nvPicPr>
          <p:cNvPr id="65" name="Google Shape;65;p8"/>
          <p:cNvPicPr preferRelativeResize="0"/>
          <p:nvPr/>
        </p:nvPicPr>
        <p:blipFill rotWithShape="1">
          <a:blip r:embed="rId2">
            <a:alphaModFix/>
          </a:blip>
          <a:srcRect b="31917" l="0" r="0" t="0"/>
          <a:stretch/>
        </p:blipFill>
        <p:spPr>
          <a:xfrm>
            <a:off x="0" y="2724"/>
            <a:ext cx="9143999" cy="3498024"/>
          </a:xfrm>
          <a:prstGeom prst="rect">
            <a:avLst/>
          </a:prstGeom>
          <a:noFill/>
          <a:ln>
            <a:noFill/>
          </a:ln>
        </p:spPr>
      </p:pic>
      <p:sp>
        <p:nvSpPr>
          <p:cNvPr id="66" name="Google Shape;66;p8"/>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FF"/>
              </a:buClr>
              <a:buSzPts val="4500"/>
              <a:buNone/>
              <a:defRPr sz="4500">
                <a:solidFill>
                  <a:srgbClr val="0000FF"/>
                </a:solidFill>
              </a:defRPr>
            </a:lvl1pPr>
            <a:lvl2pPr lvl="1" rtl="0">
              <a:spcBef>
                <a:spcPts val="0"/>
              </a:spcBef>
              <a:spcAft>
                <a:spcPts val="0"/>
              </a:spcAft>
              <a:buClr>
                <a:srgbClr val="0000FF"/>
              </a:buClr>
              <a:buSzPts val="4500"/>
              <a:buNone/>
              <a:defRPr sz="4500">
                <a:solidFill>
                  <a:srgbClr val="0000FF"/>
                </a:solidFill>
              </a:defRPr>
            </a:lvl2pPr>
            <a:lvl3pPr lvl="2" rtl="0">
              <a:spcBef>
                <a:spcPts val="0"/>
              </a:spcBef>
              <a:spcAft>
                <a:spcPts val="0"/>
              </a:spcAft>
              <a:buClr>
                <a:srgbClr val="0000FF"/>
              </a:buClr>
              <a:buSzPts val="4500"/>
              <a:buNone/>
              <a:defRPr sz="4500">
                <a:solidFill>
                  <a:srgbClr val="0000FF"/>
                </a:solidFill>
              </a:defRPr>
            </a:lvl3pPr>
            <a:lvl4pPr lvl="3" rtl="0">
              <a:spcBef>
                <a:spcPts val="0"/>
              </a:spcBef>
              <a:spcAft>
                <a:spcPts val="0"/>
              </a:spcAft>
              <a:buClr>
                <a:srgbClr val="0000FF"/>
              </a:buClr>
              <a:buSzPts val="4500"/>
              <a:buNone/>
              <a:defRPr sz="4500">
                <a:solidFill>
                  <a:srgbClr val="0000FF"/>
                </a:solidFill>
              </a:defRPr>
            </a:lvl4pPr>
            <a:lvl5pPr lvl="4" rtl="0">
              <a:spcBef>
                <a:spcPts val="0"/>
              </a:spcBef>
              <a:spcAft>
                <a:spcPts val="0"/>
              </a:spcAft>
              <a:buClr>
                <a:srgbClr val="0000FF"/>
              </a:buClr>
              <a:buSzPts val="4500"/>
              <a:buNone/>
              <a:defRPr sz="4500">
                <a:solidFill>
                  <a:srgbClr val="0000FF"/>
                </a:solidFill>
              </a:defRPr>
            </a:lvl5pPr>
            <a:lvl6pPr lvl="5" rtl="0">
              <a:spcBef>
                <a:spcPts val="0"/>
              </a:spcBef>
              <a:spcAft>
                <a:spcPts val="0"/>
              </a:spcAft>
              <a:buClr>
                <a:srgbClr val="0000FF"/>
              </a:buClr>
              <a:buSzPts val="4500"/>
              <a:buNone/>
              <a:defRPr sz="4500">
                <a:solidFill>
                  <a:srgbClr val="0000FF"/>
                </a:solidFill>
              </a:defRPr>
            </a:lvl6pPr>
            <a:lvl7pPr lvl="6" rtl="0">
              <a:spcBef>
                <a:spcPts val="0"/>
              </a:spcBef>
              <a:spcAft>
                <a:spcPts val="0"/>
              </a:spcAft>
              <a:buClr>
                <a:srgbClr val="0000FF"/>
              </a:buClr>
              <a:buSzPts val="4500"/>
              <a:buNone/>
              <a:defRPr sz="4500">
                <a:solidFill>
                  <a:srgbClr val="0000FF"/>
                </a:solidFill>
              </a:defRPr>
            </a:lvl7pPr>
            <a:lvl8pPr lvl="7" rtl="0">
              <a:spcBef>
                <a:spcPts val="0"/>
              </a:spcBef>
              <a:spcAft>
                <a:spcPts val="0"/>
              </a:spcAft>
              <a:buClr>
                <a:srgbClr val="0000FF"/>
              </a:buClr>
              <a:buSzPts val="4500"/>
              <a:buNone/>
              <a:defRPr sz="4500">
                <a:solidFill>
                  <a:srgbClr val="0000FF"/>
                </a:solidFill>
              </a:defRPr>
            </a:lvl8pPr>
            <a:lvl9pPr lvl="8" rtl="0">
              <a:spcBef>
                <a:spcPts val="0"/>
              </a:spcBef>
              <a:spcAft>
                <a:spcPts val="0"/>
              </a:spcAft>
              <a:buClr>
                <a:srgbClr val="0000FF"/>
              </a:buClr>
              <a:buSzPts val="4500"/>
              <a:buNone/>
              <a:defRPr sz="4500">
                <a:solidFill>
                  <a:srgbClr val="0000FF"/>
                </a:solidFill>
              </a:defRPr>
            </a:lvl9pPr>
          </a:lstStyle>
          <a:p/>
        </p:txBody>
      </p:sp>
      <p:sp>
        <p:nvSpPr>
          <p:cNvPr id="67" name="Google Shape;6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68" name="Google Shape;68;p8"/>
          <p:cNvPicPr preferRelativeResize="0"/>
          <p:nvPr/>
        </p:nvPicPr>
        <p:blipFill rotWithShape="1">
          <a:blip r:embed="rId3">
            <a:alphaModFix/>
          </a:blip>
          <a:srcRect b="32968" l="0" r="0" t="39120"/>
          <a:stretch/>
        </p:blipFill>
        <p:spPr>
          <a:xfrm>
            <a:off x="8202602" y="4949826"/>
            <a:ext cx="844099" cy="132526"/>
          </a:xfrm>
          <a:prstGeom prst="rect">
            <a:avLst/>
          </a:prstGeom>
          <a:noFill/>
          <a:ln>
            <a:noFill/>
          </a:ln>
        </p:spPr>
      </p:pic>
      <p:pic>
        <p:nvPicPr>
          <p:cNvPr id="69" name="Google Shape;69;p8"/>
          <p:cNvPicPr preferRelativeResize="0"/>
          <p:nvPr/>
        </p:nvPicPr>
        <p:blipFill rotWithShape="1">
          <a:blip r:embed="rId4">
            <a:alphaModFix/>
          </a:blip>
          <a:srcRect b="15172" l="18380" r="15504" t="12020"/>
          <a:stretch/>
        </p:blipFill>
        <p:spPr>
          <a:xfrm>
            <a:off x="56700" y="4419300"/>
            <a:ext cx="638602" cy="703227"/>
          </a:xfrm>
          <a:prstGeom prst="rect">
            <a:avLst/>
          </a:prstGeom>
          <a:noFill/>
          <a:ln>
            <a:noFill/>
          </a:ln>
        </p:spPr>
      </p:pic>
      <p:grpSp>
        <p:nvGrpSpPr>
          <p:cNvPr id="70" name="Google Shape;70;p8"/>
          <p:cNvGrpSpPr/>
          <p:nvPr/>
        </p:nvGrpSpPr>
        <p:grpSpPr>
          <a:xfrm>
            <a:off x="695300" y="4419288"/>
            <a:ext cx="1741814" cy="703225"/>
            <a:chOff x="167800" y="123700"/>
            <a:chExt cx="1741814" cy="703225"/>
          </a:xfrm>
        </p:grpSpPr>
        <p:pic>
          <p:nvPicPr>
            <p:cNvPr id="71" name="Google Shape;71;p8"/>
            <p:cNvPicPr preferRelativeResize="0"/>
            <p:nvPr/>
          </p:nvPicPr>
          <p:blipFill rotWithShape="1">
            <a:blip r:embed="rId5">
              <a:alphaModFix/>
            </a:blip>
            <a:srcRect b="14807" l="0" r="0" t="10821"/>
            <a:stretch/>
          </p:blipFill>
          <p:spPr>
            <a:xfrm>
              <a:off x="167800" y="123700"/>
              <a:ext cx="945525" cy="703225"/>
            </a:xfrm>
            <a:prstGeom prst="rect">
              <a:avLst/>
            </a:prstGeom>
            <a:noFill/>
            <a:ln>
              <a:noFill/>
            </a:ln>
          </p:spPr>
        </p:pic>
        <p:pic>
          <p:nvPicPr>
            <p:cNvPr id="72" name="Google Shape;72;p8"/>
            <p:cNvPicPr preferRelativeResize="0"/>
            <p:nvPr/>
          </p:nvPicPr>
          <p:blipFill rotWithShape="1">
            <a:blip r:embed="rId6">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3" name="Shape 73"/>
        <p:cNvGrpSpPr/>
        <p:nvPr/>
      </p:nvGrpSpPr>
      <p:grpSpPr>
        <a:xfrm>
          <a:off x="0" y="0"/>
          <a:ext cx="0" cy="0"/>
          <a:chOff x="0" y="0"/>
          <a:chExt cx="0" cy="0"/>
        </a:xfrm>
      </p:grpSpPr>
      <p:sp>
        <p:nvSpPr>
          <p:cNvPr id="74" name="Google Shape;74;p9"/>
          <p:cNvSpPr/>
          <p:nvPr/>
        </p:nvSpPr>
        <p:spPr>
          <a:xfrm>
            <a:off x="4572000" y="125"/>
            <a:ext cx="45720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3200"/>
              <a:buNone/>
              <a:defRPr sz="3200">
                <a:solidFill>
                  <a:schemeClr val="accent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76" name="Google Shape;76;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None/>
              <a:defRPr sz="2000"/>
            </a:lvl1pPr>
            <a:lvl2pPr lvl="1" rtl="0" algn="ctr">
              <a:lnSpc>
                <a:spcPct val="100000"/>
              </a:lnSpc>
              <a:spcBef>
                <a:spcPts val="0"/>
              </a:spcBef>
              <a:spcAft>
                <a:spcPts val="0"/>
              </a:spcAft>
              <a:buSzPts val="2000"/>
              <a:buNone/>
              <a:defRPr sz="2000"/>
            </a:lvl2pPr>
            <a:lvl3pPr lvl="2" rtl="0" algn="ctr">
              <a:lnSpc>
                <a:spcPct val="100000"/>
              </a:lnSpc>
              <a:spcBef>
                <a:spcPts val="0"/>
              </a:spcBef>
              <a:spcAft>
                <a:spcPts val="0"/>
              </a:spcAft>
              <a:buSzPts val="2000"/>
              <a:buNone/>
              <a:defRPr sz="2000"/>
            </a:lvl3pPr>
            <a:lvl4pPr lvl="3" rtl="0" algn="ctr">
              <a:lnSpc>
                <a:spcPct val="100000"/>
              </a:lnSpc>
              <a:spcBef>
                <a:spcPts val="0"/>
              </a:spcBef>
              <a:spcAft>
                <a:spcPts val="0"/>
              </a:spcAft>
              <a:buSzPts val="2000"/>
              <a:buNone/>
              <a:defRPr sz="2000"/>
            </a:lvl4pPr>
            <a:lvl5pPr lvl="4" rtl="0" algn="ctr">
              <a:lnSpc>
                <a:spcPct val="100000"/>
              </a:lnSpc>
              <a:spcBef>
                <a:spcPts val="0"/>
              </a:spcBef>
              <a:spcAft>
                <a:spcPts val="0"/>
              </a:spcAft>
              <a:buSzPts val="2000"/>
              <a:buNone/>
              <a:defRPr sz="2000"/>
            </a:lvl5pPr>
            <a:lvl6pPr lvl="5" rtl="0" algn="ctr">
              <a:lnSpc>
                <a:spcPct val="100000"/>
              </a:lnSpc>
              <a:spcBef>
                <a:spcPts val="0"/>
              </a:spcBef>
              <a:spcAft>
                <a:spcPts val="0"/>
              </a:spcAft>
              <a:buSzPts val="2000"/>
              <a:buNone/>
              <a:defRPr sz="2000"/>
            </a:lvl6pPr>
            <a:lvl7pPr lvl="6" rtl="0" algn="ctr">
              <a:lnSpc>
                <a:spcPct val="100000"/>
              </a:lnSpc>
              <a:spcBef>
                <a:spcPts val="0"/>
              </a:spcBef>
              <a:spcAft>
                <a:spcPts val="0"/>
              </a:spcAft>
              <a:buSzPts val="2000"/>
              <a:buNone/>
              <a:defRPr sz="2000"/>
            </a:lvl7pPr>
            <a:lvl8pPr lvl="7" rtl="0" algn="ctr">
              <a:lnSpc>
                <a:spcPct val="100000"/>
              </a:lnSpc>
              <a:spcBef>
                <a:spcPts val="0"/>
              </a:spcBef>
              <a:spcAft>
                <a:spcPts val="0"/>
              </a:spcAft>
              <a:buSzPts val="2000"/>
              <a:buNone/>
              <a:defRPr sz="2000"/>
            </a:lvl8pPr>
            <a:lvl9pPr lvl="8" rtl="0" algn="ctr">
              <a:lnSpc>
                <a:spcPct val="100000"/>
              </a:lnSpc>
              <a:spcBef>
                <a:spcPts val="0"/>
              </a:spcBef>
              <a:spcAft>
                <a:spcPts val="0"/>
              </a:spcAft>
              <a:buSzPts val="2000"/>
              <a:buNone/>
              <a:defRPr sz="2000"/>
            </a:lvl9pPr>
          </a:lstStyle>
          <a:p/>
        </p:txBody>
      </p:sp>
      <p:sp>
        <p:nvSpPr>
          <p:cNvPr id="77" name="Google Shape;7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78" name="Google Shape;78;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79" name="Google Shape;79;p9"/>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80" name="Google Shape;80;p9"/>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81" name="Google Shape;81;p9"/>
          <p:cNvGrpSpPr/>
          <p:nvPr/>
        </p:nvGrpSpPr>
        <p:grpSpPr>
          <a:xfrm>
            <a:off x="695300" y="4419288"/>
            <a:ext cx="1741814" cy="703225"/>
            <a:chOff x="167800" y="123700"/>
            <a:chExt cx="1741814" cy="703225"/>
          </a:xfrm>
        </p:grpSpPr>
        <p:pic>
          <p:nvPicPr>
            <p:cNvPr id="82" name="Google Shape;82;p9"/>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83" name="Google Shape;83;p9"/>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4" name="Shape 84"/>
        <p:cNvGrpSpPr/>
        <p:nvPr/>
      </p:nvGrpSpPr>
      <p:grpSpPr>
        <a:xfrm>
          <a:off x="0" y="0"/>
          <a:ext cx="0" cy="0"/>
          <a:chOff x="0" y="0"/>
          <a:chExt cx="0" cy="0"/>
        </a:xfrm>
      </p:grpSpPr>
      <p:cxnSp>
        <p:nvCxnSpPr>
          <p:cNvPr id="85" name="Google Shape;85;p10"/>
          <p:cNvCxnSpPr/>
          <p:nvPr/>
        </p:nvCxnSpPr>
        <p:spPr>
          <a:xfrm>
            <a:off x="425200" y="4740000"/>
            <a:ext cx="8296800" cy="0"/>
          </a:xfrm>
          <a:prstGeom prst="straightConnector1">
            <a:avLst/>
          </a:prstGeom>
          <a:noFill/>
          <a:ln cap="flat" cmpd="sng" w="19050">
            <a:solidFill>
              <a:srgbClr val="9176B4"/>
            </a:solidFill>
            <a:prstDash val="solid"/>
            <a:round/>
            <a:headEnd len="sm" w="sm" type="none"/>
            <a:tailEnd len="sm" w="sm" type="none"/>
          </a:ln>
        </p:spPr>
      </p:cxnSp>
      <p:cxnSp>
        <p:nvCxnSpPr>
          <p:cNvPr id="86" name="Google Shape;86;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87" name="Google Shape;87;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89" name="Google Shape;89;p10"/>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90" name="Google Shape;90;p10"/>
          <p:cNvPicPr preferRelativeResize="0"/>
          <p:nvPr/>
        </p:nvPicPr>
        <p:blipFill rotWithShape="1">
          <a:blip r:embed="rId3">
            <a:alphaModFix/>
          </a:blip>
          <a:srcRect b="15172" l="18380" r="15504" t="12020"/>
          <a:stretch/>
        </p:blipFill>
        <p:spPr>
          <a:xfrm>
            <a:off x="6666275" y="64038"/>
            <a:ext cx="638602" cy="703227"/>
          </a:xfrm>
          <a:prstGeom prst="rect">
            <a:avLst/>
          </a:prstGeom>
          <a:noFill/>
          <a:ln>
            <a:noFill/>
          </a:ln>
        </p:spPr>
      </p:pic>
      <p:grpSp>
        <p:nvGrpSpPr>
          <p:cNvPr id="91" name="Google Shape;91;p10"/>
          <p:cNvGrpSpPr/>
          <p:nvPr/>
        </p:nvGrpSpPr>
        <p:grpSpPr>
          <a:xfrm>
            <a:off x="7304875" y="64025"/>
            <a:ext cx="1741814" cy="703225"/>
            <a:chOff x="167800" y="123700"/>
            <a:chExt cx="1741814" cy="703225"/>
          </a:xfrm>
        </p:grpSpPr>
        <p:pic>
          <p:nvPicPr>
            <p:cNvPr id="92" name="Google Shape;92;p10"/>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93" name="Google Shape;93;p10"/>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4" name="Shape 94"/>
        <p:cNvGrpSpPr/>
        <p:nvPr/>
      </p:nvGrpSpPr>
      <p:grpSpPr>
        <a:xfrm>
          <a:off x="0" y="0"/>
          <a:ext cx="0" cy="0"/>
          <a:chOff x="0" y="0"/>
          <a:chExt cx="0" cy="0"/>
        </a:xfrm>
      </p:grpSpPr>
      <p:cxnSp>
        <p:nvCxnSpPr>
          <p:cNvPr id="95" name="Google Shape;95;p11"/>
          <p:cNvCxnSpPr/>
          <p:nvPr/>
        </p:nvCxnSpPr>
        <p:spPr>
          <a:xfrm>
            <a:off x="425200" y="415650"/>
            <a:ext cx="8296800" cy="0"/>
          </a:xfrm>
          <a:prstGeom prst="straightConnector1">
            <a:avLst/>
          </a:prstGeom>
          <a:noFill/>
          <a:ln cap="flat" cmpd="sng" w="38100">
            <a:solidFill>
              <a:schemeClr val="accent1"/>
            </a:solidFill>
            <a:prstDash val="solid"/>
            <a:round/>
            <a:headEnd len="sm" w="sm" type="none"/>
            <a:tailEnd len="sm" w="sm" type="none"/>
          </a:ln>
        </p:spPr>
      </p:cxnSp>
      <p:sp>
        <p:nvSpPr>
          <p:cNvPr id="96" name="Google Shape;96;p11"/>
          <p:cNvSpPr txBox="1"/>
          <p:nvPr>
            <p:ph hasCustomPrompt="1" type="title"/>
          </p:nvPr>
        </p:nvSpPr>
        <p:spPr>
          <a:xfrm>
            <a:off x="855550" y="509725"/>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9600"/>
              <a:buFont typeface="Lato"/>
              <a:buNone/>
              <a:defRPr sz="9600">
                <a:solidFill>
                  <a:schemeClr val="accent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97" name="Google Shape;97;p11"/>
          <p:cNvSpPr txBox="1"/>
          <p:nvPr>
            <p:ph idx="1" type="body"/>
          </p:nvPr>
        </p:nvSpPr>
        <p:spPr>
          <a:xfrm>
            <a:off x="853950" y="2042025"/>
            <a:ext cx="7436100" cy="2554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8" name="Google Shape;98;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99" name="Google Shape;99;p11"/>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100" name="Google Shape;100;p11"/>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101" name="Google Shape;101;p11"/>
          <p:cNvGrpSpPr/>
          <p:nvPr/>
        </p:nvGrpSpPr>
        <p:grpSpPr>
          <a:xfrm>
            <a:off x="695300" y="4419288"/>
            <a:ext cx="1741814" cy="703225"/>
            <a:chOff x="167800" y="123700"/>
            <a:chExt cx="1741814" cy="703225"/>
          </a:xfrm>
        </p:grpSpPr>
        <p:pic>
          <p:nvPicPr>
            <p:cNvPr id="102" name="Google Shape;102;p11"/>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103" name="Google Shape;103;p11"/>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106" name="Google Shape;106;p12"/>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107" name="Google Shape;107;p12"/>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108" name="Google Shape;108;p12"/>
          <p:cNvGrpSpPr/>
          <p:nvPr/>
        </p:nvGrpSpPr>
        <p:grpSpPr>
          <a:xfrm>
            <a:off x="695300" y="4419288"/>
            <a:ext cx="1741814" cy="703225"/>
            <a:chOff x="167800" y="123700"/>
            <a:chExt cx="1741814" cy="703225"/>
          </a:xfrm>
        </p:grpSpPr>
        <p:pic>
          <p:nvPicPr>
            <p:cNvPr id="109" name="Google Shape;109;p12"/>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110" name="Google Shape;110;p12"/>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1">
  <p:cSld name="TITLE_1">
    <p:spTree>
      <p:nvGrpSpPr>
        <p:cNvPr id="111" name="Shape 111"/>
        <p:cNvGrpSpPr/>
        <p:nvPr/>
      </p:nvGrpSpPr>
      <p:grpSpPr>
        <a:xfrm>
          <a:off x="0" y="0"/>
          <a:ext cx="0" cy="0"/>
          <a:chOff x="0" y="0"/>
          <a:chExt cx="0" cy="0"/>
        </a:xfrm>
      </p:grpSpPr>
      <p:sp>
        <p:nvSpPr>
          <p:cNvPr id="112" name="Google Shape;112;p13"/>
          <p:cNvSpPr txBox="1"/>
          <p:nvPr>
            <p:ph type="ctrTitle"/>
          </p:nvPr>
        </p:nvSpPr>
        <p:spPr>
          <a:xfrm>
            <a:off x="2371725" y="1011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13" name="Google Shape;113;p1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114" name="Google Shape;114;p13"/>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1.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 Id="rId3" Type="http://schemas.openxmlformats.org/officeDocument/2006/relationships/image" Target="../media/image2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 Id="rId3" Type="http://schemas.openxmlformats.org/officeDocument/2006/relationships/image" Target="../media/image3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4"/>
          <p:cNvSpPr txBox="1"/>
          <p:nvPr>
            <p:ph type="ctrTitle"/>
          </p:nvPr>
        </p:nvSpPr>
        <p:spPr>
          <a:xfrm>
            <a:off x="1086450" y="1488675"/>
            <a:ext cx="69711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Diplomado de Fisioterapia en la ATM</a:t>
            </a:r>
            <a:endParaRPr/>
          </a:p>
        </p:txBody>
      </p:sp>
      <p:sp>
        <p:nvSpPr>
          <p:cNvPr id="120" name="Google Shape;120;p14"/>
          <p:cNvSpPr txBox="1"/>
          <p:nvPr>
            <p:ph idx="1" type="subTitle"/>
          </p:nvPr>
        </p:nvSpPr>
        <p:spPr>
          <a:xfrm>
            <a:off x="1086450" y="3030675"/>
            <a:ext cx="6331500" cy="44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Módulo 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5"/>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400"/>
              <a:t>Trastornos temporomandibulares en los primeros años de vida</a:t>
            </a:r>
            <a:endParaRPr sz="4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6"/>
          <p:cNvSpPr txBox="1"/>
          <p:nvPr>
            <p:ph type="title"/>
          </p:nvPr>
        </p:nvSpPr>
        <p:spPr>
          <a:xfrm>
            <a:off x="265500" y="1235550"/>
            <a:ext cx="4045200" cy="267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300"/>
              <a:t>Los ruidos articulares en niños son signo de un desplazamiento discal avanzado.</a:t>
            </a:r>
            <a:endParaRPr sz="3300"/>
          </a:p>
        </p:txBody>
      </p:sp>
      <p:sp>
        <p:nvSpPr>
          <p:cNvPr id="131" name="Google Shape;131;p1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Impacto negativo en el crecimiento mandibular.</a:t>
            </a:r>
            <a:endParaRPr sz="1600"/>
          </a:p>
          <a:p>
            <a:pPr indent="-330200" lvl="0" marL="457200" rtl="0" algn="l">
              <a:spcBef>
                <a:spcPts val="0"/>
              </a:spcBef>
              <a:spcAft>
                <a:spcPts val="0"/>
              </a:spcAft>
              <a:buSzPts val="1600"/>
              <a:buChar char="●"/>
            </a:pPr>
            <a:r>
              <a:rPr lang="es" sz="1600"/>
              <a:t>DD unilateral en el crecimiento retarda el crecimiento condilar en el lado afectado (causando clase II en el lado afectado y clase I en el lado normal).</a:t>
            </a:r>
            <a:endParaRPr sz="1600"/>
          </a:p>
          <a:p>
            <a:pPr indent="-330200" lvl="0" marL="457200" rtl="0" algn="l">
              <a:spcBef>
                <a:spcPts val="0"/>
              </a:spcBef>
              <a:spcAft>
                <a:spcPts val="0"/>
              </a:spcAft>
              <a:buSzPts val="1600"/>
              <a:buChar char="●"/>
            </a:pPr>
            <a:r>
              <a:rPr lang="es" sz="1600"/>
              <a:t>Desviación de la línea media sup sobre la inf deslizando hacia el lado afectado causando contactos fuertes  en el lado afectado y suaves en el contralateral.</a:t>
            </a:r>
            <a:endParaRPr sz="1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7"/>
          <p:cNvSpPr txBox="1"/>
          <p:nvPr>
            <p:ph type="title"/>
          </p:nvPr>
        </p:nvSpPr>
        <p:spPr>
          <a:xfrm>
            <a:off x="265500" y="2231550"/>
            <a:ext cx="4045200" cy="68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Datos en infantes</a:t>
            </a:r>
            <a:endParaRPr/>
          </a:p>
        </p:txBody>
      </p:sp>
      <p:sp>
        <p:nvSpPr>
          <p:cNvPr id="137" name="Google Shape;137;p17"/>
          <p:cNvSpPr txBox="1"/>
          <p:nvPr>
            <p:ph idx="2" type="body"/>
          </p:nvPr>
        </p:nvSpPr>
        <p:spPr>
          <a:xfrm>
            <a:off x="4939500" y="700300"/>
            <a:ext cx="3837000" cy="38019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Prevalencia del 9.8 al 80%. Los síntomas pueden tener un impacto psicosocial en la calidad de vida del niño. </a:t>
            </a:r>
            <a:endParaRPr sz="1600"/>
          </a:p>
          <a:p>
            <a:pPr indent="-330200" lvl="0" marL="457200" rtl="0" algn="l">
              <a:spcBef>
                <a:spcPts val="0"/>
              </a:spcBef>
              <a:spcAft>
                <a:spcPts val="0"/>
              </a:spcAft>
              <a:buSzPts val="1600"/>
              <a:buChar char="●"/>
            </a:pPr>
            <a:r>
              <a:rPr lang="es" sz="1600"/>
              <a:t>El mal funcionamiento y la maloclusión se forman durante el periodo de la dentición infantil. </a:t>
            </a:r>
            <a:endParaRPr sz="1600"/>
          </a:p>
          <a:p>
            <a:pPr indent="-330200" lvl="0" marL="457200" rtl="0" algn="l">
              <a:spcBef>
                <a:spcPts val="0"/>
              </a:spcBef>
              <a:spcAft>
                <a:spcPts val="0"/>
              </a:spcAft>
              <a:buSzPts val="1600"/>
              <a:buChar char="●"/>
            </a:pPr>
            <a:r>
              <a:rPr lang="es" sz="1600"/>
              <a:t>Los síntomas se exacerban por hábitos parafuncionales y factores psicológicos. </a:t>
            </a:r>
            <a:endParaRPr sz="1600"/>
          </a:p>
          <a:p>
            <a:pPr indent="-330200" lvl="0" marL="457200" rtl="0" algn="l">
              <a:spcBef>
                <a:spcPts val="0"/>
              </a:spcBef>
              <a:spcAft>
                <a:spcPts val="0"/>
              </a:spcAft>
              <a:buSzPts val="1600"/>
              <a:buChar char="●"/>
            </a:pPr>
            <a:r>
              <a:rPr lang="es" sz="1600"/>
              <a:t>La población pediátrica no puede describir adecuadamente los síntomas.</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8"/>
          <p:cNvSpPr txBox="1"/>
          <p:nvPr>
            <p:ph type="title"/>
          </p:nvPr>
        </p:nvSpPr>
        <p:spPr>
          <a:xfrm>
            <a:off x="423600" y="1706500"/>
            <a:ext cx="8296800" cy="80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Deglución atípica</a:t>
            </a:r>
            <a:endParaRPr/>
          </a:p>
        </p:txBody>
      </p:sp>
      <p:sp>
        <p:nvSpPr>
          <p:cNvPr id="143" name="Google Shape;143;p18"/>
          <p:cNvSpPr txBox="1"/>
          <p:nvPr/>
        </p:nvSpPr>
        <p:spPr>
          <a:xfrm>
            <a:off x="695850" y="2513500"/>
            <a:ext cx="77523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1500">
                <a:solidFill>
                  <a:schemeClr val="accent1"/>
                </a:solidFill>
                <a:latin typeface="Lato"/>
                <a:ea typeface="Lato"/>
                <a:cs typeface="Lato"/>
                <a:sym typeface="Lato"/>
              </a:rPr>
              <a:t>Anomalía que afecta a las estructuras orofaciales, principalmente a los niños, por esto también es comúnmente conocida como deglución infantil. Específicamente relacionada a los dientes, la mandíbula, forma de tragar, el paladar, las encías, labios y lengua.</a:t>
            </a:r>
            <a:endParaRPr sz="1500">
              <a:solidFill>
                <a:schemeClr val="accent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9"/>
          <p:cNvSpPr txBox="1"/>
          <p:nvPr>
            <p:ph type="title"/>
          </p:nvPr>
        </p:nvSpPr>
        <p:spPr>
          <a:xfrm>
            <a:off x="567425" y="2281050"/>
            <a:ext cx="3547500" cy="581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Síntomas</a:t>
            </a:r>
            <a:endParaRPr/>
          </a:p>
        </p:txBody>
      </p:sp>
      <p:sp>
        <p:nvSpPr>
          <p:cNvPr id="149" name="Google Shape;149;p19"/>
          <p:cNvSpPr txBox="1"/>
          <p:nvPr>
            <p:ph idx="2" type="body"/>
          </p:nvPr>
        </p:nvSpPr>
        <p:spPr>
          <a:xfrm>
            <a:off x="4637850" y="868200"/>
            <a:ext cx="4465800" cy="3407100"/>
          </a:xfrm>
          <a:prstGeom prst="rect">
            <a:avLst/>
          </a:prstGeom>
        </p:spPr>
        <p:txBody>
          <a:bodyPr anchorCtr="0" anchor="ctr" bIns="91425" lIns="91425" spcFirstLastPara="1" rIns="91425" wrap="square" tIns="91425">
            <a:noAutofit/>
          </a:bodyPr>
          <a:lstStyle/>
          <a:p>
            <a:pPr indent="-311150" lvl="0" marL="457200" rtl="0" algn="l">
              <a:spcBef>
                <a:spcPts val="0"/>
              </a:spcBef>
              <a:spcAft>
                <a:spcPts val="0"/>
              </a:spcAft>
              <a:buSzPts val="1300"/>
              <a:buChar char="●"/>
            </a:pPr>
            <a:r>
              <a:rPr lang="es" sz="1300"/>
              <a:t>Necesidad de alzar la cabeza, contraer los labios o hacer ruidos, formas y muecas al tragar.</a:t>
            </a:r>
            <a:endParaRPr sz="1300"/>
          </a:p>
          <a:p>
            <a:pPr indent="-311150" lvl="0" marL="457200" rtl="0" algn="l">
              <a:spcBef>
                <a:spcPts val="0"/>
              </a:spcBef>
              <a:spcAft>
                <a:spcPts val="0"/>
              </a:spcAft>
              <a:buSzPts val="1300"/>
              <a:buChar char="●"/>
            </a:pPr>
            <a:r>
              <a:rPr lang="es" sz="1300"/>
              <a:t>Dificultad para tragar mientras enseña los dientes.</a:t>
            </a:r>
            <a:endParaRPr sz="1300"/>
          </a:p>
          <a:p>
            <a:pPr indent="-311150" lvl="0" marL="457200" rtl="0" algn="l">
              <a:spcBef>
                <a:spcPts val="0"/>
              </a:spcBef>
              <a:spcAft>
                <a:spcPts val="0"/>
              </a:spcAft>
              <a:buSzPts val="1300"/>
              <a:buChar char="●"/>
            </a:pPr>
            <a:r>
              <a:rPr lang="es" sz="1300"/>
              <a:t>Lengua  en reposo contra los dientes.</a:t>
            </a:r>
            <a:endParaRPr sz="1300"/>
          </a:p>
          <a:p>
            <a:pPr indent="-311150" lvl="0" marL="457200" rtl="0" algn="l">
              <a:spcBef>
                <a:spcPts val="0"/>
              </a:spcBef>
              <a:spcAft>
                <a:spcPts val="0"/>
              </a:spcAft>
              <a:buSzPts val="1300"/>
              <a:buChar char="●"/>
            </a:pPr>
            <a:r>
              <a:rPr lang="es" sz="1300"/>
              <a:t>Maxilar superior o inferior se encuentra adelantado o retrasado.</a:t>
            </a:r>
            <a:endParaRPr sz="1300"/>
          </a:p>
          <a:p>
            <a:pPr indent="-311150" lvl="0" marL="457200" rtl="0" algn="l">
              <a:spcBef>
                <a:spcPts val="0"/>
              </a:spcBef>
              <a:spcAft>
                <a:spcPts val="0"/>
              </a:spcAft>
              <a:buSzPts val="1300"/>
              <a:buChar char="●"/>
            </a:pPr>
            <a:r>
              <a:rPr lang="es" sz="1300"/>
              <a:t>Falta de contacto entre los dientes de la arcada superior e inferior.</a:t>
            </a:r>
            <a:endParaRPr sz="1300"/>
          </a:p>
          <a:p>
            <a:pPr indent="-311150" lvl="0" marL="457200" rtl="0" algn="l">
              <a:spcBef>
                <a:spcPts val="0"/>
              </a:spcBef>
              <a:spcAft>
                <a:spcPts val="0"/>
              </a:spcAft>
              <a:buSzPts val="1300"/>
              <a:buChar char="●"/>
            </a:pPr>
            <a:r>
              <a:rPr lang="es" sz="1300"/>
              <a:t>No existe sellado labial. El labio inferior se coloca detrás de los dientes de la arcada superior.</a:t>
            </a:r>
            <a:endParaRPr sz="1300"/>
          </a:p>
          <a:p>
            <a:pPr indent="-311150" lvl="0" marL="457200" rtl="0" algn="l">
              <a:spcBef>
                <a:spcPts val="0"/>
              </a:spcBef>
              <a:spcAft>
                <a:spcPts val="0"/>
              </a:spcAft>
              <a:buSzPts val="1300"/>
              <a:buChar char="●"/>
            </a:pPr>
            <a:r>
              <a:rPr lang="es" sz="1300"/>
              <a:t>Respiración bucal.</a:t>
            </a:r>
            <a:endParaRPr sz="1300"/>
          </a:p>
          <a:p>
            <a:pPr indent="-311150" lvl="0" marL="457200" rtl="0" algn="l">
              <a:spcBef>
                <a:spcPts val="0"/>
              </a:spcBef>
              <a:spcAft>
                <a:spcPts val="0"/>
              </a:spcAft>
              <a:buSzPts val="1300"/>
              <a:buChar char="●"/>
            </a:pPr>
            <a:r>
              <a:rPr lang="es" sz="1300"/>
              <a:t>Dificultad para pronunciar d, t, s, h, y.</a:t>
            </a:r>
            <a:endParaRPr sz="13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0"/>
          <p:cNvSpPr txBox="1"/>
          <p:nvPr>
            <p:ph type="title"/>
          </p:nvPr>
        </p:nvSpPr>
        <p:spPr>
          <a:xfrm>
            <a:off x="279175" y="422850"/>
            <a:ext cx="4045200" cy="65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chemeClr val="dk2"/>
                </a:solidFill>
              </a:rPr>
              <a:t>Perfil facial</a:t>
            </a:r>
            <a:endParaRPr>
              <a:solidFill>
                <a:schemeClr val="dk2"/>
              </a:solidFill>
            </a:endParaRPr>
          </a:p>
        </p:txBody>
      </p:sp>
      <p:sp>
        <p:nvSpPr>
          <p:cNvPr id="155" name="Google Shape;155;p20"/>
          <p:cNvSpPr txBox="1"/>
          <p:nvPr>
            <p:ph idx="2" type="body"/>
          </p:nvPr>
        </p:nvSpPr>
        <p:spPr>
          <a:xfrm>
            <a:off x="4629175" y="724200"/>
            <a:ext cx="4452000" cy="36951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s" sz="1400"/>
              <a:t>Labios hipotónicos.</a:t>
            </a:r>
            <a:endParaRPr sz="1400"/>
          </a:p>
          <a:p>
            <a:pPr indent="-317500" lvl="0" marL="457200" rtl="0" algn="l">
              <a:spcBef>
                <a:spcPts val="0"/>
              </a:spcBef>
              <a:spcAft>
                <a:spcPts val="0"/>
              </a:spcAft>
              <a:buSzPts val="1400"/>
              <a:buChar char="●"/>
            </a:pPr>
            <a:r>
              <a:rPr lang="es" sz="1400"/>
              <a:t>Lengua descansando entre los dientes.</a:t>
            </a:r>
            <a:endParaRPr sz="1400"/>
          </a:p>
          <a:p>
            <a:pPr indent="-317500" lvl="0" marL="457200" rtl="0" algn="l">
              <a:spcBef>
                <a:spcPts val="0"/>
              </a:spcBef>
              <a:spcAft>
                <a:spcPts val="0"/>
              </a:spcAft>
              <a:buSzPts val="1400"/>
              <a:buChar char="●"/>
            </a:pPr>
            <a:r>
              <a:rPr lang="es" sz="1400"/>
              <a:t>Respiración bucal.</a:t>
            </a:r>
            <a:endParaRPr sz="1400"/>
          </a:p>
          <a:p>
            <a:pPr indent="-317500" lvl="0" marL="457200" rtl="0" algn="l">
              <a:spcBef>
                <a:spcPts val="0"/>
              </a:spcBef>
              <a:spcAft>
                <a:spcPts val="0"/>
              </a:spcAft>
              <a:buSzPts val="1400"/>
              <a:buChar char="●"/>
            </a:pPr>
            <a:r>
              <a:rPr lang="es" sz="1400"/>
              <a:t>Maxilar superior o inferior avanzado o retrasado (Clases oclusales).</a:t>
            </a:r>
            <a:endParaRPr sz="1400"/>
          </a:p>
          <a:p>
            <a:pPr indent="-317500" lvl="0" marL="457200" rtl="0" algn="l">
              <a:spcBef>
                <a:spcPts val="0"/>
              </a:spcBef>
              <a:spcAft>
                <a:spcPts val="0"/>
              </a:spcAft>
              <a:buSzPts val="1400"/>
              <a:buChar char="●"/>
            </a:pPr>
            <a:r>
              <a:rPr lang="es" sz="1400"/>
              <a:t>No realiza una deglución adecuada porque mastica con los dientes y no con los molares posteriores: quedan sobras de alimento en el vestíbulo y la cavidad bucal.</a:t>
            </a:r>
            <a:endParaRPr sz="1400"/>
          </a:p>
          <a:p>
            <a:pPr indent="-317500" lvl="0" marL="457200" rtl="0" algn="l">
              <a:spcBef>
                <a:spcPts val="0"/>
              </a:spcBef>
              <a:spcAft>
                <a:spcPts val="0"/>
              </a:spcAft>
              <a:buSzPts val="1400"/>
              <a:buChar char="●"/>
            </a:pPr>
            <a:r>
              <a:rPr lang="es" sz="1400"/>
              <a:t>Saca alimentos fuera de la boca y no degluten con tanta frecuencia.</a:t>
            </a:r>
            <a:endParaRPr sz="1400"/>
          </a:p>
          <a:p>
            <a:pPr indent="-317500" lvl="0" marL="457200" rtl="0" algn="l">
              <a:spcBef>
                <a:spcPts val="0"/>
              </a:spcBef>
              <a:spcAft>
                <a:spcPts val="0"/>
              </a:spcAft>
              <a:buSzPts val="1400"/>
              <a:buChar char="●"/>
            </a:pPr>
            <a:r>
              <a:rPr lang="es" sz="1400"/>
              <a:t>Realiza movimientos excesivos como: elevar la cabeza, contraer los labios excesivamente o hacer muecas o ruidos al tragar.</a:t>
            </a:r>
            <a:endParaRPr sz="1400"/>
          </a:p>
        </p:txBody>
      </p:sp>
      <p:pic>
        <p:nvPicPr>
          <p:cNvPr id="156" name="Google Shape;156;p20"/>
          <p:cNvPicPr preferRelativeResize="0"/>
          <p:nvPr/>
        </p:nvPicPr>
        <p:blipFill>
          <a:blip r:embed="rId3">
            <a:alphaModFix/>
          </a:blip>
          <a:stretch>
            <a:fillRect/>
          </a:stretch>
        </p:blipFill>
        <p:spPr>
          <a:xfrm>
            <a:off x="1377812" y="1163751"/>
            <a:ext cx="1847925" cy="3556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1"/>
          <p:cNvSpPr txBox="1"/>
          <p:nvPr>
            <p:ph type="title"/>
          </p:nvPr>
        </p:nvSpPr>
        <p:spPr>
          <a:xfrm>
            <a:off x="265500" y="2281050"/>
            <a:ext cx="4045200" cy="581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Factores de riesgo</a:t>
            </a:r>
            <a:endParaRPr/>
          </a:p>
        </p:txBody>
      </p:sp>
      <p:sp>
        <p:nvSpPr>
          <p:cNvPr id="162" name="Google Shape;162;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s" sz="1400"/>
              <a:t>Uso de biberón o chupón </a:t>
            </a:r>
            <a:endParaRPr sz="1400"/>
          </a:p>
          <a:p>
            <a:pPr indent="-317500" lvl="0" marL="457200" rtl="0" algn="l">
              <a:spcBef>
                <a:spcPts val="0"/>
              </a:spcBef>
              <a:spcAft>
                <a:spcPts val="0"/>
              </a:spcAft>
              <a:buSzPts val="1400"/>
              <a:buChar char="●"/>
            </a:pPr>
            <a:r>
              <a:rPr lang="es" sz="1400"/>
              <a:t>Alimentación complementaria tardía </a:t>
            </a:r>
            <a:endParaRPr sz="1400"/>
          </a:p>
          <a:p>
            <a:pPr indent="-317500" lvl="0" marL="457200" rtl="0" algn="l">
              <a:spcBef>
                <a:spcPts val="0"/>
              </a:spcBef>
              <a:spcAft>
                <a:spcPts val="0"/>
              </a:spcAft>
              <a:buSzPts val="1400"/>
              <a:buChar char="●"/>
            </a:pPr>
            <a:r>
              <a:rPr lang="es" sz="1400"/>
              <a:t>Hábitos orales nocivos</a:t>
            </a:r>
            <a:endParaRPr sz="1400"/>
          </a:p>
          <a:p>
            <a:pPr indent="-317500" lvl="0" marL="457200" rtl="0" algn="l">
              <a:spcBef>
                <a:spcPts val="0"/>
              </a:spcBef>
              <a:spcAft>
                <a:spcPts val="0"/>
              </a:spcAft>
              <a:buSzPts val="1400"/>
              <a:buChar char="●"/>
            </a:pPr>
            <a:r>
              <a:rPr lang="es" sz="1400"/>
              <a:t>Frenillo lingual corto</a:t>
            </a:r>
            <a:endParaRPr sz="1400"/>
          </a:p>
          <a:p>
            <a:pPr indent="-317500" lvl="0" marL="457200" rtl="0" algn="l">
              <a:spcBef>
                <a:spcPts val="0"/>
              </a:spcBef>
              <a:spcAft>
                <a:spcPts val="0"/>
              </a:spcAft>
              <a:buSzPts val="1400"/>
              <a:buChar char="●"/>
            </a:pPr>
            <a:r>
              <a:rPr lang="es" sz="1400"/>
              <a:t>Lengua más grande </a:t>
            </a:r>
            <a:endParaRPr sz="1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2"/>
          <p:cNvSpPr txBox="1"/>
          <p:nvPr>
            <p:ph type="title"/>
          </p:nvPr>
        </p:nvSpPr>
        <p:spPr>
          <a:xfrm>
            <a:off x="251825" y="2239950"/>
            <a:ext cx="4045200" cy="66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Causas</a:t>
            </a:r>
            <a:endParaRPr/>
          </a:p>
        </p:txBody>
      </p:sp>
      <p:sp>
        <p:nvSpPr>
          <p:cNvPr id="168" name="Google Shape;168;p22"/>
          <p:cNvSpPr txBox="1"/>
          <p:nvPr>
            <p:ph idx="2" type="body"/>
          </p:nvPr>
        </p:nvSpPr>
        <p:spPr>
          <a:xfrm>
            <a:off x="4498300" y="724200"/>
            <a:ext cx="4479600" cy="36951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s" sz="1400"/>
              <a:t>Falla en el  sellado labial, durante la deglución  dejando la boca abierta.</a:t>
            </a:r>
            <a:endParaRPr sz="1400"/>
          </a:p>
          <a:p>
            <a:pPr indent="-317500" lvl="0" marL="457200" rtl="0" algn="l">
              <a:spcBef>
                <a:spcPts val="0"/>
              </a:spcBef>
              <a:spcAft>
                <a:spcPts val="0"/>
              </a:spcAft>
              <a:buSzPts val="1400"/>
              <a:buChar char="●"/>
            </a:pPr>
            <a:r>
              <a:rPr lang="es" sz="1400"/>
              <a:t>To muscular disminuido en labios, es decir, la musculatura del orbicular de los labios poco desarrollado.</a:t>
            </a:r>
            <a:endParaRPr sz="1400"/>
          </a:p>
          <a:p>
            <a:pPr indent="-317500" lvl="0" marL="457200" rtl="0" algn="l">
              <a:spcBef>
                <a:spcPts val="0"/>
              </a:spcBef>
              <a:spcAft>
                <a:spcPts val="0"/>
              </a:spcAft>
              <a:buSzPts val="1400"/>
              <a:buChar char="●"/>
            </a:pPr>
            <a:r>
              <a:rPr b="1" lang="es" sz="1400"/>
              <a:t>Respiración bucal.</a:t>
            </a:r>
            <a:endParaRPr b="1" sz="1400"/>
          </a:p>
          <a:p>
            <a:pPr indent="-317500" lvl="0" marL="457200" rtl="0" algn="l">
              <a:spcBef>
                <a:spcPts val="0"/>
              </a:spcBef>
              <a:spcAft>
                <a:spcPts val="0"/>
              </a:spcAft>
              <a:buSzPts val="1400"/>
              <a:buChar char="●"/>
            </a:pPr>
            <a:r>
              <a:rPr lang="es" sz="1400"/>
              <a:t>Lengua hipotónica en posición avanzada o interdental.</a:t>
            </a:r>
            <a:endParaRPr sz="1400"/>
          </a:p>
          <a:p>
            <a:pPr indent="-317500" lvl="0" marL="457200" rtl="0" algn="l">
              <a:spcBef>
                <a:spcPts val="0"/>
              </a:spcBef>
              <a:spcAft>
                <a:spcPts val="0"/>
              </a:spcAft>
              <a:buSzPts val="1400"/>
              <a:buChar char="●"/>
            </a:pPr>
            <a:r>
              <a:rPr lang="es" sz="1400"/>
              <a:t>Presencia de maloclusiones mandibulares  y maxilares: debido a la incorrecta posición de las piezas dentarias no se permite el sellado labial correcto durante el acto de la deglución.</a:t>
            </a:r>
            <a:endParaRPr sz="1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Ojeras </a:t>
            </a:r>
            <a:endParaRPr/>
          </a:p>
          <a:p>
            <a:pPr indent="-342900" lvl="0" marL="457200" rtl="0" algn="l">
              <a:spcBef>
                <a:spcPts val="0"/>
              </a:spcBef>
              <a:spcAft>
                <a:spcPts val="0"/>
              </a:spcAft>
              <a:buSzPts val="1800"/>
              <a:buChar char="●"/>
            </a:pPr>
            <a:r>
              <a:rPr lang="es"/>
              <a:t>Fosas nasales </a:t>
            </a:r>
            <a:r>
              <a:rPr lang="es"/>
              <a:t>estrechas</a:t>
            </a:r>
            <a:r>
              <a:rPr lang="es"/>
              <a:t> </a:t>
            </a:r>
            <a:endParaRPr/>
          </a:p>
          <a:p>
            <a:pPr indent="-342900" lvl="0" marL="457200" rtl="0" algn="l">
              <a:spcBef>
                <a:spcPts val="0"/>
              </a:spcBef>
              <a:spcAft>
                <a:spcPts val="0"/>
              </a:spcAft>
              <a:buSzPts val="1800"/>
              <a:buChar char="●"/>
            </a:pPr>
            <a:r>
              <a:rPr lang="es"/>
              <a:t>Problemas oclusales </a:t>
            </a:r>
            <a:endParaRPr/>
          </a:p>
          <a:p>
            <a:pPr indent="-342900" lvl="0" marL="457200" rtl="0" algn="l">
              <a:spcBef>
                <a:spcPts val="0"/>
              </a:spcBef>
              <a:spcAft>
                <a:spcPts val="0"/>
              </a:spcAft>
              <a:buSzPts val="1800"/>
              <a:buChar char="●"/>
            </a:pPr>
            <a:r>
              <a:rPr lang="es"/>
              <a:t>Mandíbula retraída</a:t>
            </a:r>
            <a:endParaRPr/>
          </a:p>
          <a:p>
            <a:pPr indent="-342900" lvl="0" marL="457200" rtl="0" algn="l">
              <a:spcBef>
                <a:spcPts val="0"/>
              </a:spcBef>
              <a:spcAft>
                <a:spcPts val="0"/>
              </a:spcAft>
              <a:buSzPts val="1800"/>
              <a:buChar char="●"/>
            </a:pPr>
            <a:r>
              <a:rPr lang="es"/>
              <a:t>Bajo rendimiento físico</a:t>
            </a:r>
            <a:endParaRPr/>
          </a:p>
          <a:p>
            <a:pPr indent="-342900" lvl="0" marL="457200" rtl="0" algn="l">
              <a:spcBef>
                <a:spcPts val="0"/>
              </a:spcBef>
              <a:spcAft>
                <a:spcPts val="0"/>
              </a:spcAft>
              <a:buSzPts val="1800"/>
              <a:buChar char="●"/>
            </a:pPr>
            <a:r>
              <a:rPr lang="es"/>
              <a:t>Problemas de concentración</a:t>
            </a:r>
            <a:endParaRPr/>
          </a:p>
        </p:txBody>
      </p:sp>
      <p:pic>
        <p:nvPicPr>
          <p:cNvPr id="174" name="Google Shape;174;p23"/>
          <p:cNvPicPr preferRelativeResize="0"/>
          <p:nvPr/>
        </p:nvPicPr>
        <p:blipFill>
          <a:blip r:embed="rId3">
            <a:alphaModFix/>
          </a:blip>
          <a:stretch>
            <a:fillRect/>
          </a:stretch>
        </p:blipFill>
        <p:spPr>
          <a:xfrm>
            <a:off x="402525" y="653250"/>
            <a:ext cx="3837000" cy="3837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24"/>
          <p:cNvPicPr preferRelativeResize="0"/>
          <p:nvPr/>
        </p:nvPicPr>
        <p:blipFill>
          <a:blip r:embed="rId3">
            <a:alphaModFix/>
          </a:blip>
          <a:stretch>
            <a:fillRect/>
          </a:stretch>
        </p:blipFill>
        <p:spPr>
          <a:xfrm>
            <a:off x="2105638" y="1184425"/>
            <a:ext cx="4932724" cy="2774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5"/>
          <p:cNvSpPr txBox="1"/>
          <p:nvPr>
            <p:ph type="title"/>
          </p:nvPr>
        </p:nvSpPr>
        <p:spPr>
          <a:xfrm>
            <a:off x="265500" y="2242200"/>
            <a:ext cx="4045200" cy="65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Diagnóstico</a:t>
            </a:r>
            <a:endParaRPr/>
          </a:p>
        </p:txBody>
      </p:sp>
      <p:sp>
        <p:nvSpPr>
          <p:cNvPr id="185" name="Google Shape;185;p25"/>
          <p:cNvSpPr txBox="1"/>
          <p:nvPr>
            <p:ph idx="2" type="body"/>
          </p:nvPr>
        </p:nvSpPr>
        <p:spPr>
          <a:xfrm>
            <a:off x="4836225"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Tomar en cuenta los siguientes puntos:</a:t>
            </a:r>
            <a:endParaRPr sz="1500"/>
          </a:p>
          <a:p>
            <a:pPr indent="-323850" lvl="1" marL="914400" rtl="0" algn="l">
              <a:spcBef>
                <a:spcPts val="0"/>
              </a:spcBef>
              <a:spcAft>
                <a:spcPts val="0"/>
              </a:spcAft>
              <a:buSzPts val="1500"/>
              <a:buChar char="○"/>
            </a:pPr>
            <a:r>
              <a:rPr lang="es" sz="1500"/>
              <a:t>Entrevista con los padres</a:t>
            </a:r>
            <a:endParaRPr sz="1500"/>
          </a:p>
          <a:p>
            <a:pPr indent="-323850" lvl="1" marL="914400" rtl="0" algn="l">
              <a:spcBef>
                <a:spcPts val="0"/>
              </a:spcBef>
              <a:spcAft>
                <a:spcPts val="0"/>
              </a:spcAft>
              <a:buSzPts val="1500"/>
              <a:buChar char="○"/>
            </a:pPr>
            <a:r>
              <a:rPr lang="es" sz="1500"/>
              <a:t>Examen de pronunciación</a:t>
            </a:r>
            <a:endParaRPr sz="1500"/>
          </a:p>
          <a:p>
            <a:pPr indent="-323850" lvl="1" marL="914400" rtl="0" algn="l">
              <a:spcBef>
                <a:spcPts val="0"/>
              </a:spcBef>
              <a:spcAft>
                <a:spcPts val="0"/>
              </a:spcAft>
              <a:buSzPts val="1500"/>
              <a:buChar char="○"/>
            </a:pPr>
            <a:r>
              <a:rPr lang="es" sz="1500"/>
              <a:t>Examen de desarrollo intelectual </a:t>
            </a:r>
            <a:endParaRPr sz="1500"/>
          </a:p>
          <a:p>
            <a:pPr indent="-323850" lvl="1" marL="914400" rtl="0" algn="l">
              <a:spcBef>
                <a:spcPts val="0"/>
              </a:spcBef>
              <a:spcAft>
                <a:spcPts val="0"/>
              </a:spcAft>
              <a:buSzPts val="1500"/>
              <a:buChar char="○"/>
            </a:pPr>
            <a:r>
              <a:rPr lang="es" sz="1500"/>
              <a:t>Examen de psicomotricidad</a:t>
            </a:r>
            <a:endParaRPr sz="1500"/>
          </a:p>
          <a:p>
            <a:pPr indent="-323850" lvl="2" marL="1371600" rtl="0" algn="l">
              <a:spcBef>
                <a:spcPts val="0"/>
              </a:spcBef>
              <a:spcAft>
                <a:spcPts val="0"/>
              </a:spcAft>
              <a:buSzPts val="1500"/>
              <a:buChar char="■"/>
            </a:pPr>
            <a:r>
              <a:rPr lang="es" sz="1500"/>
              <a:t>Conducta respiratoria</a:t>
            </a:r>
            <a:endParaRPr sz="1500"/>
          </a:p>
          <a:p>
            <a:pPr indent="-323850" lvl="2" marL="1371600" rtl="0" algn="l">
              <a:spcBef>
                <a:spcPts val="0"/>
              </a:spcBef>
              <a:spcAft>
                <a:spcPts val="0"/>
              </a:spcAft>
              <a:buSzPts val="1500"/>
              <a:buChar char="■"/>
            </a:pPr>
            <a:r>
              <a:rPr lang="es" sz="1500"/>
              <a:t>Discriminación de los sonidos, fonemas y palabras.</a:t>
            </a:r>
            <a:endParaRPr sz="15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6"/>
          <p:cNvSpPr txBox="1"/>
          <p:nvPr>
            <p:ph type="title"/>
          </p:nvPr>
        </p:nvSpPr>
        <p:spPr>
          <a:xfrm>
            <a:off x="489125" y="2242200"/>
            <a:ext cx="3469200" cy="65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Diagnóstico</a:t>
            </a:r>
            <a:endParaRPr/>
          </a:p>
        </p:txBody>
      </p:sp>
      <p:sp>
        <p:nvSpPr>
          <p:cNvPr id="191" name="Google Shape;191;p26"/>
          <p:cNvSpPr txBox="1"/>
          <p:nvPr>
            <p:ph idx="2" type="body"/>
          </p:nvPr>
        </p:nvSpPr>
        <p:spPr>
          <a:xfrm>
            <a:off x="4796875" y="944400"/>
            <a:ext cx="3938700" cy="3407100"/>
          </a:xfrm>
          <a:prstGeom prst="rect">
            <a:avLst/>
          </a:prstGeom>
        </p:spPr>
        <p:txBody>
          <a:bodyPr anchorCtr="0" anchor="ctr" bIns="91425" lIns="91425" spcFirstLastPara="1" rIns="91425" wrap="square" tIns="91425">
            <a:noAutofit/>
          </a:bodyPr>
          <a:lstStyle/>
          <a:p>
            <a:pPr indent="-311150" lvl="0" marL="457200" rtl="0" algn="l">
              <a:spcBef>
                <a:spcPts val="0"/>
              </a:spcBef>
              <a:spcAft>
                <a:spcPts val="0"/>
              </a:spcAft>
              <a:buSzPts val="1300"/>
              <a:buChar char="●"/>
            </a:pPr>
            <a:r>
              <a:rPr lang="es" sz="1300"/>
              <a:t>Tipo de la alimentación recibida desde el nacimiento.</a:t>
            </a:r>
            <a:endParaRPr sz="1300"/>
          </a:p>
          <a:p>
            <a:pPr indent="-311150" lvl="1" marL="914400" rtl="0" algn="l">
              <a:spcBef>
                <a:spcPts val="0"/>
              </a:spcBef>
              <a:spcAft>
                <a:spcPts val="0"/>
              </a:spcAft>
              <a:buSzPts val="1300"/>
              <a:buChar char="○"/>
            </a:pPr>
            <a:r>
              <a:rPr lang="es" sz="1300"/>
              <a:t>Inicio y finalización de cada una de ellas.</a:t>
            </a:r>
            <a:endParaRPr sz="1300"/>
          </a:p>
          <a:p>
            <a:pPr indent="-311150" lvl="0" marL="457200" rtl="0" algn="l">
              <a:spcBef>
                <a:spcPts val="0"/>
              </a:spcBef>
              <a:spcAft>
                <a:spcPts val="0"/>
              </a:spcAft>
              <a:buSzPts val="1300"/>
              <a:buChar char="●"/>
            </a:pPr>
            <a:r>
              <a:rPr lang="es" sz="1300"/>
              <a:t>Presencia de parafunciones relacionadas con la  succión: características, punto de aparición y finalización de los mismos.</a:t>
            </a:r>
            <a:endParaRPr sz="1300"/>
          </a:p>
          <a:p>
            <a:pPr indent="-311150" lvl="0" marL="457200" rtl="0" algn="l">
              <a:spcBef>
                <a:spcPts val="0"/>
              </a:spcBef>
              <a:spcAft>
                <a:spcPts val="0"/>
              </a:spcAft>
              <a:buSzPts val="1300"/>
              <a:buChar char="●"/>
            </a:pPr>
            <a:r>
              <a:rPr lang="es" sz="1300"/>
              <a:t>Alimentación actual</a:t>
            </a:r>
            <a:endParaRPr sz="1300"/>
          </a:p>
          <a:p>
            <a:pPr indent="-311150" lvl="1" marL="914400" rtl="0" algn="l">
              <a:spcBef>
                <a:spcPts val="0"/>
              </a:spcBef>
              <a:spcAft>
                <a:spcPts val="0"/>
              </a:spcAft>
              <a:buSzPts val="1300"/>
              <a:buChar char="○"/>
            </a:pPr>
            <a:r>
              <a:rPr lang="es" sz="1300"/>
              <a:t>Alimentos de preferencia del niño</a:t>
            </a:r>
            <a:endParaRPr sz="1300"/>
          </a:p>
          <a:p>
            <a:pPr indent="-311150" lvl="1" marL="914400" rtl="0" algn="l">
              <a:spcBef>
                <a:spcPts val="0"/>
              </a:spcBef>
              <a:spcAft>
                <a:spcPts val="0"/>
              </a:spcAft>
              <a:buSzPts val="1300"/>
              <a:buChar char="○"/>
            </a:pPr>
            <a:r>
              <a:rPr lang="es" sz="1300"/>
              <a:t>Forma de presentación de los mismos, ritmo y hábitos de alimentación</a:t>
            </a:r>
            <a:endParaRPr sz="1300"/>
          </a:p>
          <a:p>
            <a:pPr indent="-311150" lvl="1" marL="914400" rtl="0" algn="l">
              <a:spcBef>
                <a:spcPts val="0"/>
              </a:spcBef>
              <a:spcAft>
                <a:spcPts val="0"/>
              </a:spcAft>
              <a:buSzPts val="1300"/>
              <a:buChar char="○"/>
            </a:pPr>
            <a:r>
              <a:rPr lang="es" sz="1300"/>
              <a:t>Dificultades detectadas en la masticación, cantidad de líquido ingerido durante las comidas.</a:t>
            </a:r>
            <a:endParaRPr sz="1300"/>
          </a:p>
          <a:p>
            <a:pPr indent="-311150" lvl="0" marL="457200" rtl="0" algn="l">
              <a:spcBef>
                <a:spcPts val="0"/>
              </a:spcBef>
              <a:spcAft>
                <a:spcPts val="0"/>
              </a:spcAft>
              <a:buSzPts val="1300"/>
              <a:buChar char="●"/>
            </a:pPr>
            <a:r>
              <a:rPr lang="es" sz="1300"/>
              <a:t>Presencia de síntomas indicativos de probable trastorno deglutorio.</a:t>
            </a:r>
            <a:endParaRPr sz="13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7"/>
          <p:cNvSpPr txBox="1"/>
          <p:nvPr>
            <p:ph type="title"/>
          </p:nvPr>
        </p:nvSpPr>
        <p:spPr>
          <a:xfrm>
            <a:off x="265500" y="2046600"/>
            <a:ext cx="4045200" cy="105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Importancia de los dientes de leche</a:t>
            </a:r>
            <a:endParaRPr/>
          </a:p>
        </p:txBody>
      </p:sp>
      <p:pic>
        <p:nvPicPr>
          <p:cNvPr id="197" name="Google Shape;197;p27"/>
          <p:cNvPicPr preferRelativeResize="0"/>
          <p:nvPr/>
        </p:nvPicPr>
        <p:blipFill>
          <a:blip r:embed="rId3">
            <a:alphaModFix/>
          </a:blip>
          <a:stretch>
            <a:fillRect/>
          </a:stretch>
        </p:blipFill>
        <p:spPr>
          <a:xfrm>
            <a:off x="4865200" y="784521"/>
            <a:ext cx="4045200" cy="357446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8"/>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700"/>
              <a:t>Los primeros años de vida son para prevención</a:t>
            </a:r>
            <a:endParaRPr sz="4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29"/>
          <p:cNvPicPr preferRelativeResize="0"/>
          <p:nvPr/>
        </p:nvPicPr>
        <p:blipFill rotWithShape="1">
          <a:blip r:embed="rId3">
            <a:alphaModFix/>
          </a:blip>
          <a:srcRect b="30821" l="0" r="0" t="9096"/>
          <a:stretch/>
        </p:blipFill>
        <p:spPr>
          <a:xfrm>
            <a:off x="836275" y="542300"/>
            <a:ext cx="3040025" cy="4058900"/>
          </a:xfrm>
          <a:prstGeom prst="rect">
            <a:avLst/>
          </a:prstGeom>
          <a:noFill/>
          <a:ln>
            <a:noFill/>
          </a:ln>
        </p:spPr>
      </p:pic>
      <p:pic>
        <p:nvPicPr>
          <p:cNvPr id="208" name="Google Shape;208;p29"/>
          <p:cNvPicPr preferRelativeResize="0"/>
          <p:nvPr/>
        </p:nvPicPr>
        <p:blipFill rotWithShape="1">
          <a:blip r:embed="rId4">
            <a:alphaModFix/>
          </a:blip>
          <a:srcRect b="39830" l="0" r="0" t="36831"/>
          <a:stretch/>
        </p:blipFill>
        <p:spPr>
          <a:xfrm>
            <a:off x="4017525" y="1459201"/>
            <a:ext cx="4290176" cy="2225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0"/>
          <p:cNvPicPr preferRelativeResize="0"/>
          <p:nvPr/>
        </p:nvPicPr>
        <p:blipFill rotWithShape="1">
          <a:blip r:embed="rId3">
            <a:alphaModFix/>
          </a:blip>
          <a:srcRect b="39601" l="0" r="0" t="36134"/>
          <a:stretch/>
        </p:blipFill>
        <p:spPr>
          <a:xfrm>
            <a:off x="4566413" y="1397699"/>
            <a:ext cx="4354799" cy="2348124"/>
          </a:xfrm>
          <a:prstGeom prst="rect">
            <a:avLst/>
          </a:prstGeom>
          <a:noFill/>
          <a:ln>
            <a:noFill/>
          </a:ln>
        </p:spPr>
      </p:pic>
      <p:pic>
        <p:nvPicPr>
          <p:cNvPr id="214" name="Google Shape;214;p30"/>
          <p:cNvPicPr preferRelativeResize="0"/>
          <p:nvPr/>
        </p:nvPicPr>
        <p:blipFill rotWithShape="1">
          <a:blip r:embed="rId4">
            <a:alphaModFix/>
          </a:blip>
          <a:srcRect b="49999" l="5190" r="5618" t="16261"/>
          <a:stretch/>
        </p:blipFill>
        <p:spPr>
          <a:xfrm>
            <a:off x="222800" y="849800"/>
            <a:ext cx="4096901" cy="3443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31"/>
          <p:cNvPicPr preferRelativeResize="0"/>
          <p:nvPr/>
        </p:nvPicPr>
        <p:blipFill rotWithShape="1">
          <a:blip r:embed="rId3">
            <a:alphaModFix/>
          </a:blip>
          <a:srcRect b="48760" l="0" r="0" t="15933"/>
          <a:stretch/>
        </p:blipFill>
        <p:spPr>
          <a:xfrm>
            <a:off x="2294500" y="784938"/>
            <a:ext cx="4555001" cy="35736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32"/>
          <p:cNvPicPr preferRelativeResize="0"/>
          <p:nvPr/>
        </p:nvPicPr>
        <p:blipFill>
          <a:blip r:embed="rId3">
            <a:alphaModFix/>
          </a:blip>
          <a:stretch>
            <a:fillRect/>
          </a:stretch>
        </p:blipFill>
        <p:spPr>
          <a:xfrm>
            <a:off x="1133475" y="633413"/>
            <a:ext cx="3695700" cy="3876675"/>
          </a:xfrm>
          <a:prstGeom prst="rect">
            <a:avLst/>
          </a:prstGeom>
          <a:noFill/>
          <a:ln>
            <a:noFill/>
          </a:ln>
        </p:spPr>
      </p:pic>
      <p:pic>
        <p:nvPicPr>
          <p:cNvPr id="225" name="Google Shape;225;p32"/>
          <p:cNvPicPr preferRelativeResize="0"/>
          <p:nvPr/>
        </p:nvPicPr>
        <p:blipFill>
          <a:blip r:embed="rId4">
            <a:alphaModFix/>
          </a:blip>
          <a:stretch>
            <a:fillRect/>
          </a:stretch>
        </p:blipFill>
        <p:spPr>
          <a:xfrm>
            <a:off x="4981575" y="633413"/>
            <a:ext cx="3028950" cy="38195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33"/>
          <p:cNvPicPr preferRelativeResize="0"/>
          <p:nvPr/>
        </p:nvPicPr>
        <p:blipFill>
          <a:blip r:embed="rId3">
            <a:alphaModFix/>
          </a:blip>
          <a:stretch>
            <a:fillRect/>
          </a:stretch>
        </p:blipFill>
        <p:spPr>
          <a:xfrm>
            <a:off x="429213" y="152400"/>
            <a:ext cx="3617127" cy="4838700"/>
          </a:xfrm>
          <a:prstGeom prst="rect">
            <a:avLst/>
          </a:prstGeom>
          <a:noFill/>
          <a:ln>
            <a:noFill/>
          </a:ln>
        </p:spPr>
      </p:pic>
      <p:pic>
        <p:nvPicPr>
          <p:cNvPr id="231" name="Google Shape;231;p33"/>
          <p:cNvPicPr preferRelativeResize="0"/>
          <p:nvPr/>
        </p:nvPicPr>
        <p:blipFill>
          <a:blip r:embed="rId4">
            <a:alphaModFix/>
          </a:blip>
          <a:stretch>
            <a:fillRect/>
          </a:stretch>
        </p:blipFill>
        <p:spPr>
          <a:xfrm>
            <a:off x="4124625" y="253025"/>
            <a:ext cx="4590150" cy="453825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4"/>
          <p:cNvSpPr txBox="1"/>
          <p:nvPr>
            <p:ph type="ctrTitle"/>
          </p:nvPr>
        </p:nvSpPr>
        <p:spPr>
          <a:xfrm>
            <a:off x="1086450" y="1581800"/>
            <a:ext cx="69711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Láser </a:t>
            </a:r>
            <a:endParaRPr/>
          </a:p>
        </p:txBody>
      </p:sp>
      <p:sp>
        <p:nvSpPr>
          <p:cNvPr id="237" name="Google Shape;237;p34"/>
          <p:cNvSpPr txBox="1"/>
          <p:nvPr/>
        </p:nvSpPr>
        <p:spPr>
          <a:xfrm>
            <a:off x="1175300" y="2371650"/>
            <a:ext cx="600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a:solidFill>
                  <a:schemeClr val="accent1"/>
                </a:solidFill>
                <a:latin typeface="Raleway"/>
                <a:ea typeface="Raleway"/>
                <a:cs typeface="Raleway"/>
                <a:sym typeface="Raleway"/>
              </a:rPr>
              <a:t>Light amplification by stimulated emission of radiation</a:t>
            </a:r>
            <a:endParaRPr b="1">
              <a:solidFill>
                <a:schemeClr val="accent1"/>
              </a:solidFill>
              <a:latin typeface="Raleway"/>
              <a:ea typeface="Raleway"/>
              <a:cs typeface="Raleway"/>
              <a:sym typeface="Raleway"/>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5"/>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¿Qué es el láser?</a:t>
            </a:r>
            <a:endParaRPr/>
          </a:p>
        </p:txBody>
      </p:sp>
      <p:sp>
        <p:nvSpPr>
          <p:cNvPr id="243" name="Google Shape;243;p35"/>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“Tipo de radiación monocromática y coherente, emitida en una sola longitud de onda en un espectro electromagnético en la zona visible, infrarroja o ultravioleta de las ondas electromagnéticas”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6"/>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Propiedades de la radiación láser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7"/>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Monocromática</a:t>
            </a:r>
            <a:endParaRPr/>
          </a:p>
        </p:txBody>
      </p:sp>
      <p:pic>
        <p:nvPicPr>
          <p:cNvPr id="254" name="Google Shape;254;p37"/>
          <p:cNvPicPr preferRelativeResize="0"/>
          <p:nvPr/>
        </p:nvPicPr>
        <p:blipFill rotWithShape="1">
          <a:blip r:embed="rId3">
            <a:alphaModFix/>
          </a:blip>
          <a:srcRect b="37294" l="37880" r="22998" t="37488"/>
          <a:stretch/>
        </p:blipFill>
        <p:spPr>
          <a:xfrm>
            <a:off x="780000" y="2034875"/>
            <a:ext cx="7642975" cy="2769675"/>
          </a:xfrm>
          <a:prstGeom prst="rect">
            <a:avLst/>
          </a:prstGeom>
          <a:noFill/>
          <a:ln>
            <a:noFill/>
          </a:ln>
        </p:spPr>
      </p:pic>
      <p:sp>
        <p:nvSpPr>
          <p:cNvPr id="255" name="Google Shape;255;p37"/>
          <p:cNvSpPr txBox="1"/>
          <p:nvPr/>
        </p:nvSpPr>
        <p:spPr>
          <a:xfrm>
            <a:off x="303300" y="1051175"/>
            <a:ext cx="8435100" cy="1046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Raleway"/>
              <a:buChar char="●"/>
            </a:pPr>
            <a:r>
              <a:rPr lang="es">
                <a:latin typeface="Raleway"/>
                <a:ea typeface="Raleway"/>
                <a:cs typeface="Raleway"/>
                <a:sym typeface="Raleway"/>
              </a:rPr>
              <a:t>Compuesta por misma longitud de onda</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s">
                <a:latin typeface="Raleway"/>
                <a:ea typeface="Raleway"/>
                <a:cs typeface="Raleway"/>
                <a:sym typeface="Raleway"/>
              </a:rPr>
              <a:t>Profundidad de penetración del rayo</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s">
                <a:latin typeface="Raleway"/>
                <a:ea typeface="Raleway"/>
                <a:cs typeface="Raleway"/>
                <a:sym typeface="Raleway"/>
              </a:rPr>
              <a:t>La luz con mayor longitud de onda penetra a más profundidad que la luz con una longitud de onda más corta.</a:t>
            </a:r>
            <a:endParaRPr>
              <a:latin typeface="Raleway"/>
              <a:ea typeface="Raleway"/>
              <a:cs typeface="Raleway"/>
              <a:sym typeface="Raleway"/>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8"/>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Longitud de onda</a:t>
            </a:r>
            <a:endParaRPr/>
          </a:p>
        </p:txBody>
      </p:sp>
      <p:sp>
        <p:nvSpPr>
          <p:cNvPr id="261" name="Google Shape;261;p38"/>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Capacidad de penetración de la luz</a:t>
            </a:r>
            <a:endParaRPr/>
          </a:p>
          <a:p>
            <a:pPr indent="-342900" lvl="0" marL="457200" rtl="0" algn="l">
              <a:spcBef>
                <a:spcPts val="0"/>
              </a:spcBef>
              <a:spcAft>
                <a:spcPts val="0"/>
              </a:spcAft>
              <a:buSzPts val="1800"/>
              <a:buChar char="●"/>
            </a:pPr>
            <a:r>
              <a:rPr lang="es"/>
              <a:t> Longitudes de onda entre 600 y 1.300 nm, roja o IR, tiene la profundidad de penetración óptima en el tejido humano y por tanto es la que se usa con más frecuencia para tratar a los pacientes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39"/>
          <p:cNvPicPr preferRelativeResize="0"/>
          <p:nvPr/>
        </p:nvPicPr>
        <p:blipFill rotWithShape="1">
          <a:blip r:embed="rId3">
            <a:alphaModFix/>
          </a:blip>
          <a:srcRect b="16478" l="38950" r="21381" t="26283"/>
          <a:stretch/>
        </p:blipFill>
        <p:spPr>
          <a:xfrm>
            <a:off x="2044369" y="521175"/>
            <a:ext cx="5055276" cy="41011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40"/>
          <p:cNvPicPr preferRelativeResize="0"/>
          <p:nvPr/>
        </p:nvPicPr>
        <p:blipFill rotWithShape="1">
          <a:blip r:embed="rId3">
            <a:alphaModFix/>
          </a:blip>
          <a:srcRect b="3857" l="62454" r="14165" t="17414"/>
          <a:stretch/>
        </p:blipFill>
        <p:spPr>
          <a:xfrm>
            <a:off x="3213625" y="0"/>
            <a:ext cx="2716742" cy="5143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1"/>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Coherente</a:t>
            </a:r>
            <a:endParaRPr/>
          </a:p>
        </p:txBody>
      </p:sp>
      <p:sp>
        <p:nvSpPr>
          <p:cNvPr id="277" name="Google Shape;277;p41"/>
          <p:cNvSpPr txBox="1"/>
          <p:nvPr/>
        </p:nvSpPr>
        <p:spPr>
          <a:xfrm>
            <a:off x="303300" y="1051175"/>
            <a:ext cx="6569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latin typeface="Raleway"/>
                <a:ea typeface="Raleway"/>
                <a:cs typeface="Raleway"/>
                <a:sym typeface="Raleway"/>
              </a:rPr>
              <a:t>Mantenimiento de la fase al desplazamiento de las ondas</a:t>
            </a:r>
            <a:endParaRPr>
              <a:latin typeface="Raleway"/>
              <a:ea typeface="Raleway"/>
              <a:cs typeface="Raleway"/>
              <a:sym typeface="Raleway"/>
            </a:endParaRPr>
          </a:p>
        </p:txBody>
      </p:sp>
      <p:pic>
        <p:nvPicPr>
          <p:cNvPr id="278" name="Google Shape;278;p41"/>
          <p:cNvPicPr preferRelativeResize="0"/>
          <p:nvPr/>
        </p:nvPicPr>
        <p:blipFill rotWithShape="1">
          <a:blip r:embed="rId3">
            <a:alphaModFix/>
          </a:blip>
          <a:srcRect b="12287" l="27570" r="46961" t="63525"/>
          <a:stretch/>
        </p:blipFill>
        <p:spPr>
          <a:xfrm>
            <a:off x="2090688" y="1530500"/>
            <a:ext cx="4962623" cy="26499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2"/>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Direccional</a:t>
            </a:r>
            <a:endParaRPr/>
          </a:p>
        </p:txBody>
      </p:sp>
      <p:pic>
        <p:nvPicPr>
          <p:cNvPr id="284" name="Google Shape;284;p42"/>
          <p:cNvPicPr preferRelativeResize="0"/>
          <p:nvPr/>
        </p:nvPicPr>
        <p:blipFill rotWithShape="1">
          <a:blip r:embed="rId3">
            <a:alphaModFix/>
          </a:blip>
          <a:srcRect b="10848" l="29366" r="35238" t="46014"/>
          <a:stretch/>
        </p:blipFill>
        <p:spPr>
          <a:xfrm>
            <a:off x="2060450" y="1159227"/>
            <a:ext cx="5006301" cy="34303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graphicFrame>
        <p:nvGraphicFramePr>
          <p:cNvPr id="289" name="Google Shape;289;p43"/>
          <p:cNvGraphicFramePr/>
          <p:nvPr/>
        </p:nvGraphicFramePr>
        <p:xfrm>
          <a:off x="476250" y="189803"/>
          <a:ext cx="3000000" cy="3000000"/>
        </p:xfrm>
        <a:graphic>
          <a:graphicData uri="http://schemas.openxmlformats.org/drawingml/2006/table">
            <a:tbl>
              <a:tblPr>
                <a:noFill/>
                <a:tableStyleId>{56DA2D60-2E5F-4E9D-B6A5-09CA55330697}</a:tableStyleId>
              </a:tblPr>
              <a:tblGrid>
                <a:gridCol w="1177400"/>
                <a:gridCol w="1098375"/>
                <a:gridCol w="3867850"/>
                <a:gridCol w="2047875"/>
              </a:tblGrid>
              <a:tr h="405400">
                <a:tc gridSpan="4">
                  <a:txBody>
                    <a:bodyPr/>
                    <a:lstStyle/>
                    <a:p>
                      <a:pPr indent="0" lvl="0" marL="0" rtl="0" algn="ctr">
                        <a:spcBef>
                          <a:spcPts val="0"/>
                        </a:spcBef>
                        <a:spcAft>
                          <a:spcPts val="0"/>
                        </a:spcAft>
                        <a:buNone/>
                      </a:pPr>
                      <a:r>
                        <a:rPr b="1" lang="es" sz="1800">
                          <a:latin typeface="Raleway"/>
                          <a:ea typeface="Raleway"/>
                          <a:cs typeface="Raleway"/>
                          <a:sym typeface="Raleway"/>
                        </a:rPr>
                        <a:t> Clasificación de los láseres</a:t>
                      </a:r>
                      <a:endParaRPr b="1" sz="1800">
                        <a:latin typeface="Raleway"/>
                        <a:ea typeface="Raleway"/>
                        <a:cs typeface="Raleway"/>
                        <a:sym typeface="Raleway"/>
                      </a:endParaRPr>
                    </a:p>
                  </a:txBody>
                  <a:tcPr marT="91425" marB="91425" marR="91425" marL="91425" anchor="ctr">
                    <a:lnB cap="flat" cmpd="sng" w="9525">
                      <a:solidFill>
                        <a:srgbClr val="9E9E9E"/>
                      </a:solidFill>
                      <a:prstDash val="solid"/>
                      <a:round/>
                      <a:headEnd len="sm" w="sm" type="none"/>
                      <a:tailEnd len="sm" w="sm" type="none"/>
                    </a:lnB>
                  </a:tcPr>
                </a:tc>
                <a:tc hMerge="1"/>
                <a:tc hMerge="1"/>
                <a:tc hMerge="1"/>
              </a:tr>
              <a:tr h="405400">
                <a:tc>
                  <a:txBody>
                    <a:bodyPr/>
                    <a:lstStyle/>
                    <a:p>
                      <a:pPr indent="0" lvl="0" marL="0" rtl="0" algn="ctr">
                        <a:spcBef>
                          <a:spcPts val="0"/>
                        </a:spcBef>
                        <a:spcAft>
                          <a:spcPts val="0"/>
                        </a:spcAft>
                        <a:buNone/>
                      </a:pPr>
                      <a:r>
                        <a:rPr b="1" lang="es">
                          <a:latin typeface="Raleway"/>
                          <a:ea typeface="Raleway"/>
                          <a:cs typeface="Raleway"/>
                          <a:sym typeface="Raleway"/>
                        </a:rPr>
                        <a:t>Categorías</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s">
                          <a:latin typeface="Raleway"/>
                          <a:ea typeface="Raleway"/>
                          <a:cs typeface="Raleway"/>
                          <a:sym typeface="Raleway"/>
                        </a:rPr>
                        <a:t>Potencia</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s">
                          <a:latin typeface="Raleway"/>
                          <a:ea typeface="Raleway"/>
                          <a:cs typeface="Raleway"/>
                          <a:sym typeface="Raleway"/>
                        </a:rPr>
                        <a:t>Características</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b="1" lang="es">
                          <a:latin typeface="Raleway"/>
                          <a:ea typeface="Raleway"/>
                          <a:cs typeface="Raleway"/>
                          <a:sym typeface="Raleway"/>
                        </a:rPr>
                        <a:t>Ejemplo</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r>
              <a:tr h="405400">
                <a:tc>
                  <a:txBody>
                    <a:bodyPr/>
                    <a:lstStyle/>
                    <a:p>
                      <a:pPr indent="0" lvl="0" marL="0" rtl="0" algn="ctr">
                        <a:spcBef>
                          <a:spcPts val="0"/>
                        </a:spcBef>
                        <a:spcAft>
                          <a:spcPts val="0"/>
                        </a:spcAft>
                        <a:buNone/>
                      </a:pPr>
                      <a:r>
                        <a:rPr b="1" lang="es">
                          <a:latin typeface="Raleway"/>
                          <a:ea typeface="Raleway"/>
                          <a:cs typeface="Raleway"/>
                          <a:sym typeface="Raleway"/>
                        </a:rPr>
                        <a:t>I y II</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Muy baja</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Emisión de luz roja visible, sin efecto térmico ni en tejidos, no produce lesiones oculares con exposición directa o prolongada, sin aplicación médica</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rowSpan="2">
                  <a:txBody>
                    <a:bodyPr/>
                    <a:lstStyle/>
                    <a:p>
                      <a:pPr indent="0" lvl="0" marL="0" rtl="0" algn="l">
                        <a:spcBef>
                          <a:spcPts val="0"/>
                        </a:spcBef>
                        <a:spcAft>
                          <a:spcPts val="0"/>
                        </a:spcAft>
                        <a:buNone/>
                      </a:pPr>
                      <a:r>
                        <a:rPr lang="es">
                          <a:latin typeface="Raleway"/>
                          <a:ea typeface="Raleway"/>
                          <a:cs typeface="Raleway"/>
                          <a:sym typeface="Raleway"/>
                        </a:rPr>
                        <a:t>Lectores de CD-Rom, lectores de códigos de barra de los supermercados, punteros láser. </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05400">
                <a:tc>
                  <a:txBody>
                    <a:bodyPr/>
                    <a:lstStyle/>
                    <a:p>
                      <a:pPr indent="0" lvl="0" marL="0" rtl="0" algn="ctr">
                        <a:spcBef>
                          <a:spcPts val="0"/>
                        </a:spcBef>
                        <a:spcAft>
                          <a:spcPts val="0"/>
                        </a:spcAft>
                        <a:buNone/>
                      </a:pPr>
                      <a:r>
                        <a:rPr b="1" lang="es">
                          <a:latin typeface="Raleway"/>
                          <a:ea typeface="Raleway"/>
                          <a:cs typeface="Raleway"/>
                          <a:sym typeface="Raleway"/>
                        </a:rPr>
                        <a:t>I</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Baja </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(1 mw o menos)</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No peligroso para el organismo, sin niveles de radiación peligrosos, no requiere ningún rótulo de advertencia o medidas de control</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vMerge="1"/>
              </a:tr>
              <a:tr h="405400">
                <a:tc>
                  <a:txBody>
                    <a:bodyPr/>
                    <a:lstStyle/>
                    <a:p>
                      <a:pPr indent="0" lvl="0" marL="0" rtl="0" algn="ctr">
                        <a:spcBef>
                          <a:spcPts val="0"/>
                        </a:spcBef>
                        <a:spcAft>
                          <a:spcPts val="0"/>
                        </a:spcAft>
                        <a:buNone/>
                      </a:pPr>
                      <a:r>
                        <a:rPr b="1" lang="es">
                          <a:latin typeface="Raleway"/>
                          <a:ea typeface="Raleway"/>
                          <a:cs typeface="Raleway"/>
                          <a:sym typeface="Raleway"/>
                        </a:rPr>
                        <a:t>II </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Baja </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(5 mw)</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Escaso riesgo, peligroso a la mirada fija por más de 0.25 segundos, requiere señales de advertencia</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s">
                          <a:latin typeface="Raleway"/>
                          <a:ea typeface="Raleway"/>
                          <a:cs typeface="Raleway"/>
                          <a:sym typeface="Raleway"/>
                        </a:rPr>
                        <a:t>Láseres HeNe (visibles)</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05400">
                <a:tc>
                  <a:txBody>
                    <a:bodyPr/>
                    <a:lstStyle/>
                    <a:p>
                      <a:pPr indent="0" lvl="0" marL="0" rtl="0" algn="ctr">
                        <a:spcBef>
                          <a:spcPts val="0"/>
                        </a:spcBef>
                        <a:spcAft>
                          <a:spcPts val="0"/>
                        </a:spcAft>
                        <a:buNone/>
                      </a:pPr>
                      <a:r>
                        <a:rPr b="1" lang="es">
                          <a:latin typeface="Raleway"/>
                          <a:ea typeface="Raleway"/>
                          <a:cs typeface="Raleway"/>
                          <a:sym typeface="Raleway"/>
                        </a:rPr>
                        <a:t>III A y III B</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Media (inferior a 50 mw)</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Con luz roja o infrarroja no visible, usado en fisioterapia, no prevé efecto térmico ni lesiones cutáneas en una aplicación normal, peligroso si alcanza los ojos</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s">
                          <a:latin typeface="Raleway"/>
                          <a:ea typeface="Raleway"/>
                          <a:cs typeface="Raleway"/>
                          <a:sym typeface="Raleway"/>
                        </a:rPr>
                        <a:t>Terapia por láser de baja intensidad (LLLT), láser frió, láser blando (soft láser).  </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pic>
        <p:nvPicPr>
          <p:cNvPr id="294" name="Google Shape;294;p44"/>
          <p:cNvPicPr preferRelativeResize="0"/>
          <p:nvPr/>
        </p:nvPicPr>
        <p:blipFill rotWithShape="1">
          <a:blip r:embed="rId3">
            <a:alphaModFix/>
          </a:blip>
          <a:srcRect b="16163" l="61971" r="22091" t="50001"/>
          <a:stretch/>
        </p:blipFill>
        <p:spPr>
          <a:xfrm>
            <a:off x="2884397" y="557389"/>
            <a:ext cx="3375202" cy="402872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graphicFrame>
        <p:nvGraphicFramePr>
          <p:cNvPr id="299" name="Google Shape;299;p45"/>
          <p:cNvGraphicFramePr/>
          <p:nvPr/>
        </p:nvGraphicFramePr>
        <p:xfrm>
          <a:off x="251050" y="452840"/>
          <a:ext cx="3000000" cy="3000000"/>
        </p:xfrm>
        <a:graphic>
          <a:graphicData uri="http://schemas.openxmlformats.org/drawingml/2006/table">
            <a:tbl>
              <a:tblPr>
                <a:noFill/>
                <a:tableStyleId>{56DA2D60-2E5F-4E9D-B6A5-09CA55330697}</a:tableStyleId>
              </a:tblPr>
              <a:tblGrid>
                <a:gridCol w="865125"/>
                <a:gridCol w="1194375"/>
                <a:gridCol w="6582400"/>
              </a:tblGrid>
              <a:tr h="367600">
                <a:tc>
                  <a:txBody>
                    <a:bodyPr/>
                    <a:lstStyle/>
                    <a:p>
                      <a:pPr indent="0" lvl="0" marL="0" rtl="0" algn="ctr">
                        <a:spcBef>
                          <a:spcPts val="0"/>
                        </a:spcBef>
                        <a:spcAft>
                          <a:spcPts val="0"/>
                        </a:spcAft>
                        <a:buNone/>
                      </a:pPr>
                      <a:r>
                        <a:rPr b="1" lang="es">
                          <a:latin typeface="Raleway"/>
                          <a:ea typeface="Raleway"/>
                          <a:cs typeface="Raleway"/>
                          <a:sym typeface="Raleway"/>
                        </a:rPr>
                        <a:t>Clase</a:t>
                      </a:r>
                      <a:endParaRPr b="1">
                        <a:latin typeface="Raleway"/>
                        <a:ea typeface="Raleway"/>
                        <a:cs typeface="Raleway"/>
                        <a:sym typeface="Raleway"/>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s">
                          <a:latin typeface="Raleway"/>
                          <a:ea typeface="Raleway"/>
                          <a:cs typeface="Raleway"/>
                          <a:sym typeface="Raleway"/>
                        </a:rPr>
                        <a:t>Potencia</a:t>
                      </a:r>
                      <a:endParaRPr b="1">
                        <a:latin typeface="Raleway"/>
                        <a:ea typeface="Raleway"/>
                        <a:cs typeface="Raleway"/>
                        <a:sym typeface="Raleway"/>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s">
                          <a:latin typeface="Raleway"/>
                          <a:ea typeface="Raleway"/>
                          <a:cs typeface="Raleway"/>
                          <a:sym typeface="Raleway"/>
                        </a:rPr>
                        <a:t>Características</a:t>
                      </a:r>
                      <a:endParaRPr b="1">
                        <a:latin typeface="Raleway"/>
                        <a:ea typeface="Raleway"/>
                        <a:cs typeface="Raleway"/>
                        <a:sym typeface="Raleway"/>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r>
              <a:tr h="560050">
                <a:tc>
                  <a:txBody>
                    <a:bodyPr/>
                    <a:lstStyle/>
                    <a:p>
                      <a:pPr indent="0" lvl="0" marL="0" rtl="0" algn="ctr">
                        <a:spcBef>
                          <a:spcPts val="0"/>
                        </a:spcBef>
                        <a:spcAft>
                          <a:spcPts val="0"/>
                        </a:spcAft>
                        <a:buNone/>
                      </a:pPr>
                      <a:r>
                        <a:rPr b="1" lang="es">
                          <a:latin typeface="Raleway"/>
                          <a:ea typeface="Raleway"/>
                          <a:cs typeface="Raleway"/>
                          <a:sym typeface="Raleway"/>
                        </a:rPr>
                        <a:t>III A</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rowSpan="2">
                  <a:txBody>
                    <a:bodyPr/>
                    <a:lstStyle/>
                    <a:p>
                      <a:pPr indent="0" lvl="0" marL="0" rtl="0" algn="ctr">
                        <a:spcBef>
                          <a:spcPts val="0"/>
                        </a:spcBef>
                        <a:spcAft>
                          <a:spcPts val="0"/>
                        </a:spcAft>
                        <a:buNone/>
                      </a:pPr>
                      <a:r>
                        <a:rPr lang="es">
                          <a:latin typeface="Raleway"/>
                          <a:ea typeface="Raleway"/>
                          <a:cs typeface="Raleway"/>
                          <a:sym typeface="Raleway"/>
                        </a:rPr>
                        <a:t>Moderada</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(5 - 50 mw)</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Riesgo moderado</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Emisión de luz visible sin daños por observación directa, provoca daño en la retina si se enfoca en los ojos, requiere señales de advertencia</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170525">
                <a:tc>
                  <a:txBody>
                    <a:bodyPr/>
                    <a:lstStyle/>
                    <a:p>
                      <a:pPr indent="0" lvl="0" marL="0" rtl="0" algn="ctr">
                        <a:spcBef>
                          <a:spcPts val="0"/>
                        </a:spcBef>
                        <a:spcAft>
                          <a:spcPts val="0"/>
                        </a:spcAft>
                        <a:buNone/>
                      </a:pPr>
                      <a:r>
                        <a:rPr b="1" lang="es">
                          <a:latin typeface="Raleway"/>
                          <a:ea typeface="Raleway"/>
                          <a:cs typeface="Raleway"/>
                          <a:sym typeface="Raleway"/>
                        </a:rPr>
                        <a:t>III B</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vMerge="1"/>
                <a:tc>
                  <a:txBody>
                    <a:bodyPr/>
                    <a:lstStyle/>
                    <a:p>
                      <a:pPr indent="0" lvl="0" marL="0" rtl="0" algn="ctr">
                        <a:spcBef>
                          <a:spcPts val="0"/>
                        </a:spcBef>
                        <a:spcAft>
                          <a:spcPts val="0"/>
                        </a:spcAft>
                        <a:buNone/>
                      </a:pPr>
                      <a:r>
                        <a:rPr lang="es">
                          <a:latin typeface="Raleway"/>
                          <a:ea typeface="Raleway"/>
                          <a:cs typeface="Raleway"/>
                          <a:sym typeface="Raleway"/>
                        </a:rPr>
                        <a:t>Usado en terapia. Puede provocar daño ocular permanente con exposición breve. Debe evitarse la visión directa del haz Mirar el haz difuso reflejado en la piel es inocuo. Puede ocasionar quemaduras cutáneas leves con exposición prolongada. Puede producir daños por accidente si se observa directamente el haz o sus reflexiones en distintas ópticas</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816000">
                <a:tc>
                  <a:txBody>
                    <a:bodyPr/>
                    <a:lstStyle/>
                    <a:p>
                      <a:pPr indent="0" lvl="0" marL="0" rtl="0" algn="ctr">
                        <a:spcBef>
                          <a:spcPts val="0"/>
                        </a:spcBef>
                        <a:spcAft>
                          <a:spcPts val="0"/>
                        </a:spcAft>
                        <a:buNone/>
                      </a:pPr>
                      <a:r>
                        <a:rPr b="1" lang="es">
                          <a:latin typeface="Raleway"/>
                          <a:ea typeface="Raleway"/>
                          <a:cs typeface="Raleway"/>
                          <a:sym typeface="Raleway"/>
                        </a:rPr>
                        <a:t>I</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Alta </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(20-100 mw)</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Riesgo elevado de lesión, daño por exposición directa o por reflejo, constituye riesgo de incendio. No visible y sin reacción pupilar. Uso de gafas de protección. Uso terapéutico.</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159450">
                <a:tc>
                  <a:txBody>
                    <a:bodyPr/>
                    <a:lstStyle/>
                    <a:p>
                      <a:pPr indent="0" lvl="0" marL="0" rtl="0" algn="ctr">
                        <a:spcBef>
                          <a:spcPts val="0"/>
                        </a:spcBef>
                        <a:spcAft>
                          <a:spcPts val="0"/>
                        </a:spcAft>
                        <a:buNone/>
                      </a:pPr>
                      <a:r>
                        <a:rPr b="1" lang="es">
                          <a:latin typeface="Raleway"/>
                          <a:ea typeface="Raleway"/>
                          <a:cs typeface="Raleway"/>
                          <a:sym typeface="Raleway"/>
                        </a:rPr>
                        <a:t>IV</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Elevada</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Destrucción tisular, vaporización de tejidos. Uso en cirugía para coagulación o corte, tratamiento oncológico, eliminación de capas superficiales de la dermis y cauterización puntual oftálmica. Algunos como el láser de CO2 se puede usar en fisioterapia en dosis bajas.</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graphicFrame>
        <p:nvGraphicFramePr>
          <p:cNvPr id="304" name="Google Shape;304;p46"/>
          <p:cNvGraphicFramePr/>
          <p:nvPr/>
        </p:nvGraphicFramePr>
        <p:xfrm>
          <a:off x="1139663" y="1444040"/>
          <a:ext cx="3000000" cy="3000000"/>
        </p:xfrm>
        <a:graphic>
          <a:graphicData uri="http://schemas.openxmlformats.org/drawingml/2006/table">
            <a:tbl>
              <a:tblPr>
                <a:noFill/>
                <a:tableStyleId>{56DA2D60-2E5F-4E9D-B6A5-09CA55330697}</a:tableStyleId>
              </a:tblPr>
              <a:tblGrid>
                <a:gridCol w="1136175"/>
                <a:gridCol w="5728500"/>
              </a:tblGrid>
              <a:tr h="326275">
                <a:tc>
                  <a:txBody>
                    <a:bodyPr/>
                    <a:lstStyle/>
                    <a:p>
                      <a:pPr indent="0" lvl="0" marL="0" rtl="0" algn="ctr">
                        <a:spcBef>
                          <a:spcPts val="0"/>
                        </a:spcBef>
                        <a:spcAft>
                          <a:spcPts val="0"/>
                        </a:spcAft>
                        <a:buNone/>
                      </a:pPr>
                      <a:r>
                        <a:rPr b="1" lang="es">
                          <a:latin typeface="Raleway"/>
                          <a:ea typeface="Raleway"/>
                          <a:cs typeface="Raleway"/>
                          <a:sym typeface="Raleway"/>
                        </a:rPr>
                        <a:t>Tipo</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s">
                          <a:latin typeface="Raleway"/>
                          <a:ea typeface="Raleway"/>
                          <a:cs typeface="Raleway"/>
                          <a:sym typeface="Raleway"/>
                        </a:rPr>
                        <a:t>Características</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r>
              <a:tr h="540150">
                <a:tc>
                  <a:txBody>
                    <a:bodyPr/>
                    <a:lstStyle/>
                    <a:p>
                      <a:pPr indent="0" lvl="0" marL="0" rtl="0" algn="ctr">
                        <a:spcBef>
                          <a:spcPts val="0"/>
                        </a:spcBef>
                        <a:spcAft>
                          <a:spcPts val="0"/>
                        </a:spcAft>
                        <a:buNone/>
                      </a:pPr>
                      <a:r>
                        <a:rPr b="1" lang="es">
                          <a:latin typeface="Raleway"/>
                          <a:ea typeface="Raleway"/>
                          <a:cs typeface="Raleway"/>
                          <a:sym typeface="Raleway"/>
                        </a:rPr>
                        <a:t>Rojo</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Aplicación en la zona lesionada de forma directa (por medio de fibra óptica) e indirecta (a distancia o desde el equipo)</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62325">
                <a:tc>
                  <a:txBody>
                    <a:bodyPr/>
                    <a:lstStyle/>
                    <a:p>
                      <a:pPr indent="0" lvl="0" marL="0" rtl="0" algn="ctr">
                        <a:spcBef>
                          <a:spcPts val="0"/>
                        </a:spcBef>
                        <a:spcAft>
                          <a:spcPts val="0"/>
                        </a:spcAft>
                        <a:buNone/>
                      </a:pPr>
                      <a:r>
                        <a:rPr b="1" lang="es">
                          <a:latin typeface="Raleway"/>
                          <a:ea typeface="Raleway"/>
                          <a:cs typeface="Raleway"/>
                          <a:sym typeface="Raleway"/>
                        </a:rPr>
                        <a:t>Infrarrojo</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Aplicación puntual (1 a 3 cm de distancia) desde el aplicador debido a la divergencia natural del diodo que se manifiesta al alejarlo del punto a tratar. Aplicación en la zona lesionada de forma directa (por medio de fibra óptica) e indirecta (a distancia o desde el equipo)</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graphicFrame>
        <p:nvGraphicFramePr>
          <p:cNvPr id="309" name="Google Shape;309;p47"/>
          <p:cNvGraphicFramePr/>
          <p:nvPr/>
        </p:nvGraphicFramePr>
        <p:xfrm>
          <a:off x="474363" y="1083028"/>
          <a:ext cx="3000000" cy="3000000"/>
        </p:xfrm>
        <a:graphic>
          <a:graphicData uri="http://schemas.openxmlformats.org/drawingml/2006/table">
            <a:tbl>
              <a:tblPr>
                <a:noFill/>
                <a:tableStyleId>{56DA2D60-2E5F-4E9D-B6A5-09CA55330697}</a:tableStyleId>
              </a:tblPr>
              <a:tblGrid>
                <a:gridCol w="1616925"/>
                <a:gridCol w="6578350"/>
              </a:tblGrid>
              <a:tr h="406225">
                <a:tc>
                  <a:txBody>
                    <a:bodyPr/>
                    <a:lstStyle/>
                    <a:p>
                      <a:pPr indent="0" lvl="0" marL="0" rtl="0" algn="ctr">
                        <a:spcBef>
                          <a:spcPts val="0"/>
                        </a:spcBef>
                        <a:spcAft>
                          <a:spcPts val="0"/>
                        </a:spcAft>
                        <a:buNone/>
                      </a:pPr>
                      <a:r>
                        <a:rPr b="1" lang="es">
                          <a:latin typeface="Raleway"/>
                          <a:ea typeface="Raleway"/>
                          <a:cs typeface="Raleway"/>
                          <a:sym typeface="Raleway"/>
                        </a:rPr>
                        <a:t>Efecto deseado</a:t>
                      </a:r>
                      <a:endParaRPr b="1">
                        <a:latin typeface="Raleway"/>
                        <a:ea typeface="Raleway"/>
                        <a:cs typeface="Raleway"/>
                        <a:sym typeface="Raleway"/>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b="1" lang="es">
                          <a:latin typeface="Raleway"/>
                          <a:ea typeface="Raleway"/>
                          <a:cs typeface="Raleway"/>
                          <a:sym typeface="Raleway"/>
                        </a:rPr>
                        <a:t>Características</a:t>
                      </a:r>
                      <a:endParaRPr b="1">
                        <a:latin typeface="Raleway"/>
                        <a:ea typeface="Raleway"/>
                        <a:cs typeface="Raleway"/>
                        <a:sym typeface="Raleway"/>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r>
              <a:tr h="1289950">
                <a:tc>
                  <a:txBody>
                    <a:bodyPr/>
                    <a:lstStyle/>
                    <a:p>
                      <a:pPr indent="0" lvl="0" marL="0" rtl="0" algn="ctr">
                        <a:spcBef>
                          <a:spcPts val="0"/>
                        </a:spcBef>
                        <a:spcAft>
                          <a:spcPts val="0"/>
                        </a:spcAft>
                        <a:buNone/>
                      </a:pPr>
                      <a:r>
                        <a:rPr b="1" lang="es">
                          <a:latin typeface="Raleway"/>
                          <a:ea typeface="Raleway"/>
                          <a:cs typeface="Raleway"/>
                          <a:sym typeface="Raleway"/>
                        </a:rPr>
                        <a:t>Quirúrgico</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 Empleado para volatilizar o coagular tejidos, uso de potencias mayores (high power laser) y con efecto térmico (hot laser).</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Entre ellos tenemos el láser de Rubí ( banda de emisión roja), de Argón ( de espectro verde), de Neodimio- YAG (infrarrojo cercano) y el de CO2 (infrarrojo lejano), entre otros más.</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281275">
                <a:tc>
                  <a:txBody>
                    <a:bodyPr/>
                    <a:lstStyle/>
                    <a:p>
                      <a:pPr indent="0" lvl="0" marL="0" rtl="0" algn="ctr">
                        <a:spcBef>
                          <a:spcPts val="0"/>
                        </a:spcBef>
                        <a:spcAft>
                          <a:spcPts val="0"/>
                        </a:spcAft>
                        <a:buNone/>
                      </a:pPr>
                      <a:r>
                        <a:rPr b="1" lang="es">
                          <a:latin typeface="Raleway"/>
                          <a:ea typeface="Raleway"/>
                          <a:cs typeface="Raleway"/>
                          <a:sym typeface="Raleway"/>
                        </a:rPr>
                        <a:t>Terapéutico</a:t>
                      </a:r>
                      <a:endParaRPr b="1">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Uso para manejo del dolor, manejo de tejidos inflamados y/o por su efecto regenerador tisular. </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Acción dentro del espectro de luz visible o infrarroja. </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Emiten baja potencia (soft-laser), por debajo del umbral de los láseres quirúrgicos (low power laser), sin disipación calórica (cold laser)</a:t>
                      </a:r>
                      <a:endParaRPr>
                        <a:latin typeface="Raleway"/>
                        <a:ea typeface="Raleway"/>
                        <a:cs typeface="Raleway"/>
                        <a:sym typeface="Raleway"/>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8"/>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Láser terapéutico</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9"/>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Indicaciones</a:t>
            </a:r>
            <a:endParaRPr/>
          </a:p>
        </p:txBody>
      </p:sp>
      <p:sp>
        <p:nvSpPr>
          <p:cNvPr id="320" name="Google Shape;320;p49"/>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Cicatrización tisular</a:t>
            </a:r>
            <a:endParaRPr/>
          </a:p>
          <a:p>
            <a:pPr indent="-342900" lvl="0" marL="457200" rtl="0" algn="l">
              <a:spcBef>
                <a:spcPts val="0"/>
              </a:spcBef>
              <a:spcAft>
                <a:spcPts val="0"/>
              </a:spcAft>
              <a:buSzPts val="1800"/>
              <a:buChar char="●"/>
            </a:pPr>
            <a:r>
              <a:rPr lang="es"/>
              <a:t>Manejo del dolor</a:t>
            </a:r>
            <a:endParaRPr/>
          </a:p>
          <a:p>
            <a:pPr indent="-317500" lvl="1" marL="914400" rtl="0" algn="l">
              <a:spcBef>
                <a:spcPts val="0"/>
              </a:spcBef>
              <a:spcAft>
                <a:spcPts val="0"/>
              </a:spcAft>
              <a:buSzPts val="1400"/>
              <a:buChar char="○"/>
            </a:pPr>
            <a:r>
              <a:rPr lang="es"/>
              <a:t>Puntos gatillo</a:t>
            </a:r>
            <a:endParaRPr/>
          </a:p>
          <a:p>
            <a:pPr indent="-342900" lvl="0" marL="457200" rtl="0" algn="l">
              <a:spcBef>
                <a:spcPts val="0"/>
              </a:spcBef>
              <a:spcAft>
                <a:spcPts val="0"/>
              </a:spcAft>
              <a:buSzPts val="1800"/>
              <a:buChar char="●"/>
            </a:pPr>
            <a:r>
              <a:rPr lang="es"/>
              <a:t>Manejo de la inflamación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0"/>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Beneficios</a:t>
            </a:r>
            <a:endParaRPr/>
          </a:p>
        </p:txBody>
      </p:sp>
      <p:sp>
        <p:nvSpPr>
          <p:cNvPr id="326" name="Google Shape;326;p50"/>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No invasivo</a:t>
            </a:r>
            <a:endParaRPr/>
          </a:p>
          <a:p>
            <a:pPr indent="-342900" lvl="0" marL="457200" rtl="0" algn="l">
              <a:spcBef>
                <a:spcPts val="0"/>
              </a:spcBef>
              <a:spcAft>
                <a:spcPts val="0"/>
              </a:spcAft>
              <a:buSzPts val="1800"/>
              <a:buChar char="●"/>
            </a:pPr>
            <a:r>
              <a:rPr lang="es"/>
              <a:t>No tóxico</a:t>
            </a:r>
            <a:endParaRPr/>
          </a:p>
          <a:p>
            <a:pPr indent="-342900" lvl="0" marL="457200" rtl="0" algn="l">
              <a:spcBef>
                <a:spcPts val="0"/>
              </a:spcBef>
              <a:spcAft>
                <a:spcPts val="0"/>
              </a:spcAft>
              <a:buSzPts val="1800"/>
              <a:buChar char="●"/>
            </a:pPr>
            <a:r>
              <a:rPr lang="es"/>
              <a:t>Alternativa farmacológica</a:t>
            </a:r>
            <a:endParaRPr/>
          </a:p>
          <a:p>
            <a:pPr indent="-342900" lvl="0" marL="457200" rtl="0" algn="l">
              <a:spcBef>
                <a:spcPts val="0"/>
              </a:spcBef>
              <a:spcAft>
                <a:spcPts val="0"/>
              </a:spcAft>
              <a:buSzPts val="1800"/>
              <a:buChar char="●"/>
            </a:pPr>
            <a:r>
              <a:rPr lang="es"/>
              <a:t>Recuperación más rápida </a:t>
            </a:r>
            <a:endParaRPr/>
          </a:p>
          <a:p>
            <a:pPr indent="-342900" lvl="0" marL="457200" rtl="0" algn="l">
              <a:spcBef>
                <a:spcPts val="0"/>
              </a:spcBef>
              <a:spcAft>
                <a:spcPts val="0"/>
              </a:spcAft>
              <a:buSzPts val="1800"/>
              <a:buChar char="●"/>
            </a:pPr>
            <a:r>
              <a:rPr lang="es"/>
              <a:t>Activación de la circulación sanguínea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1"/>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Efectos</a:t>
            </a:r>
            <a:endParaRPr/>
          </a:p>
        </p:txBody>
      </p:sp>
      <p:sp>
        <p:nvSpPr>
          <p:cNvPr id="332" name="Google Shape;332;p51"/>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Aumento de la producción de ATP </a:t>
            </a:r>
            <a:endParaRPr/>
          </a:p>
          <a:p>
            <a:pPr indent="-342900" lvl="0" marL="457200" rtl="0" algn="l">
              <a:spcBef>
                <a:spcPts val="0"/>
              </a:spcBef>
              <a:spcAft>
                <a:spcPts val="0"/>
              </a:spcAft>
              <a:buSzPts val="1800"/>
              <a:buChar char="●"/>
            </a:pPr>
            <a:r>
              <a:rPr lang="es"/>
              <a:t>Aumento de la producción de colágeno </a:t>
            </a:r>
            <a:endParaRPr/>
          </a:p>
          <a:p>
            <a:pPr indent="-342900" lvl="0" marL="457200" rtl="0" algn="l">
              <a:spcBef>
                <a:spcPts val="0"/>
              </a:spcBef>
              <a:spcAft>
                <a:spcPts val="0"/>
              </a:spcAft>
              <a:buSzPts val="1800"/>
              <a:buChar char="●"/>
            </a:pPr>
            <a:r>
              <a:rPr lang="es"/>
              <a:t>Modulación de la inflamación </a:t>
            </a:r>
            <a:endParaRPr/>
          </a:p>
          <a:p>
            <a:pPr indent="-342900" lvl="0" marL="457200" rtl="0" algn="l">
              <a:spcBef>
                <a:spcPts val="0"/>
              </a:spcBef>
              <a:spcAft>
                <a:spcPts val="0"/>
              </a:spcAft>
              <a:buSzPts val="1800"/>
              <a:buChar char="●"/>
            </a:pPr>
            <a:r>
              <a:rPr lang="es"/>
              <a:t>Inhibición del crecimiento bacteriano </a:t>
            </a:r>
            <a:endParaRPr/>
          </a:p>
          <a:p>
            <a:pPr indent="-342900" lvl="0" marL="457200" rtl="0" algn="l">
              <a:spcBef>
                <a:spcPts val="0"/>
              </a:spcBef>
              <a:spcAft>
                <a:spcPts val="0"/>
              </a:spcAft>
              <a:buSzPts val="1800"/>
              <a:buChar char="●"/>
            </a:pPr>
            <a:r>
              <a:rPr lang="es"/>
              <a:t>Favorece la cicatrización </a:t>
            </a:r>
            <a:endParaRPr/>
          </a:p>
          <a:p>
            <a:pPr indent="-342900" lvl="0" marL="457200" rtl="0" algn="l">
              <a:spcBef>
                <a:spcPts val="0"/>
              </a:spcBef>
              <a:spcAft>
                <a:spcPts val="0"/>
              </a:spcAft>
              <a:buSzPts val="1800"/>
              <a:buChar char="●"/>
            </a:pPr>
            <a:r>
              <a:rPr lang="es"/>
              <a:t>Favorece la vasodilatación</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52"/>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Contraindicaciones</a:t>
            </a:r>
            <a:endParaRPr/>
          </a:p>
        </p:txBody>
      </p:sp>
      <p:sp>
        <p:nvSpPr>
          <p:cNvPr id="338" name="Google Shape;338;p52"/>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Irradiación directa de los ojos </a:t>
            </a:r>
            <a:endParaRPr/>
          </a:p>
          <a:p>
            <a:pPr indent="-342900" lvl="0" marL="457200" rtl="0" algn="l">
              <a:spcBef>
                <a:spcPts val="0"/>
              </a:spcBef>
              <a:spcAft>
                <a:spcPts val="0"/>
              </a:spcAft>
              <a:buSzPts val="1800"/>
              <a:buChar char="●"/>
            </a:pPr>
            <a:r>
              <a:rPr lang="es"/>
              <a:t>Cáncer </a:t>
            </a:r>
            <a:endParaRPr/>
          </a:p>
          <a:p>
            <a:pPr indent="-317500" lvl="1" marL="914400" rtl="0" algn="l">
              <a:spcBef>
                <a:spcPts val="0"/>
              </a:spcBef>
              <a:spcAft>
                <a:spcPts val="0"/>
              </a:spcAft>
              <a:buSzPts val="1400"/>
              <a:buChar char="○"/>
            </a:pPr>
            <a:r>
              <a:rPr lang="es"/>
              <a:t>En los 4-6 meses siguientes a radioterapia </a:t>
            </a:r>
            <a:endParaRPr/>
          </a:p>
          <a:p>
            <a:pPr indent="-342900" lvl="0" marL="457200" rtl="0" algn="l">
              <a:spcBef>
                <a:spcPts val="0"/>
              </a:spcBef>
              <a:spcAft>
                <a:spcPts val="0"/>
              </a:spcAft>
              <a:buSzPts val="1800"/>
              <a:buChar char="●"/>
            </a:pPr>
            <a:r>
              <a:rPr lang="es"/>
              <a:t>Sobre regiones con hemorragia </a:t>
            </a:r>
            <a:endParaRPr/>
          </a:p>
          <a:p>
            <a:pPr indent="-342900" lvl="0" marL="457200" rtl="0" algn="l">
              <a:spcBef>
                <a:spcPts val="0"/>
              </a:spcBef>
              <a:spcAft>
                <a:spcPts val="0"/>
              </a:spcAft>
              <a:buSzPts val="1800"/>
              <a:buChar char="●"/>
            </a:pPr>
            <a:r>
              <a:rPr lang="es"/>
              <a:t>Sobre el tiroides u otras glándulas endocrinas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53"/>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Precauciones</a:t>
            </a:r>
            <a:endParaRPr/>
          </a:p>
        </p:txBody>
      </p:sp>
      <p:sp>
        <p:nvSpPr>
          <p:cNvPr id="344" name="Google Shape;344;p53"/>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Protección ocular</a:t>
            </a:r>
            <a:endParaRPr/>
          </a:p>
          <a:p>
            <a:pPr indent="-342900" lvl="0" marL="457200" rtl="0" algn="l">
              <a:spcBef>
                <a:spcPts val="0"/>
              </a:spcBef>
              <a:spcAft>
                <a:spcPts val="0"/>
              </a:spcAft>
              <a:buSzPts val="1800"/>
              <a:buChar char="●"/>
            </a:pPr>
            <a:r>
              <a:rPr lang="es"/>
              <a:t>Evitar región lumbar o abdomen durante el embarazo </a:t>
            </a:r>
            <a:endParaRPr/>
          </a:p>
          <a:p>
            <a:pPr indent="-342900" lvl="0" marL="457200" rtl="0" algn="l">
              <a:spcBef>
                <a:spcPts val="0"/>
              </a:spcBef>
              <a:spcAft>
                <a:spcPts val="0"/>
              </a:spcAft>
              <a:buSzPts val="1800"/>
              <a:buChar char="●"/>
            </a:pPr>
            <a:r>
              <a:rPr lang="es"/>
              <a:t>Evitar placas epifisarias en la infancia </a:t>
            </a:r>
            <a:endParaRPr/>
          </a:p>
          <a:p>
            <a:pPr indent="-342900" lvl="0" marL="457200" rtl="0" algn="l">
              <a:spcBef>
                <a:spcPts val="0"/>
              </a:spcBef>
              <a:spcAft>
                <a:spcPts val="0"/>
              </a:spcAft>
              <a:buSzPts val="1800"/>
              <a:buChar char="●"/>
            </a:pPr>
            <a:r>
              <a:rPr lang="es"/>
              <a:t>Deterioro de la sensibilidad </a:t>
            </a:r>
            <a:endParaRPr/>
          </a:p>
          <a:p>
            <a:pPr indent="-342900" lvl="0" marL="457200" rtl="0" algn="l">
              <a:spcBef>
                <a:spcPts val="0"/>
              </a:spcBef>
              <a:spcAft>
                <a:spcPts val="0"/>
              </a:spcAft>
              <a:buSzPts val="1800"/>
              <a:buChar char="●"/>
            </a:pPr>
            <a:r>
              <a:rPr lang="es"/>
              <a:t>Deterioro del estado mental</a:t>
            </a:r>
            <a:endParaRPr/>
          </a:p>
          <a:p>
            <a:pPr indent="-342900" lvl="0" marL="457200" rtl="0" algn="l">
              <a:spcBef>
                <a:spcPts val="0"/>
              </a:spcBef>
              <a:spcAft>
                <a:spcPts val="0"/>
              </a:spcAft>
              <a:buSzPts val="1800"/>
              <a:buChar char="●"/>
            </a:pPr>
            <a:r>
              <a:rPr lang="es"/>
              <a:t>Fotofobia o sensibilidad anormal a la luz </a:t>
            </a:r>
            <a:endParaRPr/>
          </a:p>
          <a:p>
            <a:pPr indent="-342900" lvl="0" marL="457200" rtl="0" algn="l">
              <a:spcBef>
                <a:spcPts val="0"/>
              </a:spcBef>
              <a:spcAft>
                <a:spcPts val="0"/>
              </a:spcAft>
              <a:buSzPts val="1800"/>
              <a:buChar char="●"/>
            </a:pPr>
            <a:r>
              <a:rPr lang="es"/>
              <a:t>Signos de quemadura</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4"/>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Efectos adversos</a:t>
            </a:r>
            <a:endParaRPr/>
          </a:p>
        </p:txBody>
      </p:sp>
      <p:sp>
        <p:nvSpPr>
          <p:cNvPr id="350" name="Google Shape;350;p54"/>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Daño ocular por exposición accidental</a:t>
            </a:r>
            <a:endParaRPr/>
          </a:p>
          <a:p>
            <a:pPr indent="-342900" lvl="0" marL="457200" rtl="0" algn="l">
              <a:spcBef>
                <a:spcPts val="0"/>
              </a:spcBef>
              <a:spcAft>
                <a:spcPts val="0"/>
              </a:spcAft>
              <a:buSzPts val="1800"/>
              <a:buChar char="●"/>
            </a:pPr>
            <a:r>
              <a:rPr lang="es"/>
              <a:t>Quemaduras por los diodos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55"/>
          <p:cNvSpPr txBox="1"/>
          <p:nvPr>
            <p:ph type="title"/>
          </p:nvPr>
        </p:nvSpPr>
        <p:spPr>
          <a:xfrm>
            <a:off x="1384775" y="1476250"/>
            <a:ext cx="6822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Dosificación</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6"/>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Conoce el equipo</a:t>
            </a:r>
            <a:endParaRPr/>
          </a:p>
        </p:txBody>
      </p:sp>
      <p:pic>
        <p:nvPicPr>
          <p:cNvPr id="361" name="Google Shape;361;p56"/>
          <p:cNvPicPr preferRelativeResize="0"/>
          <p:nvPr/>
        </p:nvPicPr>
        <p:blipFill>
          <a:blip r:embed="rId3">
            <a:alphaModFix/>
          </a:blip>
          <a:stretch>
            <a:fillRect/>
          </a:stretch>
        </p:blipFill>
        <p:spPr>
          <a:xfrm>
            <a:off x="2400250" y="1211350"/>
            <a:ext cx="6079359" cy="362735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57"/>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Especificaciones del equipo</a:t>
            </a:r>
            <a:endParaRPr/>
          </a:p>
        </p:txBody>
      </p:sp>
      <p:graphicFrame>
        <p:nvGraphicFramePr>
          <p:cNvPr id="367" name="Google Shape;367;p57"/>
          <p:cNvGraphicFramePr/>
          <p:nvPr/>
        </p:nvGraphicFramePr>
        <p:xfrm>
          <a:off x="984100" y="1247875"/>
          <a:ext cx="3000000" cy="3000000"/>
        </p:xfrm>
        <a:graphic>
          <a:graphicData uri="http://schemas.openxmlformats.org/drawingml/2006/table">
            <a:tbl>
              <a:tblPr>
                <a:noFill/>
                <a:tableStyleId>{56DA2D60-2E5F-4E9D-B6A5-09CA55330697}</a:tableStyleId>
              </a:tblPr>
              <a:tblGrid>
                <a:gridCol w="1793950"/>
                <a:gridCol w="1793950"/>
                <a:gridCol w="1793950"/>
                <a:gridCol w="1793950"/>
              </a:tblGrid>
              <a:tr h="609575">
                <a:tc>
                  <a:txBody>
                    <a:bodyPr/>
                    <a:lstStyle/>
                    <a:p>
                      <a:pPr indent="0" lvl="0" marL="0" rtl="0" algn="ctr">
                        <a:spcBef>
                          <a:spcPts val="0"/>
                        </a:spcBef>
                        <a:spcAft>
                          <a:spcPts val="0"/>
                        </a:spcAft>
                        <a:buNone/>
                      </a:pPr>
                      <a:r>
                        <a:rPr b="1" lang="es">
                          <a:latin typeface="Raleway"/>
                          <a:ea typeface="Raleway"/>
                          <a:cs typeface="Raleway"/>
                          <a:sym typeface="Raleway"/>
                        </a:rPr>
                        <a:t>Tipo de maneral</a:t>
                      </a:r>
                      <a:endParaRPr b="1">
                        <a:latin typeface="Raleway"/>
                        <a:ea typeface="Raleway"/>
                        <a:cs typeface="Raleway"/>
                        <a:sym typeface="Raleway"/>
                      </a:endParaRPr>
                    </a:p>
                  </a:txBody>
                  <a:tcPr marT="91425" marB="91425" marR="91425" marL="91425" anchor="ctr"/>
                </a:tc>
                <a:tc>
                  <a:txBody>
                    <a:bodyPr/>
                    <a:lstStyle/>
                    <a:p>
                      <a:pPr indent="0" lvl="0" marL="0" rtl="0" algn="ctr">
                        <a:spcBef>
                          <a:spcPts val="0"/>
                        </a:spcBef>
                        <a:spcAft>
                          <a:spcPts val="0"/>
                        </a:spcAft>
                        <a:buNone/>
                      </a:pPr>
                      <a:r>
                        <a:rPr b="1" lang="es">
                          <a:latin typeface="Raleway"/>
                          <a:ea typeface="Raleway"/>
                          <a:cs typeface="Raleway"/>
                          <a:sym typeface="Raleway"/>
                        </a:rPr>
                        <a:t>Diodo láser rojo</a:t>
                      </a:r>
                      <a:endParaRPr b="1">
                        <a:latin typeface="Raleway"/>
                        <a:ea typeface="Raleway"/>
                        <a:cs typeface="Raleway"/>
                        <a:sym typeface="Raleway"/>
                      </a:endParaRPr>
                    </a:p>
                  </a:txBody>
                  <a:tcPr marT="91425" marB="91425" marR="91425" marL="91425" anchor="ctr"/>
                </a:tc>
                <a:tc>
                  <a:txBody>
                    <a:bodyPr/>
                    <a:lstStyle/>
                    <a:p>
                      <a:pPr indent="0" lvl="0" marL="0" rtl="0" algn="ctr">
                        <a:spcBef>
                          <a:spcPts val="0"/>
                        </a:spcBef>
                        <a:spcAft>
                          <a:spcPts val="0"/>
                        </a:spcAft>
                        <a:buNone/>
                      </a:pPr>
                      <a:r>
                        <a:rPr b="1" lang="es">
                          <a:latin typeface="Raleway"/>
                          <a:ea typeface="Raleway"/>
                          <a:cs typeface="Raleway"/>
                          <a:sym typeface="Raleway"/>
                        </a:rPr>
                        <a:t>Diodo láser infrarrojo</a:t>
                      </a:r>
                      <a:endParaRPr b="1">
                        <a:latin typeface="Raleway"/>
                        <a:ea typeface="Raleway"/>
                        <a:cs typeface="Raleway"/>
                        <a:sym typeface="Raleway"/>
                      </a:endParaRPr>
                    </a:p>
                  </a:txBody>
                  <a:tcPr marT="91425" marB="91425" marR="91425" marL="91425" anchor="ctr"/>
                </a:tc>
                <a:tc>
                  <a:txBody>
                    <a:bodyPr/>
                    <a:lstStyle/>
                    <a:p>
                      <a:pPr indent="0" lvl="0" marL="0" rtl="0" algn="ctr">
                        <a:spcBef>
                          <a:spcPts val="0"/>
                        </a:spcBef>
                        <a:spcAft>
                          <a:spcPts val="0"/>
                        </a:spcAft>
                        <a:buNone/>
                      </a:pPr>
                      <a:r>
                        <a:rPr b="1" lang="es">
                          <a:latin typeface="Raleway"/>
                          <a:ea typeface="Raleway"/>
                          <a:cs typeface="Raleway"/>
                          <a:sym typeface="Raleway"/>
                        </a:rPr>
                        <a:t>Diodo láser infrarrojo trifásico</a:t>
                      </a:r>
                      <a:endParaRPr b="1">
                        <a:latin typeface="Raleway"/>
                        <a:ea typeface="Raleway"/>
                        <a:cs typeface="Raleway"/>
                        <a:sym typeface="Raleway"/>
                      </a:endParaRPr>
                    </a:p>
                  </a:txBody>
                  <a:tcPr marT="91425" marB="91425" marR="91425" marL="91425" anchor="ctr"/>
                </a:tc>
              </a:tr>
              <a:tr h="609575">
                <a:tc>
                  <a:txBody>
                    <a:bodyPr/>
                    <a:lstStyle/>
                    <a:p>
                      <a:pPr indent="0" lvl="0" marL="0" rtl="0" algn="ctr">
                        <a:spcBef>
                          <a:spcPts val="0"/>
                        </a:spcBef>
                        <a:spcAft>
                          <a:spcPts val="0"/>
                        </a:spcAft>
                        <a:buNone/>
                      </a:pPr>
                      <a:r>
                        <a:rPr b="1" lang="es">
                          <a:latin typeface="Raleway"/>
                          <a:ea typeface="Raleway"/>
                          <a:cs typeface="Raleway"/>
                          <a:sym typeface="Raleway"/>
                        </a:rPr>
                        <a:t>Longitud de onda</a:t>
                      </a:r>
                      <a:endParaRPr b="1">
                        <a:latin typeface="Raleway"/>
                        <a:ea typeface="Raleway"/>
                        <a:cs typeface="Raleway"/>
                        <a:sym typeface="Raleway"/>
                      </a:endParaRPr>
                    </a:p>
                  </a:txBody>
                  <a:tcPr marT="91425" marB="91425" marR="91425" marL="91425" anchor="ctr">
                    <a:solidFill>
                      <a:schemeClr val="dk1"/>
                    </a:solidFill>
                  </a:tcPr>
                </a:tc>
                <a:tc>
                  <a:txBody>
                    <a:bodyPr/>
                    <a:lstStyle/>
                    <a:p>
                      <a:pPr indent="0" lvl="0" marL="0" rtl="0" algn="ctr">
                        <a:spcBef>
                          <a:spcPts val="0"/>
                        </a:spcBef>
                        <a:spcAft>
                          <a:spcPts val="0"/>
                        </a:spcAft>
                        <a:buNone/>
                      </a:pPr>
                      <a:r>
                        <a:rPr lang="es">
                          <a:latin typeface="Raleway"/>
                          <a:ea typeface="Raleway"/>
                          <a:cs typeface="Raleway"/>
                          <a:sym typeface="Raleway"/>
                        </a:rPr>
                        <a:t>650 nm</a:t>
                      </a:r>
                      <a:endParaRPr>
                        <a:latin typeface="Raleway"/>
                        <a:ea typeface="Raleway"/>
                        <a:cs typeface="Raleway"/>
                        <a:sym typeface="Raleway"/>
                      </a:endParaRPr>
                    </a:p>
                  </a:txBody>
                  <a:tcPr marT="91425" marB="91425" marR="91425" marL="91425" anchor="ctr">
                    <a:solidFill>
                      <a:schemeClr val="dk1"/>
                    </a:solidFill>
                  </a:tcPr>
                </a:tc>
                <a:tc>
                  <a:txBody>
                    <a:bodyPr/>
                    <a:lstStyle/>
                    <a:p>
                      <a:pPr indent="0" lvl="0" marL="0" rtl="0" algn="ctr">
                        <a:spcBef>
                          <a:spcPts val="0"/>
                        </a:spcBef>
                        <a:spcAft>
                          <a:spcPts val="0"/>
                        </a:spcAft>
                        <a:buNone/>
                      </a:pPr>
                      <a:r>
                        <a:rPr lang="es">
                          <a:latin typeface="Raleway"/>
                          <a:ea typeface="Raleway"/>
                          <a:cs typeface="Raleway"/>
                          <a:sym typeface="Raleway"/>
                        </a:rPr>
                        <a:t>808 nm</a:t>
                      </a:r>
                      <a:endParaRPr>
                        <a:latin typeface="Raleway"/>
                        <a:ea typeface="Raleway"/>
                        <a:cs typeface="Raleway"/>
                        <a:sym typeface="Raleway"/>
                      </a:endParaRPr>
                    </a:p>
                  </a:txBody>
                  <a:tcPr marT="91425" marB="91425" marR="91425" marL="91425" anchor="ctr">
                    <a:solidFill>
                      <a:schemeClr val="dk1"/>
                    </a:solidFill>
                  </a:tcPr>
                </a:tc>
                <a:tc>
                  <a:txBody>
                    <a:bodyPr/>
                    <a:lstStyle/>
                    <a:p>
                      <a:pPr indent="0" lvl="0" marL="0" rtl="0" algn="ctr">
                        <a:spcBef>
                          <a:spcPts val="0"/>
                        </a:spcBef>
                        <a:spcAft>
                          <a:spcPts val="0"/>
                        </a:spcAft>
                        <a:buNone/>
                      </a:pPr>
                      <a:r>
                        <a:rPr lang="es">
                          <a:latin typeface="Raleway"/>
                          <a:ea typeface="Raleway"/>
                          <a:cs typeface="Raleway"/>
                          <a:sym typeface="Raleway"/>
                        </a:rPr>
                        <a:t>980 nm</a:t>
                      </a:r>
                      <a:endParaRPr>
                        <a:latin typeface="Raleway"/>
                        <a:ea typeface="Raleway"/>
                        <a:cs typeface="Raleway"/>
                        <a:sym typeface="Raleway"/>
                      </a:endParaRPr>
                    </a:p>
                  </a:txBody>
                  <a:tcPr marT="91425" marB="91425" marR="91425" marL="91425" anchor="ctr">
                    <a:solidFill>
                      <a:schemeClr val="dk1"/>
                    </a:solidFill>
                  </a:tcPr>
                </a:tc>
              </a:tr>
              <a:tr h="396200">
                <a:tc>
                  <a:txBody>
                    <a:bodyPr/>
                    <a:lstStyle/>
                    <a:p>
                      <a:pPr indent="0" lvl="0" marL="0" rtl="0" algn="ctr">
                        <a:spcBef>
                          <a:spcPts val="0"/>
                        </a:spcBef>
                        <a:spcAft>
                          <a:spcPts val="0"/>
                        </a:spcAft>
                        <a:buNone/>
                      </a:pPr>
                      <a:r>
                        <a:rPr b="1" lang="es">
                          <a:latin typeface="Raleway"/>
                          <a:ea typeface="Raleway"/>
                          <a:cs typeface="Raleway"/>
                          <a:sym typeface="Raleway"/>
                        </a:rPr>
                        <a:t>Potencia</a:t>
                      </a:r>
                      <a:endParaRPr b="1">
                        <a:latin typeface="Raleway"/>
                        <a:ea typeface="Raleway"/>
                        <a:cs typeface="Raleway"/>
                        <a:sym typeface="Raleway"/>
                      </a:endParaRPr>
                    </a:p>
                  </a:txBody>
                  <a:tcPr marT="91425" marB="91425" marR="91425" marL="91425" anchor="ctr"/>
                </a:tc>
                <a:tc>
                  <a:txBody>
                    <a:bodyPr/>
                    <a:lstStyle/>
                    <a:p>
                      <a:pPr indent="0" lvl="0" marL="0" rtl="0" algn="ctr">
                        <a:spcBef>
                          <a:spcPts val="0"/>
                        </a:spcBef>
                        <a:spcAft>
                          <a:spcPts val="0"/>
                        </a:spcAft>
                        <a:buNone/>
                      </a:pPr>
                      <a:r>
                        <a:rPr lang="es">
                          <a:latin typeface="Raleway"/>
                          <a:ea typeface="Raleway"/>
                          <a:cs typeface="Raleway"/>
                          <a:sym typeface="Raleway"/>
                        </a:rPr>
                        <a:t>100 mW</a:t>
                      </a:r>
                      <a:endParaRPr>
                        <a:latin typeface="Raleway"/>
                        <a:ea typeface="Raleway"/>
                        <a:cs typeface="Raleway"/>
                        <a:sym typeface="Raleway"/>
                      </a:endParaRPr>
                    </a:p>
                  </a:txBody>
                  <a:tcPr marT="91425" marB="91425" marR="91425" marL="91425" anchor="ctr"/>
                </a:tc>
                <a:tc gridSpan="2">
                  <a:txBody>
                    <a:bodyPr/>
                    <a:lstStyle/>
                    <a:p>
                      <a:pPr indent="0" lvl="0" marL="0" rtl="0" algn="ctr">
                        <a:spcBef>
                          <a:spcPts val="0"/>
                        </a:spcBef>
                        <a:spcAft>
                          <a:spcPts val="0"/>
                        </a:spcAft>
                        <a:buNone/>
                      </a:pPr>
                      <a:r>
                        <a:rPr lang="es">
                          <a:latin typeface="Raleway"/>
                          <a:ea typeface="Raleway"/>
                          <a:cs typeface="Raleway"/>
                          <a:sym typeface="Raleway"/>
                        </a:rPr>
                        <a:t>300 mW</a:t>
                      </a:r>
                      <a:endParaRPr>
                        <a:latin typeface="Raleway"/>
                        <a:ea typeface="Raleway"/>
                        <a:cs typeface="Raleway"/>
                        <a:sym typeface="Raleway"/>
                      </a:endParaRPr>
                    </a:p>
                  </a:txBody>
                  <a:tcPr marT="91425" marB="91425" marR="91425" marL="91425" anchor="ctr"/>
                </a:tc>
                <a:tc hMerge="1"/>
              </a:tr>
              <a:tr h="609575">
                <a:tc>
                  <a:txBody>
                    <a:bodyPr/>
                    <a:lstStyle/>
                    <a:p>
                      <a:pPr indent="0" lvl="0" marL="0" rtl="0" algn="ctr">
                        <a:spcBef>
                          <a:spcPts val="0"/>
                        </a:spcBef>
                        <a:spcAft>
                          <a:spcPts val="0"/>
                        </a:spcAft>
                        <a:buNone/>
                      </a:pPr>
                      <a:r>
                        <a:rPr b="1" lang="es">
                          <a:latin typeface="Raleway"/>
                          <a:ea typeface="Raleway"/>
                          <a:cs typeface="Raleway"/>
                          <a:sym typeface="Raleway"/>
                        </a:rPr>
                        <a:t>Frecuencia de operación</a:t>
                      </a:r>
                      <a:endParaRPr b="1">
                        <a:latin typeface="Raleway"/>
                        <a:ea typeface="Raleway"/>
                        <a:cs typeface="Raleway"/>
                        <a:sym typeface="Raleway"/>
                      </a:endParaRPr>
                    </a:p>
                  </a:txBody>
                  <a:tcPr marT="91425" marB="91425" marR="91425" marL="91425" anchor="ctr">
                    <a:solidFill>
                      <a:schemeClr val="dk1"/>
                    </a:solidFill>
                  </a:tcPr>
                </a:tc>
                <a:tc gridSpan="3">
                  <a:txBody>
                    <a:bodyPr/>
                    <a:lstStyle/>
                    <a:p>
                      <a:pPr indent="0" lvl="0" marL="0" rtl="0" algn="ctr">
                        <a:spcBef>
                          <a:spcPts val="0"/>
                        </a:spcBef>
                        <a:spcAft>
                          <a:spcPts val="0"/>
                        </a:spcAft>
                        <a:buNone/>
                      </a:pPr>
                      <a:r>
                        <a:rPr lang="es">
                          <a:latin typeface="Raleway"/>
                          <a:ea typeface="Raleway"/>
                          <a:cs typeface="Raleway"/>
                          <a:sym typeface="Raleway"/>
                        </a:rPr>
                        <a:t>1000-13000 Hz</a:t>
                      </a:r>
                      <a:endParaRPr>
                        <a:latin typeface="Raleway"/>
                        <a:ea typeface="Raleway"/>
                        <a:cs typeface="Raleway"/>
                        <a:sym typeface="Raleway"/>
                      </a:endParaRPr>
                    </a:p>
                  </a:txBody>
                  <a:tcPr marT="91425" marB="91425" marR="91425" marL="91425" anchor="ctr">
                    <a:solidFill>
                      <a:schemeClr val="dk1"/>
                    </a:solidFill>
                  </a:tcPr>
                </a:tc>
                <a:tc hMerge="1"/>
                <a:tc hMerge="1"/>
              </a:tr>
              <a:tr h="609575">
                <a:tc>
                  <a:txBody>
                    <a:bodyPr/>
                    <a:lstStyle/>
                    <a:p>
                      <a:pPr indent="0" lvl="0" marL="0" rtl="0" algn="ctr">
                        <a:spcBef>
                          <a:spcPts val="0"/>
                        </a:spcBef>
                        <a:spcAft>
                          <a:spcPts val="0"/>
                        </a:spcAft>
                        <a:buNone/>
                      </a:pPr>
                      <a:r>
                        <a:rPr b="1" lang="es">
                          <a:latin typeface="Raleway"/>
                          <a:ea typeface="Raleway"/>
                          <a:cs typeface="Raleway"/>
                          <a:sym typeface="Raleway"/>
                        </a:rPr>
                        <a:t>Área de trabajo</a:t>
                      </a:r>
                      <a:endParaRPr b="1">
                        <a:latin typeface="Raleway"/>
                        <a:ea typeface="Raleway"/>
                        <a:cs typeface="Raleway"/>
                        <a:sym typeface="Raleway"/>
                      </a:endParaRPr>
                    </a:p>
                  </a:txBody>
                  <a:tcPr marT="91425" marB="91425" marR="91425" marL="91425" anchor="ctr"/>
                </a:tc>
                <a:tc gridSpan="2">
                  <a:txBody>
                    <a:bodyPr/>
                    <a:lstStyle/>
                    <a:p>
                      <a:pPr indent="0" lvl="0" marL="0" rtl="0" algn="ctr">
                        <a:spcBef>
                          <a:spcPts val="0"/>
                        </a:spcBef>
                        <a:spcAft>
                          <a:spcPts val="0"/>
                        </a:spcAft>
                        <a:buNone/>
                      </a:pPr>
                      <a:r>
                        <a:rPr lang="es">
                          <a:latin typeface="Raleway"/>
                          <a:ea typeface="Raleway"/>
                          <a:cs typeface="Raleway"/>
                          <a:sym typeface="Raleway"/>
                        </a:rPr>
                        <a:t>0.12 cm2</a:t>
                      </a:r>
                      <a:endParaRPr>
                        <a:latin typeface="Raleway"/>
                        <a:ea typeface="Raleway"/>
                        <a:cs typeface="Raleway"/>
                        <a:sym typeface="Raleway"/>
                      </a:endParaRPr>
                    </a:p>
                  </a:txBody>
                  <a:tcPr marT="91425" marB="91425" marR="91425" marL="91425" anchor="ctr"/>
                </a:tc>
                <a:tc hMerge="1"/>
                <a:tc>
                  <a:txBody>
                    <a:bodyPr/>
                    <a:lstStyle/>
                    <a:p>
                      <a:pPr indent="0" lvl="0" marL="0" rtl="0" algn="ctr">
                        <a:spcBef>
                          <a:spcPts val="0"/>
                        </a:spcBef>
                        <a:spcAft>
                          <a:spcPts val="0"/>
                        </a:spcAft>
                        <a:buNone/>
                      </a:pPr>
                      <a:r>
                        <a:rPr lang="es">
                          <a:latin typeface="Raleway"/>
                          <a:ea typeface="Raleway"/>
                          <a:cs typeface="Raleway"/>
                          <a:sym typeface="Raleway"/>
                        </a:rPr>
                        <a:t>0.36 cm2</a:t>
                      </a:r>
                      <a:endParaRPr>
                        <a:latin typeface="Raleway"/>
                        <a:ea typeface="Raleway"/>
                        <a:cs typeface="Raleway"/>
                        <a:sym typeface="Raleway"/>
                      </a:endParaRPr>
                    </a:p>
                  </a:txBody>
                  <a:tcPr marT="91425" marB="91425" marR="91425" marL="91425" anchor="ct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58"/>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Energía</a:t>
            </a:r>
            <a:endParaRPr/>
          </a:p>
        </p:txBody>
      </p:sp>
      <p:graphicFrame>
        <p:nvGraphicFramePr>
          <p:cNvPr id="373" name="Google Shape;373;p58"/>
          <p:cNvGraphicFramePr/>
          <p:nvPr/>
        </p:nvGraphicFramePr>
        <p:xfrm>
          <a:off x="2400238" y="2386025"/>
          <a:ext cx="3000000" cy="3000000"/>
        </p:xfrm>
        <a:graphic>
          <a:graphicData uri="http://schemas.openxmlformats.org/drawingml/2006/table">
            <a:tbl>
              <a:tblPr>
                <a:noFill/>
                <a:tableStyleId>{56DA2D60-2E5F-4E9D-B6A5-09CA55330697}</a:tableStyleId>
              </a:tblPr>
              <a:tblGrid>
                <a:gridCol w="3288800"/>
              </a:tblGrid>
              <a:tr h="270800">
                <a:tc rowSpan="2">
                  <a:txBody>
                    <a:bodyPr/>
                    <a:lstStyle/>
                    <a:p>
                      <a:pPr indent="0" lvl="0" marL="0" rtl="0" algn="l">
                        <a:spcBef>
                          <a:spcPts val="0"/>
                        </a:spcBef>
                        <a:spcAft>
                          <a:spcPts val="0"/>
                        </a:spcAft>
                        <a:buNone/>
                      </a:pPr>
                      <a:r>
                        <a:rPr lang="es">
                          <a:latin typeface="Raleway"/>
                          <a:ea typeface="Raleway"/>
                          <a:cs typeface="Raleway"/>
                          <a:sym typeface="Raleway"/>
                        </a:rPr>
                        <a:t>Energía (J) = Potencia (W) x Tiempo (s)</a:t>
                      </a:r>
                      <a:endParaRPr>
                        <a:latin typeface="Raleway"/>
                        <a:ea typeface="Raleway"/>
                        <a:cs typeface="Raleway"/>
                        <a:sym typeface="Raleway"/>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207425">
                <a:tc vMerge="1"/>
              </a:tr>
            </a:tbl>
          </a:graphicData>
        </a:graphic>
      </p:graphicFrame>
      <p:sp>
        <p:nvSpPr>
          <p:cNvPr id="374" name="Google Shape;374;p58"/>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Potencia multiplicada por el tiempo de aplicación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9"/>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Densidad de energía</a:t>
            </a:r>
            <a:endParaRPr/>
          </a:p>
        </p:txBody>
      </p:sp>
      <p:graphicFrame>
        <p:nvGraphicFramePr>
          <p:cNvPr id="380" name="Google Shape;380;p59"/>
          <p:cNvGraphicFramePr/>
          <p:nvPr/>
        </p:nvGraphicFramePr>
        <p:xfrm>
          <a:off x="2410088" y="2649785"/>
          <a:ext cx="3000000" cy="3000000"/>
        </p:xfrm>
        <a:graphic>
          <a:graphicData uri="http://schemas.openxmlformats.org/drawingml/2006/table">
            <a:tbl>
              <a:tblPr>
                <a:noFill/>
                <a:tableStyleId>{56DA2D60-2E5F-4E9D-B6A5-09CA55330697}</a:tableStyleId>
              </a:tblPr>
              <a:tblGrid>
                <a:gridCol w="2209850"/>
                <a:gridCol w="2209850"/>
              </a:tblGrid>
              <a:tr h="396225">
                <a:tc rowSpan="2">
                  <a:txBody>
                    <a:bodyPr/>
                    <a:lstStyle/>
                    <a:p>
                      <a:pPr indent="0" lvl="0" marL="0" rtl="0" algn="r">
                        <a:spcBef>
                          <a:spcPts val="0"/>
                        </a:spcBef>
                        <a:spcAft>
                          <a:spcPts val="0"/>
                        </a:spcAft>
                        <a:buNone/>
                      </a:pPr>
                      <a:r>
                        <a:rPr lang="es">
                          <a:latin typeface="Raleway"/>
                          <a:ea typeface="Raleway"/>
                          <a:cs typeface="Raleway"/>
                          <a:sym typeface="Raleway"/>
                        </a:rPr>
                        <a:t>Densidad de energía =</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(J/cm2)</a:t>
                      </a:r>
                      <a:endParaRPr>
                        <a:latin typeface="Raleway"/>
                        <a:ea typeface="Raleway"/>
                        <a:cs typeface="Raleway"/>
                        <a:sym typeface="Raleway"/>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Raleway"/>
                          <a:ea typeface="Raleway"/>
                          <a:cs typeface="Raleway"/>
                          <a:sym typeface="Raleway"/>
                        </a:rPr>
                        <a:t>Energía (W)</a:t>
                      </a:r>
                      <a:endParaRPr>
                        <a:latin typeface="Raleway"/>
                        <a:ea typeface="Raleway"/>
                        <a:cs typeface="Raleway"/>
                        <a:sym typeface="Raleway"/>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609575">
                <a:tc vMerge="1"/>
                <a:tc>
                  <a:txBody>
                    <a:bodyPr/>
                    <a:lstStyle/>
                    <a:p>
                      <a:pPr indent="0" lvl="0" marL="0" rtl="0" algn="ctr">
                        <a:spcBef>
                          <a:spcPts val="0"/>
                        </a:spcBef>
                        <a:spcAft>
                          <a:spcPts val="0"/>
                        </a:spcAft>
                        <a:buNone/>
                      </a:pPr>
                      <a:r>
                        <a:rPr lang="es">
                          <a:latin typeface="Raleway"/>
                          <a:ea typeface="Raleway"/>
                          <a:cs typeface="Raleway"/>
                          <a:sym typeface="Raleway"/>
                        </a:rPr>
                        <a:t>Área de irradiación (cm ) </a:t>
                      </a:r>
                      <a:endParaRPr>
                        <a:latin typeface="Raleway"/>
                        <a:ea typeface="Raleway"/>
                        <a:cs typeface="Raleway"/>
                        <a:sym typeface="Raleway"/>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
        <p:nvSpPr>
          <p:cNvPr id="381" name="Google Shape;381;p59"/>
          <p:cNvSpPr txBox="1"/>
          <p:nvPr>
            <p:ph idx="1" type="body"/>
          </p:nvPr>
        </p:nvSpPr>
        <p:spPr>
          <a:xfrm>
            <a:off x="2410100" y="1595776"/>
            <a:ext cx="6321600" cy="1005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Cantidad de potencia por área</a:t>
            </a:r>
            <a:endParaRPr/>
          </a:p>
          <a:p>
            <a:pPr indent="-342900" lvl="0" marL="457200" rtl="0" algn="l">
              <a:spcBef>
                <a:spcPts val="0"/>
              </a:spcBef>
              <a:spcAft>
                <a:spcPts val="0"/>
              </a:spcAft>
              <a:buSzPts val="1800"/>
              <a:buChar char="●"/>
            </a:pPr>
            <a:r>
              <a:rPr lang="es"/>
              <a:t>Medida de dosis terapéutica preferida por los expertos</a:t>
            </a:r>
            <a:endParaRPr/>
          </a:p>
        </p:txBody>
      </p:sp>
      <p:cxnSp>
        <p:nvCxnSpPr>
          <p:cNvPr id="382" name="Google Shape;382;p59"/>
          <p:cNvCxnSpPr/>
          <p:nvPr/>
        </p:nvCxnSpPr>
        <p:spPr>
          <a:xfrm flipH="1" rot="10800000">
            <a:off x="4838275" y="3086000"/>
            <a:ext cx="1752300" cy="114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graphicFrame>
        <p:nvGraphicFramePr>
          <p:cNvPr id="387" name="Google Shape;387;p60"/>
          <p:cNvGraphicFramePr/>
          <p:nvPr/>
        </p:nvGraphicFramePr>
        <p:xfrm>
          <a:off x="2133813" y="986913"/>
          <a:ext cx="3000000" cy="3000000"/>
        </p:xfrm>
        <a:graphic>
          <a:graphicData uri="http://schemas.openxmlformats.org/drawingml/2006/table">
            <a:tbl>
              <a:tblPr>
                <a:noFill/>
                <a:tableStyleId>{56DA2D60-2E5F-4E9D-B6A5-09CA55330697}</a:tableStyleId>
              </a:tblPr>
              <a:tblGrid>
                <a:gridCol w="3311150"/>
                <a:gridCol w="1565225"/>
              </a:tblGrid>
              <a:tr h="388450">
                <a:tc gridSpan="2">
                  <a:txBody>
                    <a:bodyPr/>
                    <a:lstStyle/>
                    <a:p>
                      <a:pPr indent="0" lvl="0" marL="0" rtl="0" algn="ctr">
                        <a:spcBef>
                          <a:spcPts val="0"/>
                        </a:spcBef>
                        <a:spcAft>
                          <a:spcPts val="0"/>
                        </a:spcAft>
                        <a:buNone/>
                      </a:pPr>
                      <a:r>
                        <a:rPr b="1" lang="es">
                          <a:latin typeface="Raleway"/>
                          <a:ea typeface="Raleway"/>
                          <a:cs typeface="Raleway"/>
                          <a:sym typeface="Raleway"/>
                        </a:rPr>
                        <a:t>Promedio internacional de rangos en J/cm2</a:t>
                      </a:r>
                      <a:endParaRPr b="1">
                        <a:latin typeface="Raleway"/>
                        <a:ea typeface="Raleway"/>
                        <a:cs typeface="Raleway"/>
                        <a:sym typeface="Raleway"/>
                      </a:endParaRPr>
                    </a:p>
                  </a:txBody>
                  <a:tcPr marT="91425" marB="91425" marR="91425" marL="91425" anchor="ctr"/>
                </a:tc>
                <a:tc hMerge="1"/>
              </a:tr>
              <a:tr h="388450">
                <a:tc>
                  <a:txBody>
                    <a:bodyPr/>
                    <a:lstStyle/>
                    <a:p>
                      <a:pPr indent="0" lvl="0" marL="0" rtl="0" algn="ctr">
                        <a:spcBef>
                          <a:spcPts val="0"/>
                        </a:spcBef>
                        <a:spcAft>
                          <a:spcPts val="0"/>
                        </a:spcAft>
                        <a:buNone/>
                      </a:pPr>
                      <a:r>
                        <a:rPr b="1" lang="es">
                          <a:latin typeface="Raleway"/>
                          <a:ea typeface="Raleway"/>
                          <a:cs typeface="Raleway"/>
                          <a:sym typeface="Raleway"/>
                        </a:rPr>
                        <a:t>Efecto</a:t>
                      </a:r>
                      <a:endParaRPr b="1">
                        <a:latin typeface="Raleway"/>
                        <a:ea typeface="Raleway"/>
                        <a:cs typeface="Raleway"/>
                        <a:sym typeface="Raleway"/>
                      </a:endParaRPr>
                    </a:p>
                  </a:txBody>
                  <a:tcPr marT="91425" marB="91425" marR="91425" marL="91425" anchor="ctr">
                    <a:solidFill>
                      <a:schemeClr val="dk1"/>
                    </a:solidFill>
                  </a:tcPr>
                </a:tc>
                <a:tc>
                  <a:txBody>
                    <a:bodyPr/>
                    <a:lstStyle/>
                    <a:p>
                      <a:pPr indent="0" lvl="0" marL="0" rtl="0" algn="ctr">
                        <a:spcBef>
                          <a:spcPts val="0"/>
                        </a:spcBef>
                        <a:spcAft>
                          <a:spcPts val="0"/>
                        </a:spcAft>
                        <a:buNone/>
                      </a:pPr>
                      <a:r>
                        <a:rPr b="1" lang="es">
                          <a:latin typeface="Raleway"/>
                          <a:ea typeface="Raleway"/>
                          <a:cs typeface="Raleway"/>
                          <a:sym typeface="Raleway"/>
                        </a:rPr>
                        <a:t>Rango (J/cm2)</a:t>
                      </a:r>
                      <a:endParaRPr b="1">
                        <a:latin typeface="Raleway"/>
                        <a:ea typeface="Raleway"/>
                        <a:cs typeface="Raleway"/>
                        <a:sym typeface="Raleway"/>
                      </a:endParaRPr>
                    </a:p>
                  </a:txBody>
                  <a:tcPr marT="91425" marB="91425" marR="91425" marL="91425" anchor="ctr">
                    <a:solidFill>
                      <a:schemeClr val="dk1"/>
                    </a:solidFill>
                  </a:tcPr>
                </a:tc>
              </a:tr>
              <a:tr h="388450">
                <a:tc>
                  <a:txBody>
                    <a:bodyPr/>
                    <a:lstStyle/>
                    <a:p>
                      <a:pPr indent="0" lvl="0" marL="0" rtl="0" algn="ctr">
                        <a:spcBef>
                          <a:spcPts val="0"/>
                        </a:spcBef>
                        <a:spcAft>
                          <a:spcPts val="0"/>
                        </a:spcAft>
                        <a:buNone/>
                      </a:pPr>
                      <a:r>
                        <a:rPr lang="es">
                          <a:latin typeface="Raleway"/>
                          <a:ea typeface="Raleway"/>
                          <a:cs typeface="Raleway"/>
                          <a:sym typeface="Raleway"/>
                        </a:rPr>
                        <a:t>Analgésico</a:t>
                      </a:r>
                      <a:endParaRPr>
                        <a:latin typeface="Raleway"/>
                        <a:ea typeface="Raleway"/>
                        <a:cs typeface="Raleway"/>
                        <a:sym typeface="Raleway"/>
                      </a:endParaRPr>
                    </a:p>
                  </a:txBody>
                  <a:tcPr marT="91425" marB="91425" marR="91425" marL="91425" anchor="ctr"/>
                </a:tc>
                <a:tc>
                  <a:txBody>
                    <a:bodyPr/>
                    <a:lstStyle/>
                    <a:p>
                      <a:pPr indent="0" lvl="0" marL="0" rtl="0" algn="ctr">
                        <a:spcBef>
                          <a:spcPts val="0"/>
                        </a:spcBef>
                        <a:spcAft>
                          <a:spcPts val="0"/>
                        </a:spcAft>
                        <a:buNone/>
                      </a:pPr>
                      <a:r>
                        <a:rPr lang="es">
                          <a:latin typeface="Raleway"/>
                          <a:ea typeface="Raleway"/>
                          <a:cs typeface="Raleway"/>
                          <a:sym typeface="Raleway"/>
                        </a:rPr>
                        <a:t>2-4</a:t>
                      </a:r>
                      <a:endParaRPr>
                        <a:latin typeface="Raleway"/>
                        <a:ea typeface="Raleway"/>
                        <a:cs typeface="Raleway"/>
                        <a:sym typeface="Raleway"/>
                      </a:endParaRPr>
                    </a:p>
                  </a:txBody>
                  <a:tcPr marT="91425" marB="91425" marR="91425" marL="91425" anchor="ctr"/>
                </a:tc>
              </a:tr>
              <a:tr h="388450">
                <a:tc>
                  <a:txBody>
                    <a:bodyPr/>
                    <a:lstStyle/>
                    <a:p>
                      <a:pPr indent="0" lvl="0" marL="0" rtl="0" algn="ctr">
                        <a:spcBef>
                          <a:spcPts val="0"/>
                        </a:spcBef>
                        <a:spcAft>
                          <a:spcPts val="0"/>
                        </a:spcAft>
                        <a:buNone/>
                      </a:pPr>
                      <a:r>
                        <a:rPr lang="es">
                          <a:latin typeface="Raleway"/>
                          <a:ea typeface="Raleway"/>
                          <a:cs typeface="Raleway"/>
                          <a:sym typeface="Raleway"/>
                        </a:rPr>
                        <a:t>Antiinflamatorio</a:t>
                      </a:r>
                      <a:endParaRPr>
                        <a:latin typeface="Raleway"/>
                        <a:ea typeface="Raleway"/>
                        <a:cs typeface="Raleway"/>
                        <a:sym typeface="Raleway"/>
                      </a:endParaRPr>
                    </a:p>
                  </a:txBody>
                  <a:tcPr marT="91425" marB="91425" marR="91425" marL="91425" anchor="ctr">
                    <a:solidFill>
                      <a:schemeClr val="dk1"/>
                    </a:solidFill>
                  </a:tcPr>
                </a:tc>
                <a:tc>
                  <a:txBody>
                    <a:bodyPr/>
                    <a:lstStyle/>
                    <a:p>
                      <a:pPr indent="0" lvl="0" marL="0" rtl="0" algn="ctr">
                        <a:spcBef>
                          <a:spcPts val="0"/>
                        </a:spcBef>
                        <a:spcAft>
                          <a:spcPts val="0"/>
                        </a:spcAft>
                        <a:buNone/>
                      </a:pPr>
                      <a:r>
                        <a:rPr lang="es">
                          <a:latin typeface="Raleway"/>
                          <a:ea typeface="Raleway"/>
                          <a:cs typeface="Raleway"/>
                          <a:sym typeface="Raleway"/>
                        </a:rPr>
                        <a:t>1-3</a:t>
                      </a:r>
                      <a:endParaRPr>
                        <a:latin typeface="Raleway"/>
                        <a:ea typeface="Raleway"/>
                        <a:cs typeface="Raleway"/>
                        <a:sym typeface="Raleway"/>
                      </a:endParaRPr>
                    </a:p>
                  </a:txBody>
                  <a:tcPr marT="91425" marB="91425" marR="91425" marL="91425" anchor="ctr">
                    <a:solidFill>
                      <a:schemeClr val="dk1"/>
                    </a:solidFill>
                  </a:tcPr>
                </a:tc>
              </a:tr>
              <a:tr h="388450">
                <a:tc>
                  <a:txBody>
                    <a:bodyPr/>
                    <a:lstStyle/>
                    <a:p>
                      <a:pPr indent="0" lvl="0" marL="0" rtl="0" algn="ctr">
                        <a:spcBef>
                          <a:spcPts val="0"/>
                        </a:spcBef>
                        <a:spcAft>
                          <a:spcPts val="0"/>
                        </a:spcAft>
                        <a:buNone/>
                      </a:pPr>
                      <a:r>
                        <a:rPr lang="es">
                          <a:latin typeface="Raleway"/>
                          <a:ea typeface="Raleway"/>
                          <a:cs typeface="Raleway"/>
                          <a:sym typeface="Raleway"/>
                        </a:rPr>
                        <a:t>Regenerativo/biomodulador</a:t>
                      </a:r>
                      <a:endParaRPr>
                        <a:latin typeface="Raleway"/>
                        <a:ea typeface="Raleway"/>
                        <a:cs typeface="Raleway"/>
                        <a:sym typeface="Raleway"/>
                      </a:endParaRPr>
                    </a:p>
                  </a:txBody>
                  <a:tcPr marT="91425" marB="91425" marR="91425" marL="91425" anchor="ctr"/>
                </a:tc>
                <a:tc>
                  <a:txBody>
                    <a:bodyPr/>
                    <a:lstStyle/>
                    <a:p>
                      <a:pPr indent="0" lvl="0" marL="0" rtl="0" algn="ctr">
                        <a:spcBef>
                          <a:spcPts val="0"/>
                        </a:spcBef>
                        <a:spcAft>
                          <a:spcPts val="0"/>
                        </a:spcAft>
                        <a:buNone/>
                      </a:pPr>
                      <a:r>
                        <a:rPr lang="es">
                          <a:latin typeface="Raleway"/>
                          <a:ea typeface="Raleway"/>
                          <a:cs typeface="Raleway"/>
                          <a:sym typeface="Raleway"/>
                        </a:rPr>
                        <a:t>3-6</a:t>
                      </a:r>
                      <a:endParaRPr>
                        <a:latin typeface="Raleway"/>
                        <a:ea typeface="Raleway"/>
                        <a:cs typeface="Raleway"/>
                        <a:sym typeface="Raleway"/>
                      </a:endParaRPr>
                    </a:p>
                  </a:txBody>
                  <a:tcPr marT="91425" marB="91425" marR="91425" marL="91425" anchor="ctr"/>
                </a:tc>
              </a:tr>
              <a:tr h="388450">
                <a:tc>
                  <a:txBody>
                    <a:bodyPr/>
                    <a:lstStyle/>
                    <a:p>
                      <a:pPr indent="0" lvl="0" marL="0" rtl="0" algn="ctr">
                        <a:spcBef>
                          <a:spcPts val="0"/>
                        </a:spcBef>
                        <a:spcAft>
                          <a:spcPts val="0"/>
                        </a:spcAft>
                        <a:buNone/>
                      </a:pPr>
                      <a:r>
                        <a:rPr lang="es">
                          <a:latin typeface="Raleway"/>
                          <a:ea typeface="Raleway"/>
                          <a:cs typeface="Raleway"/>
                          <a:sym typeface="Raleway"/>
                        </a:rPr>
                        <a:t>Inhibitorio</a:t>
                      </a:r>
                      <a:endParaRPr>
                        <a:latin typeface="Raleway"/>
                        <a:ea typeface="Raleway"/>
                        <a:cs typeface="Raleway"/>
                        <a:sym typeface="Raleway"/>
                      </a:endParaRPr>
                    </a:p>
                  </a:txBody>
                  <a:tcPr marT="91425" marB="91425" marR="91425" marL="91425" anchor="ctr">
                    <a:solidFill>
                      <a:schemeClr val="dk1"/>
                    </a:solidFill>
                  </a:tcPr>
                </a:tc>
                <a:tc>
                  <a:txBody>
                    <a:bodyPr/>
                    <a:lstStyle/>
                    <a:p>
                      <a:pPr indent="0" lvl="0" marL="0" rtl="0" algn="ctr">
                        <a:spcBef>
                          <a:spcPts val="0"/>
                        </a:spcBef>
                        <a:spcAft>
                          <a:spcPts val="0"/>
                        </a:spcAft>
                        <a:buNone/>
                      </a:pPr>
                      <a:r>
                        <a:rPr lang="es">
                          <a:latin typeface="Raleway"/>
                          <a:ea typeface="Raleway"/>
                          <a:cs typeface="Raleway"/>
                          <a:sym typeface="Raleway"/>
                        </a:rPr>
                        <a:t>&gt;7</a:t>
                      </a:r>
                      <a:endParaRPr>
                        <a:latin typeface="Raleway"/>
                        <a:ea typeface="Raleway"/>
                        <a:cs typeface="Raleway"/>
                        <a:sym typeface="Raleway"/>
                      </a:endParaRPr>
                    </a:p>
                  </a:txBody>
                  <a:tcPr marT="91425" marB="91425" marR="91425" marL="91425" anchor="ctr">
                    <a:solidFill>
                      <a:schemeClr val="dk1"/>
                    </a:solidFill>
                  </a:tcPr>
                </a:tc>
              </a:tr>
              <a:tr h="388450">
                <a:tc>
                  <a:txBody>
                    <a:bodyPr/>
                    <a:lstStyle/>
                    <a:p>
                      <a:pPr indent="0" lvl="0" marL="0" rtl="0" algn="ctr">
                        <a:spcBef>
                          <a:spcPts val="0"/>
                        </a:spcBef>
                        <a:spcAft>
                          <a:spcPts val="0"/>
                        </a:spcAft>
                        <a:buNone/>
                      </a:pPr>
                      <a:r>
                        <a:rPr lang="es">
                          <a:latin typeface="Raleway"/>
                          <a:ea typeface="Raleway"/>
                          <a:cs typeface="Raleway"/>
                          <a:sym typeface="Raleway"/>
                        </a:rPr>
                        <a:t>Potenciador de intercambios iónicos </a:t>
                      </a:r>
                      <a:endParaRPr>
                        <a:latin typeface="Raleway"/>
                        <a:ea typeface="Raleway"/>
                        <a:cs typeface="Raleway"/>
                        <a:sym typeface="Raleway"/>
                      </a:endParaRPr>
                    </a:p>
                  </a:txBody>
                  <a:tcPr marT="91425" marB="91425" marR="91425" marL="91425" anchor="ctr"/>
                </a:tc>
                <a:tc>
                  <a:txBody>
                    <a:bodyPr/>
                    <a:lstStyle/>
                    <a:p>
                      <a:pPr indent="0" lvl="0" marL="0" rtl="0" algn="ctr">
                        <a:spcBef>
                          <a:spcPts val="0"/>
                        </a:spcBef>
                        <a:spcAft>
                          <a:spcPts val="0"/>
                        </a:spcAft>
                        <a:buNone/>
                      </a:pPr>
                      <a:r>
                        <a:rPr lang="es">
                          <a:latin typeface="Raleway"/>
                          <a:ea typeface="Raleway"/>
                          <a:cs typeface="Raleway"/>
                          <a:sym typeface="Raleway"/>
                        </a:rPr>
                        <a:t>&gt;3</a:t>
                      </a:r>
                      <a:endParaRPr>
                        <a:latin typeface="Raleway"/>
                        <a:ea typeface="Raleway"/>
                        <a:cs typeface="Raleway"/>
                        <a:sym typeface="Raleway"/>
                      </a:endParaRPr>
                    </a:p>
                  </a:txBody>
                  <a:tcPr marT="91425" marB="91425" marR="91425" marL="91425" anchor="ctr"/>
                </a:tc>
              </a:tr>
              <a:tr h="388450">
                <a:tc>
                  <a:txBody>
                    <a:bodyPr/>
                    <a:lstStyle/>
                    <a:p>
                      <a:pPr indent="0" lvl="0" marL="0" rtl="0" algn="ctr">
                        <a:spcBef>
                          <a:spcPts val="0"/>
                        </a:spcBef>
                        <a:spcAft>
                          <a:spcPts val="0"/>
                        </a:spcAft>
                        <a:buNone/>
                      </a:pPr>
                      <a:r>
                        <a:rPr lang="es">
                          <a:latin typeface="Raleway"/>
                          <a:ea typeface="Raleway"/>
                          <a:cs typeface="Raleway"/>
                          <a:sym typeface="Raleway"/>
                        </a:rPr>
                        <a:t>Laserpuntura</a:t>
                      </a:r>
                      <a:endParaRPr>
                        <a:latin typeface="Raleway"/>
                        <a:ea typeface="Raleway"/>
                        <a:cs typeface="Raleway"/>
                        <a:sym typeface="Raleway"/>
                      </a:endParaRPr>
                    </a:p>
                  </a:txBody>
                  <a:tcPr marT="91425" marB="91425" marR="91425" marL="91425" anchor="ctr">
                    <a:solidFill>
                      <a:schemeClr val="dk1"/>
                    </a:solidFill>
                  </a:tcPr>
                </a:tc>
                <a:tc>
                  <a:txBody>
                    <a:bodyPr/>
                    <a:lstStyle/>
                    <a:p>
                      <a:pPr indent="0" lvl="0" marL="0" rtl="0" algn="ctr">
                        <a:spcBef>
                          <a:spcPts val="0"/>
                        </a:spcBef>
                        <a:spcAft>
                          <a:spcPts val="0"/>
                        </a:spcAft>
                        <a:buNone/>
                      </a:pPr>
                      <a:r>
                        <a:rPr lang="es">
                          <a:latin typeface="Raleway"/>
                          <a:ea typeface="Raleway"/>
                          <a:cs typeface="Raleway"/>
                          <a:sym typeface="Raleway"/>
                        </a:rPr>
                        <a:t>1-3</a:t>
                      </a:r>
                      <a:endParaRPr>
                        <a:latin typeface="Raleway"/>
                        <a:ea typeface="Raleway"/>
                        <a:cs typeface="Raleway"/>
                        <a:sym typeface="Raleway"/>
                      </a:endParaRPr>
                    </a:p>
                  </a:txBody>
                  <a:tcPr marT="91425" marB="91425" marR="91425" marL="91425" anchor="ctr">
                    <a:solidFill>
                      <a:schemeClr val="dk1"/>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graphicFrame>
        <p:nvGraphicFramePr>
          <p:cNvPr id="392" name="Google Shape;392;p61"/>
          <p:cNvGraphicFramePr/>
          <p:nvPr/>
        </p:nvGraphicFramePr>
        <p:xfrm>
          <a:off x="952500" y="666750"/>
          <a:ext cx="3000000" cy="3000000"/>
        </p:xfrm>
        <a:graphic>
          <a:graphicData uri="http://schemas.openxmlformats.org/drawingml/2006/table">
            <a:tbl>
              <a:tblPr>
                <a:noFill/>
                <a:tableStyleId>{56DA2D60-2E5F-4E9D-B6A5-09CA55330697}</a:tableStyleId>
              </a:tblPr>
              <a:tblGrid>
                <a:gridCol w="3619500"/>
                <a:gridCol w="3619500"/>
              </a:tblGrid>
              <a:tr h="381000">
                <a:tc>
                  <a:txBody>
                    <a:bodyPr/>
                    <a:lstStyle/>
                    <a:p>
                      <a:pPr indent="0" lvl="0" marL="0" rtl="0" algn="ctr">
                        <a:spcBef>
                          <a:spcPts val="0"/>
                        </a:spcBef>
                        <a:spcAft>
                          <a:spcPts val="0"/>
                        </a:spcAft>
                        <a:buNone/>
                      </a:pPr>
                      <a:r>
                        <a:rPr b="1" lang="es" sz="1500"/>
                        <a:t>Tipo de cuadro</a:t>
                      </a:r>
                      <a:endParaRPr b="1" sz="1500"/>
                    </a:p>
                  </a:txBody>
                  <a:tcPr marT="91425" marB="91425" marR="91425" marL="91425"/>
                </a:tc>
                <a:tc>
                  <a:txBody>
                    <a:bodyPr/>
                    <a:lstStyle/>
                    <a:p>
                      <a:pPr indent="0" lvl="0" marL="0" rtl="0" algn="ctr">
                        <a:spcBef>
                          <a:spcPts val="0"/>
                        </a:spcBef>
                        <a:spcAft>
                          <a:spcPts val="0"/>
                        </a:spcAft>
                        <a:buNone/>
                      </a:pPr>
                      <a:r>
                        <a:rPr b="1" lang="es" sz="1500"/>
                        <a:t>Rango de dosis recomendada (J/cm2)</a:t>
                      </a:r>
                      <a:endParaRPr b="1" sz="1500"/>
                    </a:p>
                  </a:txBody>
                  <a:tcPr marT="91425" marB="91425" marR="91425" marL="91425"/>
                </a:tc>
              </a:tr>
              <a:tr h="381000">
                <a:tc>
                  <a:txBody>
                    <a:bodyPr/>
                    <a:lstStyle/>
                    <a:p>
                      <a:pPr indent="0" lvl="0" marL="0" rtl="0" algn="ctr">
                        <a:spcBef>
                          <a:spcPts val="0"/>
                        </a:spcBef>
                        <a:spcAft>
                          <a:spcPts val="0"/>
                        </a:spcAft>
                        <a:buNone/>
                      </a:pPr>
                      <a:r>
                        <a:rPr lang="es"/>
                        <a:t>Cicatrización de partes blandas</a:t>
                      </a:r>
                      <a:endParaRPr/>
                    </a:p>
                  </a:txBody>
                  <a:tcPr marT="91425" marB="91425" marR="91425" marL="91425">
                    <a:solidFill>
                      <a:schemeClr val="dk1"/>
                    </a:solidFill>
                  </a:tcPr>
                </a:tc>
                <a:tc>
                  <a:txBody>
                    <a:bodyPr/>
                    <a:lstStyle/>
                    <a:p>
                      <a:pPr indent="0" lvl="0" marL="0" rtl="0" algn="ctr">
                        <a:spcBef>
                          <a:spcPts val="0"/>
                        </a:spcBef>
                        <a:spcAft>
                          <a:spcPts val="0"/>
                        </a:spcAft>
                        <a:buNone/>
                      </a:pPr>
                      <a:r>
                        <a:rPr lang="es"/>
                        <a:t>5-16</a:t>
                      </a:r>
                      <a:endParaRPr/>
                    </a:p>
                  </a:txBody>
                  <a:tcPr marT="91425" marB="91425" marR="91425" marL="91425">
                    <a:solidFill>
                      <a:schemeClr val="dk1"/>
                    </a:solidFill>
                  </a:tcPr>
                </a:tc>
              </a:tr>
              <a:tr h="381000">
                <a:tc>
                  <a:txBody>
                    <a:bodyPr/>
                    <a:lstStyle/>
                    <a:p>
                      <a:pPr indent="0" lvl="0" marL="0" rtl="0" algn="ctr">
                        <a:spcBef>
                          <a:spcPts val="0"/>
                        </a:spcBef>
                        <a:spcAft>
                          <a:spcPts val="0"/>
                        </a:spcAft>
                        <a:buNone/>
                      </a:pPr>
                      <a:r>
                        <a:rPr lang="es"/>
                        <a:t>Consolidación de fractura </a:t>
                      </a:r>
                      <a:endParaRPr/>
                    </a:p>
                  </a:txBody>
                  <a:tcPr marT="91425" marB="91425" marR="91425" marL="91425"/>
                </a:tc>
                <a:tc>
                  <a:txBody>
                    <a:bodyPr/>
                    <a:lstStyle/>
                    <a:p>
                      <a:pPr indent="0" lvl="0" marL="0" rtl="0" algn="ctr">
                        <a:spcBef>
                          <a:spcPts val="0"/>
                        </a:spcBef>
                        <a:spcAft>
                          <a:spcPts val="0"/>
                        </a:spcAft>
                        <a:buNone/>
                      </a:pPr>
                      <a:r>
                        <a:rPr lang="es"/>
                        <a:t>5-16</a:t>
                      </a:r>
                      <a:endParaRPr/>
                    </a:p>
                  </a:txBody>
                  <a:tcPr marT="91425" marB="91425" marR="91425" marL="91425"/>
                </a:tc>
              </a:tr>
              <a:tr h="381000">
                <a:tc>
                  <a:txBody>
                    <a:bodyPr/>
                    <a:lstStyle/>
                    <a:p>
                      <a:pPr indent="0" lvl="0" marL="0" rtl="0" algn="ctr">
                        <a:spcBef>
                          <a:spcPts val="0"/>
                        </a:spcBef>
                        <a:spcAft>
                          <a:spcPts val="0"/>
                        </a:spcAft>
                        <a:buNone/>
                      </a:pPr>
                      <a:r>
                        <a:rPr lang="es"/>
                        <a:t>Artritis: aguda </a:t>
                      </a:r>
                      <a:endParaRPr/>
                    </a:p>
                  </a:txBody>
                  <a:tcPr marT="91425" marB="91425" marR="91425" marL="91425">
                    <a:solidFill>
                      <a:schemeClr val="dk1"/>
                    </a:solidFill>
                  </a:tcPr>
                </a:tc>
                <a:tc>
                  <a:txBody>
                    <a:bodyPr/>
                    <a:lstStyle/>
                    <a:p>
                      <a:pPr indent="0" lvl="0" marL="0" rtl="0" algn="ctr">
                        <a:spcBef>
                          <a:spcPts val="0"/>
                        </a:spcBef>
                        <a:spcAft>
                          <a:spcPts val="0"/>
                        </a:spcAft>
                        <a:buNone/>
                      </a:pPr>
                      <a:r>
                        <a:rPr lang="es"/>
                        <a:t>2-4</a:t>
                      </a:r>
                      <a:endParaRPr/>
                    </a:p>
                  </a:txBody>
                  <a:tcPr marT="91425" marB="91425" marR="91425" marL="91425">
                    <a:solidFill>
                      <a:schemeClr val="dk1"/>
                    </a:solidFill>
                  </a:tcPr>
                </a:tc>
              </a:tr>
              <a:tr h="381000">
                <a:tc>
                  <a:txBody>
                    <a:bodyPr/>
                    <a:lstStyle/>
                    <a:p>
                      <a:pPr indent="0" lvl="0" marL="0" rtl="0" algn="ctr">
                        <a:spcBef>
                          <a:spcPts val="0"/>
                        </a:spcBef>
                        <a:spcAft>
                          <a:spcPts val="0"/>
                        </a:spcAft>
                        <a:buNone/>
                      </a:pPr>
                      <a:r>
                        <a:rPr lang="es"/>
                        <a:t>Artritis: crónica </a:t>
                      </a:r>
                      <a:endParaRPr/>
                    </a:p>
                  </a:txBody>
                  <a:tcPr marT="91425" marB="91425" marR="91425" marL="91425"/>
                </a:tc>
                <a:tc>
                  <a:txBody>
                    <a:bodyPr/>
                    <a:lstStyle/>
                    <a:p>
                      <a:pPr indent="0" lvl="0" marL="0" rtl="0" algn="ctr">
                        <a:spcBef>
                          <a:spcPts val="0"/>
                        </a:spcBef>
                        <a:spcAft>
                          <a:spcPts val="0"/>
                        </a:spcAft>
                        <a:buNone/>
                      </a:pPr>
                      <a:r>
                        <a:rPr lang="es"/>
                        <a:t>4-8</a:t>
                      </a:r>
                      <a:endParaRPr/>
                    </a:p>
                  </a:txBody>
                  <a:tcPr marT="91425" marB="91425" marR="91425" marL="91425"/>
                </a:tc>
              </a:tr>
              <a:tr h="381000">
                <a:tc>
                  <a:txBody>
                    <a:bodyPr/>
                    <a:lstStyle/>
                    <a:p>
                      <a:pPr indent="0" lvl="0" marL="0" rtl="0" algn="ctr">
                        <a:spcBef>
                          <a:spcPts val="0"/>
                        </a:spcBef>
                        <a:spcAft>
                          <a:spcPts val="0"/>
                        </a:spcAft>
                        <a:buNone/>
                      </a:pPr>
                      <a:r>
                        <a:rPr lang="es"/>
                        <a:t>Linfedema </a:t>
                      </a:r>
                      <a:endParaRPr/>
                    </a:p>
                  </a:txBody>
                  <a:tcPr marT="91425" marB="91425" marR="91425" marL="91425">
                    <a:solidFill>
                      <a:schemeClr val="dk1"/>
                    </a:solidFill>
                  </a:tcPr>
                </a:tc>
                <a:tc>
                  <a:txBody>
                    <a:bodyPr/>
                    <a:lstStyle/>
                    <a:p>
                      <a:pPr indent="0" lvl="0" marL="0" rtl="0" algn="ctr">
                        <a:spcBef>
                          <a:spcPts val="0"/>
                        </a:spcBef>
                        <a:spcAft>
                          <a:spcPts val="0"/>
                        </a:spcAft>
                        <a:buNone/>
                      </a:pPr>
                      <a:r>
                        <a:rPr lang="es"/>
                        <a:t>1.5</a:t>
                      </a:r>
                      <a:endParaRPr/>
                    </a:p>
                  </a:txBody>
                  <a:tcPr marT="91425" marB="91425" marR="91425" marL="91425">
                    <a:solidFill>
                      <a:schemeClr val="dk1"/>
                    </a:solidFill>
                  </a:tcPr>
                </a:tc>
              </a:tr>
              <a:tr h="381000">
                <a:tc>
                  <a:txBody>
                    <a:bodyPr/>
                    <a:lstStyle/>
                    <a:p>
                      <a:pPr indent="0" lvl="0" marL="0" rtl="0" algn="ctr">
                        <a:spcBef>
                          <a:spcPts val="0"/>
                        </a:spcBef>
                        <a:spcAft>
                          <a:spcPts val="0"/>
                        </a:spcAft>
                        <a:buNone/>
                      </a:pPr>
                      <a:r>
                        <a:rPr lang="es"/>
                        <a:t>Neuropatía </a:t>
                      </a:r>
                      <a:endParaRPr/>
                    </a:p>
                  </a:txBody>
                  <a:tcPr marT="91425" marB="91425" marR="91425" marL="91425"/>
                </a:tc>
                <a:tc>
                  <a:txBody>
                    <a:bodyPr/>
                    <a:lstStyle/>
                    <a:p>
                      <a:pPr indent="0" lvl="0" marL="0" rtl="0" algn="ctr">
                        <a:spcBef>
                          <a:spcPts val="0"/>
                        </a:spcBef>
                        <a:spcAft>
                          <a:spcPts val="0"/>
                        </a:spcAft>
                        <a:buNone/>
                      </a:pPr>
                      <a:r>
                        <a:rPr lang="es"/>
                        <a:t>10-12</a:t>
                      </a:r>
                      <a:endParaRPr/>
                    </a:p>
                  </a:txBody>
                  <a:tcPr marT="91425" marB="91425" marR="91425" marL="91425"/>
                </a:tc>
              </a:tr>
              <a:tr h="381000">
                <a:tc>
                  <a:txBody>
                    <a:bodyPr/>
                    <a:lstStyle/>
                    <a:p>
                      <a:pPr indent="0" lvl="0" marL="0" rtl="0" algn="ctr">
                        <a:spcBef>
                          <a:spcPts val="0"/>
                        </a:spcBef>
                        <a:spcAft>
                          <a:spcPts val="0"/>
                        </a:spcAft>
                        <a:buNone/>
                      </a:pPr>
                      <a:r>
                        <a:rPr lang="es"/>
                        <a:t>Inflamación aguda de partes blandas</a:t>
                      </a:r>
                      <a:endParaRPr/>
                    </a:p>
                  </a:txBody>
                  <a:tcPr marT="91425" marB="91425" marR="91425" marL="91425">
                    <a:solidFill>
                      <a:schemeClr val="dk1"/>
                    </a:solidFill>
                  </a:tcPr>
                </a:tc>
                <a:tc>
                  <a:txBody>
                    <a:bodyPr/>
                    <a:lstStyle/>
                    <a:p>
                      <a:pPr indent="0" lvl="0" marL="0" rtl="0" algn="ctr">
                        <a:spcBef>
                          <a:spcPts val="0"/>
                        </a:spcBef>
                        <a:spcAft>
                          <a:spcPts val="0"/>
                        </a:spcAft>
                        <a:buNone/>
                      </a:pPr>
                      <a:r>
                        <a:rPr lang="es"/>
                        <a:t>2-8</a:t>
                      </a:r>
                      <a:endParaRPr/>
                    </a:p>
                  </a:txBody>
                  <a:tcPr marT="91425" marB="91425" marR="91425" marL="91425">
                    <a:solidFill>
                      <a:schemeClr val="dk1"/>
                    </a:solidFill>
                  </a:tcPr>
                </a:tc>
              </a:tr>
              <a:tr h="381000">
                <a:tc>
                  <a:txBody>
                    <a:bodyPr/>
                    <a:lstStyle/>
                    <a:p>
                      <a:pPr indent="0" lvl="0" marL="0" rtl="0" algn="ctr">
                        <a:spcBef>
                          <a:spcPts val="0"/>
                        </a:spcBef>
                        <a:spcAft>
                          <a:spcPts val="0"/>
                        </a:spcAft>
                        <a:buNone/>
                      </a:pPr>
                      <a:r>
                        <a:rPr lang="es"/>
                        <a:t>Inflamación crónica de partes blandas </a:t>
                      </a:r>
                      <a:endParaRPr/>
                    </a:p>
                  </a:txBody>
                  <a:tcPr marT="91425" marB="91425" marR="91425" marL="91425"/>
                </a:tc>
                <a:tc>
                  <a:txBody>
                    <a:bodyPr/>
                    <a:lstStyle/>
                    <a:p>
                      <a:pPr indent="0" lvl="0" marL="0" rtl="0" algn="ctr">
                        <a:spcBef>
                          <a:spcPts val="0"/>
                        </a:spcBef>
                        <a:spcAft>
                          <a:spcPts val="0"/>
                        </a:spcAft>
                        <a:buNone/>
                      </a:pPr>
                      <a:r>
                        <a:rPr lang="es"/>
                        <a:t>10-20</a:t>
                      </a:r>
                      <a:endParaRPr/>
                    </a:p>
                  </a:txBody>
                  <a:tcPr marT="91425" marB="91425" marR="91425" marL="91425"/>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62"/>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Uso en odontología</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63"/>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Aplicaciones</a:t>
            </a:r>
            <a:endParaRPr/>
          </a:p>
        </p:txBody>
      </p:sp>
      <p:sp>
        <p:nvSpPr>
          <p:cNvPr id="403" name="Google Shape;403;p63"/>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Aftas: Elimina la sintomatología y acelera la reparación del tejido. </a:t>
            </a:r>
            <a:endParaRPr/>
          </a:p>
          <a:p>
            <a:pPr indent="-342900" lvl="0" marL="457200" rtl="0" algn="l">
              <a:spcBef>
                <a:spcPts val="0"/>
              </a:spcBef>
              <a:spcAft>
                <a:spcPts val="0"/>
              </a:spcAft>
              <a:buSzPts val="1800"/>
              <a:buChar char="●"/>
            </a:pPr>
            <a:r>
              <a:rPr lang="es"/>
              <a:t>Alveolitis : desinflama tejido circundante y elimina el dolor. </a:t>
            </a:r>
            <a:endParaRPr/>
          </a:p>
          <a:p>
            <a:pPr indent="-342900" lvl="0" marL="457200" rtl="0" algn="l">
              <a:spcBef>
                <a:spcPts val="0"/>
              </a:spcBef>
              <a:spcAft>
                <a:spcPts val="0"/>
              </a:spcAft>
              <a:buSzPts val="1800"/>
              <a:buChar char="●"/>
            </a:pPr>
            <a:r>
              <a:rPr lang="es"/>
              <a:t>Anestesia: potencializa el efecto analgésico logrando relajar al paciente. </a:t>
            </a:r>
            <a:endParaRPr/>
          </a:p>
          <a:p>
            <a:pPr indent="-342900" lvl="0" marL="457200" rtl="0" algn="l">
              <a:spcBef>
                <a:spcPts val="0"/>
              </a:spcBef>
              <a:spcAft>
                <a:spcPts val="0"/>
              </a:spcAft>
              <a:buSzPts val="1800"/>
              <a:buChar char="●"/>
            </a:pPr>
            <a:r>
              <a:rPr lang="es"/>
              <a:t>Edema: proporciona mayor actividad al drenaje linfático, regula el sodio y potasio eliminando inflamación y dolor.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64"/>
          <p:cNvSpPr txBox="1"/>
          <p:nvPr>
            <p:ph idx="1" type="body"/>
          </p:nvPr>
        </p:nvSpPr>
        <p:spPr>
          <a:xfrm>
            <a:off x="2410100" y="508700"/>
            <a:ext cx="6321600" cy="4089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Exodoncia: acelera la regeneración del área de la sutura, reduce dolor e inflamación post-operatorio. </a:t>
            </a:r>
            <a:endParaRPr/>
          </a:p>
          <a:p>
            <a:pPr indent="-342900" lvl="0" marL="457200" rtl="0" algn="l">
              <a:spcBef>
                <a:spcPts val="0"/>
              </a:spcBef>
              <a:spcAft>
                <a:spcPts val="0"/>
              </a:spcAft>
              <a:buSzPts val="1800"/>
              <a:buChar char="●"/>
            </a:pPr>
            <a:r>
              <a:rPr lang="es"/>
              <a:t>Ortodoncia: elimina el dolor, acelera el movimiento mecánico de las piezas , acelera la osteointegración </a:t>
            </a:r>
            <a:endParaRPr/>
          </a:p>
          <a:p>
            <a:pPr indent="-342900" lvl="0" marL="457200" rtl="0" algn="l">
              <a:spcBef>
                <a:spcPts val="0"/>
              </a:spcBef>
              <a:spcAft>
                <a:spcPts val="0"/>
              </a:spcAft>
              <a:buSzPts val="1800"/>
              <a:buChar char="●"/>
            </a:pPr>
            <a:r>
              <a:rPr lang="es"/>
              <a:t>Gingivitis: elimina la inflamación y el dolor. </a:t>
            </a:r>
            <a:endParaRPr/>
          </a:p>
          <a:p>
            <a:pPr indent="-342900" lvl="0" marL="457200" rtl="0" algn="l">
              <a:spcBef>
                <a:spcPts val="0"/>
              </a:spcBef>
              <a:spcAft>
                <a:spcPts val="0"/>
              </a:spcAft>
              <a:buSzPts val="1800"/>
              <a:buChar char="●"/>
            </a:pPr>
            <a:r>
              <a:rPr lang="es"/>
              <a:t>Lengua geográfica: acelera la reparación del tejido y dolor e inflamación. </a:t>
            </a:r>
            <a:endParaRPr/>
          </a:p>
          <a:p>
            <a:pPr indent="-342900" lvl="0" marL="457200" rtl="0" algn="l">
              <a:spcBef>
                <a:spcPts val="0"/>
              </a:spcBef>
              <a:spcAft>
                <a:spcPts val="0"/>
              </a:spcAft>
              <a:buSzPts val="1800"/>
              <a:buChar char="●"/>
            </a:pPr>
            <a:r>
              <a:rPr lang="es"/>
              <a:t>Herpes simple y Herpes zoster: disminuye la virulencia e incidencia acelerando la cicatrización y disminuyendo el dolor. </a:t>
            </a:r>
            <a:endParaRPr/>
          </a:p>
          <a:p>
            <a:pPr indent="-342900" lvl="0" marL="457200" rtl="0" algn="l">
              <a:spcBef>
                <a:spcPts val="0"/>
              </a:spcBef>
              <a:spcAft>
                <a:spcPts val="0"/>
              </a:spcAft>
              <a:buSzPts val="1800"/>
              <a:buChar char="●"/>
            </a:pPr>
            <a:r>
              <a:rPr lang="es"/>
              <a:t>Lengua fisurada: acelera la reparación de tejido, elimina el dolor e inflamación.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65"/>
          <p:cNvSpPr txBox="1"/>
          <p:nvPr>
            <p:ph idx="1" type="body"/>
          </p:nvPr>
        </p:nvSpPr>
        <p:spPr>
          <a:xfrm>
            <a:off x="2410100" y="508700"/>
            <a:ext cx="6321600" cy="4089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Neuralgia: desinflama y elimina el dolor. </a:t>
            </a:r>
            <a:endParaRPr/>
          </a:p>
          <a:p>
            <a:pPr indent="-342900" lvl="0" marL="457200" rtl="0" algn="l">
              <a:spcBef>
                <a:spcPts val="0"/>
              </a:spcBef>
              <a:spcAft>
                <a:spcPts val="0"/>
              </a:spcAft>
              <a:buSzPts val="1800"/>
              <a:buChar char="●"/>
            </a:pPr>
            <a:r>
              <a:rPr lang="es"/>
              <a:t>Parestesias: desinflama , elimina el dolor y repara la rama afectada. </a:t>
            </a:r>
            <a:endParaRPr/>
          </a:p>
          <a:p>
            <a:pPr indent="-342900" lvl="0" marL="457200" rtl="0" algn="l">
              <a:spcBef>
                <a:spcPts val="0"/>
              </a:spcBef>
              <a:spcAft>
                <a:spcPts val="0"/>
              </a:spcAft>
              <a:buSzPts val="1800"/>
              <a:buChar char="●"/>
            </a:pPr>
            <a:r>
              <a:rPr lang="es"/>
              <a:t>Pericoronitis: elimina el dolor y desinflama. </a:t>
            </a:r>
            <a:endParaRPr/>
          </a:p>
          <a:p>
            <a:pPr indent="-342900" lvl="0" marL="457200" rtl="0" algn="l">
              <a:spcBef>
                <a:spcPts val="0"/>
              </a:spcBef>
              <a:spcAft>
                <a:spcPts val="0"/>
              </a:spcAft>
              <a:buSzPts val="1800"/>
              <a:buChar char="●"/>
            </a:pPr>
            <a:r>
              <a:rPr lang="es"/>
              <a:t>Periodoncia: elimina la hipersensibilidad, desinflama , acelera la neoformación ósea y aumenta la adherencia de las fibras periodontales.</a:t>
            </a:r>
            <a:endParaRPr/>
          </a:p>
          <a:p>
            <a:pPr indent="-342900" lvl="0" marL="457200" rtl="0" algn="l">
              <a:spcBef>
                <a:spcPts val="0"/>
              </a:spcBef>
              <a:spcAft>
                <a:spcPts val="0"/>
              </a:spcAft>
              <a:buSzPts val="1800"/>
              <a:buChar char="●"/>
            </a:pPr>
            <a:r>
              <a:rPr lang="es"/>
              <a:t>Implantología: acelera la reparación ósea y mejora la calidad histológica. </a:t>
            </a:r>
            <a:endParaRPr/>
          </a:p>
          <a:p>
            <a:pPr indent="-342900" lvl="0" marL="457200" rtl="0" algn="l">
              <a:spcBef>
                <a:spcPts val="0"/>
              </a:spcBef>
              <a:spcAft>
                <a:spcPts val="0"/>
              </a:spcAft>
              <a:buSzPts val="1800"/>
              <a:buChar char="●"/>
            </a:pPr>
            <a:r>
              <a:rPr lang="es"/>
              <a:t>Blanqueamiento dental: activa beta-carotenos contenidos en el peróxido de hidrógeno, aumentando su efectividad y sella túbulos dentinarios evitando la sensibilidad y los riesgos de una posible pulpitis.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66"/>
          <p:cNvSpPr txBox="1"/>
          <p:nvPr>
            <p:ph type="ctrTitle"/>
          </p:nvPr>
        </p:nvSpPr>
        <p:spPr>
          <a:xfrm>
            <a:off x="1086450" y="1581800"/>
            <a:ext cx="69711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Palpación</a:t>
            </a:r>
            <a:endParaRPr/>
          </a:p>
        </p:txBody>
      </p:sp>
      <p:sp>
        <p:nvSpPr>
          <p:cNvPr id="419" name="Google Shape;419;p66"/>
          <p:cNvSpPr txBox="1"/>
          <p:nvPr/>
        </p:nvSpPr>
        <p:spPr>
          <a:xfrm>
            <a:off x="2371725" y="2181600"/>
            <a:ext cx="42189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None/>
            </a:pPr>
            <a:r>
              <a:rPr lang="es" sz="1800">
                <a:solidFill>
                  <a:schemeClr val="accent1"/>
                </a:solidFill>
                <a:latin typeface="Raleway"/>
                <a:ea typeface="Raleway"/>
                <a:cs typeface="Raleway"/>
                <a:sym typeface="Raleway"/>
              </a:rPr>
              <a:t>“El objetivo es identificar lo que se encuentra bajo nuestras manos”</a:t>
            </a:r>
            <a:endParaRPr>
              <a:solidFill>
                <a:schemeClr val="accent1"/>
              </a:solidFill>
              <a:latin typeface="Raleway"/>
              <a:ea typeface="Raleway"/>
              <a:cs typeface="Raleway"/>
              <a:sym typeface="Raleway"/>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67"/>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La mano como receptor</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68"/>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Objetivos</a:t>
            </a:r>
            <a:endParaRPr/>
          </a:p>
        </p:txBody>
      </p:sp>
      <p:sp>
        <p:nvSpPr>
          <p:cNvPr id="430" name="Google Shape;430;p68"/>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Detectar textura tisular anormal </a:t>
            </a:r>
            <a:endParaRPr/>
          </a:p>
          <a:p>
            <a:pPr indent="-342900" lvl="0" marL="457200" rtl="0" algn="l">
              <a:spcBef>
                <a:spcPts val="0"/>
              </a:spcBef>
              <a:spcAft>
                <a:spcPts val="0"/>
              </a:spcAft>
              <a:buSzPts val="1800"/>
              <a:buChar char="●"/>
            </a:pPr>
            <a:r>
              <a:rPr lang="es"/>
              <a:t>Simetría de la posición estructural (tacto-visión) </a:t>
            </a:r>
            <a:endParaRPr/>
          </a:p>
          <a:p>
            <a:pPr indent="-342900" lvl="0" marL="457200" rtl="0" algn="l">
              <a:spcBef>
                <a:spcPts val="0"/>
              </a:spcBef>
              <a:spcAft>
                <a:spcPts val="0"/>
              </a:spcAft>
              <a:buSzPts val="1800"/>
              <a:buChar char="●"/>
            </a:pPr>
            <a:r>
              <a:rPr lang="es"/>
              <a:t>Análisis cuantitativo del movimiento (desarrollo-final) </a:t>
            </a:r>
            <a:endParaRPr/>
          </a:p>
          <a:p>
            <a:pPr indent="-342900" lvl="0" marL="457200" rtl="0" algn="l">
              <a:spcBef>
                <a:spcPts val="0"/>
              </a:spcBef>
              <a:spcAft>
                <a:spcPts val="0"/>
              </a:spcAft>
              <a:buSzPts val="1800"/>
              <a:buChar char="●"/>
            </a:pPr>
            <a:r>
              <a:rPr lang="es"/>
              <a:t>Evaluación de los cambios producidos en la palpación</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69"/>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Palpación superficial</a:t>
            </a:r>
            <a:endParaRPr/>
          </a:p>
        </p:txBody>
      </p:sp>
      <p:sp>
        <p:nvSpPr>
          <p:cNvPr id="436" name="Google Shape;436;p69"/>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Cambios cutáneos </a:t>
            </a:r>
            <a:endParaRPr/>
          </a:p>
          <a:p>
            <a:pPr indent="-342900" lvl="0" marL="457200" rtl="0" algn="l">
              <a:spcBef>
                <a:spcPts val="0"/>
              </a:spcBef>
              <a:spcAft>
                <a:spcPts val="0"/>
              </a:spcAft>
              <a:buSzPts val="1800"/>
              <a:buChar char="●"/>
            </a:pPr>
            <a:r>
              <a:rPr lang="es"/>
              <a:t>Cambios de temperatura </a:t>
            </a:r>
            <a:endParaRPr/>
          </a:p>
          <a:p>
            <a:pPr indent="-342900" lvl="0" marL="457200" rtl="0" algn="l">
              <a:spcBef>
                <a:spcPts val="0"/>
              </a:spcBef>
              <a:spcAft>
                <a:spcPts val="0"/>
              </a:spcAft>
              <a:buSzPts val="1800"/>
              <a:buChar char="●"/>
            </a:pPr>
            <a:r>
              <a:rPr lang="es"/>
              <a:t>Tensión en musculatura superficial </a:t>
            </a:r>
            <a:endParaRPr/>
          </a:p>
          <a:p>
            <a:pPr indent="-342900" lvl="0" marL="457200" rtl="0" algn="l">
              <a:spcBef>
                <a:spcPts val="0"/>
              </a:spcBef>
              <a:spcAft>
                <a:spcPts val="0"/>
              </a:spcAft>
              <a:buSzPts val="1800"/>
              <a:buChar char="●"/>
            </a:pPr>
            <a:r>
              <a:rPr lang="es"/>
              <a:t>Dolor provocado </a:t>
            </a:r>
            <a:endParaRPr/>
          </a:p>
          <a:p>
            <a:pPr indent="-342900" lvl="0" marL="457200" rtl="0" algn="l">
              <a:spcBef>
                <a:spcPts val="0"/>
              </a:spcBef>
              <a:spcAft>
                <a:spcPts val="0"/>
              </a:spcAft>
              <a:buSzPts val="1800"/>
              <a:buChar char="●"/>
            </a:pPr>
            <a:r>
              <a:rPr lang="es"/>
              <a:t>Edema</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70"/>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Palpación profunda</a:t>
            </a:r>
            <a:endParaRPr/>
          </a:p>
        </p:txBody>
      </p:sp>
      <p:sp>
        <p:nvSpPr>
          <p:cNvPr id="442" name="Google Shape;442;p70"/>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Movilidad de los tejidos </a:t>
            </a:r>
            <a:endParaRPr/>
          </a:p>
          <a:p>
            <a:pPr indent="-342900" lvl="0" marL="457200" rtl="0" algn="l">
              <a:spcBef>
                <a:spcPts val="0"/>
              </a:spcBef>
              <a:spcAft>
                <a:spcPts val="0"/>
              </a:spcAft>
              <a:buSzPts val="1800"/>
              <a:buChar char="●"/>
            </a:pPr>
            <a:r>
              <a:rPr lang="es"/>
              <a:t>Dolor provocado </a:t>
            </a:r>
            <a:endParaRPr/>
          </a:p>
          <a:p>
            <a:pPr indent="-342900" lvl="0" marL="457200" rtl="0" algn="l">
              <a:spcBef>
                <a:spcPts val="0"/>
              </a:spcBef>
              <a:spcAft>
                <a:spcPts val="0"/>
              </a:spcAft>
              <a:buSzPts val="1800"/>
              <a:buChar char="●"/>
            </a:pPr>
            <a:r>
              <a:rPr lang="es"/>
              <a:t>Edema </a:t>
            </a:r>
            <a:endParaRPr/>
          </a:p>
          <a:p>
            <a:pPr indent="-342900" lvl="0" marL="457200" rtl="0" algn="l">
              <a:spcBef>
                <a:spcPts val="0"/>
              </a:spcBef>
              <a:spcAft>
                <a:spcPts val="0"/>
              </a:spcAft>
              <a:buSzPts val="1800"/>
              <a:buChar char="●"/>
            </a:pPr>
            <a:r>
              <a:rPr lang="es"/>
              <a:t>Tensión en musculatura profunda </a:t>
            </a:r>
            <a:endParaRPr/>
          </a:p>
          <a:p>
            <a:pPr indent="-342900" lvl="0" marL="457200" rtl="0" algn="l">
              <a:spcBef>
                <a:spcPts val="0"/>
              </a:spcBef>
              <a:spcAft>
                <a:spcPts val="0"/>
              </a:spcAft>
              <a:buSzPts val="1800"/>
              <a:buChar char="●"/>
            </a:pPr>
            <a:r>
              <a:rPr lang="es"/>
              <a:t>Fibrosis </a:t>
            </a:r>
            <a:endParaRPr/>
          </a:p>
          <a:p>
            <a:pPr indent="-342900" lvl="0" marL="457200" rtl="0" algn="l">
              <a:spcBef>
                <a:spcPts val="0"/>
              </a:spcBef>
              <a:spcAft>
                <a:spcPts val="0"/>
              </a:spcAft>
              <a:buSzPts val="1800"/>
              <a:buChar char="●"/>
            </a:pPr>
            <a:r>
              <a:rPr lang="es"/>
              <a:t>Cambios interóseos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71"/>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Premisas previas	</a:t>
            </a:r>
            <a:endParaRPr/>
          </a:p>
        </p:txBody>
      </p:sp>
      <p:sp>
        <p:nvSpPr>
          <p:cNvPr id="448" name="Google Shape;448;p71"/>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No realizar sobre la ropa </a:t>
            </a:r>
            <a:endParaRPr/>
          </a:p>
          <a:p>
            <a:pPr indent="-342900" lvl="0" marL="457200" rtl="0" algn="l">
              <a:spcBef>
                <a:spcPts val="0"/>
              </a:spcBef>
              <a:spcAft>
                <a:spcPts val="0"/>
              </a:spcAft>
              <a:buSzPts val="1800"/>
              <a:buChar char="●"/>
            </a:pPr>
            <a:r>
              <a:rPr lang="es"/>
              <a:t>Posición relajada del evaluador</a:t>
            </a:r>
            <a:endParaRPr/>
          </a:p>
          <a:p>
            <a:pPr indent="-317500" lvl="1" marL="914400" rtl="0" algn="l">
              <a:spcBef>
                <a:spcPts val="0"/>
              </a:spcBef>
              <a:spcAft>
                <a:spcPts val="0"/>
              </a:spcAft>
              <a:buSzPts val="1400"/>
              <a:buChar char="○"/>
            </a:pPr>
            <a:r>
              <a:rPr lang="es"/>
              <a:t>Apoyo de brazos para evitar que el peso del MS interfiera </a:t>
            </a:r>
            <a:endParaRPr/>
          </a:p>
          <a:p>
            <a:pPr indent="-342900" lvl="0" marL="457200" rtl="0" algn="l">
              <a:spcBef>
                <a:spcPts val="0"/>
              </a:spcBef>
              <a:spcAft>
                <a:spcPts val="0"/>
              </a:spcAft>
              <a:buSzPts val="1800"/>
              <a:buChar char="●"/>
            </a:pPr>
            <a:r>
              <a:rPr lang="es"/>
              <a:t>Contacto progresivo (sup-prof / lento-rápido)</a:t>
            </a:r>
            <a:endParaRPr/>
          </a:p>
          <a:p>
            <a:pPr indent="-342900" lvl="0" marL="457200" rtl="0" algn="l">
              <a:spcBef>
                <a:spcPts val="0"/>
              </a:spcBef>
              <a:spcAft>
                <a:spcPts val="0"/>
              </a:spcAft>
              <a:buSzPts val="1800"/>
              <a:buChar char="●"/>
            </a:pPr>
            <a:r>
              <a:rPr lang="es"/>
              <a:t>Contacto sin exceso de fuerza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72"/>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Tipos de tejidos al palpar</a:t>
            </a:r>
            <a:endParaRPr/>
          </a:p>
        </p:txBody>
      </p:sp>
      <p:sp>
        <p:nvSpPr>
          <p:cNvPr id="454" name="Google Shape;454;p72"/>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Arteria (presencia de pulso) </a:t>
            </a:r>
            <a:endParaRPr/>
          </a:p>
          <a:p>
            <a:pPr indent="-342900" lvl="0" marL="457200" rtl="0" algn="l">
              <a:spcBef>
                <a:spcPts val="0"/>
              </a:spcBef>
              <a:spcAft>
                <a:spcPts val="0"/>
              </a:spcAft>
              <a:buSzPts val="1800"/>
              <a:buChar char="●"/>
            </a:pPr>
            <a:r>
              <a:rPr lang="es"/>
              <a:t>Vena </a:t>
            </a:r>
            <a:endParaRPr/>
          </a:p>
          <a:p>
            <a:pPr indent="-342900" lvl="0" marL="457200" rtl="0" algn="l">
              <a:spcBef>
                <a:spcPts val="0"/>
              </a:spcBef>
              <a:spcAft>
                <a:spcPts val="0"/>
              </a:spcAft>
              <a:buSzPts val="1800"/>
              <a:buChar char="●"/>
            </a:pPr>
            <a:r>
              <a:rPr lang="es"/>
              <a:t>Tendón (relacionado al músculo) </a:t>
            </a:r>
            <a:endParaRPr/>
          </a:p>
          <a:p>
            <a:pPr indent="-342900" lvl="0" marL="457200" rtl="0" algn="l">
              <a:spcBef>
                <a:spcPts val="0"/>
              </a:spcBef>
              <a:spcAft>
                <a:spcPts val="0"/>
              </a:spcAft>
              <a:buSzPts val="1800"/>
              <a:buChar char="●"/>
            </a:pPr>
            <a:r>
              <a:rPr lang="es"/>
              <a:t>Ligamento (aparece y desaparece en las posiciones articulares)</a:t>
            </a:r>
            <a:endParaRPr/>
          </a:p>
          <a:p>
            <a:pPr indent="-342900" lvl="0" marL="457200" rtl="0" algn="l">
              <a:spcBef>
                <a:spcPts val="0"/>
              </a:spcBef>
              <a:spcAft>
                <a:spcPts val="0"/>
              </a:spcAft>
              <a:buSzPts val="1800"/>
              <a:buChar char="●"/>
            </a:pPr>
            <a:r>
              <a:rPr lang="es"/>
              <a:t>Músculo</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73"/>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Palpación muscular</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74"/>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¿Qué tomar en cuenta?</a:t>
            </a:r>
            <a:endParaRPr/>
          </a:p>
        </p:txBody>
      </p:sp>
      <p:sp>
        <p:nvSpPr>
          <p:cNvPr id="465" name="Google Shape;465;p74"/>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Tono</a:t>
            </a:r>
            <a:endParaRPr/>
          </a:p>
          <a:p>
            <a:pPr indent="-342900" lvl="0" marL="457200" rtl="0" algn="l">
              <a:spcBef>
                <a:spcPts val="0"/>
              </a:spcBef>
              <a:spcAft>
                <a:spcPts val="0"/>
              </a:spcAft>
              <a:buSzPts val="1800"/>
              <a:buChar char="●"/>
            </a:pPr>
            <a:r>
              <a:rPr lang="es"/>
              <a:t>Temperatura</a:t>
            </a:r>
            <a:endParaRPr/>
          </a:p>
          <a:p>
            <a:pPr indent="-342900" lvl="0" marL="457200" rtl="0" algn="l">
              <a:spcBef>
                <a:spcPts val="0"/>
              </a:spcBef>
              <a:spcAft>
                <a:spcPts val="0"/>
              </a:spcAft>
              <a:buSzPts val="1800"/>
              <a:buChar char="●"/>
            </a:pPr>
            <a:r>
              <a:rPr lang="es"/>
              <a:t>Integridad</a:t>
            </a:r>
            <a:endParaRPr/>
          </a:p>
          <a:p>
            <a:pPr indent="-342900" lvl="0" marL="457200" rtl="0" algn="l">
              <a:spcBef>
                <a:spcPts val="0"/>
              </a:spcBef>
              <a:spcAft>
                <a:spcPts val="0"/>
              </a:spcAft>
              <a:buSzPts val="1800"/>
              <a:buChar char="●"/>
            </a:pPr>
            <a:r>
              <a:rPr lang="es"/>
              <a:t>Flexibilidad</a:t>
            </a:r>
            <a:endParaRPr/>
          </a:p>
          <a:p>
            <a:pPr indent="-342900" lvl="0" marL="457200" rtl="0" algn="l">
              <a:spcBef>
                <a:spcPts val="0"/>
              </a:spcBef>
              <a:spcAft>
                <a:spcPts val="0"/>
              </a:spcAft>
              <a:buSzPts val="1800"/>
              <a:buChar char="●"/>
            </a:pPr>
            <a:r>
              <a:rPr lang="es"/>
              <a:t>Sintomatología</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75"/>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Contractura</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76"/>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¿Qué es?</a:t>
            </a:r>
            <a:endParaRPr/>
          </a:p>
        </p:txBody>
      </p:sp>
      <p:sp>
        <p:nvSpPr>
          <p:cNvPr id="476" name="Google Shape;476;p76"/>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Contracción constante e involuntaria de un músculo</a:t>
            </a:r>
            <a:endParaRPr/>
          </a:p>
          <a:p>
            <a:pPr indent="-342900" lvl="0" marL="457200" rtl="0" algn="l">
              <a:spcBef>
                <a:spcPts val="0"/>
              </a:spcBef>
              <a:spcAft>
                <a:spcPts val="0"/>
              </a:spcAft>
              <a:buSzPts val="1800"/>
              <a:buChar char="●"/>
            </a:pPr>
            <a:r>
              <a:rPr lang="es"/>
              <a:t>Provoca dolor e inflamación </a:t>
            </a:r>
            <a:endParaRPr/>
          </a:p>
          <a:p>
            <a:pPr indent="-342900" lvl="0" marL="457200" rtl="0" algn="l">
              <a:spcBef>
                <a:spcPts val="0"/>
              </a:spcBef>
              <a:spcAft>
                <a:spcPts val="0"/>
              </a:spcAft>
              <a:buSzPts val="1800"/>
              <a:buChar char="●"/>
            </a:pPr>
            <a:r>
              <a:rPr lang="es"/>
              <a:t>Zona adolorida con presencia de un bulto hinchado y duro</a:t>
            </a:r>
            <a:endParaRPr/>
          </a:p>
          <a:p>
            <a:pPr indent="-342900" lvl="0" marL="457200" rtl="0" algn="l">
              <a:spcBef>
                <a:spcPts val="0"/>
              </a:spcBef>
              <a:spcAft>
                <a:spcPts val="0"/>
              </a:spcAft>
              <a:buSzPts val="1800"/>
              <a:buChar char="●"/>
            </a:pPr>
            <a:r>
              <a:rPr lang="es"/>
              <a:t>Limita la movilidad</a:t>
            </a:r>
            <a:endParaRPr/>
          </a:p>
          <a:p>
            <a:pPr indent="0" lvl="0" marL="0" rtl="0" algn="l">
              <a:spcBef>
                <a:spcPts val="1600"/>
              </a:spcBef>
              <a:spcAft>
                <a:spcPts val="1600"/>
              </a:spcAft>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pic>
        <p:nvPicPr>
          <p:cNvPr id="481" name="Google Shape;481;p77"/>
          <p:cNvPicPr preferRelativeResize="0"/>
          <p:nvPr/>
        </p:nvPicPr>
        <p:blipFill>
          <a:blip r:embed="rId3">
            <a:alphaModFix/>
          </a:blip>
          <a:stretch>
            <a:fillRect/>
          </a:stretch>
        </p:blipFill>
        <p:spPr>
          <a:xfrm>
            <a:off x="1675150" y="360413"/>
            <a:ext cx="5793700" cy="44226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78"/>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Punto Gatillo Miofascial</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79"/>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Características</a:t>
            </a:r>
            <a:endParaRPr/>
          </a:p>
        </p:txBody>
      </p:sp>
      <p:sp>
        <p:nvSpPr>
          <p:cNvPr id="492" name="Google Shape;492;p79"/>
          <p:cNvSpPr txBox="1"/>
          <p:nvPr>
            <p:ph idx="1" type="body"/>
          </p:nvPr>
        </p:nvSpPr>
        <p:spPr>
          <a:xfrm>
            <a:off x="2410100" y="1367175"/>
            <a:ext cx="6321600" cy="3267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Pequeño nódulo palpable bajo la piel</a:t>
            </a:r>
            <a:endParaRPr/>
          </a:p>
          <a:p>
            <a:pPr indent="-342900" lvl="0" marL="457200" rtl="0" algn="l">
              <a:spcBef>
                <a:spcPts val="0"/>
              </a:spcBef>
              <a:spcAft>
                <a:spcPts val="0"/>
              </a:spcAft>
              <a:buSzPts val="1800"/>
              <a:buChar char="●"/>
            </a:pPr>
            <a:r>
              <a:rPr lang="es"/>
              <a:t>Presencia de inflamación y pobre riego sanguíneo</a:t>
            </a:r>
            <a:endParaRPr/>
          </a:p>
          <a:p>
            <a:pPr indent="-342900" lvl="0" marL="457200" rtl="0" algn="l">
              <a:spcBef>
                <a:spcPts val="0"/>
              </a:spcBef>
              <a:spcAft>
                <a:spcPts val="0"/>
              </a:spcAft>
              <a:buSzPts val="1800"/>
              <a:buChar char="●"/>
            </a:pPr>
            <a:r>
              <a:rPr lang="es"/>
              <a:t>Ubicado dentro de un músculo</a:t>
            </a:r>
            <a:endParaRPr/>
          </a:p>
          <a:p>
            <a:pPr indent="-342900" lvl="0" marL="457200" rtl="0" algn="l">
              <a:spcBef>
                <a:spcPts val="0"/>
              </a:spcBef>
              <a:spcAft>
                <a:spcPts val="0"/>
              </a:spcAft>
              <a:buSzPts val="1800"/>
              <a:buChar char="●"/>
            </a:pPr>
            <a:r>
              <a:rPr lang="es"/>
              <a:t>Altamente irritable y doloroso al ser comprimido</a:t>
            </a:r>
            <a:endParaRPr/>
          </a:p>
          <a:p>
            <a:pPr indent="-342900" lvl="0" marL="457200" rtl="0" algn="l">
              <a:spcBef>
                <a:spcPts val="0"/>
              </a:spcBef>
              <a:spcAft>
                <a:spcPts val="0"/>
              </a:spcAft>
              <a:buSzPts val="1800"/>
              <a:buChar char="●"/>
            </a:pPr>
            <a:r>
              <a:rPr lang="es"/>
              <a:t>Presenta área de dolor referido</a:t>
            </a:r>
            <a:endParaRPr/>
          </a:p>
          <a:p>
            <a:pPr indent="-342900" lvl="0" marL="457200" rtl="0" algn="l">
              <a:spcBef>
                <a:spcPts val="0"/>
              </a:spcBef>
              <a:spcAft>
                <a:spcPts val="0"/>
              </a:spcAft>
              <a:buSzPts val="1800"/>
              <a:buChar char="●"/>
            </a:pPr>
            <a:r>
              <a:rPr lang="es"/>
              <a:t>Rara vez presenta patrón de irradiación nervioso de tipo dermatomal</a:t>
            </a:r>
            <a:endParaRPr/>
          </a:p>
          <a:p>
            <a:pPr indent="-342900" lvl="0" marL="457200" rtl="0" algn="l">
              <a:spcBef>
                <a:spcPts val="0"/>
              </a:spcBef>
              <a:spcAft>
                <a:spcPts val="0"/>
              </a:spcAft>
              <a:buSzPts val="1800"/>
              <a:buChar char="●"/>
            </a:pPr>
            <a:r>
              <a:rPr lang="es"/>
              <a:t>Generalmente se encuentran en una parte determinada del músculo afectado por donde discurre la línea miofascial (banda tensa)</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pic>
        <p:nvPicPr>
          <p:cNvPr id="497" name="Google Shape;497;p80"/>
          <p:cNvPicPr preferRelativeResize="0"/>
          <p:nvPr/>
        </p:nvPicPr>
        <p:blipFill>
          <a:blip r:embed="rId3">
            <a:alphaModFix/>
          </a:blip>
          <a:stretch>
            <a:fillRect/>
          </a:stretch>
        </p:blipFill>
        <p:spPr>
          <a:xfrm>
            <a:off x="1574988" y="651788"/>
            <a:ext cx="5994025" cy="38399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81"/>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Causas</a:t>
            </a:r>
            <a:endParaRPr/>
          </a:p>
        </p:txBody>
      </p:sp>
      <p:sp>
        <p:nvSpPr>
          <p:cNvPr id="503" name="Google Shape;503;p81"/>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Trauma</a:t>
            </a:r>
            <a:endParaRPr/>
          </a:p>
          <a:p>
            <a:pPr indent="-342900" lvl="0" marL="457200" rtl="0" algn="l">
              <a:spcBef>
                <a:spcPts val="0"/>
              </a:spcBef>
              <a:spcAft>
                <a:spcPts val="0"/>
              </a:spcAft>
              <a:buSzPts val="1800"/>
              <a:buChar char="●"/>
            </a:pPr>
            <a:r>
              <a:rPr lang="es"/>
              <a:t>Microtrauma por sobresolicitación</a:t>
            </a:r>
            <a:endParaRPr/>
          </a:p>
          <a:p>
            <a:pPr indent="-342900" lvl="0" marL="457200" rtl="0" algn="l">
              <a:spcBef>
                <a:spcPts val="0"/>
              </a:spcBef>
              <a:spcAft>
                <a:spcPts val="0"/>
              </a:spcAft>
              <a:buSzPts val="1800"/>
              <a:buChar char="●"/>
            </a:pPr>
            <a:r>
              <a:rPr lang="es"/>
              <a:t>Causas bioquímicas por factores externos (ambiente) e internos (metabolismo)</a:t>
            </a:r>
            <a:endParaRPr/>
          </a:p>
          <a:p>
            <a:pPr indent="-342900" lvl="0" marL="457200" rtl="0" algn="l">
              <a:spcBef>
                <a:spcPts val="0"/>
              </a:spcBef>
              <a:spcAft>
                <a:spcPts val="0"/>
              </a:spcAft>
              <a:buSzPts val="1800"/>
              <a:buChar char="●"/>
            </a:pPr>
            <a:r>
              <a:rPr lang="es"/>
              <a:t>Malos hábitos posturales</a:t>
            </a:r>
            <a:endParaRPr/>
          </a:p>
          <a:p>
            <a:pPr indent="-342900" lvl="0" marL="457200" rtl="0" algn="l">
              <a:spcBef>
                <a:spcPts val="0"/>
              </a:spcBef>
              <a:spcAft>
                <a:spcPts val="0"/>
              </a:spcAft>
              <a:buSzPts val="1800"/>
              <a:buChar char="●"/>
            </a:pPr>
            <a:r>
              <a:rPr lang="es"/>
              <a:t>Alimentación inadecuada</a:t>
            </a:r>
            <a:endParaRPr/>
          </a:p>
          <a:p>
            <a:pPr indent="-342900" lvl="0" marL="457200" rtl="0" algn="l">
              <a:spcBef>
                <a:spcPts val="0"/>
              </a:spcBef>
              <a:spcAft>
                <a:spcPts val="0"/>
              </a:spcAft>
              <a:buSzPts val="1800"/>
              <a:buChar char="●"/>
            </a:pPr>
            <a:r>
              <a:rPr lang="es"/>
              <a:t>Ejecución incorrecta del ejercicio físico</a:t>
            </a:r>
            <a:endParaRPr/>
          </a:p>
          <a:p>
            <a:pPr indent="-342900" lvl="0" marL="457200" rtl="0" algn="l">
              <a:spcBef>
                <a:spcPts val="0"/>
              </a:spcBef>
              <a:spcAft>
                <a:spcPts val="0"/>
              </a:spcAft>
              <a:buSzPts val="1800"/>
              <a:buChar char="●"/>
            </a:pPr>
            <a:r>
              <a:rPr lang="es"/>
              <a:t>Vida sedentaria</a:t>
            </a:r>
            <a:endParaRPr/>
          </a:p>
          <a:p>
            <a:pPr indent="-342900" lvl="0" marL="457200" rtl="0" algn="l">
              <a:spcBef>
                <a:spcPts val="0"/>
              </a:spcBef>
              <a:spcAft>
                <a:spcPts val="0"/>
              </a:spcAft>
              <a:buSzPts val="1800"/>
              <a:buChar char="●"/>
            </a:pPr>
            <a:r>
              <a:rPr lang="es"/>
              <a:t>Estrés</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graphicFrame>
        <p:nvGraphicFramePr>
          <p:cNvPr id="508" name="Google Shape;508;p82"/>
          <p:cNvGraphicFramePr/>
          <p:nvPr/>
        </p:nvGraphicFramePr>
        <p:xfrm>
          <a:off x="952500" y="918275"/>
          <a:ext cx="3000000" cy="3000000"/>
        </p:xfrm>
        <a:graphic>
          <a:graphicData uri="http://schemas.openxmlformats.org/drawingml/2006/table">
            <a:tbl>
              <a:tblPr>
                <a:noFill/>
                <a:tableStyleId>{56DA2D60-2E5F-4E9D-B6A5-09CA55330697}</a:tableStyleId>
              </a:tblPr>
              <a:tblGrid>
                <a:gridCol w="1844700"/>
                <a:gridCol w="5394300"/>
              </a:tblGrid>
              <a:tr h="381000">
                <a:tc>
                  <a:txBody>
                    <a:bodyPr/>
                    <a:lstStyle/>
                    <a:p>
                      <a:pPr indent="0" lvl="0" marL="0" rtl="0" algn="ctr">
                        <a:spcBef>
                          <a:spcPts val="0"/>
                        </a:spcBef>
                        <a:spcAft>
                          <a:spcPts val="0"/>
                        </a:spcAft>
                        <a:buNone/>
                      </a:pPr>
                      <a:r>
                        <a:rPr b="1" lang="es" sz="1500">
                          <a:latin typeface="Raleway"/>
                          <a:ea typeface="Raleway"/>
                          <a:cs typeface="Raleway"/>
                          <a:sym typeface="Raleway"/>
                        </a:rPr>
                        <a:t>Tipo de PG</a:t>
                      </a:r>
                      <a:endParaRPr b="1" sz="1500">
                        <a:latin typeface="Raleway"/>
                        <a:ea typeface="Raleway"/>
                        <a:cs typeface="Raleway"/>
                        <a:sym typeface="Raleway"/>
                      </a:endParaRPr>
                    </a:p>
                  </a:txBody>
                  <a:tcPr marT="91425" marB="91425" marR="91425" marL="91425" anchor="ctr">
                    <a:solidFill>
                      <a:schemeClr val="dk1"/>
                    </a:solidFill>
                  </a:tcPr>
                </a:tc>
                <a:tc>
                  <a:txBody>
                    <a:bodyPr/>
                    <a:lstStyle/>
                    <a:p>
                      <a:pPr indent="0" lvl="0" marL="0" rtl="0" algn="ctr">
                        <a:spcBef>
                          <a:spcPts val="0"/>
                        </a:spcBef>
                        <a:spcAft>
                          <a:spcPts val="0"/>
                        </a:spcAft>
                        <a:buNone/>
                      </a:pPr>
                      <a:r>
                        <a:rPr b="1" lang="es" sz="1500">
                          <a:latin typeface="Raleway"/>
                          <a:ea typeface="Raleway"/>
                          <a:cs typeface="Raleway"/>
                          <a:sym typeface="Raleway"/>
                        </a:rPr>
                        <a:t>Característica</a:t>
                      </a:r>
                      <a:endParaRPr b="1" sz="1500">
                        <a:latin typeface="Raleway"/>
                        <a:ea typeface="Raleway"/>
                        <a:cs typeface="Raleway"/>
                        <a:sym typeface="Raleway"/>
                      </a:endParaRPr>
                    </a:p>
                  </a:txBody>
                  <a:tcPr marT="91425" marB="91425" marR="91425" marL="91425" anchor="ctr">
                    <a:solidFill>
                      <a:schemeClr val="dk1"/>
                    </a:solidFill>
                  </a:tcPr>
                </a:tc>
              </a:tr>
              <a:tr h="381000">
                <a:tc>
                  <a:txBody>
                    <a:bodyPr/>
                    <a:lstStyle/>
                    <a:p>
                      <a:pPr indent="0" lvl="0" marL="0" rtl="0" algn="ctr">
                        <a:spcBef>
                          <a:spcPts val="0"/>
                        </a:spcBef>
                        <a:spcAft>
                          <a:spcPts val="0"/>
                        </a:spcAft>
                        <a:buNone/>
                      </a:pPr>
                      <a:r>
                        <a:rPr b="1" lang="es">
                          <a:latin typeface="Raleway"/>
                          <a:ea typeface="Raleway"/>
                          <a:cs typeface="Raleway"/>
                          <a:sym typeface="Raleway"/>
                        </a:rPr>
                        <a:t>Primario</a:t>
                      </a:r>
                      <a:endParaRPr b="1">
                        <a:latin typeface="Raleway"/>
                        <a:ea typeface="Raleway"/>
                        <a:cs typeface="Raleway"/>
                        <a:sym typeface="Raleway"/>
                      </a:endParaRPr>
                    </a:p>
                  </a:txBody>
                  <a:tcPr marT="91425" marB="91425" marR="91425" marL="91425" anchor="ctr"/>
                </a:tc>
                <a:tc>
                  <a:txBody>
                    <a:bodyPr/>
                    <a:lstStyle/>
                    <a:p>
                      <a:pPr indent="0" lvl="0" marL="0" rtl="0" algn="ctr">
                        <a:spcBef>
                          <a:spcPts val="0"/>
                        </a:spcBef>
                        <a:spcAft>
                          <a:spcPts val="0"/>
                        </a:spcAft>
                        <a:buNone/>
                      </a:pPr>
                      <a:r>
                        <a:rPr lang="es">
                          <a:latin typeface="Raleway"/>
                          <a:ea typeface="Raleway"/>
                          <a:cs typeface="Raleway"/>
                          <a:sym typeface="Raleway"/>
                        </a:rPr>
                        <a:t>Aparece en un músculo cuando presenta un trastorno o una disfunción de tipo neuromuscular</a:t>
                      </a:r>
                      <a:endParaRPr>
                        <a:latin typeface="Raleway"/>
                        <a:ea typeface="Raleway"/>
                        <a:cs typeface="Raleway"/>
                        <a:sym typeface="Raleway"/>
                      </a:endParaRPr>
                    </a:p>
                  </a:txBody>
                  <a:tcPr marT="91425" marB="91425" marR="91425" marL="91425" anchor="ctr"/>
                </a:tc>
              </a:tr>
              <a:tr h="381000">
                <a:tc>
                  <a:txBody>
                    <a:bodyPr/>
                    <a:lstStyle/>
                    <a:p>
                      <a:pPr indent="0" lvl="0" marL="0" rtl="0" algn="ctr">
                        <a:spcBef>
                          <a:spcPts val="0"/>
                        </a:spcBef>
                        <a:spcAft>
                          <a:spcPts val="0"/>
                        </a:spcAft>
                        <a:buNone/>
                      </a:pPr>
                      <a:r>
                        <a:rPr b="1" lang="es">
                          <a:latin typeface="Raleway"/>
                          <a:ea typeface="Raleway"/>
                          <a:cs typeface="Raleway"/>
                          <a:sym typeface="Raleway"/>
                        </a:rPr>
                        <a:t>Secundario</a:t>
                      </a:r>
                      <a:endParaRPr b="1">
                        <a:latin typeface="Raleway"/>
                        <a:ea typeface="Raleway"/>
                        <a:cs typeface="Raleway"/>
                        <a:sym typeface="Raleway"/>
                      </a:endParaRPr>
                    </a:p>
                  </a:txBody>
                  <a:tcPr marT="91425" marB="91425" marR="91425" marL="91425" anchor="ctr"/>
                </a:tc>
                <a:tc>
                  <a:txBody>
                    <a:bodyPr/>
                    <a:lstStyle/>
                    <a:p>
                      <a:pPr indent="0" lvl="0" marL="0" rtl="0" algn="ctr">
                        <a:spcBef>
                          <a:spcPts val="0"/>
                        </a:spcBef>
                        <a:spcAft>
                          <a:spcPts val="0"/>
                        </a:spcAft>
                        <a:buNone/>
                      </a:pPr>
                      <a:r>
                        <a:rPr lang="es">
                          <a:latin typeface="Raleway"/>
                          <a:ea typeface="Raleway"/>
                          <a:cs typeface="Raleway"/>
                          <a:sym typeface="Raleway"/>
                        </a:rPr>
                        <a:t>Presente en músculos sinergistas al afectado</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Presente en músculos que se encuentran en la zona de dolor referido de los PG primarios</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Presente en los músculos antagonistas que contrarresta la tensión aumentada del músculo clave</a:t>
                      </a:r>
                      <a:endParaRPr>
                        <a:latin typeface="Raleway"/>
                        <a:ea typeface="Raleway"/>
                        <a:cs typeface="Raleway"/>
                        <a:sym typeface="Raleway"/>
                      </a:endParaRPr>
                    </a:p>
                    <a:p>
                      <a:pPr indent="0" lvl="0" marL="0" rtl="0" algn="ctr">
                        <a:spcBef>
                          <a:spcPts val="0"/>
                        </a:spcBef>
                        <a:spcAft>
                          <a:spcPts val="0"/>
                        </a:spcAft>
                        <a:buNone/>
                      </a:pPr>
                      <a:r>
                        <a:rPr b="1" i="1" lang="es">
                          <a:latin typeface="Raleway"/>
                          <a:ea typeface="Raleway"/>
                          <a:cs typeface="Raleway"/>
                          <a:sym typeface="Raleway"/>
                        </a:rPr>
                        <a:t>Para su tratamiento requiere ser solucionado el PG primario</a:t>
                      </a:r>
                      <a:endParaRPr b="1" i="1">
                        <a:latin typeface="Raleway"/>
                        <a:ea typeface="Raleway"/>
                        <a:cs typeface="Raleway"/>
                        <a:sym typeface="Raleway"/>
                      </a:endParaRPr>
                    </a:p>
                  </a:txBody>
                  <a:tcPr marT="91425" marB="91425" marR="91425" marL="91425" anchor="ctr"/>
                </a:tc>
              </a:tr>
              <a:tr h="381000">
                <a:tc>
                  <a:txBody>
                    <a:bodyPr/>
                    <a:lstStyle/>
                    <a:p>
                      <a:pPr indent="0" lvl="0" marL="0" rtl="0" algn="ctr">
                        <a:spcBef>
                          <a:spcPts val="0"/>
                        </a:spcBef>
                        <a:spcAft>
                          <a:spcPts val="0"/>
                        </a:spcAft>
                        <a:buNone/>
                      </a:pPr>
                      <a:r>
                        <a:rPr b="1" lang="es">
                          <a:latin typeface="Raleway"/>
                          <a:ea typeface="Raleway"/>
                          <a:cs typeface="Raleway"/>
                          <a:sym typeface="Raleway"/>
                        </a:rPr>
                        <a:t>Latente</a:t>
                      </a:r>
                      <a:endParaRPr b="1">
                        <a:latin typeface="Raleway"/>
                        <a:ea typeface="Raleway"/>
                        <a:cs typeface="Raleway"/>
                        <a:sym typeface="Raleway"/>
                      </a:endParaRPr>
                    </a:p>
                  </a:txBody>
                  <a:tcPr marT="91425" marB="91425" marR="91425" marL="91425" anchor="ctr"/>
                </a:tc>
                <a:tc>
                  <a:txBody>
                    <a:bodyPr/>
                    <a:lstStyle/>
                    <a:p>
                      <a:pPr indent="0" lvl="0" marL="0" rtl="0" algn="ctr">
                        <a:spcBef>
                          <a:spcPts val="0"/>
                        </a:spcBef>
                        <a:spcAft>
                          <a:spcPts val="0"/>
                        </a:spcAft>
                        <a:buNone/>
                      </a:pPr>
                      <a:r>
                        <a:rPr lang="es">
                          <a:latin typeface="Raleway"/>
                          <a:ea typeface="Raleway"/>
                          <a:cs typeface="Raleway"/>
                          <a:sym typeface="Raleway"/>
                        </a:rPr>
                        <a:t>Indoloros a la actividad normal</a:t>
                      </a:r>
                      <a:endParaRPr>
                        <a:latin typeface="Raleway"/>
                        <a:ea typeface="Raleway"/>
                        <a:cs typeface="Raleway"/>
                        <a:sym typeface="Raleway"/>
                      </a:endParaRPr>
                    </a:p>
                    <a:p>
                      <a:pPr indent="0" lvl="0" marL="0" rtl="0" algn="ctr">
                        <a:spcBef>
                          <a:spcPts val="0"/>
                        </a:spcBef>
                        <a:spcAft>
                          <a:spcPts val="0"/>
                        </a:spcAft>
                        <a:buNone/>
                      </a:pPr>
                      <a:r>
                        <a:rPr lang="es">
                          <a:latin typeface="Raleway"/>
                          <a:ea typeface="Raleway"/>
                          <a:cs typeface="Raleway"/>
                          <a:sym typeface="Raleway"/>
                        </a:rPr>
                        <a:t>Se activan al recibir algún estímulo (presión directa, sobre carga muscular, estrés emocional, etc.)</a:t>
                      </a:r>
                      <a:endParaRPr>
                        <a:latin typeface="Raleway"/>
                        <a:ea typeface="Raleway"/>
                        <a:cs typeface="Raleway"/>
                        <a:sym typeface="Raleway"/>
                      </a:endParaRPr>
                    </a:p>
                  </a:txBody>
                  <a:tcPr marT="91425" marB="91425" marR="91425" marL="91425" anchor="ct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83"/>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¿Cómo afecta al músculo?</a:t>
            </a:r>
            <a:endParaRPr/>
          </a:p>
        </p:txBody>
      </p:sp>
      <p:sp>
        <p:nvSpPr>
          <p:cNvPr id="514" name="Google Shape;514;p83"/>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Generalmente el músculo afectado se encuentra acortado y debilitado pero no atrofiado.</a:t>
            </a:r>
            <a:endParaRPr/>
          </a:p>
          <a:p>
            <a:pPr indent="0" lvl="0" marL="0" rtl="0" algn="l">
              <a:spcBef>
                <a:spcPts val="1600"/>
              </a:spcBef>
              <a:spcAft>
                <a:spcPts val="1600"/>
              </a:spcAft>
              <a:buNone/>
            </a:pPr>
            <a:r>
              <a:rPr lang="es"/>
              <a:t>Conserva su volumen pero es incapaz de generar su máxima amplitud de estiramiento y presenta un agotamiento más fácilmente al ser estimulado.</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84"/>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Tratamiento</a:t>
            </a:r>
            <a:endParaRPr/>
          </a:p>
        </p:txBody>
      </p:sp>
      <p:sp>
        <p:nvSpPr>
          <p:cNvPr id="520" name="Google Shape;520;p8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Presión directa sobre el PG</a:t>
            </a:r>
            <a:endParaRPr/>
          </a:p>
          <a:p>
            <a:pPr indent="-342900" lvl="0" marL="457200" rtl="0" algn="l">
              <a:spcBef>
                <a:spcPts val="0"/>
              </a:spcBef>
              <a:spcAft>
                <a:spcPts val="0"/>
              </a:spcAft>
              <a:buSzPts val="1800"/>
              <a:buChar char="●"/>
            </a:pPr>
            <a:r>
              <a:rPr lang="es"/>
              <a:t>Usar pulgar o dedo índice</a:t>
            </a:r>
            <a:endParaRPr/>
          </a:p>
          <a:p>
            <a:pPr indent="-342900" lvl="0" marL="457200" rtl="0" algn="l">
              <a:spcBef>
                <a:spcPts val="0"/>
              </a:spcBef>
              <a:spcAft>
                <a:spcPts val="0"/>
              </a:spcAft>
              <a:buSzPts val="1800"/>
              <a:buChar char="●"/>
            </a:pPr>
            <a:r>
              <a:rPr lang="es"/>
              <a:t>Romper el ciclo espasmo-dolor</a:t>
            </a:r>
            <a:endParaRPr/>
          </a:p>
          <a:p>
            <a:pPr indent="-342900" lvl="0" marL="457200" rtl="0" algn="l">
              <a:spcBef>
                <a:spcPts val="0"/>
              </a:spcBef>
              <a:spcAft>
                <a:spcPts val="0"/>
              </a:spcAft>
              <a:buSzPts val="1800"/>
              <a:buChar char="●"/>
            </a:pPr>
            <a:r>
              <a:rPr lang="es"/>
              <a:t>Presión firme y constante</a:t>
            </a:r>
            <a:endParaRPr/>
          </a:p>
          <a:p>
            <a:pPr indent="-342900" lvl="0" marL="457200" rtl="0" algn="l">
              <a:spcBef>
                <a:spcPts val="0"/>
              </a:spcBef>
              <a:spcAft>
                <a:spcPts val="0"/>
              </a:spcAft>
              <a:buSzPts val="1800"/>
              <a:buChar char="●"/>
            </a:pPr>
            <a:r>
              <a:rPr lang="es"/>
              <a:t>Tiempo: 30 segundos hasta 2-3 minutos</a:t>
            </a:r>
            <a:endParaRPr/>
          </a:p>
          <a:p>
            <a:pPr indent="-342900" lvl="0" marL="457200" rtl="0" algn="l">
              <a:spcBef>
                <a:spcPts val="0"/>
              </a:spcBef>
              <a:spcAft>
                <a:spcPts val="0"/>
              </a:spcAft>
              <a:buSzPts val="1800"/>
              <a:buChar char="●"/>
            </a:pPr>
            <a:r>
              <a:rPr lang="es"/>
              <a:t>Aumentar la presión si se observa un cese del PG</a:t>
            </a:r>
            <a:endParaRPr/>
          </a:p>
          <a:p>
            <a:pPr indent="-342900" lvl="0" marL="457200" rtl="0" algn="l">
              <a:spcBef>
                <a:spcPts val="0"/>
              </a:spcBef>
              <a:spcAft>
                <a:spcPts val="0"/>
              </a:spcAft>
              <a:buSzPts val="1800"/>
              <a:buChar char="●"/>
            </a:pPr>
            <a:r>
              <a:rPr lang="es"/>
              <a:t>Pedir al paciente una respiración lenta y profunda con enfoque en la espiración para buscar la relajación muscular</a:t>
            </a:r>
            <a:endParaRPr/>
          </a:p>
          <a:p>
            <a:pPr indent="-342900" lvl="0" marL="457200" rtl="0" algn="l">
              <a:spcBef>
                <a:spcPts val="0"/>
              </a:spcBef>
              <a:spcAft>
                <a:spcPts val="0"/>
              </a:spcAft>
              <a:buSzPts val="1800"/>
              <a:buChar char="●"/>
            </a:pPr>
            <a:r>
              <a:rPr lang="es"/>
              <a:t>Técnica incómoda para el paciente</a:t>
            </a:r>
            <a:endParaRPr/>
          </a:p>
        </p:txBody>
      </p:sp>
      <p:sp>
        <p:nvSpPr>
          <p:cNvPr id="521" name="Google Shape;521;p84"/>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Presión digital profunda</a:t>
            </a:r>
            <a:endParaRPr/>
          </a:p>
          <a:p>
            <a:pPr indent="0" lvl="0" marL="0" rtl="0" algn="ctr">
              <a:spcBef>
                <a:spcPts val="0"/>
              </a:spcBef>
              <a:spcAft>
                <a:spcPts val="0"/>
              </a:spcAft>
              <a:buNone/>
            </a:pPr>
            <a:r>
              <a:rPr lang="es"/>
              <a:t>Compresión isquémica</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85"/>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Tratamiento</a:t>
            </a:r>
            <a:endParaRPr/>
          </a:p>
        </p:txBody>
      </p:sp>
      <p:sp>
        <p:nvSpPr>
          <p:cNvPr id="527" name="Google Shape;527;p8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Técnica invasiva</a:t>
            </a:r>
            <a:endParaRPr/>
          </a:p>
          <a:p>
            <a:pPr indent="-342900" lvl="0" marL="457200" rtl="0" algn="l">
              <a:spcBef>
                <a:spcPts val="0"/>
              </a:spcBef>
              <a:spcAft>
                <a:spcPts val="0"/>
              </a:spcAft>
              <a:buSzPts val="1800"/>
              <a:buChar char="●"/>
            </a:pPr>
            <a:r>
              <a:rPr lang="es"/>
              <a:t>Requiere certificación</a:t>
            </a:r>
            <a:endParaRPr/>
          </a:p>
          <a:p>
            <a:pPr indent="-342900" lvl="0" marL="457200" rtl="0" algn="l">
              <a:spcBef>
                <a:spcPts val="0"/>
              </a:spcBef>
              <a:spcAft>
                <a:spcPts val="0"/>
              </a:spcAft>
              <a:buSzPts val="1800"/>
              <a:buChar char="●"/>
            </a:pPr>
            <a:r>
              <a:rPr lang="es"/>
              <a:t>Técnica rápida, efectiva y fácil de realizar</a:t>
            </a:r>
            <a:endParaRPr/>
          </a:p>
        </p:txBody>
      </p:sp>
      <p:sp>
        <p:nvSpPr>
          <p:cNvPr id="528" name="Google Shape;528;p85"/>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Punción seca</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86"/>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Tratamiento</a:t>
            </a:r>
            <a:endParaRPr/>
          </a:p>
        </p:txBody>
      </p:sp>
      <p:sp>
        <p:nvSpPr>
          <p:cNvPr id="534" name="Google Shape;534;p8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Técnica no invasiva</a:t>
            </a:r>
            <a:endParaRPr/>
          </a:p>
          <a:p>
            <a:pPr indent="-342900" lvl="0" marL="457200" rtl="0" algn="l">
              <a:spcBef>
                <a:spcPts val="0"/>
              </a:spcBef>
              <a:spcAft>
                <a:spcPts val="0"/>
              </a:spcAft>
              <a:buSzPts val="1800"/>
              <a:buChar char="●"/>
            </a:pPr>
            <a:r>
              <a:rPr lang="es"/>
              <a:t>Relajación de la tensión muscular</a:t>
            </a:r>
            <a:endParaRPr/>
          </a:p>
          <a:p>
            <a:pPr indent="-342900" lvl="0" marL="457200" rtl="0" algn="l">
              <a:spcBef>
                <a:spcPts val="0"/>
              </a:spcBef>
              <a:spcAft>
                <a:spcPts val="0"/>
              </a:spcAft>
              <a:buSzPts val="1800"/>
              <a:buChar char="●"/>
            </a:pPr>
            <a:r>
              <a:rPr lang="es"/>
              <a:t>Efecto analgésico</a:t>
            </a:r>
            <a:endParaRPr/>
          </a:p>
        </p:txBody>
      </p:sp>
      <p:sp>
        <p:nvSpPr>
          <p:cNvPr id="535" name="Google Shape;535;p86"/>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Laserterapia</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87"/>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Tratamiento</a:t>
            </a:r>
            <a:endParaRPr/>
          </a:p>
        </p:txBody>
      </p:sp>
      <p:sp>
        <p:nvSpPr>
          <p:cNvPr id="541" name="Google Shape;541;p8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De la musculatura agonista y antagonista</a:t>
            </a:r>
            <a:endParaRPr/>
          </a:p>
          <a:p>
            <a:pPr indent="-342900" lvl="0" marL="457200" rtl="0" algn="l">
              <a:spcBef>
                <a:spcPts val="0"/>
              </a:spcBef>
              <a:spcAft>
                <a:spcPts val="0"/>
              </a:spcAft>
              <a:buSzPts val="1800"/>
              <a:buChar char="●"/>
            </a:pPr>
            <a:r>
              <a:rPr lang="es"/>
              <a:t>Pasivo, activo, activo-asistido</a:t>
            </a:r>
            <a:endParaRPr/>
          </a:p>
          <a:p>
            <a:pPr indent="-342900" lvl="0" marL="457200" rtl="0" algn="l">
              <a:spcBef>
                <a:spcPts val="0"/>
              </a:spcBef>
              <a:spcAft>
                <a:spcPts val="0"/>
              </a:spcAft>
              <a:buSzPts val="1800"/>
              <a:buChar char="●"/>
            </a:pPr>
            <a:r>
              <a:rPr lang="es"/>
              <a:t>Duración de 1 minuto</a:t>
            </a:r>
            <a:endParaRPr/>
          </a:p>
          <a:p>
            <a:pPr indent="-342900" lvl="0" marL="457200" rtl="0" algn="l">
              <a:spcBef>
                <a:spcPts val="0"/>
              </a:spcBef>
              <a:spcAft>
                <a:spcPts val="0"/>
              </a:spcAft>
              <a:buSzPts val="1800"/>
              <a:buChar char="●"/>
            </a:pPr>
            <a:r>
              <a:rPr lang="es"/>
              <a:t>Opcional: colocar calor</a:t>
            </a:r>
            <a:endParaRPr/>
          </a:p>
          <a:p>
            <a:pPr indent="-342900" lvl="0" marL="457200" rtl="0" algn="l">
              <a:spcBef>
                <a:spcPts val="0"/>
              </a:spcBef>
              <a:spcAft>
                <a:spcPts val="0"/>
              </a:spcAft>
              <a:buSzPts val="1800"/>
              <a:buChar char="●"/>
            </a:pPr>
            <a:r>
              <a:rPr lang="es"/>
              <a:t>Complemento de otros tratamientos</a:t>
            </a:r>
            <a:endParaRPr/>
          </a:p>
          <a:p>
            <a:pPr indent="-342900" lvl="0" marL="457200" rtl="0" algn="l">
              <a:spcBef>
                <a:spcPts val="0"/>
              </a:spcBef>
              <a:spcAft>
                <a:spcPts val="0"/>
              </a:spcAft>
              <a:buClr>
                <a:srgbClr val="000000"/>
              </a:buClr>
              <a:buSzPts val="1800"/>
              <a:buChar char="●"/>
            </a:pPr>
            <a:r>
              <a:rPr lang="es">
                <a:solidFill>
                  <a:srgbClr val="000000"/>
                </a:solidFill>
              </a:rPr>
              <a:t>Método preventivo</a:t>
            </a:r>
            <a:endParaRPr>
              <a:solidFill>
                <a:srgbClr val="000000"/>
              </a:solidFill>
            </a:endParaRPr>
          </a:p>
        </p:txBody>
      </p:sp>
      <p:sp>
        <p:nvSpPr>
          <p:cNvPr id="542" name="Google Shape;542;p87"/>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Estiramiento</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88"/>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Tipos de palpación</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8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Plana</a:t>
            </a:r>
            <a:endParaRPr/>
          </a:p>
        </p:txBody>
      </p:sp>
      <p:sp>
        <p:nvSpPr>
          <p:cNvPr id="553" name="Google Shape;553;p8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Con la punta del dedo, facilitando la movilidad del tejido subcutáneo, despegando la piel de estos tejidos subyacentes.</a:t>
            </a:r>
            <a:endParaRPr/>
          </a:p>
          <a:p>
            <a:pPr indent="0" lvl="0" marL="0" rtl="0" algn="l">
              <a:spcBef>
                <a:spcPts val="1600"/>
              </a:spcBef>
              <a:spcAft>
                <a:spcPts val="1600"/>
              </a:spcAft>
              <a:buNone/>
            </a:pPr>
            <a:r>
              <a:rPr lang="es"/>
              <a:t>Útil en músculos superficiales de abordaje de una sola cara</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90"/>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Pinza</a:t>
            </a:r>
            <a:endParaRPr/>
          </a:p>
        </p:txBody>
      </p:sp>
      <p:sp>
        <p:nvSpPr>
          <p:cNvPr id="559" name="Google Shape;559;p9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a:t>Vientres musculares voluminosos</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91"/>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Profunda</a:t>
            </a:r>
            <a:endParaRPr/>
          </a:p>
        </p:txBody>
      </p:sp>
      <p:sp>
        <p:nvSpPr>
          <p:cNvPr id="565" name="Google Shape;565;p9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Cuando existe restricción por parte de los tejidos intermedios para la palpación plana o en pinza</a:t>
            </a:r>
            <a:endParaRPr/>
          </a:p>
          <a:p>
            <a:pPr indent="0" lvl="0" marL="0" rtl="0" algn="l">
              <a:spcBef>
                <a:spcPts val="1600"/>
              </a:spcBef>
              <a:spcAft>
                <a:spcPts val="1600"/>
              </a:spcAft>
              <a:buNone/>
            </a:pPr>
            <a:r>
              <a:rPr lang="es"/>
              <a:t>Produce sensibilidad muscular en una dirección determinada</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92"/>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Identificadores comparativos</a:t>
            </a:r>
            <a:endParaRPr/>
          </a:p>
        </p:txBody>
      </p:sp>
      <p:sp>
        <p:nvSpPr>
          <p:cNvPr id="571" name="Google Shape;571;p92"/>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es"/>
              <a:t>Superficial - Profundo </a:t>
            </a:r>
            <a:endParaRPr/>
          </a:p>
          <a:p>
            <a:pPr indent="-342900" lvl="0" marL="457200" rtl="0" algn="l">
              <a:lnSpc>
                <a:spcPct val="100000"/>
              </a:lnSpc>
              <a:spcBef>
                <a:spcPts val="0"/>
              </a:spcBef>
              <a:spcAft>
                <a:spcPts val="0"/>
              </a:spcAft>
              <a:buSzPts val="1800"/>
              <a:buChar char="●"/>
            </a:pPr>
            <a:r>
              <a:rPr lang="es"/>
              <a:t>Compresible - Rígido </a:t>
            </a:r>
            <a:endParaRPr/>
          </a:p>
          <a:p>
            <a:pPr indent="-342900" lvl="0" marL="457200" rtl="0" algn="l">
              <a:lnSpc>
                <a:spcPct val="100000"/>
              </a:lnSpc>
              <a:spcBef>
                <a:spcPts val="0"/>
              </a:spcBef>
              <a:spcAft>
                <a:spcPts val="0"/>
              </a:spcAft>
              <a:buSzPts val="1800"/>
              <a:buChar char="●"/>
            </a:pPr>
            <a:r>
              <a:rPr lang="es"/>
              <a:t>Caliente - Frío </a:t>
            </a:r>
            <a:endParaRPr/>
          </a:p>
          <a:p>
            <a:pPr indent="-342900" lvl="0" marL="457200" rtl="0" algn="l">
              <a:lnSpc>
                <a:spcPct val="100000"/>
              </a:lnSpc>
              <a:spcBef>
                <a:spcPts val="0"/>
              </a:spcBef>
              <a:spcAft>
                <a:spcPts val="0"/>
              </a:spcAft>
              <a:buSzPts val="1800"/>
              <a:buChar char="●"/>
            </a:pPr>
            <a:r>
              <a:rPr lang="es"/>
              <a:t>Húmedo - Seco </a:t>
            </a:r>
            <a:endParaRPr/>
          </a:p>
          <a:p>
            <a:pPr indent="-342900" lvl="0" marL="457200" rtl="0" algn="l">
              <a:lnSpc>
                <a:spcPct val="100000"/>
              </a:lnSpc>
              <a:spcBef>
                <a:spcPts val="0"/>
              </a:spcBef>
              <a:spcAft>
                <a:spcPts val="0"/>
              </a:spcAft>
              <a:buSzPts val="1800"/>
              <a:buChar char="●"/>
            </a:pPr>
            <a:r>
              <a:rPr lang="es"/>
              <a:t>Doloroso - Indoloro </a:t>
            </a:r>
            <a:endParaRPr/>
          </a:p>
          <a:p>
            <a:pPr indent="-342900" lvl="0" marL="457200" rtl="0" algn="l">
              <a:lnSpc>
                <a:spcPct val="100000"/>
              </a:lnSpc>
              <a:spcBef>
                <a:spcPts val="0"/>
              </a:spcBef>
              <a:spcAft>
                <a:spcPts val="0"/>
              </a:spcAft>
              <a:buSzPts val="1800"/>
              <a:buChar char="●"/>
            </a:pPr>
            <a:r>
              <a:rPr lang="es"/>
              <a:t>Local - Difuso </a:t>
            </a:r>
            <a:endParaRPr/>
          </a:p>
          <a:p>
            <a:pPr indent="-342900" lvl="0" marL="457200" rtl="0" algn="l">
              <a:lnSpc>
                <a:spcPct val="100000"/>
              </a:lnSpc>
              <a:spcBef>
                <a:spcPts val="0"/>
              </a:spcBef>
              <a:spcAft>
                <a:spcPts val="0"/>
              </a:spcAft>
              <a:buSzPts val="1800"/>
              <a:buChar char="●"/>
            </a:pPr>
            <a:r>
              <a:rPr lang="es"/>
              <a:t>Relajado - Tenso </a:t>
            </a:r>
            <a:endParaRPr/>
          </a:p>
          <a:p>
            <a:pPr indent="-342900" lvl="0" marL="457200" rtl="0" algn="l">
              <a:lnSpc>
                <a:spcPct val="100000"/>
              </a:lnSpc>
              <a:spcBef>
                <a:spcPts val="0"/>
              </a:spcBef>
              <a:spcAft>
                <a:spcPts val="0"/>
              </a:spcAft>
              <a:buSzPts val="1800"/>
              <a:buChar char="●"/>
            </a:pPr>
            <a:r>
              <a:rPr lang="es"/>
              <a:t>Hipertónico - Hipotónico </a:t>
            </a:r>
            <a:endParaRPr/>
          </a:p>
          <a:p>
            <a:pPr indent="-342900" lvl="0" marL="457200" rtl="0" algn="l">
              <a:lnSpc>
                <a:spcPct val="100000"/>
              </a:lnSpc>
              <a:spcBef>
                <a:spcPts val="0"/>
              </a:spcBef>
              <a:spcAft>
                <a:spcPts val="0"/>
              </a:spcAft>
              <a:buSzPts val="1800"/>
              <a:buChar char="●"/>
            </a:pPr>
            <a:r>
              <a:rPr lang="es"/>
              <a:t>Normal - Anormal</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93"/>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¿Dudas?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00B1AA"/>
      </a:dk1>
      <a:lt1>
        <a:srgbClr val="FFFFFF"/>
      </a:lt1>
      <a:dk2>
        <a:srgbClr val="20124D"/>
      </a:dk2>
      <a:lt2>
        <a:srgbClr val="757575"/>
      </a:lt2>
      <a:accent1>
        <a:srgbClr val="01579B"/>
      </a:accent1>
      <a:accent2>
        <a:srgbClr val="060A0A"/>
      </a:accent2>
      <a:accent3>
        <a:srgbClr val="0099E8"/>
      </a:accent3>
      <a:accent4>
        <a:srgbClr val="D5A6BD"/>
      </a:accent4>
      <a:accent5>
        <a:srgbClr val="9900FF"/>
      </a:accent5>
      <a:accent6>
        <a:srgbClr val="B4A7D6"/>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