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</p:sldIdLst>
  <p:sldSz cy="5143500" cx="9144000"/>
  <p:notesSz cx="6858000" cy="9144000"/>
  <p:embeddedFontLst>
    <p:embeddedFont>
      <p:font typeface="Raleway"/>
      <p:regular r:id="rId78"/>
      <p:bold r:id="rId79"/>
      <p:italic r:id="rId80"/>
      <p:boldItalic r:id="rId81"/>
    </p:embeddedFont>
    <p:embeddedFont>
      <p:font typeface="Lato"/>
      <p:regular r:id="rId82"/>
      <p:bold r:id="rId83"/>
      <p:italic r:id="rId84"/>
      <p:boldItalic r:id="rId8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5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85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font" Target="fonts/Lato-italic.fntdata"/><Relationship Id="rId83" Type="http://schemas.openxmlformats.org/officeDocument/2006/relationships/font" Target="fonts/Lato-bold.fntdata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85" Type="http://schemas.openxmlformats.org/officeDocument/2006/relationships/font" Target="fonts/Lato-boldItalic.fntdata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font" Target="fonts/Raleway-italic.fntdata"/><Relationship Id="rId82" Type="http://schemas.openxmlformats.org/officeDocument/2006/relationships/font" Target="fonts/Lato-regular.fntdata"/><Relationship Id="rId81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font" Target="fonts/Raleway-bold.fntdata"/><Relationship Id="rId34" Type="http://schemas.openxmlformats.org/officeDocument/2006/relationships/slide" Target="slides/slide29.xml"/><Relationship Id="rId78" Type="http://schemas.openxmlformats.org/officeDocument/2006/relationships/font" Target="fonts/Raleway-regular.fntdata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6b24d5bc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6b24d5bc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fefe0c333f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fefe0c333f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fefe0c333f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fefe0c333f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0e1c3db10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0e1c3db10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e1c3db10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0e1c3db10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e1c3db107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e1c3db107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0e1c3db10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0e1c3db10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0e047812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0e047812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0e047812f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0e047812f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0e047812f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0e047812f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fefe0c333f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fefe0c333f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fefe0c333f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fefe0c333f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fefe0c333f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fefe0c333f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fefe0c333f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fefe0c333f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fefe0c333f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fefe0c333f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fefe0c333f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fefe0c333f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fefe0c333f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fefe0c333f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fefe0c333f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fefe0c333f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fefe0c333f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fefe0c333f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fefe0c333f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fefe0c333f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fefe0c333f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fefe0c333f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fefe0c333f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fefe0c333f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fefe0c333f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fefe0c333f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fefe0c333f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fefe0c333f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fefe0c333f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fefe0c333f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fefe0c333f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fefe0c333f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fefe0c333f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fefe0c333f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fefe0c333f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fefe0c333f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0e047812f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0e047812f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fefe0c333f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fefe0c333f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fefe0c333f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fefe0c333f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fefe0c333f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fefe0c333f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fefe0c333f_0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fefe0c333f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fefe0c333f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2fefe0c333f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fefe0c333f_0_4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2fefe0c333f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fefe0c333f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fefe0c333f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fefe0c333f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2fefe0c333f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0e047812ff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0e047812ff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fefe0c333f_0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fefe0c333f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fefe0c333f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2fefe0c333f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fefe0c333f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fefe0c333f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0e047812ff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0e047812ff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fefe0c333f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2fefe0c333f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fefe0c333f_0_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2fefe0c333f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0e047812f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0e047812f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0e047812f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0e047812f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fefe0c333f_0_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fefe0c333f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0e047812ff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0e047812f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0e1c3db10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0e1c3db10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0e047812f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0e047812f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0e047812ff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0e047812ff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0e047812ff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0e047812f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0e047812ff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0e047812ff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0e047812ff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0e047812ff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0e047812ff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0e047812f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0e047812ff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0e047812ff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0e047812ff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0e047812ff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fefe0c333f_0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2fefe0c333f_0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2fefe0c333f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2fefe0c333f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fefe0c333f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fefe0c333f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fefe0c333f_0_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2fefe0c333f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fefe0c333f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2fefe0c333f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fefe0c333f_0_5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2fefe0c333f_0_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fefe0c333f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fefe0c333f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0e047812ff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0e047812ff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0e1c3db10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0e1c3db10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0e047812ff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0e047812ff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0e047812ff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0e047812ff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0e047812ff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0e047812ff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fefe0c333f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fefe0c333f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fefe0c333f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2fefe0c333f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fefe0c333f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2fefe0c333f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sio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721"/>
            <a:ext cx="9143999" cy="51380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1086450" y="1581800"/>
            <a:ext cx="69711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None/>
              <a:defRPr sz="45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1086450" y="3030675"/>
            <a:ext cx="6331500" cy="4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None/>
              <a:defRPr>
                <a:solidFill>
                  <a:srgbClr val="22222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None/>
              <a:defRPr sz="1800">
                <a:solidFill>
                  <a:srgbClr val="1155CC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b="12556" l="0" r="0" t="0"/>
          <a:stretch/>
        </p:blipFill>
        <p:spPr>
          <a:xfrm>
            <a:off x="65800" y="3734025"/>
            <a:ext cx="1541975" cy="134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4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14807" l="0" r="0" t="10821"/>
          <a:stretch/>
        </p:blipFill>
        <p:spPr>
          <a:xfrm>
            <a:off x="6501300" y="321625"/>
            <a:ext cx="1381750" cy="102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6">
            <a:alphaModFix/>
          </a:blip>
          <a:srcRect b="7453" l="0" r="0" t="4230"/>
          <a:stretch/>
        </p:blipFill>
        <p:spPr>
          <a:xfrm>
            <a:off x="7883047" y="321625"/>
            <a:ext cx="1163657" cy="102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38"/>
            <a:ext cx="9144002" cy="514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4">
            <a:alphaModFix/>
          </a:blip>
          <a:srcRect b="15172" l="18380" r="15504" t="12020"/>
          <a:stretch/>
        </p:blipFill>
        <p:spPr>
          <a:xfrm>
            <a:off x="6666275" y="42466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24;p3"/>
          <p:cNvGrpSpPr/>
          <p:nvPr/>
        </p:nvGrpSpPr>
        <p:grpSpPr>
          <a:xfrm>
            <a:off x="7304875" y="4246588"/>
            <a:ext cx="1741814" cy="703225"/>
            <a:chOff x="167800" y="123700"/>
            <a:chExt cx="1741814" cy="703225"/>
          </a:xfrm>
        </p:grpSpPr>
        <p:pic>
          <p:nvPicPr>
            <p:cNvPr id="25" name="Google Shape;25;p3"/>
            <p:cNvPicPr preferRelativeResize="0"/>
            <p:nvPr/>
          </p:nvPicPr>
          <p:blipFill rotWithShape="1">
            <a:blip r:embed="rId5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6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sio de Larrea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1800500" y="469525"/>
            <a:ext cx="7031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None/>
              <a:defRPr>
                <a:solidFill>
                  <a:srgbClr val="0000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1800514" y="1443376"/>
            <a:ext cx="69582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Google Shape;32;p4"/>
          <p:cNvCxnSpPr/>
          <p:nvPr/>
        </p:nvCxnSpPr>
        <p:spPr>
          <a:xfrm>
            <a:off x="1876504" y="415650"/>
            <a:ext cx="69195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3" name="Google Shape;33;p4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34;p4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35" name="Google Shape;35;p4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4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5"/>
          <p:cNvCxnSpPr/>
          <p:nvPr/>
        </p:nvCxnSpPr>
        <p:spPr>
          <a:xfrm>
            <a:off x="1876504" y="415650"/>
            <a:ext cx="69195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790650" y="499750"/>
            <a:ext cx="7005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None/>
              <a:defRPr>
                <a:solidFill>
                  <a:srgbClr val="0000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1790708" y="1602675"/>
            <a:ext cx="34035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5392524" y="1602675"/>
            <a:ext cx="34035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43" name="Google Shape;43;p5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45;p5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46" name="Google Shape;46;p5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47;p5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/>
          <p:nvPr>
            <p:ph type="title"/>
          </p:nvPr>
        </p:nvSpPr>
        <p:spPr>
          <a:xfrm>
            <a:off x="311700" y="4981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50" name="Google Shape;50;p6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6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6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4;p6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" name="Google Shape;57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7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7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62" name="Google Shape;62;p7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7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8"/>
          <p:cNvPicPr preferRelativeResize="0"/>
          <p:nvPr/>
        </p:nvPicPr>
        <p:blipFill rotWithShape="1">
          <a:blip r:embed="rId2">
            <a:alphaModFix/>
          </a:blip>
          <a:srcRect b="31917" l="0" r="0" t="0"/>
          <a:stretch/>
        </p:blipFill>
        <p:spPr>
          <a:xfrm>
            <a:off x="0" y="2724"/>
            <a:ext cx="9143999" cy="349802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0"/>
              <a:buNone/>
              <a:defRPr sz="4500">
                <a:solidFill>
                  <a:srgbClr val="0000FF"/>
                </a:solidFill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3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4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8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71" name="Google Shape;71;p8"/>
            <p:cNvPicPr preferRelativeResize="0"/>
            <p:nvPr/>
          </p:nvPicPr>
          <p:blipFill rotWithShape="1">
            <a:blip r:embed="rId5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8"/>
            <p:cNvPicPr preferRelativeResize="0"/>
            <p:nvPr/>
          </p:nvPicPr>
          <p:blipFill rotWithShape="1">
            <a:blip r:embed="rId6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" name="Google Shape;76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7" name="Google Shape;7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79" name="Google Shape;79;p9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9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9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82" name="Google Shape;82;p9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9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rgbClr val="9176B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" name="Google Shape;86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6666275" y="64038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0"/>
          <p:cNvGrpSpPr/>
          <p:nvPr/>
        </p:nvGrpSpPr>
        <p:grpSpPr>
          <a:xfrm>
            <a:off x="7304875" y="64025"/>
            <a:ext cx="1741814" cy="703225"/>
            <a:chOff x="167800" y="123700"/>
            <a:chExt cx="1741814" cy="703225"/>
          </a:xfrm>
        </p:grpSpPr>
        <p:pic>
          <p:nvPicPr>
            <p:cNvPr id="92" name="Google Shape;92;p10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0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Google Shape;95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11"/>
          <p:cNvSpPr txBox="1"/>
          <p:nvPr>
            <p:ph hasCustomPrompt="1" type="title"/>
          </p:nvPr>
        </p:nvSpPr>
        <p:spPr>
          <a:xfrm>
            <a:off x="855550" y="509725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Lato"/>
              <a:buNone/>
              <a:defRPr sz="9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11"/>
          <p:cNvSpPr txBox="1"/>
          <p:nvPr>
            <p:ph idx="1" type="body"/>
          </p:nvPr>
        </p:nvSpPr>
        <p:spPr>
          <a:xfrm>
            <a:off x="853950" y="2042025"/>
            <a:ext cx="7436100" cy="25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99" name="Google Shape;99;p11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1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1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1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06" name="Google Shape;106;p12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2"/>
          <p:cNvPicPr preferRelativeResize="0"/>
          <p:nvPr/>
        </p:nvPicPr>
        <p:blipFill rotWithShape="1">
          <a:blip r:embed="rId3">
            <a:alphaModFix/>
          </a:blip>
          <a:srcRect b="15172" l="18380" r="15504" t="12020"/>
          <a:stretch/>
        </p:blipFill>
        <p:spPr>
          <a:xfrm>
            <a:off x="56700" y="4419300"/>
            <a:ext cx="638602" cy="703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oogle Shape;108;p12"/>
          <p:cNvGrpSpPr/>
          <p:nvPr/>
        </p:nvGrpSpPr>
        <p:grpSpPr>
          <a:xfrm>
            <a:off x="695300" y="4419288"/>
            <a:ext cx="1741814" cy="703225"/>
            <a:chOff x="167800" y="123700"/>
            <a:chExt cx="1741814" cy="703225"/>
          </a:xfrm>
        </p:grpSpPr>
        <p:pic>
          <p:nvPicPr>
            <p:cNvPr id="109" name="Google Shape;109;p12"/>
            <p:cNvPicPr preferRelativeResize="0"/>
            <p:nvPr/>
          </p:nvPicPr>
          <p:blipFill rotWithShape="1">
            <a:blip r:embed="rId4">
              <a:alphaModFix/>
            </a:blip>
            <a:srcRect b="14807" l="0" r="0" t="10821"/>
            <a:stretch/>
          </p:blipFill>
          <p:spPr>
            <a:xfrm>
              <a:off x="167800" y="123700"/>
              <a:ext cx="945525" cy="703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2"/>
            <p:cNvPicPr preferRelativeResize="0"/>
            <p:nvPr/>
          </p:nvPicPr>
          <p:blipFill rotWithShape="1">
            <a:blip r:embed="rId5">
              <a:alphaModFix/>
            </a:blip>
            <a:srcRect b="7453" l="0" r="0" t="4230"/>
            <a:stretch/>
          </p:blipFill>
          <p:spPr>
            <a:xfrm>
              <a:off x="1113324" y="123700"/>
              <a:ext cx="796290" cy="7032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sio 1">
  <p:cSld name="TITLE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 txBox="1"/>
          <p:nvPr>
            <p:ph type="ctrTitle"/>
          </p:nvPr>
        </p:nvSpPr>
        <p:spPr>
          <a:xfrm>
            <a:off x="2371725" y="1011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14" name="Google Shape;114;p13"/>
          <p:cNvPicPr preferRelativeResize="0"/>
          <p:nvPr/>
        </p:nvPicPr>
        <p:blipFill rotWithShape="1">
          <a:blip r:embed="rId2">
            <a:alphaModFix/>
          </a:blip>
          <a:srcRect b="32968" l="0" r="0" t="39120"/>
          <a:stretch/>
        </p:blipFill>
        <p:spPr>
          <a:xfrm>
            <a:off x="8202602" y="4949826"/>
            <a:ext cx="844099" cy="13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Relationship Id="rId4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Relationship Id="rId4" Type="http://schemas.openxmlformats.org/officeDocument/2006/relationships/image" Target="../media/image27.png"/><Relationship Id="rId5" Type="http://schemas.openxmlformats.org/officeDocument/2006/relationships/image" Target="../media/image25.png"/><Relationship Id="rId6" Type="http://schemas.openxmlformats.org/officeDocument/2006/relationships/image" Target="../media/image35.png"/><Relationship Id="rId7" Type="http://schemas.openxmlformats.org/officeDocument/2006/relationships/image" Target="../media/image3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0.png"/><Relationship Id="rId4" Type="http://schemas.openxmlformats.org/officeDocument/2006/relationships/image" Target="../media/image2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0.png"/><Relationship Id="rId4" Type="http://schemas.openxmlformats.org/officeDocument/2006/relationships/image" Target="../media/image2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4.png"/><Relationship Id="rId4" Type="http://schemas.openxmlformats.org/officeDocument/2006/relationships/image" Target="../media/image4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8.png"/><Relationship Id="rId4" Type="http://schemas.openxmlformats.org/officeDocument/2006/relationships/image" Target="../media/image3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5.jpg"/><Relationship Id="rId4" Type="http://schemas.openxmlformats.org/officeDocument/2006/relationships/image" Target="../media/image4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0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49.png"/><Relationship Id="rId6" Type="http://schemas.openxmlformats.org/officeDocument/2006/relationships/image" Target="../media/image5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9.png"/><Relationship Id="rId4" Type="http://schemas.openxmlformats.org/officeDocument/2006/relationships/image" Target="../media/image61.png"/><Relationship Id="rId5" Type="http://schemas.openxmlformats.org/officeDocument/2006/relationships/image" Target="../media/image58.png"/><Relationship Id="rId6" Type="http://schemas.openxmlformats.org/officeDocument/2006/relationships/image" Target="../media/image49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4.png"/><Relationship Id="rId4" Type="http://schemas.openxmlformats.org/officeDocument/2006/relationships/image" Target="../media/image60.png"/><Relationship Id="rId5" Type="http://schemas.openxmlformats.org/officeDocument/2006/relationships/image" Target="../media/image6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0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3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6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7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9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71.png"/><Relationship Id="rId4" Type="http://schemas.openxmlformats.org/officeDocument/2006/relationships/image" Target="../media/image75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76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77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73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/>
          <p:nvPr>
            <p:ph type="ctrTitle"/>
          </p:nvPr>
        </p:nvSpPr>
        <p:spPr>
          <a:xfrm>
            <a:off x="1086450" y="1488675"/>
            <a:ext cx="69711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Diplomado de Fisioterapia en la ATM</a:t>
            </a:r>
            <a:endParaRPr/>
          </a:p>
        </p:txBody>
      </p:sp>
      <p:sp>
        <p:nvSpPr>
          <p:cNvPr id="120" name="Google Shape;120;p14"/>
          <p:cNvSpPr txBox="1"/>
          <p:nvPr>
            <p:ph idx="1" type="subTitle"/>
          </p:nvPr>
        </p:nvSpPr>
        <p:spPr>
          <a:xfrm>
            <a:off x="1086450" y="3030675"/>
            <a:ext cx="6331500" cy="44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Módulo 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ctrTitle"/>
          </p:nvPr>
        </p:nvSpPr>
        <p:spPr>
          <a:xfrm>
            <a:off x="1406250" y="2936150"/>
            <a:ext cx="6331500" cy="9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Radiología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0138" y="1165123"/>
            <a:ext cx="7363725" cy="281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 txBox="1"/>
          <p:nvPr>
            <p:ph type="title"/>
          </p:nvPr>
        </p:nvSpPr>
        <p:spPr>
          <a:xfrm>
            <a:off x="251825" y="1649388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Posición Natural de la Cabeza</a:t>
            </a:r>
            <a:endParaRPr/>
          </a:p>
        </p:txBody>
      </p:sp>
      <p:sp>
        <p:nvSpPr>
          <p:cNvPr id="136" name="Google Shape;136;p17"/>
          <p:cNvSpPr txBox="1"/>
          <p:nvPr>
            <p:ph idx="1" type="subTitle"/>
          </p:nvPr>
        </p:nvSpPr>
        <p:spPr>
          <a:xfrm>
            <a:off x="251825" y="2987410"/>
            <a:ext cx="4045200" cy="5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/>
              <a:t>PNC</a:t>
            </a:r>
            <a:endParaRPr sz="1900"/>
          </a:p>
        </p:txBody>
      </p:sp>
      <p:sp>
        <p:nvSpPr>
          <p:cNvPr id="137" name="Google Shape;137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500"/>
              <a:t>Posición individual, fisiológica y estable cuando la persona está </a:t>
            </a:r>
            <a:r>
              <a:rPr b="1" lang="es" sz="1500"/>
              <a:t>de pie mirando al horizonte</a:t>
            </a:r>
            <a:r>
              <a:rPr lang="es" sz="1500"/>
              <a:t>, por lo que está relacionada con la postura natural del cuerpo y el alineamiento de la columna cervical, basada en la línea de la visión, determinada por el equilibrio total de la cabeza y el cuello cuando el individuo mira directamente hacia adelante, y es utilizada rutinariamente para el examen clínico en ortodoncia.</a:t>
            </a:r>
            <a:endParaRPr sz="1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5213" y="2570521"/>
            <a:ext cx="3593575" cy="194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5213" y="629663"/>
            <a:ext cx="3593575" cy="1877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9"/>
          <p:cNvPicPr preferRelativeResize="0"/>
          <p:nvPr/>
        </p:nvPicPr>
        <p:blipFill rotWithShape="1">
          <a:blip r:embed="rId3">
            <a:alphaModFix/>
          </a:blip>
          <a:srcRect b="17354" l="0" r="0" t="20534"/>
          <a:stretch/>
        </p:blipFill>
        <p:spPr>
          <a:xfrm>
            <a:off x="1984175" y="1299550"/>
            <a:ext cx="5175649" cy="321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0"/>
          <p:cNvPicPr preferRelativeResize="0"/>
          <p:nvPr/>
        </p:nvPicPr>
        <p:blipFill rotWithShape="1">
          <a:blip r:embed="rId3">
            <a:alphaModFix/>
          </a:blip>
          <a:srcRect b="24961" l="0" r="0" t="18588"/>
          <a:stretch/>
        </p:blipFill>
        <p:spPr>
          <a:xfrm>
            <a:off x="1437250" y="1203800"/>
            <a:ext cx="6269501" cy="3539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Indicador de maduración ósea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>
            <p:ph type="title"/>
          </p:nvPr>
        </p:nvSpPr>
        <p:spPr>
          <a:xfrm>
            <a:off x="276675" y="2047050"/>
            <a:ext cx="4045200" cy="104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es la maduración ósea?</a:t>
            </a:r>
            <a:endParaRPr/>
          </a:p>
        </p:txBody>
      </p:sp>
      <p:sp>
        <p:nvSpPr>
          <p:cNvPr id="164" name="Google Shape;164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400"/>
              <a:t>Es el proceso de desarrollo de la osificación que ocurre durante la infancia y la adolescencia. Esto puede ser evaluado por medio de la radiografía de mano y muñeca, siendo comparado con los estándares de normalidad para estimar la edad ósea. Gracias a este proceso se pueden diagnosticar problemas del crecimiento, predecir la talla adulta y tomar decisiones para la terapéutica de forma multidisciplinaria.</a:t>
            </a:r>
            <a:endParaRPr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3438" y="152400"/>
            <a:ext cx="2353414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9888" y="152400"/>
            <a:ext cx="227067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Análisis vertebral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673" y="152400"/>
            <a:ext cx="3930666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5"/>
          <p:cNvSpPr txBox="1"/>
          <p:nvPr/>
        </p:nvSpPr>
        <p:spPr>
          <a:xfrm>
            <a:off x="4939613" y="2942800"/>
            <a:ext cx="355500" cy="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2" name="Google Shape;182;p25"/>
          <p:cNvSpPr txBox="1"/>
          <p:nvPr/>
        </p:nvSpPr>
        <p:spPr>
          <a:xfrm>
            <a:off x="4769013" y="3525675"/>
            <a:ext cx="2844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6"/>
          <p:cNvPicPr preferRelativeResize="0"/>
          <p:nvPr/>
        </p:nvPicPr>
        <p:blipFill rotWithShape="1">
          <a:blip r:embed="rId3">
            <a:alphaModFix/>
          </a:blip>
          <a:srcRect b="0" l="6777" r="0" t="24465"/>
          <a:stretch/>
        </p:blipFill>
        <p:spPr>
          <a:xfrm>
            <a:off x="334087" y="389000"/>
            <a:ext cx="8475826" cy="4365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7"/>
          <p:cNvPicPr preferRelativeResize="0"/>
          <p:nvPr/>
        </p:nvPicPr>
        <p:blipFill rotWithShape="1">
          <a:blip r:embed="rId3">
            <a:alphaModFix/>
          </a:blip>
          <a:srcRect b="0" l="0" r="0" t="13539"/>
          <a:stretch/>
        </p:blipFill>
        <p:spPr>
          <a:xfrm>
            <a:off x="152400" y="1025974"/>
            <a:ext cx="8839201" cy="366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363" y="1129525"/>
            <a:ext cx="8241275" cy="28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/>
          <p:nvPr>
            <p:ph type="title"/>
          </p:nvPr>
        </p:nvSpPr>
        <p:spPr>
          <a:xfrm>
            <a:off x="265500" y="1289825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Etapa 1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Iniciación</a:t>
            </a:r>
            <a:endParaRPr/>
          </a:p>
        </p:txBody>
      </p:sp>
      <p:sp>
        <p:nvSpPr>
          <p:cNvPr id="203" name="Google Shape;203;p29"/>
          <p:cNvSpPr txBox="1"/>
          <p:nvPr>
            <p:ph idx="1" type="subTitle"/>
          </p:nvPr>
        </p:nvSpPr>
        <p:spPr>
          <a:xfrm>
            <a:off x="265500" y="2627859"/>
            <a:ext cx="4045200" cy="12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Las vértebras tienen forma de cuña, con bordes superiores que se adelgazan desde posterior hacia anterior. Los bordes inferiores de todos los cuerpos vertebrales cervicales son planos.</a:t>
            </a:r>
            <a:endParaRPr sz="1500"/>
          </a:p>
        </p:txBody>
      </p:sp>
      <p:pic>
        <p:nvPicPr>
          <p:cNvPr id="204" name="Google Shape;204;p29"/>
          <p:cNvPicPr preferRelativeResize="0"/>
          <p:nvPr/>
        </p:nvPicPr>
        <p:blipFill rotWithShape="1">
          <a:blip r:embed="rId3">
            <a:alphaModFix/>
          </a:blip>
          <a:srcRect b="0" l="0" r="84545" t="11606"/>
          <a:stretch/>
        </p:blipFill>
        <p:spPr>
          <a:xfrm>
            <a:off x="6226100" y="943875"/>
            <a:ext cx="1366026" cy="37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/>
          <p:nvPr>
            <p:ph type="title"/>
          </p:nvPr>
        </p:nvSpPr>
        <p:spPr>
          <a:xfrm>
            <a:off x="238150" y="1139225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Etapa 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Aceleración</a:t>
            </a:r>
            <a:endParaRPr/>
          </a:p>
        </p:txBody>
      </p:sp>
      <p:sp>
        <p:nvSpPr>
          <p:cNvPr id="210" name="Google Shape;210;p30"/>
          <p:cNvSpPr txBox="1"/>
          <p:nvPr>
            <p:ph idx="1" type="subTitle"/>
          </p:nvPr>
        </p:nvSpPr>
        <p:spPr>
          <a:xfrm>
            <a:off x="238150" y="2477260"/>
            <a:ext cx="4045200" cy="15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Los bordes cervicales de C2 y C3 desarrollan concavidades inferiores, Los cuerpos cervicales de C3 y C4 son prácticamente rectangulares, el borde inferior de C4 es plano, la altura anterior de los cuerpos cervicales aumenta.</a:t>
            </a:r>
            <a:endParaRPr sz="1500"/>
          </a:p>
        </p:txBody>
      </p:sp>
      <p:pic>
        <p:nvPicPr>
          <p:cNvPr id="211" name="Google Shape;211;p30"/>
          <p:cNvPicPr preferRelativeResize="0"/>
          <p:nvPr/>
        </p:nvPicPr>
        <p:blipFill rotWithShape="1">
          <a:blip r:embed="rId3">
            <a:alphaModFix/>
          </a:blip>
          <a:srcRect b="0" l="17620" r="66924" t="13217"/>
          <a:stretch/>
        </p:blipFill>
        <p:spPr>
          <a:xfrm>
            <a:off x="6226100" y="1012275"/>
            <a:ext cx="1366026" cy="36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 txBox="1"/>
          <p:nvPr>
            <p:ph type="title"/>
          </p:nvPr>
        </p:nvSpPr>
        <p:spPr>
          <a:xfrm>
            <a:off x="251800" y="1883288"/>
            <a:ext cx="4045200" cy="67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Etapa 1 &amp; 2</a:t>
            </a:r>
            <a:endParaRPr/>
          </a:p>
        </p:txBody>
      </p:sp>
      <p:sp>
        <p:nvSpPr>
          <p:cNvPr id="217" name="Google Shape;217;p31"/>
          <p:cNvSpPr txBox="1"/>
          <p:nvPr>
            <p:ph idx="1" type="subTitle"/>
          </p:nvPr>
        </p:nvSpPr>
        <p:spPr>
          <a:xfrm>
            <a:off x="251800" y="2581606"/>
            <a:ext cx="4045200" cy="6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Presentes antes del pico máximo de crecimiento.</a:t>
            </a:r>
            <a:endParaRPr sz="1500"/>
          </a:p>
        </p:txBody>
      </p:sp>
      <p:pic>
        <p:nvPicPr>
          <p:cNvPr id="218" name="Google Shape;218;p31"/>
          <p:cNvPicPr preferRelativeResize="0"/>
          <p:nvPr/>
        </p:nvPicPr>
        <p:blipFill rotWithShape="1">
          <a:blip r:embed="rId3">
            <a:alphaModFix/>
          </a:blip>
          <a:srcRect b="0" l="0" r="66924" t="12249"/>
          <a:stretch/>
        </p:blipFill>
        <p:spPr>
          <a:xfrm>
            <a:off x="5434600" y="971250"/>
            <a:ext cx="2923575" cy="372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2"/>
          <p:cNvPicPr preferRelativeResize="0"/>
          <p:nvPr/>
        </p:nvPicPr>
        <p:blipFill rotWithShape="1">
          <a:blip r:embed="rId3">
            <a:alphaModFix/>
          </a:blip>
          <a:srcRect b="3633" l="16928" r="11612" t="0"/>
          <a:stretch/>
        </p:blipFill>
        <p:spPr>
          <a:xfrm>
            <a:off x="769038" y="152400"/>
            <a:ext cx="478390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2"/>
          <p:cNvPicPr preferRelativeResize="0"/>
          <p:nvPr/>
        </p:nvPicPr>
        <p:blipFill rotWithShape="1">
          <a:blip r:embed="rId4">
            <a:alphaModFix/>
          </a:blip>
          <a:srcRect b="0" l="0" r="0" t="23424"/>
          <a:stretch/>
        </p:blipFill>
        <p:spPr>
          <a:xfrm>
            <a:off x="5531425" y="152400"/>
            <a:ext cx="284352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/>
          <p:nvPr>
            <p:ph type="title"/>
          </p:nvPr>
        </p:nvSpPr>
        <p:spPr>
          <a:xfrm>
            <a:off x="279175" y="1364975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Etapa 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Transición</a:t>
            </a:r>
            <a:endParaRPr/>
          </a:p>
        </p:txBody>
      </p:sp>
      <p:sp>
        <p:nvSpPr>
          <p:cNvPr id="230" name="Google Shape;230;p33"/>
          <p:cNvSpPr txBox="1"/>
          <p:nvPr>
            <p:ph idx="1" type="subTitle"/>
          </p:nvPr>
        </p:nvSpPr>
        <p:spPr>
          <a:xfrm>
            <a:off x="279175" y="2703008"/>
            <a:ext cx="4045200" cy="10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Se desarrollan concavidades en C2 y C3, se inicia el desarrollo de la concavidad en el borde inferior de C4, los cuerpos vertebrales de C3 y C4 son rectangulares.</a:t>
            </a:r>
            <a:endParaRPr sz="1500"/>
          </a:p>
        </p:txBody>
      </p:sp>
      <p:pic>
        <p:nvPicPr>
          <p:cNvPr id="231" name="Google Shape;231;p33"/>
          <p:cNvPicPr preferRelativeResize="0"/>
          <p:nvPr/>
        </p:nvPicPr>
        <p:blipFill rotWithShape="1">
          <a:blip r:embed="rId3">
            <a:alphaModFix/>
          </a:blip>
          <a:srcRect b="-1293" l="35772" r="48773" t="13866"/>
          <a:stretch/>
        </p:blipFill>
        <p:spPr>
          <a:xfrm>
            <a:off x="6226100" y="984925"/>
            <a:ext cx="1366026" cy="37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/>
          <p:nvPr>
            <p:ph type="title"/>
          </p:nvPr>
        </p:nvSpPr>
        <p:spPr>
          <a:xfrm>
            <a:off x="265500" y="1243638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Etapa 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Desaceleración</a:t>
            </a:r>
            <a:endParaRPr/>
          </a:p>
        </p:txBody>
      </p:sp>
      <p:sp>
        <p:nvSpPr>
          <p:cNvPr id="237" name="Google Shape;237;p34"/>
          <p:cNvSpPr txBox="1"/>
          <p:nvPr>
            <p:ph idx="1" type="subTitle"/>
          </p:nvPr>
        </p:nvSpPr>
        <p:spPr>
          <a:xfrm>
            <a:off x="265500" y="2581663"/>
            <a:ext cx="4045200" cy="13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Se observan claras concavidades en los bordes inferiores de C2,C3 y C4 con los cuerpos vertebrales de C3 y C4 casi cuadrados, Los cuerpos de todas las vértebras cervicales son rectangulares.</a:t>
            </a:r>
            <a:endParaRPr sz="1500"/>
          </a:p>
        </p:txBody>
      </p:sp>
      <p:pic>
        <p:nvPicPr>
          <p:cNvPr id="238" name="Google Shape;238;p34"/>
          <p:cNvPicPr preferRelativeResize="0"/>
          <p:nvPr/>
        </p:nvPicPr>
        <p:blipFill rotWithShape="1">
          <a:blip r:embed="rId3">
            <a:alphaModFix/>
          </a:blip>
          <a:srcRect b="0" l="52929" r="31616" t="12572"/>
          <a:stretch/>
        </p:blipFill>
        <p:spPr>
          <a:xfrm>
            <a:off x="6226100" y="984925"/>
            <a:ext cx="1366026" cy="37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238150" y="1883288"/>
            <a:ext cx="4045200" cy="67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Etapa 3 &amp; 4</a:t>
            </a:r>
            <a:endParaRPr/>
          </a:p>
        </p:txBody>
      </p:sp>
      <p:sp>
        <p:nvSpPr>
          <p:cNvPr id="244" name="Google Shape;244;p35"/>
          <p:cNvSpPr txBox="1"/>
          <p:nvPr>
            <p:ph idx="1" type="subTitle"/>
          </p:nvPr>
        </p:nvSpPr>
        <p:spPr>
          <a:xfrm>
            <a:off x="238150" y="2581606"/>
            <a:ext cx="4045200" cy="6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Tienen lugar durante el pico máximo de crecimiento mandibular.</a:t>
            </a:r>
            <a:endParaRPr sz="1500"/>
          </a:p>
        </p:txBody>
      </p:sp>
      <p:pic>
        <p:nvPicPr>
          <p:cNvPr id="245" name="Google Shape;245;p35"/>
          <p:cNvPicPr preferRelativeResize="0"/>
          <p:nvPr/>
        </p:nvPicPr>
        <p:blipFill rotWithShape="1">
          <a:blip r:embed="rId3">
            <a:alphaModFix/>
          </a:blip>
          <a:srcRect b="778" l="35169" r="31755" t="12761"/>
          <a:stretch/>
        </p:blipFill>
        <p:spPr>
          <a:xfrm>
            <a:off x="5420925" y="1025975"/>
            <a:ext cx="2923575" cy="366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6"/>
          <p:cNvPicPr preferRelativeResize="0"/>
          <p:nvPr/>
        </p:nvPicPr>
        <p:blipFill rotWithShape="1">
          <a:blip r:embed="rId3">
            <a:alphaModFix/>
          </a:blip>
          <a:srcRect b="9575" l="26901" r="12671" t="0"/>
          <a:stretch/>
        </p:blipFill>
        <p:spPr>
          <a:xfrm>
            <a:off x="1904540" y="922300"/>
            <a:ext cx="3332748" cy="3740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6"/>
          <p:cNvPicPr preferRelativeResize="0"/>
          <p:nvPr/>
        </p:nvPicPr>
        <p:blipFill rotWithShape="1">
          <a:blip r:embed="rId4">
            <a:alphaModFix/>
          </a:blip>
          <a:srcRect b="9008" l="0" r="0" t="0"/>
          <a:stretch/>
        </p:blipFill>
        <p:spPr>
          <a:xfrm>
            <a:off x="5389687" y="951700"/>
            <a:ext cx="1849775" cy="3740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"/>
          <p:cNvSpPr txBox="1"/>
          <p:nvPr>
            <p:ph type="title"/>
          </p:nvPr>
        </p:nvSpPr>
        <p:spPr>
          <a:xfrm>
            <a:off x="238125" y="1139225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Etapa 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Maduración</a:t>
            </a:r>
            <a:endParaRPr/>
          </a:p>
        </p:txBody>
      </p:sp>
      <p:sp>
        <p:nvSpPr>
          <p:cNvPr id="257" name="Google Shape;257;p37"/>
          <p:cNvSpPr txBox="1"/>
          <p:nvPr>
            <p:ph idx="1" type="subTitle"/>
          </p:nvPr>
        </p:nvSpPr>
        <p:spPr>
          <a:xfrm>
            <a:off x="238125" y="2477260"/>
            <a:ext cx="4045200" cy="15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Se observan concavidades acentuadas en los bordes inferiores de C2,C3 y C4, y los cuerpos vertebrales de C3 y C4 son prácticamente cuadrados, las concavidades se observan bien definidas en todos los bordes inferiores de las vértebras cervicales.</a:t>
            </a:r>
            <a:endParaRPr sz="1500"/>
          </a:p>
        </p:txBody>
      </p:sp>
      <p:pic>
        <p:nvPicPr>
          <p:cNvPr id="258" name="Google Shape;258;p37"/>
          <p:cNvPicPr preferRelativeResize="0"/>
          <p:nvPr/>
        </p:nvPicPr>
        <p:blipFill rotWithShape="1">
          <a:blip r:embed="rId3">
            <a:alphaModFix/>
          </a:blip>
          <a:srcRect b="0" l="69313" r="16780" t="11933"/>
          <a:stretch/>
        </p:blipFill>
        <p:spPr>
          <a:xfrm>
            <a:off x="6226100" y="957575"/>
            <a:ext cx="1229250" cy="373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/>
          <p:nvPr>
            <p:ph type="title"/>
          </p:nvPr>
        </p:nvSpPr>
        <p:spPr>
          <a:xfrm>
            <a:off x="265525" y="1132475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Etapa 6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Finalización</a:t>
            </a:r>
            <a:endParaRPr/>
          </a:p>
        </p:txBody>
      </p:sp>
      <p:sp>
        <p:nvSpPr>
          <p:cNvPr id="264" name="Google Shape;264;p38"/>
          <p:cNvSpPr txBox="1"/>
          <p:nvPr>
            <p:ph idx="1" type="subTitle"/>
          </p:nvPr>
        </p:nvSpPr>
        <p:spPr>
          <a:xfrm>
            <a:off x="265525" y="2470511"/>
            <a:ext cx="4045200" cy="15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Se observan concavidades profundas en los bordes inferiores de C2, C3 y C4, los cuerpos vertebrales presentan una dimensión más vertical que horizontal.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Se registra por lo menos dos años después del pico.</a:t>
            </a:r>
            <a:endParaRPr sz="1500"/>
          </a:p>
        </p:txBody>
      </p:sp>
      <p:pic>
        <p:nvPicPr>
          <p:cNvPr id="265" name="Google Shape;265;p38"/>
          <p:cNvPicPr preferRelativeResize="0"/>
          <p:nvPr/>
        </p:nvPicPr>
        <p:blipFill rotWithShape="1">
          <a:blip r:embed="rId3">
            <a:alphaModFix/>
          </a:blip>
          <a:srcRect b="0" l="85698" r="-1152" t="11606"/>
          <a:stretch/>
        </p:blipFill>
        <p:spPr>
          <a:xfrm>
            <a:off x="6226100" y="943875"/>
            <a:ext cx="1366026" cy="37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9"/>
          <p:cNvPicPr preferRelativeResize="0"/>
          <p:nvPr/>
        </p:nvPicPr>
        <p:blipFill rotWithShape="1">
          <a:blip r:embed="rId3">
            <a:alphaModFix/>
          </a:blip>
          <a:srcRect b="10140" l="12387" r="16745" t="30491"/>
          <a:stretch/>
        </p:blipFill>
        <p:spPr>
          <a:xfrm>
            <a:off x="1698173" y="1080050"/>
            <a:ext cx="3469593" cy="3612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9"/>
          <p:cNvPicPr preferRelativeResize="0"/>
          <p:nvPr/>
        </p:nvPicPr>
        <p:blipFill rotWithShape="1">
          <a:blip r:embed="rId4">
            <a:alphaModFix/>
          </a:blip>
          <a:srcRect b="17769" l="0" r="0" t="0"/>
          <a:stretch/>
        </p:blipFill>
        <p:spPr>
          <a:xfrm>
            <a:off x="5324877" y="1080050"/>
            <a:ext cx="2120945" cy="3612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0"/>
          <p:cNvSpPr txBox="1"/>
          <p:nvPr>
            <p:ph type="title"/>
          </p:nvPr>
        </p:nvSpPr>
        <p:spPr>
          <a:xfrm>
            <a:off x="265500" y="1441500"/>
            <a:ext cx="4045200" cy="226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Relación de la madurez con el crecimiento mandibular.</a:t>
            </a:r>
            <a:endParaRPr/>
          </a:p>
        </p:txBody>
      </p:sp>
      <p:sp>
        <p:nvSpPr>
          <p:cNvPr id="277" name="Google Shape;277;p40"/>
          <p:cNvSpPr txBox="1"/>
          <p:nvPr>
            <p:ph idx="2" type="body"/>
          </p:nvPr>
        </p:nvSpPr>
        <p:spPr>
          <a:xfrm>
            <a:off x="4572000" y="724200"/>
            <a:ext cx="4572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Entre los CVMS I y CVMS II. CVMS II y CVMS III, CVMS II y CVMS IV </a:t>
            </a:r>
            <a:r>
              <a:rPr b="1" lang="es" sz="1500">
                <a:solidFill>
                  <a:srgbClr val="00B1AA"/>
                </a:solidFill>
              </a:rPr>
              <a:t>ocurre gran crecimiento mandibular. </a:t>
            </a:r>
            <a:endParaRPr b="1" sz="1500">
              <a:solidFill>
                <a:srgbClr val="00B1AA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Entre los estadios CVMS I y CVMS II, CVMS II y CVMS III </a:t>
            </a:r>
            <a:r>
              <a:rPr b="1" lang="es" sz="1500">
                <a:solidFill>
                  <a:schemeClr val="dk1"/>
                </a:solidFill>
              </a:rPr>
              <a:t>se da mayor aumento del cuerpo. 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Entre el estadio CVMS I y CVMS II , </a:t>
            </a:r>
            <a:r>
              <a:rPr b="1" lang="es" sz="1500">
                <a:solidFill>
                  <a:srgbClr val="00B1AA"/>
                </a:solidFill>
              </a:rPr>
              <a:t>crece la rama mandibular.</a:t>
            </a:r>
            <a:endParaRPr b="1" sz="1500">
              <a:solidFill>
                <a:srgbClr val="00B1AA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41"/>
          <p:cNvPicPr preferRelativeResize="0"/>
          <p:nvPr/>
        </p:nvPicPr>
        <p:blipFill rotWithShape="1">
          <a:blip r:embed="rId3">
            <a:alphaModFix/>
          </a:blip>
          <a:srcRect b="0" l="10967" r="7976" t="0"/>
          <a:stretch/>
        </p:blipFill>
        <p:spPr>
          <a:xfrm>
            <a:off x="1961412" y="208462"/>
            <a:ext cx="2515925" cy="226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9065" y="3723744"/>
            <a:ext cx="2447197" cy="1211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1"/>
          <p:cNvPicPr preferRelativeResize="0"/>
          <p:nvPr/>
        </p:nvPicPr>
        <p:blipFill rotWithShape="1">
          <a:blip r:embed="rId5">
            <a:alphaModFix/>
          </a:blip>
          <a:srcRect b="15659" l="12372" r="12372" t="7541"/>
          <a:stretch/>
        </p:blipFill>
        <p:spPr>
          <a:xfrm>
            <a:off x="4959065" y="208450"/>
            <a:ext cx="2447198" cy="177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1"/>
          <p:cNvPicPr preferRelativeResize="0"/>
          <p:nvPr/>
        </p:nvPicPr>
        <p:blipFill rotWithShape="1">
          <a:blip r:embed="rId6">
            <a:alphaModFix/>
          </a:blip>
          <a:srcRect b="12608" l="0" r="0" t="8738"/>
          <a:stretch/>
        </p:blipFill>
        <p:spPr>
          <a:xfrm>
            <a:off x="1737728" y="2519150"/>
            <a:ext cx="2963300" cy="236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59063" y="2097286"/>
            <a:ext cx="2447193" cy="1508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Radiografía panorámica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43"/>
          <p:cNvPicPr preferRelativeResize="0"/>
          <p:nvPr/>
        </p:nvPicPr>
        <p:blipFill rotWithShape="1">
          <a:blip r:embed="rId3">
            <a:alphaModFix/>
          </a:blip>
          <a:srcRect b="28446" l="20965" r="11251" t="29669"/>
          <a:stretch/>
        </p:blipFill>
        <p:spPr>
          <a:xfrm>
            <a:off x="1332375" y="1070452"/>
            <a:ext cx="6479251" cy="300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ATM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Alteración condilar (altura, desgaste, fractura)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Apófisis estiloides bilateral (mineralización, segmentada o completa)</a:t>
            </a:r>
            <a:endParaRPr sz="1500"/>
          </a:p>
        </p:txBody>
      </p:sp>
      <p:pic>
        <p:nvPicPr>
          <p:cNvPr id="302" name="Google Shape;302;p44"/>
          <p:cNvPicPr preferRelativeResize="0"/>
          <p:nvPr/>
        </p:nvPicPr>
        <p:blipFill rotWithShape="1">
          <a:blip r:embed="rId3">
            <a:alphaModFix/>
          </a:blip>
          <a:srcRect b="41765" l="66990" r="11249" t="29671"/>
          <a:stretch/>
        </p:blipFill>
        <p:spPr>
          <a:xfrm>
            <a:off x="2323500" y="854188"/>
            <a:ext cx="1944499" cy="1959967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4"/>
          <p:cNvSpPr/>
          <p:nvPr/>
        </p:nvSpPr>
        <p:spPr>
          <a:xfrm>
            <a:off x="3094319" y="1172610"/>
            <a:ext cx="822000" cy="789300"/>
          </a:xfrm>
          <a:prstGeom prst="ellipse">
            <a:avLst/>
          </a:prstGeom>
          <a:noFill/>
          <a:ln cap="flat" cmpd="sng" w="9525">
            <a:solidFill>
              <a:srgbClr val="98D1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4" name="Google Shape;304;p44"/>
          <p:cNvPicPr preferRelativeResize="0"/>
          <p:nvPr/>
        </p:nvPicPr>
        <p:blipFill rotWithShape="1">
          <a:blip r:embed="rId4">
            <a:alphaModFix/>
          </a:blip>
          <a:srcRect b="15231" l="56276" r="0" t="31771"/>
          <a:stretch/>
        </p:blipFill>
        <p:spPr>
          <a:xfrm>
            <a:off x="2323500" y="2814163"/>
            <a:ext cx="1944499" cy="14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Maxilar superior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Senos maxilares (conservados, neumatizados)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Patologías (quistes mucosos de retención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Hueso alveolar: niveles y grado de absorción</a:t>
            </a:r>
            <a:endParaRPr sz="1500"/>
          </a:p>
        </p:txBody>
      </p:sp>
      <p:pic>
        <p:nvPicPr>
          <p:cNvPr id="310" name="Google Shape;310;p45"/>
          <p:cNvPicPr preferRelativeResize="0"/>
          <p:nvPr/>
        </p:nvPicPr>
        <p:blipFill rotWithShape="1">
          <a:blip r:embed="rId3">
            <a:alphaModFix/>
          </a:blip>
          <a:srcRect b="41765" l="34890" r="26168" t="29671"/>
          <a:stretch/>
        </p:blipFill>
        <p:spPr>
          <a:xfrm>
            <a:off x="535400" y="1512900"/>
            <a:ext cx="3722026" cy="211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Mandíbula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Hueso trabecular: tamaño y distribución trabecular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Hueso alveolar: reabsorciones óseas</a:t>
            </a:r>
            <a:endParaRPr sz="1500"/>
          </a:p>
        </p:txBody>
      </p:sp>
      <p:pic>
        <p:nvPicPr>
          <p:cNvPr id="316" name="Google Shape;316;p46"/>
          <p:cNvPicPr preferRelativeResize="0"/>
          <p:nvPr/>
        </p:nvPicPr>
        <p:blipFill rotWithShape="1">
          <a:blip r:embed="rId3">
            <a:alphaModFix/>
          </a:blip>
          <a:srcRect b="28911" l="26476" r="19577" t="48405"/>
          <a:stretch/>
        </p:blipFill>
        <p:spPr>
          <a:xfrm>
            <a:off x="378675" y="1929687"/>
            <a:ext cx="3937376" cy="128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Dientes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Presencia o pérdida de piezas dentales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Presencia de restauraciones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Presencia de infecciones dentales</a:t>
            </a:r>
            <a:endParaRPr sz="1500"/>
          </a:p>
        </p:txBody>
      </p:sp>
      <p:pic>
        <p:nvPicPr>
          <p:cNvPr id="322" name="Google Shape;322;p47"/>
          <p:cNvPicPr preferRelativeResize="0"/>
          <p:nvPr/>
        </p:nvPicPr>
        <p:blipFill rotWithShape="1">
          <a:blip r:embed="rId3">
            <a:alphaModFix/>
          </a:blip>
          <a:srcRect b="32901" l="38690" r="29221" t="44415"/>
          <a:stretch/>
        </p:blipFill>
        <p:spPr>
          <a:xfrm>
            <a:off x="1039650" y="724200"/>
            <a:ext cx="2891274" cy="1554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9381" y="2455197"/>
            <a:ext cx="2311822" cy="1787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/>
              <a:t>Índice de Klemetti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“Índice de cortical mandibular”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Objetivo de evaluar la densidad del hueso mandibular para la detección temprana de osteoporosis </a:t>
            </a:r>
            <a:endParaRPr sz="1500"/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s" sz="1500"/>
              <a:t>Valora los cambios en la cortical mandibular distal al foramen mentoniano</a:t>
            </a:r>
            <a:endParaRPr sz="1500"/>
          </a:p>
        </p:txBody>
      </p:sp>
      <p:pic>
        <p:nvPicPr>
          <p:cNvPr id="329" name="Google Shape;329;p48"/>
          <p:cNvPicPr preferRelativeResize="0"/>
          <p:nvPr/>
        </p:nvPicPr>
        <p:blipFill rotWithShape="1">
          <a:blip r:embed="rId3">
            <a:alphaModFix/>
          </a:blip>
          <a:srcRect b="25202" l="56467" r="26678" t="57533"/>
          <a:stretch/>
        </p:blipFill>
        <p:spPr>
          <a:xfrm>
            <a:off x="822915" y="642751"/>
            <a:ext cx="2980874" cy="235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425" y="3148389"/>
            <a:ext cx="3521850" cy="1352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088" y="458325"/>
            <a:ext cx="8613825" cy="422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9957" y="773153"/>
            <a:ext cx="4119743" cy="394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50"/>
          <p:cNvPicPr preferRelativeResize="0"/>
          <p:nvPr/>
        </p:nvPicPr>
        <p:blipFill rotWithShape="1">
          <a:blip r:embed="rId4">
            <a:alphaModFix/>
          </a:blip>
          <a:srcRect b="0" l="0" r="7978" t="0"/>
          <a:stretch/>
        </p:blipFill>
        <p:spPr>
          <a:xfrm flipH="1">
            <a:off x="634300" y="773149"/>
            <a:ext cx="4119743" cy="3946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1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Posición condilar óptima según Kazumi Ikeda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8614" y="1060575"/>
            <a:ext cx="3585724" cy="3022362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52"/>
          <p:cNvSpPr txBox="1"/>
          <p:nvPr/>
        </p:nvSpPr>
        <p:spPr>
          <a:xfrm>
            <a:off x="6908150" y="3351475"/>
            <a:ext cx="11628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Posterior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53" name="Google Shape;353;p52"/>
          <p:cNvPicPr preferRelativeResize="0"/>
          <p:nvPr/>
        </p:nvPicPr>
        <p:blipFill rotWithShape="1">
          <a:blip r:embed="rId4">
            <a:alphaModFix/>
          </a:blip>
          <a:srcRect b="9244" l="4415" r="0" t="7919"/>
          <a:stretch/>
        </p:blipFill>
        <p:spPr>
          <a:xfrm>
            <a:off x="986275" y="1154580"/>
            <a:ext cx="3585724" cy="2834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5438" y="1169600"/>
            <a:ext cx="3425560" cy="280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3"/>
          <p:cNvSpPr txBox="1"/>
          <p:nvPr/>
        </p:nvSpPr>
        <p:spPr>
          <a:xfrm>
            <a:off x="6949725" y="3351450"/>
            <a:ext cx="11628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Lateral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60" name="Google Shape;360;p53"/>
          <p:cNvPicPr preferRelativeResize="0"/>
          <p:nvPr/>
        </p:nvPicPr>
        <p:blipFill rotWithShape="1">
          <a:blip r:embed="rId4">
            <a:alphaModFix/>
          </a:blip>
          <a:srcRect b="17387" l="4179" r="2944" t="7277"/>
          <a:stretch/>
        </p:blipFill>
        <p:spPr>
          <a:xfrm>
            <a:off x="963000" y="1225075"/>
            <a:ext cx="3591113" cy="269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1088" y="1012025"/>
            <a:ext cx="3787300" cy="31194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54"/>
          <p:cNvSpPr txBox="1"/>
          <p:nvPr/>
        </p:nvSpPr>
        <p:spPr>
          <a:xfrm>
            <a:off x="5721850" y="3572850"/>
            <a:ext cx="11628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Posterior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67" name="Google Shape;367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605" y="1012025"/>
            <a:ext cx="3153094" cy="31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5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Espacios funcionales cervicales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775" y="944850"/>
            <a:ext cx="8922449" cy="325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5988" y="568663"/>
            <a:ext cx="6852025" cy="400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8538" y="152400"/>
            <a:ext cx="650691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9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Triángulo de Rocabado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825" y="569850"/>
            <a:ext cx="3429900" cy="4003742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60"/>
          <p:cNvSpPr/>
          <p:nvPr/>
        </p:nvSpPr>
        <p:spPr>
          <a:xfrm>
            <a:off x="3227569" y="4123950"/>
            <a:ext cx="1071900" cy="449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9" name="Google Shape;399;p60"/>
          <p:cNvSpPr txBox="1"/>
          <p:nvPr/>
        </p:nvSpPr>
        <p:spPr>
          <a:xfrm>
            <a:off x="4883575" y="498275"/>
            <a:ext cx="3967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s"/>
              <a:t>Plano de McGregor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s"/>
              <a:t>Plano odontoideo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"/>
              <a:t>E</a:t>
            </a:r>
            <a:r>
              <a:rPr b="1" lang="es"/>
              <a:t>l espacio C0-C1 (4-9 mm)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s"/>
              <a:t>El triángulo hioideo</a:t>
            </a:r>
            <a:endParaRPr/>
          </a:p>
        </p:txBody>
      </p:sp>
      <p:pic>
        <p:nvPicPr>
          <p:cNvPr id="400" name="Google Shape;400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2687" y="1760375"/>
            <a:ext cx="3388982" cy="307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625" y="728675"/>
            <a:ext cx="3333750" cy="36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61"/>
          <p:cNvSpPr txBox="1"/>
          <p:nvPr/>
        </p:nvSpPr>
        <p:spPr>
          <a:xfrm>
            <a:off x="4762075" y="2017650"/>
            <a:ext cx="4082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s" sz="1200"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Profundidad normal esperada es de 10 ± 2 mm.</a:t>
            </a:r>
            <a:endParaRPr sz="1200"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s" sz="1200"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Rectificación cervical: menor a 8 mm</a:t>
            </a:r>
            <a:endParaRPr sz="1200"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s" sz="1200"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Curva cifótica: valores son expresados en cifras negativas (&lt;1) </a:t>
            </a:r>
            <a:endParaRPr sz="1200"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s" sz="1200"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Curvatura lordótica: valores mayores a 12 mm</a:t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2"/>
          <p:cNvSpPr txBox="1"/>
          <p:nvPr>
            <p:ph idx="4294967295" type="title"/>
          </p:nvPr>
        </p:nvSpPr>
        <p:spPr>
          <a:xfrm>
            <a:off x="586325" y="1409763"/>
            <a:ext cx="4045200" cy="13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/>
              <a:t>Distancia entre occipital y arco posterior del atlas</a:t>
            </a:r>
            <a:endParaRPr sz="2500"/>
          </a:p>
        </p:txBody>
      </p:sp>
      <p:sp>
        <p:nvSpPr>
          <p:cNvPr id="412" name="Google Shape;412;p62"/>
          <p:cNvSpPr txBox="1"/>
          <p:nvPr>
            <p:ph idx="4294967295" type="subTitle"/>
          </p:nvPr>
        </p:nvSpPr>
        <p:spPr>
          <a:xfrm>
            <a:off x="586325" y="274778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4 a 9 mm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&lt;4 mm Relación con extensión craneal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&gt;9 mm Relación con flexión craneal</a:t>
            </a:r>
            <a:endParaRPr sz="1600"/>
          </a:p>
        </p:txBody>
      </p:sp>
      <p:pic>
        <p:nvPicPr>
          <p:cNvPr id="413" name="Google Shape;413;p62"/>
          <p:cNvPicPr preferRelativeResize="0"/>
          <p:nvPr/>
        </p:nvPicPr>
        <p:blipFill rotWithShape="1">
          <a:blip r:embed="rId3">
            <a:alphaModFix/>
          </a:blip>
          <a:srcRect b="21762" l="0" r="52696" t="26728"/>
          <a:stretch/>
        </p:blipFill>
        <p:spPr>
          <a:xfrm>
            <a:off x="4772050" y="917175"/>
            <a:ext cx="3560386" cy="33091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4" name="Google Shape;414;p62"/>
          <p:cNvCxnSpPr/>
          <p:nvPr/>
        </p:nvCxnSpPr>
        <p:spPr>
          <a:xfrm flipH="1" rot="10800000">
            <a:off x="5754170" y="2844127"/>
            <a:ext cx="2803500" cy="2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62"/>
          <p:cNvCxnSpPr/>
          <p:nvPr/>
        </p:nvCxnSpPr>
        <p:spPr>
          <a:xfrm flipH="1" rot="10800000">
            <a:off x="5754170" y="2999789"/>
            <a:ext cx="2803500" cy="2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62"/>
          <p:cNvCxnSpPr/>
          <p:nvPr/>
        </p:nvCxnSpPr>
        <p:spPr>
          <a:xfrm>
            <a:off x="6115680" y="2877653"/>
            <a:ext cx="4200" cy="131100"/>
          </a:xfrm>
          <a:prstGeom prst="straightConnector1">
            <a:avLst/>
          </a:prstGeom>
          <a:noFill/>
          <a:ln cap="flat" cmpd="sng" w="9525">
            <a:solidFill>
              <a:srgbClr val="BBACD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62"/>
          <p:cNvCxnSpPr/>
          <p:nvPr/>
        </p:nvCxnSpPr>
        <p:spPr>
          <a:xfrm>
            <a:off x="5169819" y="2917295"/>
            <a:ext cx="909000" cy="8700"/>
          </a:xfrm>
          <a:prstGeom prst="straightConnector1">
            <a:avLst/>
          </a:prstGeom>
          <a:noFill/>
          <a:ln cap="flat" cmpd="sng" w="9525">
            <a:solidFill>
              <a:srgbClr val="BBACD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3"/>
          <p:cNvSpPr txBox="1"/>
          <p:nvPr>
            <p:ph type="title"/>
          </p:nvPr>
        </p:nvSpPr>
        <p:spPr>
          <a:xfrm>
            <a:off x="876600" y="1962900"/>
            <a:ext cx="7390800" cy="12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Importancia de los estudios pre y post TX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64"/>
          <p:cNvPicPr preferRelativeResize="0"/>
          <p:nvPr/>
        </p:nvPicPr>
        <p:blipFill rotWithShape="1">
          <a:blip r:embed="rId3">
            <a:alphaModFix/>
          </a:blip>
          <a:srcRect b="33752" l="2862" r="3601" t="0"/>
          <a:stretch/>
        </p:blipFill>
        <p:spPr>
          <a:xfrm>
            <a:off x="708450" y="625970"/>
            <a:ext cx="3507875" cy="2005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64"/>
          <p:cNvPicPr preferRelativeResize="0"/>
          <p:nvPr/>
        </p:nvPicPr>
        <p:blipFill rotWithShape="1">
          <a:blip r:embed="rId4">
            <a:alphaModFix/>
          </a:blip>
          <a:srcRect b="47708" l="32999" r="8830" t="37672"/>
          <a:stretch/>
        </p:blipFill>
        <p:spPr>
          <a:xfrm>
            <a:off x="939625" y="2734088"/>
            <a:ext cx="3045524" cy="1698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64"/>
          <p:cNvPicPr preferRelativeResize="0"/>
          <p:nvPr/>
        </p:nvPicPr>
        <p:blipFill rotWithShape="1">
          <a:blip r:embed="rId5">
            <a:alphaModFix/>
          </a:blip>
          <a:srcRect b="48533" l="40981" r="8998" t="39399"/>
          <a:stretch/>
        </p:blipFill>
        <p:spPr>
          <a:xfrm>
            <a:off x="4808151" y="2644305"/>
            <a:ext cx="3507874" cy="1877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4577088" y="625975"/>
            <a:ext cx="3969984" cy="200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65"/>
          <p:cNvPicPr preferRelativeResize="0"/>
          <p:nvPr/>
        </p:nvPicPr>
        <p:blipFill rotWithShape="1">
          <a:blip r:embed="rId3">
            <a:alphaModFix/>
          </a:blip>
          <a:srcRect b="32188" l="0" r="0" t="24841"/>
          <a:stretch/>
        </p:blipFill>
        <p:spPr>
          <a:xfrm>
            <a:off x="2071938" y="2612813"/>
            <a:ext cx="2415555" cy="230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65"/>
          <p:cNvPicPr preferRelativeResize="0"/>
          <p:nvPr/>
        </p:nvPicPr>
        <p:blipFill rotWithShape="1">
          <a:blip r:embed="rId4">
            <a:alphaModFix/>
          </a:blip>
          <a:srcRect b="32188" l="0" r="0" t="24841"/>
          <a:stretch/>
        </p:blipFill>
        <p:spPr>
          <a:xfrm>
            <a:off x="4656558" y="2612813"/>
            <a:ext cx="2415526" cy="230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65"/>
          <p:cNvPicPr preferRelativeResize="0"/>
          <p:nvPr/>
        </p:nvPicPr>
        <p:blipFill rotWithShape="1">
          <a:blip r:embed="rId5">
            <a:alphaModFix/>
          </a:blip>
          <a:srcRect b="35318" l="21709" r="0" t="31038"/>
          <a:stretch/>
        </p:blipFill>
        <p:spPr>
          <a:xfrm>
            <a:off x="2071913" y="227746"/>
            <a:ext cx="2415555" cy="230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65"/>
          <p:cNvPicPr preferRelativeResize="0"/>
          <p:nvPr/>
        </p:nvPicPr>
        <p:blipFill rotWithShape="1">
          <a:blip r:embed="rId6">
            <a:alphaModFix/>
          </a:blip>
          <a:srcRect b="38855" l="22217" r="3774" t="29343"/>
          <a:stretch/>
        </p:blipFill>
        <p:spPr>
          <a:xfrm>
            <a:off x="4656533" y="227800"/>
            <a:ext cx="2415555" cy="2302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6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Resonancia magnética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525" y="552450"/>
            <a:ext cx="8362950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8"/>
          <p:cNvSpPr txBox="1"/>
          <p:nvPr>
            <p:ph type="title"/>
          </p:nvPr>
        </p:nvSpPr>
        <p:spPr>
          <a:xfrm>
            <a:off x="416450" y="1047150"/>
            <a:ext cx="82344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Imagenología correlacionada con la clínica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69"/>
          <p:cNvPicPr preferRelativeResize="0"/>
          <p:nvPr/>
        </p:nvPicPr>
        <p:blipFill rotWithShape="1">
          <a:blip r:embed="rId3">
            <a:alphaModFix/>
          </a:blip>
          <a:srcRect b="4607" l="0" r="0" t="0"/>
          <a:stretch/>
        </p:blipFill>
        <p:spPr>
          <a:xfrm>
            <a:off x="152400" y="0"/>
            <a:ext cx="8839199" cy="44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500" y="836013"/>
            <a:ext cx="6705601" cy="347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6613" y="409575"/>
            <a:ext cx="3190875" cy="432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71"/>
          <p:cNvPicPr preferRelativeResize="0"/>
          <p:nvPr/>
        </p:nvPicPr>
        <p:blipFill rotWithShape="1">
          <a:blip r:embed="rId4">
            <a:alphaModFix/>
          </a:blip>
          <a:srcRect b="0" l="0" r="58803" t="0"/>
          <a:stretch/>
        </p:blipFill>
        <p:spPr>
          <a:xfrm>
            <a:off x="5087477" y="409575"/>
            <a:ext cx="2385776" cy="28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71"/>
          <p:cNvPicPr preferRelativeResize="0"/>
          <p:nvPr/>
        </p:nvPicPr>
        <p:blipFill rotWithShape="1">
          <a:blip r:embed="rId5">
            <a:alphaModFix/>
          </a:blip>
          <a:srcRect b="17012" l="0" r="0" t="0"/>
          <a:stretch/>
        </p:blipFill>
        <p:spPr>
          <a:xfrm>
            <a:off x="5087475" y="2449600"/>
            <a:ext cx="2385775" cy="2204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87188"/>
            <a:ext cx="8839201" cy="3569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52400" y="1594513"/>
            <a:ext cx="8839199" cy="1954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74"/>
          <p:cNvPicPr preferRelativeResize="0"/>
          <p:nvPr/>
        </p:nvPicPr>
        <p:blipFill rotWithShape="1">
          <a:blip r:embed="rId3">
            <a:alphaModFix/>
          </a:blip>
          <a:srcRect b="44637" l="0" r="0" t="21687"/>
          <a:stretch/>
        </p:blipFill>
        <p:spPr>
          <a:xfrm>
            <a:off x="152400" y="1254087"/>
            <a:ext cx="8839200" cy="154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74"/>
          <p:cNvPicPr preferRelativeResize="0"/>
          <p:nvPr/>
        </p:nvPicPr>
        <p:blipFill rotWithShape="1">
          <a:blip r:embed="rId3">
            <a:alphaModFix/>
          </a:blip>
          <a:srcRect b="3808" l="12411" r="11444" t="62515"/>
          <a:stretch/>
        </p:blipFill>
        <p:spPr>
          <a:xfrm>
            <a:off x="1206838" y="2993313"/>
            <a:ext cx="6730324" cy="154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74"/>
          <p:cNvPicPr preferRelativeResize="0"/>
          <p:nvPr/>
        </p:nvPicPr>
        <p:blipFill rotWithShape="1">
          <a:blip r:embed="rId3">
            <a:alphaModFix/>
          </a:blip>
          <a:srcRect b="85421" l="0" r="0" t="424"/>
          <a:stretch/>
        </p:blipFill>
        <p:spPr>
          <a:xfrm>
            <a:off x="152400" y="604412"/>
            <a:ext cx="8839200" cy="64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75"/>
          <p:cNvPicPr preferRelativeResize="0"/>
          <p:nvPr/>
        </p:nvPicPr>
        <p:blipFill rotWithShape="1">
          <a:blip r:embed="rId3">
            <a:alphaModFix/>
          </a:blip>
          <a:srcRect b="7183" l="0" r="0" t="0"/>
          <a:stretch/>
        </p:blipFill>
        <p:spPr>
          <a:xfrm>
            <a:off x="152400" y="1296675"/>
            <a:ext cx="8839200" cy="255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76"/>
          <p:cNvPicPr preferRelativeResize="0"/>
          <p:nvPr/>
        </p:nvPicPr>
        <p:blipFill rotWithShape="1">
          <a:blip r:embed="rId3">
            <a:alphaModFix/>
          </a:blip>
          <a:srcRect b="47432" l="0" r="0" t="16631"/>
          <a:stretch/>
        </p:blipFill>
        <p:spPr>
          <a:xfrm>
            <a:off x="140238" y="1241763"/>
            <a:ext cx="8839199" cy="153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76"/>
          <p:cNvPicPr preferRelativeResize="0"/>
          <p:nvPr/>
        </p:nvPicPr>
        <p:blipFill rotWithShape="1">
          <a:blip r:embed="rId3">
            <a:alphaModFix/>
          </a:blip>
          <a:srcRect b="5076" l="12823" r="12276" t="61874"/>
          <a:stretch/>
        </p:blipFill>
        <p:spPr>
          <a:xfrm>
            <a:off x="1273712" y="2938013"/>
            <a:ext cx="6620899" cy="14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76"/>
          <p:cNvPicPr preferRelativeResize="0"/>
          <p:nvPr/>
        </p:nvPicPr>
        <p:blipFill rotWithShape="1">
          <a:blip r:embed="rId3">
            <a:alphaModFix/>
          </a:blip>
          <a:srcRect b="87630" l="0" r="0" t="0"/>
          <a:stretch/>
        </p:blipFill>
        <p:spPr>
          <a:xfrm>
            <a:off x="164563" y="796487"/>
            <a:ext cx="8839199" cy="52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89400"/>
            <a:ext cx="8839198" cy="2564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8525" y="944650"/>
            <a:ext cx="6066950" cy="32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11063"/>
            <a:ext cx="8839201" cy="2921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80"/>
          <p:cNvSpPr txBox="1"/>
          <p:nvPr>
            <p:ph type="title"/>
          </p:nvPr>
        </p:nvSpPr>
        <p:spPr>
          <a:xfrm>
            <a:off x="416450" y="1047150"/>
            <a:ext cx="7026300" cy="30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Estudios complementarios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81"/>
          <p:cNvPicPr preferRelativeResize="0"/>
          <p:nvPr/>
        </p:nvPicPr>
        <p:blipFill rotWithShape="1">
          <a:blip r:embed="rId3">
            <a:alphaModFix/>
          </a:blip>
          <a:srcRect b="31904" l="22563" r="22025" t="22295"/>
          <a:stretch/>
        </p:blipFill>
        <p:spPr>
          <a:xfrm>
            <a:off x="350149" y="323375"/>
            <a:ext cx="4080324" cy="4496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81"/>
          <p:cNvPicPr preferRelativeResize="0"/>
          <p:nvPr/>
        </p:nvPicPr>
        <p:blipFill rotWithShape="1">
          <a:blip r:embed="rId4">
            <a:alphaModFix/>
          </a:blip>
          <a:srcRect b="32804" l="19346" r="21687" t="19284"/>
          <a:stretch/>
        </p:blipFill>
        <p:spPr>
          <a:xfrm>
            <a:off x="4642981" y="323375"/>
            <a:ext cx="4150881" cy="4496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82"/>
          <p:cNvPicPr preferRelativeResize="0"/>
          <p:nvPr/>
        </p:nvPicPr>
        <p:blipFill rotWithShape="1">
          <a:blip r:embed="rId3">
            <a:alphaModFix/>
          </a:blip>
          <a:srcRect b="5191" l="5627" r="10126" t="13055"/>
          <a:stretch/>
        </p:blipFill>
        <p:spPr>
          <a:xfrm>
            <a:off x="1854575" y="593900"/>
            <a:ext cx="5434848" cy="395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9975" y="152400"/>
            <a:ext cx="644406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633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9900" y="152400"/>
            <a:ext cx="474419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00B1AA"/>
      </a:dk1>
      <a:lt1>
        <a:srgbClr val="FFFFFF"/>
      </a:lt1>
      <a:dk2>
        <a:srgbClr val="20124D"/>
      </a:dk2>
      <a:lt2>
        <a:srgbClr val="757575"/>
      </a:lt2>
      <a:accent1>
        <a:srgbClr val="01579B"/>
      </a:accent1>
      <a:accent2>
        <a:srgbClr val="060A0A"/>
      </a:accent2>
      <a:accent3>
        <a:srgbClr val="0099E8"/>
      </a:accent3>
      <a:accent4>
        <a:srgbClr val="D5A6BD"/>
      </a:accent4>
      <a:accent5>
        <a:srgbClr val="9900FF"/>
      </a:accent5>
      <a:accent6>
        <a:srgbClr val="B4A7D6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