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Lst>
  <p:sldSz cy="5143500" cx="9144000"/>
  <p:notesSz cx="6858000" cy="9144000"/>
  <p:embeddedFontLst>
    <p:embeddedFont>
      <p:font typeface="Raleway"/>
      <p:regular r:id="rId84"/>
      <p:bold r:id="rId85"/>
      <p:italic r:id="rId86"/>
      <p:boldItalic r:id="rId87"/>
    </p:embeddedFont>
    <p:embeddedFont>
      <p:font typeface="Lato"/>
      <p:regular r:id="rId88"/>
      <p:bold r:id="rId89"/>
      <p:italic r:id="rId90"/>
      <p:boldItalic r:id="rId9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85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B089089-B202-4183-AC65-BE0FC3FF4D58}">
  <a:tblStyle styleId="{AB089089-B202-4183-AC65-BE0FC3FF4D5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85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Raleway-regular.fntdata"/><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font" Target="fonts/Raleway-italic.fntdata"/><Relationship Id="rId41" Type="http://schemas.openxmlformats.org/officeDocument/2006/relationships/slide" Target="slides/slide35.xml"/><Relationship Id="rId85" Type="http://schemas.openxmlformats.org/officeDocument/2006/relationships/font" Target="fonts/Raleway-bold.fntdata"/><Relationship Id="rId44" Type="http://schemas.openxmlformats.org/officeDocument/2006/relationships/slide" Target="slides/slide38.xml"/><Relationship Id="rId88" Type="http://schemas.openxmlformats.org/officeDocument/2006/relationships/font" Target="fonts/Lato-regular.fntdata"/><Relationship Id="rId43" Type="http://schemas.openxmlformats.org/officeDocument/2006/relationships/slide" Target="slides/slide37.xml"/><Relationship Id="rId87" Type="http://schemas.openxmlformats.org/officeDocument/2006/relationships/font" Target="fonts/Raleway-boldItalic.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Lato-bold.fnt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schemas.openxmlformats.org/officeDocument/2006/relationships/font" Target="fonts/Lato-boldItalic.fntdata"/><Relationship Id="rId90" Type="http://schemas.openxmlformats.org/officeDocument/2006/relationships/font" Target="fonts/Lato-italic.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f6b24d5bc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f6b24d5bc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09914e96cb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09914e96cb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09914e96cb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09914e96cb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09914e96cb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09914e96cb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09914e96cb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09914e96cb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09914e96cb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09914e96cb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09914e96cb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09914e96cb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09914e96cb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09914e96cb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09914e96cb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09914e96cb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09914e96cb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09914e96cb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9914e96cb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9914e96cb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09914e96cb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09914e96cb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09914e96cb_0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09914e96cb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09914e96c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09914e96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099f3d0c4f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099f3d0c4f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099f3d0c4f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099f3d0c4f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099f3d0c4f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099f3d0c4f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099f3d0c4f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099f3d0c4f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09914e96c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09914e96c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09914e96c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09914e96c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09914e96c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09914e96c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09914e96c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09914e96c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09914e96c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09914e96c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09914e96c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09914e96c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09914e96c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09914e96c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09914e96c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09914e96c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09914e96c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09914e96c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09914e96c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09914e96c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09914e96c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09914e96c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09914e96cb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09914e96cb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09914e96cb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09914e96cb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09914e96cb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09914e96cb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09914e96c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09914e96c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09914e96c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09914e96c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09914e96cb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09914e96cb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09914e96cb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09914e96cb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09914e96c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09914e96c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09914e96cb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09914e96cb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09914e96cb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09914e96cb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09914e96cb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09914e96cb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09914e96cb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09914e96cb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09914e96cb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09914e96cb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09914e96cb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09914e96cb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09914e96cb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09914e96cb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09914e96cb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09914e96cb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09914e96cb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09914e96cb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09914e96cb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09914e96cb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09914e96cb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09914e96cb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09914e96cb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09914e96cb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09914e96cb_0_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09914e96cb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09914e96cb_0_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09914e96cb_0_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09914e96cb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09914e96cb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09914e96cb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09914e96cb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09914e96cb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09914e96cb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09914e96cb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09914e96cb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09914e96cb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09914e96cb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09914e96cb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09914e96cb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09914e96cb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09914e96cb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09914e96cb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09914e96cb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7049661d4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7049661d4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09914e96cb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09914e96cb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09914e96cb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09914e96cb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09914e96cb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09914e96cb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09914e96cb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09914e96cb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09914e96cb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309914e96cb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09914e96cb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09914e96cb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09914e96cb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309914e96cb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7049661d4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7049661d4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6ddf0555c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6ddf0555c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6ddf0555c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6ddf0555c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6ddf0555c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36ddf0555c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7049661d4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7049661d4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09914e96cb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09914e96cb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09914e96cb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09914e96cb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09914e96cb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09914e96cb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09914e96cb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09914e96cb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2f8bd477a6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2f8bd477a6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2721"/>
            <a:ext cx="9143999" cy="5138056"/>
          </a:xfrm>
          <a:prstGeom prst="rect">
            <a:avLst/>
          </a:prstGeom>
          <a:noFill/>
          <a:ln>
            <a:noFill/>
          </a:ln>
        </p:spPr>
      </p:pic>
      <p:sp>
        <p:nvSpPr>
          <p:cNvPr id="11" name="Google Shape;11;p2"/>
          <p:cNvSpPr txBox="1"/>
          <p:nvPr>
            <p:ph type="ctrTitle"/>
          </p:nvPr>
        </p:nvSpPr>
        <p:spPr>
          <a:xfrm>
            <a:off x="1086450" y="1581800"/>
            <a:ext cx="69711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4500"/>
              <a:buNone/>
              <a:defRPr sz="4500">
                <a:solidFill>
                  <a:schemeClr val="accent1"/>
                </a:solidFill>
              </a:defRPr>
            </a:lvl1pPr>
            <a:lvl2pPr lvl="1" rtl="0">
              <a:spcBef>
                <a:spcPts val="0"/>
              </a:spcBef>
              <a:spcAft>
                <a:spcPts val="0"/>
              </a:spcAft>
              <a:buClr>
                <a:schemeClr val="lt1"/>
              </a:buClr>
              <a:buSzPts val="4500"/>
              <a:buNone/>
              <a:defRPr sz="4500">
                <a:solidFill>
                  <a:schemeClr val="lt1"/>
                </a:solidFill>
              </a:defRPr>
            </a:lvl2pPr>
            <a:lvl3pPr lvl="2" rtl="0">
              <a:spcBef>
                <a:spcPts val="0"/>
              </a:spcBef>
              <a:spcAft>
                <a:spcPts val="0"/>
              </a:spcAft>
              <a:buClr>
                <a:schemeClr val="lt1"/>
              </a:buClr>
              <a:buSzPts val="4500"/>
              <a:buNone/>
              <a:defRPr sz="4500">
                <a:solidFill>
                  <a:schemeClr val="lt1"/>
                </a:solidFill>
              </a:defRPr>
            </a:lvl3pPr>
            <a:lvl4pPr lvl="3" rtl="0">
              <a:spcBef>
                <a:spcPts val="0"/>
              </a:spcBef>
              <a:spcAft>
                <a:spcPts val="0"/>
              </a:spcAft>
              <a:buClr>
                <a:schemeClr val="lt1"/>
              </a:buClr>
              <a:buSzPts val="4500"/>
              <a:buNone/>
              <a:defRPr sz="4500">
                <a:solidFill>
                  <a:schemeClr val="lt1"/>
                </a:solidFill>
              </a:defRPr>
            </a:lvl4pPr>
            <a:lvl5pPr lvl="4" rtl="0">
              <a:spcBef>
                <a:spcPts val="0"/>
              </a:spcBef>
              <a:spcAft>
                <a:spcPts val="0"/>
              </a:spcAft>
              <a:buClr>
                <a:schemeClr val="lt1"/>
              </a:buClr>
              <a:buSzPts val="4500"/>
              <a:buNone/>
              <a:defRPr sz="4500">
                <a:solidFill>
                  <a:schemeClr val="lt1"/>
                </a:solidFill>
              </a:defRPr>
            </a:lvl5pPr>
            <a:lvl6pPr lvl="5" rtl="0">
              <a:spcBef>
                <a:spcPts val="0"/>
              </a:spcBef>
              <a:spcAft>
                <a:spcPts val="0"/>
              </a:spcAft>
              <a:buClr>
                <a:schemeClr val="lt1"/>
              </a:buClr>
              <a:buSzPts val="4500"/>
              <a:buNone/>
              <a:defRPr sz="4500">
                <a:solidFill>
                  <a:schemeClr val="lt1"/>
                </a:solidFill>
              </a:defRPr>
            </a:lvl6pPr>
            <a:lvl7pPr lvl="6" rtl="0">
              <a:spcBef>
                <a:spcPts val="0"/>
              </a:spcBef>
              <a:spcAft>
                <a:spcPts val="0"/>
              </a:spcAft>
              <a:buClr>
                <a:schemeClr val="lt1"/>
              </a:buClr>
              <a:buSzPts val="4500"/>
              <a:buNone/>
              <a:defRPr sz="4500">
                <a:solidFill>
                  <a:schemeClr val="lt1"/>
                </a:solidFill>
              </a:defRPr>
            </a:lvl7pPr>
            <a:lvl8pPr lvl="7" rtl="0">
              <a:spcBef>
                <a:spcPts val="0"/>
              </a:spcBef>
              <a:spcAft>
                <a:spcPts val="0"/>
              </a:spcAft>
              <a:buClr>
                <a:schemeClr val="lt1"/>
              </a:buClr>
              <a:buSzPts val="4500"/>
              <a:buNone/>
              <a:defRPr sz="4500">
                <a:solidFill>
                  <a:schemeClr val="lt1"/>
                </a:solidFill>
              </a:defRPr>
            </a:lvl8pPr>
            <a:lvl9pPr lvl="8" rtl="0">
              <a:spcBef>
                <a:spcPts val="0"/>
              </a:spcBef>
              <a:spcAft>
                <a:spcPts val="0"/>
              </a:spcAft>
              <a:buClr>
                <a:schemeClr val="lt1"/>
              </a:buClr>
              <a:buSzPts val="4500"/>
              <a:buNone/>
              <a:defRPr sz="4500">
                <a:solidFill>
                  <a:schemeClr val="lt1"/>
                </a:solidFill>
              </a:defRPr>
            </a:lvl9pPr>
          </a:lstStyle>
          <a:p/>
        </p:txBody>
      </p:sp>
      <p:sp>
        <p:nvSpPr>
          <p:cNvPr id="12" name="Google Shape;12;p2"/>
          <p:cNvSpPr txBox="1"/>
          <p:nvPr>
            <p:ph idx="1" type="subTitle"/>
          </p:nvPr>
        </p:nvSpPr>
        <p:spPr>
          <a:xfrm>
            <a:off x="1086450" y="3030675"/>
            <a:ext cx="6331500" cy="44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rgbClr val="222222"/>
              </a:buClr>
              <a:buSzPts val="1800"/>
              <a:buNone/>
              <a:defRPr>
                <a:solidFill>
                  <a:srgbClr val="222222"/>
                </a:solidFill>
              </a:defRPr>
            </a:lvl1pPr>
            <a:lvl2pPr lvl="1" rtl="0">
              <a:lnSpc>
                <a:spcPct val="100000"/>
              </a:lnSpc>
              <a:spcBef>
                <a:spcPts val="0"/>
              </a:spcBef>
              <a:spcAft>
                <a:spcPts val="0"/>
              </a:spcAft>
              <a:buClr>
                <a:srgbClr val="1155CC"/>
              </a:buClr>
              <a:buSzPts val="1800"/>
              <a:buNone/>
              <a:defRPr sz="1800">
                <a:solidFill>
                  <a:srgbClr val="1155CC"/>
                </a:solidFill>
              </a:defRPr>
            </a:lvl2pPr>
            <a:lvl3pPr lvl="2" rtl="0">
              <a:lnSpc>
                <a:spcPct val="100000"/>
              </a:lnSpc>
              <a:spcBef>
                <a:spcPts val="0"/>
              </a:spcBef>
              <a:spcAft>
                <a:spcPts val="0"/>
              </a:spcAft>
              <a:buClr>
                <a:srgbClr val="1155CC"/>
              </a:buClr>
              <a:buSzPts val="1800"/>
              <a:buNone/>
              <a:defRPr sz="1800">
                <a:solidFill>
                  <a:srgbClr val="1155CC"/>
                </a:solidFill>
              </a:defRPr>
            </a:lvl3pPr>
            <a:lvl4pPr lvl="3" rtl="0">
              <a:lnSpc>
                <a:spcPct val="100000"/>
              </a:lnSpc>
              <a:spcBef>
                <a:spcPts val="0"/>
              </a:spcBef>
              <a:spcAft>
                <a:spcPts val="0"/>
              </a:spcAft>
              <a:buClr>
                <a:srgbClr val="1155CC"/>
              </a:buClr>
              <a:buSzPts val="1800"/>
              <a:buNone/>
              <a:defRPr sz="1800">
                <a:solidFill>
                  <a:srgbClr val="1155CC"/>
                </a:solidFill>
              </a:defRPr>
            </a:lvl4pPr>
            <a:lvl5pPr lvl="4" rtl="0">
              <a:lnSpc>
                <a:spcPct val="100000"/>
              </a:lnSpc>
              <a:spcBef>
                <a:spcPts val="0"/>
              </a:spcBef>
              <a:spcAft>
                <a:spcPts val="0"/>
              </a:spcAft>
              <a:buClr>
                <a:srgbClr val="1155CC"/>
              </a:buClr>
              <a:buSzPts val="1800"/>
              <a:buNone/>
              <a:defRPr sz="1800">
                <a:solidFill>
                  <a:srgbClr val="1155CC"/>
                </a:solidFill>
              </a:defRPr>
            </a:lvl5pPr>
            <a:lvl6pPr lvl="5" rtl="0">
              <a:lnSpc>
                <a:spcPct val="100000"/>
              </a:lnSpc>
              <a:spcBef>
                <a:spcPts val="0"/>
              </a:spcBef>
              <a:spcAft>
                <a:spcPts val="0"/>
              </a:spcAft>
              <a:buClr>
                <a:srgbClr val="1155CC"/>
              </a:buClr>
              <a:buSzPts val="1800"/>
              <a:buNone/>
              <a:defRPr sz="1800">
                <a:solidFill>
                  <a:srgbClr val="1155CC"/>
                </a:solidFill>
              </a:defRPr>
            </a:lvl6pPr>
            <a:lvl7pPr lvl="6" rtl="0">
              <a:lnSpc>
                <a:spcPct val="100000"/>
              </a:lnSpc>
              <a:spcBef>
                <a:spcPts val="0"/>
              </a:spcBef>
              <a:spcAft>
                <a:spcPts val="0"/>
              </a:spcAft>
              <a:buClr>
                <a:srgbClr val="1155CC"/>
              </a:buClr>
              <a:buSzPts val="1800"/>
              <a:buNone/>
              <a:defRPr sz="1800">
                <a:solidFill>
                  <a:srgbClr val="1155CC"/>
                </a:solidFill>
              </a:defRPr>
            </a:lvl7pPr>
            <a:lvl8pPr lvl="7" rtl="0">
              <a:lnSpc>
                <a:spcPct val="100000"/>
              </a:lnSpc>
              <a:spcBef>
                <a:spcPts val="0"/>
              </a:spcBef>
              <a:spcAft>
                <a:spcPts val="0"/>
              </a:spcAft>
              <a:buClr>
                <a:srgbClr val="1155CC"/>
              </a:buClr>
              <a:buSzPts val="1800"/>
              <a:buNone/>
              <a:defRPr sz="1800">
                <a:solidFill>
                  <a:srgbClr val="1155CC"/>
                </a:solidFill>
              </a:defRPr>
            </a:lvl8pPr>
            <a:lvl9pPr lvl="8" rtl="0">
              <a:lnSpc>
                <a:spcPct val="100000"/>
              </a:lnSpc>
              <a:spcBef>
                <a:spcPts val="0"/>
              </a:spcBef>
              <a:spcAft>
                <a:spcPts val="0"/>
              </a:spcAft>
              <a:buClr>
                <a:srgbClr val="1155CC"/>
              </a:buClr>
              <a:buSzPts val="1800"/>
              <a:buNone/>
              <a:defRPr sz="1800">
                <a:solidFill>
                  <a:srgbClr val="1155CC"/>
                </a:solidFill>
              </a:defRPr>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14" name="Google Shape;14;p2"/>
          <p:cNvPicPr preferRelativeResize="0"/>
          <p:nvPr/>
        </p:nvPicPr>
        <p:blipFill rotWithShape="1">
          <a:blip r:embed="rId3">
            <a:alphaModFix/>
          </a:blip>
          <a:srcRect b="12556" l="0" r="0" t="0"/>
          <a:stretch/>
        </p:blipFill>
        <p:spPr>
          <a:xfrm>
            <a:off x="65800" y="3734025"/>
            <a:ext cx="1541975" cy="1348326"/>
          </a:xfrm>
          <a:prstGeom prst="rect">
            <a:avLst/>
          </a:prstGeom>
          <a:noFill/>
          <a:ln>
            <a:noFill/>
          </a:ln>
        </p:spPr>
      </p:pic>
      <p:pic>
        <p:nvPicPr>
          <p:cNvPr id="15" name="Google Shape;15;p2"/>
          <p:cNvPicPr preferRelativeResize="0"/>
          <p:nvPr/>
        </p:nvPicPr>
        <p:blipFill rotWithShape="1">
          <a:blip r:embed="rId4">
            <a:alphaModFix/>
          </a:blip>
          <a:srcRect b="32968" l="0" r="0" t="39120"/>
          <a:stretch/>
        </p:blipFill>
        <p:spPr>
          <a:xfrm>
            <a:off x="8202602" y="4949826"/>
            <a:ext cx="844099" cy="132526"/>
          </a:xfrm>
          <a:prstGeom prst="rect">
            <a:avLst/>
          </a:prstGeom>
          <a:noFill/>
          <a:ln>
            <a:noFill/>
          </a:ln>
        </p:spPr>
      </p:pic>
      <p:pic>
        <p:nvPicPr>
          <p:cNvPr id="16" name="Google Shape;16;p2"/>
          <p:cNvPicPr preferRelativeResize="0"/>
          <p:nvPr/>
        </p:nvPicPr>
        <p:blipFill rotWithShape="1">
          <a:blip r:embed="rId5">
            <a:alphaModFix/>
          </a:blip>
          <a:srcRect b="14807" l="0" r="0" t="10821"/>
          <a:stretch/>
        </p:blipFill>
        <p:spPr>
          <a:xfrm>
            <a:off x="6501300" y="321625"/>
            <a:ext cx="1381750" cy="1027650"/>
          </a:xfrm>
          <a:prstGeom prst="rect">
            <a:avLst/>
          </a:prstGeom>
          <a:noFill/>
          <a:ln>
            <a:noFill/>
          </a:ln>
        </p:spPr>
      </p:pic>
      <p:pic>
        <p:nvPicPr>
          <p:cNvPr id="17" name="Google Shape;17;p2"/>
          <p:cNvPicPr preferRelativeResize="0"/>
          <p:nvPr/>
        </p:nvPicPr>
        <p:blipFill rotWithShape="1">
          <a:blip r:embed="rId6">
            <a:alphaModFix/>
          </a:blip>
          <a:srcRect b="7453" l="0" r="0" t="4230"/>
          <a:stretch/>
        </p:blipFill>
        <p:spPr>
          <a:xfrm>
            <a:off x="7883047" y="321625"/>
            <a:ext cx="1163657" cy="10276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4800"/>
              <a:buNone/>
              <a:defRPr sz="4800">
                <a:solidFill>
                  <a:schemeClr val="accen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21" name="Google Shape;21;p3"/>
          <p:cNvPicPr preferRelativeResize="0"/>
          <p:nvPr/>
        </p:nvPicPr>
        <p:blipFill>
          <a:blip r:embed="rId2">
            <a:alphaModFix/>
          </a:blip>
          <a:stretch>
            <a:fillRect/>
          </a:stretch>
        </p:blipFill>
        <p:spPr>
          <a:xfrm>
            <a:off x="0" y="438"/>
            <a:ext cx="9144002" cy="5142633"/>
          </a:xfrm>
          <a:prstGeom prst="rect">
            <a:avLst/>
          </a:prstGeom>
          <a:noFill/>
          <a:ln>
            <a:noFill/>
          </a:ln>
        </p:spPr>
      </p:pic>
      <p:pic>
        <p:nvPicPr>
          <p:cNvPr id="22" name="Google Shape;22;p3"/>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23" name="Google Shape;23;p3"/>
          <p:cNvPicPr preferRelativeResize="0"/>
          <p:nvPr/>
        </p:nvPicPr>
        <p:blipFill rotWithShape="1">
          <a:blip r:embed="rId4">
            <a:alphaModFix/>
          </a:blip>
          <a:srcRect b="15172" l="18380" r="15504" t="12020"/>
          <a:stretch/>
        </p:blipFill>
        <p:spPr>
          <a:xfrm>
            <a:off x="6666275" y="4246600"/>
            <a:ext cx="638602" cy="703227"/>
          </a:xfrm>
          <a:prstGeom prst="rect">
            <a:avLst/>
          </a:prstGeom>
          <a:noFill/>
          <a:ln>
            <a:noFill/>
          </a:ln>
        </p:spPr>
      </p:pic>
      <p:grpSp>
        <p:nvGrpSpPr>
          <p:cNvPr id="24" name="Google Shape;24;p3"/>
          <p:cNvGrpSpPr/>
          <p:nvPr/>
        </p:nvGrpSpPr>
        <p:grpSpPr>
          <a:xfrm>
            <a:off x="7304875" y="4246588"/>
            <a:ext cx="1741814" cy="703225"/>
            <a:chOff x="167800" y="123700"/>
            <a:chExt cx="1741814" cy="703225"/>
          </a:xfrm>
        </p:grpSpPr>
        <p:pic>
          <p:nvPicPr>
            <p:cNvPr id="25" name="Google Shape;25;p3"/>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26" name="Google Shape;26;p3"/>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de Larrea" type="tx">
  <p:cSld name="TITLE_AND_BODY">
    <p:spTree>
      <p:nvGrpSpPr>
        <p:cNvPr id="27" name="Shape 27"/>
        <p:cNvGrpSpPr/>
        <p:nvPr/>
      </p:nvGrpSpPr>
      <p:grpSpPr>
        <a:xfrm>
          <a:off x="0" y="0"/>
          <a:ext cx="0" cy="0"/>
          <a:chOff x="0" y="0"/>
          <a:chExt cx="0" cy="0"/>
        </a:xfrm>
      </p:grpSpPr>
      <p:sp>
        <p:nvSpPr>
          <p:cNvPr id="28" name="Google Shape;28;p4"/>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 name="Google Shape;29;p4"/>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0" name="Google Shape;30;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31" name="Google Shape;31;p4"/>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cxnSp>
        <p:nvCxnSpPr>
          <p:cNvPr id="32" name="Google Shape;32;p4"/>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pic>
        <p:nvPicPr>
          <p:cNvPr id="33" name="Google Shape;33;p4"/>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34" name="Google Shape;34;p4"/>
          <p:cNvGrpSpPr/>
          <p:nvPr/>
        </p:nvGrpSpPr>
        <p:grpSpPr>
          <a:xfrm>
            <a:off x="695300" y="4419288"/>
            <a:ext cx="1741814" cy="703225"/>
            <a:chOff x="167800" y="123700"/>
            <a:chExt cx="1741814" cy="703225"/>
          </a:xfrm>
        </p:grpSpPr>
        <p:pic>
          <p:nvPicPr>
            <p:cNvPr id="35" name="Google Shape;35;p4"/>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36" name="Google Shape;36;p4"/>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cxnSp>
        <p:nvCxnSpPr>
          <p:cNvPr id="38" name="Google Shape;38;p5"/>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sp>
        <p:nvSpPr>
          <p:cNvPr id="39" name="Google Shape;39;p5"/>
          <p:cNvSpPr txBox="1"/>
          <p:nvPr>
            <p:ph type="title"/>
          </p:nvPr>
        </p:nvSpPr>
        <p:spPr>
          <a:xfrm>
            <a:off x="1790650" y="499750"/>
            <a:ext cx="7005300" cy="635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Clr>
                <a:schemeClr val="accent1"/>
              </a:buClr>
              <a:buSzPts val="3000"/>
              <a:buNone/>
              <a:defRPr>
                <a:solidFill>
                  <a:schemeClr val="accent1"/>
                </a:solidFill>
              </a:defRPr>
            </a:lvl2pPr>
            <a:lvl3pPr lvl="2" rtl="0">
              <a:spcBef>
                <a:spcPts val="0"/>
              </a:spcBef>
              <a:spcAft>
                <a:spcPts val="0"/>
              </a:spcAft>
              <a:buClr>
                <a:schemeClr val="accent1"/>
              </a:buClr>
              <a:buSzPts val="3000"/>
              <a:buNone/>
              <a:defRPr>
                <a:solidFill>
                  <a:schemeClr val="accent1"/>
                </a:solidFill>
              </a:defRPr>
            </a:lvl3pPr>
            <a:lvl4pPr lvl="3" rtl="0">
              <a:spcBef>
                <a:spcPts val="0"/>
              </a:spcBef>
              <a:spcAft>
                <a:spcPts val="0"/>
              </a:spcAft>
              <a:buClr>
                <a:schemeClr val="accent1"/>
              </a:buClr>
              <a:buSzPts val="3000"/>
              <a:buNone/>
              <a:defRPr>
                <a:solidFill>
                  <a:schemeClr val="accent1"/>
                </a:solidFill>
              </a:defRPr>
            </a:lvl4pPr>
            <a:lvl5pPr lvl="4" rtl="0">
              <a:spcBef>
                <a:spcPts val="0"/>
              </a:spcBef>
              <a:spcAft>
                <a:spcPts val="0"/>
              </a:spcAft>
              <a:buClr>
                <a:schemeClr val="accent1"/>
              </a:buClr>
              <a:buSzPts val="3000"/>
              <a:buNone/>
              <a:defRPr>
                <a:solidFill>
                  <a:schemeClr val="accent1"/>
                </a:solidFill>
              </a:defRPr>
            </a:lvl5pPr>
            <a:lvl6pPr lvl="5" rtl="0">
              <a:spcBef>
                <a:spcPts val="0"/>
              </a:spcBef>
              <a:spcAft>
                <a:spcPts val="0"/>
              </a:spcAft>
              <a:buClr>
                <a:schemeClr val="accent1"/>
              </a:buClr>
              <a:buSzPts val="3000"/>
              <a:buNone/>
              <a:defRPr>
                <a:solidFill>
                  <a:schemeClr val="accent1"/>
                </a:solidFill>
              </a:defRPr>
            </a:lvl6pPr>
            <a:lvl7pPr lvl="6" rtl="0">
              <a:spcBef>
                <a:spcPts val="0"/>
              </a:spcBef>
              <a:spcAft>
                <a:spcPts val="0"/>
              </a:spcAft>
              <a:buClr>
                <a:schemeClr val="accent1"/>
              </a:buClr>
              <a:buSzPts val="3000"/>
              <a:buNone/>
              <a:defRPr>
                <a:solidFill>
                  <a:schemeClr val="accent1"/>
                </a:solidFill>
              </a:defRPr>
            </a:lvl7pPr>
            <a:lvl8pPr lvl="7" rtl="0">
              <a:spcBef>
                <a:spcPts val="0"/>
              </a:spcBef>
              <a:spcAft>
                <a:spcPts val="0"/>
              </a:spcAft>
              <a:buClr>
                <a:schemeClr val="accent1"/>
              </a:buClr>
              <a:buSzPts val="3000"/>
              <a:buNone/>
              <a:defRPr>
                <a:solidFill>
                  <a:schemeClr val="accent1"/>
                </a:solidFill>
              </a:defRPr>
            </a:lvl8pPr>
            <a:lvl9pPr lvl="8" rtl="0">
              <a:spcBef>
                <a:spcPts val="0"/>
              </a:spcBef>
              <a:spcAft>
                <a:spcPts val="0"/>
              </a:spcAft>
              <a:buClr>
                <a:schemeClr val="accent1"/>
              </a:buClr>
              <a:buSzPts val="3000"/>
              <a:buNone/>
              <a:defRPr>
                <a:solidFill>
                  <a:schemeClr val="accent1"/>
                </a:solidFill>
              </a:defRPr>
            </a:lvl9pPr>
          </a:lstStyle>
          <a:p/>
        </p:txBody>
      </p:sp>
      <p:sp>
        <p:nvSpPr>
          <p:cNvPr id="40" name="Google Shape;40;p5"/>
          <p:cNvSpPr txBox="1"/>
          <p:nvPr>
            <p:ph idx="1" type="body"/>
          </p:nvPr>
        </p:nvSpPr>
        <p:spPr>
          <a:xfrm>
            <a:off x="1790708"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1" name="Google Shape;41;p5"/>
          <p:cNvSpPr txBox="1"/>
          <p:nvPr>
            <p:ph idx="2" type="body"/>
          </p:nvPr>
        </p:nvSpPr>
        <p:spPr>
          <a:xfrm>
            <a:off x="5392524"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2" name="Google Shape;42;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43" name="Google Shape;43;p5"/>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44" name="Google Shape;44;p5"/>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45" name="Google Shape;45;p5"/>
          <p:cNvGrpSpPr/>
          <p:nvPr/>
        </p:nvGrpSpPr>
        <p:grpSpPr>
          <a:xfrm>
            <a:off x="695300" y="4419288"/>
            <a:ext cx="1741814" cy="703225"/>
            <a:chOff x="167800" y="123700"/>
            <a:chExt cx="1741814" cy="703225"/>
          </a:xfrm>
        </p:grpSpPr>
        <p:pic>
          <p:nvPicPr>
            <p:cNvPr id="46" name="Google Shape;46;p5"/>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47" name="Google Shape;47;p5"/>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6"/>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50" name="Google Shape;50;p6"/>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51" name="Google Shape;51;p6"/>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52" name="Google Shape;52;p6"/>
          <p:cNvGrpSpPr/>
          <p:nvPr/>
        </p:nvGrpSpPr>
        <p:grpSpPr>
          <a:xfrm>
            <a:off x="695300" y="4419288"/>
            <a:ext cx="1741814" cy="703225"/>
            <a:chOff x="167800" y="123700"/>
            <a:chExt cx="1741814" cy="703225"/>
          </a:xfrm>
        </p:grpSpPr>
        <p:pic>
          <p:nvPicPr>
            <p:cNvPr id="53" name="Google Shape;53;p6"/>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54" name="Google Shape;54;p6"/>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 name="Shape 55"/>
        <p:cNvGrpSpPr/>
        <p:nvPr/>
      </p:nvGrpSpPr>
      <p:grpSpPr>
        <a:xfrm>
          <a:off x="0" y="0"/>
          <a:ext cx="0" cy="0"/>
          <a:chOff x="0" y="0"/>
          <a:chExt cx="0" cy="0"/>
        </a:xfrm>
      </p:grpSpPr>
      <p:cxnSp>
        <p:nvCxnSpPr>
          <p:cNvPr id="56" name="Google Shape;56;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7" name="Google Shape;57;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8" name="Google Shape;58;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pic>
        <p:nvPicPr>
          <p:cNvPr id="59" name="Google Shape;59;p7"/>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60" name="Google Shape;60;p7"/>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61" name="Google Shape;61;p7"/>
          <p:cNvGrpSpPr/>
          <p:nvPr/>
        </p:nvGrpSpPr>
        <p:grpSpPr>
          <a:xfrm>
            <a:off x="695300" y="4419288"/>
            <a:ext cx="1741814" cy="703225"/>
            <a:chOff x="167800" y="123700"/>
            <a:chExt cx="1741814" cy="703225"/>
          </a:xfrm>
        </p:grpSpPr>
        <p:pic>
          <p:nvPicPr>
            <p:cNvPr id="62" name="Google Shape;62;p7"/>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63" name="Google Shape;63;p7"/>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4" name="Shape 64"/>
        <p:cNvGrpSpPr/>
        <p:nvPr/>
      </p:nvGrpSpPr>
      <p:grpSpPr>
        <a:xfrm>
          <a:off x="0" y="0"/>
          <a:ext cx="0" cy="0"/>
          <a:chOff x="0" y="0"/>
          <a:chExt cx="0" cy="0"/>
        </a:xfrm>
      </p:grpSpPr>
      <p:pic>
        <p:nvPicPr>
          <p:cNvPr id="65" name="Google Shape;65;p8"/>
          <p:cNvPicPr preferRelativeResize="0"/>
          <p:nvPr/>
        </p:nvPicPr>
        <p:blipFill rotWithShape="1">
          <a:blip r:embed="rId2">
            <a:alphaModFix/>
          </a:blip>
          <a:srcRect b="31917" l="0" r="0" t="0"/>
          <a:stretch/>
        </p:blipFill>
        <p:spPr>
          <a:xfrm>
            <a:off x="0" y="2724"/>
            <a:ext cx="9143999" cy="3498024"/>
          </a:xfrm>
          <a:prstGeom prst="rect">
            <a:avLst/>
          </a:prstGeom>
          <a:noFill/>
          <a:ln>
            <a:noFill/>
          </a:ln>
        </p:spPr>
      </p:pic>
      <p:sp>
        <p:nvSpPr>
          <p:cNvPr id="66" name="Google Shape;66;p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FF"/>
              </a:buClr>
              <a:buSzPts val="4500"/>
              <a:buNone/>
              <a:defRPr sz="4500">
                <a:solidFill>
                  <a:srgbClr val="0000FF"/>
                </a:solidFill>
              </a:defRPr>
            </a:lvl1pPr>
            <a:lvl2pPr lvl="1" rtl="0">
              <a:spcBef>
                <a:spcPts val="0"/>
              </a:spcBef>
              <a:spcAft>
                <a:spcPts val="0"/>
              </a:spcAft>
              <a:buClr>
                <a:srgbClr val="0000FF"/>
              </a:buClr>
              <a:buSzPts val="4500"/>
              <a:buNone/>
              <a:defRPr sz="4500">
                <a:solidFill>
                  <a:srgbClr val="0000FF"/>
                </a:solidFill>
              </a:defRPr>
            </a:lvl2pPr>
            <a:lvl3pPr lvl="2" rtl="0">
              <a:spcBef>
                <a:spcPts val="0"/>
              </a:spcBef>
              <a:spcAft>
                <a:spcPts val="0"/>
              </a:spcAft>
              <a:buClr>
                <a:srgbClr val="0000FF"/>
              </a:buClr>
              <a:buSzPts val="4500"/>
              <a:buNone/>
              <a:defRPr sz="4500">
                <a:solidFill>
                  <a:srgbClr val="0000FF"/>
                </a:solidFill>
              </a:defRPr>
            </a:lvl3pPr>
            <a:lvl4pPr lvl="3" rtl="0">
              <a:spcBef>
                <a:spcPts val="0"/>
              </a:spcBef>
              <a:spcAft>
                <a:spcPts val="0"/>
              </a:spcAft>
              <a:buClr>
                <a:srgbClr val="0000FF"/>
              </a:buClr>
              <a:buSzPts val="4500"/>
              <a:buNone/>
              <a:defRPr sz="4500">
                <a:solidFill>
                  <a:srgbClr val="0000FF"/>
                </a:solidFill>
              </a:defRPr>
            </a:lvl4pPr>
            <a:lvl5pPr lvl="4" rtl="0">
              <a:spcBef>
                <a:spcPts val="0"/>
              </a:spcBef>
              <a:spcAft>
                <a:spcPts val="0"/>
              </a:spcAft>
              <a:buClr>
                <a:srgbClr val="0000FF"/>
              </a:buClr>
              <a:buSzPts val="4500"/>
              <a:buNone/>
              <a:defRPr sz="4500">
                <a:solidFill>
                  <a:srgbClr val="0000FF"/>
                </a:solidFill>
              </a:defRPr>
            </a:lvl5pPr>
            <a:lvl6pPr lvl="5" rtl="0">
              <a:spcBef>
                <a:spcPts val="0"/>
              </a:spcBef>
              <a:spcAft>
                <a:spcPts val="0"/>
              </a:spcAft>
              <a:buClr>
                <a:srgbClr val="0000FF"/>
              </a:buClr>
              <a:buSzPts val="4500"/>
              <a:buNone/>
              <a:defRPr sz="4500">
                <a:solidFill>
                  <a:srgbClr val="0000FF"/>
                </a:solidFill>
              </a:defRPr>
            </a:lvl6pPr>
            <a:lvl7pPr lvl="6" rtl="0">
              <a:spcBef>
                <a:spcPts val="0"/>
              </a:spcBef>
              <a:spcAft>
                <a:spcPts val="0"/>
              </a:spcAft>
              <a:buClr>
                <a:srgbClr val="0000FF"/>
              </a:buClr>
              <a:buSzPts val="4500"/>
              <a:buNone/>
              <a:defRPr sz="4500">
                <a:solidFill>
                  <a:srgbClr val="0000FF"/>
                </a:solidFill>
              </a:defRPr>
            </a:lvl7pPr>
            <a:lvl8pPr lvl="7" rtl="0">
              <a:spcBef>
                <a:spcPts val="0"/>
              </a:spcBef>
              <a:spcAft>
                <a:spcPts val="0"/>
              </a:spcAft>
              <a:buClr>
                <a:srgbClr val="0000FF"/>
              </a:buClr>
              <a:buSzPts val="4500"/>
              <a:buNone/>
              <a:defRPr sz="4500">
                <a:solidFill>
                  <a:srgbClr val="0000FF"/>
                </a:solidFill>
              </a:defRPr>
            </a:lvl8pPr>
            <a:lvl9pPr lvl="8" rtl="0">
              <a:spcBef>
                <a:spcPts val="0"/>
              </a:spcBef>
              <a:spcAft>
                <a:spcPts val="0"/>
              </a:spcAft>
              <a:buClr>
                <a:srgbClr val="0000FF"/>
              </a:buClr>
              <a:buSzPts val="4500"/>
              <a:buNone/>
              <a:defRPr sz="4500">
                <a:solidFill>
                  <a:srgbClr val="0000FF"/>
                </a:solidFill>
              </a:defRPr>
            </a:lvl9pPr>
          </a:lstStyle>
          <a:p/>
        </p:txBody>
      </p:sp>
      <p:sp>
        <p:nvSpPr>
          <p:cNvPr id="67" name="Google Shape;6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68" name="Google Shape;68;p8"/>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69" name="Google Shape;69;p8"/>
          <p:cNvPicPr preferRelativeResize="0"/>
          <p:nvPr/>
        </p:nvPicPr>
        <p:blipFill rotWithShape="1">
          <a:blip r:embed="rId4">
            <a:alphaModFix/>
          </a:blip>
          <a:srcRect b="15172" l="18380" r="15504" t="12020"/>
          <a:stretch/>
        </p:blipFill>
        <p:spPr>
          <a:xfrm>
            <a:off x="56700" y="4419300"/>
            <a:ext cx="638602" cy="703227"/>
          </a:xfrm>
          <a:prstGeom prst="rect">
            <a:avLst/>
          </a:prstGeom>
          <a:noFill/>
          <a:ln>
            <a:noFill/>
          </a:ln>
        </p:spPr>
      </p:pic>
      <p:grpSp>
        <p:nvGrpSpPr>
          <p:cNvPr id="70" name="Google Shape;70;p8"/>
          <p:cNvGrpSpPr/>
          <p:nvPr/>
        </p:nvGrpSpPr>
        <p:grpSpPr>
          <a:xfrm>
            <a:off x="695300" y="4419288"/>
            <a:ext cx="1741814" cy="703225"/>
            <a:chOff x="167800" y="123700"/>
            <a:chExt cx="1741814" cy="703225"/>
          </a:xfrm>
        </p:grpSpPr>
        <p:pic>
          <p:nvPicPr>
            <p:cNvPr id="71" name="Google Shape;71;p8"/>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72" name="Google Shape;72;p8"/>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3" name="Shape 73"/>
        <p:cNvGrpSpPr/>
        <p:nvPr/>
      </p:nvGrpSpPr>
      <p:grpSpPr>
        <a:xfrm>
          <a:off x="0" y="0"/>
          <a:ext cx="0" cy="0"/>
          <a:chOff x="0" y="0"/>
          <a:chExt cx="0" cy="0"/>
        </a:xfrm>
      </p:grpSpPr>
      <p:sp>
        <p:nvSpPr>
          <p:cNvPr id="74" name="Google Shape;74;p9"/>
          <p:cNvSpPr/>
          <p:nvPr/>
        </p:nvSpPr>
        <p:spPr>
          <a:xfrm>
            <a:off x="4572000" y="125"/>
            <a:ext cx="45720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3200"/>
              <a:buNone/>
              <a:defRPr sz="3200">
                <a:solidFill>
                  <a:schemeClr val="accent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76" name="Google Shape;76;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None/>
              <a:defRPr sz="2000"/>
            </a:lvl1pPr>
            <a:lvl2pPr lvl="1" rtl="0" algn="ctr">
              <a:lnSpc>
                <a:spcPct val="100000"/>
              </a:lnSpc>
              <a:spcBef>
                <a:spcPts val="0"/>
              </a:spcBef>
              <a:spcAft>
                <a:spcPts val="0"/>
              </a:spcAft>
              <a:buSzPts val="2000"/>
              <a:buNone/>
              <a:defRPr sz="2000"/>
            </a:lvl2pPr>
            <a:lvl3pPr lvl="2" rtl="0" algn="ctr">
              <a:lnSpc>
                <a:spcPct val="100000"/>
              </a:lnSpc>
              <a:spcBef>
                <a:spcPts val="0"/>
              </a:spcBef>
              <a:spcAft>
                <a:spcPts val="0"/>
              </a:spcAft>
              <a:buSzPts val="2000"/>
              <a:buNone/>
              <a:defRPr sz="2000"/>
            </a:lvl3pPr>
            <a:lvl4pPr lvl="3" rtl="0" algn="ctr">
              <a:lnSpc>
                <a:spcPct val="100000"/>
              </a:lnSpc>
              <a:spcBef>
                <a:spcPts val="0"/>
              </a:spcBef>
              <a:spcAft>
                <a:spcPts val="0"/>
              </a:spcAft>
              <a:buSzPts val="2000"/>
              <a:buNone/>
              <a:defRPr sz="2000"/>
            </a:lvl4pPr>
            <a:lvl5pPr lvl="4" rtl="0" algn="ctr">
              <a:lnSpc>
                <a:spcPct val="100000"/>
              </a:lnSpc>
              <a:spcBef>
                <a:spcPts val="0"/>
              </a:spcBef>
              <a:spcAft>
                <a:spcPts val="0"/>
              </a:spcAft>
              <a:buSzPts val="2000"/>
              <a:buNone/>
              <a:defRPr sz="2000"/>
            </a:lvl5pPr>
            <a:lvl6pPr lvl="5" rtl="0" algn="ctr">
              <a:lnSpc>
                <a:spcPct val="100000"/>
              </a:lnSpc>
              <a:spcBef>
                <a:spcPts val="0"/>
              </a:spcBef>
              <a:spcAft>
                <a:spcPts val="0"/>
              </a:spcAft>
              <a:buSzPts val="2000"/>
              <a:buNone/>
              <a:defRPr sz="2000"/>
            </a:lvl6pPr>
            <a:lvl7pPr lvl="6" rtl="0" algn="ctr">
              <a:lnSpc>
                <a:spcPct val="100000"/>
              </a:lnSpc>
              <a:spcBef>
                <a:spcPts val="0"/>
              </a:spcBef>
              <a:spcAft>
                <a:spcPts val="0"/>
              </a:spcAft>
              <a:buSzPts val="2000"/>
              <a:buNone/>
              <a:defRPr sz="2000"/>
            </a:lvl7pPr>
            <a:lvl8pPr lvl="7" rtl="0" algn="ctr">
              <a:lnSpc>
                <a:spcPct val="100000"/>
              </a:lnSpc>
              <a:spcBef>
                <a:spcPts val="0"/>
              </a:spcBef>
              <a:spcAft>
                <a:spcPts val="0"/>
              </a:spcAft>
              <a:buSzPts val="2000"/>
              <a:buNone/>
              <a:defRPr sz="2000"/>
            </a:lvl8pPr>
            <a:lvl9pPr lvl="8" rtl="0" algn="ctr">
              <a:lnSpc>
                <a:spcPct val="100000"/>
              </a:lnSpc>
              <a:spcBef>
                <a:spcPts val="0"/>
              </a:spcBef>
              <a:spcAft>
                <a:spcPts val="0"/>
              </a:spcAft>
              <a:buSzPts val="2000"/>
              <a:buNone/>
              <a:defRPr sz="2000"/>
            </a:lvl9pPr>
          </a:lstStyle>
          <a:p/>
        </p:txBody>
      </p:sp>
      <p:sp>
        <p:nvSpPr>
          <p:cNvPr id="77" name="Google Shape;7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78" name="Google Shape;78;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79" name="Google Shape;79;p9"/>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80" name="Google Shape;80;p9"/>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81" name="Google Shape;81;p9"/>
          <p:cNvGrpSpPr/>
          <p:nvPr/>
        </p:nvGrpSpPr>
        <p:grpSpPr>
          <a:xfrm>
            <a:off x="695300" y="4419288"/>
            <a:ext cx="1741814" cy="703225"/>
            <a:chOff x="167800" y="123700"/>
            <a:chExt cx="1741814" cy="703225"/>
          </a:xfrm>
        </p:grpSpPr>
        <p:pic>
          <p:nvPicPr>
            <p:cNvPr id="82" name="Google Shape;82;p9"/>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83" name="Google Shape;83;p9"/>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4" name="Shape 84"/>
        <p:cNvGrpSpPr/>
        <p:nvPr/>
      </p:nvGrpSpPr>
      <p:grpSpPr>
        <a:xfrm>
          <a:off x="0" y="0"/>
          <a:ext cx="0" cy="0"/>
          <a:chOff x="0" y="0"/>
          <a:chExt cx="0" cy="0"/>
        </a:xfrm>
      </p:grpSpPr>
      <p:cxnSp>
        <p:nvCxnSpPr>
          <p:cNvPr id="85" name="Google Shape;85;p10"/>
          <p:cNvCxnSpPr/>
          <p:nvPr/>
        </p:nvCxnSpPr>
        <p:spPr>
          <a:xfrm>
            <a:off x="425200" y="4740000"/>
            <a:ext cx="8296800" cy="0"/>
          </a:xfrm>
          <a:prstGeom prst="straightConnector1">
            <a:avLst/>
          </a:prstGeom>
          <a:noFill/>
          <a:ln cap="flat" cmpd="sng" w="19050">
            <a:solidFill>
              <a:srgbClr val="9176B4"/>
            </a:solidFill>
            <a:prstDash val="solid"/>
            <a:round/>
            <a:headEnd len="sm" w="sm" type="none"/>
            <a:tailEnd len="sm" w="sm" type="none"/>
          </a:ln>
        </p:spPr>
      </p:cxnSp>
      <p:cxnSp>
        <p:nvCxnSpPr>
          <p:cNvPr id="86" name="Google Shape;86;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7" name="Google Shape;87;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89" name="Google Shape;89;p10"/>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90" name="Google Shape;90;p10"/>
          <p:cNvPicPr preferRelativeResize="0"/>
          <p:nvPr/>
        </p:nvPicPr>
        <p:blipFill rotWithShape="1">
          <a:blip r:embed="rId3">
            <a:alphaModFix/>
          </a:blip>
          <a:srcRect b="15172" l="18380" r="15504" t="12020"/>
          <a:stretch/>
        </p:blipFill>
        <p:spPr>
          <a:xfrm>
            <a:off x="6666275" y="64038"/>
            <a:ext cx="638602" cy="703227"/>
          </a:xfrm>
          <a:prstGeom prst="rect">
            <a:avLst/>
          </a:prstGeom>
          <a:noFill/>
          <a:ln>
            <a:noFill/>
          </a:ln>
        </p:spPr>
      </p:pic>
      <p:grpSp>
        <p:nvGrpSpPr>
          <p:cNvPr id="91" name="Google Shape;91;p10"/>
          <p:cNvGrpSpPr/>
          <p:nvPr/>
        </p:nvGrpSpPr>
        <p:grpSpPr>
          <a:xfrm>
            <a:off x="7304875" y="64025"/>
            <a:ext cx="1741814" cy="703225"/>
            <a:chOff x="167800" y="123700"/>
            <a:chExt cx="1741814" cy="703225"/>
          </a:xfrm>
        </p:grpSpPr>
        <p:pic>
          <p:nvPicPr>
            <p:cNvPr id="92" name="Google Shape;92;p10"/>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93" name="Google Shape;93;p10"/>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cxnSp>
        <p:nvCxnSpPr>
          <p:cNvPr id="95" name="Google Shape;95;p11"/>
          <p:cNvCxnSpPr/>
          <p:nvPr/>
        </p:nvCxnSpPr>
        <p:spPr>
          <a:xfrm>
            <a:off x="425200" y="415650"/>
            <a:ext cx="8296800" cy="0"/>
          </a:xfrm>
          <a:prstGeom prst="straightConnector1">
            <a:avLst/>
          </a:prstGeom>
          <a:noFill/>
          <a:ln cap="flat" cmpd="sng" w="38100">
            <a:solidFill>
              <a:schemeClr val="accent1"/>
            </a:solidFill>
            <a:prstDash val="solid"/>
            <a:round/>
            <a:headEnd len="sm" w="sm" type="none"/>
            <a:tailEnd len="sm" w="sm" type="none"/>
          </a:ln>
        </p:spPr>
      </p:cxnSp>
      <p:sp>
        <p:nvSpPr>
          <p:cNvPr id="96" name="Google Shape;96;p11"/>
          <p:cNvSpPr txBox="1"/>
          <p:nvPr>
            <p:ph hasCustomPrompt="1" type="title"/>
          </p:nvPr>
        </p:nvSpPr>
        <p:spPr>
          <a:xfrm>
            <a:off x="855550" y="509725"/>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9600"/>
              <a:buFont typeface="Lato"/>
              <a:buNone/>
              <a:defRPr sz="9600">
                <a:solidFill>
                  <a:schemeClr val="accent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97" name="Google Shape;97;p11"/>
          <p:cNvSpPr txBox="1"/>
          <p:nvPr>
            <p:ph idx="1" type="body"/>
          </p:nvPr>
        </p:nvSpPr>
        <p:spPr>
          <a:xfrm>
            <a:off x="853950" y="2042025"/>
            <a:ext cx="7436100" cy="2554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8" name="Google Shape;98;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99" name="Google Shape;99;p11"/>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0" name="Google Shape;100;p11"/>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1" name="Google Shape;101;p11"/>
          <p:cNvGrpSpPr/>
          <p:nvPr/>
        </p:nvGrpSpPr>
        <p:grpSpPr>
          <a:xfrm>
            <a:off x="695300" y="4419288"/>
            <a:ext cx="1741814" cy="703225"/>
            <a:chOff x="167800" y="123700"/>
            <a:chExt cx="1741814" cy="703225"/>
          </a:xfrm>
        </p:grpSpPr>
        <p:pic>
          <p:nvPicPr>
            <p:cNvPr id="102" name="Google Shape;102;p11"/>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03" name="Google Shape;103;p11"/>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106" name="Google Shape;106;p12"/>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7" name="Google Shape;107;p12"/>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8" name="Google Shape;108;p12"/>
          <p:cNvGrpSpPr/>
          <p:nvPr/>
        </p:nvGrpSpPr>
        <p:grpSpPr>
          <a:xfrm>
            <a:off x="695300" y="4419288"/>
            <a:ext cx="1741814" cy="703225"/>
            <a:chOff x="167800" y="123700"/>
            <a:chExt cx="1741814" cy="703225"/>
          </a:xfrm>
        </p:grpSpPr>
        <p:pic>
          <p:nvPicPr>
            <p:cNvPr id="109" name="Google Shape;109;p12"/>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10" name="Google Shape;110;p12"/>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 Id="rId3" Type="http://schemas.openxmlformats.org/officeDocument/2006/relationships/image" Target="../media/image24.pn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17.png"/><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image" Target="../media/image3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25.png"/><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2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1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 Id="rId3" Type="http://schemas.openxmlformats.org/officeDocument/2006/relationships/image" Target="../media/image1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 Id="rId3" Type="http://schemas.openxmlformats.org/officeDocument/2006/relationships/image" Target="../media/image22.png"/><Relationship Id="rId4" Type="http://schemas.openxmlformats.org/officeDocument/2006/relationships/image" Target="../media/image3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 Id="rId3" Type="http://schemas.openxmlformats.org/officeDocument/2006/relationships/image" Target="../media/image35.png"/><Relationship Id="rId4" Type="http://schemas.openxmlformats.org/officeDocument/2006/relationships/image" Target="../media/image2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6.xml"/><Relationship Id="rId3" Type="http://schemas.openxmlformats.org/officeDocument/2006/relationships/image" Target="../media/image3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0.xml"/><Relationship Id="rId3" Type="http://schemas.openxmlformats.org/officeDocument/2006/relationships/image" Target="../media/image2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 Id="rId3" Type="http://schemas.openxmlformats.org/officeDocument/2006/relationships/image" Target="../media/image3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2.xml"/><Relationship Id="rId3" Type="http://schemas.openxmlformats.org/officeDocument/2006/relationships/image" Target="../media/image2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3"/>
          <p:cNvSpPr txBox="1"/>
          <p:nvPr>
            <p:ph type="ctrTitle"/>
          </p:nvPr>
        </p:nvSpPr>
        <p:spPr>
          <a:xfrm>
            <a:off x="1086450" y="1488675"/>
            <a:ext cx="69711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Diplomado de Fisioterapia en la ATM</a:t>
            </a:r>
            <a:endParaRPr/>
          </a:p>
        </p:txBody>
      </p:sp>
      <p:sp>
        <p:nvSpPr>
          <p:cNvPr id="116" name="Google Shape;116;p13"/>
          <p:cNvSpPr txBox="1"/>
          <p:nvPr>
            <p:ph idx="1" type="subTitle"/>
          </p:nvPr>
        </p:nvSpPr>
        <p:spPr>
          <a:xfrm>
            <a:off x="1086450" y="3030675"/>
            <a:ext cx="6331500" cy="44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Módulo 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4"/>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4100"/>
              <a:t>Síntomas y signos asociados a estructuras o lesiones de la ATM</a:t>
            </a:r>
            <a:endParaRPr sz="4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5"/>
          <p:cNvSpPr txBox="1"/>
          <p:nvPr>
            <p:ph type="title"/>
          </p:nvPr>
        </p:nvSpPr>
        <p:spPr>
          <a:xfrm>
            <a:off x="251825" y="2267250"/>
            <a:ext cx="40452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Whiplash</a:t>
            </a:r>
            <a:endParaRPr/>
          </a:p>
        </p:txBody>
      </p:sp>
      <p:sp>
        <p:nvSpPr>
          <p:cNvPr id="127" name="Google Shape;127;p1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Vértigo</a:t>
            </a:r>
            <a:endParaRPr sz="1500"/>
          </a:p>
          <a:p>
            <a:pPr indent="-323850" lvl="0" marL="457200" rtl="0" algn="l">
              <a:spcBef>
                <a:spcPts val="0"/>
              </a:spcBef>
              <a:spcAft>
                <a:spcPts val="0"/>
              </a:spcAft>
              <a:buSzPts val="1500"/>
              <a:buChar char="●"/>
            </a:pPr>
            <a:r>
              <a:rPr lang="es" sz="1500"/>
              <a:t>Hipoacusia</a:t>
            </a:r>
            <a:endParaRPr sz="1500"/>
          </a:p>
          <a:p>
            <a:pPr indent="-323850" lvl="0" marL="457200" rtl="0" algn="l">
              <a:spcBef>
                <a:spcPts val="0"/>
              </a:spcBef>
              <a:spcAft>
                <a:spcPts val="0"/>
              </a:spcAft>
              <a:buSzPts val="1500"/>
              <a:buChar char="●"/>
            </a:pPr>
            <a:r>
              <a:rPr lang="es" sz="1500"/>
              <a:t>Tinnitus</a:t>
            </a:r>
            <a:endParaRPr sz="1500"/>
          </a:p>
          <a:p>
            <a:pPr indent="-323850" lvl="0" marL="457200" rtl="0" algn="l">
              <a:spcBef>
                <a:spcPts val="0"/>
              </a:spcBef>
              <a:spcAft>
                <a:spcPts val="0"/>
              </a:spcAft>
              <a:buSzPts val="1500"/>
              <a:buChar char="●"/>
            </a:pPr>
            <a:r>
              <a:rPr lang="es" sz="1500"/>
              <a:t>Cefalea</a:t>
            </a:r>
            <a:endParaRPr sz="1500"/>
          </a:p>
          <a:p>
            <a:pPr indent="-323850" lvl="0" marL="457200" rtl="0" algn="l">
              <a:spcBef>
                <a:spcPts val="0"/>
              </a:spcBef>
              <a:spcAft>
                <a:spcPts val="0"/>
              </a:spcAft>
              <a:buSzPts val="1500"/>
              <a:buChar char="●"/>
            </a:pPr>
            <a:r>
              <a:rPr lang="es" sz="1500"/>
              <a:t>Disfagia</a:t>
            </a:r>
            <a:endParaRPr sz="1500"/>
          </a:p>
          <a:p>
            <a:pPr indent="-323850" lvl="0" marL="457200" rtl="0" algn="l">
              <a:spcBef>
                <a:spcPts val="0"/>
              </a:spcBef>
              <a:spcAft>
                <a:spcPts val="0"/>
              </a:spcAft>
              <a:buSzPts val="1500"/>
              <a:buChar char="●"/>
            </a:pPr>
            <a:r>
              <a:rPr lang="es" sz="1500"/>
              <a:t>Dolor en ATM</a:t>
            </a:r>
            <a:endParaRPr sz="1500"/>
          </a:p>
          <a:p>
            <a:pPr indent="-323850" lvl="0" marL="457200" rtl="0" algn="l">
              <a:spcBef>
                <a:spcPts val="0"/>
              </a:spcBef>
              <a:spcAft>
                <a:spcPts val="0"/>
              </a:spcAft>
              <a:buSzPts val="1500"/>
              <a:buChar char="●"/>
            </a:pPr>
            <a:r>
              <a:rPr lang="es" sz="1500"/>
              <a:t>Pérdida de memoria</a:t>
            </a:r>
            <a:endParaRPr sz="1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6"/>
          <p:cNvSpPr txBox="1"/>
          <p:nvPr>
            <p:ph type="title"/>
          </p:nvPr>
        </p:nvSpPr>
        <p:spPr>
          <a:xfrm>
            <a:off x="238150" y="2152800"/>
            <a:ext cx="4045200" cy="83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Compresión nerviosa del nervio auriculotemporal</a:t>
            </a:r>
            <a:endParaRPr sz="2500"/>
          </a:p>
        </p:txBody>
      </p:sp>
      <p:sp>
        <p:nvSpPr>
          <p:cNvPr id="133" name="Google Shape;133;p1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Dolor en:</a:t>
            </a:r>
            <a:endParaRPr sz="1500"/>
          </a:p>
          <a:p>
            <a:pPr indent="-323850" lvl="1" marL="914400" rtl="0" algn="l">
              <a:spcBef>
                <a:spcPts val="0"/>
              </a:spcBef>
              <a:spcAft>
                <a:spcPts val="0"/>
              </a:spcAft>
              <a:buSzPts val="1500"/>
              <a:buChar char="○"/>
            </a:pPr>
            <a:r>
              <a:rPr lang="es" sz="1500"/>
              <a:t>ATM</a:t>
            </a:r>
            <a:endParaRPr sz="1500"/>
          </a:p>
          <a:p>
            <a:pPr indent="-323850" lvl="1" marL="914400" rtl="0" algn="l">
              <a:spcBef>
                <a:spcPts val="0"/>
              </a:spcBef>
              <a:spcAft>
                <a:spcPts val="0"/>
              </a:spcAft>
              <a:buSzPts val="1500"/>
              <a:buChar char="○"/>
            </a:pPr>
            <a:r>
              <a:rPr lang="es" sz="1500"/>
              <a:t>Membrana timpánica (simula patología del oído medio)</a:t>
            </a:r>
            <a:endParaRPr sz="1500"/>
          </a:p>
          <a:p>
            <a:pPr indent="-323850" lvl="1" marL="914400" rtl="0" algn="l">
              <a:spcBef>
                <a:spcPts val="0"/>
              </a:spcBef>
              <a:spcAft>
                <a:spcPts val="0"/>
              </a:spcAft>
              <a:buSzPts val="1500"/>
              <a:buChar char="○"/>
            </a:pPr>
            <a:r>
              <a:rPr lang="es" sz="1500"/>
              <a:t>Canal auditivo externo</a:t>
            </a:r>
            <a:endParaRPr sz="1500"/>
          </a:p>
          <a:p>
            <a:pPr indent="-323850" lvl="1" marL="914400" rtl="0" algn="l">
              <a:spcBef>
                <a:spcPts val="0"/>
              </a:spcBef>
              <a:spcAft>
                <a:spcPts val="0"/>
              </a:spcAft>
              <a:buSzPts val="1500"/>
              <a:buChar char="○"/>
            </a:pPr>
            <a:r>
              <a:rPr lang="es" sz="1500"/>
              <a:t>Tragus</a:t>
            </a:r>
            <a:endParaRPr sz="1500"/>
          </a:p>
          <a:p>
            <a:pPr indent="-323850" lvl="1" marL="914400" rtl="0" algn="l">
              <a:spcBef>
                <a:spcPts val="0"/>
              </a:spcBef>
              <a:spcAft>
                <a:spcPts val="0"/>
              </a:spcAft>
              <a:buSzPts val="1500"/>
              <a:buChar char="○"/>
            </a:pPr>
            <a:r>
              <a:rPr lang="es" sz="1500"/>
              <a:t>Parte superior de la oreja</a:t>
            </a:r>
            <a:endParaRPr sz="1500"/>
          </a:p>
          <a:p>
            <a:pPr indent="-323850" lvl="1" marL="914400" rtl="0" algn="l">
              <a:spcBef>
                <a:spcPts val="0"/>
              </a:spcBef>
              <a:spcAft>
                <a:spcPts val="0"/>
              </a:spcAft>
              <a:buSzPts val="1500"/>
              <a:buChar char="○"/>
            </a:pPr>
            <a:r>
              <a:rPr lang="es" sz="1500"/>
              <a:t>Piel sobre y detrás de la oreja</a:t>
            </a:r>
            <a:endParaRPr sz="1500"/>
          </a:p>
          <a:p>
            <a:pPr indent="-323850" lvl="1" marL="914400" rtl="0" algn="l">
              <a:spcBef>
                <a:spcPts val="0"/>
              </a:spcBef>
              <a:spcAft>
                <a:spcPts val="0"/>
              </a:spcAft>
              <a:buSzPts val="1500"/>
              <a:buChar char="○"/>
            </a:pPr>
            <a:r>
              <a:rPr lang="es" sz="1500"/>
              <a:t>Sienes</a:t>
            </a:r>
            <a:endParaRPr sz="1500"/>
          </a:p>
          <a:p>
            <a:pPr indent="-323850" lvl="1" marL="914400" rtl="0" algn="l">
              <a:spcBef>
                <a:spcPts val="0"/>
              </a:spcBef>
              <a:spcAft>
                <a:spcPts val="0"/>
              </a:spcAft>
              <a:buSzPts val="1500"/>
              <a:buChar char="○"/>
            </a:pPr>
            <a:r>
              <a:rPr lang="es" sz="1500"/>
              <a:t>Retro orbitario</a:t>
            </a:r>
            <a:endParaRPr sz="1500"/>
          </a:p>
          <a:p>
            <a:pPr indent="-323850" lvl="1" marL="914400" rtl="0" algn="l">
              <a:spcBef>
                <a:spcPts val="0"/>
              </a:spcBef>
              <a:spcAft>
                <a:spcPts val="0"/>
              </a:spcAft>
              <a:buSzPts val="1500"/>
              <a:buChar char="○"/>
            </a:pPr>
            <a:r>
              <a:rPr lang="es" sz="1500"/>
              <a:t>Ángulo mandibular</a:t>
            </a:r>
            <a:endParaRPr sz="1500"/>
          </a:p>
          <a:p>
            <a:pPr indent="-323850" lvl="0" marL="457200" rtl="0" algn="l">
              <a:spcBef>
                <a:spcPts val="0"/>
              </a:spcBef>
              <a:spcAft>
                <a:spcPts val="0"/>
              </a:spcAft>
              <a:buSzPts val="1500"/>
              <a:buChar char="●"/>
            </a:pPr>
            <a:r>
              <a:rPr lang="es" sz="1500"/>
              <a:t>Cambios en la salivación</a:t>
            </a:r>
            <a:endParaRPr sz="15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7"/>
          <p:cNvSpPr txBox="1"/>
          <p:nvPr>
            <p:ph type="title"/>
          </p:nvPr>
        </p:nvSpPr>
        <p:spPr>
          <a:xfrm>
            <a:off x="238150" y="2152800"/>
            <a:ext cx="4045200" cy="83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Compresión nerviosa del nervio lingual</a:t>
            </a:r>
            <a:endParaRPr sz="2500"/>
          </a:p>
        </p:txBody>
      </p:sp>
      <p:sp>
        <p:nvSpPr>
          <p:cNvPr id="139" name="Google Shape;139;p1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Dolor en la lengua</a:t>
            </a:r>
            <a:endParaRPr sz="1500"/>
          </a:p>
          <a:p>
            <a:pPr indent="-323850" lvl="0" marL="457200" rtl="0" algn="l">
              <a:spcBef>
                <a:spcPts val="0"/>
              </a:spcBef>
              <a:spcAft>
                <a:spcPts val="0"/>
              </a:spcAft>
              <a:buSzPts val="1500"/>
              <a:buChar char="●"/>
            </a:pPr>
            <a:r>
              <a:rPr lang="es" sz="1500"/>
              <a:t>Gusto alterado</a:t>
            </a:r>
            <a:endParaRPr sz="1500"/>
          </a:p>
          <a:p>
            <a:pPr indent="-323850" lvl="0" marL="457200" rtl="0" algn="l">
              <a:spcBef>
                <a:spcPts val="0"/>
              </a:spcBef>
              <a:spcAft>
                <a:spcPts val="0"/>
              </a:spcAft>
              <a:buSzPts val="1500"/>
              <a:buChar char="●"/>
            </a:pPr>
            <a:r>
              <a:rPr lang="es" sz="1500"/>
              <a:t>Sensación de quemazón y hormigueo en la lengua</a:t>
            </a:r>
            <a:endParaRPr sz="1500"/>
          </a:p>
          <a:p>
            <a:pPr indent="-323850" lvl="0" marL="457200" rtl="0" algn="l">
              <a:spcBef>
                <a:spcPts val="0"/>
              </a:spcBef>
              <a:spcAft>
                <a:spcPts val="0"/>
              </a:spcAft>
              <a:buSzPts val="1500"/>
              <a:buChar char="●"/>
            </a:pPr>
            <a:r>
              <a:rPr lang="es" sz="1500"/>
              <a:t>Desvío en la articulación de palabras por adormecimiento lingual</a:t>
            </a: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8"/>
          <p:cNvSpPr txBox="1"/>
          <p:nvPr>
            <p:ph type="title"/>
          </p:nvPr>
        </p:nvSpPr>
        <p:spPr>
          <a:xfrm>
            <a:off x="238150" y="2152800"/>
            <a:ext cx="4045200" cy="83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Compresión nerviosa del nervio inferior alveolar</a:t>
            </a:r>
            <a:endParaRPr sz="2500"/>
          </a:p>
        </p:txBody>
      </p:sp>
      <p:sp>
        <p:nvSpPr>
          <p:cNvPr id="145" name="Google Shape;145;p1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Dolor mandibular y zonal del nervio mentoniano</a:t>
            </a:r>
            <a:endParaRPr sz="1500"/>
          </a:p>
          <a:p>
            <a:pPr indent="-323850" lvl="0" marL="457200" rtl="0" algn="l">
              <a:spcBef>
                <a:spcPts val="0"/>
              </a:spcBef>
              <a:spcAft>
                <a:spcPts val="0"/>
              </a:spcAft>
              <a:buSzPts val="1500"/>
              <a:buChar char="●"/>
            </a:pPr>
            <a:r>
              <a:rPr lang="es" sz="1500"/>
              <a:t>Dolor en dientes mandibulares</a:t>
            </a:r>
            <a:endParaRPr sz="1500"/>
          </a:p>
          <a:p>
            <a:pPr indent="-323850" lvl="0" marL="457200" rtl="0" algn="l">
              <a:spcBef>
                <a:spcPts val="0"/>
              </a:spcBef>
              <a:spcAft>
                <a:spcPts val="0"/>
              </a:spcAft>
              <a:buSzPts val="1500"/>
              <a:buChar char="●"/>
            </a:pPr>
            <a:r>
              <a:rPr lang="es" sz="1500"/>
              <a:t>Adormecimiento de la barbilla</a:t>
            </a:r>
            <a:endParaRPr sz="15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9"/>
          <p:cNvSpPr txBox="1"/>
          <p:nvPr>
            <p:ph type="title"/>
          </p:nvPr>
        </p:nvSpPr>
        <p:spPr>
          <a:xfrm>
            <a:off x="238150" y="2152800"/>
            <a:ext cx="4045200" cy="83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Compresión nerviosa del nervio maseterino</a:t>
            </a:r>
            <a:endParaRPr sz="2500"/>
          </a:p>
        </p:txBody>
      </p:sp>
      <p:sp>
        <p:nvSpPr>
          <p:cNvPr id="151" name="Google Shape;151;p1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Dolor en la región anterior de la ATM que disminuye a la apertura máxima</a:t>
            </a:r>
            <a:endParaRPr sz="1500"/>
          </a:p>
          <a:p>
            <a:pPr indent="-323850" lvl="0" marL="457200" rtl="0" algn="l">
              <a:spcBef>
                <a:spcPts val="0"/>
              </a:spcBef>
              <a:spcAft>
                <a:spcPts val="0"/>
              </a:spcAft>
              <a:buSzPts val="1500"/>
              <a:buChar char="●"/>
            </a:pPr>
            <a:r>
              <a:rPr lang="es" sz="1500"/>
              <a:t>Actividad paroxística del masetero durante la apertura bucal</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txBox="1"/>
          <p:nvPr>
            <p:ph type="title"/>
          </p:nvPr>
        </p:nvSpPr>
        <p:spPr>
          <a:xfrm>
            <a:off x="210800" y="1979250"/>
            <a:ext cx="4045200" cy="1185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500"/>
              <a:t>Compresión nerviosa del nervio temporal profundo posterior</a:t>
            </a:r>
            <a:endParaRPr sz="2500"/>
          </a:p>
        </p:txBody>
      </p:sp>
      <p:sp>
        <p:nvSpPr>
          <p:cNvPr id="157" name="Google Shape;157;p2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Dolor en la sien en la apertura bucal</a:t>
            </a:r>
            <a:endParaRPr sz="15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1"/>
          <p:cNvSpPr txBox="1"/>
          <p:nvPr>
            <p:ph type="title"/>
          </p:nvPr>
        </p:nvSpPr>
        <p:spPr>
          <a:xfrm>
            <a:off x="238150" y="2152800"/>
            <a:ext cx="4045200" cy="83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Limitación en el cierre bucal</a:t>
            </a:r>
            <a:endParaRPr sz="3000"/>
          </a:p>
        </p:txBody>
      </p:sp>
      <p:sp>
        <p:nvSpPr>
          <p:cNvPr id="163" name="Google Shape;163;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Desplazamiento medial del disco</a:t>
            </a:r>
            <a:endParaRPr sz="1500"/>
          </a:p>
          <a:p>
            <a:pPr indent="-323850" lvl="0" marL="457200" rtl="0" algn="l">
              <a:spcBef>
                <a:spcPts val="0"/>
              </a:spcBef>
              <a:spcAft>
                <a:spcPts val="0"/>
              </a:spcAft>
              <a:buSzPts val="1500"/>
              <a:buChar char="●"/>
            </a:pPr>
            <a:r>
              <a:rPr lang="es" sz="1500"/>
              <a:t>Dislocación condilar</a:t>
            </a:r>
            <a:endParaRPr sz="1500"/>
          </a:p>
          <a:p>
            <a:pPr indent="-323850" lvl="0" marL="457200" rtl="0" algn="l">
              <a:spcBef>
                <a:spcPts val="0"/>
              </a:spcBef>
              <a:spcAft>
                <a:spcPts val="0"/>
              </a:spcAft>
              <a:buSzPts val="1500"/>
              <a:buChar char="●"/>
            </a:pPr>
            <a:r>
              <a:rPr lang="es" sz="1500"/>
              <a:t>Fractura condilar bilateral</a:t>
            </a:r>
            <a:endParaRPr sz="1500"/>
          </a:p>
          <a:p>
            <a:pPr indent="-323850" lvl="0" marL="457200" rtl="0" algn="l">
              <a:spcBef>
                <a:spcPts val="0"/>
              </a:spcBef>
              <a:spcAft>
                <a:spcPts val="0"/>
              </a:spcAft>
              <a:buSzPts val="1500"/>
              <a:buChar char="●"/>
            </a:pPr>
            <a:r>
              <a:rPr lang="es" sz="1500"/>
              <a:t>Acromegalia</a:t>
            </a:r>
            <a:endParaRPr sz="1500"/>
          </a:p>
          <a:p>
            <a:pPr indent="-323850" lvl="0" marL="457200" rtl="0" algn="l">
              <a:spcBef>
                <a:spcPts val="0"/>
              </a:spcBef>
              <a:spcAft>
                <a:spcPts val="0"/>
              </a:spcAft>
              <a:buSzPts val="1500"/>
              <a:buChar char="●"/>
            </a:pPr>
            <a:r>
              <a:rPr lang="es" sz="1500"/>
              <a:t>Tumores</a:t>
            </a:r>
            <a:endParaRPr sz="15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2"/>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Mapeo del dolor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txBox="1"/>
          <p:nvPr>
            <p:ph type="title"/>
          </p:nvPr>
        </p:nvSpPr>
        <p:spPr>
          <a:xfrm>
            <a:off x="587250" y="974700"/>
            <a:ext cx="7969500" cy="63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600">
                <a:solidFill>
                  <a:srgbClr val="00B1AA"/>
                </a:solidFill>
              </a:rPr>
              <a:t> Su objetivo consiste en identificar la estructura afectada permitiendo un diagnóstico clínico precoz de las disfunciones articulares de la ATM</a:t>
            </a:r>
            <a:endParaRPr sz="1600">
              <a:solidFill>
                <a:srgbClr val="00B1AA"/>
              </a:solidFill>
            </a:endParaRPr>
          </a:p>
        </p:txBody>
      </p:sp>
      <p:sp>
        <p:nvSpPr>
          <p:cNvPr id="174" name="Google Shape;174;p23"/>
          <p:cNvSpPr txBox="1"/>
          <p:nvPr>
            <p:ph idx="1" type="body"/>
          </p:nvPr>
        </p:nvSpPr>
        <p:spPr>
          <a:xfrm>
            <a:off x="587250" y="1738550"/>
            <a:ext cx="7969500" cy="3002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Desarrollado por el Dr. Mariano Rocabado Permite la evaluación sencilla y rápida de la presencia de sensibilidad dolorosa en los tejidos blandos de la ATM. </a:t>
            </a:r>
            <a:endParaRPr sz="1600"/>
          </a:p>
          <a:p>
            <a:pPr indent="-330200" lvl="0" marL="457200" rtl="0" algn="l">
              <a:spcBef>
                <a:spcPts val="0"/>
              </a:spcBef>
              <a:spcAft>
                <a:spcPts val="0"/>
              </a:spcAft>
              <a:buSzPts val="1600"/>
              <a:buChar char="●"/>
            </a:pPr>
            <a:r>
              <a:rPr lang="es" sz="1600"/>
              <a:t>Gracias a la detección de zonas dolorosas y puntos específicos se puede generar un tratamiento más enfocado a un área en específico y no en toda la articulación llegando a un diagnóstico diferencial.</a:t>
            </a:r>
            <a:endParaRPr sz="1600"/>
          </a:p>
          <a:p>
            <a:pPr indent="-330200" lvl="0" marL="457200" rtl="0" algn="l">
              <a:spcBef>
                <a:spcPts val="0"/>
              </a:spcBef>
              <a:spcAft>
                <a:spcPts val="0"/>
              </a:spcAft>
              <a:buSzPts val="1600"/>
              <a:buChar char="●"/>
            </a:pPr>
            <a:r>
              <a:rPr lang="es" sz="1600"/>
              <a:t> El procedimiento consiste en la compresión o distensión de ocho zonas anatómicas de cada articulación temporomandibular evaluando los tejidos blandos como son las sinoviales y los ligamentos. </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4"/>
          <p:cNvSpPr txBox="1"/>
          <p:nvPr>
            <p:ph type="title"/>
          </p:nvPr>
        </p:nvSpPr>
        <p:spPr>
          <a:xfrm>
            <a:off x="607500" y="1962900"/>
            <a:ext cx="79290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2500"/>
              <a:t>El mapeo del dolor proporciona información sobre la </a:t>
            </a:r>
            <a:r>
              <a:rPr lang="es" sz="2500">
                <a:solidFill>
                  <a:srgbClr val="00B1AA"/>
                </a:solidFill>
              </a:rPr>
              <a:t>presencia de sensibilidad dolorosa</a:t>
            </a:r>
            <a:r>
              <a:rPr lang="es" sz="2500"/>
              <a:t> en los tejidos blandos de la articulación permitiendo de igual manera obtener un </a:t>
            </a:r>
            <a:r>
              <a:rPr lang="es" sz="2500">
                <a:solidFill>
                  <a:schemeClr val="dk1"/>
                </a:solidFill>
              </a:rPr>
              <a:t>diagnóstico diferencial</a:t>
            </a:r>
            <a:r>
              <a:rPr lang="es" sz="2500"/>
              <a:t> en la valoración de los mismos. </a:t>
            </a:r>
            <a:endParaRPr sz="25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25"/>
          <p:cNvPicPr preferRelativeResize="0"/>
          <p:nvPr/>
        </p:nvPicPr>
        <p:blipFill>
          <a:blip r:embed="rId3">
            <a:alphaModFix/>
          </a:blip>
          <a:stretch>
            <a:fillRect/>
          </a:stretch>
        </p:blipFill>
        <p:spPr>
          <a:xfrm>
            <a:off x="1011372" y="909625"/>
            <a:ext cx="4361228" cy="3324225"/>
          </a:xfrm>
          <a:prstGeom prst="rect">
            <a:avLst/>
          </a:prstGeom>
          <a:noFill/>
          <a:ln>
            <a:noFill/>
          </a:ln>
        </p:spPr>
      </p:pic>
      <p:pic>
        <p:nvPicPr>
          <p:cNvPr id="185" name="Google Shape;185;p25"/>
          <p:cNvPicPr preferRelativeResize="0"/>
          <p:nvPr/>
        </p:nvPicPr>
        <p:blipFill rotWithShape="1">
          <a:blip r:embed="rId4">
            <a:alphaModFix/>
          </a:blip>
          <a:srcRect b="0" l="3761" r="4276" t="3185"/>
          <a:stretch/>
        </p:blipFill>
        <p:spPr>
          <a:xfrm>
            <a:off x="5614697" y="909625"/>
            <a:ext cx="2517950" cy="1711364"/>
          </a:xfrm>
          <a:prstGeom prst="rect">
            <a:avLst/>
          </a:prstGeom>
          <a:noFill/>
          <a:ln>
            <a:noFill/>
          </a:ln>
        </p:spPr>
      </p:pic>
      <p:pic>
        <p:nvPicPr>
          <p:cNvPr id="186" name="Google Shape;186;p25"/>
          <p:cNvPicPr preferRelativeResize="0"/>
          <p:nvPr/>
        </p:nvPicPr>
        <p:blipFill rotWithShape="1">
          <a:blip r:embed="rId5">
            <a:alphaModFix/>
          </a:blip>
          <a:srcRect b="15146" l="22318" r="0" t="0"/>
          <a:stretch/>
        </p:blipFill>
        <p:spPr>
          <a:xfrm>
            <a:off x="5614700" y="2688276"/>
            <a:ext cx="2517950" cy="1545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6"/>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Bruxismo</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7"/>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¿Qué es la tos?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a:t>La tos no es una enfermedad, pero puede ser un </a:t>
            </a:r>
            <a:r>
              <a:rPr lang="es">
                <a:solidFill>
                  <a:schemeClr val="dk1"/>
                </a:solidFill>
              </a:rPr>
              <a:t>síntoma</a:t>
            </a:r>
            <a:r>
              <a:rPr lang="es"/>
              <a:t> común de diferentes enfermedades respiratorias. Incluso si no tiene una enfermedad pulmonar, uno puede toser.</a:t>
            </a:r>
            <a:endParaRPr/>
          </a:p>
        </p:txBody>
      </p:sp>
      <p:pic>
        <p:nvPicPr>
          <p:cNvPr id="202" name="Google Shape;202;p28"/>
          <p:cNvPicPr preferRelativeResize="0"/>
          <p:nvPr/>
        </p:nvPicPr>
        <p:blipFill rotWithShape="1">
          <a:blip r:embed="rId3">
            <a:alphaModFix/>
          </a:blip>
          <a:srcRect b="8759" l="0" r="0" t="0"/>
          <a:stretch/>
        </p:blipFill>
        <p:spPr>
          <a:xfrm>
            <a:off x="-226925" y="186813"/>
            <a:ext cx="5432324" cy="49566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9"/>
          <p:cNvSpPr txBox="1"/>
          <p:nvPr>
            <p:ph idx="4294967295" type="title"/>
          </p:nvPr>
        </p:nvSpPr>
        <p:spPr>
          <a:xfrm>
            <a:off x="1411138" y="557188"/>
            <a:ext cx="6321600" cy="63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Enfermedad vs Trastorno</a:t>
            </a:r>
            <a:endParaRPr/>
          </a:p>
        </p:txBody>
      </p:sp>
      <p:sp>
        <p:nvSpPr>
          <p:cNvPr id="208" name="Google Shape;208;p29"/>
          <p:cNvSpPr txBox="1"/>
          <p:nvPr>
            <p:ph idx="4294967295" type="body"/>
          </p:nvPr>
        </p:nvSpPr>
        <p:spPr>
          <a:xfrm>
            <a:off x="1411190" y="1583913"/>
            <a:ext cx="3071400" cy="30024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s" sz="1500"/>
              <a:t>Señala una causa concreta de la alteración en la salud, que es de </a:t>
            </a:r>
            <a:r>
              <a:rPr b="1" lang="es" sz="1500"/>
              <a:t>tipo biológico</a:t>
            </a:r>
            <a:r>
              <a:rPr lang="es" sz="1500"/>
              <a:t>. </a:t>
            </a:r>
            <a:endParaRPr sz="1500"/>
          </a:p>
          <a:p>
            <a:pPr indent="-323850" lvl="0" marL="457200" rtl="0" algn="l">
              <a:spcBef>
                <a:spcPts val="0"/>
              </a:spcBef>
              <a:spcAft>
                <a:spcPts val="0"/>
              </a:spcAft>
              <a:buSzPts val="1500"/>
              <a:buChar char="●"/>
            </a:pPr>
            <a:r>
              <a:rPr lang="es" sz="1500"/>
              <a:t>Tiene una</a:t>
            </a:r>
            <a:r>
              <a:rPr b="1" lang="es" sz="1500"/>
              <a:t> causa específica</a:t>
            </a:r>
            <a:r>
              <a:rPr lang="es" sz="1500"/>
              <a:t>.</a:t>
            </a:r>
            <a:endParaRPr sz="1500"/>
          </a:p>
        </p:txBody>
      </p:sp>
      <p:sp>
        <p:nvSpPr>
          <p:cNvPr id="209" name="Google Shape;209;p29"/>
          <p:cNvSpPr txBox="1"/>
          <p:nvPr>
            <p:ph idx="4294967295" type="body"/>
          </p:nvPr>
        </p:nvSpPr>
        <p:spPr>
          <a:xfrm>
            <a:off x="4661459" y="1583913"/>
            <a:ext cx="3071400" cy="30024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s" sz="1500"/>
              <a:t>Es un concepto más amplio que describe </a:t>
            </a:r>
            <a:r>
              <a:rPr b="1" lang="es" sz="1500"/>
              <a:t>alteraciones en la persona </a:t>
            </a:r>
            <a:r>
              <a:rPr lang="es" sz="1500"/>
              <a:t>que provocan un estado de anormalidad en la salud.</a:t>
            </a:r>
            <a:endParaRPr sz="1500"/>
          </a:p>
          <a:p>
            <a:pPr indent="-323850" lvl="0" marL="457200" rtl="0" algn="l">
              <a:spcBef>
                <a:spcPts val="0"/>
              </a:spcBef>
              <a:spcAft>
                <a:spcPts val="0"/>
              </a:spcAft>
              <a:buSzPts val="1500"/>
              <a:buChar char="●"/>
            </a:pPr>
            <a:r>
              <a:rPr lang="es" sz="1500"/>
              <a:t>Puede no tener una causa orgánica determinante.</a:t>
            </a:r>
            <a:endParaRPr sz="1500"/>
          </a:p>
          <a:p>
            <a:pPr indent="-323850" lvl="0" marL="457200" rtl="0" algn="l">
              <a:spcBef>
                <a:spcPts val="0"/>
              </a:spcBef>
              <a:spcAft>
                <a:spcPts val="0"/>
              </a:spcAft>
              <a:buSzPts val="1500"/>
              <a:buChar char="●"/>
            </a:pPr>
            <a:r>
              <a:rPr lang="es" sz="1500"/>
              <a:t>Los trastornos pueden ser prolongados y convertirse en parte de la identidad de las personas. </a:t>
            </a:r>
            <a:endParaRPr sz="15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0"/>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3200"/>
              <a:t>Los trastornos pueden indicar la </a:t>
            </a:r>
            <a:r>
              <a:rPr lang="es" sz="3200">
                <a:solidFill>
                  <a:srgbClr val="00B1AA"/>
                </a:solidFill>
              </a:rPr>
              <a:t>presencia de una enfermedad,</a:t>
            </a:r>
            <a:r>
              <a:rPr lang="es" sz="3200"/>
              <a:t> pero no siempre hay pruebas suficientes para establecer un diagnóstico. </a:t>
            </a:r>
            <a:endParaRPr sz="3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1"/>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2300"/>
              <a:t>“El bruxismo es una actividad parafuncional que consiste en el apriete y/o rechinamiento dentario, es de etiología multifactorial y está asociado principalmente a estrés y a alteraciones del sueño o parasomnias.”</a:t>
            </a:r>
            <a:endParaRPr sz="23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2"/>
          <p:cNvSpPr txBox="1"/>
          <p:nvPr>
            <p:ph type="title"/>
          </p:nvPr>
        </p:nvSpPr>
        <p:spPr>
          <a:xfrm>
            <a:off x="423600" y="1800750"/>
            <a:ext cx="8296800" cy="15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2100"/>
              <a:t>“</a:t>
            </a:r>
            <a:r>
              <a:rPr lang="es" sz="2100">
                <a:solidFill>
                  <a:schemeClr val="dk1"/>
                </a:solidFill>
              </a:rPr>
              <a:t>Actividad muscular </a:t>
            </a:r>
            <a:r>
              <a:rPr lang="es" sz="2100"/>
              <a:t>masticatoria repetitiva, que se caracteriza por el apriete (clenching) o rechinamiento (grinding) de los dientes y/o por la fijación (bracing) o empuje (thrusting) de la mandíbula que, además, presenta un fenotipo circadiano (bruxismo en sueño o bruxismo en vigilia).”</a:t>
            </a:r>
            <a:endParaRPr sz="2100"/>
          </a:p>
        </p:txBody>
      </p:sp>
      <p:sp>
        <p:nvSpPr>
          <p:cNvPr id="225" name="Google Shape;225;p32"/>
          <p:cNvSpPr txBox="1"/>
          <p:nvPr/>
        </p:nvSpPr>
        <p:spPr>
          <a:xfrm>
            <a:off x="714600" y="4092450"/>
            <a:ext cx="7714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600"/>
              <a:t>Definición aceptada e incorporada tanto en la cuarta edición de las guías para evaluación, diagnóstico y manejo del dolor orofacial (Guidelines for Assessment, Diagnosis, and Management of Orofacial Pain) de la Academia Americana de Dolor Orofacial, como en la tercera edición de la clasificación internacional de los trastornos del sueño (International Classification of Sleep Disorders).</a:t>
            </a:r>
            <a:endParaRPr sz="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3"/>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Etiología del bruxismo</a:t>
            </a:r>
            <a:endParaRPr/>
          </a:p>
        </p:txBody>
      </p:sp>
      <p:sp>
        <p:nvSpPr>
          <p:cNvPr id="231" name="Google Shape;231;p33"/>
          <p:cNvSpPr txBox="1"/>
          <p:nvPr>
            <p:ph type="title"/>
          </p:nvPr>
        </p:nvSpPr>
        <p:spPr>
          <a:xfrm>
            <a:off x="876600" y="2953925"/>
            <a:ext cx="7390800" cy="456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s" sz="2500"/>
              <a:t>Trastorno multifactorial</a:t>
            </a:r>
            <a:endParaRPr b="0" sz="25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4"/>
          <p:cNvSpPr txBox="1"/>
          <p:nvPr>
            <p:ph type="title"/>
          </p:nvPr>
        </p:nvSpPr>
        <p:spPr>
          <a:xfrm>
            <a:off x="0" y="2071200"/>
            <a:ext cx="4572000" cy="100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Factores o componentes locales</a:t>
            </a:r>
            <a:endParaRPr sz="2900"/>
          </a:p>
        </p:txBody>
      </p:sp>
      <p:sp>
        <p:nvSpPr>
          <p:cNvPr id="237" name="Google Shape;237;p34"/>
          <p:cNvSpPr txBox="1"/>
          <p:nvPr>
            <p:ph idx="2" type="body"/>
          </p:nvPr>
        </p:nvSpPr>
        <p:spPr>
          <a:xfrm>
            <a:off x="4939500" y="724200"/>
            <a:ext cx="40452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Presencia de  TTM</a:t>
            </a:r>
            <a:endParaRPr sz="1500"/>
          </a:p>
          <a:p>
            <a:pPr indent="-323850" lvl="0" marL="457200" rtl="0" algn="l">
              <a:spcBef>
                <a:spcPts val="0"/>
              </a:spcBef>
              <a:spcAft>
                <a:spcPts val="0"/>
              </a:spcAft>
              <a:buSzPts val="1500"/>
              <a:buChar char="●"/>
            </a:pPr>
            <a:r>
              <a:rPr lang="es" sz="1500"/>
              <a:t>Traumatismos oclusales</a:t>
            </a:r>
            <a:endParaRPr sz="1500"/>
          </a:p>
          <a:p>
            <a:pPr indent="-323850" lvl="0" marL="457200" rtl="0" algn="l">
              <a:spcBef>
                <a:spcPts val="0"/>
              </a:spcBef>
              <a:spcAft>
                <a:spcPts val="0"/>
              </a:spcAft>
              <a:buSzPts val="1500"/>
              <a:buChar char="●"/>
            </a:pPr>
            <a:r>
              <a:rPr lang="es" sz="1500"/>
              <a:t>Maloclusiones</a:t>
            </a:r>
            <a:endParaRPr sz="1500"/>
          </a:p>
          <a:p>
            <a:pPr indent="-323850" lvl="0" marL="457200" rtl="0" algn="l">
              <a:spcBef>
                <a:spcPts val="0"/>
              </a:spcBef>
              <a:spcAft>
                <a:spcPts val="0"/>
              </a:spcAft>
              <a:buSzPts val="1500"/>
              <a:buChar char="●"/>
            </a:pPr>
            <a:r>
              <a:rPr lang="es" sz="1500"/>
              <a:t>Precontactos dentales</a:t>
            </a:r>
            <a:endParaRPr sz="1500"/>
          </a:p>
          <a:p>
            <a:pPr indent="-323850" lvl="0" marL="457200" rtl="0" algn="l">
              <a:spcBef>
                <a:spcPts val="0"/>
              </a:spcBef>
              <a:spcAft>
                <a:spcPts val="0"/>
              </a:spcAft>
              <a:buSzPts val="1500"/>
              <a:buChar char="●"/>
            </a:pPr>
            <a:r>
              <a:rPr lang="es" sz="1500"/>
              <a:t>Presencia de cálculos radiculares</a:t>
            </a:r>
            <a:endParaRPr sz="1500"/>
          </a:p>
          <a:p>
            <a:pPr indent="-323850" lvl="0" marL="457200" rtl="0" algn="l">
              <a:spcBef>
                <a:spcPts val="0"/>
              </a:spcBef>
              <a:spcAft>
                <a:spcPts val="0"/>
              </a:spcAft>
              <a:buSzPts val="1500"/>
              <a:buChar char="●"/>
            </a:pPr>
            <a:r>
              <a:rPr lang="es" sz="1500"/>
              <a:t>Reabsorción radicular</a:t>
            </a:r>
            <a:endParaRPr sz="1500"/>
          </a:p>
          <a:p>
            <a:pPr indent="-323850" lvl="0" marL="457200" rtl="0" algn="l">
              <a:spcBef>
                <a:spcPts val="0"/>
              </a:spcBef>
              <a:spcAft>
                <a:spcPts val="0"/>
              </a:spcAft>
              <a:buSzPts val="1500"/>
              <a:buChar char="●"/>
            </a:pPr>
            <a:r>
              <a:rPr lang="es" sz="1500"/>
              <a:t>Pérdida prematura de dientes</a:t>
            </a:r>
            <a:endParaRPr sz="1500"/>
          </a:p>
          <a:p>
            <a:pPr indent="-323850" lvl="0" marL="457200" rtl="0" algn="l">
              <a:spcBef>
                <a:spcPts val="0"/>
              </a:spcBef>
              <a:spcAft>
                <a:spcPts val="0"/>
              </a:spcAft>
              <a:buSzPts val="1500"/>
              <a:buChar char="●"/>
            </a:pPr>
            <a:r>
              <a:rPr lang="es" sz="1500"/>
              <a:t>Quistes dentígeros</a:t>
            </a:r>
            <a:endParaRPr sz="1500"/>
          </a:p>
          <a:p>
            <a:pPr indent="-323850" lvl="0" marL="457200" rtl="0" algn="l">
              <a:spcBef>
                <a:spcPts val="0"/>
              </a:spcBef>
              <a:spcAft>
                <a:spcPts val="0"/>
              </a:spcAft>
              <a:buSzPts val="1500"/>
              <a:buChar char="●"/>
            </a:pPr>
            <a:r>
              <a:rPr lang="es" sz="1500"/>
              <a:t>Tensiones musculares </a:t>
            </a:r>
            <a:endParaRPr sz="1500"/>
          </a:p>
          <a:p>
            <a:pPr indent="-323850" lvl="0" marL="457200" rtl="0" algn="l">
              <a:spcBef>
                <a:spcPts val="0"/>
              </a:spcBef>
              <a:spcAft>
                <a:spcPts val="0"/>
              </a:spcAft>
              <a:buSzPts val="1500"/>
              <a:buChar char="●"/>
            </a:pPr>
            <a:r>
              <a:rPr lang="es" sz="1500"/>
              <a:t>Excesos de materiales restauradores (puntos altos)</a:t>
            </a:r>
            <a:endParaRPr sz="15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35"/>
          <p:cNvPicPr preferRelativeResize="0"/>
          <p:nvPr/>
        </p:nvPicPr>
        <p:blipFill>
          <a:blip r:embed="rId3">
            <a:alphaModFix/>
          </a:blip>
          <a:stretch>
            <a:fillRect/>
          </a:stretch>
        </p:blipFill>
        <p:spPr>
          <a:xfrm>
            <a:off x="1752600" y="728663"/>
            <a:ext cx="5638800" cy="3686175"/>
          </a:xfrm>
          <a:prstGeom prst="rect">
            <a:avLst/>
          </a:prstGeom>
          <a:noFill/>
          <a:ln>
            <a:noFill/>
          </a:ln>
        </p:spPr>
      </p:pic>
      <p:cxnSp>
        <p:nvCxnSpPr>
          <p:cNvPr id="243" name="Google Shape;243;p35"/>
          <p:cNvCxnSpPr/>
          <p:nvPr/>
        </p:nvCxnSpPr>
        <p:spPr>
          <a:xfrm flipH="1">
            <a:off x="6525125" y="943900"/>
            <a:ext cx="684000" cy="670200"/>
          </a:xfrm>
          <a:prstGeom prst="straightConnector1">
            <a:avLst/>
          </a:prstGeom>
          <a:noFill/>
          <a:ln cap="flat" cmpd="sng" w="19050">
            <a:solidFill>
              <a:srgbClr val="FF0000"/>
            </a:solidFill>
            <a:prstDash val="solid"/>
            <a:round/>
            <a:headEnd len="med" w="med" type="none"/>
            <a:tailEnd len="med" w="med" type="triangle"/>
          </a:ln>
        </p:spPr>
      </p:cxnSp>
      <p:cxnSp>
        <p:nvCxnSpPr>
          <p:cNvPr id="244" name="Google Shape;244;p35"/>
          <p:cNvCxnSpPr/>
          <p:nvPr/>
        </p:nvCxnSpPr>
        <p:spPr>
          <a:xfrm>
            <a:off x="1094375" y="1265350"/>
            <a:ext cx="7250100" cy="27300"/>
          </a:xfrm>
          <a:prstGeom prst="straightConnector1">
            <a:avLst/>
          </a:prstGeom>
          <a:noFill/>
          <a:ln cap="flat" cmpd="sng" w="19050">
            <a:solidFill>
              <a:schemeClr val="lt1"/>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6"/>
          <p:cNvSpPr txBox="1"/>
          <p:nvPr>
            <p:ph type="title"/>
          </p:nvPr>
        </p:nvSpPr>
        <p:spPr>
          <a:xfrm>
            <a:off x="0" y="2098500"/>
            <a:ext cx="4572000" cy="9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Factores o componentes sistémicos</a:t>
            </a:r>
            <a:endParaRPr sz="2900"/>
          </a:p>
        </p:txBody>
      </p:sp>
      <p:sp>
        <p:nvSpPr>
          <p:cNvPr id="250" name="Google Shape;250;p36"/>
          <p:cNvSpPr txBox="1"/>
          <p:nvPr>
            <p:ph idx="2" type="body"/>
          </p:nvPr>
        </p:nvSpPr>
        <p:spPr>
          <a:xfrm>
            <a:off x="4939500" y="724200"/>
            <a:ext cx="40452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Deficiencias nutricionales y vitamínicas (calcio y magnesio)</a:t>
            </a:r>
            <a:endParaRPr sz="1500"/>
          </a:p>
          <a:p>
            <a:pPr indent="-323850" lvl="0" marL="457200" rtl="0" algn="l">
              <a:spcBef>
                <a:spcPts val="0"/>
              </a:spcBef>
              <a:spcAft>
                <a:spcPts val="0"/>
              </a:spcAft>
              <a:buSzPts val="1500"/>
              <a:buChar char="●"/>
            </a:pPr>
            <a:r>
              <a:rPr lang="es" sz="1500"/>
              <a:t>Parasitosis del intestino</a:t>
            </a:r>
            <a:endParaRPr sz="1500"/>
          </a:p>
          <a:p>
            <a:pPr indent="-323850" lvl="0" marL="457200" rtl="0" algn="l">
              <a:spcBef>
                <a:spcPts val="0"/>
              </a:spcBef>
              <a:spcAft>
                <a:spcPts val="0"/>
              </a:spcAft>
              <a:buSzPts val="1500"/>
              <a:buChar char="●"/>
            </a:pPr>
            <a:r>
              <a:rPr lang="es" sz="1500"/>
              <a:t>Alergias</a:t>
            </a:r>
            <a:endParaRPr sz="1500"/>
          </a:p>
          <a:p>
            <a:pPr indent="-323850" lvl="0" marL="457200" rtl="0" algn="l">
              <a:spcBef>
                <a:spcPts val="0"/>
              </a:spcBef>
              <a:spcAft>
                <a:spcPts val="0"/>
              </a:spcAft>
              <a:buSzPts val="1500"/>
              <a:buChar char="●"/>
            </a:pPr>
            <a:r>
              <a:rPr lang="es" sz="1500"/>
              <a:t>Parálisis cerebral</a:t>
            </a:r>
            <a:endParaRPr sz="1500"/>
          </a:p>
          <a:p>
            <a:pPr indent="-323850" lvl="0" marL="457200" rtl="0" algn="l">
              <a:spcBef>
                <a:spcPts val="0"/>
              </a:spcBef>
              <a:spcAft>
                <a:spcPts val="0"/>
              </a:spcAft>
              <a:buSzPts val="1500"/>
              <a:buChar char="●"/>
            </a:pPr>
            <a:r>
              <a:rPr lang="es" sz="1500"/>
              <a:t>Deficiencias mentales y disturbios endocrinológicos, otorrinolaringológicos y gastrointestinales</a:t>
            </a:r>
            <a:endParaRPr sz="15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7"/>
          <p:cNvSpPr txBox="1"/>
          <p:nvPr>
            <p:ph type="title"/>
          </p:nvPr>
        </p:nvSpPr>
        <p:spPr>
          <a:xfrm>
            <a:off x="0" y="2098500"/>
            <a:ext cx="4572000" cy="9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Factores o componentes psicológicos</a:t>
            </a:r>
            <a:endParaRPr sz="2900"/>
          </a:p>
        </p:txBody>
      </p:sp>
      <p:sp>
        <p:nvSpPr>
          <p:cNvPr id="256" name="Google Shape;256;p37"/>
          <p:cNvSpPr txBox="1"/>
          <p:nvPr>
            <p:ph idx="2" type="body"/>
          </p:nvPr>
        </p:nvSpPr>
        <p:spPr>
          <a:xfrm>
            <a:off x="4939500" y="724200"/>
            <a:ext cx="40452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Trastornos neuroconductuales</a:t>
            </a:r>
            <a:endParaRPr sz="1500"/>
          </a:p>
          <a:p>
            <a:pPr indent="-323850" lvl="0" marL="457200" rtl="0" algn="l">
              <a:spcBef>
                <a:spcPts val="0"/>
              </a:spcBef>
              <a:spcAft>
                <a:spcPts val="0"/>
              </a:spcAft>
              <a:buSzPts val="1500"/>
              <a:buChar char="●"/>
            </a:pPr>
            <a:r>
              <a:rPr lang="es" sz="1500"/>
              <a:t>Inconvenientes de parientes</a:t>
            </a:r>
            <a:endParaRPr sz="1500"/>
          </a:p>
          <a:p>
            <a:pPr indent="-323850" lvl="0" marL="457200" rtl="0" algn="l">
              <a:spcBef>
                <a:spcPts val="0"/>
              </a:spcBef>
              <a:spcAft>
                <a:spcPts val="0"/>
              </a:spcAft>
              <a:buSzPts val="1500"/>
              <a:buChar char="●"/>
            </a:pPr>
            <a:r>
              <a:rPr lang="es" sz="1500"/>
              <a:t>trastornos de personalidad</a:t>
            </a:r>
            <a:endParaRPr sz="1500"/>
          </a:p>
          <a:p>
            <a:pPr indent="-323850" lvl="0" marL="457200" rtl="0" algn="l">
              <a:spcBef>
                <a:spcPts val="0"/>
              </a:spcBef>
              <a:spcAft>
                <a:spcPts val="0"/>
              </a:spcAft>
              <a:buSzPts val="1500"/>
              <a:buChar char="●"/>
            </a:pPr>
            <a:r>
              <a:rPr lang="es" sz="1500"/>
              <a:t>Tensiones emocionales</a:t>
            </a:r>
            <a:endParaRPr sz="1500"/>
          </a:p>
          <a:p>
            <a:pPr indent="-323850" lvl="0" marL="457200" rtl="0" algn="l">
              <a:spcBef>
                <a:spcPts val="0"/>
              </a:spcBef>
              <a:spcAft>
                <a:spcPts val="0"/>
              </a:spcAft>
              <a:buSzPts val="1500"/>
              <a:buChar char="●"/>
            </a:pPr>
            <a:r>
              <a:rPr lang="es" sz="1500"/>
              <a:t>Crisis existenciales</a:t>
            </a:r>
            <a:endParaRPr sz="1500"/>
          </a:p>
          <a:p>
            <a:pPr indent="-323850" lvl="0" marL="457200" rtl="0" algn="l">
              <a:spcBef>
                <a:spcPts val="0"/>
              </a:spcBef>
              <a:spcAft>
                <a:spcPts val="0"/>
              </a:spcAft>
              <a:buSzPts val="1500"/>
              <a:buChar char="●"/>
            </a:pPr>
            <a:r>
              <a:rPr lang="es" sz="1500"/>
              <a:t>Estados de depresión</a:t>
            </a:r>
            <a:endParaRPr sz="1500"/>
          </a:p>
          <a:p>
            <a:pPr indent="-323850" lvl="0" marL="457200" rtl="0" algn="l">
              <a:spcBef>
                <a:spcPts val="0"/>
              </a:spcBef>
              <a:spcAft>
                <a:spcPts val="0"/>
              </a:spcAft>
              <a:buSzPts val="1500"/>
              <a:buChar char="●"/>
            </a:pPr>
            <a:r>
              <a:rPr lang="es" sz="1500"/>
              <a:t>Ansiedad, temor y hostilidad</a:t>
            </a:r>
            <a:endParaRPr sz="15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8"/>
          <p:cNvSpPr txBox="1"/>
          <p:nvPr>
            <p:ph type="title"/>
          </p:nvPr>
        </p:nvSpPr>
        <p:spPr>
          <a:xfrm>
            <a:off x="0" y="2098500"/>
            <a:ext cx="4572000" cy="9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Factores o componentes ocupacionales</a:t>
            </a:r>
            <a:endParaRPr sz="2900"/>
          </a:p>
        </p:txBody>
      </p:sp>
      <p:sp>
        <p:nvSpPr>
          <p:cNvPr id="262" name="Google Shape;262;p38"/>
          <p:cNvSpPr txBox="1"/>
          <p:nvPr>
            <p:ph idx="2" type="body"/>
          </p:nvPr>
        </p:nvSpPr>
        <p:spPr>
          <a:xfrm>
            <a:off x="4939500" y="724200"/>
            <a:ext cx="40452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Deporte de alto rendimiento</a:t>
            </a:r>
            <a:endParaRPr sz="1500"/>
          </a:p>
          <a:p>
            <a:pPr indent="-323850" lvl="0" marL="457200" rtl="0" algn="l">
              <a:spcBef>
                <a:spcPts val="0"/>
              </a:spcBef>
              <a:spcAft>
                <a:spcPts val="0"/>
              </a:spcAft>
              <a:buSzPts val="1500"/>
              <a:buChar char="●"/>
            </a:pPr>
            <a:r>
              <a:rPr lang="es" sz="1500"/>
              <a:t>Exigimiento escolar (estrés agudo)</a:t>
            </a:r>
            <a:endParaRPr sz="15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9"/>
          <p:cNvSpPr txBox="1"/>
          <p:nvPr>
            <p:ph type="title"/>
          </p:nvPr>
        </p:nvSpPr>
        <p:spPr>
          <a:xfrm>
            <a:off x="0" y="2098500"/>
            <a:ext cx="4572000" cy="9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Factores o componentes hereditarios</a:t>
            </a:r>
            <a:endParaRPr sz="2900"/>
          </a:p>
        </p:txBody>
      </p:sp>
      <p:sp>
        <p:nvSpPr>
          <p:cNvPr id="268" name="Google Shape;268;p39"/>
          <p:cNvSpPr txBox="1"/>
          <p:nvPr>
            <p:ph idx="2" type="body"/>
          </p:nvPr>
        </p:nvSpPr>
        <p:spPr>
          <a:xfrm>
            <a:off x="4939500" y="724200"/>
            <a:ext cx="4045200" cy="36951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s" sz="1500"/>
              <a:t>“Los hijos de papás que tenían bruxismo en la niñez aprietan o rechinan los dientes.”</a:t>
            </a:r>
            <a:endParaRPr sz="15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0"/>
          <p:cNvSpPr txBox="1"/>
          <p:nvPr>
            <p:ph type="title"/>
          </p:nvPr>
        </p:nvSpPr>
        <p:spPr>
          <a:xfrm>
            <a:off x="0" y="2098500"/>
            <a:ext cx="4572000" cy="94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Factores o componentes fisiopatológicos</a:t>
            </a:r>
            <a:endParaRPr sz="2900"/>
          </a:p>
        </p:txBody>
      </p:sp>
      <p:sp>
        <p:nvSpPr>
          <p:cNvPr id="274" name="Google Shape;274;p40"/>
          <p:cNvSpPr txBox="1"/>
          <p:nvPr>
            <p:ph idx="2" type="body"/>
          </p:nvPr>
        </p:nvSpPr>
        <p:spPr>
          <a:xfrm>
            <a:off x="4939500" y="724200"/>
            <a:ext cx="40452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Química cerebral alterada generando estimulación del SNC debido a:</a:t>
            </a:r>
            <a:endParaRPr sz="1600"/>
          </a:p>
          <a:p>
            <a:pPr indent="-304800" lvl="1" marL="914400" rtl="0" algn="l">
              <a:spcBef>
                <a:spcPts val="0"/>
              </a:spcBef>
              <a:spcAft>
                <a:spcPts val="0"/>
              </a:spcAft>
              <a:buSzPts val="1200"/>
              <a:buChar char="○"/>
            </a:pPr>
            <a:r>
              <a:rPr lang="es" sz="1200"/>
              <a:t>TTM</a:t>
            </a:r>
            <a:endParaRPr sz="1200"/>
          </a:p>
          <a:p>
            <a:pPr indent="-304800" lvl="1" marL="914400" rtl="0" algn="l">
              <a:spcBef>
                <a:spcPts val="0"/>
              </a:spcBef>
              <a:spcAft>
                <a:spcPts val="0"/>
              </a:spcAft>
              <a:buSzPts val="1200"/>
              <a:buChar char="○"/>
            </a:pPr>
            <a:r>
              <a:rPr lang="es" sz="1200"/>
              <a:t>Maloclusiones</a:t>
            </a:r>
            <a:endParaRPr sz="1200"/>
          </a:p>
          <a:p>
            <a:pPr indent="-304800" lvl="1" marL="914400" rtl="0" algn="l">
              <a:spcBef>
                <a:spcPts val="0"/>
              </a:spcBef>
              <a:spcAft>
                <a:spcPts val="0"/>
              </a:spcAft>
              <a:buSzPts val="1200"/>
              <a:buChar char="○"/>
            </a:pPr>
            <a:r>
              <a:rPr lang="es" sz="1200"/>
              <a:t>Hábitos orales</a:t>
            </a:r>
            <a:endParaRPr sz="1200"/>
          </a:p>
          <a:p>
            <a:pPr indent="-304800" lvl="1" marL="914400" rtl="0" algn="l">
              <a:spcBef>
                <a:spcPts val="0"/>
              </a:spcBef>
              <a:spcAft>
                <a:spcPts val="0"/>
              </a:spcAft>
              <a:buSzPts val="1200"/>
              <a:buChar char="○"/>
            </a:pPr>
            <a:r>
              <a:rPr lang="es" sz="1200"/>
              <a:t>Ansiedad o estrés</a:t>
            </a:r>
            <a:endParaRPr sz="1200"/>
          </a:p>
          <a:p>
            <a:pPr indent="0" lvl="0" marL="0" rtl="0" algn="l">
              <a:spcBef>
                <a:spcPts val="1600"/>
              </a:spcBef>
              <a:spcAft>
                <a:spcPts val="0"/>
              </a:spcAft>
              <a:buNone/>
            </a:pPr>
            <a:r>
              <a:rPr lang="es" sz="1400"/>
              <a:t>Se activa la neurotransmisión de la dopamina, obteniendo una contestación periférica de apretamiento y rechinamiento de los órganos dentales.</a:t>
            </a:r>
            <a:endParaRPr sz="1400"/>
          </a:p>
          <a:p>
            <a:pPr indent="-317500" lvl="0" marL="457200" rtl="0" algn="l">
              <a:spcBef>
                <a:spcPts val="1600"/>
              </a:spcBef>
              <a:spcAft>
                <a:spcPts val="0"/>
              </a:spcAft>
              <a:buSzPts val="1400"/>
              <a:buChar char="●"/>
            </a:pPr>
            <a:r>
              <a:rPr lang="es" sz="1400"/>
              <a:t>Patologías neurológicas</a:t>
            </a:r>
            <a:endParaRPr sz="1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1"/>
          <p:cNvSpPr txBox="1"/>
          <p:nvPr>
            <p:ph type="title"/>
          </p:nvPr>
        </p:nvSpPr>
        <p:spPr>
          <a:xfrm>
            <a:off x="276650" y="1939950"/>
            <a:ext cx="4045200" cy="126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Consumo de sustancias</a:t>
            </a:r>
            <a:endParaRPr/>
          </a:p>
        </p:txBody>
      </p:sp>
      <p:sp>
        <p:nvSpPr>
          <p:cNvPr id="280" name="Google Shape;280;p4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Café.</a:t>
            </a:r>
            <a:endParaRPr sz="1600"/>
          </a:p>
          <a:p>
            <a:pPr indent="-330200" lvl="0" marL="457200" rtl="0" algn="l">
              <a:spcBef>
                <a:spcPts val="0"/>
              </a:spcBef>
              <a:spcAft>
                <a:spcPts val="0"/>
              </a:spcAft>
              <a:buSzPts val="1600"/>
              <a:buChar char="●"/>
            </a:pPr>
            <a:r>
              <a:rPr lang="es" sz="1600"/>
              <a:t>Té o mate</a:t>
            </a:r>
            <a:r>
              <a:rPr lang="es" sz="1600"/>
              <a:t>.</a:t>
            </a:r>
            <a:endParaRPr sz="1600"/>
          </a:p>
          <a:p>
            <a:pPr indent="-330200" lvl="0" marL="457200" rtl="0" algn="l">
              <a:spcBef>
                <a:spcPts val="0"/>
              </a:spcBef>
              <a:spcAft>
                <a:spcPts val="0"/>
              </a:spcAft>
              <a:buSzPts val="1600"/>
              <a:buChar char="●"/>
            </a:pPr>
            <a:r>
              <a:rPr lang="es" sz="1600"/>
              <a:t>Drogas.</a:t>
            </a:r>
            <a:endParaRPr sz="1600"/>
          </a:p>
          <a:p>
            <a:pPr indent="-330200" lvl="0" marL="457200" rtl="0" algn="l">
              <a:spcBef>
                <a:spcPts val="0"/>
              </a:spcBef>
              <a:spcAft>
                <a:spcPts val="0"/>
              </a:spcAft>
              <a:buSzPts val="1600"/>
              <a:buChar char="●"/>
            </a:pPr>
            <a:r>
              <a:rPr lang="es" sz="1600"/>
              <a:t>Ciertos medicamentos.</a:t>
            </a:r>
            <a:endParaRPr sz="16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2"/>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Clasificaciones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43"/>
          <p:cNvPicPr preferRelativeResize="0"/>
          <p:nvPr/>
        </p:nvPicPr>
        <p:blipFill rotWithShape="1">
          <a:blip r:embed="rId3">
            <a:alphaModFix/>
          </a:blip>
          <a:srcRect b="0" l="0" r="0" t="4287"/>
          <a:stretch/>
        </p:blipFill>
        <p:spPr>
          <a:xfrm>
            <a:off x="1654838" y="1044775"/>
            <a:ext cx="5834325" cy="30539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44"/>
          <p:cNvPicPr preferRelativeResize="0"/>
          <p:nvPr/>
        </p:nvPicPr>
        <p:blipFill>
          <a:blip r:embed="rId3">
            <a:alphaModFix/>
          </a:blip>
          <a:stretch>
            <a:fillRect/>
          </a:stretch>
        </p:blipFill>
        <p:spPr>
          <a:xfrm>
            <a:off x="2175499" y="676913"/>
            <a:ext cx="4793000" cy="3789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p45"/>
          <p:cNvPicPr preferRelativeResize="0"/>
          <p:nvPr/>
        </p:nvPicPr>
        <p:blipFill>
          <a:blip r:embed="rId3">
            <a:alphaModFix/>
          </a:blip>
          <a:stretch>
            <a:fillRect/>
          </a:stretch>
        </p:blipFill>
        <p:spPr>
          <a:xfrm>
            <a:off x="1455538" y="869624"/>
            <a:ext cx="6232925" cy="34042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6"/>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Según el movimiento</a:t>
            </a:r>
            <a:endParaRPr/>
          </a:p>
        </p:txBody>
      </p:sp>
      <p:sp>
        <p:nvSpPr>
          <p:cNvPr id="306" name="Google Shape;306;p46"/>
          <p:cNvSpPr txBox="1"/>
          <p:nvPr>
            <p:ph idx="1" type="subTitle"/>
          </p:nvPr>
        </p:nvSpPr>
        <p:spPr>
          <a:xfrm>
            <a:off x="277925" y="2747797"/>
            <a:ext cx="4045200" cy="42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500"/>
              <a:t>Bruxismo céntrico (apretamiento)</a:t>
            </a:r>
            <a:endParaRPr sz="1500"/>
          </a:p>
        </p:txBody>
      </p:sp>
      <p:sp>
        <p:nvSpPr>
          <p:cNvPr id="307" name="Google Shape;307;p4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s" sz="1500"/>
              <a:t>Daño en el cuello dental  generando abfracciones cervicales, los premolares son las piezas más comúnmente dañadas por la inclinación de sus coronas en relación al eje de sus raíces. </a:t>
            </a:r>
            <a:r>
              <a:rPr b="1" lang="es" sz="1500"/>
              <a:t>Suele acompañarse de cefaleas tipo tensional.</a:t>
            </a:r>
            <a:endParaRPr sz="15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7"/>
          <p:cNvSpPr txBox="1"/>
          <p:nvPr>
            <p:ph type="title"/>
          </p:nvPr>
        </p:nvSpPr>
        <p:spPr>
          <a:xfrm>
            <a:off x="292850" y="1135200"/>
            <a:ext cx="4045200" cy="116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s">
                <a:solidFill>
                  <a:schemeClr val="dk1"/>
                </a:solidFill>
              </a:rPr>
              <a:t>Bruxofacetas céntricas</a:t>
            </a:r>
            <a:endParaRPr>
              <a:solidFill>
                <a:schemeClr val="dk1"/>
              </a:solidFill>
            </a:endParaRPr>
          </a:p>
        </p:txBody>
      </p:sp>
      <p:sp>
        <p:nvSpPr>
          <p:cNvPr id="313" name="Google Shape;313;p47"/>
          <p:cNvSpPr txBox="1"/>
          <p:nvPr>
            <p:ph idx="2" type="body"/>
          </p:nvPr>
        </p:nvSpPr>
        <p:spPr>
          <a:xfrm>
            <a:off x="4939500" y="724200"/>
            <a:ext cx="3837000" cy="20520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Desgaste general de todas las piezas dentales en un plano inclinado respecto al eje axial dental. Expresado en las vertientes cuspideas de las piezas posteriores.</a:t>
            </a:r>
            <a:endParaRPr sz="1500"/>
          </a:p>
        </p:txBody>
      </p:sp>
      <p:pic>
        <p:nvPicPr>
          <p:cNvPr id="314" name="Google Shape;314;p47"/>
          <p:cNvPicPr preferRelativeResize="0"/>
          <p:nvPr/>
        </p:nvPicPr>
        <p:blipFill>
          <a:blip r:embed="rId3">
            <a:alphaModFix/>
          </a:blip>
          <a:stretch>
            <a:fillRect/>
          </a:stretch>
        </p:blipFill>
        <p:spPr>
          <a:xfrm>
            <a:off x="1205775" y="2455125"/>
            <a:ext cx="2219325" cy="1628775"/>
          </a:xfrm>
          <a:prstGeom prst="rect">
            <a:avLst/>
          </a:prstGeom>
          <a:noFill/>
          <a:ln>
            <a:noFill/>
          </a:ln>
        </p:spPr>
      </p:pic>
      <p:pic>
        <p:nvPicPr>
          <p:cNvPr id="315" name="Google Shape;315;p47"/>
          <p:cNvPicPr preferRelativeResize="0"/>
          <p:nvPr/>
        </p:nvPicPr>
        <p:blipFill rotWithShape="1">
          <a:blip r:embed="rId4">
            <a:alphaModFix/>
          </a:blip>
          <a:srcRect b="36169" l="28287" r="23840" t="38032"/>
          <a:stretch/>
        </p:blipFill>
        <p:spPr>
          <a:xfrm>
            <a:off x="5429951" y="2243450"/>
            <a:ext cx="2856102" cy="205212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8"/>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Según el movimiento</a:t>
            </a:r>
            <a:endParaRPr/>
          </a:p>
        </p:txBody>
      </p:sp>
      <p:sp>
        <p:nvSpPr>
          <p:cNvPr id="321" name="Google Shape;321;p48"/>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600"/>
              <a:t>Bruxismo excéntrico (frotamiento)</a:t>
            </a:r>
            <a:endParaRPr sz="1600"/>
          </a:p>
        </p:txBody>
      </p:sp>
      <p:sp>
        <p:nvSpPr>
          <p:cNvPr id="322" name="Google Shape;322;p4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Daño en el borde incisal y oclusal de los dientes, generando atriciones en distinto grado. Los movimientos excursivos de la mandíbula siguen un patrón en relación al desgaste en las piezas (al momento de deslizar los dientes, los desgastes son coincidentes), afecta mayormente a incisivos.</a:t>
            </a:r>
            <a:endParaRPr sz="15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9"/>
          <p:cNvSpPr txBox="1"/>
          <p:nvPr>
            <p:ph type="title"/>
          </p:nvPr>
        </p:nvSpPr>
        <p:spPr>
          <a:xfrm>
            <a:off x="279200" y="1145458"/>
            <a:ext cx="4045200" cy="11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chemeClr val="dk1"/>
                </a:solidFill>
              </a:rPr>
              <a:t>Bruxofacetas excéntricas</a:t>
            </a:r>
            <a:endParaRPr>
              <a:solidFill>
                <a:schemeClr val="dk1"/>
              </a:solidFill>
            </a:endParaRPr>
          </a:p>
        </p:txBody>
      </p:sp>
      <p:sp>
        <p:nvSpPr>
          <p:cNvPr id="328" name="Google Shape;328;p49"/>
          <p:cNvSpPr txBox="1"/>
          <p:nvPr>
            <p:ph idx="2" type="body"/>
          </p:nvPr>
        </p:nvSpPr>
        <p:spPr>
          <a:xfrm>
            <a:off x="4939500" y="724200"/>
            <a:ext cx="3837000" cy="21348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500"/>
              <a:t>Facetas de desgastes entre piezas antagonistas con enfrentamiento en posición excéntrica bis a bis en los movimientos mandibulares. Se expresa comúnmente en los bordes incisales de las piezas dentales anteriores. </a:t>
            </a:r>
            <a:endParaRPr sz="1500"/>
          </a:p>
        </p:txBody>
      </p:sp>
      <p:pic>
        <p:nvPicPr>
          <p:cNvPr id="329" name="Google Shape;329;p49"/>
          <p:cNvPicPr preferRelativeResize="0"/>
          <p:nvPr/>
        </p:nvPicPr>
        <p:blipFill>
          <a:blip r:embed="rId3">
            <a:alphaModFix/>
          </a:blip>
          <a:stretch>
            <a:fillRect/>
          </a:stretch>
        </p:blipFill>
        <p:spPr>
          <a:xfrm>
            <a:off x="510400" y="2571737"/>
            <a:ext cx="3582795" cy="1551350"/>
          </a:xfrm>
          <a:prstGeom prst="rect">
            <a:avLst/>
          </a:prstGeom>
          <a:noFill/>
          <a:ln>
            <a:noFill/>
          </a:ln>
        </p:spPr>
      </p:pic>
      <p:pic>
        <p:nvPicPr>
          <p:cNvPr id="330" name="Google Shape;330;p49"/>
          <p:cNvPicPr preferRelativeResize="0"/>
          <p:nvPr/>
        </p:nvPicPr>
        <p:blipFill rotWithShape="1">
          <a:blip r:embed="rId4">
            <a:alphaModFix/>
          </a:blip>
          <a:srcRect b="38722" l="18362" r="12135" t="31115"/>
          <a:stretch/>
        </p:blipFill>
        <p:spPr>
          <a:xfrm>
            <a:off x="5517400" y="2571750"/>
            <a:ext cx="2681199" cy="155135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0"/>
          <p:cNvSpPr txBox="1"/>
          <p:nvPr>
            <p:ph type="title"/>
          </p:nvPr>
        </p:nvSpPr>
        <p:spPr>
          <a:xfrm>
            <a:off x="0" y="1997163"/>
            <a:ext cx="4572000" cy="65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Según el momento</a:t>
            </a:r>
            <a:endParaRPr/>
          </a:p>
        </p:txBody>
      </p:sp>
      <p:sp>
        <p:nvSpPr>
          <p:cNvPr id="336" name="Google Shape;336;p50"/>
          <p:cNvSpPr txBox="1"/>
          <p:nvPr>
            <p:ph idx="1" type="subTitle"/>
          </p:nvPr>
        </p:nvSpPr>
        <p:spPr>
          <a:xfrm>
            <a:off x="265500" y="2666935"/>
            <a:ext cx="4045200" cy="47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t>Del sueño</a:t>
            </a:r>
            <a:endParaRPr sz="1800"/>
          </a:p>
        </p:txBody>
      </p:sp>
      <p:sp>
        <p:nvSpPr>
          <p:cNvPr id="337" name="Google Shape;337;p50"/>
          <p:cNvSpPr txBox="1"/>
          <p:nvPr>
            <p:ph idx="2" type="body"/>
          </p:nvPr>
        </p:nvSpPr>
        <p:spPr>
          <a:xfrm>
            <a:off x="4739725" y="724200"/>
            <a:ext cx="42045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1500"/>
              <a:t>Actividad de la musculatura masticatoria durante el sueño. Aparece en las etapas 2 y 3 del sueño no REM (NREM). En un ciclo de sueño de 8 horas, los episodios bruxómanos bordean los 17 y 38 minutos en promedio por noche.</a:t>
            </a:r>
            <a:endParaRPr sz="1500"/>
          </a:p>
          <a:p>
            <a:pPr indent="-298450" lvl="1" marL="914400" rtl="0" algn="l">
              <a:spcBef>
                <a:spcPts val="1600"/>
              </a:spcBef>
              <a:spcAft>
                <a:spcPts val="0"/>
              </a:spcAft>
              <a:buSzPts val="1100"/>
              <a:buChar char="○"/>
            </a:pPr>
            <a:r>
              <a:rPr lang="es" sz="1100"/>
              <a:t>Fásico: con ritmo</a:t>
            </a:r>
            <a:endParaRPr sz="1100"/>
          </a:p>
          <a:p>
            <a:pPr indent="-298450" lvl="1" marL="914400" rtl="0" algn="l">
              <a:spcBef>
                <a:spcPts val="0"/>
              </a:spcBef>
              <a:spcAft>
                <a:spcPts val="0"/>
              </a:spcAft>
              <a:buSzPts val="1100"/>
              <a:buChar char="○"/>
            </a:pPr>
            <a:r>
              <a:rPr lang="es" sz="1100"/>
              <a:t>Tónico: sin ritmo</a:t>
            </a:r>
            <a:endParaRPr sz="1100"/>
          </a:p>
          <a:p>
            <a:pPr indent="0" lvl="0" marL="0" rtl="0" algn="l">
              <a:spcBef>
                <a:spcPts val="1600"/>
              </a:spcBef>
              <a:spcAft>
                <a:spcPts val="1600"/>
              </a:spcAft>
              <a:buNone/>
            </a:pPr>
            <a:r>
              <a:rPr lang="es" sz="1500"/>
              <a:t> Se presenta principalmente como un movimiento mandibular estereotipado durante el sueño, caracterizado por apretamiento y rechinamiento dental.</a:t>
            </a:r>
            <a:endParaRPr sz="15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1"/>
          <p:cNvSpPr txBox="1"/>
          <p:nvPr>
            <p:ph idx="1" type="body"/>
          </p:nvPr>
        </p:nvSpPr>
        <p:spPr>
          <a:xfrm>
            <a:off x="2423800" y="1250850"/>
            <a:ext cx="6321600" cy="2641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Relación con la dopamina.</a:t>
            </a:r>
            <a:endParaRPr sz="1600"/>
          </a:p>
          <a:p>
            <a:pPr indent="-330200" lvl="0" marL="457200" rtl="0" algn="l">
              <a:spcBef>
                <a:spcPts val="0"/>
              </a:spcBef>
              <a:spcAft>
                <a:spcPts val="0"/>
              </a:spcAft>
              <a:buSzPts val="1600"/>
              <a:buChar char="●"/>
            </a:pPr>
            <a:r>
              <a:rPr lang="es" sz="1600"/>
              <a:t>Deficiencia de hierro.</a:t>
            </a:r>
            <a:endParaRPr sz="1600"/>
          </a:p>
          <a:p>
            <a:pPr indent="-330200" lvl="0" marL="457200" rtl="0" algn="l">
              <a:spcBef>
                <a:spcPts val="0"/>
              </a:spcBef>
              <a:spcAft>
                <a:spcPts val="0"/>
              </a:spcAft>
              <a:buSzPts val="1600"/>
              <a:buChar char="●"/>
            </a:pPr>
            <a:r>
              <a:rPr lang="es" sz="1600"/>
              <a:t>Exceso de toxinas.</a:t>
            </a:r>
            <a:endParaRPr sz="1600"/>
          </a:p>
          <a:p>
            <a:pPr indent="-330200" lvl="0" marL="457200" rtl="0" algn="l">
              <a:spcBef>
                <a:spcPts val="0"/>
              </a:spcBef>
              <a:spcAft>
                <a:spcPts val="0"/>
              </a:spcAft>
              <a:buSzPts val="1600"/>
              <a:buChar char="●"/>
            </a:pPr>
            <a:r>
              <a:rPr lang="es" sz="1600"/>
              <a:t>Deportistas de alto rendimiento: AF de alta intensidad o de riesgo previo al descanso.</a:t>
            </a:r>
            <a:endParaRPr sz="1600"/>
          </a:p>
          <a:p>
            <a:pPr indent="-330200" lvl="0" marL="457200" rtl="0" algn="l">
              <a:spcBef>
                <a:spcPts val="0"/>
              </a:spcBef>
              <a:spcAft>
                <a:spcPts val="0"/>
              </a:spcAft>
              <a:buSzPts val="1600"/>
              <a:buChar char="●"/>
            </a:pPr>
            <a:r>
              <a:rPr lang="es" sz="1600"/>
              <a:t>Inconformidad personal.</a:t>
            </a:r>
            <a:endParaRPr sz="1600"/>
          </a:p>
          <a:p>
            <a:pPr indent="-330200" lvl="0" marL="457200" rtl="0" algn="l">
              <a:spcBef>
                <a:spcPts val="0"/>
              </a:spcBef>
              <a:spcAft>
                <a:spcPts val="0"/>
              </a:spcAft>
              <a:buSzPts val="1600"/>
              <a:buChar char="●"/>
            </a:pPr>
            <a:r>
              <a:rPr lang="es" sz="1600"/>
              <a:t>La polisomnografía es el mejor test diagnóstico.</a:t>
            </a:r>
            <a:endParaRPr sz="1600"/>
          </a:p>
          <a:p>
            <a:pPr indent="-330200" lvl="0" marL="457200" rtl="0" algn="l">
              <a:spcBef>
                <a:spcPts val="0"/>
              </a:spcBef>
              <a:spcAft>
                <a:spcPts val="0"/>
              </a:spcAft>
              <a:buSzPts val="1600"/>
              <a:buChar char="●"/>
            </a:pPr>
            <a:r>
              <a:rPr lang="es" sz="1600"/>
              <a:t>APARECE EN EL SUEÑO SUPERFICIAL.</a:t>
            </a:r>
            <a:endParaRPr sz="1600"/>
          </a:p>
          <a:p>
            <a:pPr indent="-330200" lvl="0" marL="457200" rtl="0" algn="l">
              <a:spcBef>
                <a:spcPts val="0"/>
              </a:spcBef>
              <a:spcAft>
                <a:spcPts val="0"/>
              </a:spcAft>
              <a:buSzPts val="1600"/>
              <a:buChar char="●"/>
            </a:pPr>
            <a:r>
              <a:rPr lang="es" sz="1600"/>
              <a:t>El desgaste dental es más por hábitos alimenticios.</a:t>
            </a:r>
            <a:endParaRPr sz="16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2"/>
          <p:cNvSpPr txBox="1"/>
          <p:nvPr>
            <p:ph type="title"/>
          </p:nvPr>
        </p:nvSpPr>
        <p:spPr>
          <a:xfrm>
            <a:off x="0" y="2045163"/>
            <a:ext cx="4572000" cy="581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Según el momento</a:t>
            </a:r>
            <a:endParaRPr/>
          </a:p>
        </p:txBody>
      </p:sp>
      <p:sp>
        <p:nvSpPr>
          <p:cNvPr id="348" name="Google Shape;348;p52"/>
          <p:cNvSpPr txBox="1"/>
          <p:nvPr>
            <p:ph idx="1" type="subTitle"/>
          </p:nvPr>
        </p:nvSpPr>
        <p:spPr>
          <a:xfrm>
            <a:off x="265500" y="2646535"/>
            <a:ext cx="4045200" cy="45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900"/>
              <a:t>De vigilia</a:t>
            </a:r>
            <a:endParaRPr sz="1900"/>
          </a:p>
        </p:txBody>
      </p:sp>
      <p:sp>
        <p:nvSpPr>
          <p:cNvPr id="349" name="Google Shape;349;p5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Asociado a hábitos parafuncionales, contacto repetitivo o sostenido de los dientes y/o colocación o empuje de la mandíbula.</a:t>
            </a:r>
            <a:endParaRPr sz="1500"/>
          </a:p>
          <a:p>
            <a:pPr indent="-323850" lvl="0" marL="457200" rtl="0" algn="l">
              <a:spcBef>
                <a:spcPts val="0"/>
              </a:spcBef>
              <a:spcAft>
                <a:spcPts val="0"/>
              </a:spcAft>
              <a:buSzPts val="1500"/>
              <a:buChar char="●"/>
            </a:pPr>
            <a:r>
              <a:rPr lang="es" sz="1500"/>
              <a:t>Hábitos parafuncionales</a:t>
            </a:r>
            <a:endParaRPr sz="1500"/>
          </a:p>
          <a:p>
            <a:pPr indent="-323850" lvl="0" marL="457200" rtl="0" algn="l">
              <a:spcBef>
                <a:spcPts val="0"/>
              </a:spcBef>
              <a:spcAft>
                <a:spcPts val="0"/>
              </a:spcAft>
              <a:buSzPts val="1500"/>
              <a:buChar char="●"/>
            </a:pPr>
            <a:r>
              <a:rPr lang="es" sz="1500"/>
              <a:t>Relación al cortisol</a:t>
            </a:r>
            <a:endParaRPr sz="1500"/>
          </a:p>
          <a:p>
            <a:pPr indent="-323850" lvl="0" marL="457200" rtl="0" algn="l">
              <a:spcBef>
                <a:spcPts val="0"/>
              </a:spcBef>
              <a:spcAft>
                <a:spcPts val="0"/>
              </a:spcAft>
              <a:buSzPts val="1500"/>
              <a:buChar char="●"/>
            </a:pPr>
            <a:r>
              <a:rPr lang="es" sz="1500"/>
              <a:t>Las personas con actividad más noctura son más afectadas debido a cambios en el ciclo del cortisol</a:t>
            </a:r>
            <a:endParaRPr sz="15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3"/>
          <p:cNvSpPr txBox="1"/>
          <p:nvPr>
            <p:ph type="title"/>
          </p:nvPr>
        </p:nvSpPr>
        <p:spPr>
          <a:xfrm>
            <a:off x="292850" y="1722300"/>
            <a:ext cx="4045200" cy="1477800"/>
          </a:xfrm>
          <a:prstGeom prst="rect">
            <a:avLst/>
          </a:prstGeom>
        </p:spPr>
        <p:txBody>
          <a:bodyPr anchorCtr="0" anchor="b" bIns="0" lIns="91425" spcFirstLastPara="1" rIns="91425" wrap="square" tIns="0">
            <a:spAutoFit/>
          </a:bodyPr>
          <a:lstStyle/>
          <a:p>
            <a:pPr indent="0" lvl="0" marL="0" rtl="0" algn="ctr">
              <a:spcBef>
                <a:spcPts val="0"/>
              </a:spcBef>
              <a:spcAft>
                <a:spcPts val="0"/>
              </a:spcAft>
              <a:buNone/>
            </a:pPr>
            <a:r>
              <a:rPr lang="es"/>
              <a:t>Evaluación de las zonas de desgaste dental</a:t>
            </a:r>
            <a:endParaRPr/>
          </a:p>
        </p:txBody>
      </p:sp>
      <p:sp>
        <p:nvSpPr>
          <p:cNvPr id="355" name="Google Shape;355;p5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Desgaste posterior: RGE</a:t>
            </a:r>
            <a:endParaRPr sz="1500"/>
          </a:p>
          <a:p>
            <a:pPr indent="-323850" lvl="0" marL="457200" rtl="0" algn="l">
              <a:spcBef>
                <a:spcPts val="0"/>
              </a:spcBef>
              <a:spcAft>
                <a:spcPts val="0"/>
              </a:spcAft>
              <a:buSzPts val="1500"/>
              <a:buChar char="●"/>
            </a:pPr>
            <a:r>
              <a:rPr lang="es" sz="1500"/>
              <a:t>Desgaste anterior: acidez alimentaria</a:t>
            </a:r>
            <a:endParaRPr sz="1500"/>
          </a:p>
          <a:p>
            <a:pPr indent="-323850" lvl="0" marL="457200" rtl="0" algn="l">
              <a:spcBef>
                <a:spcPts val="0"/>
              </a:spcBef>
              <a:spcAft>
                <a:spcPts val="0"/>
              </a:spcAft>
              <a:buSzPts val="1500"/>
              <a:buChar char="●"/>
            </a:pPr>
            <a:r>
              <a:rPr lang="es" sz="1500"/>
              <a:t>Microfracturas dentales: interferencias oclusales</a:t>
            </a:r>
            <a:endParaRPr sz="15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4"/>
          <p:cNvSpPr txBox="1"/>
          <p:nvPr>
            <p:ph type="title"/>
          </p:nvPr>
        </p:nvSpPr>
        <p:spPr>
          <a:xfrm>
            <a:off x="2324088" y="1800750"/>
            <a:ext cx="5624400" cy="1542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s"/>
              <a:t>Bruxismo en niños</a:t>
            </a:r>
            <a:endParaRPr/>
          </a:p>
        </p:txBody>
      </p:sp>
      <p:pic>
        <p:nvPicPr>
          <p:cNvPr id="361" name="Google Shape;361;p54"/>
          <p:cNvPicPr preferRelativeResize="0"/>
          <p:nvPr/>
        </p:nvPicPr>
        <p:blipFill rotWithShape="1">
          <a:blip r:embed="rId3">
            <a:alphaModFix/>
          </a:blip>
          <a:srcRect b="23224" l="36828" r="44767" t="26288"/>
          <a:stretch/>
        </p:blipFill>
        <p:spPr>
          <a:xfrm>
            <a:off x="1195512" y="1765575"/>
            <a:ext cx="1045451" cy="161235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5"/>
          <p:cNvSpPr txBox="1"/>
          <p:nvPr>
            <p:ph type="title"/>
          </p:nvPr>
        </p:nvSpPr>
        <p:spPr>
          <a:xfrm>
            <a:off x="265500" y="2233050"/>
            <a:ext cx="4045200" cy="67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Causas</a:t>
            </a:r>
            <a:endParaRPr/>
          </a:p>
        </p:txBody>
      </p:sp>
      <p:sp>
        <p:nvSpPr>
          <p:cNvPr id="367" name="Google Shape;367;p5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70% obstructivo</a:t>
            </a:r>
            <a:endParaRPr sz="1500"/>
          </a:p>
          <a:p>
            <a:pPr indent="-323850" lvl="0" marL="457200" rtl="0" algn="l">
              <a:spcBef>
                <a:spcPts val="0"/>
              </a:spcBef>
              <a:spcAft>
                <a:spcPts val="0"/>
              </a:spcAft>
              <a:buSzPts val="1500"/>
              <a:buChar char="●"/>
            </a:pPr>
            <a:r>
              <a:rPr lang="es" sz="1500"/>
              <a:t>20% uso de pantallas</a:t>
            </a:r>
            <a:endParaRPr sz="1500"/>
          </a:p>
          <a:p>
            <a:pPr indent="-298450" lvl="1" marL="914400" rtl="0" algn="l">
              <a:spcBef>
                <a:spcPts val="0"/>
              </a:spcBef>
              <a:spcAft>
                <a:spcPts val="0"/>
              </a:spcAft>
              <a:buSzPts val="1100"/>
              <a:buChar char="○"/>
            </a:pPr>
            <a:r>
              <a:rPr lang="es" sz="1100"/>
              <a:t>Activas (peores)</a:t>
            </a:r>
            <a:endParaRPr sz="1100"/>
          </a:p>
          <a:p>
            <a:pPr indent="-298450" lvl="1" marL="914400" rtl="0" algn="l">
              <a:spcBef>
                <a:spcPts val="0"/>
              </a:spcBef>
              <a:spcAft>
                <a:spcPts val="0"/>
              </a:spcAft>
              <a:buSzPts val="1100"/>
              <a:buChar char="○"/>
            </a:pPr>
            <a:r>
              <a:rPr lang="es" sz="1100"/>
              <a:t>Pasivas</a:t>
            </a:r>
            <a:endParaRPr sz="1100"/>
          </a:p>
          <a:p>
            <a:pPr indent="-323850" lvl="0" marL="457200" rtl="0" algn="l">
              <a:spcBef>
                <a:spcPts val="0"/>
              </a:spcBef>
              <a:spcAft>
                <a:spcPts val="0"/>
              </a:spcAft>
              <a:buSzPts val="1500"/>
              <a:buChar char="●"/>
            </a:pPr>
            <a:r>
              <a:rPr lang="es" sz="1500"/>
              <a:t>10% consumo de azúcares</a:t>
            </a:r>
            <a:endParaRPr sz="1500"/>
          </a:p>
          <a:p>
            <a:pPr indent="0" lvl="0" marL="0" rtl="0" algn="l">
              <a:spcBef>
                <a:spcPts val="1600"/>
              </a:spcBef>
              <a:spcAft>
                <a:spcPts val="1600"/>
              </a:spcAft>
              <a:buNone/>
            </a:pPr>
            <a:r>
              <a:rPr b="1" lang="es" sz="1500"/>
              <a:t>FUMADORES PASIVOS</a:t>
            </a:r>
            <a:endParaRPr b="1" sz="15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56"/>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“Un gran porcentaje de los niños con bruxismo no presentan desgaste dental”</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7"/>
          <p:cNvSpPr txBox="1"/>
          <p:nvPr>
            <p:ph type="title"/>
          </p:nvPr>
        </p:nvSpPr>
        <p:spPr>
          <a:xfrm>
            <a:off x="0" y="2010938"/>
            <a:ext cx="4572000" cy="6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Buscar las causas</a:t>
            </a:r>
            <a:endParaRPr/>
          </a:p>
        </p:txBody>
      </p:sp>
      <p:sp>
        <p:nvSpPr>
          <p:cNvPr id="378" name="Google Shape;378;p57"/>
          <p:cNvSpPr txBox="1"/>
          <p:nvPr>
            <p:ph idx="1" type="subTitle"/>
          </p:nvPr>
        </p:nvSpPr>
        <p:spPr>
          <a:xfrm>
            <a:off x="265500" y="2639660"/>
            <a:ext cx="4045200" cy="49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900"/>
              <a:t>“El niño hace cosas raras con la boca”</a:t>
            </a:r>
            <a:endParaRPr sz="1900"/>
          </a:p>
        </p:txBody>
      </p:sp>
      <p:sp>
        <p:nvSpPr>
          <p:cNvPr id="379" name="Google Shape;379;p5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Bruxismo de vigilia: señal de alarma</a:t>
            </a:r>
            <a:endParaRPr sz="1600"/>
          </a:p>
          <a:p>
            <a:pPr indent="-304800" lvl="1" marL="914400" rtl="0" algn="l">
              <a:spcBef>
                <a:spcPts val="0"/>
              </a:spcBef>
              <a:spcAft>
                <a:spcPts val="0"/>
              </a:spcAft>
              <a:buSzPts val="1200"/>
              <a:buChar char="○"/>
            </a:pPr>
            <a:r>
              <a:rPr lang="es" sz="1200"/>
              <a:t>Estrés agudo</a:t>
            </a:r>
            <a:endParaRPr sz="1200"/>
          </a:p>
          <a:p>
            <a:pPr indent="-304800" lvl="1" marL="914400" rtl="0" algn="l">
              <a:spcBef>
                <a:spcPts val="0"/>
              </a:spcBef>
              <a:spcAft>
                <a:spcPts val="0"/>
              </a:spcAft>
              <a:buSzPts val="1200"/>
              <a:buChar char="○"/>
            </a:pPr>
            <a:r>
              <a:rPr lang="es" sz="1200"/>
              <a:t>Los niños con estrés crónico tienden a ser más reactivos</a:t>
            </a:r>
            <a:endParaRPr sz="1200"/>
          </a:p>
          <a:p>
            <a:pPr indent="-304800" lvl="2" marL="1371600" rtl="0" algn="l">
              <a:spcBef>
                <a:spcPts val="0"/>
              </a:spcBef>
              <a:spcAft>
                <a:spcPts val="0"/>
              </a:spcAft>
              <a:buSzPts val="1200"/>
              <a:buChar char="■"/>
            </a:pPr>
            <a:r>
              <a:rPr lang="es" sz="1200"/>
              <a:t>Desnutrición</a:t>
            </a:r>
            <a:endParaRPr sz="1200"/>
          </a:p>
          <a:p>
            <a:pPr indent="-304800" lvl="2" marL="1371600" rtl="0" algn="l">
              <a:spcBef>
                <a:spcPts val="0"/>
              </a:spcBef>
              <a:spcAft>
                <a:spcPts val="0"/>
              </a:spcAft>
              <a:buSzPts val="1200"/>
              <a:buChar char="■"/>
            </a:pPr>
            <a:r>
              <a:rPr lang="es" sz="1200"/>
              <a:t>Bullying o abuso</a:t>
            </a:r>
            <a:endParaRPr sz="1200"/>
          </a:p>
          <a:p>
            <a:pPr indent="-330200" lvl="0" marL="457200" rtl="0" algn="l">
              <a:spcBef>
                <a:spcPts val="0"/>
              </a:spcBef>
              <a:spcAft>
                <a:spcPts val="0"/>
              </a:spcAft>
              <a:buSzPts val="1600"/>
              <a:buChar char="●"/>
            </a:pPr>
            <a:r>
              <a:rPr lang="es" sz="1600"/>
              <a:t>Bruxismo del sueño: patología respiratoria obstructiva</a:t>
            </a:r>
            <a:endParaRPr sz="1600"/>
          </a:p>
          <a:p>
            <a:pPr indent="-304800" lvl="1" marL="914400" rtl="0" algn="l">
              <a:spcBef>
                <a:spcPts val="0"/>
              </a:spcBef>
              <a:spcAft>
                <a:spcPts val="0"/>
              </a:spcAft>
              <a:buSzPts val="1200"/>
              <a:buChar char="○"/>
            </a:pPr>
            <a:r>
              <a:rPr lang="es" sz="1200"/>
              <a:t>Similar a los adultos</a:t>
            </a:r>
            <a:endParaRPr sz="12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8"/>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500"/>
              <a:t>No todo el bruxismo es malo</a:t>
            </a:r>
            <a:endParaRPr sz="45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59"/>
          <p:cNvSpPr txBox="1"/>
          <p:nvPr>
            <p:ph type="title"/>
          </p:nvPr>
        </p:nvSpPr>
        <p:spPr>
          <a:xfrm>
            <a:off x="279200" y="2246700"/>
            <a:ext cx="4045200" cy="65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Rol protector</a:t>
            </a:r>
            <a:endParaRPr/>
          </a:p>
        </p:txBody>
      </p:sp>
      <p:sp>
        <p:nvSpPr>
          <p:cNvPr id="390" name="Google Shape;390;p5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Reflujo esofágico: para disminuir la acidez.</a:t>
            </a:r>
            <a:endParaRPr sz="1500"/>
          </a:p>
          <a:p>
            <a:pPr indent="-323850" lvl="0" marL="457200" rtl="0" algn="l">
              <a:spcBef>
                <a:spcPts val="0"/>
              </a:spcBef>
              <a:spcAft>
                <a:spcPts val="0"/>
              </a:spcAft>
              <a:buSzPts val="1500"/>
              <a:buChar char="●"/>
            </a:pPr>
            <a:r>
              <a:rPr lang="es" sz="1500"/>
              <a:t>Apnea del sueño: activación del núcleo esofágico del trigémino.</a:t>
            </a:r>
            <a:endParaRPr sz="1500"/>
          </a:p>
          <a:p>
            <a:pPr indent="-323850" lvl="0" marL="457200" rtl="0" algn="l">
              <a:spcBef>
                <a:spcPts val="0"/>
              </a:spcBef>
              <a:spcAft>
                <a:spcPts val="0"/>
              </a:spcAft>
              <a:buSzPts val="1500"/>
              <a:buChar char="●"/>
            </a:pPr>
            <a:r>
              <a:rPr lang="es" sz="1500"/>
              <a:t>Estabilidad postural.</a:t>
            </a:r>
            <a:endParaRPr sz="15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60"/>
          <p:cNvSpPr txBox="1"/>
          <p:nvPr>
            <p:ph idx="4294967295" type="title"/>
          </p:nvPr>
        </p:nvSpPr>
        <p:spPr>
          <a:xfrm>
            <a:off x="2903100" y="436775"/>
            <a:ext cx="33378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Apnea del sueño</a:t>
            </a:r>
            <a:endParaRPr/>
          </a:p>
        </p:txBody>
      </p:sp>
      <p:pic>
        <p:nvPicPr>
          <p:cNvPr id="396" name="Google Shape;396;p60"/>
          <p:cNvPicPr preferRelativeResize="0"/>
          <p:nvPr/>
        </p:nvPicPr>
        <p:blipFill rotWithShape="1">
          <a:blip r:embed="rId3">
            <a:alphaModFix/>
          </a:blip>
          <a:srcRect b="0" l="9992" r="11198" t="0"/>
          <a:stretch/>
        </p:blipFill>
        <p:spPr>
          <a:xfrm>
            <a:off x="2509678" y="1144475"/>
            <a:ext cx="4124650" cy="347437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61"/>
          <p:cNvPicPr preferRelativeResize="0"/>
          <p:nvPr/>
        </p:nvPicPr>
        <p:blipFill rotWithShape="1">
          <a:blip r:embed="rId3">
            <a:alphaModFix/>
          </a:blip>
          <a:srcRect b="17528" l="0" r="0" t="30211"/>
          <a:stretch/>
        </p:blipFill>
        <p:spPr>
          <a:xfrm>
            <a:off x="709063" y="1350006"/>
            <a:ext cx="3735225" cy="2652372"/>
          </a:xfrm>
          <a:prstGeom prst="rect">
            <a:avLst/>
          </a:prstGeom>
          <a:noFill/>
          <a:ln>
            <a:noFill/>
          </a:ln>
        </p:spPr>
      </p:pic>
      <p:pic>
        <p:nvPicPr>
          <p:cNvPr id="402" name="Google Shape;402;p61"/>
          <p:cNvPicPr preferRelativeResize="0"/>
          <p:nvPr/>
        </p:nvPicPr>
        <p:blipFill rotWithShape="1">
          <a:blip r:embed="rId4">
            <a:alphaModFix/>
          </a:blip>
          <a:srcRect b="23868" l="0" r="0" t="23868"/>
          <a:stretch/>
        </p:blipFill>
        <p:spPr>
          <a:xfrm>
            <a:off x="4699712" y="1350000"/>
            <a:ext cx="3735225" cy="265237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2"/>
          <p:cNvSpPr txBox="1"/>
          <p:nvPr>
            <p:ph idx="1" type="body"/>
          </p:nvPr>
        </p:nvSpPr>
        <p:spPr>
          <a:xfrm>
            <a:off x="1800525" y="556850"/>
            <a:ext cx="6958200" cy="3531600"/>
          </a:xfrm>
          <a:prstGeom prst="rect">
            <a:avLst/>
          </a:prstGeom>
        </p:spPr>
        <p:txBody>
          <a:bodyPr anchorCtr="0" anchor="t" bIns="91425" lIns="91425" spcFirstLastPara="1" rIns="91425" wrap="square" tIns="91425">
            <a:noAutofit/>
          </a:bodyPr>
          <a:lstStyle/>
          <a:p>
            <a:pPr indent="-298450" lvl="0" marL="457200" rtl="0" algn="l">
              <a:spcBef>
                <a:spcPts val="1200"/>
              </a:spcBef>
              <a:spcAft>
                <a:spcPts val="0"/>
              </a:spcAft>
              <a:buClr>
                <a:srgbClr val="000000"/>
              </a:buClr>
              <a:buSzPts val="1100"/>
              <a:buFont typeface="Arial"/>
              <a:buChar char="●"/>
            </a:pPr>
            <a:r>
              <a:rPr lang="es"/>
              <a:t>Poca actividad de masetero derecho</a:t>
            </a:r>
            <a:endParaRPr/>
          </a:p>
          <a:p>
            <a:pPr indent="-298450" lvl="0" marL="457200" rtl="0" algn="l">
              <a:spcBef>
                <a:spcPts val="0"/>
              </a:spcBef>
              <a:spcAft>
                <a:spcPts val="0"/>
              </a:spcAft>
              <a:buClr>
                <a:srgbClr val="000000"/>
              </a:buClr>
              <a:buSzPts val="1100"/>
              <a:buFont typeface="Arial"/>
              <a:buChar char="●"/>
            </a:pPr>
            <a:r>
              <a:rPr lang="es"/>
              <a:t>Antecedente de pelotazo en zona orofacial lado derecho</a:t>
            </a:r>
            <a:endParaRPr/>
          </a:p>
          <a:p>
            <a:pPr indent="-298450" lvl="0" marL="457200" rtl="0" algn="l">
              <a:spcBef>
                <a:spcPts val="0"/>
              </a:spcBef>
              <a:spcAft>
                <a:spcPts val="0"/>
              </a:spcAft>
              <a:buClr>
                <a:srgbClr val="000000"/>
              </a:buClr>
              <a:buSzPts val="1100"/>
              <a:buFont typeface="Arial"/>
              <a:buChar char="●"/>
            </a:pPr>
            <a:r>
              <a:rPr lang="es"/>
              <a:t>Zumbidos inician el 2022 posterior a vacuna AstraZeneca</a:t>
            </a:r>
            <a:endParaRPr/>
          </a:p>
          <a:p>
            <a:pPr indent="-298450" lvl="0" marL="457200" rtl="0" algn="l">
              <a:spcBef>
                <a:spcPts val="0"/>
              </a:spcBef>
              <a:spcAft>
                <a:spcPts val="0"/>
              </a:spcAft>
              <a:buClr>
                <a:srgbClr val="000000"/>
              </a:buClr>
              <a:buSzPts val="1100"/>
              <a:buFont typeface="Arial"/>
              <a:buChar char="●"/>
            </a:pPr>
            <a:r>
              <a:rPr lang="es"/>
              <a:t>Zumbidos se intensifican al impacto de la marcha</a:t>
            </a:r>
            <a:endParaRPr/>
          </a:p>
          <a:p>
            <a:pPr indent="-298450" lvl="0" marL="457200" rtl="0" algn="l">
              <a:spcBef>
                <a:spcPts val="0"/>
              </a:spcBef>
              <a:spcAft>
                <a:spcPts val="0"/>
              </a:spcAft>
              <a:buClr>
                <a:srgbClr val="000000"/>
              </a:buClr>
              <a:buSzPts val="1100"/>
              <a:buFont typeface="Arial"/>
              <a:buChar char="●"/>
            </a:pPr>
            <a:r>
              <a:rPr lang="es"/>
              <a:t>Compensación de temporales al cierre oral</a:t>
            </a:r>
            <a:endParaRPr/>
          </a:p>
          <a:p>
            <a:pPr indent="-298450" lvl="0" marL="457200" rtl="0" algn="l">
              <a:spcBef>
                <a:spcPts val="0"/>
              </a:spcBef>
              <a:spcAft>
                <a:spcPts val="0"/>
              </a:spcAft>
              <a:buClr>
                <a:srgbClr val="000000"/>
              </a:buClr>
              <a:buSzPts val="1100"/>
              <a:buFont typeface="Arial"/>
              <a:buChar char="●"/>
            </a:pPr>
            <a:r>
              <a:rPr lang="es"/>
              <a:t>Tensión hioides izquierdo</a:t>
            </a:r>
            <a:endParaRPr/>
          </a:p>
          <a:p>
            <a:pPr indent="-298450" lvl="0" marL="457200" rtl="0" algn="l">
              <a:spcBef>
                <a:spcPts val="0"/>
              </a:spcBef>
              <a:spcAft>
                <a:spcPts val="0"/>
              </a:spcAft>
              <a:buClr>
                <a:srgbClr val="000000"/>
              </a:buClr>
              <a:buSzPts val="1100"/>
              <a:buFont typeface="Arial"/>
              <a:buChar char="●"/>
            </a:pPr>
            <a:r>
              <a:rPr lang="es"/>
              <a:t>Aumento de zumbido a la apertura máxima</a:t>
            </a:r>
            <a:endParaRPr/>
          </a:p>
          <a:p>
            <a:pPr indent="-298450" lvl="0" marL="457200" rtl="0" algn="l">
              <a:spcBef>
                <a:spcPts val="0"/>
              </a:spcBef>
              <a:spcAft>
                <a:spcPts val="0"/>
              </a:spcAft>
              <a:buClr>
                <a:srgbClr val="000000"/>
              </a:buClr>
              <a:buSzPts val="1100"/>
              <a:buFont typeface="Arial"/>
              <a:buChar char="●"/>
            </a:pPr>
            <a:r>
              <a:rPr lang="es"/>
              <a:t>Crepitación al cierre derecho</a:t>
            </a:r>
            <a:endParaRPr/>
          </a:p>
          <a:p>
            <a:pPr indent="-298450" lvl="0" marL="457200" rtl="0" algn="l">
              <a:spcBef>
                <a:spcPts val="0"/>
              </a:spcBef>
              <a:spcAft>
                <a:spcPts val="0"/>
              </a:spcAft>
              <a:buClr>
                <a:srgbClr val="000000"/>
              </a:buClr>
              <a:buSzPts val="1100"/>
              <a:buFont typeface="Arial"/>
              <a:buChar char="●"/>
            </a:pPr>
            <a:r>
              <a:rPr lang="es"/>
              <a:t>Ruido a los 3 mm del inicio de apertura derecha</a:t>
            </a:r>
            <a:endParaRPr/>
          </a:p>
          <a:p>
            <a:pPr indent="-298450" lvl="0" marL="457200" rtl="0" algn="l">
              <a:spcBef>
                <a:spcPts val="0"/>
              </a:spcBef>
              <a:spcAft>
                <a:spcPts val="0"/>
              </a:spcAft>
              <a:buClr>
                <a:srgbClr val="000000"/>
              </a:buClr>
              <a:buSzPts val="1100"/>
              <a:buFont typeface="Arial"/>
              <a:buChar char="●"/>
            </a:pPr>
            <a:r>
              <a:rPr lang="es"/>
              <a:t>Mapeo: 1, 2, 5 y 6 derecho</a:t>
            </a:r>
            <a:endParaRPr/>
          </a:p>
          <a:p>
            <a:pPr indent="-298450" lvl="0" marL="457200" rtl="0" algn="l">
              <a:spcBef>
                <a:spcPts val="0"/>
              </a:spcBef>
              <a:spcAft>
                <a:spcPts val="0"/>
              </a:spcAft>
              <a:buClr>
                <a:srgbClr val="000000"/>
              </a:buClr>
              <a:buSzPts val="1100"/>
              <a:buFont typeface="Arial"/>
              <a:buChar char="●"/>
            </a:pPr>
            <a:r>
              <a:rPr lang="es"/>
              <a:t>Lateralidad derecho disminuida</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pic>
        <p:nvPicPr>
          <p:cNvPr id="412" name="Google Shape;412;p63"/>
          <p:cNvPicPr preferRelativeResize="0"/>
          <p:nvPr/>
        </p:nvPicPr>
        <p:blipFill rotWithShape="1">
          <a:blip r:embed="rId3">
            <a:alphaModFix/>
          </a:blip>
          <a:srcRect b="16261" l="0" r="0" t="0"/>
          <a:stretch/>
        </p:blipFill>
        <p:spPr>
          <a:xfrm>
            <a:off x="3089450" y="545875"/>
            <a:ext cx="2965100" cy="405175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id="417" name="Google Shape;417;p64"/>
          <p:cNvPicPr preferRelativeResize="0"/>
          <p:nvPr/>
        </p:nvPicPr>
        <p:blipFill>
          <a:blip r:embed="rId3">
            <a:alphaModFix/>
          </a:blip>
          <a:stretch>
            <a:fillRect/>
          </a:stretch>
        </p:blipFill>
        <p:spPr>
          <a:xfrm>
            <a:off x="1755388" y="152400"/>
            <a:ext cx="5633232" cy="48387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65"/>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Parásitos intestinales</a:t>
            </a:r>
            <a:endParaRPr/>
          </a:p>
        </p:txBody>
      </p:sp>
      <p:sp>
        <p:nvSpPr>
          <p:cNvPr id="423" name="Google Shape;423;p65"/>
          <p:cNvSpPr txBox="1"/>
          <p:nvPr>
            <p:ph idx="1" type="body"/>
          </p:nvPr>
        </p:nvSpPr>
        <p:spPr>
          <a:xfrm>
            <a:off x="2434962" y="1555101"/>
            <a:ext cx="6321600" cy="3002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La presencia de parásitos provoca la estimulación del nervio vago, quien hará una interacción con el trigémino</a:t>
            </a:r>
            <a:endParaRPr sz="1600"/>
          </a:p>
          <a:p>
            <a:pPr indent="-330200" lvl="0" marL="457200" rtl="0" algn="l">
              <a:spcBef>
                <a:spcPts val="0"/>
              </a:spcBef>
              <a:spcAft>
                <a:spcPts val="0"/>
              </a:spcAft>
              <a:buSzPts val="1600"/>
              <a:buChar char="●"/>
            </a:pPr>
            <a:r>
              <a:rPr lang="es" sz="1600"/>
              <a:t> Los metabolitos conocidos como proteínas no específicas que a menudo tienen efectos tóxicos que son secretados por el parásito durante sus diversos estadios evolutivos es la causa de la aparición de bruxismo por parásitos.</a:t>
            </a:r>
            <a:endParaRPr sz="1600"/>
          </a:p>
          <a:p>
            <a:pPr indent="-304800" lvl="1" marL="914400" rtl="0" algn="l">
              <a:spcBef>
                <a:spcPts val="0"/>
              </a:spcBef>
              <a:spcAft>
                <a:spcPts val="0"/>
              </a:spcAft>
              <a:buSzPts val="1200"/>
              <a:buChar char="○"/>
            </a:pPr>
            <a:r>
              <a:rPr lang="es" sz="1200"/>
              <a:t>La presencia de </a:t>
            </a:r>
            <a:r>
              <a:rPr lang="es" sz="1200">
                <a:solidFill>
                  <a:schemeClr val="dk1"/>
                </a:solidFill>
              </a:rPr>
              <a:t>nerviosismo o insomnio</a:t>
            </a:r>
            <a:r>
              <a:rPr lang="es" sz="1200"/>
              <a:t> son signos de este problema.</a:t>
            </a:r>
            <a:endParaRPr sz="1200"/>
          </a:p>
          <a:p>
            <a:pPr indent="-330200" lvl="0" marL="457200" rtl="0" algn="l">
              <a:spcBef>
                <a:spcPts val="0"/>
              </a:spcBef>
              <a:spcAft>
                <a:spcPts val="0"/>
              </a:spcAft>
              <a:buSzPts val="1600"/>
              <a:buChar char="●"/>
            </a:pPr>
            <a:r>
              <a:rPr lang="es" sz="1600"/>
              <a:t>Importante en niños con bruxismo nocturno.</a:t>
            </a:r>
            <a:endParaRPr sz="1600"/>
          </a:p>
          <a:p>
            <a:pPr indent="0" lvl="0" marL="0" rtl="0" algn="l">
              <a:spcBef>
                <a:spcPts val="1600"/>
              </a:spcBef>
              <a:spcAft>
                <a:spcPts val="1600"/>
              </a:spcAft>
              <a:buNone/>
            </a:pPr>
            <a:r>
              <a:t/>
            </a:r>
            <a:endParaRPr sz="16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66"/>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Reflujo gastroesofágico</a:t>
            </a:r>
            <a:endParaRPr/>
          </a:p>
        </p:txBody>
      </p:sp>
      <p:sp>
        <p:nvSpPr>
          <p:cNvPr id="429" name="Google Shape;429;p66"/>
          <p:cNvSpPr txBox="1"/>
          <p:nvPr>
            <p:ph idx="1" type="body"/>
          </p:nvPr>
        </p:nvSpPr>
        <p:spPr>
          <a:xfrm>
            <a:off x="2400262" y="1443376"/>
            <a:ext cx="6321600" cy="3002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Debido a la estimulación ácida a causa del RGE se provoca un bruxismo del sueño con el fin de lavar y amortiguar el ácido. </a:t>
            </a:r>
            <a:endParaRPr sz="1600"/>
          </a:p>
          <a:p>
            <a:pPr indent="-330200" lvl="0" marL="457200" rtl="0" algn="l">
              <a:spcBef>
                <a:spcPts val="0"/>
              </a:spcBef>
              <a:spcAft>
                <a:spcPts val="0"/>
              </a:spcAft>
              <a:buSzPts val="1600"/>
              <a:buChar char="●"/>
            </a:pPr>
            <a:r>
              <a:rPr lang="es" sz="1600"/>
              <a:t>Existe una activación cortical y autonómica que procede a la actividad motora de la mandíbula y la estimulación de las glándulas salivales.</a:t>
            </a:r>
            <a:endParaRPr sz="1600"/>
          </a:p>
        </p:txBody>
      </p:sp>
      <p:pic>
        <p:nvPicPr>
          <p:cNvPr id="430" name="Google Shape;430;p66"/>
          <p:cNvPicPr preferRelativeResize="0"/>
          <p:nvPr/>
        </p:nvPicPr>
        <p:blipFill>
          <a:blip r:embed="rId3">
            <a:alphaModFix/>
          </a:blip>
          <a:stretch>
            <a:fillRect/>
          </a:stretch>
        </p:blipFill>
        <p:spPr>
          <a:xfrm>
            <a:off x="3999499" y="3051700"/>
            <a:ext cx="2533126" cy="13940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67"/>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Estabilidad postural</a:t>
            </a:r>
            <a:endParaRPr/>
          </a:p>
        </p:txBody>
      </p:sp>
      <p:sp>
        <p:nvSpPr>
          <p:cNvPr id="436" name="Google Shape;436;p67"/>
          <p:cNvSpPr txBox="1"/>
          <p:nvPr>
            <p:ph idx="1" type="body"/>
          </p:nvPr>
        </p:nvSpPr>
        <p:spPr>
          <a:xfrm>
            <a:off x="2400262" y="1443376"/>
            <a:ext cx="6321600" cy="30024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s" sz="1700"/>
              <a:t>Relación asociada entre la postura y la ATM recae en la propiocepción entre el sistema estomatognático y los receptores de la musculatura masticatoria, todo recayendo en el circuito sensorio-motor del trigémino.</a:t>
            </a:r>
            <a:endParaRPr sz="1700"/>
          </a:p>
          <a:p>
            <a:pPr indent="-336550" lvl="1" marL="914400" rtl="0" algn="l">
              <a:spcBef>
                <a:spcPts val="0"/>
              </a:spcBef>
              <a:spcAft>
                <a:spcPts val="0"/>
              </a:spcAft>
              <a:buSzPts val="1700"/>
              <a:buChar char="○"/>
            </a:pPr>
            <a:r>
              <a:rPr lang="es" sz="1700"/>
              <a:t>Huso neuromuscular </a:t>
            </a:r>
            <a:endParaRPr sz="1700"/>
          </a:p>
          <a:p>
            <a:pPr indent="-336550" lvl="1" marL="914400" rtl="0" algn="l">
              <a:spcBef>
                <a:spcPts val="0"/>
              </a:spcBef>
              <a:spcAft>
                <a:spcPts val="0"/>
              </a:spcAft>
              <a:buSzPts val="1700"/>
              <a:buChar char="○"/>
            </a:pPr>
            <a:r>
              <a:rPr lang="es" sz="1700"/>
              <a:t>Receptores del ligamento periodontal </a:t>
            </a:r>
            <a:endParaRPr sz="1700"/>
          </a:p>
          <a:p>
            <a:pPr indent="-336550" lvl="1" marL="914400" rtl="0" algn="l">
              <a:spcBef>
                <a:spcPts val="0"/>
              </a:spcBef>
              <a:spcAft>
                <a:spcPts val="0"/>
              </a:spcAft>
              <a:buSzPts val="1700"/>
              <a:buChar char="○"/>
            </a:pPr>
            <a:r>
              <a:rPr lang="es" sz="1700"/>
              <a:t>Terminaciones libre en el espacio sinovial de la ATM</a:t>
            </a:r>
            <a:endParaRPr sz="17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68"/>
          <p:cNvSpPr txBox="1"/>
          <p:nvPr>
            <p:ph type="title"/>
          </p:nvPr>
        </p:nvSpPr>
        <p:spPr>
          <a:xfrm>
            <a:off x="279175" y="1969863"/>
            <a:ext cx="4045200" cy="65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Rol negativo	</a:t>
            </a:r>
            <a:endParaRPr/>
          </a:p>
        </p:txBody>
      </p:sp>
      <p:sp>
        <p:nvSpPr>
          <p:cNvPr id="442" name="Google Shape;442;p68"/>
          <p:cNvSpPr txBox="1"/>
          <p:nvPr>
            <p:ph idx="1" type="subTitle"/>
          </p:nvPr>
        </p:nvSpPr>
        <p:spPr>
          <a:xfrm>
            <a:off x="279175" y="2639635"/>
            <a:ext cx="4045200" cy="53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t>Exceso de estimulantes</a:t>
            </a:r>
            <a:endParaRPr sz="1800"/>
          </a:p>
        </p:txBody>
      </p:sp>
      <p:sp>
        <p:nvSpPr>
          <p:cNvPr id="443" name="Google Shape;443;p6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Aumento de dopamina</a:t>
            </a:r>
            <a:endParaRPr/>
          </a:p>
          <a:p>
            <a:pPr indent="-317500" lvl="1" marL="914400" rtl="0" algn="l">
              <a:spcBef>
                <a:spcPts val="0"/>
              </a:spcBef>
              <a:spcAft>
                <a:spcPts val="0"/>
              </a:spcAft>
              <a:buSzPts val="1400"/>
              <a:buChar char="○"/>
            </a:pPr>
            <a:r>
              <a:rPr lang="es"/>
              <a:t>aumento del apretamiento dental</a:t>
            </a:r>
            <a:endParaRPr/>
          </a:p>
          <a:p>
            <a:pPr indent="-317500" lvl="1" marL="914400" rtl="0" algn="l">
              <a:spcBef>
                <a:spcPts val="0"/>
              </a:spcBef>
              <a:spcAft>
                <a:spcPts val="0"/>
              </a:spcAft>
              <a:buSzPts val="1400"/>
              <a:buChar char="○"/>
            </a:pPr>
            <a:r>
              <a:rPr lang="es"/>
              <a:t>Consumo de café, nicotina, té, anfetaminas</a:t>
            </a:r>
            <a:endParaRPr/>
          </a:p>
          <a:p>
            <a:pPr indent="-317500" lvl="1" marL="914400" rtl="0" algn="l">
              <a:spcBef>
                <a:spcPts val="0"/>
              </a:spcBef>
              <a:spcAft>
                <a:spcPts val="0"/>
              </a:spcAft>
              <a:buSzPts val="1400"/>
              <a:buChar char="○"/>
            </a:pPr>
            <a:r>
              <a:rPr lang="es"/>
              <a:t>Teofilina: sustancia presente en el mate (</a:t>
            </a:r>
            <a:r>
              <a:rPr lang="es"/>
              <a:t>efectos leves acumulativos a nivel estimulante</a:t>
            </a:r>
            <a:r>
              <a:rPr lang="es"/>
              <a:t>)</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69"/>
          <p:cNvSpPr txBox="1"/>
          <p:nvPr>
            <p:ph type="title"/>
          </p:nvPr>
        </p:nvSpPr>
        <p:spPr>
          <a:xfrm>
            <a:off x="251825" y="1880913"/>
            <a:ext cx="4045200" cy="718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Rol inocuo</a:t>
            </a:r>
            <a:endParaRPr/>
          </a:p>
        </p:txBody>
      </p:sp>
      <p:sp>
        <p:nvSpPr>
          <p:cNvPr id="449" name="Google Shape;449;p69"/>
          <p:cNvSpPr txBox="1"/>
          <p:nvPr>
            <p:ph idx="1" type="subTitle"/>
          </p:nvPr>
        </p:nvSpPr>
        <p:spPr>
          <a:xfrm>
            <a:off x="251825" y="2619085"/>
            <a:ext cx="4045200" cy="64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600"/>
              <a:t>Ocasional y sin sintomatología</a:t>
            </a:r>
            <a:endParaRPr sz="1600"/>
          </a:p>
        </p:txBody>
      </p:sp>
      <p:sp>
        <p:nvSpPr>
          <p:cNvPr id="450" name="Google Shape;450;p6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Actividad muscular comandada por el cerebro</a:t>
            </a:r>
            <a:endParaRPr sz="1500"/>
          </a:p>
          <a:p>
            <a:pPr indent="-323850" lvl="0" marL="457200" rtl="0" algn="l">
              <a:spcBef>
                <a:spcPts val="0"/>
              </a:spcBef>
              <a:spcAft>
                <a:spcPts val="0"/>
              </a:spcAft>
              <a:buSzPts val="1500"/>
              <a:buChar char="●"/>
            </a:pPr>
            <a:r>
              <a:rPr lang="es" sz="1500"/>
              <a:t>Actividad parafuncional</a:t>
            </a:r>
            <a:endParaRPr sz="1500"/>
          </a:p>
          <a:p>
            <a:pPr indent="-323850" lvl="0" marL="457200" rtl="0" algn="l">
              <a:spcBef>
                <a:spcPts val="0"/>
              </a:spcBef>
              <a:spcAft>
                <a:spcPts val="0"/>
              </a:spcAft>
              <a:buSzPts val="1500"/>
              <a:buChar char="●"/>
            </a:pPr>
            <a:r>
              <a:rPr lang="es" sz="1500"/>
              <a:t>NO ES NORMAL</a:t>
            </a:r>
            <a:endParaRPr sz="1500"/>
          </a:p>
          <a:p>
            <a:pPr indent="-323850" lvl="0" marL="457200" rtl="0" algn="l">
              <a:spcBef>
                <a:spcPts val="0"/>
              </a:spcBef>
              <a:spcAft>
                <a:spcPts val="0"/>
              </a:spcAft>
              <a:buSzPts val="1500"/>
              <a:buChar char="●"/>
            </a:pPr>
            <a:r>
              <a:rPr lang="es" sz="1500"/>
              <a:t>El rechinamiento es una manifestación</a:t>
            </a:r>
            <a:endParaRPr sz="1500"/>
          </a:p>
          <a:p>
            <a:pPr indent="-323850" lvl="0" marL="457200" rtl="0" algn="l">
              <a:spcBef>
                <a:spcPts val="0"/>
              </a:spcBef>
              <a:spcAft>
                <a:spcPts val="0"/>
              </a:spcAft>
              <a:buSzPts val="1500"/>
              <a:buChar char="●"/>
            </a:pPr>
            <a:r>
              <a:rPr lang="es" sz="1500"/>
              <a:t>No existe daño dental ni dolor</a:t>
            </a:r>
            <a:endParaRPr sz="1500"/>
          </a:p>
          <a:p>
            <a:pPr indent="-323850" lvl="0" marL="457200" rtl="0" algn="l">
              <a:spcBef>
                <a:spcPts val="0"/>
              </a:spcBef>
              <a:spcAft>
                <a:spcPts val="0"/>
              </a:spcAft>
              <a:buSzPts val="1500"/>
              <a:buChar char="●"/>
            </a:pPr>
            <a:r>
              <a:rPr lang="es" sz="1500"/>
              <a:t>Frecuente en personas con estrés</a:t>
            </a:r>
            <a:endParaRPr sz="15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70"/>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Datos sobre el bruxismo</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71"/>
          <p:cNvSpPr txBox="1"/>
          <p:nvPr>
            <p:ph type="title"/>
          </p:nvPr>
        </p:nvSpPr>
        <p:spPr>
          <a:xfrm>
            <a:off x="423600" y="1800750"/>
            <a:ext cx="8296800" cy="154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El bruxismo no es una enfermedad</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72"/>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000"/>
              <a:t>Es una forma de regulación somatosensorial del cuerpo</a:t>
            </a:r>
            <a:endParaRPr sz="40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73"/>
          <p:cNvSpPr txBox="1"/>
          <p:nvPr>
            <p:ph type="title"/>
          </p:nvPr>
        </p:nvSpPr>
        <p:spPr>
          <a:xfrm>
            <a:off x="423600" y="1778363"/>
            <a:ext cx="8296800" cy="75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El bruxismo no duele</a:t>
            </a:r>
            <a:endParaRPr/>
          </a:p>
        </p:txBody>
      </p:sp>
      <p:sp>
        <p:nvSpPr>
          <p:cNvPr id="471" name="Google Shape;471;p73"/>
          <p:cNvSpPr txBox="1"/>
          <p:nvPr>
            <p:ph idx="4294967295" type="subTitle"/>
          </p:nvPr>
        </p:nvSpPr>
        <p:spPr>
          <a:xfrm>
            <a:off x="1179300" y="2533238"/>
            <a:ext cx="6785400" cy="831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s" sz="2000"/>
              <a:t>La presencia de sintomatología dolorosa es un signo de que el paciente padece un TTM.</a:t>
            </a:r>
            <a:endParaRPr b="1" sz="20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74"/>
          <p:cNvSpPr txBox="1"/>
          <p:nvPr>
            <p:ph type="title"/>
          </p:nvPr>
        </p:nvSpPr>
        <p:spPr>
          <a:xfrm>
            <a:off x="423600" y="1509750"/>
            <a:ext cx="8296800" cy="212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4400"/>
              <a:t>El bótox no es la mejor opción como tratamiento inicial o con el fin de “curarlo”.</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id="481" name="Google Shape;481;p75"/>
          <p:cNvPicPr preferRelativeResize="0"/>
          <p:nvPr/>
        </p:nvPicPr>
        <p:blipFill>
          <a:blip r:embed="rId3">
            <a:alphaModFix/>
          </a:blip>
          <a:stretch>
            <a:fillRect/>
          </a:stretch>
        </p:blipFill>
        <p:spPr>
          <a:xfrm>
            <a:off x="1171575" y="733425"/>
            <a:ext cx="6800850" cy="367665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pic>
        <p:nvPicPr>
          <p:cNvPr id="486" name="Google Shape;486;p76"/>
          <p:cNvPicPr preferRelativeResize="0"/>
          <p:nvPr/>
        </p:nvPicPr>
        <p:blipFill rotWithShape="1">
          <a:blip r:embed="rId3">
            <a:alphaModFix/>
          </a:blip>
          <a:srcRect b="15595" l="37212" r="22813" t="35926"/>
          <a:stretch/>
        </p:blipFill>
        <p:spPr>
          <a:xfrm>
            <a:off x="134652" y="1031900"/>
            <a:ext cx="4516874" cy="3079699"/>
          </a:xfrm>
          <a:prstGeom prst="rect">
            <a:avLst/>
          </a:prstGeom>
          <a:noFill/>
          <a:ln>
            <a:noFill/>
          </a:ln>
        </p:spPr>
      </p:pic>
      <p:pic>
        <p:nvPicPr>
          <p:cNvPr id="487" name="Google Shape;487;p76"/>
          <p:cNvPicPr preferRelativeResize="0"/>
          <p:nvPr/>
        </p:nvPicPr>
        <p:blipFill rotWithShape="1">
          <a:blip r:embed="rId4">
            <a:alphaModFix/>
          </a:blip>
          <a:srcRect b="9714" l="45968" r="13231" t="28879"/>
          <a:stretch/>
        </p:blipFill>
        <p:spPr>
          <a:xfrm>
            <a:off x="4824075" y="934363"/>
            <a:ext cx="3870199" cy="32747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id="492" name="Google Shape;492;p77"/>
          <p:cNvPicPr preferRelativeResize="0"/>
          <p:nvPr/>
        </p:nvPicPr>
        <p:blipFill>
          <a:blip r:embed="rId3">
            <a:alphaModFix/>
          </a:blip>
          <a:stretch>
            <a:fillRect/>
          </a:stretch>
        </p:blipFill>
        <p:spPr>
          <a:xfrm>
            <a:off x="225800" y="152400"/>
            <a:ext cx="3092305" cy="4838702"/>
          </a:xfrm>
          <a:prstGeom prst="rect">
            <a:avLst/>
          </a:prstGeom>
          <a:noFill/>
          <a:ln>
            <a:noFill/>
          </a:ln>
        </p:spPr>
      </p:pic>
      <p:pic>
        <p:nvPicPr>
          <p:cNvPr id="493" name="Google Shape;493;p77"/>
          <p:cNvPicPr preferRelativeResize="0"/>
          <p:nvPr/>
        </p:nvPicPr>
        <p:blipFill rotWithShape="1">
          <a:blip r:embed="rId4">
            <a:alphaModFix/>
          </a:blip>
          <a:srcRect b="43801" l="0" r="0" t="0"/>
          <a:stretch/>
        </p:blipFill>
        <p:spPr>
          <a:xfrm>
            <a:off x="3416249" y="950138"/>
            <a:ext cx="5501950" cy="32432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pic>
        <p:nvPicPr>
          <p:cNvPr id="498" name="Google Shape;498;p78"/>
          <p:cNvPicPr preferRelativeResize="0"/>
          <p:nvPr/>
        </p:nvPicPr>
        <p:blipFill rotWithShape="1">
          <a:blip r:embed="rId3">
            <a:alphaModFix/>
          </a:blip>
          <a:srcRect b="22056" l="34564" r="22983" t="21532"/>
          <a:stretch/>
        </p:blipFill>
        <p:spPr>
          <a:xfrm>
            <a:off x="1536798" y="304212"/>
            <a:ext cx="6070402" cy="45350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79"/>
          <p:cNvSpPr txBox="1"/>
          <p:nvPr>
            <p:ph type="title"/>
          </p:nvPr>
        </p:nvSpPr>
        <p:spPr>
          <a:xfrm>
            <a:off x="292850" y="1789148"/>
            <a:ext cx="4045200" cy="109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Nervio frénico y bruxismo</a:t>
            </a:r>
            <a:endParaRPr/>
          </a:p>
        </p:txBody>
      </p:sp>
      <p:sp>
        <p:nvSpPr>
          <p:cNvPr id="504" name="Google Shape;504;p79"/>
          <p:cNvSpPr txBox="1"/>
          <p:nvPr>
            <p:ph idx="1" type="subTitle"/>
          </p:nvPr>
        </p:nvSpPr>
        <p:spPr>
          <a:xfrm>
            <a:off x="292850" y="2902560"/>
            <a:ext cx="4045200" cy="45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800"/>
              <a:t>Nervio motor del diafragma</a:t>
            </a:r>
            <a:endParaRPr sz="1800"/>
          </a:p>
        </p:txBody>
      </p:sp>
      <p:sp>
        <p:nvSpPr>
          <p:cNvPr id="505" name="Google Shape;505;p7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Liberación de cortisol por medio de la estimulación del ganglio frénico y las glándulas suprarrenales</a:t>
            </a:r>
            <a:endParaRPr sz="1500"/>
          </a:p>
          <a:p>
            <a:pPr indent="-323850" lvl="0" marL="457200" rtl="0" algn="l">
              <a:spcBef>
                <a:spcPts val="0"/>
              </a:spcBef>
              <a:spcAft>
                <a:spcPts val="0"/>
              </a:spcAft>
              <a:buSzPts val="1500"/>
              <a:buChar char="●"/>
            </a:pPr>
            <a:r>
              <a:rPr lang="es" sz="1500"/>
              <a:t>NO SE TRATA AL MASETERO</a:t>
            </a:r>
            <a:endParaRPr sz="1500"/>
          </a:p>
          <a:p>
            <a:pPr indent="-323850" lvl="0" marL="457200" rtl="0" algn="l">
              <a:spcBef>
                <a:spcPts val="0"/>
              </a:spcBef>
              <a:spcAft>
                <a:spcPts val="0"/>
              </a:spcAft>
              <a:buSzPts val="1500"/>
              <a:buChar char="●"/>
            </a:pPr>
            <a:r>
              <a:rPr lang="es" sz="1500"/>
              <a:t>Irritación del trigémino lo que activa la musculatura masticatoria</a:t>
            </a:r>
            <a:endParaRPr sz="15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graphicFrame>
        <p:nvGraphicFramePr>
          <p:cNvPr id="510" name="Google Shape;510;p80"/>
          <p:cNvGraphicFramePr/>
          <p:nvPr/>
        </p:nvGraphicFramePr>
        <p:xfrm>
          <a:off x="895350" y="1152600"/>
          <a:ext cx="3000000" cy="3000000"/>
        </p:xfrm>
        <a:graphic>
          <a:graphicData uri="http://schemas.openxmlformats.org/drawingml/2006/table">
            <a:tbl>
              <a:tblPr>
                <a:noFill/>
                <a:tableStyleId>{AB089089-B202-4183-AC65-BE0FC3FF4D58}</a:tableStyleId>
              </a:tblPr>
              <a:tblGrid>
                <a:gridCol w="1971675"/>
                <a:gridCol w="5381625"/>
              </a:tblGrid>
              <a:tr h="190500">
                <a:tc>
                  <a:txBody>
                    <a:bodyPr/>
                    <a:lstStyle/>
                    <a:p>
                      <a:pPr indent="0" lvl="0" marL="0" rtl="0" algn="ctr">
                        <a:lnSpc>
                          <a:spcPct val="115000"/>
                        </a:lnSpc>
                        <a:spcBef>
                          <a:spcPts val="0"/>
                        </a:spcBef>
                        <a:spcAft>
                          <a:spcPts val="0"/>
                        </a:spcAft>
                        <a:buNone/>
                      </a:pPr>
                      <a:r>
                        <a:rPr b="1" lang="es"/>
                        <a:t>Elemento</a:t>
                      </a:r>
                      <a:endParaRPr b="1"/>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t>Participación</a:t>
                      </a:r>
                      <a:endParaRPr b="1"/>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b="1" lang="es" sz="1100"/>
                        <a:t>Nervio frénico</a:t>
                      </a:r>
                      <a:endParaRPr b="1" sz="1100"/>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t>Conduce señal al diafragma y participa indirectamente en regulación simpática.</a:t>
                      </a:r>
                      <a:endParaRPr/>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b="1" lang="es" sz="1100"/>
                        <a:t>Ganglio frénico / plexo celíaco</a:t>
                      </a:r>
                      <a:endParaRPr b="1" sz="1100"/>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t>Conecta el sistema simpático torácico con las glándulas suprarrenales.</a:t>
                      </a:r>
                      <a:endParaRPr/>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b="1" lang="es" sz="1100"/>
                        <a:t>Glándulas suprarrenales</a:t>
                      </a:r>
                      <a:endParaRPr b="1" sz="1100"/>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t>Liberan </a:t>
                      </a:r>
                      <a:r>
                        <a:rPr b="1" lang="es"/>
                        <a:t>cortisol</a:t>
                      </a:r>
                      <a:r>
                        <a:rPr lang="es"/>
                        <a:t>, aumentando alerta, tensión muscular y disminuyendo sueño reparador.</a:t>
                      </a:r>
                      <a:endParaRPr/>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b="1" lang="es" sz="1100"/>
                        <a:t>Bruxismo</a:t>
                      </a:r>
                      <a:endParaRPr b="1" sz="1100"/>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t>Se agrava con hipertonía muscular, sueño no reparador y estrés neuroendocrino.</a:t>
                      </a:r>
                      <a:endParaRPr/>
                    </a:p>
                  </a:txBody>
                  <a:tcPr marT="91425" marB="91425" marR="91425" marL="91425">
                    <a:lnL cap="flat" cmpd="sng" w="38100">
                      <a:solidFill>
                        <a:srgbClr val="9176B4"/>
                      </a:solidFill>
                      <a:prstDash val="solid"/>
                      <a:round/>
                      <a:headEnd len="sm" w="sm" type="none"/>
                      <a:tailEnd len="sm" w="sm" type="none"/>
                    </a:lnL>
                    <a:lnR cap="flat" cmpd="sng" w="38100">
                      <a:solidFill>
                        <a:srgbClr val="9176B4"/>
                      </a:solidFill>
                      <a:prstDash val="solid"/>
                      <a:round/>
                      <a:headEnd len="sm" w="sm" type="none"/>
                      <a:tailEnd len="sm" w="sm" type="none"/>
                    </a:lnR>
                    <a:lnT cap="flat" cmpd="sng" w="38100">
                      <a:solidFill>
                        <a:srgbClr val="9176B4"/>
                      </a:solidFill>
                      <a:prstDash val="solid"/>
                      <a:round/>
                      <a:headEnd len="sm" w="sm" type="none"/>
                      <a:tailEnd len="sm" w="sm" type="none"/>
                    </a:lnT>
                    <a:lnB cap="flat" cmpd="sng" w="38100">
                      <a:solidFill>
                        <a:srgbClr val="9176B4"/>
                      </a:solidFill>
                      <a:prstDash val="solid"/>
                      <a:round/>
                      <a:headEnd len="sm" w="sm" type="none"/>
                      <a:tailEnd len="sm" w="sm" type="none"/>
                    </a:lnB>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81"/>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4000"/>
              <a:t>Relación entre trastornos del piso pélvico y TTM</a:t>
            </a:r>
            <a:endParaRPr sz="40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82"/>
          <p:cNvSpPr txBox="1"/>
          <p:nvPr>
            <p:ph type="title"/>
          </p:nvPr>
        </p:nvSpPr>
        <p:spPr>
          <a:xfrm>
            <a:off x="276675" y="2248200"/>
            <a:ext cx="4045200" cy="64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900"/>
              <a:t>Sistema fascial</a:t>
            </a:r>
            <a:endParaRPr sz="3900"/>
          </a:p>
        </p:txBody>
      </p:sp>
      <p:pic>
        <p:nvPicPr>
          <p:cNvPr id="521" name="Google Shape;521;p82"/>
          <p:cNvPicPr preferRelativeResize="0"/>
          <p:nvPr/>
        </p:nvPicPr>
        <p:blipFill>
          <a:blip r:embed="rId3">
            <a:alphaModFix/>
          </a:blip>
          <a:stretch>
            <a:fillRect/>
          </a:stretch>
        </p:blipFill>
        <p:spPr>
          <a:xfrm>
            <a:off x="5471495" y="0"/>
            <a:ext cx="2880360" cy="51435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id="526" name="Google Shape;526;p83"/>
          <p:cNvPicPr preferRelativeResize="0"/>
          <p:nvPr/>
        </p:nvPicPr>
        <p:blipFill rotWithShape="1">
          <a:blip r:embed="rId3">
            <a:alphaModFix/>
          </a:blip>
          <a:srcRect b="5170" l="0" r="0" t="7485"/>
          <a:stretch/>
        </p:blipFill>
        <p:spPr>
          <a:xfrm>
            <a:off x="1218100" y="458437"/>
            <a:ext cx="6707800" cy="4226624"/>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84"/>
          <p:cNvSpPr txBox="1"/>
          <p:nvPr>
            <p:ph type="title"/>
          </p:nvPr>
        </p:nvSpPr>
        <p:spPr>
          <a:xfrm>
            <a:off x="254300" y="780638"/>
            <a:ext cx="4045200" cy="141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Conexión entre el diafragma torácico y el diafragma pélvico</a:t>
            </a:r>
            <a:endParaRPr sz="2900"/>
          </a:p>
        </p:txBody>
      </p:sp>
      <p:pic>
        <p:nvPicPr>
          <p:cNvPr id="532" name="Google Shape;532;p84"/>
          <p:cNvPicPr preferRelativeResize="0"/>
          <p:nvPr/>
        </p:nvPicPr>
        <p:blipFill>
          <a:blip r:embed="rId3">
            <a:alphaModFix/>
          </a:blip>
          <a:stretch>
            <a:fillRect/>
          </a:stretch>
        </p:blipFill>
        <p:spPr>
          <a:xfrm>
            <a:off x="425688" y="2419463"/>
            <a:ext cx="3702427" cy="1943400"/>
          </a:xfrm>
          <a:prstGeom prst="rect">
            <a:avLst/>
          </a:prstGeom>
          <a:noFill/>
          <a:ln>
            <a:noFill/>
          </a:ln>
        </p:spPr>
      </p:pic>
      <p:sp>
        <p:nvSpPr>
          <p:cNvPr id="533" name="Google Shape;533;p8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Sistema de presiones.</a:t>
            </a:r>
            <a:endParaRPr sz="1500"/>
          </a:p>
          <a:p>
            <a:pPr indent="-304800" lvl="1" marL="914400" rtl="0" algn="l">
              <a:spcBef>
                <a:spcPts val="0"/>
              </a:spcBef>
              <a:spcAft>
                <a:spcPts val="0"/>
              </a:spcAft>
              <a:buSzPts val="1200"/>
              <a:buChar char="○"/>
            </a:pPr>
            <a:r>
              <a:rPr lang="es" sz="1200"/>
              <a:t>El diafragma torácico controla la presión intratorácica y la respiración.</a:t>
            </a:r>
            <a:endParaRPr sz="1200"/>
          </a:p>
          <a:p>
            <a:pPr indent="-304800" lvl="1" marL="914400" rtl="0" algn="l">
              <a:spcBef>
                <a:spcPts val="0"/>
              </a:spcBef>
              <a:spcAft>
                <a:spcPts val="0"/>
              </a:spcAft>
              <a:buSzPts val="1200"/>
              <a:buChar char="○"/>
            </a:pPr>
            <a:r>
              <a:rPr lang="es" sz="1200"/>
              <a:t>El suelo pélvico regula la presión intraabdominal y sostiene vísceras.</a:t>
            </a:r>
            <a:endParaRPr sz="1200"/>
          </a:p>
          <a:p>
            <a:pPr indent="-317500" lvl="0" marL="457200" rtl="0" algn="l">
              <a:spcBef>
                <a:spcPts val="0"/>
              </a:spcBef>
              <a:spcAft>
                <a:spcPts val="0"/>
              </a:spcAft>
              <a:buSzPts val="1400"/>
              <a:buChar char="●"/>
            </a:pPr>
            <a:r>
              <a:rPr lang="es" sz="1400"/>
              <a:t>Al inhalar se </a:t>
            </a:r>
            <a:r>
              <a:rPr lang="es" sz="1400"/>
              <a:t>desencadena</a:t>
            </a:r>
            <a:r>
              <a:rPr lang="es" sz="1400"/>
              <a:t> un descenso torácico y empuje visceral lo que provoca que el piso </a:t>
            </a:r>
            <a:r>
              <a:rPr lang="es" sz="1400"/>
              <a:t>pélvico</a:t>
            </a:r>
            <a:r>
              <a:rPr lang="es" sz="1400"/>
              <a:t> se adapte para controlar la presión.</a:t>
            </a:r>
            <a:endParaRPr sz="140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85"/>
          <p:cNvSpPr txBox="1"/>
          <p:nvPr/>
        </p:nvSpPr>
        <p:spPr>
          <a:xfrm>
            <a:off x="1569300" y="1053300"/>
            <a:ext cx="6005400" cy="3664200"/>
          </a:xfrm>
          <a:prstGeom prst="rect">
            <a:avLst/>
          </a:prstGeom>
          <a:noFill/>
          <a:ln>
            <a:noFill/>
          </a:ln>
        </p:spPr>
        <p:txBody>
          <a:bodyPr anchorCtr="0" anchor="t" bIns="91425" lIns="91425" spcFirstLastPara="1" rIns="91425" wrap="square" tIns="91425">
            <a:spAutoFit/>
          </a:bodyPr>
          <a:lstStyle/>
          <a:p>
            <a:pPr indent="-298450" lvl="0" marL="457200" rtl="0" algn="just">
              <a:lnSpc>
                <a:spcPct val="115000"/>
              </a:lnSpc>
              <a:spcBef>
                <a:spcPts val="0"/>
              </a:spcBef>
              <a:spcAft>
                <a:spcPts val="0"/>
              </a:spcAft>
              <a:buSzPts val="1100"/>
              <a:buChar char="●"/>
            </a:pPr>
            <a:r>
              <a:rPr lang="es" sz="1100"/>
              <a:t>Tipo de bruxismo: </a:t>
            </a:r>
            <a:r>
              <a:rPr b="1" lang="es" sz="1000"/>
              <a:t>DIURNO / NOCTURNO </a:t>
            </a:r>
            <a:endParaRPr b="1" sz="1000"/>
          </a:p>
          <a:p>
            <a:pPr indent="-292100" lvl="0" marL="457200" rtl="0" algn="just">
              <a:lnSpc>
                <a:spcPct val="115000"/>
              </a:lnSpc>
              <a:spcBef>
                <a:spcPts val="0"/>
              </a:spcBef>
              <a:spcAft>
                <a:spcPts val="0"/>
              </a:spcAft>
              <a:buSzPts val="1000"/>
              <a:buChar char="●"/>
            </a:pPr>
            <a:r>
              <a:rPr lang="es" sz="1100"/>
              <a:t>¿Le han aplicado bótox como tratamiento para el bruxismo? </a:t>
            </a:r>
            <a:r>
              <a:rPr b="1" lang="es" sz="1000"/>
              <a:t>SI/NO </a:t>
            </a:r>
            <a:r>
              <a:rPr lang="es" sz="1000"/>
              <a:t>Fecha: __________</a:t>
            </a:r>
            <a:endParaRPr sz="1000"/>
          </a:p>
          <a:p>
            <a:pPr indent="-298450" lvl="0" marL="457200" rtl="0" algn="just">
              <a:lnSpc>
                <a:spcPct val="115000"/>
              </a:lnSpc>
              <a:spcBef>
                <a:spcPts val="0"/>
              </a:spcBef>
              <a:spcAft>
                <a:spcPts val="0"/>
              </a:spcAft>
              <a:buSzPts val="1100"/>
              <a:buChar char="●"/>
            </a:pPr>
            <a:r>
              <a:rPr lang="es" sz="1100"/>
              <a:t>¿Cuándo inició? ________________________</a:t>
            </a:r>
            <a:endParaRPr sz="1100"/>
          </a:p>
          <a:p>
            <a:pPr indent="-298450" lvl="0" marL="457200" rtl="0" algn="just">
              <a:lnSpc>
                <a:spcPct val="115000"/>
              </a:lnSpc>
              <a:spcBef>
                <a:spcPts val="0"/>
              </a:spcBef>
              <a:spcAft>
                <a:spcPts val="0"/>
              </a:spcAft>
              <a:buSzPts val="1100"/>
              <a:buChar char="●"/>
            </a:pPr>
            <a:r>
              <a:rPr lang="es" sz="1100"/>
              <a:t>¿Con qué frecuencia lo presenta? __________________</a:t>
            </a:r>
            <a:endParaRPr sz="1100"/>
          </a:p>
          <a:p>
            <a:pPr indent="-298450" lvl="0" marL="457200" rtl="0" algn="just">
              <a:lnSpc>
                <a:spcPct val="115000"/>
              </a:lnSpc>
              <a:spcBef>
                <a:spcPts val="0"/>
              </a:spcBef>
              <a:spcAft>
                <a:spcPts val="0"/>
              </a:spcAft>
              <a:buSzPts val="1100"/>
              <a:buChar char="●"/>
            </a:pPr>
            <a:r>
              <a:rPr lang="es" sz="1100"/>
              <a:t>¿Existe dolor en la zona de mandíbula o cuello? </a:t>
            </a:r>
            <a:r>
              <a:rPr b="1" lang="es" sz="1000"/>
              <a:t>SI/NO</a:t>
            </a:r>
            <a:endParaRPr sz="1100"/>
          </a:p>
          <a:p>
            <a:pPr indent="-298450" lvl="0" marL="457200" rtl="0" algn="just">
              <a:lnSpc>
                <a:spcPct val="115000"/>
              </a:lnSpc>
              <a:spcBef>
                <a:spcPts val="0"/>
              </a:spcBef>
              <a:spcAft>
                <a:spcPts val="0"/>
              </a:spcAft>
              <a:buSzPts val="1100"/>
              <a:buChar char="●"/>
            </a:pPr>
            <a:r>
              <a:rPr lang="es" sz="1100"/>
              <a:t>¿Con qué frecuencia consume azúcar? ____________________________________</a:t>
            </a:r>
            <a:endParaRPr sz="1100"/>
          </a:p>
          <a:p>
            <a:pPr indent="-298450" lvl="0" marL="457200" rtl="0" algn="just">
              <a:lnSpc>
                <a:spcPct val="115000"/>
              </a:lnSpc>
              <a:spcBef>
                <a:spcPts val="0"/>
              </a:spcBef>
              <a:spcAft>
                <a:spcPts val="0"/>
              </a:spcAft>
              <a:buSzPts val="1100"/>
              <a:buChar char="●"/>
            </a:pPr>
            <a:r>
              <a:rPr lang="es" sz="1100"/>
              <a:t>Describa su alimentación: ______________________________________________</a:t>
            </a:r>
            <a:endParaRPr sz="1100"/>
          </a:p>
          <a:p>
            <a:pPr indent="-298450" lvl="0" marL="457200" rtl="0" algn="just">
              <a:lnSpc>
                <a:spcPct val="115000"/>
              </a:lnSpc>
              <a:spcBef>
                <a:spcPts val="0"/>
              </a:spcBef>
              <a:spcAft>
                <a:spcPts val="0"/>
              </a:spcAft>
              <a:buSzPts val="1100"/>
              <a:buChar char="●"/>
            </a:pPr>
            <a:r>
              <a:rPr lang="es" sz="1100"/>
              <a:t>¿Dónde consume habitualmente sus alimentos?</a:t>
            </a:r>
            <a:r>
              <a:rPr b="1" lang="es" sz="1100"/>
              <a:t> </a:t>
            </a:r>
            <a:r>
              <a:rPr b="1" lang="es" sz="1000"/>
              <a:t>CASA / FUERA DE CASA</a:t>
            </a:r>
            <a:endParaRPr b="1" sz="1000"/>
          </a:p>
          <a:p>
            <a:pPr indent="-298450" lvl="0" marL="457200" rtl="0" algn="just">
              <a:lnSpc>
                <a:spcPct val="115000"/>
              </a:lnSpc>
              <a:spcBef>
                <a:spcPts val="0"/>
              </a:spcBef>
              <a:spcAft>
                <a:spcPts val="0"/>
              </a:spcAft>
              <a:buSzPts val="1100"/>
              <a:buChar char="●"/>
            </a:pPr>
            <a:r>
              <a:rPr lang="es" sz="1100"/>
              <a:t>¿Considera que su consumo de carbohidratos es alto? </a:t>
            </a:r>
            <a:r>
              <a:rPr b="1" lang="es" sz="1000"/>
              <a:t>SI/NO</a:t>
            </a:r>
            <a:endParaRPr sz="1100"/>
          </a:p>
          <a:p>
            <a:pPr indent="-298450" lvl="0" marL="457200" rtl="0" algn="just">
              <a:lnSpc>
                <a:spcPct val="115000"/>
              </a:lnSpc>
              <a:spcBef>
                <a:spcPts val="0"/>
              </a:spcBef>
              <a:spcAft>
                <a:spcPts val="0"/>
              </a:spcAft>
              <a:buSzPts val="1100"/>
              <a:buChar char="●"/>
            </a:pPr>
            <a:r>
              <a:rPr lang="es" sz="1100"/>
              <a:t>¿Tiene antecedentes de presencia de parásitos intestinales o sospecha que pueda padecer de ellos? </a:t>
            </a:r>
            <a:r>
              <a:rPr b="1" lang="es" sz="1000"/>
              <a:t>TUVE / SOSPECHO</a:t>
            </a:r>
            <a:endParaRPr b="1" sz="1000"/>
          </a:p>
          <a:p>
            <a:pPr indent="-298450" lvl="0" marL="457200" rtl="0" algn="just">
              <a:lnSpc>
                <a:spcPct val="115000"/>
              </a:lnSpc>
              <a:spcBef>
                <a:spcPts val="0"/>
              </a:spcBef>
              <a:spcAft>
                <a:spcPts val="0"/>
              </a:spcAft>
              <a:buSzPts val="1100"/>
              <a:buChar char="●"/>
            </a:pPr>
            <a:r>
              <a:rPr lang="es" sz="1100"/>
              <a:t>¿Padece de trastornos respiratorios como asma, epoc o apnea? </a:t>
            </a:r>
            <a:r>
              <a:rPr b="1" lang="es" sz="1100"/>
              <a:t>SI/NO</a:t>
            </a:r>
            <a:r>
              <a:rPr lang="es" sz="1100"/>
              <a:t> Especifique: ___________________________________________________________________</a:t>
            </a:r>
            <a:endParaRPr sz="1100"/>
          </a:p>
          <a:p>
            <a:pPr indent="-298450" lvl="0" marL="457200" rtl="0" algn="just">
              <a:lnSpc>
                <a:spcPct val="115000"/>
              </a:lnSpc>
              <a:spcBef>
                <a:spcPts val="0"/>
              </a:spcBef>
              <a:spcAft>
                <a:spcPts val="0"/>
              </a:spcAft>
              <a:buSzPts val="1100"/>
              <a:buChar char="●"/>
            </a:pPr>
            <a:r>
              <a:rPr lang="es" sz="1100"/>
              <a:t>¿Considera que tiene eventos emocionales no manejados? </a:t>
            </a:r>
            <a:r>
              <a:rPr b="1" lang="es" sz="1100"/>
              <a:t>SI/NO</a:t>
            </a:r>
            <a:r>
              <a:rPr lang="es" sz="1100"/>
              <a:t> Especifique: ___________________________________________________________________</a:t>
            </a:r>
            <a:endParaRPr sz="1100"/>
          </a:p>
          <a:p>
            <a:pPr indent="-298450" lvl="0" marL="457200" rtl="0" algn="just">
              <a:lnSpc>
                <a:spcPct val="115000"/>
              </a:lnSpc>
              <a:spcBef>
                <a:spcPts val="0"/>
              </a:spcBef>
              <a:spcAft>
                <a:spcPts val="0"/>
              </a:spcAft>
              <a:buSzPts val="1100"/>
              <a:buChar char="●"/>
            </a:pPr>
            <a:r>
              <a:rPr lang="es" sz="1100"/>
              <a:t>¿Actualmente se encuentra bajo manejo psicológico o psiquiátrico? </a:t>
            </a:r>
            <a:r>
              <a:rPr b="1" lang="es" sz="1100"/>
              <a:t>SI/NO</a:t>
            </a:r>
            <a:endParaRPr sz="1100"/>
          </a:p>
          <a:p>
            <a:pPr indent="-298450" lvl="0" marL="457200" rtl="0" algn="just">
              <a:lnSpc>
                <a:spcPct val="115000"/>
              </a:lnSpc>
              <a:spcBef>
                <a:spcPts val="0"/>
              </a:spcBef>
              <a:spcAft>
                <a:spcPts val="0"/>
              </a:spcAft>
              <a:buSzPts val="1100"/>
              <a:buChar char="●"/>
            </a:pPr>
            <a:r>
              <a:rPr lang="es" sz="1100"/>
              <a:t>¿En su familia hay antecedentes de bruxismo? </a:t>
            </a:r>
            <a:r>
              <a:rPr b="1" lang="es" sz="1100"/>
              <a:t>SI/NO</a:t>
            </a:r>
            <a:r>
              <a:rPr lang="es" sz="1100"/>
              <a:t> Especifique: ______________</a:t>
            </a:r>
            <a:endParaRPr sz="1100"/>
          </a:p>
          <a:p>
            <a:pPr indent="-298450" lvl="0" marL="457200" rtl="0" algn="just">
              <a:lnSpc>
                <a:spcPct val="115000"/>
              </a:lnSpc>
              <a:spcBef>
                <a:spcPts val="0"/>
              </a:spcBef>
              <a:spcAft>
                <a:spcPts val="0"/>
              </a:spcAft>
              <a:buSzPts val="1100"/>
              <a:buChar char="●"/>
            </a:pPr>
            <a:r>
              <a:rPr lang="es" sz="1100"/>
              <a:t>¿Consume antidepresivos o antiepilépticos? </a:t>
            </a:r>
            <a:r>
              <a:rPr b="1" lang="es" sz="1100"/>
              <a:t>SI/NO </a:t>
            </a:r>
            <a:r>
              <a:rPr lang="es" sz="1100"/>
              <a:t>Especifique: ________________</a:t>
            </a:r>
            <a:endParaRPr sz="110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86"/>
          <p:cNvSpPr txBox="1"/>
          <p:nvPr/>
        </p:nvSpPr>
        <p:spPr>
          <a:xfrm>
            <a:off x="1610400" y="2005350"/>
            <a:ext cx="5923200" cy="1132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es" sz="1100"/>
              <a:t>BRUXISMO DE VIGILIA </a:t>
            </a:r>
            <a:endParaRPr b="1" sz="1100"/>
          </a:p>
          <a:p>
            <a:pPr indent="-298450" lvl="0" marL="914400" rtl="0" algn="just">
              <a:lnSpc>
                <a:spcPct val="115000"/>
              </a:lnSpc>
              <a:spcBef>
                <a:spcPts val="0"/>
              </a:spcBef>
              <a:spcAft>
                <a:spcPts val="0"/>
              </a:spcAft>
              <a:buSzPts val="1100"/>
              <a:buChar char="●"/>
            </a:pPr>
            <a:r>
              <a:rPr lang="es" sz="1100"/>
              <a:t>Test PSS: _____Test Epworth: _____</a:t>
            </a:r>
            <a:endParaRPr sz="1100"/>
          </a:p>
          <a:p>
            <a:pPr indent="-298450" lvl="0" marL="914400" rtl="0" algn="just">
              <a:lnSpc>
                <a:spcPct val="115000"/>
              </a:lnSpc>
              <a:spcBef>
                <a:spcPts val="0"/>
              </a:spcBef>
              <a:spcAft>
                <a:spcPts val="0"/>
              </a:spcAft>
              <a:buSzPts val="1100"/>
              <a:buChar char="●"/>
            </a:pPr>
            <a:r>
              <a:rPr lang="es" sz="1100"/>
              <a:t>Hora de dormir habitual: ____ ¿Insomnio? ___ ¿Tiene sueño reparador?____ </a:t>
            </a:r>
            <a:endParaRPr sz="1100"/>
          </a:p>
          <a:p>
            <a:pPr indent="-298450" lvl="0" marL="914400" rtl="0" algn="just">
              <a:lnSpc>
                <a:spcPct val="115000"/>
              </a:lnSpc>
              <a:spcBef>
                <a:spcPts val="0"/>
              </a:spcBef>
              <a:spcAft>
                <a:spcPts val="0"/>
              </a:spcAft>
              <a:buSzPts val="1100"/>
              <a:buChar char="●"/>
            </a:pPr>
            <a:r>
              <a:rPr lang="es" sz="1100"/>
              <a:t>¿Sufre de Jetlag?  __________</a:t>
            </a:r>
            <a:endParaRPr sz="1100"/>
          </a:p>
          <a:p>
            <a:pPr indent="-298450" lvl="0" marL="914400" rtl="0" algn="just">
              <a:lnSpc>
                <a:spcPct val="115000"/>
              </a:lnSpc>
              <a:spcBef>
                <a:spcPts val="0"/>
              </a:spcBef>
              <a:spcAft>
                <a:spcPts val="0"/>
              </a:spcAft>
              <a:buSzPts val="1100"/>
              <a:buChar char="●"/>
            </a:pPr>
            <a:r>
              <a:rPr lang="es" sz="1100"/>
              <a:t>¿Considera usted que es una persona con mayor actividad nocturna? </a:t>
            </a:r>
            <a:r>
              <a:rPr b="1" lang="es" sz="1100"/>
              <a:t>SI/NO</a:t>
            </a:r>
            <a:endParaRPr b="1" sz="110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87"/>
          <p:cNvSpPr txBox="1"/>
          <p:nvPr/>
        </p:nvSpPr>
        <p:spPr>
          <a:xfrm>
            <a:off x="1637700" y="1166900"/>
            <a:ext cx="5868600" cy="3274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es" sz="1100"/>
              <a:t>BRUXISMO DE SUEÑO </a:t>
            </a:r>
            <a:endParaRPr b="1" sz="1100"/>
          </a:p>
          <a:p>
            <a:pPr indent="-298450" lvl="0" marL="457200" rtl="0" algn="just">
              <a:lnSpc>
                <a:spcPct val="115000"/>
              </a:lnSpc>
              <a:spcBef>
                <a:spcPts val="0"/>
              </a:spcBef>
              <a:spcAft>
                <a:spcPts val="0"/>
              </a:spcAft>
              <a:buSzPts val="1100"/>
              <a:buChar char="●"/>
            </a:pPr>
            <a:r>
              <a:rPr lang="es" sz="1100"/>
              <a:t>Test Top Bang: _____ ETAF: _____</a:t>
            </a:r>
            <a:endParaRPr sz="1100"/>
          </a:p>
          <a:p>
            <a:pPr indent="-298450" lvl="0" marL="457200" rtl="0" algn="just">
              <a:lnSpc>
                <a:spcPct val="115000"/>
              </a:lnSpc>
              <a:spcBef>
                <a:spcPts val="0"/>
              </a:spcBef>
              <a:spcAft>
                <a:spcPts val="0"/>
              </a:spcAft>
              <a:buSzPts val="1100"/>
              <a:buChar char="●"/>
            </a:pPr>
            <a:r>
              <a:rPr lang="es" sz="1100"/>
              <a:t>¿En los últimos 3 meses durante el sueño alguien le ha reportado acerca de ruidos o movimientos mandibulares o los ha notado? </a:t>
            </a:r>
            <a:r>
              <a:rPr b="1" lang="es" sz="1100"/>
              <a:t>SI/NO</a:t>
            </a:r>
            <a:r>
              <a:rPr lang="es" sz="1100"/>
              <a:t> ¿Con qué frecuencia? ________</a:t>
            </a:r>
            <a:endParaRPr sz="1100"/>
          </a:p>
          <a:p>
            <a:pPr indent="-298450" lvl="0" marL="457200" rtl="0" algn="just">
              <a:lnSpc>
                <a:spcPct val="115000"/>
              </a:lnSpc>
              <a:spcBef>
                <a:spcPts val="0"/>
              </a:spcBef>
              <a:spcAft>
                <a:spcPts val="0"/>
              </a:spcAft>
              <a:buSzPts val="1100"/>
              <a:buChar char="●"/>
            </a:pPr>
            <a:r>
              <a:rPr lang="es" sz="1100"/>
              <a:t>¿Toma medicamentos? </a:t>
            </a:r>
            <a:r>
              <a:rPr b="1" lang="es" sz="1100"/>
              <a:t>SI/NO</a:t>
            </a:r>
            <a:r>
              <a:rPr lang="es" sz="1100"/>
              <a:t> ¿Para qué patología? _________________________</a:t>
            </a:r>
            <a:endParaRPr sz="1100"/>
          </a:p>
          <a:p>
            <a:pPr indent="-298450" lvl="0" marL="457200" rtl="0" algn="just">
              <a:lnSpc>
                <a:spcPct val="115000"/>
              </a:lnSpc>
              <a:spcBef>
                <a:spcPts val="0"/>
              </a:spcBef>
              <a:spcAft>
                <a:spcPts val="0"/>
              </a:spcAft>
              <a:buSzPts val="1100"/>
              <a:buChar char="●"/>
            </a:pPr>
            <a:r>
              <a:rPr lang="es" sz="1100"/>
              <a:t>¿Fuma? </a:t>
            </a:r>
            <a:r>
              <a:rPr b="1" lang="es" sz="1100"/>
              <a:t>SI/NO</a:t>
            </a:r>
            <a:r>
              <a:rPr lang="es" sz="1100"/>
              <a:t> ¿Café? </a:t>
            </a:r>
            <a:r>
              <a:rPr b="1" lang="es" sz="1100"/>
              <a:t>SI/NO </a:t>
            </a:r>
            <a:r>
              <a:rPr lang="es" sz="1100"/>
              <a:t>¿Alcohol? </a:t>
            </a:r>
            <a:r>
              <a:rPr b="1" lang="es" sz="1100"/>
              <a:t>SI/NO</a:t>
            </a:r>
            <a:r>
              <a:rPr lang="es" sz="1100"/>
              <a:t> ¿Drogas? </a:t>
            </a:r>
            <a:r>
              <a:rPr b="1" lang="es" sz="1100"/>
              <a:t>SI/NO</a:t>
            </a:r>
            <a:r>
              <a:rPr lang="es" sz="1100"/>
              <a:t> ¿Té/mate? </a:t>
            </a:r>
            <a:r>
              <a:rPr b="1" lang="es" sz="1100"/>
              <a:t>SI/NO</a:t>
            </a:r>
            <a:endParaRPr sz="1100"/>
          </a:p>
          <a:p>
            <a:pPr indent="-298450" lvl="0" marL="457200" rtl="0" algn="just">
              <a:lnSpc>
                <a:spcPct val="115000"/>
              </a:lnSpc>
              <a:spcBef>
                <a:spcPts val="0"/>
              </a:spcBef>
              <a:spcAft>
                <a:spcPts val="0"/>
              </a:spcAft>
              <a:buSzPts val="1100"/>
              <a:buChar char="●"/>
            </a:pPr>
            <a:r>
              <a:rPr lang="es" sz="1100"/>
              <a:t>¿Padece de enfermedades gastrointestinales? </a:t>
            </a:r>
            <a:r>
              <a:rPr b="1" lang="es" sz="1100"/>
              <a:t>SI/NO</a:t>
            </a:r>
            <a:r>
              <a:rPr lang="es" sz="1100"/>
              <a:t> Especifique: ______________</a:t>
            </a:r>
            <a:endParaRPr sz="1100"/>
          </a:p>
          <a:p>
            <a:pPr indent="-298450" lvl="0" marL="457200" rtl="0" algn="just">
              <a:lnSpc>
                <a:spcPct val="115000"/>
              </a:lnSpc>
              <a:spcBef>
                <a:spcPts val="0"/>
              </a:spcBef>
              <a:spcAft>
                <a:spcPts val="0"/>
              </a:spcAft>
              <a:buSzPts val="1100"/>
              <a:buChar char="●"/>
            </a:pPr>
            <a:r>
              <a:rPr lang="es" sz="1100"/>
              <a:t>¿Realiza actividad física de alta intensidad o a nivel profesional? </a:t>
            </a:r>
            <a:r>
              <a:rPr b="1" lang="es" sz="1100"/>
              <a:t>SI/NO </a:t>
            </a:r>
            <a:r>
              <a:rPr lang="es" sz="1100"/>
              <a:t> </a:t>
            </a:r>
            <a:endParaRPr sz="1100"/>
          </a:p>
          <a:p>
            <a:pPr indent="-298450" lvl="0" marL="457200" rtl="0" algn="just">
              <a:lnSpc>
                <a:spcPct val="115000"/>
              </a:lnSpc>
              <a:spcBef>
                <a:spcPts val="0"/>
              </a:spcBef>
              <a:spcAft>
                <a:spcPts val="0"/>
              </a:spcAft>
              <a:buSzPts val="1100"/>
              <a:buChar char="●"/>
            </a:pPr>
            <a:r>
              <a:rPr lang="es" sz="1100"/>
              <a:t>¿De qué tipo? ____________________ </a:t>
            </a:r>
            <a:endParaRPr sz="1100"/>
          </a:p>
          <a:p>
            <a:pPr indent="-298450" lvl="0" marL="457200" rtl="0" algn="just">
              <a:lnSpc>
                <a:spcPct val="115000"/>
              </a:lnSpc>
              <a:spcBef>
                <a:spcPts val="0"/>
              </a:spcBef>
              <a:spcAft>
                <a:spcPts val="0"/>
              </a:spcAft>
              <a:buSzPts val="1100"/>
              <a:buChar char="●"/>
            </a:pPr>
            <a:r>
              <a:rPr lang="es" sz="1100"/>
              <a:t>¿En qué horario entrena? ______________ </a:t>
            </a:r>
            <a:endParaRPr sz="1100"/>
          </a:p>
          <a:p>
            <a:pPr indent="-298450" lvl="0" marL="457200" rtl="0" algn="just">
              <a:lnSpc>
                <a:spcPct val="115000"/>
              </a:lnSpc>
              <a:spcBef>
                <a:spcPts val="0"/>
              </a:spcBef>
              <a:spcAft>
                <a:spcPts val="0"/>
              </a:spcAft>
              <a:buSzPts val="1100"/>
              <a:buChar char="●"/>
            </a:pPr>
            <a:r>
              <a:rPr lang="es" sz="1100"/>
              <a:t>Frecuencia: _________________________</a:t>
            </a:r>
            <a:endParaRPr sz="1100"/>
          </a:p>
          <a:p>
            <a:pPr indent="-298450" lvl="0" marL="457200" rtl="0" algn="just">
              <a:lnSpc>
                <a:spcPct val="115000"/>
              </a:lnSpc>
              <a:spcBef>
                <a:spcPts val="0"/>
              </a:spcBef>
              <a:spcAft>
                <a:spcPts val="0"/>
              </a:spcAft>
              <a:buSzPts val="1100"/>
              <a:buChar char="●"/>
            </a:pPr>
            <a:r>
              <a:rPr lang="es" sz="1100"/>
              <a:t>¿Padece de anemia? __________</a:t>
            </a:r>
            <a:endParaRPr sz="1100"/>
          </a:p>
          <a:p>
            <a:pPr indent="-298450" lvl="0" marL="457200" rtl="0" algn="just">
              <a:lnSpc>
                <a:spcPct val="115000"/>
              </a:lnSpc>
              <a:spcBef>
                <a:spcPts val="0"/>
              </a:spcBef>
              <a:spcAft>
                <a:spcPts val="0"/>
              </a:spcAft>
              <a:buSzPts val="1100"/>
              <a:buChar char="●"/>
            </a:pPr>
            <a:r>
              <a:rPr lang="es" sz="1100"/>
              <a:t>Describa el ambiente donde suele dormir: _________________________________</a:t>
            </a:r>
            <a:endParaRPr sz="110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88"/>
          <p:cNvSpPr txBox="1"/>
          <p:nvPr/>
        </p:nvSpPr>
        <p:spPr>
          <a:xfrm>
            <a:off x="1610400" y="2005350"/>
            <a:ext cx="5923200" cy="1132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es" sz="1100"/>
              <a:t>EXAMINACIÓN (HECHA POR EL TERAPEUTA)</a:t>
            </a:r>
            <a:endParaRPr b="1" sz="1100"/>
          </a:p>
          <a:p>
            <a:pPr indent="-298450" lvl="0" marL="457200" rtl="0" algn="just">
              <a:lnSpc>
                <a:spcPct val="115000"/>
              </a:lnSpc>
              <a:spcBef>
                <a:spcPts val="0"/>
              </a:spcBef>
              <a:spcAft>
                <a:spcPts val="0"/>
              </a:spcAft>
              <a:buSzPts val="1100"/>
              <a:buChar char="●"/>
            </a:pPr>
            <a:r>
              <a:rPr lang="es" sz="1100"/>
              <a:t>Desgastes dentales: </a:t>
            </a:r>
            <a:r>
              <a:rPr b="1" lang="es" sz="1000"/>
              <a:t>POSTERIOR/ANTERIOR</a:t>
            </a:r>
            <a:endParaRPr b="1" sz="1000"/>
          </a:p>
          <a:p>
            <a:pPr indent="-298450" lvl="0" marL="457200" rtl="0" algn="just">
              <a:lnSpc>
                <a:spcPct val="115000"/>
              </a:lnSpc>
              <a:spcBef>
                <a:spcPts val="0"/>
              </a:spcBef>
              <a:spcAft>
                <a:spcPts val="0"/>
              </a:spcAft>
              <a:buSzPts val="1100"/>
              <a:buChar char="●"/>
            </a:pPr>
            <a:r>
              <a:rPr lang="es" sz="1100"/>
              <a:t>¿Posee interferencias oclusales? </a:t>
            </a:r>
            <a:r>
              <a:rPr b="1" lang="es" sz="1100"/>
              <a:t>SI/NO</a:t>
            </a:r>
            <a:r>
              <a:rPr lang="es" sz="1100"/>
              <a:t> Especifique: _________________________</a:t>
            </a:r>
            <a:endParaRPr sz="1100"/>
          </a:p>
          <a:p>
            <a:pPr indent="-298450" lvl="0" marL="457200" rtl="0" algn="just">
              <a:lnSpc>
                <a:spcPct val="115000"/>
              </a:lnSpc>
              <a:spcBef>
                <a:spcPts val="0"/>
              </a:spcBef>
              <a:spcAft>
                <a:spcPts val="0"/>
              </a:spcAft>
              <a:buSzPts val="1100"/>
              <a:buChar char="●"/>
            </a:pPr>
            <a:r>
              <a:rPr lang="es" sz="1100"/>
              <a:t>Tipo de respiración: </a:t>
            </a:r>
            <a:r>
              <a:rPr b="1" lang="es" sz="1000"/>
              <a:t>NORMAL/SUPERFICIAL/PROFUNDA/TORÁCICA/ABDOMINAL</a:t>
            </a:r>
            <a:endParaRPr b="1" sz="1000"/>
          </a:p>
          <a:p>
            <a:pPr indent="-298450" lvl="0" marL="457200" rtl="0" algn="just">
              <a:lnSpc>
                <a:spcPct val="115000"/>
              </a:lnSpc>
              <a:spcBef>
                <a:spcPts val="0"/>
              </a:spcBef>
              <a:spcAft>
                <a:spcPts val="0"/>
              </a:spcAft>
              <a:buSzPts val="1100"/>
              <a:buChar char="●"/>
            </a:pPr>
            <a:r>
              <a:rPr lang="es" sz="1100"/>
              <a:t>Estado del diafragma: </a:t>
            </a:r>
            <a:r>
              <a:rPr b="1" lang="es" sz="1000"/>
              <a:t>CON ADHERENCIAS / SIN ADHERENCIAS</a:t>
            </a:r>
            <a:r>
              <a:rPr lang="es" sz="1100"/>
              <a:t> ¿Dolor? </a:t>
            </a:r>
            <a:r>
              <a:rPr b="1" lang="es" sz="1100"/>
              <a:t>SI/NO</a:t>
            </a:r>
            <a:endParaRPr sz="11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89"/>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¿Dudas?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00B1AA"/>
      </a:dk1>
      <a:lt1>
        <a:srgbClr val="FFFFFF"/>
      </a:lt1>
      <a:dk2>
        <a:srgbClr val="20124D"/>
      </a:dk2>
      <a:lt2>
        <a:srgbClr val="757575"/>
      </a:lt2>
      <a:accent1>
        <a:srgbClr val="01579B"/>
      </a:accent1>
      <a:accent2>
        <a:srgbClr val="060A0A"/>
      </a:accent2>
      <a:accent3>
        <a:srgbClr val="0099E8"/>
      </a:accent3>
      <a:accent4>
        <a:srgbClr val="D5A6BD"/>
      </a:accent4>
      <a:accent5>
        <a:srgbClr val="9900FF"/>
      </a:accent5>
      <a:accent6>
        <a:srgbClr val="B4A7D6"/>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