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y="5143500" cx="9144000"/>
  <p:notesSz cx="6858000" cy="9144000"/>
  <p:embeddedFontLst>
    <p:embeddedFont>
      <p:font typeface="Raleway"/>
      <p:regular r:id="rId72"/>
      <p:bold r:id="rId73"/>
      <p:italic r:id="rId74"/>
      <p:boldItalic r:id="rId75"/>
    </p:embeddedFont>
    <p:embeddedFont>
      <p:font typeface="Lato"/>
      <p:regular r:id="rId76"/>
      <p:bold r:id="rId77"/>
      <p:italic r:id="rId78"/>
      <p:boldItalic r:id="rId79"/>
    </p:embeddedFont>
    <p:embeddedFont>
      <p:font typeface="Montserrat"/>
      <p:regular r:id="rId80"/>
      <p:bold r:id="rId81"/>
      <p:italic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85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3EACC12-4B69-4828-BC73-8E6C0C42F1D6}">
  <a:tblStyle styleId="{C3EACC12-4B69-4828-BC73-8E6C0C42F1D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85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3" Type="http://schemas.openxmlformats.org/officeDocument/2006/relationships/font" Target="fonts/Montserrat-boldItalic.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Montserrat-regular.fntdata"/><Relationship Id="rId82" Type="http://schemas.openxmlformats.org/officeDocument/2006/relationships/font" Target="fonts/Montserrat-italic.fntdata"/><Relationship Id="rId81"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Raleway-bold.fntdata"/><Relationship Id="rId72" Type="http://schemas.openxmlformats.org/officeDocument/2006/relationships/font" Target="fonts/Raleway-regular.fntdata"/><Relationship Id="rId31" Type="http://schemas.openxmlformats.org/officeDocument/2006/relationships/slide" Target="slides/slide25.xml"/><Relationship Id="rId75" Type="http://schemas.openxmlformats.org/officeDocument/2006/relationships/font" Target="fonts/Raleway-boldItalic.fntdata"/><Relationship Id="rId30" Type="http://schemas.openxmlformats.org/officeDocument/2006/relationships/slide" Target="slides/slide24.xml"/><Relationship Id="rId74" Type="http://schemas.openxmlformats.org/officeDocument/2006/relationships/font" Target="fonts/Raleway-italic.fntdata"/><Relationship Id="rId33" Type="http://schemas.openxmlformats.org/officeDocument/2006/relationships/slide" Target="slides/slide27.xml"/><Relationship Id="rId77" Type="http://schemas.openxmlformats.org/officeDocument/2006/relationships/font" Target="fonts/Lato-bold.fntdata"/><Relationship Id="rId32" Type="http://schemas.openxmlformats.org/officeDocument/2006/relationships/slide" Target="slides/slide26.xml"/><Relationship Id="rId76" Type="http://schemas.openxmlformats.org/officeDocument/2006/relationships/font" Target="fonts/Lato-regular.fntdata"/><Relationship Id="rId35" Type="http://schemas.openxmlformats.org/officeDocument/2006/relationships/slide" Target="slides/slide29.xml"/><Relationship Id="rId79" Type="http://schemas.openxmlformats.org/officeDocument/2006/relationships/font" Target="fonts/Lato-boldItalic.fntdata"/><Relationship Id="rId34" Type="http://schemas.openxmlformats.org/officeDocument/2006/relationships/slide" Target="slides/slide28.xml"/><Relationship Id="rId78" Type="http://schemas.openxmlformats.org/officeDocument/2006/relationships/font" Target="fonts/Lato-italic.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f6b24d5bc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f6b24d5bc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054276f864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054276f864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6bae6f74b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6bae6f74b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054276f864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054276f864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054276f864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054276f864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054276f864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054276f864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054276f864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054276f86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054276f864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054276f86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054276f864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054276f86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054276f864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054276f864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54276f864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054276f864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54276f864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54276f864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054276f864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054276f864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054276f864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054276f864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54276f864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54276f864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054276f864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054276f864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054276f864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054276f864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054276f864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054276f864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054276f864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054276f864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6b98515ff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6b98515ff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6b98515ff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6b98515ff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054276f864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054276f864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054276f864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054276f864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054276f864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054276f864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54276f864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054276f864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054276f864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054276f864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054276f864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054276f864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6c673f1134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6c673f1134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6c673f113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6c673f113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6c673f113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6c673f113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6c673f1134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6c673f113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054276f864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054276f864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054276f864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054276f864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6c673f1134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6c673f1134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6c673f1134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6c673f1134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6c673f113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6c673f113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6c673f113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6c673f113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054276f864_0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054276f864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054276f864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054276f864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6c673f113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6c673f113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054276f864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054276f864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6c673f113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6c673f113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6c673f113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6c673f113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6c673f11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6c673f11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054276f864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054276f864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054276f864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054276f864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054276f864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054276f864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054276f864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054276f864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054276f864_0_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054276f864_0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054276f864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054276f864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054276f864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054276f864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054276f864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054276f864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054276f864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054276f864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054276f864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054276f864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054276f864_0_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054276f864_0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054276f864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054276f864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054276f864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054276f864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6c673f113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6c673f113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054276f864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054276f864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054276f864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054276f864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054276f864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054276f864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054276f864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054276f864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054276f864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054276f864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054276f864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054276f864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f8bd477a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f8bd477a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721"/>
            <a:ext cx="9143999" cy="5138056"/>
          </a:xfrm>
          <a:prstGeom prst="rect">
            <a:avLst/>
          </a:prstGeom>
          <a:noFill/>
          <a:ln>
            <a:noFill/>
          </a:ln>
        </p:spPr>
      </p:pic>
      <p:sp>
        <p:nvSpPr>
          <p:cNvPr id="11" name="Google Shape;11;p2"/>
          <p:cNvSpPr txBox="1"/>
          <p:nvPr>
            <p:ph type="ctrTitle"/>
          </p:nvPr>
        </p:nvSpPr>
        <p:spPr>
          <a:xfrm>
            <a:off x="1086450" y="1581800"/>
            <a:ext cx="69711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4500"/>
              <a:buNone/>
              <a:defRPr sz="4500">
                <a:solidFill>
                  <a:schemeClr val="accent1"/>
                </a:solidFill>
              </a:defRPr>
            </a:lvl1pPr>
            <a:lvl2pPr lvl="1" rtl="0">
              <a:spcBef>
                <a:spcPts val="0"/>
              </a:spcBef>
              <a:spcAft>
                <a:spcPts val="0"/>
              </a:spcAft>
              <a:buClr>
                <a:schemeClr val="lt1"/>
              </a:buClr>
              <a:buSzPts val="4500"/>
              <a:buNone/>
              <a:defRPr sz="4500">
                <a:solidFill>
                  <a:schemeClr val="lt1"/>
                </a:solidFill>
              </a:defRPr>
            </a:lvl2pPr>
            <a:lvl3pPr lvl="2" rtl="0">
              <a:spcBef>
                <a:spcPts val="0"/>
              </a:spcBef>
              <a:spcAft>
                <a:spcPts val="0"/>
              </a:spcAft>
              <a:buClr>
                <a:schemeClr val="lt1"/>
              </a:buClr>
              <a:buSzPts val="4500"/>
              <a:buNone/>
              <a:defRPr sz="4500">
                <a:solidFill>
                  <a:schemeClr val="lt1"/>
                </a:solidFill>
              </a:defRPr>
            </a:lvl3pPr>
            <a:lvl4pPr lvl="3" rtl="0">
              <a:spcBef>
                <a:spcPts val="0"/>
              </a:spcBef>
              <a:spcAft>
                <a:spcPts val="0"/>
              </a:spcAft>
              <a:buClr>
                <a:schemeClr val="lt1"/>
              </a:buClr>
              <a:buSzPts val="4500"/>
              <a:buNone/>
              <a:defRPr sz="4500">
                <a:solidFill>
                  <a:schemeClr val="lt1"/>
                </a:solidFill>
              </a:defRPr>
            </a:lvl4pPr>
            <a:lvl5pPr lvl="4" rtl="0">
              <a:spcBef>
                <a:spcPts val="0"/>
              </a:spcBef>
              <a:spcAft>
                <a:spcPts val="0"/>
              </a:spcAft>
              <a:buClr>
                <a:schemeClr val="lt1"/>
              </a:buClr>
              <a:buSzPts val="4500"/>
              <a:buNone/>
              <a:defRPr sz="4500">
                <a:solidFill>
                  <a:schemeClr val="lt1"/>
                </a:solidFill>
              </a:defRPr>
            </a:lvl5pPr>
            <a:lvl6pPr lvl="5" rtl="0">
              <a:spcBef>
                <a:spcPts val="0"/>
              </a:spcBef>
              <a:spcAft>
                <a:spcPts val="0"/>
              </a:spcAft>
              <a:buClr>
                <a:schemeClr val="lt1"/>
              </a:buClr>
              <a:buSzPts val="4500"/>
              <a:buNone/>
              <a:defRPr sz="4500">
                <a:solidFill>
                  <a:schemeClr val="lt1"/>
                </a:solidFill>
              </a:defRPr>
            </a:lvl6pPr>
            <a:lvl7pPr lvl="6" rtl="0">
              <a:spcBef>
                <a:spcPts val="0"/>
              </a:spcBef>
              <a:spcAft>
                <a:spcPts val="0"/>
              </a:spcAft>
              <a:buClr>
                <a:schemeClr val="lt1"/>
              </a:buClr>
              <a:buSzPts val="4500"/>
              <a:buNone/>
              <a:defRPr sz="4500">
                <a:solidFill>
                  <a:schemeClr val="lt1"/>
                </a:solidFill>
              </a:defRPr>
            </a:lvl7pPr>
            <a:lvl8pPr lvl="7" rtl="0">
              <a:spcBef>
                <a:spcPts val="0"/>
              </a:spcBef>
              <a:spcAft>
                <a:spcPts val="0"/>
              </a:spcAft>
              <a:buClr>
                <a:schemeClr val="lt1"/>
              </a:buClr>
              <a:buSzPts val="4500"/>
              <a:buNone/>
              <a:defRPr sz="4500">
                <a:solidFill>
                  <a:schemeClr val="lt1"/>
                </a:solidFill>
              </a:defRPr>
            </a:lvl8pPr>
            <a:lvl9pPr lvl="8" rtl="0">
              <a:spcBef>
                <a:spcPts val="0"/>
              </a:spcBef>
              <a:spcAft>
                <a:spcPts val="0"/>
              </a:spcAft>
              <a:buClr>
                <a:schemeClr val="lt1"/>
              </a:buClr>
              <a:buSzPts val="4500"/>
              <a:buNone/>
              <a:defRPr sz="4500">
                <a:solidFill>
                  <a:schemeClr val="lt1"/>
                </a:solidFill>
              </a:defRPr>
            </a:lvl9pPr>
          </a:lstStyle>
          <a:p/>
        </p:txBody>
      </p:sp>
      <p:sp>
        <p:nvSpPr>
          <p:cNvPr id="12" name="Google Shape;12;p2"/>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222222"/>
              </a:buClr>
              <a:buSzPts val="1800"/>
              <a:buNone/>
              <a:defRPr>
                <a:solidFill>
                  <a:srgbClr val="222222"/>
                </a:solidFill>
              </a:defRPr>
            </a:lvl1pPr>
            <a:lvl2pPr lvl="1" rtl="0">
              <a:lnSpc>
                <a:spcPct val="100000"/>
              </a:lnSpc>
              <a:spcBef>
                <a:spcPts val="0"/>
              </a:spcBef>
              <a:spcAft>
                <a:spcPts val="0"/>
              </a:spcAft>
              <a:buClr>
                <a:srgbClr val="1155CC"/>
              </a:buClr>
              <a:buSzPts val="1800"/>
              <a:buNone/>
              <a:defRPr sz="1800">
                <a:solidFill>
                  <a:srgbClr val="1155CC"/>
                </a:solidFill>
              </a:defRPr>
            </a:lvl2pPr>
            <a:lvl3pPr lvl="2" rtl="0">
              <a:lnSpc>
                <a:spcPct val="100000"/>
              </a:lnSpc>
              <a:spcBef>
                <a:spcPts val="0"/>
              </a:spcBef>
              <a:spcAft>
                <a:spcPts val="0"/>
              </a:spcAft>
              <a:buClr>
                <a:srgbClr val="1155CC"/>
              </a:buClr>
              <a:buSzPts val="1800"/>
              <a:buNone/>
              <a:defRPr sz="1800">
                <a:solidFill>
                  <a:srgbClr val="1155CC"/>
                </a:solidFill>
              </a:defRPr>
            </a:lvl3pPr>
            <a:lvl4pPr lvl="3" rtl="0">
              <a:lnSpc>
                <a:spcPct val="100000"/>
              </a:lnSpc>
              <a:spcBef>
                <a:spcPts val="0"/>
              </a:spcBef>
              <a:spcAft>
                <a:spcPts val="0"/>
              </a:spcAft>
              <a:buClr>
                <a:srgbClr val="1155CC"/>
              </a:buClr>
              <a:buSzPts val="1800"/>
              <a:buNone/>
              <a:defRPr sz="1800">
                <a:solidFill>
                  <a:srgbClr val="1155CC"/>
                </a:solidFill>
              </a:defRPr>
            </a:lvl4pPr>
            <a:lvl5pPr lvl="4" rtl="0">
              <a:lnSpc>
                <a:spcPct val="100000"/>
              </a:lnSpc>
              <a:spcBef>
                <a:spcPts val="0"/>
              </a:spcBef>
              <a:spcAft>
                <a:spcPts val="0"/>
              </a:spcAft>
              <a:buClr>
                <a:srgbClr val="1155CC"/>
              </a:buClr>
              <a:buSzPts val="1800"/>
              <a:buNone/>
              <a:defRPr sz="1800">
                <a:solidFill>
                  <a:srgbClr val="1155CC"/>
                </a:solidFill>
              </a:defRPr>
            </a:lvl5pPr>
            <a:lvl6pPr lvl="5" rtl="0">
              <a:lnSpc>
                <a:spcPct val="100000"/>
              </a:lnSpc>
              <a:spcBef>
                <a:spcPts val="0"/>
              </a:spcBef>
              <a:spcAft>
                <a:spcPts val="0"/>
              </a:spcAft>
              <a:buClr>
                <a:srgbClr val="1155CC"/>
              </a:buClr>
              <a:buSzPts val="1800"/>
              <a:buNone/>
              <a:defRPr sz="1800">
                <a:solidFill>
                  <a:srgbClr val="1155CC"/>
                </a:solidFill>
              </a:defRPr>
            </a:lvl6pPr>
            <a:lvl7pPr lvl="6" rtl="0">
              <a:lnSpc>
                <a:spcPct val="100000"/>
              </a:lnSpc>
              <a:spcBef>
                <a:spcPts val="0"/>
              </a:spcBef>
              <a:spcAft>
                <a:spcPts val="0"/>
              </a:spcAft>
              <a:buClr>
                <a:srgbClr val="1155CC"/>
              </a:buClr>
              <a:buSzPts val="1800"/>
              <a:buNone/>
              <a:defRPr sz="1800">
                <a:solidFill>
                  <a:srgbClr val="1155CC"/>
                </a:solidFill>
              </a:defRPr>
            </a:lvl7pPr>
            <a:lvl8pPr lvl="7" rtl="0">
              <a:lnSpc>
                <a:spcPct val="100000"/>
              </a:lnSpc>
              <a:spcBef>
                <a:spcPts val="0"/>
              </a:spcBef>
              <a:spcAft>
                <a:spcPts val="0"/>
              </a:spcAft>
              <a:buClr>
                <a:srgbClr val="1155CC"/>
              </a:buClr>
              <a:buSzPts val="1800"/>
              <a:buNone/>
              <a:defRPr sz="1800">
                <a:solidFill>
                  <a:srgbClr val="1155CC"/>
                </a:solidFill>
              </a:defRPr>
            </a:lvl8pPr>
            <a:lvl9pPr lvl="8" rtl="0">
              <a:lnSpc>
                <a:spcPct val="100000"/>
              </a:lnSpc>
              <a:spcBef>
                <a:spcPts val="0"/>
              </a:spcBef>
              <a:spcAft>
                <a:spcPts val="0"/>
              </a:spcAft>
              <a:buClr>
                <a:srgbClr val="1155CC"/>
              </a:buClr>
              <a:buSzPts val="1800"/>
              <a:buNone/>
              <a:defRPr sz="1800">
                <a:solidFill>
                  <a:srgbClr val="1155CC"/>
                </a:solidFill>
              </a:defRPr>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14" name="Google Shape;14;p2"/>
          <p:cNvPicPr preferRelativeResize="0"/>
          <p:nvPr/>
        </p:nvPicPr>
        <p:blipFill rotWithShape="1">
          <a:blip r:embed="rId3">
            <a:alphaModFix/>
          </a:blip>
          <a:srcRect b="12556" l="0" r="0" t="0"/>
          <a:stretch/>
        </p:blipFill>
        <p:spPr>
          <a:xfrm>
            <a:off x="65800" y="3734025"/>
            <a:ext cx="1541975" cy="1348326"/>
          </a:xfrm>
          <a:prstGeom prst="rect">
            <a:avLst/>
          </a:prstGeom>
          <a:noFill/>
          <a:ln>
            <a:noFill/>
          </a:ln>
        </p:spPr>
      </p:pic>
      <p:pic>
        <p:nvPicPr>
          <p:cNvPr id="15" name="Google Shape;15;p2"/>
          <p:cNvPicPr preferRelativeResize="0"/>
          <p:nvPr/>
        </p:nvPicPr>
        <p:blipFill rotWithShape="1">
          <a:blip r:embed="rId4">
            <a:alphaModFix/>
          </a:blip>
          <a:srcRect b="32968" l="0" r="0" t="39120"/>
          <a:stretch/>
        </p:blipFill>
        <p:spPr>
          <a:xfrm>
            <a:off x="8202602" y="4949826"/>
            <a:ext cx="844099" cy="132526"/>
          </a:xfrm>
          <a:prstGeom prst="rect">
            <a:avLst/>
          </a:prstGeom>
          <a:noFill/>
          <a:ln>
            <a:noFill/>
          </a:ln>
        </p:spPr>
      </p:pic>
      <p:pic>
        <p:nvPicPr>
          <p:cNvPr id="16" name="Google Shape;16;p2"/>
          <p:cNvPicPr preferRelativeResize="0"/>
          <p:nvPr/>
        </p:nvPicPr>
        <p:blipFill rotWithShape="1">
          <a:blip r:embed="rId5">
            <a:alphaModFix/>
          </a:blip>
          <a:srcRect b="14807" l="0" r="0" t="10821"/>
          <a:stretch/>
        </p:blipFill>
        <p:spPr>
          <a:xfrm>
            <a:off x="6501300" y="321625"/>
            <a:ext cx="1381750" cy="1027650"/>
          </a:xfrm>
          <a:prstGeom prst="rect">
            <a:avLst/>
          </a:prstGeom>
          <a:noFill/>
          <a:ln>
            <a:noFill/>
          </a:ln>
        </p:spPr>
      </p:pic>
      <p:pic>
        <p:nvPicPr>
          <p:cNvPr id="17" name="Google Shape;17;p2"/>
          <p:cNvPicPr preferRelativeResize="0"/>
          <p:nvPr/>
        </p:nvPicPr>
        <p:blipFill rotWithShape="1">
          <a:blip r:embed="rId6">
            <a:alphaModFix/>
          </a:blip>
          <a:srcRect b="7453" l="0" r="0" t="4230"/>
          <a:stretch/>
        </p:blipFill>
        <p:spPr>
          <a:xfrm>
            <a:off x="7883047" y="321625"/>
            <a:ext cx="1163657" cy="10276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4800"/>
              <a:buNone/>
              <a:defRPr sz="4800">
                <a:solidFill>
                  <a:schemeClr val="accen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21" name="Google Shape;21;p3"/>
          <p:cNvPicPr preferRelativeResize="0"/>
          <p:nvPr/>
        </p:nvPicPr>
        <p:blipFill>
          <a:blip r:embed="rId2">
            <a:alphaModFix/>
          </a:blip>
          <a:stretch>
            <a:fillRect/>
          </a:stretch>
        </p:blipFill>
        <p:spPr>
          <a:xfrm>
            <a:off x="0" y="438"/>
            <a:ext cx="9144002" cy="5142633"/>
          </a:xfrm>
          <a:prstGeom prst="rect">
            <a:avLst/>
          </a:prstGeom>
          <a:noFill/>
          <a:ln>
            <a:noFill/>
          </a:ln>
        </p:spPr>
      </p:pic>
      <p:pic>
        <p:nvPicPr>
          <p:cNvPr id="22" name="Google Shape;22;p3"/>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23" name="Google Shape;23;p3"/>
          <p:cNvPicPr preferRelativeResize="0"/>
          <p:nvPr/>
        </p:nvPicPr>
        <p:blipFill rotWithShape="1">
          <a:blip r:embed="rId4">
            <a:alphaModFix/>
          </a:blip>
          <a:srcRect b="15172" l="18380" r="15504" t="12020"/>
          <a:stretch/>
        </p:blipFill>
        <p:spPr>
          <a:xfrm>
            <a:off x="6666275" y="4246600"/>
            <a:ext cx="638602" cy="703227"/>
          </a:xfrm>
          <a:prstGeom prst="rect">
            <a:avLst/>
          </a:prstGeom>
          <a:noFill/>
          <a:ln>
            <a:noFill/>
          </a:ln>
        </p:spPr>
      </p:pic>
      <p:grpSp>
        <p:nvGrpSpPr>
          <p:cNvPr id="24" name="Google Shape;24;p3"/>
          <p:cNvGrpSpPr/>
          <p:nvPr/>
        </p:nvGrpSpPr>
        <p:grpSpPr>
          <a:xfrm>
            <a:off x="7304875" y="4246588"/>
            <a:ext cx="1741814" cy="703225"/>
            <a:chOff x="167800" y="123700"/>
            <a:chExt cx="1741814" cy="703225"/>
          </a:xfrm>
        </p:grpSpPr>
        <p:pic>
          <p:nvPicPr>
            <p:cNvPr id="25" name="Google Shape;25;p3"/>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26" name="Google Shape;26;p3"/>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sio de Larrea"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0" name="Google Shape;30;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31" name="Google Shape;31;p4"/>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cxnSp>
        <p:nvCxnSpPr>
          <p:cNvPr id="32" name="Google Shape;32;p4"/>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pic>
        <p:nvPicPr>
          <p:cNvPr id="33" name="Google Shape;33;p4"/>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34" name="Google Shape;34;p4"/>
          <p:cNvGrpSpPr/>
          <p:nvPr/>
        </p:nvGrpSpPr>
        <p:grpSpPr>
          <a:xfrm>
            <a:off x="695300" y="4419288"/>
            <a:ext cx="1741814" cy="703225"/>
            <a:chOff x="167800" y="123700"/>
            <a:chExt cx="1741814" cy="703225"/>
          </a:xfrm>
        </p:grpSpPr>
        <p:pic>
          <p:nvPicPr>
            <p:cNvPr id="35" name="Google Shape;35;p4"/>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36" name="Google Shape;36;p4"/>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cxnSp>
        <p:nvCxnSpPr>
          <p:cNvPr id="38" name="Google Shape;38;p5"/>
          <p:cNvCxnSpPr/>
          <p:nvPr/>
        </p:nvCxnSpPr>
        <p:spPr>
          <a:xfrm>
            <a:off x="1876504" y="415650"/>
            <a:ext cx="6919500" cy="0"/>
          </a:xfrm>
          <a:prstGeom prst="straightConnector1">
            <a:avLst/>
          </a:prstGeom>
          <a:noFill/>
          <a:ln cap="flat" cmpd="sng" w="38100">
            <a:solidFill>
              <a:srgbClr val="0000FF"/>
            </a:solidFill>
            <a:prstDash val="solid"/>
            <a:round/>
            <a:headEnd len="sm" w="sm" type="none"/>
            <a:tailEnd len="sm" w="sm" type="none"/>
          </a:ln>
        </p:spPr>
      </p:cxnSp>
      <p:sp>
        <p:nvSpPr>
          <p:cNvPr id="39" name="Google Shape;39;p5"/>
          <p:cNvSpPr txBox="1"/>
          <p:nvPr>
            <p:ph type="title"/>
          </p:nvPr>
        </p:nvSpPr>
        <p:spPr>
          <a:xfrm>
            <a:off x="1790650" y="499750"/>
            <a:ext cx="7005300" cy="635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FF"/>
              </a:buClr>
              <a:buSzPts val="3000"/>
              <a:buNone/>
              <a:defRPr>
                <a:solidFill>
                  <a:srgbClr val="0000FF"/>
                </a:solidFill>
              </a:defRPr>
            </a:lvl1pPr>
            <a:lvl2pPr lvl="1" rtl="0">
              <a:spcBef>
                <a:spcPts val="0"/>
              </a:spcBef>
              <a:spcAft>
                <a:spcPts val="0"/>
              </a:spcAft>
              <a:buClr>
                <a:schemeClr val="accent1"/>
              </a:buClr>
              <a:buSzPts val="3000"/>
              <a:buNone/>
              <a:defRPr>
                <a:solidFill>
                  <a:schemeClr val="accent1"/>
                </a:solidFill>
              </a:defRPr>
            </a:lvl2pPr>
            <a:lvl3pPr lvl="2" rtl="0">
              <a:spcBef>
                <a:spcPts val="0"/>
              </a:spcBef>
              <a:spcAft>
                <a:spcPts val="0"/>
              </a:spcAft>
              <a:buClr>
                <a:schemeClr val="accent1"/>
              </a:buClr>
              <a:buSzPts val="3000"/>
              <a:buNone/>
              <a:defRPr>
                <a:solidFill>
                  <a:schemeClr val="accent1"/>
                </a:solidFill>
              </a:defRPr>
            </a:lvl3pPr>
            <a:lvl4pPr lvl="3" rtl="0">
              <a:spcBef>
                <a:spcPts val="0"/>
              </a:spcBef>
              <a:spcAft>
                <a:spcPts val="0"/>
              </a:spcAft>
              <a:buClr>
                <a:schemeClr val="accent1"/>
              </a:buClr>
              <a:buSzPts val="3000"/>
              <a:buNone/>
              <a:defRPr>
                <a:solidFill>
                  <a:schemeClr val="accent1"/>
                </a:solidFill>
              </a:defRPr>
            </a:lvl4pPr>
            <a:lvl5pPr lvl="4" rtl="0">
              <a:spcBef>
                <a:spcPts val="0"/>
              </a:spcBef>
              <a:spcAft>
                <a:spcPts val="0"/>
              </a:spcAft>
              <a:buClr>
                <a:schemeClr val="accent1"/>
              </a:buClr>
              <a:buSzPts val="3000"/>
              <a:buNone/>
              <a:defRPr>
                <a:solidFill>
                  <a:schemeClr val="accent1"/>
                </a:solidFill>
              </a:defRPr>
            </a:lvl5pPr>
            <a:lvl6pPr lvl="5" rtl="0">
              <a:spcBef>
                <a:spcPts val="0"/>
              </a:spcBef>
              <a:spcAft>
                <a:spcPts val="0"/>
              </a:spcAft>
              <a:buClr>
                <a:schemeClr val="accent1"/>
              </a:buClr>
              <a:buSzPts val="3000"/>
              <a:buNone/>
              <a:defRPr>
                <a:solidFill>
                  <a:schemeClr val="accent1"/>
                </a:solidFill>
              </a:defRPr>
            </a:lvl6pPr>
            <a:lvl7pPr lvl="6" rtl="0">
              <a:spcBef>
                <a:spcPts val="0"/>
              </a:spcBef>
              <a:spcAft>
                <a:spcPts val="0"/>
              </a:spcAft>
              <a:buClr>
                <a:schemeClr val="accent1"/>
              </a:buClr>
              <a:buSzPts val="3000"/>
              <a:buNone/>
              <a:defRPr>
                <a:solidFill>
                  <a:schemeClr val="accent1"/>
                </a:solidFill>
              </a:defRPr>
            </a:lvl7pPr>
            <a:lvl8pPr lvl="7" rtl="0">
              <a:spcBef>
                <a:spcPts val="0"/>
              </a:spcBef>
              <a:spcAft>
                <a:spcPts val="0"/>
              </a:spcAft>
              <a:buClr>
                <a:schemeClr val="accent1"/>
              </a:buClr>
              <a:buSzPts val="3000"/>
              <a:buNone/>
              <a:defRPr>
                <a:solidFill>
                  <a:schemeClr val="accent1"/>
                </a:solidFill>
              </a:defRPr>
            </a:lvl8pPr>
            <a:lvl9pPr lvl="8" rtl="0">
              <a:spcBef>
                <a:spcPts val="0"/>
              </a:spcBef>
              <a:spcAft>
                <a:spcPts val="0"/>
              </a:spcAft>
              <a:buClr>
                <a:schemeClr val="accent1"/>
              </a:buClr>
              <a:buSzPts val="3000"/>
              <a:buNone/>
              <a:defRPr>
                <a:solidFill>
                  <a:schemeClr val="accent1"/>
                </a:solidFill>
              </a:defRPr>
            </a:lvl9pPr>
          </a:lstStyle>
          <a:p/>
        </p:txBody>
      </p:sp>
      <p:sp>
        <p:nvSpPr>
          <p:cNvPr id="40" name="Google Shape;40;p5"/>
          <p:cNvSpPr txBox="1"/>
          <p:nvPr>
            <p:ph idx="1" type="body"/>
          </p:nvPr>
        </p:nvSpPr>
        <p:spPr>
          <a:xfrm>
            <a:off x="1790708"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5"/>
          <p:cNvSpPr txBox="1"/>
          <p:nvPr>
            <p:ph idx="2" type="body"/>
          </p:nvPr>
        </p:nvSpPr>
        <p:spPr>
          <a:xfrm>
            <a:off x="5392524" y="1602675"/>
            <a:ext cx="34035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2" name="Google Shape;42;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43" name="Google Shape;43;p5"/>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44" name="Google Shape;44;p5"/>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45" name="Google Shape;45;p5"/>
          <p:cNvGrpSpPr/>
          <p:nvPr/>
        </p:nvGrpSpPr>
        <p:grpSpPr>
          <a:xfrm>
            <a:off x="695300" y="4419288"/>
            <a:ext cx="1741814" cy="703225"/>
            <a:chOff x="167800" y="123700"/>
            <a:chExt cx="1741814" cy="703225"/>
          </a:xfrm>
        </p:grpSpPr>
        <p:pic>
          <p:nvPicPr>
            <p:cNvPr id="46" name="Google Shape;46;p5"/>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47" name="Google Shape;47;p5"/>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6"/>
          <p:cNvSpPr txBox="1"/>
          <p:nvPr>
            <p:ph type="title"/>
          </p:nvPr>
        </p:nvSpPr>
        <p:spPr>
          <a:xfrm>
            <a:off x="311700" y="498175"/>
            <a:ext cx="8520600" cy="6396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50" name="Google Shape;50;p6"/>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51" name="Google Shape;51;p6"/>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52" name="Google Shape;52;p6"/>
          <p:cNvGrpSpPr/>
          <p:nvPr/>
        </p:nvGrpSpPr>
        <p:grpSpPr>
          <a:xfrm>
            <a:off x="695300" y="4419288"/>
            <a:ext cx="1741814" cy="703225"/>
            <a:chOff x="167800" y="123700"/>
            <a:chExt cx="1741814" cy="703225"/>
          </a:xfrm>
        </p:grpSpPr>
        <p:pic>
          <p:nvPicPr>
            <p:cNvPr id="53" name="Google Shape;53;p6"/>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54" name="Google Shape;54;p6"/>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cxnSp>
        <p:nvCxnSpPr>
          <p:cNvPr id="56" name="Google Shape;56;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7" name="Google Shape;57;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 name="Google Shape;58;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pic>
        <p:nvPicPr>
          <p:cNvPr id="59" name="Google Shape;59;p7"/>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60" name="Google Shape;60;p7"/>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61" name="Google Shape;61;p7"/>
          <p:cNvGrpSpPr/>
          <p:nvPr/>
        </p:nvGrpSpPr>
        <p:grpSpPr>
          <a:xfrm>
            <a:off x="695300" y="4419288"/>
            <a:ext cx="1741814" cy="703225"/>
            <a:chOff x="167800" y="123700"/>
            <a:chExt cx="1741814" cy="703225"/>
          </a:xfrm>
        </p:grpSpPr>
        <p:pic>
          <p:nvPicPr>
            <p:cNvPr id="62" name="Google Shape;62;p7"/>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63" name="Google Shape;63;p7"/>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pic>
        <p:nvPicPr>
          <p:cNvPr id="65" name="Google Shape;65;p8"/>
          <p:cNvPicPr preferRelativeResize="0"/>
          <p:nvPr/>
        </p:nvPicPr>
        <p:blipFill rotWithShape="1">
          <a:blip r:embed="rId2">
            <a:alphaModFix/>
          </a:blip>
          <a:srcRect b="31917" l="0" r="0" t="0"/>
          <a:stretch/>
        </p:blipFill>
        <p:spPr>
          <a:xfrm>
            <a:off x="0" y="2724"/>
            <a:ext cx="9143999" cy="3498024"/>
          </a:xfrm>
          <a:prstGeom prst="rect">
            <a:avLst/>
          </a:prstGeom>
          <a:noFill/>
          <a:ln>
            <a:noFill/>
          </a:ln>
        </p:spPr>
      </p:pic>
      <p:sp>
        <p:nvSpPr>
          <p:cNvPr id="66" name="Google Shape;66;p8"/>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FF"/>
              </a:buClr>
              <a:buSzPts val="4500"/>
              <a:buNone/>
              <a:defRPr sz="4500">
                <a:solidFill>
                  <a:srgbClr val="0000FF"/>
                </a:solidFill>
              </a:defRPr>
            </a:lvl1pPr>
            <a:lvl2pPr lvl="1" rtl="0">
              <a:spcBef>
                <a:spcPts val="0"/>
              </a:spcBef>
              <a:spcAft>
                <a:spcPts val="0"/>
              </a:spcAft>
              <a:buClr>
                <a:srgbClr val="0000FF"/>
              </a:buClr>
              <a:buSzPts val="4500"/>
              <a:buNone/>
              <a:defRPr sz="4500">
                <a:solidFill>
                  <a:srgbClr val="0000FF"/>
                </a:solidFill>
              </a:defRPr>
            </a:lvl2pPr>
            <a:lvl3pPr lvl="2" rtl="0">
              <a:spcBef>
                <a:spcPts val="0"/>
              </a:spcBef>
              <a:spcAft>
                <a:spcPts val="0"/>
              </a:spcAft>
              <a:buClr>
                <a:srgbClr val="0000FF"/>
              </a:buClr>
              <a:buSzPts val="4500"/>
              <a:buNone/>
              <a:defRPr sz="4500">
                <a:solidFill>
                  <a:srgbClr val="0000FF"/>
                </a:solidFill>
              </a:defRPr>
            </a:lvl3pPr>
            <a:lvl4pPr lvl="3" rtl="0">
              <a:spcBef>
                <a:spcPts val="0"/>
              </a:spcBef>
              <a:spcAft>
                <a:spcPts val="0"/>
              </a:spcAft>
              <a:buClr>
                <a:srgbClr val="0000FF"/>
              </a:buClr>
              <a:buSzPts val="4500"/>
              <a:buNone/>
              <a:defRPr sz="4500">
                <a:solidFill>
                  <a:srgbClr val="0000FF"/>
                </a:solidFill>
              </a:defRPr>
            </a:lvl4pPr>
            <a:lvl5pPr lvl="4" rtl="0">
              <a:spcBef>
                <a:spcPts val="0"/>
              </a:spcBef>
              <a:spcAft>
                <a:spcPts val="0"/>
              </a:spcAft>
              <a:buClr>
                <a:srgbClr val="0000FF"/>
              </a:buClr>
              <a:buSzPts val="4500"/>
              <a:buNone/>
              <a:defRPr sz="4500">
                <a:solidFill>
                  <a:srgbClr val="0000FF"/>
                </a:solidFill>
              </a:defRPr>
            </a:lvl5pPr>
            <a:lvl6pPr lvl="5" rtl="0">
              <a:spcBef>
                <a:spcPts val="0"/>
              </a:spcBef>
              <a:spcAft>
                <a:spcPts val="0"/>
              </a:spcAft>
              <a:buClr>
                <a:srgbClr val="0000FF"/>
              </a:buClr>
              <a:buSzPts val="4500"/>
              <a:buNone/>
              <a:defRPr sz="4500">
                <a:solidFill>
                  <a:srgbClr val="0000FF"/>
                </a:solidFill>
              </a:defRPr>
            </a:lvl6pPr>
            <a:lvl7pPr lvl="6" rtl="0">
              <a:spcBef>
                <a:spcPts val="0"/>
              </a:spcBef>
              <a:spcAft>
                <a:spcPts val="0"/>
              </a:spcAft>
              <a:buClr>
                <a:srgbClr val="0000FF"/>
              </a:buClr>
              <a:buSzPts val="4500"/>
              <a:buNone/>
              <a:defRPr sz="4500">
                <a:solidFill>
                  <a:srgbClr val="0000FF"/>
                </a:solidFill>
              </a:defRPr>
            </a:lvl7pPr>
            <a:lvl8pPr lvl="7" rtl="0">
              <a:spcBef>
                <a:spcPts val="0"/>
              </a:spcBef>
              <a:spcAft>
                <a:spcPts val="0"/>
              </a:spcAft>
              <a:buClr>
                <a:srgbClr val="0000FF"/>
              </a:buClr>
              <a:buSzPts val="4500"/>
              <a:buNone/>
              <a:defRPr sz="4500">
                <a:solidFill>
                  <a:srgbClr val="0000FF"/>
                </a:solidFill>
              </a:defRPr>
            </a:lvl8pPr>
            <a:lvl9pPr lvl="8" rtl="0">
              <a:spcBef>
                <a:spcPts val="0"/>
              </a:spcBef>
              <a:spcAft>
                <a:spcPts val="0"/>
              </a:spcAft>
              <a:buClr>
                <a:srgbClr val="0000FF"/>
              </a:buClr>
              <a:buSzPts val="4500"/>
              <a:buNone/>
              <a:defRPr sz="4500">
                <a:solidFill>
                  <a:srgbClr val="0000FF"/>
                </a:solidFill>
              </a:defRPr>
            </a:lvl9pPr>
          </a:lstStyle>
          <a:p/>
        </p:txBody>
      </p:sp>
      <p:sp>
        <p:nvSpPr>
          <p:cNvPr id="67" name="Google Shape;6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68" name="Google Shape;68;p8"/>
          <p:cNvPicPr preferRelativeResize="0"/>
          <p:nvPr/>
        </p:nvPicPr>
        <p:blipFill rotWithShape="1">
          <a:blip r:embed="rId3">
            <a:alphaModFix/>
          </a:blip>
          <a:srcRect b="32968" l="0" r="0" t="39120"/>
          <a:stretch/>
        </p:blipFill>
        <p:spPr>
          <a:xfrm>
            <a:off x="8202602" y="4949826"/>
            <a:ext cx="844099" cy="132526"/>
          </a:xfrm>
          <a:prstGeom prst="rect">
            <a:avLst/>
          </a:prstGeom>
          <a:noFill/>
          <a:ln>
            <a:noFill/>
          </a:ln>
        </p:spPr>
      </p:pic>
      <p:pic>
        <p:nvPicPr>
          <p:cNvPr id="69" name="Google Shape;69;p8"/>
          <p:cNvPicPr preferRelativeResize="0"/>
          <p:nvPr/>
        </p:nvPicPr>
        <p:blipFill rotWithShape="1">
          <a:blip r:embed="rId4">
            <a:alphaModFix/>
          </a:blip>
          <a:srcRect b="15172" l="18380" r="15504" t="12020"/>
          <a:stretch/>
        </p:blipFill>
        <p:spPr>
          <a:xfrm>
            <a:off x="56700" y="4419300"/>
            <a:ext cx="638602" cy="703227"/>
          </a:xfrm>
          <a:prstGeom prst="rect">
            <a:avLst/>
          </a:prstGeom>
          <a:noFill/>
          <a:ln>
            <a:noFill/>
          </a:ln>
        </p:spPr>
      </p:pic>
      <p:grpSp>
        <p:nvGrpSpPr>
          <p:cNvPr id="70" name="Google Shape;70;p8"/>
          <p:cNvGrpSpPr/>
          <p:nvPr/>
        </p:nvGrpSpPr>
        <p:grpSpPr>
          <a:xfrm>
            <a:off x="695300" y="4419288"/>
            <a:ext cx="1741814" cy="703225"/>
            <a:chOff x="167800" y="123700"/>
            <a:chExt cx="1741814" cy="703225"/>
          </a:xfrm>
        </p:grpSpPr>
        <p:pic>
          <p:nvPicPr>
            <p:cNvPr id="71" name="Google Shape;71;p8"/>
            <p:cNvPicPr preferRelativeResize="0"/>
            <p:nvPr/>
          </p:nvPicPr>
          <p:blipFill rotWithShape="1">
            <a:blip r:embed="rId5">
              <a:alphaModFix/>
            </a:blip>
            <a:srcRect b="14807" l="0" r="0" t="10821"/>
            <a:stretch/>
          </p:blipFill>
          <p:spPr>
            <a:xfrm>
              <a:off x="167800" y="123700"/>
              <a:ext cx="945525" cy="703225"/>
            </a:xfrm>
            <a:prstGeom prst="rect">
              <a:avLst/>
            </a:prstGeom>
            <a:noFill/>
            <a:ln>
              <a:noFill/>
            </a:ln>
          </p:spPr>
        </p:pic>
        <p:pic>
          <p:nvPicPr>
            <p:cNvPr id="72" name="Google Shape;72;p8"/>
            <p:cNvPicPr preferRelativeResize="0"/>
            <p:nvPr/>
          </p:nvPicPr>
          <p:blipFill rotWithShape="1">
            <a:blip r:embed="rId6">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200"/>
              <a:buNone/>
              <a:defRPr sz="3200">
                <a:solidFill>
                  <a:schemeClr val="accent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76" name="Google Shape;76;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None/>
              <a:defRPr sz="2000"/>
            </a:lvl1pPr>
            <a:lvl2pPr lvl="1" rtl="0" algn="ctr">
              <a:lnSpc>
                <a:spcPct val="100000"/>
              </a:lnSpc>
              <a:spcBef>
                <a:spcPts val="0"/>
              </a:spcBef>
              <a:spcAft>
                <a:spcPts val="0"/>
              </a:spcAft>
              <a:buSzPts val="2000"/>
              <a:buNone/>
              <a:defRPr sz="2000"/>
            </a:lvl2pPr>
            <a:lvl3pPr lvl="2" rtl="0" algn="ctr">
              <a:lnSpc>
                <a:spcPct val="100000"/>
              </a:lnSpc>
              <a:spcBef>
                <a:spcPts val="0"/>
              </a:spcBef>
              <a:spcAft>
                <a:spcPts val="0"/>
              </a:spcAft>
              <a:buSzPts val="2000"/>
              <a:buNone/>
              <a:defRPr sz="2000"/>
            </a:lvl3pPr>
            <a:lvl4pPr lvl="3" rtl="0" algn="ctr">
              <a:lnSpc>
                <a:spcPct val="100000"/>
              </a:lnSpc>
              <a:spcBef>
                <a:spcPts val="0"/>
              </a:spcBef>
              <a:spcAft>
                <a:spcPts val="0"/>
              </a:spcAft>
              <a:buSzPts val="2000"/>
              <a:buNone/>
              <a:defRPr sz="2000"/>
            </a:lvl4pPr>
            <a:lvl5pPr lvl="4" rtl="0" algn="ctr">
              <a:lnSpc>
                <a:spcPct val="100000"/>
              </a:lnSpc>
              <a:spcBef>
                <a:spcPts val="0"/>
              </a:spcBef>
              <a:spcAft>
                <a:spcPts val="0"/>
              </a:spcAft>
              <a:buSzPts val="2000"/>
              <a:buNone/>
              <a:defRPr sz="2000"/>
            </a:lvl5pPr>
            <a:lvl6pPr lvl="5" rtl="0" algn="ctr">
              <a:lnSpc>
                <a:spcPct val="100000"/>
              </a:lnSpc>
              <a:spcBef>
                <a:spcPts val="0"/>
              </a:spcBef>
              <a:spcAft>
                <a:spcPts val="0"/>
              </a:spcAft>
              <a:buSzPts val="2000"/>
              <a:buNone/>
              <a:defRPr sz="2000"/>
            </a:lvl6pPr>
            <a:lvl7pPr lvl="6" rtl="0" algn="ctr">
              <a:lnSpc>
                <a:spcPct val="100000"/>
              </a:lnSpc>
              <a:spcBef>
                <a:spcPts val="0"/>
              </a:spcBef>
              <a:spcAft>
                <a:spcPts val="0"/>
              </a:spcAft>
              <a:buSzPts val="2000"/>
              <a:buNone/>
              <a:defRPr sz="2000"/>
            </a:lvl7pPr>
            <a:lvl8pPr lvl="7" rtl="0" algn="ctr">
              <a:lnSpc>
                <a:spcPct val="100000"/>
              </a:lnSpc>
              <a:spcBef>
                <a:spcPts val="0"/>
              </a:spcBef>
              <a:spcAft>
                <a:spcPts val="0"/>
              </a:spcAft>
              <a:buSzPts val="2000"/>
              <a:buNone/>
              <a:defRPr sz="2000"/>
            </a:lvl8pPr>
            <a:lvl9pPr lvl="8" rtl="0" algn="ctr">
              <a:lnSpc>
                <a:spcPct val="100000"/>
              </a:lnSpc>
              <a:spcBef>
                <a:spcPts val="0"/>
              </a:spcBef>
              <a:spcAft>
                <a:spcPts val="0"/>
              </a:spcAft>
              <a:buSzPts val="2000"/>
              <a:buNone/>
              <a:defRPr sz="2000"/>
            </a:lvl9pPr>
          </a:lstStyle>
          <a:p/>
        </p:txBody>
      </p:sp>
      <p:sp>
        <p:nvSpPr>
          <p:cNvPr id="77" name="Google Shape;7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78" name="Google Shape;78;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pic>
        <p:nvPicPr>
          <p:cNvPr id="79" name="Google Shape;79;p9"/>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80" name="Google Shape;80;p9"/>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81" name="Google Shape;81;p9"/>
          <p:cNvGrpSpPr/>
          <p:nvPr/>
        </p:nvGrpSpPr>
        <p:grpSpPr>
          <a:xfrm>
            <a:off x="695300" y="4419288"/>
            <a:ext cx="1741814" cy="703225"/>
            <a:chOff x="167800" y="123700"/>
            <a:chExt cx="1741814" cy="703225"/>
          </a:xfrm>
        </p:grpSpPr>
        <p:pic>
          <p:nvPicPr>
            <p:cNvPr id="82" name="Google Shape;82;p9"/>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83" name="Google Shape;83;p9"/>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4" name="Shape 84"/>
        <p:cNvGrpSpPr/>
        <p:nvPr/>
      </p:nvGrpSpPr>
      <p:grpSpPr>
        <a:xfrm>
          <a:off x="0" y="0"/>
          <a:ext cx="0" cy="0"/>
          <a:chOff x="0" y="0"/>
          <a:chExt cx="0" cy="0"/>
        </a:xfrm>
      </p:grpSpPr>
      <p:cxnSp>
        <p:nvCxnSpPr>
          <p:cNvPr id="85" name="Google Shape;85;p10"/>
          <p:cNvCxnSpPr/>
          <p:nvPr/>
        </p:nvCxnSpPr>
        <p:spPr>
          <a:xfrm>
            <a:off x="425200" y="4740000"/>
            <a:ext cx="8296800" cy="0"/>
          </a:xfrm>
          <a:prstGeom prst="straightConnector1">
            <a:avLst/>
          </a:prstGeom>
          <a:noFill/>
          <a:ln cap="flat" cmpd="sng" w="19050">
            <a:solidFill>
              <a:srgbClr val="9176B4"/>
            </a:solidFill>
            <a:prstDash val="solid"/>
            <a:round/>
            <a:headEnd len="sm" w="sm" type="none"/>
            <a:tailEnd len="sm" w="sm" type="none"/>
          </a:ln>
        </p:spPr>
      </p:cxnSp>
      <p:cxnSp>
        <p:nvCxnSpPr>
          <p:cNvPr id="86" name="Google Shape;86;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7" name="Google Shape;87;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89" name="Google Shape;89;p10"/>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90" name="Google Shape;90;p10"/>
          <p:cNvPicPr preferRelativeResize="0"/>
          <p:nvPr/>
        </p:nvPicPr>
        <p:blipFill rotWithShape="1">
          <a:blip r:embed="rId3">
            <a:alphaModFix/>
          </a:blip>
          <a:srcRect b="15172" l="18380" r="15504" t="12020"/>
          <a:stretch/>
        </p:blipFill>
        <p:spPr>
          <a:xfrm>
            <a:off x="6666275" y="64038"/>
            <a:ext cx="638602" cy="703227"/>
          </a:xfrm>
          <a:prstGeom prst="rect">
            <a:avLst/>
          </a:prstGeom>
          <a:noFill/>
          <a:ln>
            <a:noFill/>
          </a:ln>
        </p:spPr>
      </p:pic>
      <p:grpSp>
        <p:nvGrpSpPr>
          <p:cNvPr id="91" name="Google Shape;91;p10"/>
          <p:cNvGrpSpPr/>
          <p:nvPr/>
        </p:nvGrpSpPr>
        <p:grpSpPr>
          <a:xfrm>
            <a:off x="7304875" y="64025"/>
            <a:ext cx="1741814" cy="703225"/>
            <a:chOff x="167800" y="123700"/>
            <a:chExt cx="1741814" cy="703225"/>
          </a:xfrm>
        </p:grpSpPr>
        <p:pic>
          <p:nvPicPr>
            <p:cNvPr id="92" name="Google Shape;92;p10"/>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93" name="Google Shape;93;p10"/>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cxnSp>
        <p:nvCxnSpPr>
          <p:cNvPr id="95" name="Google Shape;95;p11"/>
          <p:cNvCxnSpPr/>
          <p:nvPr/>
        </p:nvCxnSpPr>
        <p:spPr>
          <a:xfrm>
            <a:off x="425200" y="415650"/>
            <a:ext cx="8296800" cy="0"/>
          </a:xfrm>
          <a:prstGeom prst="straightConnector1">
            <a:avLst/>
          </a:prstGeom>
          <a:noFill/>
          <a:ln cap="flat" cmpd="sng" w="38100">
            <a:solidFill>
              <a:schemeClr val="accent1"/>
            </a:solidFill>
            <a:prstDash val="solid"/>
            <a:round/>
            <a:headEnd len="sm" w="sm" type="none"/>
            <a:tailEnd len="sm" w="sm" type="none"/>
          </a:ln>
        </p:spPr>
      </p:cxnSp>
      <p:sp>
        <p:nvSpPr>
          <p:cNvPr id="96" name="Google Shape;96;p11"/>
          <p:cNvSpPr txBox="1"/>
          <p:nvPr>
            <p:ph hasCustomPrompt="1" type="title"/>
          </p:nvPr>
        </p:nvSpPr>
        <p:spPr>
          <a:xfrm>
            <a:off x="855550" y="509725"/>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9600"/>
              <a:buFont typeface="Lato"/>
              <a:buNone/>
              <a:defRPr sz="9600">
                <a:solidFill>
                  <a:schemeClr val="accent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97" name="Google Shape;97;p11"/>
          <p:cNvSpPr txBox="1"/>
          <p:nvPr>
            <p:ph idx="1" type="body"/>
          </p:nvPr>
        </p:nvSpPr>
        <p:spPr>
          <a:xfrm>
            <a:off x="853950" y="2042025"/>
            <a:ext cx="7436100" cy="2554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8" name="Google Shape;98;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99" name="Google Shape;99;p11"/>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0" name="Google Shape;100;p11"/>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1" name="Google Shape;101;p11"/>
          <p:cNvGrpSpPr/>
          <p:nvPr/>
        </p:nvGrpSpPr>
        <p:grpSpPr>
          <a:xfrm>
            <a:off x="695300" y="4419288"/>
            <a:ext cx="1741814" cy="703225"/>
            <a:chOff x="167800" y="123700"/>
            <a:chExt cx="1741814" cy="703225"/>
          </a:xfrm>
        </p:grpSpPr>
        <p:pic>
          <p:nvPicPr>
            <p:cNvPr id="102" name="Google Shape;102;p11"/>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03" name="Google Shape;103;p11"/>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pic>
        <p:nvPicPr>
          <p:cNvPr id="106" name="Google Shape;106;p12"/>
          <p:cNvPicPr preferRelativeResize="0"/>
          <p:nvPr/>
        </p:nvPicPr>
        <p:blipFill rotWithShape="1">
          <a:blip r:embed="rId2">
            <a:alphaModFix/>
          </a:blip>
          <a:srcRect b="32968" l="0" r="0" t="39120"/>
          <a:stretch/>
        </p:blipFill>
        <p:spPr>
          <a:xfrm>
            <a:off x="8202602" y="4949826"/>
            <a:ext cx="844099" cy="132526"/>
          </a:xfrm>
          <a:prstGeom prst="rect">
            <a:avLst/>
          </a:prstGeom>
          <a:noFill/>
          <a:ln>
            <a:noFill/>
          </a:ln>
        </p:spPr>
      </p:pic>
      <p:pic>
        <p:nvPicPr>
          <p:cNvPr id="107" name="Google Shape;107;p12"/>
          <p:cNvPicPr preferRelativeResize="0"/>
          <p:nvPr/>
        </p:nvPicPr>
        <p:blipFill rotWithShape="1">
          <a:blip r:embed="rId3">
            <a:alphaModFix/>
          </a:blip>
          <a:srcRect b="15172" l="18380" r="15504" t="12020"/>
          <a:stretch/>
        </p:blipFill>
        <p:spPr>
          <a:xfrm>
            <a:off x="56700" y="4419300"/>
            <a:ext cx="638602" cy="703227"/>
          </a:xfrm>
          <a:prstGeom prst="rect">
            <a:avLst/>
          </a:prstGeom>
          <a:noFill/>
          <a:ln>
            <a:noFill/>
          </a:ln>
        </p:spPr>
      </p:pic>
      <p:grpSp>
        <p:nvGrpSpPr>
          <p:cNvPr id="108" name="Google Shape;108;p12"/>
          <p:cNvGrpSpPr/>
          <p:nvPr/>
        </p:nvGrpSpPr>
        <p:grpSpPr>
          <a:xfrm>
            <a:off x="695300" y="4419288"/>
            <a:ext cx="1741814" cy="703225"/>
            <a:chOff x="167800" y="123700"/>
            <a:chExt cx="1741814" cy="703225"/>
          </a:xfrm>
        </p:grpSpPr>
        <p:pic>
          <p:nvPicPr>
            <p:cNvPr id="109" name="Google Shape;109;p12"/>
            <p:cNvPicPr preferRelativeResize="0"/>
            <p:nvPr/>
          </p:nvPicPr>
          <p:blipFill rotWithShape="1">
            <a:blip r:embed="rId4">
              <a:alphaModFix/>
            </a:blip>
            <a:srcRect b="14807" l="0" r="0" t="10821"/>
            <a:stretch/>
          </p:blipFill>
          <p:spPr>
            <a:xfrm>
              <a:off x="167800" y="123700"/>
              <a:ext cx="945525" cy="703225"/>
            </a:xfrm>
            <a:prstGeom prst="rect">
              <a:avLst/>
            </a:prstGeom>
            <a:noFill/>
            <a:ln>
              <a:noFill/>
            </a:ln>
          </p:spPr>
        </p:pic>
        <p:pic>
          <p:nvPicPr>
            <p:cNvPr id="110" name="Google Shape;110;p12"/>
            <p:cNvPicPr preferRelativeResize="0"/>
            <p:nvPr/>
          </p:nvPicPr>
          <p:blipFill rotWithShape="1">
            <a:blip r:embed="rId5">
              <a:alphaModFix/>
            </a:blip>
            <a:srcRect b="7453" l="0" r="0" t="4230"/>
            <a:stretch/>
          </p:blipFill>
          <p:spPr>
            <a:xfrm>
              <a:off x="1113324" y="123700"/>
              <a:ext cx="796290" cy="70322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7.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2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2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 Id="rId3" Type="http://schemas.openxmlformats.org/officeDocument/2006/relationships/image" Target="../media/image2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 Id="rId3" Type="http://schemas.openxmlformats.org/officeDocument/2006/relationships/image" Target="../media/image2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7.xml"/><Relationship Id="rId3"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9.xml"/><Relationship Id="rId3" Type="http://schemas.openxmlformats.org/officeDocument/2006/relationships/image" Target="../media/image3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1.xml"/><Relationship Id="rId3" Type="http://schemas.openxmlformats.org/officeDocument/2006/relationships/image" Target="../media/image2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2.xml"/><Relationship Id="rId3" Type="http://schemas.openxmlformats.org/officeDocument/2006/relationships/image" Target="../media/image32.png"/><Relationship Id="rId4" Type="http://schemas.openxmlformats.org/officeDocument/2006/relationships/image" Target="../media/image3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3"/>
          <p:cNvSpPr txBox="1"/>
          <p:nvPr>
            <p:ph type="ctrTitle"/>
          </p:nvPr>
        </p:nvSpPr>
        <p:spPr>
          <a:xfrm>
            <a:off x="1086450" y="1488675"/>
            <a:ext cx="69711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Diplomado de Fisioterapia en la ATM</a:t>
            </a:r>
            <a:endParaRPr/>
          </a:p>
        </p:txBody>
      </p:sp>
      <p:sp>
        <p:nvSpPr>
          <p:cNvPr id="116" name="Google Shape;116;p13"/>
          <p:cNvSpPr txBox="1"/>
          <p:nvPr>
            <p:ph idx="1" type="subTitle"/>
          </p:nvPr>
        </p:nvSpPr>
        <p:spPr>
          <a:xfrm>
            <a:off x="1086450" y="3030675"/>
            <a:ext cx="6331500" cy="44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Módulo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4"/>
          <p:cNvSpPr txBox="1"/>
          <p:nvPr>
            <p:ph type="title"/>
          </p:nvPr>
        </p:nvSpPr>
        <p:spPr>
          <a:xfrm>
            <a:off x="416450" y="1047150"/>
            <a:ext cx="7026300" cy="30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Trastorno temporomandibular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5"/>
          <p:cNvPicPr preferRelativeResize="0"/>
          <p:nvPr/>
        </p:nvPicPr>
        <p:blipFill rotWithShape="1">
          <a:blip r:embed="rId3">
            <a:alphaModFix/>
          </a:blip>
          <a:srcRect b="0" l="0" r="0" t="3633"/>
          <a:stretch/>
        </p:blipFill>
        <p:spPr>
          <a:xfrm>
            <a:off x="2065700" y="240350"/>
            <a:ext cx="5012600" cy="4662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6"/>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“L</a:t>
            </a:r>
            <a:r>
              <a:rPr lang="es"/>
              <a:t>os trastornos temporomandibulares son un </a:t>
            </a:r>
            <a:r>
              <a:rPr lang="es">
                <a:solidFill>
                  <a:srgbClr val="9176B4"/>
                </a:solidFill>
              </a:rPr>
              <a:t>término genérico</a:t>
            </a:r>
            <a:r>
              <a:rPr lang="es"/>
              <a:t> para una serie de signos y síntomas clínicos que involucran los músculos masticatorios, la articulación temporomandibular y las estructuras asociadas.”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7"/>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“Grupo de afecciones de la región orofacial con la implicación de condiciones de tipo musculoesqueléticas que afectan a la articulación temporomandibular, la musculatura masticatoria y </a:t>
            </a:r>
            <a:r>
              <a:rPr lang="es">
                <a:solidFill>
                  <a:srgbClr val="9176B4"/>
                </a:solidFill>
              </a:rPr>
              <a:t>estructuras anatómicas adyacentes</a:t>
            </a:r>
            <a:r>
              <a:rPr lang="es"/>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8"/>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“Conjunto de manifestaciones las cuales presentan también alteraciones auditivas, sensación de ardor en garganta y lengua, cefalea, y trismo. Estos síntomas los atribuyen a una alteración degenerativa del disco articular, </a:t>
            </a:r>
            <a:r>
              <a:rPr lang="es">
                <a:solidFill>
                  <a:srgbClr val="9176B4"/>
                </a:solidFill>
              </a:rPr>
              <a:t>compresión de las trompas de Eustaquio y de la porción timpánica del conducto auditivo externo</a:t>
            </a:r>
            <a:r>
              <a:rPr lang="es"/>
              <a:t>, erosión ósea de la fosa glenoidea del hueso temporal e irritación del nervio temporal y la cuerda timpánica.”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9"/>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3000"/>
              <a:t>“Cualquier disfunción de la ATM y la musculatura de la masticación tendrá un impacto directo en los cambios posturales de la zona cervical, y por ende de la cabeza y de los hombros.”</a:t>
            </a:r>
            <a:endParaRPr sz="3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2800"/>
              <a:t>“</a:t>
            </a:r>
            <a:r>
              <a:rPr lang="es" sz="2800"/>
              <a:t>El signo más común es el dolor en la zona anterior del oído con irradiación a la zona que lo origina. Suele ser unilateral y se puede presentar de forma subaguda, aguda o crónica, contínuo e intensificado a las parafunciones de la mandíbula.”</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1"/>
          <p:cNvSpPr txBox="1"/>
          <p:nvPr>
            <p:ph type="title"/>
          </p:nvPr>
        </p:nvSpPr>
        <p:spPr>
          <a:xfrm>
            <a:off x="268675" y="2242200"/>
            <a:ext cx="4045200" cy="65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Signos y síntomas</a:t>
            </a:r>
            <a:endParaRPr/>
          </a:p>
        </p:txBody>
      </p:sp>
      <p:sp>
        <p:nvSpPr>
          <p:cNvPr id="157" name="Google Shape;157;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Dolor facial o cefálico</a:t>
            </a:r>
            <a:endParaRPr sz="1600"/>
          </a:p>
          <a:p>
            <a:pPr indent="-330200" lvl="0" marL="457200" rtl="0" algn="l">
              <a:spcBef>
                <a:spcPts val="0"/>
              </a:spcBef>
              <a:spcAft>
                <a:spcPts val="0"/>
              </a:spcAft>
              <a:buSzPts val="1600"/>
              <a:buChar char="●"/>
            </a:pPr>
            <a:r>
              <a:rPr lang="es" sz="1600"/>
              <a:t>Cervicalgia</a:t>
            </a:r>
            <a:endParaRPr sz="1600"/>
          </a:p>
          <a:p>
            <a:pPr indent="-330200" lvl="0" marL="457200" rtl="0" algn="l">
              <a:spcBef>
                <a:spcPts val="0"/>
              </a:spcBef>
              <a:spcAft>
                <a:spcPts val="0"/>
              </a:spcAft>
              <a:buSzPts val="1600"/>
              <a:buChar char="●"/>
            </a:pPr>
            <a:r>
              <a:rPr lang="es" sz="1600"/>
              <a:t>Síntomas auditivos</a:t>
            </a:r>
            <a:endParaRPr sz="1600"/>
          </a:p>
          <a:p>
            <a:pPr indent="-330200" lvl="0" marL="457200" rtl="0" algn="l">
              <a:spcBef>
                <a:spcPts val="0"/>
              </a:spcBef>
              <a:spcAft>
                <a:spcPts val="0"/>
              </a:spcAft>
              <a:buSzPts val="1600"/>
              <a:buChar char="●"/>
            </a:pPr>
            <a:r>
              <a:rPr lang="es" sz="1600"/>
              <a:t>Vértigo</a:t>
            </a:r>
            <a:endParaRPr sz="1600"/>
          </a:p>
          <a:p>
            <a:pPr indent="-330200" lvl="0" marL="457200" rtl="0" algn="l">
              <a:spcBef>
                <a:spcPts val="0"/>
              </a:spcBef>
              <a:spcAft>
                <a:spcPts val="0"/>
              </a:spcAft>
              <a:buSzPts val="1600"/>
              <a:buChar char="●"/>
            </a:pPr>
            <a:r>
              <a:rPr lang="es" sz="1600"/>
              <a:t>Síntomas Oftálmicos</a:t>
            </a:r>
            <a:endParaRPr sz="1600"/>
          </a:p>
          <a:p>
            <a:pPr indent="-330200" lvl="0" marL="457200" rtl="0" algn="l">
              <a:spcBef>
                <a:spcPts val="0"/>
              </a:spcBef>
              <a:spcAft>
                <a:spcPts val="0"/>
              </a:spcAft>
              <a:buSzPts val="1600"/>
              <a:buChar char="●"/>
            </a:pPr>
            <a:r>
              <a:rPr lang="es" sz="1600"/>
              <a:t>Alteraciones oclusales</a:t>
            </a:r>
            <a:endParaRPr sz="1600"/>
          </a:p>
          <a:p>
            <a:pPr indent="-330200" lvl="0" marL="457200" rtl="0" algn="l">
              <a:spcBef>
                <a:spcPts val="0"/>
              </a:spcBef>
              <a:spcAft>
                <a:spcPts val="0"/>
              </a:spcAft>
              <a:buSzPts val="1600"/>
              <a:buChar char="●"/>
            </a:pPr>
            <a:r>
              <a:rPr lang="es" sz="1600"/>
              <a:t>Ruidos articulares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3700"/>
              <a:t>“La presencia de ruidos articulares no condiciona al paciente a padecer un TTM”</a:t>
            </a:r>
            <a:endParaRPr sz="3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265500" y="1235550"/>
            <a:ext cx="4045200" cy="267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300"/>
              <a:t>Los ruidos articulares en niños son signo de un desplazamiento discal avanzado.</a:t>
            </a:r>
            <a:endParaRPr sz="3300"/>
          </a:p>
        </p:txBody>
      </p:sp>
      <p:sp>
        <p:nvSpPr>
          <p:cNvPr id="168" name="Google Shape;168;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Impacto negativo en el crecimiento mandibular.</a:t>
            </a:r>
            <a:endParaRPr sz="1600"/>
          </a:p>
          <a:p>
            <a:pPr indent="-330200" lvl="0" marL="457200" rtl="0" algn="l">
              <a:spcBef>
                <a:spcPts val="0"/>
              </a:spcBef>
              <a:spcAft>
                <a:spcPts val="0"/>
              </a:spcAft>
              <a:buSzPts val="1600"/>
              <a:buChar char="●"/>
            </a:pPr>
            <a:r>
              <a:rPr lang="es" sz="1600"/>
              <a:t>DD unilateral en el crecimiento retarda el crecimiento condilar en el lado afectado (causando clase II en el lado afectado y clase I en el lado normal).</a:t>
            </a:r>
            <a:endParaRPr sz="1600"/>
          </a:p>
          <a:p>
            <a:pPr indent="-330200" lvl="0" marL="457200" rtl="0" algn="l">
              <a:spcBef>
                <a:spcPts val="0"/>
              </a:spcBef>
              <a:spcAft>
                <a:spcPts val="0"/>
              </a:spcAft>
              <a:buSzPts val="1600"/>
              <a:buChar char="●"/>
            </a:pPr>
            <a:r>
              <a:rPr lang="es" sz="1600"/>
              <a:t>Desviación de la línea media sup sobre la inf deslizando hacia el lado afectado causando contactos fuertes  en el lado afectado y suaves en el contralateral.</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4"/>
          <p:cNvSpPr txBox="1"/>
          <p:nvPr>
            <p:ph type="title"/>
          </p:nvPr>
        </p:nvSpPr>
        <p:spPr>
          <a:xfrm>
            <a:off x="265500" y="2231550"/>
            <a:ext cx="4045200" cy="680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Datos en infantes</a:t>
            </a:r>
            <a:endParaRPr/>
          </a:p>
        </p:txBody>
      </p:sp>
      <p:sp>
        <p:nvSpPr>
          <p:cNvPr id="174" name="Google Shape;174;p24"/>
          <p:cNvSpPr txBox="1"/>
          <p:nvPr>
            <p:ph idx="2" type="body"/>
          </p:nvPr>
        </p:nvSpPr>
        <p:spPr>
          <a:xfrm>
            <a:off x="4939500" y="700300"/>
            <a:ext cx="3837000" cy="38019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Prevalencia del </a:t>
            </a:r>
            <a:r>
              <a:rPr b="1" lang="es" sz="1600">
                <a:solidFill>
                  <a:srgbClr val="00B1AA"/>
                </a:solidFill>
              </a:rPr>
              <a:t>9.8 al 80%</a:t>
            </a:r>
            <a:r>
              <a:rPr lang="es" sz="1600">
                <a:solidFill>
                  <a:srgbClr val="00B1AA"/>
                </a:solidFill>
              </a:rPr>
              <a:t>. </a:t>
            </a:r>
            <a:r>
              <a:rPr lang="es" sz="1600"/>
              <a:t>Los síntomas pueden tener un impacto psicosocial en la calidad de vida del niño. </a:t>
            </a:r>
            <a:endParaRPr sz="1600"/>
          </a:p>
          <a:p>
            <a:pPr indent="-330200" lvl="0" marL="457200" rtl="0" algn="l">
              <a:spcBef>
                <a:spcPts val="0"/>
              </a:spcBef>
              <a:spcAft>
                <a:spcPts val="0"/>
              </a:spcAft>
              <a:buSzPts val="1600"/>
              <a:buChar char="●"/>
            </a:pPr>
            <a:r>
              <a:rPr lang="es" sz="1600"/>
              <a:t>El mal funcionamiento y la maloclusión se forman durante el periodo de la dentición infantil. </a:t>
            </a:r>
            <a:endParaRPr sz="1600"/>
          </a:p>
          <a:p>
            <a:pPr indent="-330200" lvl="0" marL="457200" rtl="0" algn="l">
              <a:spcBef>
                <a:spcPts val="0"/>
              </a:spcBef>
              <a:spcAft>
                <a:spcPts val="0"/>
              </a:spcAft>
              <a:buSzPts val="1600"/>
              <a:buChar char="●"/>
            </a:pPr>
            <a:r>
              <a:rPr lang="es" sz="1600"/>
              <a:t>Los síntomas se exacerban por hábitos parafuncionales y factores psicológicos. </a:t>
            </a:r>
            <a:endParaRPr sz="1600"/>
          </a:p>
          <a:p>
            <a:pPr indent="-330200" lvl="0" marL="457200" rtl="0" algn="l">
              <a:spcBef>
                <a:spcPts val="0"/>
              </a:spcBef>
              <a:spcAft>
                <a:spcPts val="0"/>
              </a:spcAft>
              <a:buSzPts val="1600"/>
              <a:buChar char="●"/>
            </a:pPr>
            <a:r>
              <a:rPr lang="es" sz="1600"/>
              <a:t>La población pediátrica no puede describir adecuadamente los síntomas.</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title"/>
          </p:nvPr>
        </p:nvSpPr>
        <p:spPr>
          <a:xfrm>
            <a:off x="291025" y="2242200"/>
            <a:ext cx="4045200" cy="65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Factores de riesgo</a:t>
            </a:r>
            <a:endParaRPr/>
          </a:p>
        </p:txBody>
      </p:sp>
      <p:sp>
        <p:nvSpPr>
          <p:cNvPr id="180" name="Google Shape;180;p2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Edad </a:t>
            </a:r>
            <a:endParaRPr sz="1600"/>
          </a:p>
          <a:p>
            <a:pPr indent="-330200" lvl="0" marL="457200" rtl="0" algn="l">
              <a:spcBef>
                <a:spcPts val="0"/>
              </a:spcBef>
              <a:spcAft>
                <a:spcPts val="0"/>
              </a:spcAft>
              <a:buSzPts val="1600"/>
              <a:buChar char="●"/>
            </a:pPr>
            <a:r>
              <a:rPr lang="es" sz="1600"/>
              <a:t>Sexo</a:t>
            </a:r>
            <a:endParaRPr sz="1600"/>
          </a:p>
          <a:p>
            <a:pPr indent="-330200" lvl="0" marL="457200" rtl="0" algn="l">
              <a:spcBef>
                <a:spcPts val="0"/>
              </a:spcBef>
              <a:spcAft>
                <a:spcPts val="0"/>
              </a:spcAft>
              <a:buSzPts val="1600"/>
              <a:buChar char="●"/>
            </a:pPr>
            <a:r>
              <a:rPr lang="es" sz="1600"/>
              <a:t>Alteraciones oclusales</a:t>
            </a:r>
            <a:endParaRPr sz="1600"/>
          </a:p>
          <a:p>
            <a:pPr indent="-304800" lvl="1" marL="914400" rtl="0" algn="l">
              <a:spcBef>
                <a:spcPts val="0"/>
              </a:spcBef>
              <a:spcAft>
                <a:spcPts val="0"/>
              </a:spcAft>
              <a:buSzPts val="1200"/>
              <a:buChar char="○"/>
            </a:pPr>
            <a:r>
              <a:rPr lang="es" sz="1200"/>
              <a:t>Interferencias oclusales</a:t>
            </a:r>
            <a:endParaRPr sz="1200"/>
          </a:p>
          <a:p>
            <a:pPr indent="-330200" lvl="0" marL="457200" rtl="0" algn="l">
              <a:spcBef>
                <a:spcPts val="0"/>
              </a:spcBef>
              <a:spcAft>
                <a:spcPts val="0"/>
              </a:spcAft>
              <a:buSzPts val="1600"/>
              <a:buChar char="●"/>
            </a:pPr>
            <a:r>
              <a:rPr lang="es" sz="1600"/>
              <a:t>Hábitos parafuncionales</a:t>
            </a:r>
            <a:endParaRPr sz="1600"/>
          </a:p>
          <a:p>
            <a:pPr indent="-330200" lvl="0" marL="457200" rtl="0" algn="l">
              <a:spcBef>
                <a:spcPts val="0"/>
              </a:spcBef>
              <a:spcAft>
                <a:spcPts val="0"/>
              </a:spcAft>
              <a:buSzPts val="1600"/>
              <a:buChar char="●"/>
            </a:pPr>
            <a:r>
              <a:rPr lang="es" sz="1600"/>
              <a:t>Piercings orales</a:t>
            </a:r>
            <a:endParaRPr sz="1600"/>
          </a:p>
          <a:p>
            <a:pPr indent="-330200" lvl="0" marL="457200" rtl="0" algn="l">
              <a:spcBef>
                <a:spcPts val="0"/>
              </a:spcBef>
              <a:spcAft>
                <a:spcPts val="0"/>
              </a:spcAft>
              <a:buSzPts val="1600"/>
              <a:buChar char="●"/>
            </a:pPr>
            <a:r>
              <a:rPr lang="es" sz="1600"/>
              <a:t>Maloclusiones</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271200" y="2001750"/>
            <a:ext cx="40452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Hábitos parafuncionales</a:t>
            </a:r>
            <a:endParaRPr/>
          </a:p>
        </p:txBody>
      </p:sp>
      <p:sp>
        <p:nvSpPr>
          <p:cNvPr id="186" name="Google Shape;186;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600"/>
              <a:t>No tienen sentido útil, son involuntarios e incluso desconocidos por la propia persona. Entre estos hábitos se presentan la onicofagia, succión digital, la mordedura de labios, lengua u otros objetos, y esto normalmente no daña el sistema estomatognático. </a:t>
            </a:r>
            <a:endParaRPr sz="1600"/>
          </a:p>
          <a:p>
            <a:pPr indent="0" lvl="0" marL="0" rtl="0" algn="l">
              <a:spcBef>
                <a:spcPts val="1600"/>
              </a:spcBef>
              <a:spcAft>
                <a:spcPts val="1600"/>
              </a:spcAft>
              <a:buNone/>
            </a:pPr>
            <a:r>
              <a:rPr lang="es" sz="1600"/>
              <a:t>Sin embargo, cuando la actividad excede la tolerancia fisiológica individual, puede causar daño a la dentición, musculatura y ATM.</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Factores predisponentes	</a:t>
            </a:r>
            <a:endParaRPr/>
          </a:p>
        </p:txBody>
      </p:sp>
      <p:sp>
        <p:nvSpPr>
          <p:cNvPr id="192" name="Google Shape;192;p27"/>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Factores patofisiológicos: relacionados con enfermedades que padece el ser humano, estos pueden relacionarse con el área neurológica, vascular, hormonal, nutricional y con enfermedades degenerativas. </a:t>
            </a:r>
            <a:endParaRPr sz="1600"/>
          </a:p>
          <a:p>
            <a:pPr indent="-330200" lvl="0" marL="457200" rtl="0" algn="l">
              <a:spcBef>
                <a:spcPts val="0"/>
              </a:spcBef>
              <a:spcAft>
                <a:spcPts val="0"/>
              </a:spcAft>
              <a:buSzPts val="1600"/>
              <a:buChar char="●"/>
            </a:pPr>
            <a:r>
              <a:rPr lang="es" sz="1600"/>
              <a:t>Factores estructurales: fallos en el desarrollo condilar de la ATM. </a:t>
            </a:r>
            <a:endParaRPr sz="1600"/>
          </a:p>
          <a:p>
            <a:pPr indent="-330200" lvl="0" marL="457200" rtl="0" algn="l">
              <a:spcBef>
                <a:spcPts val="0"/>
              </a:spcBef>
              <a:spcAft>
                <a:spcPts val="0"/>
              </a:spcAft>
              <a:buSzPts val="1600"/>
              <a:buChar char="●"/>
            </a:pPr>
            <a:r>
              <a:rPr lang="es" sz="1600">
                <a:solidFill>
                  <a:schemeClr val="accent1"/>
                </a:solidFill>
              </a:rPr>
              <a:t>Factores oclusales: en relación con el tipo de mordida y los antecedentes ortodónticos.</a:t>
            </a:r>
            <a:r>
              <a:rPr lang="es" sz="1600">
                <a:solidFill>
                  <a:schemeClr val="dk1"/>
                </a:solidFill>
              </a:rPr>
              <a:t> </a:t>
            </a:r>
            <a:endParaRPr sz="1600"/>
          </a:p>
        </p:txBody>
      </p:sp>
      <p:pic>
        <p:nvPicPr>
          <p:cNvPr id="193" name="Google Shape;193;p27"/>
          <p:cNvPicPr preferRelativeResize="0"/>
          <p:nvPr/>
        </p:nvPicPr>
        <p:blipFill>
          <a:blip r:embed="rId3">
            <a:alphaModFix/>
          </a:blip>
          <a:stretch>
            <a:fillRect/>
          </a:stretch>
        </p:blipFill>
        <p:spPr>
          <a:xfrm>
            <a:off x="0" y="1350000"/>
            <a:ext cx="1695123" cy="1221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Factores precipitantes	</a:t>
            </a:r>
            <a:endParaRPr/>
          </a:p>
        </p:txBody>
      </p:sp>
      <p:sp>
        <p:nvSpPr>
          <p:cNvPr id="199" name="Google Shape;199;p28"/>
          <p:cNvSpPr txBox="1"/>
          <p:nvPr>
            <p:ph idx="1" type="body"/>
          </p:nvPr>
        </p:nvSpPr>
        <p:spPr>
          <a:xfrm>
            <a:off x="1800500" y="1063200"/>
            <a:ext cx="6958200" cy="3700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Macrotraumas</a:t>
            </a:r>
            <a:endParaRPr sz="1400"/>
          </a:p>
          <a:p>
            <a:pPr indent="-317500" lvl="1" marL="914400" rtl="0" algn="l">
              <a:spcBef>
                <a:spcPts val="0"/>
              </a:spcBef>
              <a:spcAft>
                <a:spcPts val="0"/>
              </a:spcAft>
              <a:buSzPts val="1400"/>
              <a:buChar char="○"/>
            </a:pPr>
            <a:r>
              <a:rPr lang="es"/>
              <a:t>Golpes directos</a:t>
            </a:r>
            <a:endParaRPr/>
          </a:p>
          <a:p>
            <a:pPr indent="-317500" lvl="1" marL="914400" rtl="0" algn="l">
              <a:spcBef>
                <a:spcPts val="0"/>
              </a:spcBef>
              <a:spcAft>
                <a:spcPts val="0"/>
              </a:spcAft>
              <a:buSzPts val="1400"/>
              <a:buChar char="○"/>
            </a:pPr>
            <a:r>
              <a:rPr lang="es"/>
              <a:t>Latigazo cervical</a:t>
            </a:r>
            <a:endParaRPr/>
          </a:p>
          <a:p>
            <a:pPr indent="-317500" lvl="1" marL="914400" rtl="0" algn="l">
              <a:spcBef>
                <a:spcPts val="0"/>
              </a:spcBef>
              <a:spcAft>
                <a:spcPts val="0"/>
              </a:spcAft>
              <a:buSzPts val="1400"/>
              <a:buChar char="○"/>
            </a:pPr>
            <a:r>
              <a:rPr lang="es"/>
              <a:t>Apertura bucal forzada</a:t>
            </a:r>
            <a:endParaRPr/>
          </a:p>
          <a:p>
            <a:pPr indent="-317500" lvl="0" marL="457200" rtl="0" algn="l">
              <a:spcBef>
                <a:spcPts val="0"/>
              </a:spcBef>
              <a:spcAft>
                <a:spcPts val="0"/>
              </a:spcAft>
              <a:buSzPts val="1400"/>
              <a:buChar char="●"/>
            </a:pPr>
            <a:r>
              <a:rPr lang="es" sz="1400"/>
              <a:t>Microtraumas repetidos</a:t>
            </a:r>
            <a:endParaRPr sz="1400"/>
          </a:p>
          <a:p>
            <a:pPr indent="-317500" lvl="1" marL="914400" rtl="0" algn="l">
              <a:spcBef>
                <a:spcPts val="0"/>
              </a:spcBef>
              <a:spcAft>
                <a:spcPts val="0"/>
              </a:spcAft>
              <a:buSzPts val="1400"/>
              <a:buChar char="○"/>
            </a:pPr>
            <a:r>
              <a:rPr lang="es"/>
              <a:t>Bruxismo</a:t>
            </a:r>
            <a:endParaRPr/>
          </a:p>
          <a:p>
            <a:pPr indent="-317500" lvl="1" marL="914400" rtl="0" algn="l">
              <a:spcBef>
                <a:spcPts val="0"/>
              </a:spcBef>
              <a:spcAft>
                <a:spcPts val="0"/>
              </a:spcAft>
              <a:buSzPts val="1400"/>
              <a:buChar char="○"/>
            </a:pPr>
            <a:r>
              <a:rPr lang="es"/>
              <a:t>Hábitos parafuncionales</a:t>
            </a:r>
            <a:endParaRPr/>
          </a:p>
          <a:p>
            <a:pPr indent="-317500" lvl="1" marL="914400" rtl="0" algn="l">
              <a:spcBef>
                <a:spcPts val="0"/>
              </a:spcBef>
              <a:spcAft>
                <a:spcPts val="0"/>
              </a:spcAft>
              <a:buSzPts val="1400"/>
              <a:buChar char="○"/>
            </a:pPr>
            <a:r>
              <a:rPr lang="es"/>
              <a:t>Carga muscular excesiva</a:t>
            </a:r>
            <a:endParaRPr/>
          </a:p>
          <a:p>
            <a:pPr indent="-317500" lvl="0" marL="457200" rtl="0" algn="l">
              <a:spcBef>
                <a:spcPts val="0"/>
              </a:spcBef>
              <a:spcAft>
                <a:spcPts val="0"/>
              </a:spcAft>
              <a:buSzPts val="1400"/>
              <a:buChar char="●"/>
            </a:pPr>
            <a:r>
              <a:rPr lang="es" sz="1400"/>
              <a:t>Alteraciones oclusales y dentales</a:t>
            </a:r>
            <a:endParaRPr sz="1400"/>
          </a:p>
          <a:p>
            <a:pPr indent="-317500" lvl="1" marL="914400" rtl="0" algn="l">
              <a:spcBef>
                <a:spcPts val="0"/>
              </a:spcBef>
              <a:spcAft>
                <a:spcPts val="0"/>
              </a:spcAft>
              <a:buSzPts val="1400"/>
              <a:buChar char="○"/>
            </a:pPr>
            <a:r>
              <a:rPr lang="es"/>
              <a:t>Maloclusiones</a:t>
            </a:r>
            <a:endParaRPr/>
          </a:p>
          <a:p>
            <a:pPr indent="-317500" lvl="1" marL="914400" rtl="0" algn="l">
              <a:spcBef>
                <a:spcPts val="0"/>
              </a:spcBef>
              <a:spcAft>
                <a:spcPts val="0"/>
              </a:spcAft>
              <a:buSzPts val="1400"/>
              <a:buChar char="○"/>
            </a:pPr>
            <a:r>
              <a:rPr lang="es"/>
              <a:t>Interferencias oclusales posteriores</a:t>
            </a:r>
            <a:endParaRPr/>
          </a:p>
          <a:p>
            <a:pPr indent="-317500" lvl="1" marL="914400" rtl="0" algn="l">
              <a:spcBef>
                <a:spcPts val="0"/>
              </a:spcBef>
              <a:spcAft>
                <a:spcPts val="0"/>
              </a:spcAft>
              <a:buSzPts val="1400"/>
              <a:buChar char="○"/>
            </a:pPr>
            <a:r>
              <a:rPr lang="es"/>
              <a:t>Pérdida de piezas</a:t>
            </a:r>
            <a:endParaRPr/>
          </a:p>
          <a:p>
            <a:pPr indent="-317500" lvl="1" marL="914400" rtl="0" algn="l">
              <a:spcBef>
                <a:spcPts val="0"/>
              </a:spcBef>
              <a:spcAft>
                <a:spcPts val="0"/>
              </a:spcAft>
              <a:buSzPts val="1400"/>
              <a:buChar char="○"/>
            </a:pPr>
            <a:r>
              <a:rPr lang="es"/>
              <a:t>Ortodoncia mal planificada</a:t>
            </a:r>
            <a:endParaRPr/>
          </a:p>
          <a:p>
            <a:pPr indent="-323850" lvl="0" marL="457200" rtl="0" algn="l">
              <a:spcBef>
                <a:spcPts val="0"/>
              </a:spcBef>
              <a:spcAft>
                <a:spcPts val="0"/>
              </a:spcAft>
              <a:buSzPts val="1500"/>
              <a:buChar char="●"/>
            </a:pPr>
            <a:r>
              <a:rPr lang="es" sz="1500"/>
              <a:t>Crisis emocionales agudas</a:t>
            </a:r>
            <a:endParaRPr sz="1500"/>
          </a:p>
          <a:p>
            <a:pPr indent="0" lvl="0" marL="0" rtl="0" algn="l">
              <a:spcBef>
                <a:spcPts val="0"/>
              </a:spcBef>
              <a:spcAft>
                <a:spcPts val="0"/>
              </a:spcAft>
              <a:buNone/>
            </a:pPr>
            <a:r>
              <a:t/>
            </a:r>
            <a:endParaRPr sz="1400"/>
          </a:p>
        </p:txBody>
      </p:sp>
      <p:pic>
        <p:nvPicPr>
          <p:cNvPr id="200" name="Google Shape;200;p28"/>
          <p:cNvPicPr preferRelativeResize="0"/>
          <p:nvPr/>
        </p:nvPicPr>
        <p:blipFill>
          <a:blip r:embed="rId3">
            <a:alphaModFix/>
          </a:blip>
          <a:stretch>
            <a:fillRect/>
          </a:stretch>
        </p:blipFill>
        <p:spPr>
          <a:xfrm>
            <a:off x="0" y="1230375"/>
            <a:ext cx="1925900" cy="12742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Factores perpetuantes</a:t>
            </a:r>
            <a:endParaRPr/>
          </a:p>
        </p:txBody>
      </p:sp>
      <p:sp>
        <p:nvSpPr>
          <p:cNvPr id="206" name="Google Shape;206;p29"/>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s" sz="1700"/>
              <a:t>Factores médicos y sistémicos</a:t>
            </a:r>
            <a:endParaRPr sz="1700"/>
          </a:p>
          <a:p>
            <a:pPr indent="-336550" lvl="0" marL="457200" rtl="0" algn="l">
              <a:spcBef>
                <a:spcPts val="0"/>
              </a:spcBef>
              <a:spcAft>
                <a:spcPts val="0"/>
              </a:spcAft>
              <a:buSzPts val="1700"/>
              <a:buChar char="●"/>
            </a:pPr>
            <a:r>
              <a:rPr lang="es" sz="1700"/>
              <a:t>Factores anatómicos y estructurales</a:t>
            </a:r>
            <a:endParaRPr sz="1700"/>
          </a:p>
          <a:p>
            <a:pPr indent="-285750" lvl="1" marL="914400" rtl="0" algn="l">
              <a:spcBef>
                <a:spcPts val="0"/>
              </a:spcBef>
              <a:spcAft>
                <a:spcPts val="0"/>
              </a:spcAft>
              <a:buSzPts val="900"/>
              <a:buChar char="○"/>
            </a:pPr>
            <a:r>
              <a:rPr lang="es" sz="1300"/>
              <a:t>Alteraciones de la columna cervical</a:t>
            </a:r>
            <a:endParaRPr sz="1300"/>
          </a:p>
          <a:p>
            <a:pPr indent="-311150" lvl="1" marL="914400" rtl="0" algn="l">
              <a:spcBef>
                <a:spcPts val="0"/>
              </a:spcBef>
              <a:spcAft>
                <a:spcPts val="0"/>
              </a:spcAft>
              <a:buSzPts val="1300"/>
              <a:buChar char="○"/>
            </a:pPr>
            <a:r>
              <a:rPr lang="es" sz="1300"/>
              <a:t>Alteraciones hormonales</a:t>
            </a:r>
            <a:endParaRPr sz="1300"/>
          </a:p>
          <a:p>
            <a:pPr indent="-311150" lvl="1" marL="914400" rtl="0" algn="l">
              <a:spcBef>
                <a:spcPts val="0"/>
              </a:spcBef>
              <a:spcAft>
                <a:spcPts val="0"/>
              </a:spcAft>
              <a:buSzPts val="1300"/>
              <a:buChar char="○"/>
            </a:pPr>
            <a:r>
              <a:rPr lang="es" sz="1300"/>
              <a:t>Factores musculares y funcionales</a:t>
            </a:r>
            <a:endParaRPr sz="1300"/>
          </a:p>
          <a:p>
            <a:pPr indent="-336550" lvl="0" marL="457200" rtl="0" algn="l">
              <a:spcBef>
                <a:spcPts val="0"/>
              </a:spcBef>
              <a:spcAft>
                <a:spcPts val="0"/>
              </a:spcAft>
              <a:buSzPts val="1700"/>
              <a:buChar char="●"/>
            </a:pPr>
            <a:r>
              <a:rPr lang="es" sz="1700"/>
              <a:t>Alteraciones psicosociales</a:t>
            </a:r>
            <a:endParaRPr sz="1700"/>
          </a:p>
          <a:p>
            <a:pPr indent="-311150" lvl="1" marL="914400" rtl="0" algn="l">
              <a:spcBef>
                <a:spcPts val="0"/>
              </a:spcBef>
              <a:spcAft>
                <a:spcPts val="0"/>
              </a:spcAft>
              <a:buSzPts val="1300"/>
              <a:buChar char="○"/>
            </a:pPr>
            <a:r>
              <a:rPr lang="es" sz="1300"/>
              <a:t>Estrés crónico</a:t>
            </a:r>
            <a:endParaRPr sz="1300"/>
          </a:p>
          <a:p>
            <a:pPr indent="-311150" lvl="1" marL="914400" rtl="0" algn="l">
              <a:spcBef>
                <a:spcPts val="0"/>
              </a:spcBef>
              <a:spcAft>
                <a:spcPts val="0"/>
              </a:spcAft>
              <a:buSzPts val="1300"/>
              <a:buChar char="○"/>
            </a:pPr>
            <a:r>
              <a:rPr lang="es" sz="1300"/>
              <a:t>Ansiedad y depresión</a:t>
            </a:r>
            <a:endParaRPr sz="1300"/>
          </a:p>
          <a:p>
            <a:pPr indent="-311150" lvl="1" marL="914400" rtl="0" algn="l">
              <a:spcBef>
                <a:spcPts val="0"/>
              </a:spcBef>
              <a:spcAft>
                <a:spcPts val="0"/>
              </a:spcAft>
              <a:buSzPts val="1300"/>
              <a:buChar char="○"/>
            </a:pPr>
            <a:r>
              <a:rPr lang="es" sz="1300"/>
              <a:t>Trastornos del sueño</a:t>
            </a:r>
            <a:endParaRPr sz="1300"/>
          </a:p>
          <a:p>
            <a:pPr indent="-336550" lvl="0" marL="457200" rtl="0" algn="l">
              <a:spcBef>
                <a:spcPts val="0"/>
              </a:spcBef>
              <a:spcAft>
                <a:spcPts val="0"/>
              </a:spcAft>
              <a:buSzPts val="1700"/>
              <a:buChar char="●"/>
            </a:pPr>
            <a:r>
              <a:rPr lang="es" sz="1700"/>
              <a:t>Factores oclusales</a:t>
            </a:r>
            <a:endParaRPr sz="1700"/>
          </a:p>
          <a:p>
            <a:pPr indent="-311150" lvl="1" marL="914400" rtl="0" algn="l">
              <a:spcBef>
                <a:spcPts val="0"/>
              </a:spcBef>
              <a:spcAft>
                <a:spcPts val="0"/>
              </a:spcAft>
              <a:buSzPts val="1300"/>
              <a:buChar char="○"/>
            </a:pPr>
            <a:r>
              <a:rPr lang="es" sz="1300"/>
              <a:t>Pérdidas dentales</a:t>
            </a:r>
            <a:endParaRPr sz="1300"/>
          </a:p>
          <a:p>
            <a:pPr indent="-311150" lvl="1" marL="914400" rtl="0" algn="l">
              <a:spcBef>
                <a:spcPts val="0"/>
              </a:spcBef>
              <a:spcAft>
                <a:spcPts val="0"/>
              </a:spcAft>
              <a:buSzPts val="1300"/>
              <a:buChar char="○"/>
            </a:pPr>
            <a:r>
              <a:rPr lang="es" sz="1300"/>
              <a:t>Maloclusiones quirúrgicas no estabilizadas</a:t>
            </a:r>
            <a:endParaRPr sz="1300"/>
          </a:p>
          <a:p>
            <a:pPr indent="-311150" lvl="1" marL="914400" rtl="0" algn="l">
              <a:spcBef>
                <a:spcPts val="0"/>
              </a:spcBef>
              <a:spcAft>
                <a:spcPts val="0"/>
              </a:spcAft>
              <a:buSzPts val="1300"/>
              <a:buChar char="○"/>
            </a:pPr>
            <a:r>
              <a:rPr lang="es" sz="1300"/>
              <a:t>Prótesis mal ajustadas</a:t>
            </a:r>
            <a:endParaRPr sz="1300"/>
          </a:p>
        </p:txBody>
      </p:sp>
      <p:pic>
        <p:nvPicPr>
          <p:cNvPr id="207" name="Google Shape;207;p29"/>
          <p:cNvPicPr preferRelativeResize="0"/>
          <p:nvPr/>
        </p:nvPicPr>
        <p:blipFill rotWithShape="1">
          <a:blip r:embed="rId3">
            <a:alphaModFix/>
          </a:blip>
          <a:srcRect b="27828" l="16121" r="31414" t="20866"/>
          <a:stretch/>
        </p:blipFill>
        <p:spPr>
          <a:xfrm>
            <a:off x="6721150" y="863128"/>
            <a:ext cx="2037576" cy="2656724"/>
          </a:xfrm>
          <a:prstGeom prst="rect">
            <a:avLst/>
          </a:prstGeom>
          <a:noFill/>
          <a:ln>
            <a:noFill/>
          </a:ln>
        </p:spPr>
      </p:pic>
      <p:pic>
        <p:nvPicPr>
          <p:cNvPr id="208" name="Google Shape;208;p29"/>
          <p:cNvPicPr preferRelativeResize="0"/>
          <p:nvPr/>
        </p:nvPicPr>
        <p:blipFill>
          <a:blip r:embed="rId4">
            <a:alphaModFix/>
          </a:blip>
          <a:stretch>
            <a:fillRect/>
          </a:stretch>
        </p:blipFill>
        <p:spPr>
          <a:xfrm>
            <a:off x="0" y="1244750"/>
            <a:ext cx="1956775" cy="1327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0"/>
          <p:cNvPicPr preferRelativeResize="0"/>
          <p:nvPr/>
        </p:nvPicPr>
        <p:blipFill rotWithShape="1">
          <a:blip r:embed="rId3">
            <a:alphaModFix/>
          </a:blip>
          <a:srcRect b="0" l="0" r="0" t="12273"/>
          <a:stretch/>
        </p:blipFill>
        <p:spPr>
          <a:xfrm>
            <a:off x="1675150" y="30337"/>
            <a:ext cx="5793700" cy="5082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Clasificaciones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2"/>
          <p:cNvPicPr preferRelativeResize="0"/>
          <p:nvPr/>
        </p:nvPicPr>
        <p:blipFill>
          <a:blip r:embed="rId3">
            <a:alphaModFix/>
          </a:blip>
          <a:stretch>
            <a:fillRect/>
          </a:stretch>
        </p:blipFill>
        <p:spPr>
          <a:xfrm>
            <a:off x="1058925" y="1203025"/>
            <a:ext cx="7026125" cy="3559075"/>
          </a:xfrm>
          <a:prstGeom prst="rect">
            <a:avLst/>
          </a:prstGeom>
          <a:noFill/>
          <a:ln>
            <a:noFill/>
          </a:ln>
        </p:spPr>
      </p:pic>
      <p:sp>
        <p:nvSpPr>
          <p:cNvPr id="224" name="Google Shape;224;p32"/>
          <p:cNvSpPr txBox="1"/>
          <p:nvPr>
            <p:ph idx="4294967295" type="title"/>
          </p:nvPr>
        </p:nvSpPr>
        <p:spPr>
          <a:xfrm>
            <a:off x="849450" y="622200"/>
            <a:ext cx="7445100" cy="72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2800"/>
              <a:t>Clasificación según signos y síntomas</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3"/>
          <p:cNvPicPr preferRelativeResize="0"/>
          <p:nvPr/>
        </p:nvPicPr>
        <p:blipFill>
          <a:blip r:embed="rId3">
            <a:alphaModFix/>
          </a:blip>
          <a:stretch>
            <a:fillRect/>
          </a:stretch>
        </p:blipFill>
        <p:spPr>
          <a:xfrm>
            <a:off x="2451025" y="1268238"/>
            <a:ext cx="4241950" cy="3267724"/>
          </a:xfrm>
          <a:prstGeom prst="rect">
            <a:avLst/>
          </a:prstGeom>
          <a:noFill/>
          <a:ln>
            <a:noFill/>
          </a:ln>
        </p:spPr>
      </p:pic>
      <p:sp>
        <p:nvSpPr>
          <p:cNvPr id="230" name="Google Shape;230;p33"/>
          <p:cNvSpPr txBox="1"/>
          <p:nvPr>
            <p:ph idx="4294967295" type="title"/>
          </p:nvPr>
        </p:nvSpPr>
        <p:spPr>
          <a:xfrm>
            <a:off x="1446750" y="683738"/>
            <a:ext cx="6250500" cy="72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Clasificaciones complementarias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4"/>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Cefaleas asociadas</a:t>
            </a:r>
            <a:endParaRPr/>
          </a:p>
          <a:p>
            <a:pPr indent="0" lvl="0" marL="0" rtl="0" algn="ctr">
              <a:spcBef>
                <a:spcPts val="0"/>
              </a:spcBef>
              <a:spcAft>
                <a:spcPts val="0"/>
              </a:spcAft>
              <a:buNone/>
            </a:pPr>
            <a:r>
              <a:rPr lang="es"/>
              <a:t>a trastornos de la ATM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5"/>
          <p:cNvSpPr txBox="1"/>
          <p:nvPr>
            <p:ph type="title"/>
          </p:nvPr>
        </p:nvSpPr>
        <p:spPr>
          <a:xfrm>
            <a:off x="1001900" y="71355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¿Qué es?</a:t>
            </a:r>
            <a:endParaRPr/>
          </a:p>
        </p:txBody>
      </p:sp>
      <p:sp>
        <p:nvSpPr>
          <p:cNvPr id="241" name="Google Shape;241;p35"/>
          <p:cNvSpPr txBox="1"/>
          <p:nvPr>
            <p:ph idx="1" type="body"/>
          </p:nvPr>
        </p:nvSpPr>
        <p:spPr>
          <a:xfrm>
            <a:off x="1001900" y="1623750"/>
            <a:ext cx="3057000" cy="280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Las cefaleas (caracterizadas por dolores de cabeza recurrentes) son uno de los </a:t>
            </a:r>
            <a:r>
              <a:rPr b="1" lang="es"/>
              <a:t>trastornos más comunes del sistema nervioso</a:t>
            </a:r>
            <a:r>
              <a:rPr lang="es"/>
              <a:t>. Son trastornos primarios dolorosos e incapacitantes como la jaqueca o migraña, la cefalea tensional y la cefalea en brotes. También puede ser causada por muchos otros trastornos, de los cuales el consumo excesivo de analgésicos es el más común. (OMS)</a:t>
            </a:r>
            <a:endParaRPr/>
          </a:p>
        </p:txBody>
      </p:sp>
      <p:pic>
        <p:nvPicPr>
          <p:cNvPr id="242" name="Google Shape;242;p35"/>
          <p:cNvPicPr preferRelativeResize="0"/>
          <p:nvPr/>
        </p:nvPicPr>
        <p:blipFill>
          <a:blip r:embed="rId3">
            <a:alphaModFix/>
          </a:blip>
          <a:stretch>
            <a:fillRect/>
          </a:stretch>
        </p:blipFill>
        <p:spPr>
          <a:xfrm>
            <a:off x="4572000" y="785600"/>
            <a:ext cx="3545550" cy="3572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36"/>
          <p:cNvPicPr preferRelativeResize="0"/>
          <p:nvPr/>
        </p:nvPicPr>
        <p:blipFill>
          <a:blip r:embed="rId3">
            <a:alphaModFix/>
          </a:blip>
          <a:stretch>
            <a:fillRect/>
          </a:stretch>
        </p:blipFill>
        <p:spPr>
          <a:xfrm>
            <a:off x="1346200" y="152400"/>
            <a:ext cx="6451599" cy="4838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7"/>
          <p:cNvPicPr preferRelativeResize="0"/>
          <p:nvPr/>
        </p:nvPicPr>
        <p:blipFill>
          <a:blip r:embed="rId3">
            <a:alphaModFix/>
          </a:blip>
          <a:stretch>
            <a:fillRect/>
          </a:stretch>
        </p:blipFill>
        <p:spPr>
          <a:xfrm>
            <a:off x="1524000" y="1176338"/>
            <a:ext cx="6096000" cy="2790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8"/>
          <p:cNvSpPr txBox="1"/>
          <p:nvPr>
            <p:ph type="title"/>
          </p:nvPr>
        </p:nvSpPr>
        <p:spPr>
          <a:xfrm>
            <a:off x="276675" y="2049750"/>
            <a:ext cx="4045200" cy="68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primaria</a:t>
            </a:r>
            <a:endParaRPr/>
          </a:p>
        </p:txBody>
      </p:sp>
      <p:sp>
        <p:nvSpPr>
          <p:cNvPr id="258" name="Google Shape;258;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b="1" lang="es" sz="1600"/>
              <a:t>No son un síntoma</a:t>
            </a:r>
            <a:r>
              <a:rPr lang="es" sz="1600"/>
              <a:t> ya que que constituyen por sí mismas una enfermedad y no se deben a patologías estructurales subyacentes. </a:t>
            </a:r>
            <a:endParaRPr sz="1600"/>
          </a:p>
          <a:p>
            <a:pPr indent="-330200" lvl="0" marL="457200" rtl="0" algn="l">
              <a:spcBef>
                <a:spcPts val="0"/>
              </a:spcBef>
              <a:spcAft>
                <a:spcPts val="0"/>
              </a:spcAft>
              <a:buSzPts val="1600"/>
              <a:buChar char="●"/>
            </a:pPr>
            <a:r>
              <a:rPr lang="es" sz="1600"/>
              <a:t>En esta categoría se incluyen la migraña, la cefalea tipo tensional y la cefalea tipo clustero en racimos, entre otras.</a:t>
            </a:r>
            <a:endParaRPr sz="1600"/>
          </a:p>
        </p:txBody>
      </p:sp>
      <p:sp>
        <p:nvSpPr>
          <p:cNvPr id="259" name="Google Shape;259;p38"/>
          <p:cNvSpPr txBox="1"/>
          <p:nvPr>
            <p:ph idx="1" type="subTitle"/>
          </p:nvPr>
        </p:nvSpPr>
        <p:spPr>
          <a:xfrm>
            <a:off x="276675" y="2732256"/>
            <a:ext cx="4045200" cy="36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“El dolor es la patología”</a:t>
            </a:r>
            <a:endParaRPr sz="1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9"/>
          <p:cNvSpPr txBox="1"/>
          <p:nvPr>
            <p:ph type="title"/>
          </p:nvPr>
        </p:nvSpPr>
        <p:spPr>
          <a:xfrm>
            <a:off x="246175" y="2168325"/>
            <a:ext cx="4045200" cy="56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secundaria</a:t>
            </a:r>
            <a:endParaRPr/>
          </a:p>
        </p:txBody>
      </p:sp>
      <p:sp>
        <p:nvSpPr>
          <p:cNvPr id="265" name="Google Shape;265;p3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s" sz="1600"/>
              <a:t>Tienen una causa de base, pueden ser de etiología neurológica como tumores o malformaciones vasculares, o de causa sistémica, que involucran desde síndromes miofasciales cervicales y lesiones dentales hasta cuadros infecciosos sistémicos o metabólicos.</a:t>
            </a:r>
            <a:endParaRPr sz="1600"/>
          </a:p>
        </p:txBody>
      </p:sp>
      <p:sp>
        <p:nvSpPr>
          <p:cNvPr id="266" name="Google Shape;266;p39"/>
          <p:cNvSpPr txBox="1"/>
          <p:nvPr>
            <p:ph idx="1" type="subTitle"/>
          </p:nvPr>
        </p:nvSpPr>
        <p:spPr>
          <a:xfrm>
            <a:off x="276675" y="2613681"/>
            <a:ext cx="4045200" cy="36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“El dolor es un síntoma de otra patología”</a:t>
            </a:r>
            <a:endParaRPr sz="1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0"/>
          <p:cNvSpPr txBox="1"/>
          <p:nvPr>
            <p:ph type="title"/>
          </p:nvPr>
        </p:nvSpPr>
        <p:spPr>
          <a:xfrm>
            <a:off x="1800500" y="469525"/>
            <a:ext cx="7031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Red flags de cefalea secundaria</a:t>
            </a:r>
            <a:endParaRPr/>
          </a:p>
        </p:txBody>
      </p:sp>
      <p:sp>
        <p:nvSpPr>
          <p:cNvPr id="272" name="Google Shape;272;p40"/>
          <p:cNvSpPr txBox="1"/>
          <p:nvPr>
            <p:ph idx="1" type="body"/>
          </p:nvPr>
        </p:nvSpPr>
        <p:spPr>
          <a:xfrm>
            <a:off x="1800489" y="1443376"/>
            <a:ext cx="69582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s" sz="1600"/>
              <a:t>Cambia de patrón o frecuencia</a:t>
            </a:r>
            <a:endParaRPr sz="1600"/>
          </a:p>
          <a:p>
            <a:pPr indent="-330200" lvl="0" marL="457200" rtl="0" algn="l">
              <a:spcBef>
                <a:spcPts val="0"/>
              </a:spcBef>
              <a:spcAft>
                <a:spcPts val="0"/>
              </a:spcAft>
              <a:buSzPts val="1600"/>
              <a:buChar char="●"/>
            </a:pPr>
            <a:r>
              <a:rPr lang="es" sz="1600"/>
              <a:t>Aparece por primera vez después de los 50 años</a:t>
            </a:r>
            <a:endParaRPr sz="1600"/>
          </a:p>
          <a:p>
            <a:pPr indent="-330200" lvl="0" marL="457200" rtl="0" algn="l">
              <a:spcBef>
                <a:spcPts val="0"/>
              </a:spcBef>
              <a:spcAft>
                <a:spcPts val="0"/>
              </a:spcAft>
              <a:buSzPts val="1600"/>
              <a:buChar char="●"/>
            </a:pPr>
            <a:r>
              <a:rPr lang="es" sz="1600"/>
              <a:t>Se acompaña de fiebre, rigidez de cuello, visión borrosa, alteración del estado mental, pérdida de peso</a:t>
            </a:r>
            <a:endParaRPr sz="1600"/>
          </a:p>
          <a:p>
            <a:pPr indent="-330200" lvl="0" marL="457200" rtl="0" algn="l">
              <a:spcBef>
                <a:spcPts val="0"/>
              </a:spcBef>
              <a:spcAft>
                <a:spcPts val="0"/>
              </a:spcAft>
              <a:buSzPts val="1600"/>
              <a:buChar char="●"/>
            </a:pPr>
            <a:r>
              <a:rPr lang="es" sz="1600"/>
              <a:t>Está asociado a trauma, esfuerzo o posturas</a:t>
            </a:r>
            <a:endParaRPr sz="1600"/>
          </a:p>
          <a:p>
            <a:pPr indent="-330200" lvl="0" marL="457200" rtl="0" algn="l">
              <a:spcBef>
                <a:spcPts val="0"/>
              </a:spcBef>
              <a:spcAft>
                <a:spcPts val="0"/>
              </a:spcAft>
              <a:buSzPts val="1600"/>
              <a:buChar char="●"/>
            </a:pPr>
            <a:r>
              <a:rPr lang="es" sz="1600"/>
              <a:t>Despierta al paciente por la noche</a:t>
            </a:r>
            <a:endParaRPr sz="1600"/>
          </a:p>
        </p:txBody>
      </p:sp>
      <p:pic>
        <p:nvPicPr>
          <p:cNvPr id="273" name="Google Shape;273;p40"/>
          <p:cNvPicPr preferRelativeResize="0"/>
          <p:nvPr/>
        </p:nvPicPr>
        <p:blipFill>
          <a:blip r:embed="rId3">
            <a:alphaModFix/>
          </a:blip>
          <a:stretch>
            <a:fillRect/>
          </a:stretch>
        </p:blipFill>
        <p:spPr>
          <a:xfrm>
            <a:off x="162750" y="801325"/>
            <a:ext cx="1559200" cy="1559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41"/>
          <p:cNvPicPr preferRelativeResize="0"/>
          <p:nvPr/>
        </p:nvPicPr>
        <p:blipFill rotWithShape="1">
          <a:blip r:embed="rId3">
            <a:alphaModFix/>
          </a:blip>
          <a:srcRect b="14915" l="23279" r="4219" t="0"/>
          <a:stretch/>
        </p:blipFill>
        <p:spPr>
          <a:xfrm>
            <a:off x="2807338" y="443013"/>
            <a:ext cx="3529325" cy="4257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type="title"/>
          </p:nvPr>
        </p:nvSpPr>
        <p:spPr>
          <a:xfrm>
            <a:off x="276675" y="1229988"/>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Núcleo trigéminocervical</a:t>
            </a:r>
            <a:endParaRPr/>
          </a:p>
        </p:txBody>
      </p:sp>
      <p:sp>
        <p:nvSpPr>
          <p:cNvPr id="284" name="Google Shape;284;p42"/>
          <p:cNvSpPr txBox="1"/>
          <p:nvPr>
            <p:ph idx="1" type="subTitle"/>
          </p:nvPr>
        </p:nvSpPr>
        <p:spPr>
          <a:xfrm>
            <a:off x="276675" y="2568008"/>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Zona del tronco encefálico (parte baja del cerebro) donde convergen las fibras nerviosas del nervio trigémino (V par craneal) y de las raíces nerviosas cervicales altas (C1, C2, C3).</a:t>
            </a:r>
            <a:endParaRPr sz="1400"/>
          </a:p>
        </p:txBody>
      </p:sp>
      <p:sp>
        <p:nvSpPr>
          <p:cNvPr id="285" name="Google Shape;285;p42"/>
          <p:cNvSpPr txBox="1"/>
          <p:nvPr>
            <p:ph idx="2" type="body"/>
          </p:nvPr>
        </p:nvSpPr>
        <p:spPr>
          <a:xfrm>
            <a:off x="4961850" y="268350"/>
            <a:ext cx="3837000" cy="46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sz="1600"/>
              <a:t>Se puede definir como “centro de integración del dolor de la cabeza, la cara y el cuello”.  Aquí, los impulsos nerviosos de distintas regiones se mezclan, lo que permite que:</a:t>
            </a:r>
            <a:endParaRPr sz="1600"/>
          </a:p>
          <a:p>
            <a:pPr indent="-317500" lvl="0" marL="457200" rtl="0" algn="l">
              <a:spcBef>
                <a:spcPts val="1600"/>
              </a:spcBef>
              <a:spcAft>
                <a:spcPts val="0"/>
              </a:spcAft>
              <a:buSzPts val="1400"/>
              <a:buChar char="●"/>
            </a:pPr>
            <a:r>
              <a:rPr lang="es" sz="1400"/>
              <a:t>El dolor que se origina en el cuello se sienta en la cabeza o la cara</a:t>
            </a:r>
            <a:endParaRPr sz="1400"/>
          </a:p>
          <a:p>
            <a:pPr indent="-317500" lvl="0" marL="457200" rtl="0" algn="l">
              <a:spcBef>
                <a:spcPts val="0"/>
              </a:spcBef>
              <a:spcAft>
                <a:spcPts val="0"/>
              </a:spcAft>
              <a:buSzPts val="1400"/>
              <a:buChar char="●"/>
            </a:pPr>
            <a:r>
              <a:rPr lang="es" sz="1400"/>
              <a:t>El dolor facial se pueda vincular a una disfunción cervical</a:t>
            </a:r>
            <a:endParaRPr sz="1400"/>
          </a:p>
          <a:p>
            <a:pPr indent="0" lvl="0" marL="0" rtl="0" algn="l">
              <a:spcBef>
                <a:spcPts val="1600"/>
              </a:spcBef>
              <a:spcAft>
                <a:spcPts val="0"/>
              </a:spcAft>
              <a:buNone/>
            </a:pPr>
            <a:r>
              <a:rPr lang="es" sz="1600"/>
              <a:t>Relación con:</a:t>
            </a:r>
            <a:endParaRPr sz="1600"/>
          </a:p>
          <a:p>
            <a:pPr indent="-317500" lvl="0" marL="457200" rtl="0" algn="l">
              <a:spcBef>
                <a:spcPts val="1600"/>
              </a:spcBef>
              <a:spcAft>
                <a:spcPts val="0"/>
              </a:spcAft>
              <a:buSzPts val="1400"/>
              <a:buChar char="●"/>
            </a:pPr>
            <a:r>
              <a:rPr lang="es" sz="1400"/>
              <a:t>Cefalea </a:t>
            </a:r>
            <a:r>
              <a:rPr lang="es" sz="1400"/>
              <a:t>cervicogénica</a:t>
            </a:r>
            <a:r>
              <a:rPr lang="es" sz="1400"/>
              <a:t> </a:t>
            </a:r>
            <a:endParaRPr sz="1400"/>
          </a:p>
          <a:p>
            <a:pPr indent="-317500" lvl="0" marL="457200" rtl="0" algn="l">
              <a:spcBef>
                <a:spcPts val="0"/>
              </a:spcBef>
              <a:spcAft>
                <a:spcPts val="0"/>
              </a:spcAft>
              <a:buSzPts val="1400"/>
              <a:buChar char="●"/>
            </a:pPr>
            <a:r>
              <a:rPr lang="es" sz="1400"/>
              <a:t>Neuralgia del trigémino </a:t>
            </a:r>
            <a:endParaRPr sz="1400"/>
          </a:p>
          <a:p>
            <a:pPr indent="-317500" lvl="0" marL="457200" rtl="0" algn="l">
              <a:spcBef>
                <a:spcPts val="0"/>
              </a:spcBef>
              <a:spcAft>
                <a:spcPts val="0"/>
              </a:spcAft>
              <a:buSzPts val="1400"/>
              <a:buChar char="●"/>
            </a:pPr>
            <a:r>
              <a:rPr lang="es" sz="1400"/>
              <a:t>Migraña </a:t>
            </a:r>
            <a:endParaRPr sz="1400"/>
          </a:p>
          <a:p>
            <a:pPr indent="-317500" lvl="0" marL="457200" rtl="0" algn="l">
              <a:spcBef>
                <a:spcPts val="0"/>
              </a:spcBef>
              <a:spcAft>
                <a:spcPts val="0"/>
              </a:spcAft>
              <a:buSzPts val="1400"/>
              <a:buChar char="●"/>
            </a:pPr>
            <a:r>
              <a:rPr lang="es" sz="1400"/>
              <a:t>Cefaleas trigeminales autonómicas</a:t>
            </a:r>
            <a:endParaRPr sz="1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graphicFrame>
        <p:nvGraphicFramePr>
          <p:cNvPr id="290" name="Google Shape;290;p43"/>
          <p:cNvGraphicFramePr/>
          <p:nvPr/>
        </p:nvGraphicFramePr>
        <p:xfrm>
          <a:off x="1174475" y="1390725"/>
          <a:ext cx="3000000" cy="3000000"/>
        </p:xfrm>
        <a:graphic>
          <a:graphicData uri="http://schemas.openxmlformats.org/drawingml/2006/table">
            <a:tbl>
              <a:tblPr>
                <a:noFill/>
                <a:tableStyleId>{C3EACC12-4B69-4828-BC73-8E6C0C42F1D6}</a:tableStyleId>
              </a:tblPr>
              <a:tblGrid>
                <a:gridCol w="1743000"/>
                <a:gridCol w="5052050"/>
              </a:tblGrid>
              <a:tr h="190500">
                <a:tc>
                  <a:txBody>
                    <a:bodyPr/>
                    <a:lstStyle/>
                    <a:p>
                      <a:pPr indent="0" lvl="0" marL="0" rtl="0" algn="ctr">
                        <a:lnSpc>
                          <a:spcPct val="115000"/>
                        </a:lnSpc>
                        <a:spcBef>
                          <a:spcPts val="0"/>
                        </a:spcBef>
                        <a:spcAft>
                          <a:spcPts val="0"/>
                        </a:spcAft>
                        <a:buNone/>
                      </a:pPr>
                      <a:r>
                        <a:rPr b="1" lang="es">
                          <a:latin typeface="Lato"/>
                          <a:ea typeface="Lato"/>
                          <a:cs typeface="Lato"/>
                          <a:sym typeface="Lato"/>
                        </a:rPr>
                        <a:t>Enfoque</a:t>
                      </a:r>
                      <a:endParaRPr b="1">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Abordaje</a:t>
                      </a:r>
                      <a:endParaRPr b="1">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190500">
                <a:tc>
                  <a:txBody>
                    <a:bodyPr/>
                    <a:lstStyle/>
                    <a:p>
                      <a:pPr indent="0" lvl="0" marL="0" rtl="0" algn="l">
                        <a:spcBef>
                          <a:spcPts val="0"/>
                        </a:spcBef>
                        <a:spcAft>
                          <a:spcPts val="0"/>
                        </a:spcAft>
                        <a:buNone/>
                      </a:pPr>
                      <a:r>
                        <a:rPr lang="es" sz="1200">
                          <a:latin typeface="Montserrat"/>
                          <a:ea typeface="Montserrat"/>
                          <a:cs typeface="Montserrat"/>
                          <a:sym typeface="Montserrat"/>
                        </a:rPr>
                        <a:t>Clínico conservador</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200">
                          <a:latin typeface="Montserrat"/>
                          <a:ea typeface="Montserrat"/>
                          <a:cs typeface="Montserrat"/>
                          <a:sym typeface="Montserrat"/>
                        </a:rPr>
                        <a:t>Fisioterapia cervical, corrección postural, relajación muscular</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190500">
                <a:tc>
                  <a:txBody>
                    <a:bodyPr/>
                    <a:lstStyle/>
                    <a:p>
                      <a:pPr indent="0" lvl="0" marL="0" rtl="0" algn="l">
                        <a:spcBef>
                          <a:spcPts val="0"/>
                        </a:spcBef>
                        <a:spcAft>
                          <a:spcPts val="0"/>
                        </a:spcAft>
                        <a:buNone/>
                      </a:pPr>
                      <a:r>
                        <a:rPr lang="es" sz="1200">
                          <a:latin typeface="Montserrat"/>
                          <a:ea typeface="Montserrat"/>
                          <a:cs typeface="Montserrat"/>
                          <a:sym typeface="Montserrat"/>
                        </a:rPr>
                        <a:t>Farmacológico</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200">
                          <a:latin typeface="Montserrat"/>
                          <a:ea typeface="Montserrat"/>
                          <a:cs typeface="Montserrat"/>
                          <a:sym typeface="Montserrat"/>
                        </a:rPr>
                        <a:t>AINEs, neuromoduladores, relajantes</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190500">
                <a:tc>
                  <a:txBody>
                    <a:bodyPr/>
                    <a:lstStyle/>
                    <a:p>
                      <a:pPr indent="0" lvl="0" marL="0" rtl="0" algn="l">
                        <a:spcBef>
                          <a:spcPts val="0"/>
                        </a:spcBef>
                        <a:spcAft>
                          <a:spcPts val="0"/>
                        </a:spcAft>
                        <a:buNone/>
                      </a:pPr>
                      <a:r>
                        <a:rPr lang="es" sz="1200">
                          <a:latin typeface="Montserrat"/>
                          <a:ea typeface="Montserrat"/>
                          <a:cs typeface="Montserrat"/>
                          <a:sym typeface="Montserrat"/>
                        </a:rPr>
                        <a:t>Intervencionista</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200">
                          <a:latin typeface="Montserrat"/>
                          <a:ea typeface="Montserrat"/>
                          <a:cs typeface="Montserrat"/>
                          <a:sym typeface="Montserrat"/>
                        </a:rPr>
                        <a:t>Bloqueos cervicales, radiofrecuencia, estimulación nerviosa</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190500">
                <a:tc>
                  <a:txBody>
                    <a:bodyPr/>
                    <a:lstStyle/>
                    <a:p>
                      <a:pPr indent="0" lvl="0" marL="0" rtl="0" algn="l">
                        <a:spcBef>
                          <a:spcPts val="0"/>
                        </a:spcBef>
                        <a:spcAft>
                          <a:spcPts val="0"/>
                        </a:spcAft>
                        <a:buNone/>
                      </a:pPr>
                      <a:r>
                        <a:rPr lang="es" sz="1200">
                          <a:latin typeface="Montserrat"/>
                          <a:ea typeface="Montserrat"/>
                          <a:cs typeface="Montserrat"/>
                          <a:sym typeface="Montserrat"/>
                        </a:rPr>
                        <a:t>Neurofuncional</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200">
                          <a:latin typeface="Montserrat"/>
                          <a:ea typeface="Montserrat"/>
                          <a:cs typeface="Montserrat"/>
                          <a:sym typeface="Montserrat"/>
                        </a:rPr>
                        <a:t>Rehabilitación neuromuscular, estimulación craneal no invasiva</a:t>
                      </a:r>
                      <a:endParaRPr sz="1200">
                        <a:latin typeface="Montserrat"/>
                        <a:ea typeface="Montserrat"/>
                        <a:cs typeface="Montserrat"/>
                        <a:sym typeface="Montserrat"/>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4"/>
          <p:cNvSpPr txBox="1"/>
          <p:nvPr>
            <p:ph type="title"/>
          </p:nvPr>
        </p:nvSpPr>
        <p:spPr>
          <a:xfrm>
            <a:off x="231975" y="1375338"/>
            <a:ext cx="4045200" cy="111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cervicogénica</a:t>
            </a:r>
            <a:endParaRPr/>
          </a:p>
        </p:txBody>
      </p:sp>
      <p:sp>
        <p:nvSpPr>
          <p:cNvPr id="296" name="Google Shape;296;p44"/>
          <p:cNvSpPr txBox="1"/>
          <p:nvPr>
            <p:ph idx="1" type="subTitle"/>
          </p:nvPr>
        </p:nvSpPr>
        <p:spPr>
          <a:xfrm>
            <a:off x="231975" y="2511764"/>
            <a:ext cx="4045200" cy="125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Tipo de cefalea con origen en zona cervical, pero se percibe como un dolor en la cabeza. Es un dolor referido, es decir, el problema está en el cuello, pero el cerebro lo interpreta como si viniera de la cabeza.</a:t>
            </a:r>
            <a:endParaRPr sz="1400"/>
          </a:p>
        </p:txBody>
      </p:sp>
      <p:sp>
        <p:nvSpPr>
          <p:cNvPr id="297" name="Google Shape;297;p44"/>
          <p:cNvSpPr txBox="1"/>
          <p:nvPr/>
        </p:nvSpPr>
        <p:spPr>
          <a:xfrm>
            <a:off x="4964575" y="824700"/>
            <a:ext cx="38799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700">
                <a:solidFill>
                  <a:schemeClr val="lt1"/>
                </a:solidFill>
                <a:latin typeface="Lato"/>
                <a:ea typeface="Lato"/>
                <a:cs typeface="Lato"/>
                <a:sym typeface="Lato"/>
              </a:rPr>
              <a:t>Causada por disfunciones cervicales</a:t>
            </a:r>
            <a:endParaRPr sz="17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s" sz="1600">
                <a:solidFill>
                  <a:schemeClr val="lt1"/>
                </a:solidFill>
                <a:latin typeface="Lato"/>
                <a:ea typeface="Lato"/>
                <a:cs typeface="Lato"/>
                <a:sym typeface="Lato"/>
              </a:rPr>
              <a:t>Articulaciones cervicales altas (C1-C2-C3)</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s" sz="1600">
                <a:solidFill>
                  <a:schemeClr val="lt1"/>
                </a:solidFill>
                <a:latin typeface="Lato"/>
                <a:ea typeface="Lato"/>
                <a:cs typeface="Lato"/>
                <a:sym typeface="Lato"/>
              </a:rPr>
              <a:t>Músculos cervicales profundos</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s" sz="1600">
                <a:solidFill>
                  <a:schemeClr val="lt1"/>
                </a:solidFill>
                <a:latin typeface="Lato"/>
                <a:ea typeface="Lato"/>
                <a:cs typeface="Lato"/>
                <a:sym typeface="Lato"/>
              </a:rPr>
              <a:t>Ligamentos</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Lato"/>
              <a:buChar char="●"/>
            </a:pPr>
            <a:r>
              <a:rPr lang="es" sz="1600">
                <a:solidFill>
                  <a:schemeClr val="lt1"/>
                </a:solidFill>
                <a:latin typeface="Lato"/>
                <a:ea typeface="Lato"/>
                <a:cs typeface="Lato"/>
                <a:sym typeface="Lato"/>
              </a:rPr>
              <a:t>Nervios de la parte superior del cuello</a:t>
            </a:r>
            <a:endParaRPr sz="1600">
              <a:solidFill>
                <a:schemeClr val="lt1"/>
              </a:solidFill>
              <a:latin typeface="Lato"/>
              <a:ea typeface="Lato"/>
              <a:cs typeface="Lato"/>
              <a:sym typeface="Lato"/>
            </a:endParaRPr>
          </a:p>
          <a:p>
            <a:pPr indent="0" lvl="0" marL="0" rtl="0" algn="l">
              <a:spcBef>
                <a:spcPts val="0"/>
              </a:spcBef>
              <a:spcAft>
                <a:spcPts val="0"/>
              </a:spcAft>
              <a:buNone/>
            </a:pPr>
            <a:r>
              <a:rPr lang="es" sz="1700">
                <a:solidFill>
                  <a:schemeClr val="lt1"/>
                </a:solidFill>
                <a:latin typeface="Lato"/>
                <a:ea typeface="Lato"/>
                <a:cs typeface="Lato"/>
                <a:sym typeface="Lato"/>
              </a:rPr>
              <a:t>Esto ocurre porque los nervios cervicales altos y el nervio trigémino comparten conexiones en una zona llamada </a:t>
            </a:r>
            <a:r>
              <a:rPr b="1" lang="es" sz="1700">
                <a:solidFill>
                  <a:schemeClr val="lt1"/>
                </a:solidFill>
                <a:latin typeface="Lato"/>
                <a:ea typeface="Lato"/>
                <a:cs typeface="Lato"/>
                <a:sym typeface="Lato"/>
              </a:rPr>
              <a:t>núcleo trigeminocervical</a:t>
            </a:r>
            <a:r>
              <a:rPr lang="es" sz="1700">
                <a:solidFill>
                  <a:schemeClr val="lt1"/>
                </a:solidFill>
                <a:latin typeface="Lato"/>
                <a:ea typeface="Lato"/>
                <a:cs typeface="Lato"/>
                <a:sym typeface="Lato"/>
              </a:rPr>
              <a:t>. Por eso, el dolor en el cuello puede “subir” y sentirse en la cabeza.</a:t>
            </a:r>
            <a:endParaRPr sz="1700">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5"/>
          <p:cNvSpPr txBox="1"/>
          <p:nvPr>
            <p:ph type="title"/>
          </p:nvPr>
        </p:nvSpPr>
        <p:spPr>
          <a:xfrm>
            <a:off x="265525" y="691200"/>
            <a:ext cx="4045200" cy="109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Neuralgia del trigémino</a:t>
            </a:r>
            <a:endParaRPr/>
          </a:p>
        </p:txBody>
      </p:sp>
      <p:sp>
        <p:nvSpPr>
          <p:cNvPr id="303" name="Google Shape;303;p45"/>
          <p:cNvSpPr txBox="1"/>
          <p:nvPr/>
        </p:nvSpPr>
        <p:spPr>
          <a:xfrm>
            <a:off x="5020500" y="777000"/>
            <a:ext cx="38799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700">
                <a:solidFill>
                  <a:schemeClr val="lt1"/>
                </a:solidFill>
                <a:latin typeface="Lato"/>
                <a:ea typeface="Lato"/>
                <a:cs typeface="Lato"/>
                <a:sym typeface="Lato"/>
              </a:rPr>
              <a:t>Características:</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Dolor </a:t>
            </a:r>
            <a:r>
              <a:rPr b="1" lang="es" sz="1700">
                <a:solidFill>
                  <a:schemeClr val="lt1"/>
                </a:solidFill>
                <a:latin typeface="Lato"/>
                <a:ea typeface="Lato"/>
                <a:cs typeface="Lato"/>
                <a:sym typeface="Lato"/>
              </a:rPr>
              <a:t>unilateral</a:t>
            </a:r>
            <a:r>
              <a:rPr lang="es" sz="1700">
                <a:solidFill>
                  <a:schemeClr val="lt1"/>
                </a:solidFill>
                <a:latin typeface="Lato"/>
                <a:ea typeface="Lato"/>
                <a:cs typeface="Lato"/>
                <a:sym typeface="Lato"/>
              </a:rPr>
              <a:t> (de un solo lado de la cara)</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Tipo </a:t>
            </a:r>
            <a:r>
              <a:rPr b="1" lang="es" sz="1700">
                <a:solidFill>
                  <a:schemeClr val="lt1"/>
                </a:solidFill>
                <a:latin typeface="Lato"/>
                <a:ea typeface="Lato"/>
                <a:cs typeface="Lato"/>
                <a:sym typeface="Lato"/>
              </a:rPr>
              <a:t>punzante, eléctrico, muy intenso y breve</a:t>
            </a:r>
            <a:r>
              <a:rPr lang="es" sz="1700">
                <a:solidFill>
                  <a:schemeClr val="lt1"/>
                </a:solidFill>
                <a:latin typeface="Lato"/>
                <a:ea typeface="Lato"/>
                <a:cs typeface="Lato"/>
                <a:sym typeface="Lato"/>
              </a:rPr>
              <a:t> (segundos a minutos)</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Puede repetirse muchas veces al día</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Desencadenado por:</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Tocar la cara</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Cepillarse los dientes</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Comer</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Hablar</a:t>
            </a:r>
            <a:endParaRPr sz="1700">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El viento frío</a:t>
            </a:r>
            <a:endParaRPr sz="1700">
              <a:solidFill>
                <a:schemeClr val="lt1"/>
              </a:solidFill>
              <a:latin typeface="Lato"/>
              <a:ea typeface="Lato"/>
              <a:cs typeface="Lato"/>
              <a:sym typeface="Lato"/>
            </a:endParaRPr>
          </a:p>
        </p:txBody>
      </p:sp>
      <p:pic>
        <p:nvPicPr>
          <p:cNvPr id="304" name="Google Shape;304;p45"/>
          <p:cNvPicPr preferRelativeResize="0"/>
          <p:nvPr/>
        </p:nvPicPr>
        <p:blipFill rotWithShape="1">
          <a:blip r:embed="rId3">
            <a:alphaModFix/>
          </a:blip>
          <a:srcRect b="0" l="29962" r="29015" t="0"/>
          <a:stretch/>
        </p:blipFill>
        <p:spPr>
          <a:xfrm>
            <a:off x="1159537" y="1892975"/>
            <a:ext cx="2257175" cy="25593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6"/>
          <p:cNvSpPr txBox="1"/>
          <p:nvPr>
            <p:ph type="title"/>
          </p:nvPr>
        </p:nvSpPr>
        <p:spPr>
          <a:xfrm>
            <a:off x="254300" y="1509563"/>
            <a:ext cx="4045200" cy="591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Migraña</a:t>
            </a:r>
            <a:endParaRPr/>
          </a:p>
        </p:txBody>
      </p:sp>
      <p:sp>
        <p:nvSpPr>
          <p:cNvPr id="310" name="Google Shape;310;p46"/>
          <p:cNvSpPr txBox="1"/>
          <p:nvPr>
            <p:ph idx="1" type="subTitle"/>
          </p:nvPr>
        </p:nvSpPr>
        <p:spPr>
          <a:xfrm>
            <a:off x="254300" y="2120438"/>
            <a:ext cx="4045200" cy="151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300"/>
              <a:t>Trastorno neurológico que provoca dolor de cabeza recurrente y episódico, usualmente de tipo pulsátil o palpitante, acompañado de otros síntomas neurológicos y sensoriales.</a:t>
            </a:r>
            <a:endParaRPr sz="1300"/>
          </a:p>
          <a:p>
            <a:pPr indent="0" lvl="0" marL="0" rtl="0" algn="ctr">
              <a:spcBef>
                <a:spcPts val="0"/>
              </a:spcBef>
              <a:spcAft>
                <a:spcPts val="0"/>
              </a:spcAft>
              <a:buNone/>
            </a:pPr>
            <a:r>
              <a:rPr lang="es" sz="1300"/>
              <a:t>Es más común en mujeres y puede empeorar durante el embarazo, el ciclo menstrual o con factores hormonales.</a:t>
            </a:r>
            <a:endParaRPr sz="1300"/>
          </a:p>
        </p:txBody>
      </p:sp>
      <p:sp>
        <p:nvSpPr>
          <p:cNvPr id="311" name="Google Shape;311;p4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S</a:t>
            </a:r>
            <a:r>
              <a:rPr lang="es" sz="1500"/>
              <a:t>uele ser unilateral de dolor tipo </a:t>
            </a:r>
            <a:r>
              <a:rPr lang="es" sz="1500"/>
              <a:t>pulsátil</a:t>
            </a:r>
            <a:r>
              <a:rPr lang="es" sz="1500"/>
              <a:t>, palpitante o intenso con duración de 4 hasta 72 horas. Se </a:t>
            </a:r>
            <a:r>
              <a:rPr lang="es" sz="1500"/>
              <a:t>acompaña</a:t>
            </a:r>
            <a:r>
              <a:rPr lang="es" sz="1500"/>
              <a:t> con síntomas como náuseas, vómito, fotofobia (molestia a la luz), </a:t>
            </a:r>
            <a:r>
              <a:rPr lang="es" sz="1500"/>
              <a:t>fonofobia</a:t>
            </a:r>
            <a:r>
              <a:rPr lang="es" sz="1500"/>
              <a:t> (al ruido), visión borrosa.</a:t>
            </a:r>
            <a:endParaRPr sz="1500"/>
          </a:p>
          <a:p>
            <a:pPr indent="-323850" lvl="0" marL="457200" rtl="0" algn="l">
              <a:spcBef>
                <a:spcPts val="0"/>
              </a:spcBef>
              <a:spcAft>
                <a:spcPts val="0"/>
              </a:spcAft>
              <a:buSzPts val="1500"/>
              <a:buChar char="●"/>
            </a:pPr>
            <a:r>
              <a:rPr lang="es" sz="1500"/>
              <a:t>En algunos casos llega a ser incapacitante.</a:t>
            </a:r>
            <a:endParaRPr sz="1500"/>
          </a:p>
          <a:p>
            <a:pPr indent="-323850" lvl="0" marL="457200" rtl="0" algn="l">
              <a:spcBef>
                <a:spcPts val="0"/>
              </a:spcBef>
              <a:spcAft>
                <a:spcPts val="0"/>
              </a:spcAft>
              <a:buSzPts val="1500"/>
              <a:buChar char="●"/>
            </a:pPr>
            <a:r>
              <a:rPr lang="es" sz="1500"/>
              <a:t>Existe una relación con los TTM gracias al núcleo trigeminocervical, ya que el dolor articular o muscular de la ATM irrita las mismas vías sensitivas involucradas en la migraña.</a:t>
            </a:r>
            <a:endParaRPr sz="1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graphicFrame>
        <p:nvGraphicFramePr>
          <p:cNvPr id="316" name="Google Shape;316;p47"/>
          <p:cNvGraphicFramePr/>
          <p:nvPr/>
        </p:nvGraphicFramePr>
        <p:xfrm>
          <a:off x="531738" y="1405925"/>
          <a:ext cx="3000000" cy="3000000"/>
        </p:xfrm>
        <a:graphic>
          <a:graphicData uri="http://schemas.openxmlformats.org/drawingml/2006/table">
            <a:tbl>
              <a:tblPr>
                <a:noFill/>
                <a:tableStyleId>{C3EACC12-4B69-4828-BC73-8E6C0C42F1D6}</a:tableStyleId>
              </a:tblPr>
              <a:tblGrid>
                <a:gridCol w="4047625"/>
                <a:gridCol w="4032875"/>
              </a:tblGrid>
              <a:tr h="190500">
                <a:tc>
                  <a:txBody>
                    <a:bodyPr/>
                    <a:lstStyle/>
                    <a:p>
                      <a:pPr indent="0" lvl="0" marL="0" rtl="0" algn="ctr">
                        <a:lnSpc>
                          <a:spcPct val="115000"/>
                        </a:lnSpc>
                        <a:spcBef>
                          <a:spcPts val="0"/>
                        </a:spcBef>
                        <a:spcAft>
                          <a:spcPts val="0"/>
                        </a:spcAft>
                        <a:buNone/>
                      </a:pPr>
                      <a:r>
                        <a:rPr b="1" lang="es" sz="1500">
                          <a:latin typeface="Lato"/>
                          <a:ea typeface="Lato"/>
                          <a:cs typeface="Lato"/>
                          <a:sym typeface="Lato"/>
                        </a:rPr>
                        <a:t>TTM afecta migraña</a:t>
                      </a:r>
                      <a:endParaRPr b="1" sz="15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500">
                          <a:latin typeface="Lato"/>
                          <a:ea typeface="Lato"/>
                          <a:cs typeface="Lato"/>
                          <a:sym typeface="Lato"/>
                        </a:rPr>
                        <a:t>Migraña afecta TTM</a:t>
                      </a:r>
                      <a:endParaRPr b="1" sz="15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190500">
                <a:tc>
                  <a:txBody>
                    <a:bodyPr/>
                    <a:lstStyle/>
                    <a:p>
                      <a:pPr indent="0" lvl="0" marL="0" rtl="0" algn="l">
                        <a:spcBef>
                          <a:spcPts val="0"/>
                        </a:spcBef>
                        <a:spcAft>
                          <a:spcPts val="0"/>
                        </a:spcAft>
                        <a:buNone/>
                      </a:pPr>
                      <a:r>
                        <a:rPr lang="es" sz="1300">
                          <a:latin typeface="Lato"/>
                          <a:ea typeface="Lato"/>
                          <a:cs typeface="Lato"/>
                          <a:sym typeface="Lato"/>
                        </a:rPr>
                        <a:t>Contracción muscular crónica activa el dolor trigeminal</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Lato"/>
                          <a:ea typeface="Lato"/>
                          <a:cs typeface="Lato"/>
                          <a:sym typeface="Lato"/>
                        </a:rPr>
                        <a:t>Hipersensibilidad trigeminal puede amplificar el dolor mandibular</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361950">
                <a:tc>
                  <a:txBody>
                    <a:bodyPr/>
                    <a:lstStyle/>
                    <a:p>
                      <a:pPr indent="0" lvl="0" marL="0" rtl="0" algn="l">
                        <a:spcBef>
                          <a:spcPts val="0"/>
                        </a:spcBef>
                        <a:spcAft>
                          <a:spcPts val="0"/>
                        </a:spcAft>
                        <a:buNone/>
                      </a:pPr>
                      <a:r>
                        <a:rPr lang="es" sz="1300">
                          <a:latin typeface="Lato"/>
                          <a:ea typeface="Lato"/>
                          <a:cs typeface="Lato"/>
                          <a:sym typeface="Lato"/>
                        </a:rPr>
                        <a:t>Bruxismo, maloclusión o estrés mandibular pueden desencadenar crisis migrañosas</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Lato"/>
                          <a:ea typeface="Lato"/>
                          <a:cs typeface="Lato"/>
                          <a:sym typeface="Lato"/>
                        </a:rPr>
                        <a:t>Después de una migraña, queda tensión muscular y rigidez en cuello/ATM</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r h="361950">
                <a:tc>
                  <a:txBody>
                    <a:bodyPr/>
                    <a:lstStyle/>
                    <a:p>
                      <a:pPr indent="0" lvl="0" marL="0" rtl="0" algn="l">
                        <a:spcBef>
                          <a:spcPts val="0"/>
                        </a:spcBef>
                        <a:spcAft>
                          <a:spcPts val="0"/>
                        </a:spcAft>
                        <a:buNone/>
                      </a:pPr>
                      <a:r>
                        <a:rPr lang="es" sz="1300">
                          <a:latin typeface="Lato"/>
                          <a:ea typeface="Lato"/>
                          <a:cs typeface="Lato"/>
                          <a:sym typeface="Lato"/>
                        </a:rPr>
                        <a:t>Dolor mandibular persistente aumenta frecuencia y severidad de migrañas</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Lato"/>
                          <a:ea typeface="Lato"/>
                          <a:cs typeface="Lato"/>
                          <a:sym typeface="Lato"/>
                        </a:rPr>
                        <a:t>Las crisis repetidas pueden causar posturas defensivas y sobrecarga articular</a:t>
                      </a:r>
                      <a:endParaRPr sz="1300">
                        <a:latin typeface="Lato"/>
                        <a:ea typeface="Lato"/>
                        <a:cs typeface="Lato"/>
                        <a:sym typeface="Lato"/>
                      </a:endParaRPr>
                    </a:p>
                  </a:txBody>
                  <a:tcPr marT="91425" marB="91425" marR="91425" marL="91425">
                    <a:lnL cap="flat" cmpd="sng" w="28575">
                      <a:solidFill>
                        <a:srgbClr val="00B1AA"/>
                      </a:solidFill>
                      <a:prstDash val="solid"/>
                      <a:round/>
                      <a:headEnd len="sm" w="sm" type="none"/>
                      <a:tailEnd len="sm" w="sm" type="none"/>
                    </a:lnL>
                    <a:lnR cap="flat" cmpd="sng" w="28575">
                      <a:solidFill>
                        <a:srgbClr val="00B1AA"/>
                      </a:solidFill>
                      <a:prstDash val="solid"/>
                      <a:round/>
                      <a:headEnd len="sm" w="sm" type="none"/>
                      <a:tailEnd len="sm" w="sm" type="none"/>
                    </a:lnR>
                    <a:lnT cap="flat" cmpd="sng" w="28575">
                      <a:solidFill>
                        <a:srgbClr val="00B1AA"/>
                      </a:solidFill>
                      <a:prstDash val="solid"/>
                      <a:round/>
                      <a:headEnd len="sm" w="sm" type="none"/>
                      <a:tailEnd len="sm" w="sm" type="none"/>
                    </a:lnT>
                    <a:lnB cap="flat" cmpd="sng" w="28575">
                      <a:solidFill>
                        <a:srgbClr val="00B1AA"/>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8"/>
          <p:cNvSpPr txBox="1"/>
          <p:nvPr>
            <p:ph type="title"/>
          </p:nvPr>
        </p:nvSpPr>
        <p:spPr>
          <a:xfrm>
            <a:off x="276675" y="1694025"/>
            <a:ext cx="4045200" cy="109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trigeminal autonómica</a:t>
            </a:r>
            <a:endParaRPr/>
          </a:p>
        </p:txBody>
      </p:sp>
      <p:sp>
        <p:nvSpPr>
          <p:cNvPr id="322" name="Google Shape;322;p48"/>
          <p:cNvSpPr txBox="1"/>
          <p:nvPr/>
        </p:nvSpPr>
        <p:spPr>
          <a:xfrm>
            <a:off x="4998150" y="278250"/>
            <a:ext cx="3879900" cy="45870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Cefalea en racimos (cluster headache) </a:t>
            </a:r>
            <a:endParaRPr sz="1700">
              <a:solidFill>
                <a:schemeClr val="lt1"/>
              </a:solidFill>
              <a:latin typeface="Lato"/>
              <a:ea typeface="Lato"/>
              <a:cs typeface="Lato"/>
              <a:sym typeface="Lato"/>
            </a:endParaRPr>
          </a:p>
          <a:p>
            <a:pPr indent="-311150" lvl="1" marL="914400" rtl="0" algn="l">
              <a:spcBef>
                <a:spcPts val="0"/>
              </a:spcBef>
              <a:spcAft>
                <a:spcPts val="0"/>
              </a:spcAft>
              <a:buClr>
                <a:schemeClr val="lt1"/>
              </a:buClr>
              <a:buSzPts val="1300"/>
              <a:buFont typeface="Lato"/>
              <a:buChar char="○"/>
            </a:pPr>
            <a:r>
              <a:rPr lang="es" sz="1300">
                <a:solidFill>
                  <a:schemeClr val="lt1"/>
                </a:solidFill>
                <a:latin typeface="Lato"/>
                <a:ea typeface="Lato"/>
                <a:cs typeface="Lato"/>
                <a:sym typeface="Lato"/>
              </a:rPr>
              <a:t>Dolor intenso y profundo, unilateral, en la región del ojo o sien </a:t>
            </a:r>
            <a:endParaRPr sz="1300">
              <a:solidFill>
                <a:schemeClr val="lt1"/>
              </a:solidFill>
              <a:latin typeface="Lato"/>
              <a:ea typeface="Lato"/>
              <a:cs typeface="Lato"/>
              <a:sym typeface="Lato"/>
            </a:endParaRPr>
          </a:p>
          <a:p>
            <a:pPr indent="-311150" lvl="1" marL="914400" rtl="0" algn="l">
              <a:spcBef>
                <a:spcPts val="0"/>
              </a:spcBef>
              <a:spcAft>
                <a:spcPts val="0"/>
              </a:spcAft>
              <a:buClr>
                <a:schemeClr val="lt1"/>
              </a:buClr>
              <a:buSzPts val="1300"/>
              <a:buFont typeface="Lato"/>
              <a:buChar char="○"/>
            </a:pPr>
            <a:r>
              <a:rPr lang="es" sz="1300">
                <a:solidFill>
                  <a:schemeClr val="lt1"/>
                </a:solidFill>
                <a:latin typeface="Lato"/>
                <a:ea typeface="Lato"/>
                <a:cs typeface="Lato"/>
                <a:sym typeface="Lato"/>
              </a:rPr>
              <a:t>Se acompaña de lagrimeo, enrojecimiento ocular, congestión nasal </a:t>
            </a:r>
            <a:endParaRPr sz="1300">
              <a:solidFill>
                <a:schemeClr val="lt1"/>
              </a:solidFill>
              <a:latin typeface="Lato"/>
              <a:ea typeface="Lato"/>
              <a:cs typeface="Lato"/>
              <a:sym typeface="Lato"/>
            </a:endParaRPr>
          </a:p>
          <a:p>
            <a:pPr indent="-311150" lvl="1" marL="914400" rtl="0" algn="l">
              <a:spcBef>
                <a:spcPts val="0"/>
              </a:spcBef>
              <a:spcAft>
                <a:spcPts val="0"/>
              </a:spcAft>
              <a:buClr>
                <a:schemeClr val="lt1"/>
              </a:buClr>
              <a:buSzPts val="1300"/>
              <a:buFont typeface="Lato"/>
              <a:buChar char="○"/>
            </a:pPr>
            <a:r>
              <a:rPr lang="es" sz="1300">
                <a:solidFill>
                  <a:schemeClr val="lt1"/>
                </a:solidFill>
                <a:latin typeface="Lato"/>
                <a:ea typeface="Lato"/>
                <a:cs typeface="Lato"/>
                <a:sym typeface="Lato"/>
              </a:rPr>
              <a:t>Ataques en racimos (varias veces al día por semanas)</a:t>
            </a:r>
            <a:endParaRPr sz="13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Hemicránea paroxística </a:t>
            </a:r>
            <a:endParaRPr sz="1700">
              <a:solidFill>
                <a:schemeClr val="lt1"/>
              </a:solidFill>
              <a:latin typeface="Lato"/>
              <a:ea typeface="Lato"/>
              <a:cs typeface="Lato"/>
              <a:sym typeface="Lato"/>
            </a:endParaRPr>
          </a:p>
          <a:p>
            <a:pPr indent="-317500" lvl="1" marL="914400" rtl="0" algn="l">
              <a:spcBef>
                <a:spcPts val="0"/>
              </a:spcBef>
              <a:spcAft>
                <a:spcPts val="0"/>
              </a:spcAft>
              <a:buClr>
                <a:schemeClr val="lt1"/>
              </a:buClr>
              <a:buSzPts val="1400"/>
              <a:buFont typeface="Lato"/>
              <a:buChar char="○"/>
            </a:pPr>
            <a:r>
              <a:rPr lang="es">
                <a:solidFill>
                  <a:schemeClr val="lt1"/>
                </a:solidFill>
                <a:latin typeface="Lato"/>
                <a:ea typeface="Lato"/>
                <a:cs typeface="Lato"/>
                <a:sym typeface="Lato"/>
              </a:rPr>
              <a:t>Dolor parecido, pero más breve y más frecuente </a:t>
            </a:r>
            <a:endParaRPr>
              <a:solidFill>
                <a:schemeClr val="lt1"/>
              </a:solidFill>
              <a:latin typeface="Lato"/>
              <a:ea typeface="Lato"/>
              <a:cs typeface="Lato"/>
              <a:sym typeface="Lato"/>
            </a:endParaRPr>
          </a:p>
          <a:p>
            <a:pPr indent="-336550" lvl="1" marL="914400" rtl="0" algn="l">
              <a:spcBef>
                <a:spcPts val="0"/>
              </a:spcBef>
              <a:spcAft>
                <a:spcPts val="0"/>
              </a:spcAft>
              <a:buClr>
                <a:schemeClr val="lt1"/>
              </a:buClr>
              <a:buSzPts val="1700"/>
              <a:buFont typeface="Lato"/>
              <a:buChar char="○"/>
            </a:pPr>
            <a:r>
              <a:rPr lang="es">
                <a:solidFill>
                  <a:schemeClr val="lt1"/>
                </a:solidFill>
                <a:latin typeface="Lato"/>
                <a:ea typeface="Lato"/>
                <a:cs typeface="Lato"/>
                <a:sym typeface="Lato"/>
              </a:rPr>
              <a:t>Muy buena respuesta a la indometacina</a:t>
            </a:r>
            <a:r>
              <a:rPr lang="es" sz="1700">
                <a:solidFill>
                  <a:schemeClr val="lt1"/>
                </a:solidFill>
                <a:latin typeface="Lato"/>
                <a:ea typeface="Lato"/>
                <a:cs typeface="Lato"/>
                <a:sym typeface="Lato"/>
              </a:rPr>
              <a:t> </a:t>
            </a:r>
            <a:endParaRPr sz="1700">
              <a:solidFill>
                <a:schemeClr val="lt1"/>
              </a:solidFill>
              <a:latin typeface="Lato"/>
              <a:ea typeface="Lato"/>
              <a:cs typeface="Lato"/>
              <a:sym typeface="Lato"/>
            </a:endParaRPr>
          </a:p>
          <a:p>
            <a:pPr indent="-336550" lvl="0" marL="457200" rtl="0" algn="l">
              <a:spcBef>
                <a:spcPts val="0"/>
              </a:spcBef>
              <a:spcAft>
                <a:spcPts val="0"/>
              </a:spcAft>
              <a:buClr>
                <a:schemeClr val="lt1"/>
              </a:buClr>
              <a:buSzPts val="1700"/>
              <a:buFont typeface="Lato"/>
              <a:buChar char="●"/>
            </a:pPr>
            <a:r>
              <a:rPr lang="es" sz="1700">
                <a:solidFill>
                  <a:schemeClr val="lt1"/>
                </a:solidFill>
                <a:latin typeface="Lato"/>
                <a:ea typeface="Lato"/>
                <a:cs typeface="Lato"/>
                <a:sym typeface="Lato"/>
              </a:rPr>
              <a:t>SUNCT/SUNA </a:t>
            </a:r>
            <a:endParaRPr sz="1700">
              <a:solidFill>
                <a:schemeClr val="lt1"/>
              </a:solidFill>
              <a:latin typeface="Lato"/>
              <a:ea typeface="Lato"/>
              <a:cs typeface="Lato"/>
              <a:sym typeface="Lato"/>
            </a:endParaRPr>
          </a:p>
          <a:p>
            <a:pPr indent="-311150" lvl="1" marL="914400" rtl="0" algn="l">
              <a:spcBef>
                <a:spcPts val="0"/>
              </a:spcBef>
              <a:spcAft>
                <a:spcPts val="0"/>
              </a:spcAft>
              <a:buClr>
                <a:schemeClr val="lt1"/>
              </a:buClr>
              <a:buSzPts val="1300"/>
              <a:buFont typeface="Lato"/>
              <a:buChar char="○"/>
            </a:pPr>
            <a:r>
              <a:rPr lang="es" sz="1300">
                <a:solidFill>
                  <a:schemeClr val="lt1"/>
                </a:solidFill>
                <a:latin typeface="Lato"/>
                <a:ea typeface="Lato"/>
                <a:cs typeface="Lato"/>
                <a:sym typeface="Lato"/>
              </a:rPr>
              <a:t>Síndromes de cefalea neuralgiforme unilateral de corta duración.</a:t>
            </a:r>
            <a:endParaRPr sz="1300">
              <a:solidFill>
                <a:schemeClr val="lt1"/>
              </a:solidFill>
              <a:latin typeface="Lato"/>
              <a:ea typeface="Lato"/>
              <a:cs typeface="Lato"/>
              <a:sym typeface="Lato"/>
            </a:endParaRPr>
          </a:p>
          <a:p>
            <a:pPr indent="-311150" lvl="1" marL="914400" rtl="0" algn="l">
              <a:spcBef>
                <a:spcPts val="0"/>
              </a:spcBef>
              <a:spcAft>
                <a:spcPts val="0"/>
              </a:spcAft>
              <a:buClr>
                <a:schemeClr val="lt1"/>
              </a:buClr>
              <a:buSzPts val="1300"/>
              <a:buFont typeface="Lato"/>
              <a:buChar char="○"/>
            </a:pPr>
            <a:r>
              <a:rPr lang="es" sz="1300">
                <a:solidFill>
                  <a:schemeClr val="lt1"/>
                </a:solidFill>
                <a:latin typeface="Lato"/>
                <a:ea typeface="Lato"/>
                <a:cs typeface="Lato"/>
                <a:sym typeface="Lato"/>
              </a:rPr>
              <a:t>Dolor facial muy breve, tipo neuralgia, con síntomas autonómicos como lagrimeo o sudoración facial.</a:t>
            </a:r>
            <a:endParaRPr sz="1300">
              <a:solidFill>
                <a:schemeClr val="lt1"/>
              </a:solidFill>
              <a:latin typeface="Lato"/>
              <a:ea typeface="Lato"/>
              <a:cs typeface="Lato"/>
              <a:sym typeface="Lato"/>
            </a:endParaRPr>
          </a:p>
        </p:txBody>
      </p:sp>
      <p:sp>
        <p:nvSpPr>
          <p:cNvPr id="323" name="Google Shape;323;p48"/>
          <p:cNvSpPr txBox="1"/>
          <p:nvPr>
            <p:ph idx="1" type="subTitle"/>
          </p:nvPr>
        </p:nvSpPr>
        <p:spPr>
          <a:xfrm>
            <a:off x="243150" y="2651185"/>
            <a:ext cx="4045200" cy="47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Grupo de cefaleas que activan vías del trigémino y del sistema autónomo (lagrimeo, congestión nasal, etc).</a:t>
            </a:r>
            <a:endParaRPr sz="13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graphicFrame>
        <p:nvGraphicFramePr>
          <p:cNvPr id="328" name="Google Shape;328;p49"/>
          <p:cNvGraphicFramePr/>
          <p:nvPr/>
        </p:nvGraphicFramePr>
        <p:xfrm>
          <a:off x="638175" y="1382138"/>
          <a:ext cx="3000000" cy="3000000"/>
        </p:xfrm>
        <a:graphic>
          <a:graphicData uri="http://schemas.openxmlformats.org/drawingml/2006/table">
            <a:tbl>
              <a:tblPr>
                <a:noFill/>
                <a:tableStyleId>{C3EACC12-4B69-4828-BC73-8E6C0C42F1D6}</a:tableStyleId>
              </a:tblPr>
              <a:tblGrid>
                <a:gridCol w="1571625"/>
                <a:gridCol w="1379075"/>
                <a:gridCol w="973600"/>
                <a:gridCol w="1123950"/>
                <a:gridCol w="2819400"/>
              </a:tblGrid>
              <a:tr h="190500">
                <a:tc>
                  <a:txBody>
                    <a:bodyPr/>
                    <a:lstStyle/>
                    <a:p>
                      <a:pPr indent="0" lvl="0" marL="0" rtl="0" algn="ctr">
                        <a:lnSpc>
                          <a:spcPct val="115000"/>
                        </a:lnSpc>
                        <a:spcBef>
                          <a:spcPts val="0"/>
                        </a:spcBef>
                        <a:spcAft>
                          <a:spcPts val="0"/>
                        </a:spcAft>
                        <a:buNone/>
                      </a:pPr>
                      <a:r>
                        <a:rPr b="1" lang="es">
                          <a:latin typeface="Lato"/>
                          <a:ea typeface="Lato"/>
                          <a:cs typeface="Lato"/>
                          <a:sym typeface="Lato"/>
                        </a:rPr>
                        <a:t>Trastorno</a:t>
                      </a:r>
                      <a:endParaRPr b="1">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Tipo de Dolor</a:t>
                      </a:r>
                      <a:endParaRPr b="1">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Duración</a:t>
                      </a:r>
                      <a:endParaRPr b="1">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Zona</a:t>
                      </a:r>
                      <a:endParaRPr b="1">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Características</a:t>
                      </a:r>
                      <a:endParaRPr b="1">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300">
                          <a:latin typeface="Montserrat"/>
                          <a:ea typeface="Montserrat"/>
                          <a:cs typeface="Montserrat"/>
                          <a:sym typeface="Montserrat"/>
                        </a:rPr>
                        <a:t>Neuralgia del trigémino</a:t>
                      </a:r>
                      <a:endParaRPr b="1"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Eléctrico, punzante</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Segundos-minutos</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Un lado de la cara</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Desencadenado por estímulos mínimos</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300">
                          <a:latin typeface="Montserrat"/>
                          <a:ea typeface="Montserrat"/>
                          <a:cs typeface="Montserrat"/>
                          <a:sym typeface="Montserrat"/>
                        </a:rPr>
                        <a:t>Cefalea en racimos</a:t>
                      </a:r>
                      <a:endParaRPr b="1"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Intenso, perforante</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15-180 min</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Región ocular</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Síntomas autonómicos (lagrimeo, congestión)</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300">
                          <a:latin typeface="Montserrat"/>
                          <a:ea typeface="Montserrat"/>
                          <a:cs typeface="Montserrat"/>
                          <a:sym typeface="Montserrat"/>
                        </a:rPr>
                        <a:t>Hemicránea paroxística</a:t>
                      </a:r>
                      <a:endParaRPr b="1"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Muy intenso</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2-30 min</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Hemicara</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sz="1300">
                          <a:latin typeface="Montserrat"/>
                          <a:ea typeface="Montserrat"/>
                          <a:cs typeface="Montserrat"/>
                          <a:sym typeface="Montserrat"/>
                        </a:rPr>
                        <a:t>Responde a indometacina</a:t>
                      </a:r>
                      <a:endParaRPr sz="13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0"/>
          <p:cNvSpPr txBox="1"/>
          <p:nvPr>
            <p:ph type="title"/>
          </p:nvPr>
        </p:nvSpPr>
        <p:spPr>
          <a:xfrm>
            <a:off x="99000" y="2018625"/>
            <a:ext cx="4333500" cy="60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Neuralgia de Arnold</a:t>
            </a:r>
            <a:endParaRPr/>
          </a:p>
        </p:txBody>
      </p:sp>
      <p:sp>
        <p:nvSpPr>
          <p:cNvPr id="334" name="Google Shape;334;p50"/>
          <p:cNvSpPr txBox="1"/>
          <p:nvPr>
            <p:ph idx="1" type="subTitle"/>
          </p:nvPr>
        </p:nvSpPr>
        <p:spPr>
          <a:xfrm>
            <a:off x="243150" y="2651185"/>
            <a:ext cx="4045200" cy="473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300"/>
              <a:t>Dolor neuropático que afecta al nervio occipital mayor (por irritación o compresión), también llamado nervio de Arnold. </a:t>
            </a:r>
            <a:endParaRPr sz="1300"/>
          </a:p>
        </p:txBody>
      </p:sp>
      <p:sp>
        <p:nvSpPr>
          <p:cNvPr id="335" name="Google Shape;335;p50"/>
          <p:cNvSpPr txBox="1"/>
          <p:nvPr>
            <p:ph idx="2" type="body"/>
          </p:nvPr>
        </p:nvSpPr>
        <p:spPr>
          <a:xfrm>
            <a:off x="4650250" y="513000"/>
            <a:ext cx="4333500" cy="4117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El nervio occipital nace de la segunda raíz cervical (C2) y da sensibilidad a la parte posterior del cuero cabelludo, desde la nuca hasta la coronilla.</a:t>
            </a:r>
            <a:endParaRPr sz="1600"/>
          </a:p>
          <a:p>
            <a:pPr indent="-330200" lvl="0" marL="457200" rtl="0" algn="l">
              <a:spcBef>
                <a:spcPts val="0"/>
              </a:spcBef>
              <a:spcAft>
                <a:spcPts val="0"/>
              </a:spcAft>
              <a:buSzPts val="1600"/>
              <a:buChar char="●"/>
            </a:pPr>
            <a:r>
              <a:rPr lang="es" sz="1600"/>
              <a:t>Causas:</a:t>
            </a:r>
            <a:endParaRPr sz="1600"/>
          </a:p>
          <a:p>
            <a:pPr indent="-311150" lvl="1" marL="914400" rtl="0" algn="l">
              <a:spcBef>
                <a:spcPts val="0"/>
              </a:spcBef>
              <a:spcAft>
                <a:spcPts val="0"/>
              </a:spcAft>
              <a:buSzPts val="1300"/>
              <a:buChar char="○"/>
            </a:pPr>
            <a:r>
              <a:rPr lang="es" sz="1300"/>
              <a:t>Contractura o espasmo de los músculos suboccipitales (trapecio o semiespinoso de la cabeza) </a:t>
            </a:r>
            <a:endParaRPr sz="1300"/>
          </a:p>
          <a:p>
            <a:pPr indent="-311150" lvl="1" marL="914400" rtl="0" algn="l">
              <a:spcBef>
                <a:spcPts val="0"/>
              </a:spcBef>
              <a:spcAft>
                <a:spcPts val="0"/>
              </a:spcAft>
              <a:buSzPts val="1300"/>
              <a:buChar char="○"/>
            </a:pPr>
            <a:r>
              <a:rPr lang="es" sz="1300"/>
              <a:t>Artrosis o compresión en la articulación C1-C2 </a:t>
            </a:r>
            <a:endParaRPr sz="1300"/>
          </a:p>
          <a:p>
            <a:pPr indent="-311150" lvl="1" marL="914400" rtl="0" algn="l">
              <a:spcBef>
                <a:spcPts val="0"/>
              </a:spcBef>
              <a:spcAft>
                <a:spcPts val="0"/>
              </a:spcAft>
              <a:buSzPts val="1300"/>
              <a:buChar char="○"/>
            </a:pPr>
            <a:r>
              <a:rPr lang="es" sz="1300"/>
              <a:t>Traumatismos cervicales </a:t>
            </a:r>
            <a:endParaRPr sz="1300"/>
          </a:p>
          <a:p>
            <a:pPr indent="-311150" lvl="1" marL="914400" rtl="0" algn="l">
              <a:spcBef>
                <a:spcPts val="0"/>
              </a:spcBef>
              <a:spcAft>
                <a:spcPts val="0"/>
              </a:spcAft>
              <a:buSzPts val="1300"/>
              <a:buChar char="○"/>
            </a:pPr>
            <a:r>
              <a:rPr lang="es" sz="1300"/>
              <a:t>Tensión postural crónica (uso prolongado del celular o computadora) </a:t>
            </a:r>
            <a:endParaRPr sz="1300"/>
          </a:p>
          <a:p>
            <a:pPr indent="-311150" lvl="1" marL="914400" rtl="0" algn="l">
              <a:spcBef>
                <a:spcPts val="0"/>
              </a:spcBef>
              <a:spcAft>
                <a:spcPts val="0"/>
              </a:spcAft>
              <a:buSzPts val="1300"/>
              <a:buChar char="○"/>
            </a:pPr>
            <a:r>
              <a:rPr lang="es" sz="1300"/>
              <a:t>Neuralgias idiopáticas (sin causa aparente) </a:t>
            </a:r>
            <a:endParaRPr sz="1300"/>
          </a:p>
          <a:p>
            <a:pPr indent="-311150" lvl="1" marL="914400" rtl="0" algn="l">
              <a:spcBef>
                <a:spcPts val="0"/>
              </a:spcBef>
              <a:spcAft>
                <a:spcPts val="0"/>
              </a:spcAft>
              <a:buSzPts val="1300"/>
              <a:buChar char="○"/>
            </a:pPr>
            <a:r>
              <a:rPr lang="es" sz="1300"/>
              <a:t>Bruxismo y disfunción temporomandibular (por irradiación o tensión muscular)</a:t>
            </a:r>
            <a:endParaRPr sz="13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51"/>
          <p:cNvPicPr preferRelativeResize="0"/>
          <p:nvPr/>
        </p:nvPicPr>
        <p:blipFill rotWithShape="1">
          <a:blip r:embed="rId3">
            <a:alphaModFix/>
          </a:blip>
          <a:srcRect b="12724" l="24098" r="0" t="7991"/>
          <a:stretch/>
        </p:blipFill>
        <p:spPr>
          <a:xfrm>
            <a:off x="4693125" y="596310"/>
            <a:ext cx="3782475" cy="3950875"/>
          </a:xfrm>
          <a:prstGeom prst="rect">
            <a:avLst/>
          </a:prstGeom>
          <a:noFill/>
          <a:ln>
            <a:noFill/>
          </a:ln>
        </p:spPr>
      </p:pic>
      <p:sp>
        <p:nvSpPr>
          <p:cNvPr id="341" name="Google Shape;341;p51"/>
          <p:cNvSpPr txBox="1"/>
          <p:nvPr>
            <p:ph idx="4294967295" type="subTitle"/>
          </p:nvPr>
        </p:nvSpPr>
        <p:spPr>
          <a:xfrm>
            <a:off x="276675" y="1007850"/>
            <a:ext cx="3670500" cy="3127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b="1" lang="es" sz="1500"/>
              <a:t>Zona de dolor</a:t>
            </a:r>
            <a:r>
              <a:rPr lang="es" sz="1500"/>
              <a:t>: Parte posterior de la cabeza (nuca), a veces se irradia hacia la coronilla o detrás del ojo</a:t>
            </a:r>
            <a:endParaRPr sz="1500"/>
          </a:p>
          <a:p>
            <a:pPr indent="-323850" lvl="0" marL="457200" rtl="0" algn="l">
              <a:spcBef>
                <a:spcPts val="0"/>
              </a:spcBef>
              <a:spcAft>
                <a:spcPts val="0"/>
              </a:spcAft>
              <a:buSzPts val="1500"/>
              <a:buChar char="●"/>
            </a:pPr>
            <a:r>
              <a:rPr b="1" lang="es" sz="1500"/>
              <a:t>Descripción</a:t>
            </a:r>
            <a:r>
              <a:rPr b="1" lang="es" sz="1500"/>
              <a:t>:</a:t>
            </a:r>
            <a:r>
              <a:rPr lang="es" sz="1500"/>
              <a:t> Agudo, punzante, como “corriente” o “latigazo”</a:t>
            </a:r>
            <a:endParaRPr sz="1500"/>
          </a:p>
          <a:p>
            <a:pPr indent="-323850" lvl="0" marL="457200" rtl="0" algn="l">
              <a:spcBef>
                <a:spcPts val="0"/>
              </a:spcBef>
              <a:spcAft>
                <a:spcPts val="0"/>
              </a:spcAft>
              <a:buSzPts val="1500"/>
              <a:buChar char="●"/>
            </a:pPr>
            <a:r>
              <a:rPr b="1" lang="es" sz="1500"/>
              <a:t>Duración: </a:t>
            </a:r>
            <a:r>
              <a:rPr lang="es" sz="1500"/>
              <a:t>Episodios breves que pueden repetirse o volverse crónicos</a:t>
            </a:r>
            <a:endParaRPr sz="1500"/>
          </a:p>
          <a:p>
            <a:pPr indent="-323850" lvl="0" marL="457200" rtl="0" algn="l">
              <a:spcBef>
                <a:spcPts val="0"/>
              </a:spcBef>
              <a:spcAft>
                <a:spcPts val="0"/>
              </a:spcAft>
              <a:buSzPts val="1500"/>
              <a:buChar char="●"/>
            </a:pPr>
            <a:r>
              <a:rPr b="1" lang="es" sz="1500"/>
              <a:t>Síntomas asociados: </a:t>
            </a:r>
            <a:r>
              <a:rPr lang="es" sz="1500"/>
              <a:t>Sensibilidad al tacto en la nuca, ardor, hormigueo o dolor al mover el cuello</a:t>
            </a:r>
            <a:endParaRPr sz="15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graphicFrame>
        <p:nvGraphicFramePr>
          <p:cNvPr id="346" name="Google Shape;346;p52"/>
          <p:cNvGraphicFramePr/>
          <p:nvPr/>
        </p:nvGraphicFramePr>
        <p:xfrm>
          <a:off x="546838" y="1457400"/>
          <a:ext cx="3000000" cy="3000000"/>
        </p:xfrm>
        <a:graphic>
          <a:graphicData uri="http://schemas.openxmlformats.org/drawingml/2006/table">
            <a:tbl>
              <a:tblPr>
                <a:noFill/>
                <a:tableStyleId>{C3EACC12-4B69-4828-BC73-8E6C0C42F1D6}</a:tableStyleId>
              </a:tblPr>
              <a:tblGrid>
                <a:gridCol w="2243325"/>
                <a:gridCol w="3230375"/>
                <a:gridCol w="2576625"/>
              </a:tblGrid>
              <a:tr h="190500">
                <a:tc>
                  <a:txBody>
                    <a:bodyPr/>
                    <a:lstStyle/>
                    <a:p>
                      <a:pPr indent="0" lvl="0" marL="0" rtl="0" algn="ctr">
                        <a:lnSpc>
                          <a:spcPct val="115000"/>
                        </a:lnSpc>
                        <a:spcBef>
                          <a:spcPts val="0"/>
                        </a:spcBef>
                        <a:spcAft>
                          <a:spcPts val="0"/>
                        </a:spcAft>
                        <a:buNone/>
                      </a:pPr>
                      <a:r>
                        <a:rPr b="1" lang="es" sz="1500">
                          <a:latin typeface="Montserrat"/>
                          <a:ea typeface="Montserrat"/>
                          <a:cs typeface="Montserrat"/>
                          <a:sym typeface="Montserrat"/>
                        </a:rPr>
                        <a:t>Tipo de dolor</a:t>
                      </a:r>
                      <a:endParaRPr b="1" sz="15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500">
                          <a:latin typeface="Montserrat"/>
                          <a:ea typeface="Montserrat"/>
                          <a:cs typeface="Montserrat"/>
                          <a:sym typeface="Montserrat"/>
                        </a:rPr>
                        <a:t>Neuralgia de Arnold</a:t>
                      </a:r>
                      <a:endParaRPr b="1" sz="15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500">
                          <a:latin typeface="Montserrat"/>
                          <a:ea typeface="Montserrat"/>
                          <a:cs typeface="Montserrat"/>
                          <a:sym typeface="Montserrat"/>
                        </a:rPr>
                        <a:t>Cefalea tensional</a:t>
                      </a:r>
                      <a:endParaRPr b="1" sz="1500">
                        <a:latin typeface="Montserrat"/>
                        <a:ea typeface="Montserrat"/>
                        <a:cs typeface="Montserrat"/>
                        <a:sym typeface="Montserrat"/>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lang="es">
                          <a:latin typeface="Lato"/>
                          <a:ea typeface="Lato"/>
                          <a:cs typeface="Lato"/>
                          <a:sym typeface="Lato"/>
                        </a:rPr>
                        <a:t>Localización</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Nuca, coronilla, detrás del ojo</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Toda la cabeza, banda apretada</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lang="es">
                          <a:latin typeface="Lato"/>
                          <a:ea typeface="Lato"/>
                          <a:cs typeface="Lato"/>
                          <a:sym typeface="Lato"/>
                        </a:rPr>
                        <a:t>Tipo de dolor</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Eléctrico, punzante, unilateral</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Opresivo, sordo, bilateral</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lang="es">
                          <a:latin typeface="Lato"/>
                          <a:ea typeface="Lato"/>
                          <a:cs typeface="Lato"/>
                          <a:sym typeface="Lato"/>
                        </a:rPr>
                        <a:t>Desencadenantes</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Movimiento de cuello, presión en nuca</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Estrés, tensión general</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r h="190500">
                <a:tc>
                  <a:txBody>
                    <a:bodyPr/>
                    <a:lstStyle/>
                    <a:p>
                      <a:pPr indent="0" lvl="0" marL="0" rtl="0" algn="l">
                        <a:spcBef>
                          <a:spcPts val="0"/>
                        </a:spcBef>
                        <a:spcAft>
                          <a:spcPts val="0"/>
                        </a:spcAft>
                        <a:buNone/>
                      </a:pPr>
                      <a:r>
                        <a:rPr lang="es">
                          <a:latin typeface="Lato"/>
                          <a:ea typeface="Lato"/>
                          <a:cs typeface="Lato"/>
                          <a:sym typeface="Lato"/>
                        </a:rPr>
                        <a:t>Al tocar el cuero cabelludo</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Dolor puntual en el trayecto del nervio</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c>
                  <a:txBody>
                    <a:bodyPr/>
                    <a:lstStyle/>
                    <a:p>
                      <a:pPr indent="0" lvl="0" marL="0" rtl="0" algn="l">
                        <a:spcBef>
                          <a:spcPts val="0"/>
                        </a:spcBef>
                        <a:spcAft>
                          <a:spcPts val="0"/>
                        </a:spcAft>
                        <a:buNone/>
                      </a:pPr>
                      <a:r>
                        <a:rPr lang="es">
                          <a:latin typeface="Lato"/>
                          <a:ea typeface="Lato"/>
                          <a:cs typeface="Lato"/>
                          <a:sym typeface="Lato"/>
                        </a:rPr>
                        <a:t>Dolor más difuso o leve</a:t>
                      </a:r>
                      <a:endParaRPr>
                        <a:latin typeface="Lato"/>
                        <a:ea typeface="Lato"/>
                        <a:cs typeface="Lato"/>
                        <a:sym typeface="Lato"/>
                      </a:endParaRPr>
                    </a:p>
                  </a:txBody>
                  <a:tcPr marT="91425" marB="91425" marR="91425" marL="91425">
                    <a:lnL cap="flat" cmpd="sng" w="28575">
                      <a:solidFill>
                        <a:srgbClr val="9176B4"/>
                      </a:solidFill>
                      <a:prstDash val="solid"/>
                      <a:round/>
                      <a:headEnd len="sm" w="sm" type="none"/>
                      <a:tailEnd len="sm" w="sm" type="none"/>
                    </a:lnL>
                    <a:lnR cap="flat" cmpd="sng" w="28575">
                      <a:solidFill>
                        <a:srgbClr val="9176B4"/>
                      </a:solidFill>
                      <a:prstDash val="solid"/>
                      <a:round/>
                      <a:headEnd len="sm" w="sm" type="none"/>
                      <a:tailEnd len="sm" w="sm" type="none"/>
                    </a:lnR>
                    <a:lnT cap="flat" cmpd="sng" w="28575">
                      <a:solidFill>
                        <a:srgbClr val="9176B4"/>
                      </a:solidFill>
                      <a:prstDash val="solid"/>
                      <a:round/>
                      <a:headEnd len="sm" w="sm" type="none"/>
                      <a:tailEnd len="sm" w="sm" type="none"/>
                    </a:lnT>
                    <a:lnB cap="flat" cmpd="sng" w="28575">
                      <a:solidFill>
                        <a:srgbClr val="9176B4"/>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3"/>
          <p:cNvSpPr txBox="1"/>
          <p:nvPr>
            <p:ph type="title"/>
          </p:nvPr>
        </p:nvSpPr>
        <p:spPr>
          <a:xfrm>
            <a:off x="265500" y="1878550"/>
            <a:ext cx="4045200" cy="63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tusígena</a:t>
            </a:r>
            <a:endParaRPr/>
          </a:p>
        </p:txBody>
      </p:sp>
      <p:sp>
        <p:nvSpPr>
          <p:cNvPr id="352" name="Google Shape;352;p53"/>
          <p:cNvSpPr txBox="1"/>
          <p:nvPr>
            <p:ph idx="1" type="subTitle"/>
          </p:nvPr>
        </p:nvSpPr>
        <p:spPr>
          <a:xfrm>
            <a:off x="265500" y="2534151"/>
            <a:ext cx="4045200" cy="98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Es un dolor de cabeza que aparece de forma súbita al toser o hacer algún esfuerzo que aumente la presión en el cráneo. Aunque es poco común, es muy característica.</a:t>
            </a:r>
            <a:endParaRPr sz="1400"/>
          </a:p>
        </p:txBody>
      </p:sp>
      <p:sp>
        <p:nvSpPr>
          <p:cNvPr id="353" name="Google Shape;353;p53"/>
          <p:cNvSpPr txBox="1"/>
          <p:nvPr>
            <p:ph idx="2" type="body"/>
          </p:nvPr>
        </p:nvSpPr>
        <p:spPr>
          <a:xfrm>
            <a:off x="4984225" y="290750"/>
            <a:ext cx="3837000" cy="47409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Inicio: súbito, aparece justo al toser o al hacer maniobras de esfuerzo: estornudar, reír, agacharse, evacuar</a:t>
            </a:r>
            <a:endParaRPr sz="1600"/>
          </a:p>
          <a:p>
            <a:pPr indent="-330200" lvl="0" marL="457200" rtl="0" algn="l">
              <a:spcBef>
                <a:spcPts val="0"/>
              </a:spcBef>
              <a:spcAft>
                <a:spcPts val="0"/>
              </a:spcAft>
              <a:buSzPts val="1600"/>
              <a:buChar char="●"/>
            </a:pPr>
            <a:r>
              <a:rPr lang="es" sz="1600"/>
              <a:t>Duración: generalmente breve (de segundos a varios minutos)</a:t>
            </a:r>
            <a:endParaRPr sz="1600"/>
          </a:p>
          <a:p>
            <a:pPr indent="-330200" lvl="0" marL="457200" rtl="0" algn="l">
              <a:spcBef>
                <a:spcPts val="0"/>
              </a:spcBef>
              <a:spcAft>
                <a:spcPts val="0"/>
              </a:spcAft>
              <a:buSzPts val="1600"/>
              <a:buChar char="●"/>
            </a:pPr>
            <a:r>
              <a:rPr lang="es" sz="1600"/>
              <a:t>Localización: frecuentemente en la zona occipital (nuca) o bilateral</a:t>
            </a:r>
            <a:endParaRPr sz="1600"/>
          </a:p>
          <a:p>
            <a:pPr indent="-330200" lvl="0" marL="457200" rtl="0" algn="l">
              <a:spcBef>
                <a:spcPts val="0"/>
              </a:spcBef>
              <a:spcAft>
                <a:spcPts val="0"/>
              </a:spcAft>
              <a:buSzPts val="1600"/>
              <a:buChar char="●"/>
            </a:pPr>
            <a:r>
              <a:rPr lang="es" sz="1600"/>
              <a:t>Característica: intenso, punzante u opresivo</a:t>
            </a:r>
            <a:endParaRPr sz="1600"/>
          </a:p>
          <a:p>
            <a:pPr indent="-330200" lvl="0" marL="457200" rtl="0" algn="l">
              <a:spcBef>
                <a:spcPts val="0"/>
              </a:spcBef>
              <a:spcAft>
                <a:spcPts val="0"/>
              </a:spcAft>
              <a:buSzPts val="1600"/>
              <a:buChar char="●"/>
            </a:pPr>
            <a:r>
              <a:rPr lang="es" sz="1600"/>
              <a:t>En la forma primaria, no se acompaña de náuseas, vómito o alteraciones neurológicas</a:t>
            </a:r>
            <a:endParaRPr sz="16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4"/>
          <p:cNvSpPr txBox="1"/>
          <p:nvPr>
            <p:ph idx="1" type="body"/>
          </p:nvPr>
        </p:nvSpPr>
        <p:spPr>
          <a:xfrm>
            <a:off x="1800514" y="1443376"/>
            <a:ext cx="6958200" cy="300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2"/>
              </a:buClr>
              <a:buSzPts val="1600"/>
              <a:buChar char="●"/>
            </a:pPr>
            <a:r>
              <a:rPr lang="es" sz="1600"/>
              <a:t>Cefalea tusígena primaria (benigna) </a:t>
            </a:r>
            <a:endParaRPr sz="1600"/>
          </a:p>
          <a:p>
            <a:pPr indent="-317500" lvl="1" marL="914400" rtl="0" algn="l">
              <a:spcBef>
                <a:spcPts val="0"/>
              </a:spcBef>
              <a:spcAft>
                <a:spcPts val="0"/>
              </a:spcAft>
              <a:buClr>
                <a:schemeClr val="dk2"/>
              </a:buClr>
              <a:buSzPts val="1400"/>
              <a:buChar char="○"/>
            </a:pPr>
            <a:r>
              <a:rPr lang="es"/>
              <a:t>No se asocia con enfermedades estructurales. </a:t>
            </a:r>
            <a:endParaRPr/>
          </a:p>
          <a:p>
            <a:pPr indent="-317500" lvl="1" marL="914400" rtl="0" algn="l">
              <a:spcBef>
                <a:spcPts val="0"/>
              </a:spcBef>
              <a:spcAft>
                <a:spcPts val="0"/>
              </a:spcAft>
              <a:buClr>
                <a:schemeClr val="dk2"/>
              </a:buClr>
              <a:buSzPts val="1400"/>
              <a:buChar char="○"/>
            </a:pPr>
            <a:r>
              <a:rPr lang="es"/>
              <a:t>Ocurre en personas mayores de 40 años, sobre todo hombres. </a:t>
            </a:r>
            <a:endParaRPr/>
          </a:p>
          <a:p>
            <a:pPr indent="-317500" lvl="1" marL="914400" rtl="0" algn="l">
              <a:spcBef>
                <a:spcPts val="0"/>
              </a:spcBef>
              <a:spcAft>
                <a:spcPts val="0"/>
              </a:spcAft>
              <a:buClr>
                <a:schemeClr val="dk2"/>
              </a:buClr>
              <a:buSzPts val="1400"/>
              <a:buChar char="○"/>
            </a:pPr>
            <a:r>
              <a:rPr lang="es"/>
              <a:t>Se da solo con esfuerzo y desaparece por sí sola o con tratamiento leve. </a:t>
            </a:r>
            <a:endParaRPr/>
          </a:p>
          <a:p>
            <a:pPr indent="-330200" lvl="0" marL="457200" rtl="0" algn="l">
              <a:spcBef>
                <a:spcPts val="0"/>
              </a:spcBef>
              <a:spcAft>
                <a:spcPts val="0"/>
              </a:spcAft>
              <a:buClr>
                <a:schemeClr val="dk2"/>
              </a:buClr>
              <a:buSzPts val="1600"/>
              <a:buChar char="●"/>
            </a:pPr>
            <a:r>
              <a:rPr lang="es" sz="1600"/>
              <a:t>Cefalea tusígena secundaria (patológica) </a:t>
            </a:r>
            <a:endParaRPr sz="1600"/>
          </a:p>
          <a:p>
            <a:pPr indent="-317500" lvl="1" marL="914400" rtl="0" algn="l">
              <a:spcBef>
                <a:spcPts val="0"/>
              </a:spcBef>
              <a:spcAft>
                <a:spcPts val="0"/>
              </a:spcAft>
              <a:buClr>
                <a:schemeClr val="dk2"/>
              </a:buClr>
              <a:buSzPts val="1400"/>
              <a:buChar char="○"/>
            </a:pPr>
            <a:r>
              <a:rPr lang="es"/>
              <a:t>Se debe a una lesión estructural, como: </a:t>
            </a:r>
            <a:endParaRPr/>
          </a:p>
          <a:p>
            <a:pPr indent="-317500" lvl="2" marL="1371600" rtl="0" algn="l">
              <a:spcBef>
                <a:spcPts val="0"/>
              </a:spcBef>
              <a:spcAft>
                <a:spcPts val="0"/>
              </a:spcAft>
              <a:buClr>
                <a:schemeClr val="dk2"/>
              </a:buClr>
              <a:buSzPts val="1400"/>
              <a:buChar char="■"/>
            </a:pPr>
            <a:r>
              <a:rPr lang="es"/>
              <a:t>Malformación de Chiari tipo I (la causa más frecuente) </a:t>
            </a:r>
            <a:endParaRPr/>
          </a:p>
          <a:p>
            <a:pPr indent="-317500" lvl="2" marL="1371600" rtl="0" algn="l">
              <a:spcBef>
                <a:spcPts val="0"/>
              </a:spcBef>
              <a:spcAft>
                <a:spcPts val="0"/>
              </a:spcAft>
              <a:buClr>
                <a:schemeClr val="dk2"/>
              </a:buClr>
              <a:buSzPts val="1400"/>
              <a:buChar char="■"/>
            </a:pPr>
            <a:r>
              <a:rPr lang="es"/>
              <a:t>Tumores en fosa posterior </a:t>
            </a:r>
            <a:endParaRPr/>
          </a:p>
          <a:p>
            <a:pPr indent="-317500" lvl="2" marL="1371600" rtl="0" algn="l">
              <a:spcBef>
                <a:spcPts val="0"/>
              </a:spcBef>
              <a:spcAft>
                <a:spcPts val="0"/>
              </a:spcAft>
              <a:buClr>
                <a:schemeClr val="dk2"/>
              </a:buClr>
              <a:buSzPts val="1400"/>
              <a:buChar char="■"/>
            </a:pPr>
            <a:r>
              <a:rPr lang="es"/>
              <a:t>Aneurismas o hipertensión intracraneal </a:t>
            </a:r>
            <a:endParaRPr/>
          </a:p>
          <a:p>
            <a:pPr indent="-330200" lvl="1" marL="914400" rtl="0" algn="l">
              <a:spcBef>
                <a:spcPts val="0"/>
              </a:spcBef>
              <a:spcAft>
                <a:spcPts val="0"/>
              </a:spcAft>
              <a:buClr>
                <a:schemeClr val="dk2"/>
              </a:buClr>
              <a:buSzPts val="1600"/>
              <a:buChar char="○"/>
            </a:pPr>
            <a:r>
              <a:rPr lang="es"/>
              <a:t>Se necesita resonancia </a:t>
            </a:r>
            <a:r>
              <a:rPr lang="es" sz="1600"/>
              <a:t>magnética (RM) para descartarla.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aphicFrame>
        <p:nvGraphicFramePr>
          <p:cNvPr id="363" name="Google Shape;363;p55"/>
          <p:cNvGraphicFramePr/>
          <p:nvPr/>
        </p:nvGraphicFramePr>
        <p:xfrm>
          <a:off x="739000" y="1783125"/>
          <a:ext cx="3000000" cy="3000000"/>
        </p:xfrm>
        <a:graphic>
          <a:graphicData uri="http://schemas.openxmlformats.org/drawingml/2006/table">
            <a:tbl>
              <a:tblPr>
                <a:noFill/>
                <a:tableStyleId>{C3EACC12-4B69-4828-BC73-8E6C0C42F1D6}</a:tableStyleId>
              </a:tblPr>
              <a:tblGrid>
                <a:gridCol w="998475"/>
                <a:gridCol w="1285875"/>
                <a:gridCol w="1110700"/>
                <a:gridCol w="2127800"/>
                <a:gridCol w="2143125"/>
              </a:tblGrid>
              <a:tr h="190500">
                <a:tc>
                  <a:txBody>
                    <a:bodyPr/>
                    <a:lstStyle/>
                    <a:p>
                      <a:pPr indent="0" lvl="0" marL="0" rtl="0" algn="ctr">
                        <a:lnSpc>
                          <a:spcPct val="115000"/>
                        </a:lnSpc>
                        <a:spcBef>
                          <a:spcPts val="0"/>
                        </a:spcBef>
                        <a:spcAft>
                          <a:spcPts val="0"/>
                        </a:spcAft>
                        <a:buNone/>
                      </a:pPr>
                      <a:r>
                        <a:rPr b="1" lang="es" sz="1100"/>
                        <a:t>Tipo</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100"/>
                        <a:t>Origen</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100"/>
                        <a:t>Edad típica</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100"/>
                        <a:t>RM necesaria</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sz="1100"/>
                        <a:t>Tratamiento</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Primaria</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Funcional, sin lesión</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&gt; 40 años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Sí (para confirmar que no hay lesión)</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Indometacina, evitar esfuerzo</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b="1" lang="es" sz="1100"/>
                        <a:t>Secundaria</a:t>
                      </a:r>
                      <a:endParaRPr b="1" sz="11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Lesión estructural</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Cualquier edad</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Sí, imprescindible</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s"/>
                        <a:t>Tratar causa (Chiari, tumores, etc.)</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6"/>
          <p:cNvSpPr txBox="1"/>
          <p:nvPr>
            <p:ph type="title"/>
          </p:nvPr>
        </p:nvSpPr>
        <p:spPr>
          <a:xfrm>
            <a:off x="287850" y="1727500"/>
            <a:ext cx="4045200" cy="63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Cefalea por el músculo temporal</a:t>
            </a:r>
            <a:endParaRPr/>
          </a:p>
        </p:txBody>
      </p:sp>
      <p:sp>
        <p:nvSpPr>
          <p:cNvPr id="369" name="Google Shape;369;p56"/>
          <p:cNvSpPr txBox="1"/>
          <p:nvPr>
            <p:ph idx="1" type="subTitle"/>
          </p:nvPr>
        </p:nvSpPr>
        <p:spPr>
          <a:xfrm>
            <a:off x="287850" y="2383100"/>
            <a:ext cx="4045200" cy="10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Causada por tensión o sobrecarga, presenta dolor referido que se percibe como una cefalea. Esto ocurre cuando se activan los puntos gatillo miofasciales en el músculo.</a:t>
            </a:r>
            <a:endParaRPr sz="1400"/>
          </a:p>
        </p:txBody>
      </p:sp>
      <p:sp>
        <p:nvSpPr>
          <p:cNvPr id="370" name="Google Shape;370;p56"/>
          <p:cNvSpPr txBox="1"/>
          <p:nvPr>
            <p:ph idx="2" type="body"/>
          </p:nvPr>
        </p:nvSpPr>
        <p:spPr>
          <a:xfrm>
            <a:off x="4928325"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s"/>
              <a:t>Descripción del dolor:</a:t>
            </a:r>
            <a:endParaRPr/>
          </a:p>
          <a:p>
            <a:pPr indent="-323850" lvl="0" marL="457200" rtl="0" algn="l">
              <a:spcBef>
                <a:spcPts val="1600"/>
              </a:spcBef>
              <a:spcAft>
                <a:spcPts val="0"/>
              </a:spcAft>
              <a:buSzPts val="1500"/>
              <a:buChar char="●"/>
            </a:pPr>
            <a:r>
              <a:rPr lang="es" sz="1500"/>
              <a:t>Dolor sordo, constante y molesto en la zona de la sien.</a:t>
            </a:r>
            <a:endParaRPr sz="1500"/>
          </a:p>
          <a:p>
            <a:pPr indent="-323850" lvl="0" marL="457200" rtl="0" algn="l">
              <a:spcBef>
                <a:spcPts val="0"/>
              </a:spcBef>
              <a:spcAft>
                <a:spcPts val="0"/>
              </a:spcAft>
              <a:buSzPts val="1500"/>
              <a:buChar char="●"/>
            </a:pPr>
            <a:r>
              <a:rPr lang="es" sz="1500"/>
              <a:t>Puede irradiarse a la frente, al ojo o al cuero cabelludo del mismo lado.</a:t>
            </a:r>
            <a:endParaRPr sz="1500"/>
          </a:p>
          <a:p>
            <a:pPr indent="-323850" lvl="0" marL="457200" rtl="0" algn="l">
              <a:spcBef>
                <a:spcPts val="0"/>
              </a:spcBef>
              <a:spcAft>
                <a:spcPts val="0"/>
              </a:spcAft>
              <a:buSzPts val="1500"/>
              <a:buChar char="●"/>
            </a:pPr>
            <a:r>
              <a:rPr lang="es" sz="1500"/>
              <a:t>*</a:t>
            </a:r>
            <a:r>
              <a:rPr lang="es" sz="1500"/>
              <a:t>Empeora al masticar, hablar mucho o apretar los dientes.</a:t>
            </a:r>
            <a:endParaRPr sz="1500"/>
          </a:p>
          <a:p>
            <a:pPr indent="-323850" lvl="0" marL="457200" rtl="0" algn="l">
              <a:spcBef>
                <a:spcPts val="0"/>
              </a:spcBef>
              <a:spcAft>
                <a:spcPts val="0"/>
              </a:spcAft>
              <a:buSzPts val="1500"/>
              <a:buChar char="●"/>
            </a:pPr>
            <a:r>
              <a:rPr lang="es" sz="1500"/>
              <a:t>A veces se acompaña de sensación de presión o de "peso" en la cabeza.</a:t>
            </a:r>
            <a:endParaRPr sz="15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7"/>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Relación entre la oclusión y las cefaleas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58"/>
          <p:cNvPicPr preferRelativeResize="0"/>
          <p:nvPr/>
        </p:nvPicPr>
        <p:blipFill>
          <a:blip r:embed="rId3">
            <a:alphaModFix/>
          </a:blip>
          <a:stretch>
            <a:fillRect/>
          </a:stretch>
        </p:blipFill>
        <p:spPr>
          <a:xfrm>
            <a:off x="431963" y="1528750"/>
            <a:ext cx="6200775" cy="2085975"/>
          </a:xfrm>
          <a:prstGeom prst="rect">
            <a:avLst/>
          </a:prstGeom>
          <a:noFill/>
          <a:ln>
            <a:noFill/>
          </a:ln>
        </p:spPr>
      </p:pic>
      <p:pic>
        <p:nvPicPr>
          <p:cNvPr id="381" name="Google Shape;381;p58"/>
          <p:cNvPicPr preferRelativeResize="0"/>
          <p:nvPr/>
        </p:nvPicPr>
        <p:blipFill>
          <a:blip r:embed="rId4">
            <a:alphaModFix/>
          </a:blip>
          <a:stretch>
            <a:fillRect/>
          </a:stretch>
        </p:blipFill>
        <p:spPr>
          <a:xfrm>
            <a:off x="6757788" y="889388"/>
            <a:ext cx="2206462" cy="298170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9"/>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Patologia discal</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0"/>
          <p:cNvSpPr txBox="1"/>
          <p:nvPr>
            <p:ph type="title"/>
          </p:nvPr>
        </p:nvSpPr>
        <p:spPr>
          <a:xfrm>
            <a:off x="276675" y="1733850"/>
            <a:ext cx="4045200" cy="167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Datos sobre los desplazamientos discales</a:t>
            </a:r>
            <a:endParaRPr/>
          </a:p>
        </p:txBody>
      </p:sp>
      <p:sp>
        <p:nvSpPr>
          <p:cNvPr id="392" name="Google Shape;392;p6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Se asocian a la presencia de laxitud articular.</a:t>
            </a:r>
            <a:endParaRPr sz="1600"/>
          </a:p>
          <a:p>
            <a:pPr indent="-330200" lvl="0" marL="457200" rtl="0" algn="l">
              <a:spcBef>
                <a:spcPts val="0"/>
              </a:spcBef>
              <a:spcAft>
                <a:spcPts val="0"/>
              </a:spcAft>
              <a:buSzPts val="1600"/>
              <a:buChar char="●"/>
            </a:pPr>
            <a:r>
              <a:rPr lang="es" sz="1600"/>
              <a:t>La pérdida de los chasquidos durante la terapéutica puede significar un mayor desplazamiento del disco.</a:t>
            </a:r>
            <a:endParaRPr sz="1600"/>
          </a:p>
          <a:p>
            <a:pPr indent="-330200" lvl="0" marL="457200" rtl="0" algn="l">
              <a:spcBef>
                <a:spcPts val="0"/>
              </a:spcBef>
              <a:spcAft>
                <a:spcPts val="0"/>
              </a:spcAft>
              <a:buSzPts val="1600"/>
              <a:buChar char="●"/>
            </a:pPr>
            <a:r>
              <a:rPr lang="es" sz="1600"/>
              <a:t>El diagnóstico del estadío es importante para las estrategias terapéuticas.</a:t>
            </a:r>
            <a:endParaRPr sz="1600"/>
          </a:p>
          <a:p>
            <a:pPr indent="-330200" lvl="0" marL="457200" rtl="0" algn="l">
              <a:spcBef>
                <a:spcPts val="0"/>
              </a:spcBef>
              <a:spcAft>
                <a:spcPts val="0"/>
              </a:spcAft>
              <a:buSzPts val="1600"/>
              <a:buChar char="●"/>
            </a:pPr>
            <a:r>
              <a:rPr lang="es" sz="1600"/>
              <a:t>El diagnóstico preciso es la resonancia magnética.</a:t>
            </a:r>
            <a:endParaRPr sz="1600"/>
          </a:p>
          <a:p>
            <a:pPr indent="-330200" lvl="0" marL="457200" rtl="0" algn="l">
              <a:spcBef>
                <a:spcPts val="0"/>
              </a:spcBef>
              <a:spcAft>
                <a:spcPts val="0"/>
              </a:spcAft>
              <a:buSzPts val="1600"/>
              <a:buChar char="●"/>
            </a:pPr>
            <a:r>
              <a:rPr lang="es" sz="1600"/>
              <a:t>La TAC puede mostrar cambios óseos si es que hay degeneración articular.</a:t>
            </a:r>
            <a:endParaRPr sz="16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61"/>
          <p:cNvPicPr preferRelativeResize="0"/>
          <p:nvPr/>
        </p:nvPicPr>
        <p:blipFill rotWithShape="1">
          <a:blip r:embed="rId3">
            <a:alphaModFix/>
          </a:blip>
          <a:srcRect b="76293" l="0" r="0" t="0"/>
          <a:stretch/>
        </p:blipFill>
        <p:spPr>
          <a:xfrm>
            <a:off x="91100" y="1822587"/>
            <a:ext cx="2240451" cy="1498327"/>
          </a:xfrm>
          <a:prstGeom prst="rect">
            <a:avLst/>
          </a:prstGeom>
          <a:noFill/>
          <a:ln>
            <a:noFill/>
          </a:ln>
        </p:spPr>
      </p:pic>
      <p:pic>
        <p:nvPicPr>
          <p:cNvPr id="398" name="Google Shape;398;p61"/>
          <p:cNvPicPr preferRelativeResize="0"/>
          <p:nvPr/>
        </p:nvPicPr>
        <p:blipFill rotWithShape="1">
          <a:blip r:embed="rId3">
            <a:alphaModFix/>
          </a:blip>
          <a:srcRect b="50953" l="0" r="0" t="25340"/>
          <a:stretch/>
        </p:blipFill>
        <p:spPr>
          <a:xfrm>
            <a:off x="2331550" y="1822587"/>
            <a:ext cx="2240451" cy="1498327"/>
          </a:xfrm>
          <a:prstGeom prst="rect">
            <a:avLst/>
          </a:prstGeom>
          <a:noFill/>
          <a:ln>
            <a:noFill/>
          </a:ln>
        </p:spPr>
      </p:pic>
      <p:pic>
        <p:nvPicPr>
          <p:cNvPr id="399" name="Google Shape;399;p61"/>
          <p:cNvPicPr preferRelativeResize="0"/>
          <p:nvPr/>
        </p:nvPicPr>
        <p:blipFill rotWithShape="1">
          <a:blip r:embed="rId3">
            <a:alphaModFix/>
          </a:blip>
          <a:srcRect b="24406" l="0" r="0" t="51887"/>
          <a:stretch/>
        </p:blipFill>
        <p:spPr>
          <a:xfrm>
            <a:off x="4572000" y="1822587"/>
            <a:ext cx="2240451" cy="1498327"/>
          </a:xfrm>
          <a:prstGeom prst="rect">
            <a:avLst/>
          </a:prstGeom>
          <a:noFill/>
          <a:ln>
            <a:noFill/>
          </a:ln>
        </p:spPr>
      </p:pic>
      <p:pic>
        <p:nvPicPr>
          <p:cNvPr id="400" name="Google Shape;400;p61"/>
          <p:cNvPicPr preferRelativeResize="0"/>
          <p:nvPr/>
        </p:nvPicPr>
        <p:blipFill rotWithShape="1">
          <a:blip r:embed="rId3">
            <a:alphaModFix/>
          </a:blip>
          <a:srcRect b="-934" l="0" r="0" t="77227"/>
          <a:stretch/>
        </p:blipFill>
        <p:spPr>
          <a:xfrm>
            <a:off x="6812450" y="1822587"/>
            <a:ext cx="2240451" cy="1498327"/>
          </a:xfrm>
          <a:prstGeom prst="rect">
            <a:avLst/>
          </a:prstGeom>
          <a:noFill/>
          <a:ln>
            <a:noFill/>
          </a:ln>
        </p:spPr>
      </p:pic>
      <p:sp>
        <p:nvSpPr>
          <p:cNvPr id="401" name="Google Shape;401;p61"/>
          <p:cNvSpPr txBox="1"/>
          <p:nvPr/>
        </p:nvSpPr>
        <p:spPr>
          <a:xfrm>
            <a:off x="350325" y="1419975"/>
            <a:ext cx="17220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Lato"/>
                <a:ea typeface="Lato"/>
                <a:cs typeface="Lato"/>
                <a:sym typeface="Lato"/>
              </a:rPr>
              <a:t>DISCO NORMAL</a:t>
            </a:r>
            <a:endParaRPr sz="1500">
              <a:solidFill>
                <a:schemeClr val="dk2"/>
              </a:solidFill>
              <a:latin typeface="Lato"/>
              <a:ea typeface="Lato"/>
              <a:cs typeface="Lato"/>
              <a:sym typeface="Lato"/>
            </a:endParaRPr>
          </a:p>
        </p:txBody>
      </p:sp>
      <p:sp>
        <p:nvSpPr>
          <p:cNvPr id="402" name="Google Shape;402;p61"/>
          <p:cNvSpPr txBox="1"/>
          <p:nvPr/>
        </p:nvSpPr>
        <p:spPr>
          <a:xfrm>
            <a:off x="2461163" y="1419975"/>
            <a:ext cx="17220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Lato"/>
                <a:ea typeface="Lato"/>
                <a:cs typeface="Lato"/>
                <a:sym typeface="Lato"/>
              </a:rPr>
              <a:t>NIVEL 1</a:t>
            </a:r>
            <a:endParaRPr sz="1500">
              <a:solidFill>
                <a:schemeClr val="dk2"/>
              </a:solidFill>
              <a:latin typeface="Lato"/>
              <a:ea typeface="Lato"/>
              <a:cs typeface="Lato"/>
              <a:sym typeface="Lato"/>
            </a:endParaRPr>
          </a:p>
        </p:txBody>
      </p:sp>
      <p:sp>
        <p:nvSpPr>
          <p:cNvPr id="403" name="Google Shape;403;p61"/>
          <p:cNvSpPr txBox="1"/>
          <p:nvPr/>
        </p:nvSpPr>
        <p:spPr>
          <a:xfrm>
            <a:off x="4831225" y="1419975"/>
            <a:ext cx="17220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Lato"/>
                <a:ea typeface="Lato"/>
                <a:cs typeface="Lato"/>
                <a:sym typeface="Lato"/>
              </a:rPr>
              <a:t>NIVEL 2</a:t>
            </a:r>
            <a:endParaRPr sz="1500">
              <a:solidFill>
                <a:schemeClr val="dk2"/>
              </a:solidFill>
              <a:latin typeface="Lato"/>
              <a:ea typeface="Lato"/>
              <a:cs typeface="Lato"/>
              <a:sym typeface="Lato"/>
            </a:endParaRPr>
          </a:p>
        </p:txBody>
      </p:sp>
      <p:sp>
        <p:nvSpPr>
          <p:cNvPr id="404" name="Google Shape;404;p61"/>
          <p:cNvSpPr txBox="1"/>
          <p:nvPr/>
        </p:nvSpPr>
        <p:spPr>
          <a:xfrm>
            <a:off x="7071675" y="1419975"/>
            <a:ext cx="1722000" cy="40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Lato"/>
                <a:ea typeface="Lato"/>
                <a:cs typeface="Lato"/>
                <a:sym typeface="Lato"/>
              </a:rPr>
              <a:t>NIVEL 3</a:t>
            </a:r>
            <a:endParaRPr sz="1500">
              <a:solidFill>
                <a:schemeClr val="dk2"/>
              </a:solidFill>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2"/>
          <p:cNvSpPr txBox="1"/>
          <p:nvPr>
            <p:ph type="title"/>
          </p:nvPr>
        </p:nvSpPr>
        <p:spPr>
          <a:xfrm>
            <a:off x="265500" y="1532625"/>
            <a:ext cx="4045200" cy="57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Etapa 1 (incipiente)</a:t>
            </a:r>
            <a:endParaRPr/>
          </a:p>
        </p:txBody>
      </p:sp>
      <p:sp>
        <p:nvSpPr>
          <p:cNvPr id="410" name="Google Shape;410;p6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Disco ligeramente fuera de posición normal.</a:t>
            </a:r>
            <a:endParaRPr sz="1600"/>
          </a:p>
          <a:p>
            <a:pPr indent="-330200" lvl="0" marL="457200" rtl="0" algn="l">
              <a:spcBef>
                <a:spcPts val="0"/>
              </a:spcBef>
              <a:spcAft>
                <a:spcPts val="0"/>
              </a:spcAft>
              <a:buSzPts val="1600"/>
              <a:buChar char="●"/>
            </a:pPr>
            <a:r>
              <a:rPr lang="es" sz="1600"/>
              <a:t>Paciente libre de síntomas.</a:t>
            </a:r>
            <a:endParaRPr sz="1600"/>
          </a:p>
          <a:p>
            <a:pPr indent="-330200" lvl="0" marL="457200" rtl="0" algn="l">
              <a:spcBef>
                <a:spcPts val="0"/>
              </a:spcBef>
              <a:spcAft>
                <a:spcPts val="0"/>
              </a:spcAft>
              <a:buSzPts val="1600"/>
              <a:buChar char="●"/>
            </a:pPr>
            <a:r>
              <a:rPr lang="es" sz="1600"/>
              <a:t>Desplazamiento leve que puede pasar desapercibido.</a:t>
            </a:r>
            <a:endParaRPr sz="1600"/>
          </a:p>
          <a:p>
            <a:pPr indent="-330200" lvl="0" marL="457200" rtl="0" algn="l">
              <a:spcBef>
                <a:spcPts val="0"/>
              </a:spcBef>
              <a:spcAft>
                <a:spcPts val="0"/>
              </a:spcAft>
              <a:buSzPts val="1600"/>
              <a:buChar char="●"/>
            </a:pPr>
            <a:r>
              <a:rPr lang="es" sz="1600"/>
              <a:t>Se observa solamente el nivel 1.</a:t>
            </a:r>
            <a:endParaRPr sz="1600"/>
          </a:p>
          <a:p>
            <a:pPr indent="-330200" lvl="0" marL="457200" rtl="0" algn="l">
              <a:spcBef>
                <a:spcPts val="0"/>
              </a:spcBef>
              <a:spcAft>
                <a:spcPts val="0"/>
              </a:spcAft>
              <a:buSzPts val="1600"/>
              <a:buChar char="●"/>
            </a:pPr>
            <a:r>
              <a:rPr lang="es" sz="1600"/>
              <a:t>ATM sanas.</a:t>
            </a:r>
            <a:endParaRPr sz="1600"/>
          </a:p>
          <a:p>
            <a:pPr indent="-330200" lvl="0" marL="457200" rtl="0" algn="l">
              <a:spcBef>
                <a:spcPts val="0"/>
              </a:spcBef>
              <a:spcAft>
                <a:spcPts val="0"/>
              </a:spcAft>
              <a:buSzPts val="1600"/>
              <a:buChar char="●"/>
            </a:pPr>
            <a:r>
              <a:rPr lang="es" sz="1600"/>
              <a:t>No existe presencia de ruidos.</a:t>
            </a:r>
            <a:endParaRPr sz="1600"/>
          </a:p>
        </p:txBody>
      </p:sp>
      <p:pic>
        <p:nvPicPr>
          <p:cNvPr id="411" name="Google Shape;411;p62"/>
          <p:cNvPicPr preferRelativeResize="0"/>
          <p:nvPr/>
        </p:nvPicPr>
        <p:blipFill rotWithShape="1">
          <a:blip r:embed="rId3">
            <a:alphaModFix/>
          </a:blip>
          <a:srcRect b="50953" l="0" r="0" t="25340"/>
          <a:stretch/>
        </p:blipFill>
        <p:spPr>
          <a:xfrm>
            <a:off x="1167875" y="2112537"/>
            <a:ext cx="2240451" cy="149832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63"/>
          <p:cNvSpPr txBox="1"/>
          <p:nvPr>
            <p:ph type="title"/>
          </p:nvPr>
        </p:nvSpPr>
        <p:spPr>
          <a:xfrm>
            <a:off x="265500" y="1275075"/>
            <a:ext cx="4045200" cy="1095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Etapa 2 (DD parcial con reducción)</a:t>
            </a:r>
            <a:endParaRPr/>
          </a:p>
        </p:txBody>
      </p:sp>
      <p:sp>
        <p:nvSpPr>
          <p:cNvPr id="417" name="Google Shape;417;p6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Más prevalente en adolescentes.</a:t>
            </a:r>
            <a:endParaRPr sz="1600"/>
          </a:p>
          <a:p>
            <a:pPr indent="-330200" lvl="0" marL="457200" rtl="0" algn="l">
              <a:spcBef>
                <a:spcPts val="0"/>
              </a:spcBef>
              <a:spcAft>
                <a:spcPts val="0"/>
              </a:spcAft>
              <a:buSzPts val="1600"/>
              <a:buChar char="●"/>
            </a:pPr>
            <a:r>
              <a:rPr lang="es" sz="1600"/>
              <a:t>Se puede observar un nivel 1 o 2.</a:t>
            </a:r>
            <a:endParaRPr sz="1600"/>
          </a:p>
          <a:p>
            <a:pPr indent="-330200" lvl="0" marL="457200" rtl="0" algn="l">
              <a:spcBef>
                <a:spcPts val="0"/>
              </a:spcBef>
              <a:spcAft>
                <a:spcPts val="0"/>
              </a:spcAft>
              <a:buSzPts val="1600"/>
              <a:buChar char="●"/>
            </a:pPr>
            <a:r>
              <a:rPr lang="es" sz="1600"/>
              <a:t>Una parte del disco permanece en la superficie funcional del cóndilo y la eminencia.</a:t>
            </a:r>
            <a:endParaRPr sz="1600"/>
          </a:p>
          <a:p>
            <a:pPr indent="-330200" lvl="0" marL="457200" rtl="0" algn="l">
              <a:spcBef>
                <a:spcPts val="0"/>
              </a:spcBef>
              <a:spcAft>
                <a:spcPts val="0"/>
              </a:spcAft>
              <a:buSzPts val="1600"/>
              <a:buChar char="●"/>
            </a:pPr>
            <a:r>
              <a:rPr lang="es" sz="1600"/>
              <a:t>Puede haber un desplazamiento lateral del disco.</a:t>
            </a:r>
            <a:endParaRPr sz="1600"/>
          </a:p>
          <a:p>
            <a:pPr indent="-330200" lvl="0" marL="457200" rtl="0" algn="l">
              <a:spcBef>
                <a:spcPts val="0"/>
              </a:spcBef>
              <a:spcAft>
                <a:spcPts val="0"/>
              </a:spcAft>
              <a:buSzPts val="1600"/>
              <a:buChar char="●"/>
            </a:pPr>
            <a:r>
              <a:rPr lang="es" sz="1600"/>
              <a:t>El desplazamiento medial es inusual.</a:t>
            </a:r>
            <a:endParaRPr sz="1600"/>
          </a:p>
          <a:p>
            <a:pPr indent="-330200" lvl="0" marL="457200" rtl="0" algn="l">
              <a:spcBef>
                <a:spcPts val="0"/>
              </a:spcBef>
              <a:spcAft>
                <a:spcPts val="0"/>
              </a:spcAft>
              <a:buSzPts val="1600"/>
              <a:buChar char="●"/>
            </a:pPr>
            <a:r>
              <a:rPr lang="es" sz="1600"/>
              <a:t>Existe presencia de ruidos.</a:t>
            </a:r>
            <a:endParaRPr sz="1600"/>
          </a:p>
        </p:txBody>
      </p:sp>
      <p:pic>
        <p:nvPicPr>
          <p:cNvPr id="418" name="Google Shape;418;p63"/>
          <p:cNvPicPr preferRelativeResize="0"/>
          <p:nvPr/>
        </p:nvPicPr>
        <p:blipFill rotWithShape="1">
          <a:blip r:embed="rId3">
            <a:alphaModFix/>
          </a:blip>
          <a:srcRect b="24183" l="0" r="0" t="52109"/>
          <a:stretch/>
        </p:blipFill>
        <p:spPr>
          <a:xfrm>
            <a:off x="1167875" y="2370087"/>
            <a:ext cx="2240451" cy="149832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4"/>
          <p:cNvSpPr txBox="1"/>
          <p:nvPr>
            <p:ph type="title"/>
          </p:nvPr>
        </p:nvSpPr>
        <p:spPr>
          <a:xfrm>
            <a:off x="265500" y="510175"/>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000"/>
              <a:t>Desplazamiento discal con reducción</a:t>
            </a:r>
            <a:endParaRPr sz="3000"/>
          </a:p>
        </p:txBody>
      </p:sp>
      <p:sp>
        <p:nvSpPr>
          <p:cNvPr id="424" name="Google Shape;424;p64"/>
          <p:cNvSpPr txBox="1"/>
          <p:nvPr>
            <p:ph idx="1" type="subTitle"/>
          </p:nvPr>
        </p:nvSpPr>
        <p:spPr>
          <a:xfrm>
            <a:off x="265500" y="1771997"/>
            <a:ext cx="4045200" cy="39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700"/>
              <a:t>Trastorno biomecánico intracapsular.</a:t>
            </a:r>
            <a:endParaRPr sz="1700"/>
          </a:p>
        </p:txBody>
      </p:sp>
      <p:sp>
        <p:nvSpPr>
          <p:cNvPr id="425" name="Google Shape;425;p6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Boca cerrada: disco en posición anterior, medial o lateral en relación a la cabeza del cóndilo.</a:t>
            </a:r>
            <a:endParaRPr sz="1600"/>
          </a:p>
          <a:p>
            <a:pPr indent="-330200" lvl="0" marL="457200" rtl="0" algn="l">
              <a:spcBef>
                <a:spcPts val="0"/>
              </a:spcBef>
              <a:spcAft>
                <a:spcPts val="0"/>
              </a:spcAft>
              <a:buSzPts val="1600"/>
              <a:buChar char="●"/>
            </a:pPr>
            <a:r>
              <a:rPr lang="es" sz="1600"/>
              <a:t>Recaptación discal en boca abierta.</a:t>
            </a:r>
            <a:endParaRPr sz="1600"/>
          </a:p>
          <a:p>
            <a:pPr indent="-330200" lvl="0" marL="457200" rtl="0" algn="l">
              <a:spcBef>
                <a:spcPts val="0"/>
              </a:spcBef>
              <a:spcAft>
                <a:spcPts val="0"/>
              </a:spcAft>
              <a:buSzPts val="1600"/>
              <a:buChar char="●"/>
            </a:pPr>
            <a:r>
              <a:rPr lang="es" sz="1600"/>
              <a:t>Aparición de chasquido.</a:t>
            </a:r>
            <a:endParaRPr sz="1600"/>
          </a:p>
        </p:txBody>
      </p:sp>
      <p:pic>
        <p:nvPicPr>
          <p:cNvPr id="426" name="Google Shape;426;p64"/>
          <p:cNvPicPr preferRelativeResize="0"/>
          <p:nvPr/>
        </p:nvPicPr>
        <p:blipFill rotWithShape="1">
          <a:blip r:embed="rId3">
            <a:alphaModFix/>
          </a:blip>
          <a:srcRect b="16631" l="50809" r="0" t="0"/>
          <a:stretch/>
        </p:blipFill>
        <p:spPr>
          <a:xfrm>
            <a:off x="1153750" y="2300675"/>
            <a:ext cx="2268700" cy="20996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5"/>
          <p:cNvSpPr txBox="1"/>
          <p:nvPr>
            <p:ph type="title"/>
          </p:nvPr>
        </p:nvSpPr>
        <p:spPr>
          <a:xfrm>
            <a:off x="265500" y="1275075"/>
            <a:ext cx="4045200" cy="1095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Etapa 3 (DD total con reducción)</a:t>
            </a:r>
            <a:endParaRPr/>
          </a:p>
        </p:txBody>
      </p:sp>
      <p:sp>
        <p:nvSpPr>
          <p:cNvPr id="432" name="Google Shape;432;p6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Condición muy inestable que puede resultar en estado no reducible y un bloqueo.</a:t>
            </a:r>
            <a:endParaRPr sz="1600"/>
          </a:p>
          <a:p>
            <a:pPr indent="-330200" lvl="0" marL="457200" rtl="0" algn="l">
              <a:spcBef>
                <a:spcPts val="0"/>
              </a:spcBef>
              <a:spcAft>
                <a:spcPts val="0"/>
              </a:spcAft>
              <a:buSzPts val="1600"/>
              <a:buChar char="●"/>
            </a:pPr>
            <a:r>
              <a:rPr lang="es" sz="1600"/>
              <a:t>Según Kazumi Ikeda “el DD en etapa 3 muy temprana puede ser revertido a una etapa 2 con estabilización articular usando un plano”.</a:t>
            </a:r>
            <a:endParaRPr sz="1600"/>
          </a:p>
        </p:txBody>
      </p:sp>
      <p:pic>
        <p:nvPicPr>
          <p:cNvPr id="433" name="Google Shape;433;p65"/>
          <p:cNvPicPr preferRelativeResize="0"/>
          <p:nvPr/>
        </p:nvPicPr>
        <p:blipFill rotWithShape="1">
          <a:blip r:embed="rId3">
            <a:alphaModFix/>
          </a:blip>
          <a:srcRect b="-1062" l="0" r="0" t="77355"/>
          <a:stretch/>
        </p:blipFill>
        <p:spPr>
          <a:xfrm>
            <a:off x="1167875" y="2370087"/>
            <a:ext cx="2240451" cy="149832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6"/>
          <p:cNvSpPr txBox="1"/>
          <p:nvPr>
            <p:ph type="title"/>
          </p:nvPr>
        </p:nvSpPr>
        <p:spPr>
          <a:xfrm>
            <a:off x="254325" y="1603938"/>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700"/>
              <a:t>Desplazamiento discal con reducción y bloqueo intermitente</a:t>
            </a:r>
            <a:endParaRPr sz="2700"/>
          </a:p>
        </p:txBody>
      </p:sp>
      <p:sp>
        <p:nvSpPr>
          <p:cNvPr id="439" name="Google Shape;439;p66"/>
          <p:cNvSpPr txBox="1"/>
          <p:nvPr>
            <p:ph idx="1" type="subTitle"/>
          </p:nvPr>
        </p:nvSpPr>
        <p:spPr>
          <a:xfrm>
            <a:off x="254325" y="2865760"/>
            <a:ext cx="4045200" cy="44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700"/>
              <a:t>Trastorno biomecánico intracapsular.</a:t>
            </a:r>
            <a:endParaRPr sz="1700"/>
          </a:p>
        </p:txBody>
      </p:sp>
      <p:sp>
        <p:nvSpPr>
          <p:cNvPr id="440" name="Google Shape;440;p6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Boca cerrada: disco en posición anterior, medial o lateral en relación a la cabeza del cóndilo.</a:t>
            </a:r>
            <a:endParaRPr sz="1500"/>
          </a:p>
          <a:p>
            <a:pPr indent="-323850" lvl="0" marL="457200" rtl="0" algn="l">
              <a:spcBef>
                <a:spcPts val="0"/>
              </a:spcBef>
              <a:spcAft>
                <a:spcPts val="0"/>
              </a:spcAft>
              <a:buSzPts val="1500"/>
              <a:buChar char="●"/>
            </a:pPr>
            <a:r>
              <a:rPr lang="es" sz="1500"/>
              <a:t>Recaptación discal de forma intermitente a la apertura bucal.</a:t>
            </a:r>
            <a:endParaRPr sz="1500"/>
          </a:p>
          <a:p>
            <a:pPr indent="-323850" lvl="0" marL="457200" rtl="0" algn="l">
              <a:spcBef>
                <a:spcPts val="0"/>
              </a:spcBef>
              <a:spcAft>
                <a:spcPts val="0"/>
              </a:spcAft>
              <a:buSzPts val="1500"/>
              <a:buChar char="●"/>
            </a:pPr>
            <a:r>
              <a:rPr lang="es" sz="1500"/>
              <a:t>Cual el disco no se reduce a la apertura bucal existe una limitación en el rango.</a:t>
            </a:r>
            <a:endParaRPr sz="1500"/>
          </a:p>
          <a:p>
            <a:pPr indent="-323850" lvl="0" marL="457200" rtl="0" algn="l">
              <a:spcBef>
                <a:spcPts val="0"/>
              </a:spcBef>
              <a:spcAft>
                <a:spcPts val="0"/>
              </a:spcAft>
              <a:buSzPts val="1500"/>
              <a:buChar char="●"/>
            </a:pPr>
            <a:r>
              <a:rPr lang="es" sz="1500"/>
              <a:t>Puede ser necesarias maniobras para poder cerrar y desbloquear la ATM.</a:t>
            </a:r>
            <a:endParaRPr sz="1500"/>
          </a:p>
          <a:p>
            <a:pPr indent="-323850" lvl="0" marL="457200" rtl="0" algn="l">
              <a:spcBef>
                <a:spcPts val="0"/>
              </a:spcBef>
              <a:spcAft>
                <a:spcPts val="0"/>
              </a:spcAft>
              <a:buSzPts val="1500"/>
              <a:buChar char="●"/>
            </a:pPr>
            <a:r>
              <a:rPr lang="es" sz="1500"/>
              <a:t>Examen positivo por incapacidad de abrir la boca en un rango normal.</a:t>
            </a:r>
            <a:endParaRPr sz="1500"/>
          </a:p>
          <a:p>
            <a:pPr indent="-323850" lvl="0" marL="457200" rtl="0" algn="l">
              <a:spcBef>
                <a:spcPts val="0"/>
              </a:spcBef>
              <a:spcAft>
                <a:spcPts val="0"/>
              </a:spcAft>
              <a:buSzPts val="1500"/>
              <a:buChar char="●"/>
            </a:pPr>
            <a:r>
              <a:rPr lang="es" sz="1500"/>
              <a:t>Aparición de chasquido.</a:t>
            </a:r>
            <a:endParaRPr sz="15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7"/>
          <p:cNvSpPr txBox="1"/>
          <p:nvPr>
            <p:ph type="title"/>
          </p:nvPr>
        </p:nvSpPr>
        <p:spPr>
          <a:xfrm>
            <a:off x="254300" y="2024250"/>
            <a:ext cx="4045200" cy="1095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Etapa 4 (</a:t>
            </a:r>
            <a:r>
              <a:rPr lang="es"/>
              <a:t>DD tota</a:t>
            </a:r>
            <a:r>
              <a:rPr lang="es"/>
              <a:t>l sin reducción)</a:t>
            </a:r>
            <a:endParaRPr/>
          </a:p>
        </p:txBody>
      </p:sp>
      <p:sp>
        <p:nvSpPr>
          <p:cNvPr id="446" name="Google Shape;446;p6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El disco ya no vuelve a ser recapturado entre la eminencia y el cóndilo.</a:t>
            </a:r>
            <a:endParaRPr sz="1600"/>
          </a:p>
          <a:p>
            <a:pPr indent="-330200" lvl="0" marL="457200" rtl="0" algn="l">
              <a:spcBef>
                <a:spcPts val="0"/>
              </a:spcBef>
              <a:spcAft>
                <a:spcPts val="0"/>
              </a:spcAft>
              <a:buSzPts val="1600"/>
              <a:buChar char="●"/>
            </a:pPr>
            <a:r>
              <a:rPr lang="es" sz="1600"/>
              <a:t>El bloqueo mandibular es el signo más frecuente en esta etapa.</a:t>
            </a:r>
            <a:endParaRPr sz="1600"/>
          </a:p>
          <a:p>
            <a:pPr indent="-330200" lvl="0" marL="457200" rtl="0" algn="l">
              <a:spcBef>
                <a:spcPts val="0"/>
              </a:spcBef>
              <a:spcAft>
                <a:spcPts val="0"/>
              </a:spcAft>
              <a:buSzPts val="1600"/>
              <a:buChar char="●"/>
            </a:pPr>
            <a:r>
              <a:rPr lang="es" sz="1600"/>
              <a:t>La apertura forzada implica la presencia de dolor.</a:t>
            </a:r>
            <a:endParaRPr sz="1600"/>
          </a:p>
          <a:p>
            <a:pPr indent="-330200" lvl="0" marL="457200" rtl="0" algn="l">
              <a:spcBef>
                <a:spcPts val="0"/>
              </a:spcBef>
              <a:spcAft>
                <a:spcPts val="0"/>
              </a:spcAft>
              <a:buSzPts val="1600"/>
              <a:buChar char="●"/>
            </a:pPr>
            <a:r>
              <a:rPr lang="es" sz="1600"/>
              <a:t>Los traumas orofaciales pueden ser una causa de este trastorno.</a:t>
            </a:r>
            <a:endParaRPr sz="16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8"/>
          <p:cNvSpPr txBox="1"/>
          <p:nvPr>
            <p:ph type="title"/>
          </p:nvPr>
        </p:nvSpPr>
        <p:spPr>
          <a:xfrm>
            <a:off x="241775" y="803575"/>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Desplazamiento discal sin reducción con apertura limitada</a:t>
            </a:r>
            <a:endParaRPr sz="2900"/>
          </a:p>
        </p:txBody>
      </p:sp>
      <p:sp>
        <p:nvSpPr>
          <p:cNvPr id="452" name="Google Shape;452;p68"/>
          <p:cNvSpPr txBox="1"/>
          <p:nvPr>
            <p:ph idx="1" type="subTitle"/>
          </p:nvPr>
        </p:nvSpPr>
        <p:spPr>
          <a:xfrm>
            <a:off x="241775" y="2065397"/>
            <a:ext cx="4045200" cy="46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700"/>
              <a:t>Trastorno biomecánico intracapsular.</a:t>
            </a:r>
            <a:endParaRPr sz="1700"/>
          </a:p>
        </p:txBody>
      </p:sp>
      <p:sp>
        <p:nvSpPr>
          <p:cNvPr id="453" name="Google Shape;453;p6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Boca cerrada: disco en posición anterior, medial o lateral en relación a la cabeza del cóndilo.</a:t>
            </a:r>
            <a:endParaRPr sz="1500"/>
          </a:p>
          <a:p>
            <a:pPr indent="-323850" lvl="0" marL="457200" rtl="0" algn="l">
              <a:spcBef>
                <a:spcPts val="0"/>
              </a:spcBef>
              <a:spcAft>
                <a:spcPts val="0"/>
              </a:spcAft>
              <a:buSzPts val="1500"/>
              <a:buChar char="●"/>
            </a:pPr>
            <a:r>
              <a:rPr lang="es" sz="1500"/>
              <a:t>Limitación en la apertura, el disco no se reduce con maniobras.</a:t>
            </a:r>
            <a:endParaRPr sz="1500"/>
          </a:p>
          <a:p>
            <a:pPr indent="-323850" lvl="0" marL="457200" rtl="0" algn="l">
              <a:spcBef>
                <a:spcPts val="0"/>
              </a:spcBef>
              <a:spcAft>
                <a:spcPts val="0"/>
              </a:spcAft>
              <a:buSzPts val="1500"/>
              <a:buChar char="●"/>
            </a:pPr>
            <a:r>
              <a:rPr lang="es" sz="1500"/>
              <a:t>Limitaciones en apertura graves que impiden la alimentación.</a:t>
            </a:r>
            <a:endParaRPr sz="1500"/>
          </a:p>
          <a:p>
            <a:pPr indent="-323850" lvl="0" marL="457200" rtl="0" algn="l">
              <a:spcBef>
                <a:spcPts val="0"/>
              </a:spcBef>
              <a:spcAft>
                <a:spcPts val="0"/>
              </a:spcAft>
              <a:buSzPts val="1500"/>
              <a:buChar char="●"/>
            </a:pPr>
            <a:r>
              <a:rPr lang="es" sz="1500"/>
              <a:t>Estudios de imagen necesarios para el diagnóstico.</a:t>
            </a:r>
            <a:endParaRPr sz="1500"/>
          </a:p>
        </p:txBody>
      </p:sp>
      <p:pic>
        <p:nvPicPr>
          <p:cNvPr id="454" name="Google Shape;454;p68"/>
          <p:cNvPicPr preferRelativeResize="0"/>
          <p:nvPr/>
        </p:nvPicPr>
        <p:blipFill rotWithShape="1">
          <a:blip r:embed="rId3">
            <a:alphaModFix/>
          </a:blip>
          <a:srcRect b="16631" l="0" r="50000" t="0"/>
          <a:stretch/>
        </p:blipFill>
        <p:spPr>
          <a:xfrm>
            <a:off x="1282025" y="2551088"/>
            <a:ext cx="1964700" cy="17888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9"/>
          <p:cNvSpPr txBox="1"/>
          <p:nvPr>
            <p:ph type="title"/>
          </p:nvPr>
        </p:nvSpPr>
        <p:spPr>
          <a:xfrm>
            <a:off x="242475" y="80020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Desplazamiento discal sin reducción sin apertura limitada</a:t>
            </a:r>
            <a:endParaRPr sz="2900"/>
          </a:p>
        </p:txBody>
      </p:sp>
      <p:sp>
        <p:nvSpPr>
          <p:cNvPr id="460" name="Google Shape;460;p69"/>
          <p:cNvSpPr txBox="1"/>
          <p:nvPr>
            <p:ph idx="1" type="subTitle"/>
          </p:nvPr>
        </p:nvSpPr>
        <p:spPr>
          <a:xfrm>
            <a:off x="242475" y="2062018"/>
            <a:ext cx="4045200" cy="4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700"/>
              <a:t>Trastorno biomecánico intracapsular.</a:t>
            </a:r>
            <a:endParaRPr sz="1700"/>
          </a:p>
        </p:txBody>
      </p:sp>
      <p:sp>
        <p:nvSpPr>
          <p:cNvPr id="461" name="Google Shape;461;p6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s" sz="1500"/>
              <a:t>Boca cerrada: disco en posición anterior, medial o lateral en relación a la cabeza del cóndilo.</a:t>
            </a:r>
            <a:endParaRPr sz="1500"/>
          </a:p>
          <a:p>
            <a:pPr indent="-323850" lvl="0" marL="457200" rtl="0" algn="l">
              <a:spcBef>
                <a:spcPts val="0"/>
              </a:spcBef>
              <a:spcAft>
                <a:spcPts val="0"/>
              </a:spcAft>
              <a:buSzPts val="1500"/>
              <a:buChar char="●"/>
            </a:pPr>
            <a:r>
              <a:rPr lang="es" sz="1500"/>
              <a:t>No hay reducción a la apertura bucal. </a:t>
            </a:r>
            <a:endParaRPr sz="1500"/>
          </a:p>
          <a:p>
            <a:pPr indent="-323850" lvl="0" marL="457200" rtl="0" algn="l">
              <a:spcBef>
                <a:spcPts val="0"/>
              </a:spcBef>
              <a:spcAft>
                <a:spcPts val="0"/>
              </a:spcAft>
              <a:buSzPts val="1500"/>
              <a:buChar char="●"/>
            </a:pPr>
            <a:r>
              <a:rPr lang="es" sz="1500"/>
              <a:t>Trastorno no asociado con una apertura limitada con movimiento asistido. </a:t>
            </a:r>
            <a:endParaRPr sz="1500"/>
          </a:p>
          <a:p>
            <a:pPr indent="-323850" lvl="0" marL="457200" rtl="0" algn="l">
              <a:spcBef>
                <a:spcPts val="0"/>
              </a:spcBef>
              <a:spcAft>
                <a:spcPts val="0"/>
              </a:spcAft>
              <a:buSzPts val="1500"/>
              <a:buChar char="●"/>
            </a:pPr>
            <a:r>
              <a:rPr lang="es" sz="1500"/>
              <a:t>Se requiere de estudios de imagen para su diagnóstico.</a:t>
            </a:r>
            <a:endParaRPr sz="1500"/>
          </a:p>
        </p:txBody>
      </p:sp>
      <p:pic>
        <p:nvPicPr>
          <p:cNvPr id="462" name="Google Shape;462;p69"/>
          <p:cNvPicPr preferRelativeResize="0"/>
          <p:nvPr/>
        </p:nvPicPr>
        <p:blipFill rotWithShape="1">
          <a:blip r:embed="rId3">
            <a:alphaModFix/>
          </a:blip>
          <a:srcRect b="16631" l="0" r="50000" t="0"/>
          <a:stretch/>
        </p:blipFill>
        <p:spPr>
          <a:xfrm>
            <a:off x="1282725" y="2554463"/>
            <a:ext cx="1964700" cy="17888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graphicFrame>
        <p:nvGraphicFramePr>
          <p:cNvPr id="467" name="Google Shape;467;p70"/>
          <p:cNvGraphicFramePr/>
          <p:nvPr/>
        </p:nvGraphicFramePr>
        <p:xfrm>
          <a:off x="1428750" y="1386900"/>
          <a:ext cx="3000000" cy="3000000"/>
        </p:xfrm>
        <a:graphic>
          <a:graphicData uri="http://schemas.openxmlformats.org/drawingml/2006/table">
            <a:tbl>
              <a:tblPr>
                <a:noFill/>
                <a:tableStyleId>{C3EACC12-4B69-4828-BC73-8E6C0C42F1D6}</a:tableStyleId>
              </a:tblPr>
              <a:tblGrid>
                <a:gridCol w="1609725"/>
                <a:gridCol w="1343025"/>
                <a:gridCol w="1062675"/>
                <a:gridCol w="1067200"/>
                <a:gridCol w="1461050"/>
              </a:tblGrid>
              <a:tr h="190500">
                <a:tc>
                  <a:txBody>
                    <a:bodyPr/>
                    <a:lstStyle/>
                    <a:p>
                      <a:pPr indent="0" lvl="0" marL="0" rtl="0" algn="ctr">
                        <a:lnSpc>
                          <a:spcPct val="115000"/>
                        </a:lnSpc>
                        <a:spcBef>
                          <a:spcPts val="0"/>
                        </a:spcBef>
                        <a:spcAft>
                          <a:spcPts val="0"/>
                        </a:spcAft>
                        <a:buNone/>
                      </a:pPr>
                      <a:r>
                        <a:rPr b="1" lang="es">
                          <a:latin typeface="Lato"/>
                          <a:ea typeface="Lato"/>
                          <a:cs typeface="Lato"/>
                          <a:sym typeface="Lato"/>
                        </a:rPr>
                        <a:t>Clasificación</a:t>
                      </a:r>
                      <a:endParaRPr b="1">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Posición del disco</a:t>
                      </a:r>
                      <a:endParaRPr b="1">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Reducción</a:t>
                      </a:r>
                      <a:endParaRPr b="1">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Apertura bucal</a:t>
                      </a:r>
                      <a:endParaRPr b="1">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s">
                          <a:latin typeface="Lato"/>
                          <a:ea typeface="Lato"/>
                          <a:cs typeface="Lato"/>
                          <a:sym typeface="Lato"/>
                        </a:rPr>
                        <a:t>Síntomas</a:t>
                      </a:r>
                      <a:endParaRPr b="1">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r>
              <a:tr h="190500">
                <a:tc>
                  <a:txBody>
                    <a:bodyPr/>
                    <a:lstStyle/>
                    <a:p>
                      <a:pPr indent="0" lvl="0" marL="0" rtl="0" algn="ctr">
                        <a:spcBef>
                          <a:spcPts val="0"/>
                        </a:spcBef>
                        <a:spcAft>
                          <a:spcPts val="0"/>
                        </a:spcAft>
                        <a:buNone/>
                      </a:pPr>
                      <a:r>
                        <a:rPr b="1" lang="es" sz="1300">
                          <a:latin typeface="Lato"/>
                          <a:ea typeface="Lato"/>
                          <a:cs typeface="Lato"/>
                          <a:sym typeface="Lato"/>
                        </a:rPr>
                        <a:t>Con reducción</a:t>
                      </a:r>
                      <a:endParaRPr b="1" sz="1300">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Desplazado (anterior)</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Sí</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Normal</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Chasquido, poco dolor</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r>
              <a:tr h="190500">
                <a:tc>
                  <a:txBody>
                    <a:bodyPr/>
                    <a:lstStyle/>
                    <a:p>
                      <a:pPr indent="0" lvl="0" marL="0" rtl="0" algn="ctr">
                        <a:spcBef>
                          <a:spcPts val="0"/>
                        </a:spcBef>
                        <a:spcAft>
                          <a:spcPts val="0"/>
                        </a:spcAft>
                        <a:buNone/>
                      </a:pPr>
                      <a:r>
                        <a:rPr b="1" lang="es" sz="1300">
                          <a:latin typeface="Lato"/>
                          <a:ea typeface="Lato"/>
                          <a:cs typeface="Lato"/>
                          <a:sym typeface="Lato"/>
                        </a:rPr>
                        <a:t>Sin reducción con limitación</a:t>
                      </a:r>
                      <a:endParaRPr b="1" sz="1300">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Desplazado (anterior)</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No</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Limitada (&lt; 40 mm)</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Dolor, no hay clic</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r>
              <a:tr h="190500">
                <a:tc>
                  <a:txBody>
                    <a:bodyPr/>
                    <a:lstStyle/>
                    <a:p>
                      <a:pPr indent="0" lvl="0" marL="0" rtl="0" algn="ctr">
                        <a:spcBef>
                          <a:spcPts val="0"/>
                        </a:spcBef>
                        <a:spcAft>
                          <a:spcPts val="0"/>
                        </a:spcAft>
                        <a:buNone/>
                      </a:pPr>
                      <a:r>
                        <a:rPr b="1" lang="es" sz="1300">
                          <a:latin typeface="Lato"/>
                          <a:ea typeface="Lato"/>
                          <a:cs typeface="Lato"/>
                          <a:sym typeface="Lato"/>
                        </a:rPr>
                        <a:t>Sin reducción sin limitación</a:t>
                      </a:r>
                      <a:endParaRPr b="1" sz="1300">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Desplazado crónico</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No</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Normal</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c>
                  <a:txBody>
                    <a:bodyPr/>
                    <a:lstStyle/>
                    <a:p>
                      <a:pPr indent="0" lvl="0" marL="0" rtl="0" algn="ctr">
                        <a:spcBef>
                          <a:spcPts val="0"/>
                        </a:spcBef>
                        <a:spcAft>
                          <a:spcPts val="0"/>
                        </a:spcAft>
                        <a:buNone/>
                      </a:pPr>
                      <a:r>
                        <a:rPr lang="es">
                          <a:latin typeface="Lato"/>
                          <a:ea typeface="Lato"/>
                          <a:cs typeface="Lato"/>
                          <a:sym typeface="Lato"/>
                        </a:rPr>
                        <a:t>Adaptación, sin chasquido</a:t>
                      </a:r>
                      <a:endParaRPr>
                        <a:latin typeface="Lato"/>
                        <a:ea typeface="Lato"/>
                        <a:cs typeface="Lato"/>
                        <a:sym typeface="Lato"/>
                      </a:endParaRPr>
                    </a:p>
                  </a:txBody>
                  <a:tcPr marT="91425" marB="91425" marR="91425" marL="91425">
                    <a:lnL cap="flat" cmpd="sng" w="19050">
                      <a:solidFill>
                        <a:srgbClr val="9176B4"/>
                      </a:solidFill>
                      <a:prstDash val="solid"/>
                      <a:round/>
                      <a:headEnd len="sm" w="sm" type="none"/>
                      <a:tailEnd len="sm" w="sm" type="none"/>
                    </a:lnL>
                    <a:lnR cap="flat" cmpd="sng" w="19050">
                      <a:solidFill>
                        <a:srgbClr val="9176B4"/>
                      </a:solidFill>
                      <a:prstDash val="solid"/>
                      <a:round/>
                      <a:headEnd len="sm" w="sm" type="none"/>
                      <a:tailEnd len="sm" w="sm" type="none"/>
                    </a:lnR>
                    <a:lnT cap="flat" cmpd="sng" w="19050">
                      <a:solidFill>
                        <a:srgbClr val="9176B4"/>
                      </a:solidFill>
                      <a:prstDash val="solid"/>
                      <a:round/>
                      <a:headEnd len="sm" w="sm" type="none"/>
                      <a:tailEnd len="sm" w="sm" type="none"/>
                    </a:lnT>
                    <a:lnB cap="flat" cmpd="sng" w="19050">
                      <a:solidFill>
                        <a:srgbClr val="9176B4"/>
                      </a:solidFill>
                      <a:prstDash val="solid"/>
                      <a:round/>
                      <a:headEnd len="sm" w="sm" type="none"/>
                      <a:tailEnd len="sm" w="sm" type="none"/>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71"/>
          <p:cNvSpPr txBox="1"/>
          <p:nvPr>
            <p:ph type="title"/>
          </p:nvPr>
        </p:nvSpPr>
        <p:spPr>
          <a:xfrm>
            <a:off x="253650" y="266613"/>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Enfermedad articular degenerativa</a:t>
            </a:r>
            <a:endParaRPr sz="2900"/>
          </a:p>
        </p:txBody>
      </p:sp>
      <p:sp>
        <p:nvSpPr>
          <p:cNvPr id="473" name="Google Shape;473;p71"/>
          <p:cNvSpPr txBox="1"/>
          <p:nvPr>
            <p:ph idx="1" type="subTitle"/>
          </p:nvPr>
        </p:nvSpPr>
        <p:spPr>
          <a:xfrm>
            <a:off x="253650" y="1452228"/>
            <a:ext cx="4045200" cy="79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Trastorno que afecta la articulación caracterizada por el deterioro del tejido articular y cambios óseos en cóndilo y fosa articular.</a:t>
            </a:r>
            <a:endParaRPr sz="1400"/>
          </a:p>
        </p:txBody>
      </p:sp>
      <p:sp>
        <p:nvSpPr>
          <p:cNvPr id="474" name="Google Shape;474;p7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9250" lvl="0" marL="457200" rtl="0" algn="l">
              <a:spcBef>
                <a:spcPts val="0"/>
              </a:spcBef>
              <a:spcAft>
                <a:spcPts val="0"/>
              </a:spcAft>
              <a:buSzPts val="1900"/>
              <a:buChar char="●"/>
            </a:pPr>
            <a:r>
              <a:rPr lang="es" sz="1900"/>
              <a:t>En el examen clínico se detecta crepitación con la palpación en los movimientos propios de la ATM. </a:t>
            </a:r>
            <a:endParaRPr sz="1900"/>
          </a:p>
          <a:p>
            <a:pPr indent="-349250" lvl="0" marL="457200" rtl="0" algn="l">
              <a:spcBef>
                <a:spcPts val="0"/>
              </a:spcBef>
              <a:spcAft>
                <a:spcPts val="0"/>
              </a:spcAft>
              <a:buSzPts val="1900"/>
              <a:buChar char="●"/>
            </a:pPr>
            <a:r>
              <a:rPr lang="es" sz="1900"/>
              <a:t>La TAC o RM son los mejores estudios  para su diagnóstico.</a:t>
            </a:r>
            <a:endParaRPr sz="1900"/>
          </a:p>
        </p:txBody>
      </p:sp>
      <p:pic>
        <p:nvPicPr>
          <p:cNvPr id="475" name="Google Shape;475;p71"/>
          <p:cNvPicPr preferRelativeResize="0"/>
          <p:nvPr/>
        </p:nvPicPr>
        <p:blipFill>
          <a:blip r:embed="rId3">
            <a:alphaModFix/>
          </a:blip>
          <a:stretch>
            <a:fillRect/>
          </a:stretch>
        </p:blipFill>
        <p:spPr>
          <a:xfrm>
            <a:off x="879688" y="2247513"/>
            <a:ext cx="2793125" cy="23458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2"/>
          <p:cNvSpPr txBox="1"/>
          <p:nvPr>
            <p:ph type="title"/>
          </p:nvPr>
        </p:nvSpPr>
        <p:spPr>
          <a:xfrm>
            <a:off x="276700" y="1820400"/>
            <a:ext cx="4045200" cy="615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Artritis</a:t>
            </a:r>
            <a:endParaRPr/>
          </a:p>
        </p:txBody>
      </p:sp>
      <p:sp>
        <p:nvSpPr>
          <p:cNvPr id="481" name="Google Shape;481;p72"/>
          <p:cNvSpPr txBox="1"/>
          <p:nvPr>
            <p:ph idx="1" type="subTitle"/>
          </p:nvPr>
        </p:nvSpPr>
        <p:spPr>
          <a:xfrm>
            <a:off x="184600" y="2435700"/>
            <a:ext cx="4229400" cy="88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700"/>
              <a:t>Dolor acompañado de inflamación PERSISTENTE POR MÁS DE 6 SEMANAS.</a:t>
            </a:r>
            <a:endParaRPr sz="1700"/>
          </a:p>
        </p:txBody>
      </p:sp>
      <p:sp>
        <p:nvSpPr>
          <p:cNvPr id="482" name="Google Shape;482;p72"/>
          <p:cNvSpPr txBox="1"/>
          <p:nvPr>
            <p:ph idx="2" type="body"/>
          </p:nvPr>
        </p:nvSpPr>
        <p:spPr>
          <a:xfrm>
            <a:off x="4961850" y="451500"/>
            <a:ext cx="3837000" cy="4240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Tipos: </a:t>
            </a:r>
            <a:endParaRPr sz="1600"/>
          </a:p>
          <a:p>
            <a:pPr indent="-330200" lvl="1" marL="914400" rtl="0" algn="l">
              <a:spcBef>
                <a:spcPts val="0"/>
              </a:spcBef>
              <a:spcAft>
                <a:spcPts val="0"/>
              </a:spcAft>
              <a:buSzPts val="1600"/>
              <a:buChar char="○"/>
            </a:pPr>
            <a:r>
              <a:rPr lang="es" sz="1600"/>
              <a:t> </a:t>
            </a:r>
            <a:r>
              <a:rPr lang="es" sz="1300"/>
              <a:t>Artritis degenerativa (osteoartritis) (más común en adultos mayores o personas con disfunción mandibular crónica)</a:t>
            </a:r>
            <a:endParaRPr sz="1300"/>
          </a:p>
          <a:p>
            <a:pPr indent="-311150" lvl="1" marL="914400" rtl="0" algn="l">
              <a:spcBef>
                <a:spcPts val="0"/>
              </a:spcBef>
              <a:spcAft>
                <a:spcPts val="0"/>
              </a:spcAft>
              <a:buSzPts val="1300"/>
              <a:buChar char="○"/>
            </a:pPr>
            <a:r>
              <a:rPr lang="es" sz="1300"/>
              <a:t>Artritis inflamatoria (AR, espondilitis anquilosantes, lupus eritematoso sistémico, artritis idiopática juvenil)</a:t>
            </a:r>
            <a:endParaRPr sz="1300"/>
          </a:p>
          <a:p>
            <a:pPr indent="-311150" lvl="1" marL="914400" rtl="0" algn="l">
              <a:spcBef>
                <a:spcPts val="0"/>
              </a:spcBef>
              <a:spcAft>
                <a:spcPts val="0"/>
              </a:spcAft>
              <a:buSzPts val="1300"/>
              <a:buChar char="○"/>
            </a:pPr>
            <a:r>
              <a:rPr lang="es" sz="1300"/>
              <a:t>Artritis infecciosa (séptica)</a:t>
            </a:r>
            <a:endParaRPr sz="1300"/>
          </a:p>
          <a:p>
            <a:pPr indent="-330200" lvl="0" marL="457200" rtl="0" algn="l">
              <a:spcBef>
                <a:spcPts val="0"/>
              </a:spcBef>
              <a:spcAft>
                <a:spcPts val="0"/>
              </a:spcAft>
              <a:buSzPts val="1600"/>
              <a:buChar char="●"/>
            </a:pPr>
            <a:r>
              <a:rPr lang="es" sz="1600"/>
              <a:t>Síntomas:</a:t>
            </a:r>
            <a:endParaRPr sz="1600"/>
          </a:p>
          <a:p>
            <a:pPr indent="-311150" lvl="1" marL="914400" rtl="0" algn="l">
              <a:spcBef>
                <a:spcPts val="0"/>
              </a:spcBef>
              <a:spcAft>
                <a:spcPts val="0"/>
              </a:spcAft>
              <a:buSzPts val="1300"/>
              <a:buChar char="○"/>
            </a:pPr>
            <a:r>
              <a:rPr lang="es" sz="1300"/>
              <a:t>Dolor mandibular (con o sin movimiento)</a:t>
            </a:r>
            <a:endParaRPr sz="1300"/>
          </a:p>
          <a:p>
            <a:pPr indent="-311150" lvl="1" marL="914400" rtl="0" algn="l">
              <a:spcBef>
                <a:spcPts val="0"/>
              </a:spcBef>
              <a:spcAft>
                <a:spcPts val="0"/>
              </a:spcAft>
              <a:buSzPts val="1300"/>
              <a:buChar char="○"/>
            </a:pPr>
            <a:r>
              <a:rPr lang="es" sz="1300"/>
              <a:t>Limitación para abrir o cerrar la boca</a:t>
            </a:r>
            <a:endParaRPr sz="1300"/>
          </a:p>
          <a:p>
            <a:pPr indent="-311150" lvl="1" marL="914400" rtl="0" algn="l">
              <a:spcBef>
                <a:spcPts val="0"/>
              </a:spcBef>
              <a:spcAft>
                <a:spcPts val="0"/>
              </a:spcAft>
              <a:buSzPts val="1300"/>
              <a:buChar char="○"/>
            </a:pPr>
            <a:r>
              <a:rPr lang="es" sz="1300"/>
              <a:t>Chasquidos, crepitación o rigidez</a:t>
            </a:r>
            <a:endParaRPr sz="1300"/>
          </a:p>
          <a:p>
            <a:pPr indent="-311150" lvl="1" marL="914400" rtl="0" algn="l">
              <a:spcBef>
                <a:spcPts val="0"/>
              </a:spcBef>
              <a:spcAft>
                <a:spcPts val="0"/>
              </a:spcAft>
              <a:buSzPts val="1300"/>
              <a:buChar char="○"/>
            </a:pPr>
            <a:r>
              <a:rPr lang="es" sz="1300"/>
              <a:t>Desviación de la mandíbula al abrir</a:t>
            </a:r>
            <a:endParaRPr sz="1300"/>
          </a:p>
          <a:p>
            <a:pPr indent="-311150" lvl="1" marL="914400" rtl="0" algn="l">
              <a:spcBef>
                <a:spcPts val="0"/>
              </a:spcBef>
              <a:spcAft>
                <a:spcPts val="0"/>
              </a:spcAft>
              <a:buSzPts val="1300"/>
              <a:buChar char="○"/>
            </a:pPr>
            <a:r>
              <a:rPr lang="es" sz="1300"/>
              <a:t>En casos avanzados: asimetría facial o anquilosis</a:t>
            </a:r>
            <a:endParaRPr sz="13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3"/>
          <p:cNvSpPr txBox="1"/>
          <p:nvPr>
            <p:ph type="title"/>
          </p:nvPr>
        </p:nvSpPr>
        <p:spPr>
          <a:xfrm>
            <a:off x="254650" y="905693"/>
            <a:ext cx="4045200" cy="531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Subluxación</a:t>
            </a:r>
            <a:endParaRPr sz="2900"/>
          </a:p>
        </p:txBody>
      </p:sp>
      <p:sp>
        <p:nvSpPr>
          <p:cNvPr id="488" name="Google Shape;488;p73"/>
          <p:cNvSpPr txBox="1"/>
          <p:nvPr>
            <p:ph idx="1" type="subTitle"/>
          </p:nvPr>
        </p:nvSpPr>
        <p:spPr>
          <a:xfrm>
            <a:off x="55900" y="1380925"/>
            <a:ext cx="44427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600"/>
              <a:t>Trastorno de hipermovilidad que afecta al complejo cóndilo-discal y la eminencia articular.</a:t>
            </a:r>
            <a:endParaRPr sz="1600"/>
          </a:p>
        </p:txBody>
      </p:sp>
      <p:sp>
        <p:nvSpPr>
          <p:cNvPr id="489" name="Google Shape;489;p73"/>
          <p:cNvSpPr txBox="1"/>
          <p:nvPr>
            <p:ph idx="2" type="body"/>
          </p:nvPr>
        </p:nvSpPr>
        <p:spPr>
          <a:xfrm>
            <a:off x="4731300" y="724200"/>
            <a:ext cx="4045200" cy="3695100"/>
          </a:xfrm>
          <a:prstGeom prst="rect">
            <a:avLst/>
          </a:prstGeom>
        </p:spPr>
        <p:txBody>
          <a:bodyPr anchorCtr="0" anchor="ctr" bIns="91425" lIns="91425" spcFirstLastPara="1" rIns="91425" wrap="square" tIns="91425">
            <a:noAutofit/>
          </a:bodyPr>
          <a:lstStyle/>
          <a:p>
            <a:pPr indent="-336550" lvl="0" marL="457200" rtl="0" algn="l">
              <a:spcBef>
                <a:spcPts val="0"/>
              </a:spcBef>
              <a:spcAft>
                <a:spcPts val="0"/>
              </a:spcAft>
              <a:buSzPts val="1700"/>
              <a:buChar char="●"/>
            </a:pPr>
            <a:r>
              <a:rPr lang="es" sz="1700"/>
              <a:t>A boca cerrada el complejo cóndilo-discal está en posición anterior a la eminencia articular y es incapaz de volver a su posición normal en boca cerrada sin manipulación.</a:t>
            </a:r>
            <a:endParaRPr sz="1700"/>
          </a:p>
          <a:p>
            <a:pPr indent="-336550" lvl="0" marL="457200" rtl="0" algn="l">
              <a:spcBef>
                <a:spcPts val="0"/>
              </a:spcBef>
              <a:spcAft>
                <a:spcPts val="0"/>
              </a:spcAft>
              <a:buSzPts val="1700"/>
              <a:buChar char="●"/>
            </a:pPr>
            <a:r>
              <a:rPr lang="es" sz="1700"/>
              <a:t>Puede ser transitorio o prolongado. </a:t>
            </a:r>
            <a:endParaRPr sz="1700"/>
          </a:p>
          <a:p>
            <a:pPr indent="-336550" lvl="0" marL="457200" rtl="0" algn="l">
              <a:spcBef>
                <a:spcPts val="0"/>
              </a:spcBef>
              <a:spcAft>
                <a:spcPts val="0"/>
              </a:spcAft>
              <a:buSzPts val="1700"/>
              <a:buChar char="●"/>
            </a:pPr>
            <a:r>
              <a:rPr lang="es" sz="1700"/>
              <a:t>EL PACIENTE PUEDE REDUCIRSE POR SU PROPIA CUENTA.</a:t>
            </a:r>
            <a:endParaRPr sz="1700"/>
          </a:p>
        </p:txBody>
      </p:sp>
      <p:pic>
        <p:nvPicPr>
          <p:cNvPr id="490" name="Google Shape;490;p73"/>
          <p:cNvPicPr preferRelativeResize="0"/>
          <p:nvPr/>
        </p:nvPicPr>
        <p:blipFill>
          <a:blip r:embed="rId3">
            <a:alphaModFix/>
          </a:blip>
          <a:stretch>
            <a:fillRect/>
          </a:stretch>
        </p:blipFill>
        <p:spPr>
          <a:xfrm>
            <a:off x="1078450" y="2021723"/>
            <a:ext cx="2397575" cy="23975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4"/>
          <p:cNvSpPr txBox="1"/>
          <p:nvPr>
            <p:ph type="title"/>
          </p:nvPr>
        </p:nvSpPr>
        <p:spPr>
          <a:xfrm>
            <a:off x="253663" y="-12"/>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900"/>
              <a:t>Luxación completa</a:t>
            </a:r>
            <a:endParaRPr sz="2900"/>
          </a:p>
        </p:txBody>
      </p:sp>
      <p:sp>
        <p:nvSpPr>
          <p:cNvPr id="496" name="Google Shape;496;p74"/>
          <p:cNvSpPr txBox="1"/>
          <p:nvPr>
            <p:ph idx="1" type="subTitle"/>
          </p:nvPr>
        </p:nvSpPr>
        <p:spPr>
          <a:xfrm>
            <a:off x="253663" y="1261808"/>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600"/>
              <a:t>Trastorno en el que el cóndilo se ubica por delante de la eminencia articular y no regresa a su posición sin maniobra hecha por el personal médico.</a:t>
            </a:r>
            <a:endParaRPr sz="1600"/>
          </a:p>
        </p:txBody>
      </p:sp>
      <p:sp>
        <p:nvSpPr>
          <p:cNvPr id="497" name="Google Shape;497;p7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6550" lvl="0" marL="457200" rtl="0" algn="l">
              <a:spcBef>
                <a:spcPts val="0"/>
              </a:spcBef>
              <a:spcAft>
                <a:spcPts val="0"/>
              </a:spcAft>
              <a:buSzPts val="1700"/>
              <a:buChar char="●"/>
            </a:pPr>
            <a:r>
              <a:rPr lang="es" sz="1700"/>
              <a:t>Puede haber dolor en el momento de la luxación y quedar dolor residual posterior a su reducción. </a:t>
            </a:r>
            <a:endParaRPr sz="1700"/>
          </a:p>
          <a:p>
            <a:pPr indent="-336550" lvl="0" marL="457200" rtl="0" algn="l">
              <a:spcBef>
                <a:spcPts val="0"/>
              </a:spcBef>
              <a:spcAft>
                <a:spcPts val="0"/>
              </a:spcAft>
              <a:buSzPts val="1700"/>
              <a:buChar char="●"/>
            </a:pPr>
            <a:r>
              <a:rPr lang="es" sz="1700"/>
              <a:t>“Bloqueo abierto”.</a:t>
            </a:r>
            <a:endParaRPr sz="1700"/>
          </a:p>
          <a:p>
            <a:pPr indent="-336550" lvl="0" marL="457200" rtl="0" algn="l">
              <a:spcBef>
                <a:spcPts val="0"/>
              </a:spcBef>
              <a:spcAft>
                <a:spcPts val="0"/>
              </a:spcAft>
              <a:buSzPts val="1700"/>
              <a:buChar char="●"/>
            </a:pPr>
            <a:r>
              <a:rPr lang="es" sz="1700"/>
              <a:t>Diagnóstico por anamnesis.</a:t>
            </a:r>
            <a:endParaRPr sz="1700"/>
          </a:p>
          <a:p>
            <a:pPr indent="-336550" lvl="0" marL="457200" rtl="0" algn="l">
              <a:spcBef>
                <a:spcPts val="0"/>
              </a:spcBef>
              <a:spcAft>
                <a:spcPts val="0"/>
              </a:spcAft>
              <a:buSzPts val="1700"/>
              <a:buChar char="●"/>
            </a:pPr>
            <a:r>
              <a:rPr lang="es" sz="1700"/>
              <a:t>Recomendación: en caso de no poder reducir en 2 o 3 intentos, referir de inmediato a urgencias.</a:t>
            </a:r>
            <a:endParaRPr sz="1700"/>
          </a:p>
        </p:txBody>
      </p:sp>
      <p:pic>
        <p:nvPicPr>
          <p:cNvPr id="498" name="Google Shape;498;p74"/>
          <p:cNvPicPr preferRelativeResize="0"/>
          <p:nvPr/>
        </p:nvPicPr>
        <p:blipFill>
          <a:blip r:embed="rId3">
            <a:alphaModFix/>
          </a:blip>
          <a:stretch>
            <a:fillRect/>
          </a:stretch>
        </p:blipFill>
        <p:spPr>
          <a:xfrm>
            <a:off x="253663" y="2414850"/>
            <a:ext cx="2206025" cy="2623675"/>
          </a:xfrm>
          <a:prstGeom prst="rect">
            <a:avLst/>
          </a:prstGeom>
          <a:noFill/>
          <a:ln>
            <a:noFill/>
          </a:ln>
        </p:spPr>
      </p:pic>
      <p:pic>
        <p:nvPicPr>
          <p:cNvPr id="499" name="Google Shape;499;p74"/>
          <p:cNvPicPr preferRelativeResize="0"/>
          <p:nvPr/>
        </p:nvPicPr>
        <p:blipFill>
          <a:blip r:embed="rId4">
            <a:alphaModFix/>
          </a:blip>
          <a:stretch>
            <a:fillRect/>
          </a:stretch>
        </p:blipFill>
        <p:spPr>
          <a:xfrm>
            <a:off x="2612098" y="2995739"/>
            <a:ext cx="1855874" cy="14619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75"/>
          <p:cNvSpPr txBox="1"/>
          <p:nvPr>
            <p:ph type="title"/>
          </p:nvPr>
        </p:nvSpPr>
        <p:spPr>
          <a:xfrm>
            <a:off x="254325" y="2024700"/>
            <a:ext cx="4045200" cy="109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Relación entre los dientes y la ATM</a:t>
            </a:r>
            <a:endParaRPr/>
          </a:p>
        </p:txBody>
      </p:sp>
      <p:sp>
        <p:nvSpPr>
          <p:cNvPr id="505" name="Google Shape;505;p7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s" sz="1600"/>
              <a:t>Intervención multidisciplinaria entre varios especialistas.</a:t>
            </a:r>
            <a:endParaRPr sz="1600"/>
          </a:p>
          <a:p>
            <a:pPr indent="-330200" lvl="0" marL="457200" rtl="0" algn="l">
              <a:spcBef>
                <a:spcPts val="0"/>
              </a:spcBef>
              <a:spcAft>
                <a:spcPts val="0"/>
              </a:spcAft>
              <a:buSzPts val="1600"/>
              <a:buChar char="●"/>
            </a:pPr>
            <a:r>
              <a:rPr lang="es" sz="1600"/>
              <a:t>La estabilidad de la ATM  impacta sobre la salud del periodonto y la estabilidad postural del cuerpo.</a:t>
            </a:r>
            <a:endParaRPr sz="1600"/>
          </a:p>
          <a:p>
            <a:pPr indent="-330200" lvl="0" marL="457200" rtl="0" algn="l">
              <a:spcBef>
                <a:spcPts val="0"/>
              </a:spcBef>
              <a:spcAft>
                <a:spcPts val="0"/>
              </a:spcAft>
              <a:buSzPts val="1600"/>
              <a:buChar char="●"/>
            </a:pPr>
            <a:r>
              <a:rPr lang="es" sz="1600"/>
              <a:t>Impacto en el perfil facial por la relajación de la musculatura facial y labial.</a:t>
            </a:r>
            <a:endParaRPr sz="16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6"/>
          <p:cNvSpPr txBox="1"/>
          <p:nvPr>
            <p:ph type="title"/>
          </p:nvPr>
        </p:nvSpPr>
        <p:spPr>
          <a:xfrm>
            <a:off x="265500" y="1733400"/>
            <a:ext cx="4045200" cy="167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2600"/>
              <a:t>Importancia de la estabilización de la ATM a nivel ortodóntico con el uso de plano</a:t>
            </a:r>
            <a:endParaRPr sz="2600"/>
          </a:p>
        </p:txBody>
      </p:sp>
      <p:sp>
        <p:nvSpPr>
          <p:cNvPr id="511" name="Google Shape;511;p7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s"/>
              <a:t>Mejoría en la morfología de las estructuras óseas.</a:t>
            </a:r>
            <a:endParaRPr/>
          </a:p>
          <a:p>
            <a:pPr indent="-342900" lvl="0" marL="457200" rtl="0" algn="l">
              <a:spcBef>
                <a:spcPts val="0"/>
              </a:spcBef>
              <a:spcAft>
                <a:spcPts val="0"/>
              </a:spcAft>
              <a:buSzPts val="1800"/>
              <a:buChar char="●"/>
            </a:pPr>
            <a:r>
              <a:rPr lang="es"/>
              <a:t>Mejoría en morfología y posición discal.</a:t>
            </a:r>
            <a:endParaRPr/>
          </a:p>
          <a:p>
            <a:pPr indent="-342900" lvl="0" marL="457200" rtl="0" algn="l">
              <a:spcBef>
                <a:spcPts val="0"/>
              </a:spcBef>
              <a:spcAft>
                <a:spcPts val="0"/>
              </a:spcAft>
              <a:buSzPts val="1800"/>
              <a:buChar char="●"/>
            </a:pPr>
            <a:r>
              <a:rPr lang="es"/>
              <a:t>Mejoría en el derrame articular.</a:t>
            </a:r>
            <a:endParaRPr/>
          </a:p>
          <a:p>
            <a:pPr indent="-342900" lvl="0" marL="457200" rtl="0" algn="l">
              <a:spcBef>
                <a:spcPts val="0"/>
              </a:spcBef>
              <a:spcAft>
                <a:spcPts val="0"/>
              </a:spcAft>
              <a:buSzPts val="1800"/>
              <a:buChar char="●"/>
            </a:pPr>
            <a:r>
              <a:rPr lang="es"/>
              <a:t>Reducción de la hipertrofia de los maseteros.</a:t>
            </a:r>
            <a:endParaRPr/>
          </a:p>
          <a:p>
            <a:pPr indent="-342900" lvl="0" marL="457200" rtl="0" algn="l">
              <a:spcBef>
                <a:spcPts val="0"/>
              </a:spcBef>
              <a:spcAft>
                <a:spcPts val="0"/>
              </a:spcAft>
              <a:buSzPts val="1800"/>
              <a:buChar char="●"/>
            </a:pPr>
            <a:r>
              <a:rPr lang="es"/>
              <a:t>Reducción significativa de los movimientos de Bennett.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7"/>
          <p:cNvSpPr txBox="1"/>
          <p:nvPr>
            <p:ph type="title"/>
          </p:nvPr>
        </p:nvSpPr>
        <p:spPr>
          <a:xfrm>
            <a:off x="876600" y="1962900"/>
            <a:ext cx="7390800" cy="121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¿Dudas?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00B1AA"/>
      </a:dk1>
      <a:lt1>
        <a:srgbClr val="FFFFFF"/>
      </a:lt1>
      <a:dk2>
        <a:srgbClr val="20124D"/>
      </a:dk2>
      <a:lt2>
        <a:srgbClr val="757575"/>
      </a:lt2>
      <a:accent1>
        <a:srgbClr val="01579B"/>
      </a:accent1>
      <a:accent2>
        <a:srgbClr val="060A0A"/>
      </a:accent2>
      <a:accent3>
        <a:srgbClr val="0099E8"/>
      </a:accent3>
      <a:accent4>
        <a:srgbClr val="D5A6BD"/>
      </a:accent4>
      <a:accent5>
        <a:srgbClr val="9900FF"/>
      </a:accent5>
      <a:accent6>
        <a:srgbClr val="B4A7D6"/>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