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</p:sldIdLst>
  <p:sldSz cy="5143500" cx="9144000"/>
  <p:notesSz cx="6858000" cy="9144000"/>
  <p:embeddedFontLst>
    <p:embeddedFont>
      <p:font typeface="Raleway"/>
      <p:regular r:id="rId69"/>
      <p:bold r:id="rId70"/>
      <p:italic r:id="rId71"/>
      <p:boldItalic r:id="rId72"/>
    </p:embeddedFont>
    <p:embeddedFont>
      <p:font typeface="Lato"/>
      <p:regular r:id="rId73"/>
      <p:bold r:id="rId74"/>
      <p:italic r:id="rId75"/>
      <p:boldItalic r:id="rId7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85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A0D4E1A-30C5-4C6E-8CE8-EED3343319B0}">
  <a:tblStyle styleId="{3A0D4E1A-30C5-4C6E-8CE8-EED3343319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85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Lato-regular.fntdata"/><Relationship Id="rId72" Type="http://schemas.openxmlformats.org/officeDocument/2006/relationships/font" Target="fonts/Raleway-boldItalic.fntdata"/><Relationship Id="rId31" Type="http://schemas.openxmlformats.org/officeDocument/2006/relationships/slide" Target="slides/slide25.xml"/><Relationship Id="rId75" Type="http://schemas.openxmlformats.org/officeDocument/2006/relationships/font" Target="fonts/Lato-italic.fntdata"/><Relationship Id="rId30" Type="http://schemas.openxmlformats.org/officeDocument/2006/relationships/slide" Target="slides/slide24.xml"/><Relationship Id="rId74" Type="http://schemas.openxmlformats.org/officeDocument/2006/relationships/font" Target="fonts/Lato-bold.fntdata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76" Type="http://schemas.openxmlformats.org/officeDocument/2006/relationships/font" Target="fonts/Lato-boldItalic.fntdata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schemas.openxmlformats.org/officeDocument/2006/relationships/font" Target="fonts/Raleway-italic.fntdata"/><Relationship Id="rId70" Type="http://schemas.openxmlformats.org/officeDocument/2006/relationships/font" Target="fonts/Raleway-bold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Raleway-regular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f6b24d5bc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f6b24d5bc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8949a8b2b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8949a8b2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8949a8b2be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8949a8b2be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8949a8b2be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8949a8b2be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8949a8b2be_0_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8949a8b2be_0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8949a8b2be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8949a8b2be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8949a8b2be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8949a8b2be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8949a8b2be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8949a8b2be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8949a8b2be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8949a8b2be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6961fb989c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6961fb989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6961fb989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6961fb989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8949a8b2be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8949a8b2be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8949a8b2be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8949a8b2be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8949a8b2be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8949a8b2be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8949a8b2be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8949a8b2be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8949a8b2be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8949a8b2be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8949a8b2be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8949a8b2be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8949a8b2be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8949a8b2be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8949a8b2be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8949a8b2be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8949a8b2be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8949a8b2be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6961fb989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6961fb989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8949a8b2be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8949a8b2be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8949a8b2be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8949a8b2be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8949a8b2b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8949a8b2b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8949a8b2be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8949a8b2b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8949a8b2b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28949a8b2b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8949a8b2b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8949a8b2b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8949a8b2be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28949a8b2be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8949a8b2be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8949a8b2be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692a08ac0c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692a08ac0c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8949a8b2be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28949a8b2be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8949a8b2be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28949a8b2be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8949a8b2be_1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8949a8b2be_1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8949a8b2be_1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8949a8b2be_1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8949a8b2b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8949a8b2b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28949a8b2be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28949a8b2be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8949a8b2be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8949a8b2be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8949a8b2be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28949a8b2be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8949a8b2be_1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28949a8b2be_1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692a08ac0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3692a08ac0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8949a8b2be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8949a8b2be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8949a8b2be_1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28949a8b2be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8949a8b2be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28949a8b2be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8949a8b2be_1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28949a8b2be_1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8949a8b2be_1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28949a8b2be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8949a8b2be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28949a8b2be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28949a8b2be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28949a8b2be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8949a8b2be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28949a8b2be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8949a8b2be_1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8949a8b2be_1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692a08ac0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692a08ac0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8949a8b2be_1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28949a8b2be_1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28949a8b2be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28949a8b2be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692a08ac0c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692a08ac0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692a08ac0c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3692a08ac0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692a08ac0c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692a08ac0c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28949a8b2be_1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28949a8b2be_1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8949a8b2be_1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28949a8b2be_1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28949a8b2be_1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28949a8b2be_1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8949a8b2be_1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28949a8b2be_1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28949a8b2be_1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28949a8b2be_1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28949a8b2be_1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28949a8b2be_1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28949a8b2be_1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28949a8b2be_1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sio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721"/>
            <a:ext cx="9143999" cy="513805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1086450" y="1581800"/>
            <a:ext cx="69711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None/>
              <a:defRPr sz="45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1086450" y="3030675"/>
            <a:ext cx="6331500" cy="44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None/>
              <a:defRPr>
                <a:solidFill>
                  <a:srgbClr val="22222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 b="12556" l="0" r="0" t="0"/>
          <a:stretch/>
        </p:blipFill>
        <p:spPr>
          <a:xfrm>
            <a:off x="65800" y="3734025"/>
            <a:ext cx="1541975" cy="1348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 rotWithShape="1">
          <a:blip r:embed="rId4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14807" l="0" r="0" t="10821"/>
          <a:stretch/>
        </p:blipFill>
        <p:spPr>
          <a:xfrm>
            <a:off x="6501300" y="321625"/>
            <a:ext cx="1381750" cy="102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6">
            <a:alphaModFix/>
          </a:blip>
          <a:srcRect b="7453" l="0" r="0" t="4230"/>
          <a:stretch/>
        </p:blipFill>
        <p:spPr>
          <a:xfrm>
            <a:off x="7883047" y="321625"/>
            <a:ext cx="1163657" cy="102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876600" y="1962900"/>
            <a:ext cx="73908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21" name="Google Shape;21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38"/>
            <a:ext cx="9144002" cy="5142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 rotWithShape="1">
          <a:blip r:embed="rId4">
            <a:alphaModFix/>
          </a:blip>
          <a:srcRect b="15172" l="18380" r="15504" t="12020"/>
          <a:stretch/>
        </p:blipFill>
        <p:spPr>
          <a:xfrm>
            <a:off x="6666275" y="42466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oogle Shape;24;p3"/>
          <p:cNvGrpSpPr/>
          <p:nvPr/>
        </p:nvGrpSpPr>
        <p:grpSpPr>
          <a:xfrm>
            <a:off x="7304875" y="4246588"/>
            <a:ext cx="1741814" cy="703225"/>
            <a:chOff x="167800" y="123700"/>
            <a:chExt cx="1741814" cy="703225"/>
          </a:xfrm>
        </p:grpSpPr>
        <p:pic>
          <p:nvPicPr>
            <p:cNvPr id="25" name="Google Shape;25;p3"/>
            <p:cNvPicPr preferRelativeResize="0"/>
            <p:nvPr/>
          </p:nvPicPr>
          <p:blipFill rotWithShape="1">
            <a:blip r:embed="rId5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6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sio de Larrea" type="tx">
  <p:cSld name="TITLE_AND_BOD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1800500" y="469525"/>
            <a:ext cx="7031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None/>
              <a:defRPr>
                <a:solidFill>
                  <a:srgbClr val="0000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1800514" y="1443376"/>
            <a:ext cx="69582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31" name="Google Shape;31;p4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" name="Google Shape;32;p4"/>
          <p:cNvCxnSpPr/>
          <p:nvPr/>
        </p:nvCxnSpPr>
        <p:spPr>
          <a:xfrm>
            <a:off x="1876504" y="415650"/>
            <a:ext cx="6919500" cy="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3" name="Google Shape;33;p4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" name="Google Shape;34;p4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35" name="Google Shape;35;p4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36;p4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Google Shape;38;p5"/>
          <p:cNvCxnSpPr/>
          <p:nvPr/>
        </p:nvCxnSpPr>
        <p:spPr>
          <a:xfrm>
            <a:off x="1876504" y="415650"/>
            <a:ext cx="6919500" cy="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5"/>
          <p:cNvSpPr txBox="1"/>
          <p:nvPr>
            <p:ph type="title"/>
          </p:nvPr>
        </p:nvSpPr>
        <p:spPr>
          <a:xfrm>
            <a:off x="1790650" y="499750"/>
            <a:ext cx="70053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None/>
              <a:defRPr>
                <a:solidFill>
                  <a:srgbClr val="0000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1790708" y="1602675"/>
            <a:ext cx="34035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5392524" y="1602675"/>
            <a:ext cx="34035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43" name="Google Shape;43;p5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5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45;p5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46" name="Google Shape;46;p5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Google Shape;47;p5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/>
          <p:nvPr>
            <p:ph type="title"/>
          </p:nvPr>
        </p:nvSpPr>
        <p:spPr>
          <a:xfrm>
            <a:off x="311700" y="4981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pic>
        <p:nvPicPr>
          <p:cNvPr id="50" name="Google Shape;50;p6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6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" name="Google Shape;52;p6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Google Shape;54;p6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7" name="Google Shape;57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8" name="Google Shape;58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7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" name="Google Shape;61;p7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62" name="Google Shape;62;p7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7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8"/>
          <p:cNvPicPr preferRelativeResize="0"/>
          <p:nvPr/>
        </p:nvPicPr>
        <p:blipFill rotWithShape="1">
          <a:blip r:embed="rId2">
            <a:alphaModFix/>
          </a:blip>
          <a:srcRect b="31917" l="0" r="0" t="0"/>
          <a:stretch/>
        </p:blipFill>
        <p:spPr>
          <a:xfrm>
            <a:off x="0" y="2724"/>
            <a:ext cx="9143999" cy="349802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title"/>
          </p:nvPr>
        </p:nvSpPr>
        <p:spPr>
          <a:xfrm>
            <a:off x="416450" y="1047150"/>
            <a:ext cx="7026300" cy="30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9pPr>
          </a:lstStyle>
          <a:p/>
        </p:txBody>
      </p:sp>
      <p:sp>
        <p:nvSpPr>
          <p:cNvPr id="67" name="Google Shape;6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68" name="Google Shape;68;p8"/>
          <p:cNvPicPr preferRelativeResize="0"/>
          <p:nvPr/>
        </p:nvPicPr>
        <p:blipFill rotWithShape="1">
          <a:blip r:embed="rId3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 preferRelativeResize="0"/>
          <p:nvPr/>
        </p:nvPicPr>
        <p:blipFill rotWithShape="1">
          <a:blip r:embed="rId4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" name="Google Shape;70;p8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71" name="Google Shape;71;p8"/>
            <p:cNvPicPr preferRelativeResize="0"/>
            <p:nvPr/>
          </p:nvPicPr>
          <p:blipFill rotWithShape="1">
            <a:blip r:embed="rId5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8"/>
            <p:cNvPicPr preferRelativeResize="0"/>
            <p:nvPr/>
          </p:nvPicPr>
          <p:blipFill rotWithShape="1">
            <a:blip r:embed="rId6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6" name="Google Shape;76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7" name="Google Shape;7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79" name="Google Shape;79;p9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9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" name="Google Shape;81;p9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82" name="Google Shape;82;p9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9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Google Shape;85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rgbClr val="9176B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6" name="Google Shape;86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" name="Google Shape;87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6666275" y="64038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0"/>
          <p:cNvGrpSpPr/>
          <p:nvPr/>
        </p:nvGrpSpPr>
        <p:grpSpPr>
          <a:xfrm>
            <a:off x="7304875" y="64025"/>
            <a:ext cx="1741814" cy="703225"/>
            <a:chOff x="167800" y="123700"/>
            <a:chExt cx="1741814" cy="703225"/>
          </a:xfrm>
        </p:grpSpPr>
        <p:pic>
          <p:nvPicPr>
            <p:cNvPr id="92" name="Google Shape;92;p10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0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Google Shape;95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6" name="Google Shape;96;p11"/>
          <p:cNvSpPr txBox="1"/>
          <p:nvPr>
            <p:ph hasCustomPrompt="1" type="title"/>
          </p:nvPr>
        </p:nvSpPr>
        <p:spPr>
          <a:xfrm>
            <a:off x="855550" y="509725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Lato"/>
              <a:buNone/>
              <a:defRPr sz="9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11"/>
          <p:cNvSpPr txBox="1"/>
          <p:nvPr>
            <p:ph idx="1" type="body"/>
          </p:nvPr>
        </p:nvSpPr>
        <p:spPr>
          <a:xfrm>
            <a:off x="853950" y="2042025"/>
            <a:ext cx="7436100" cy="25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8" name="Google Shape;98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99" name="Google Shape;99;p11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1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1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102" name="Google Shape;102;p11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1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06" name="Google Shape;106;p12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" name="Google Shape;108;p12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109" name="Google Shape;109;p12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p12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Relationship Id="rId4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8.png"/><Relationship Id="rId4" Type="http://schemas.openxmlformats.org/officeDocument/2006/relationships/image" Target="../media/image1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0.png"/><Relationship Id="rId4" Type="http://schemas.openxmlformats.org/officeDocument/2006/relationships/image" Target="../media/image2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://www.youtube.com/watch?v=6qbq3W7Cin8" TargetMode="External"/><Relationship Id="rId4" Type="http://schemas.openxmlformats.org/officeDocument/2006/relationships/image" Target="../media/image25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6.png"/><Relationship Id="rId4" Type="http://schemas.openxmlformats.org/officeDocument/2006/relationships/image" Target="../media/image3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4.png"/><Relationship Id="rId4" Type="http://schemas.openxmlformats.org/officeDocument/2006/relationships/image" Target="../media/image2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7.png"/><Relationship Id="rId4" Type="http://schemas.openxmlformats.org/officeDocument/2006/relationships/image" Target="../media/image39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7.png"/><Relationship Id="rId4" Type="http://schemas.openxmlformats.org/officeDocument/2006/relationships/image" Target="../media/image50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7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6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6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9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9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53.png"/><Relationship Id="rId4" Type="http://schemas.openxmlformats.org/officeDocument/2006/relationships/image" Target="../media/image52.png"/><Relationship Id="rId5" Type="http://schemas.openxmlformats.org/officeDocument/2006/relationships/image" Target="../media/image51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3"/>
          <p:cNvSpPr txBox="1"/>
          <p:nvPr>
            <p:ph type="ctrTitle"/>
          </p:nvPr>
        </p:nvSpPr>
        <p:spPr>
          <a:xfrm>
            <a:off x="1086450" y="1576800"/>
            <a:ext cx="69711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Diplomado de Fisioterapia en la ATM</a:t>
            </a:r>
            <a:endParaRPr/>
          </a:p>
        </p:txBody>
      </p:sp>
      <p:sp>
        <p:nvSpPr>
          <p:cNvPr id="116" name="Google Shape;116;p13"/>
          <p:cNvSpPr txBox="1"/>
          <p:nvPr>
            <p:ph idx="1" type="subTitle"/>
          </p:nvPr>
        </p:nvSpPr>
        <p:spPr>
          <a:xfrm>
            <a:off x="1406250" y="3118800"/>
            <a:ext cx="6331500" cy="44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Módulo 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4"/>
          <p:cNvSpPr txBox="1"/>
          <p:nvPr>
            <p:ph type="title"/>
          </p:nvPr>
        </p:nvSpPr>
        <p:spPr>
          <a:xfrm>
            <a:off x="876600" y="1962900"/>
            <a:ext cx="73908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Biomecánica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5"/>
          <p:cNvPicPr preferRelativeResize="0"/>
          <p:nvPr/>
        </p:nvPicPr>
        <p:blipFill rotWithShape="1">
          <a:blip r:embed="rId3">
            <a:alphaModFix/>
          </a:blip>
          <a:srcRect b="3595" l="0" r="0" t="0"/>
          <a:stretch/>
        </p:blipFill>
        <p:spPr>
          <a:xfrm>
            <a:off x="1388650" y="239325"/>
            <a:ext cx="6366700" cy="466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/>
          <p:cNvSpPr txBox="1"/>
          <p:nvPr>
            <p:ph type="title"/>
          </p:nvPr>
        </p:nvSpPr>
        <p:spPr>
          <a:xfrm>
            <a:off x="876600" y="1962900"/>
            <a:ext cx="73908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Osteocinematica</a:t>
            </a:r>
            <a:r>
              <a:rPr lang="es"/>
              <a:t> &amp; artrocinemática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7"/>
          <p:cNvPicPr preferRelativeResize="0"/>
          <p:nvPr/>
        </p:nvPicPr>
        <p:blipFill rotWithShape="1">
          <a:blip r:embed="rId3">
            <a:alphaModFix/>
          </a:blip>
          <a:srcRect b="3138" l="0" r="0" t="0"/>
          <a:stretch/>
        </p:blipFill>
        <p:spPr>
          <a:xfrm>
            <a:off x="2133150" y="228375"/>
            <a:ext cx="4877700" cy="4686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298" y="1210648"/>
            <a:ext cx="5221400" cy="272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9"/>
          <p:cNvPicPr preferRelativeResize="0"/>
          <p:nvPr/>
        </p:nvPicPr>
        <p:blipFill rotWithShape="1">
          <a:blip r:embed="rId3">
            <a:alphaModFix/>
          </a:blip>
          <a:srcRect b="7132" l="0" r="0" t="0"/>
          <a:stretch/>
        </p:blipFill>
        <p:spPr>
          <a:xfrm>
            <a:off x="944749" y="537788"/>
            <a:ext cx="7254501" cy="406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0"/>
          <p:cNvPicPr preferRelativeResize="0"/>
          <p:nvPr/>
        </p:nvPicPr>
        <p:blipFill rotWithShape="1">
          <a:blip r:embed="rId3">
            <a:alphaModFix/>
          </a:blip>
          <a:srcRect b="1787" l="0" r="0" t="0"/>
          <a:stretch/>
        </p:blipFill>
        <p:spPr>
          <a:xfrm>
            <a:off x="2848625" y="195538"/>
            <a:ext cx="3446750" cy="4752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1"/>
          <p:cNvPicPr preferRelativeResize="0"/>
          <p:nvPr/>
        </p:nvPicPr>
        <p:blipFill rotWithShape="1">
          <a:blip r:embed="rId3">
            <a:alphaModFix/>
          </a:blip>
          <a:srcRect b="7313" l="0" r="0" t="0"/>
          <a:stretch/>
        </p:blipFill>
        <p:spPr>
          <a:xfrm>
            <a:off x="2384588" y="587725"/>
            <a:ext cx="4374826" cy="3968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/>
          <p:nvPr>
            <p:ph type="title"/>
          </p:nvPr>
        </p:nvSpPr>
        <p:spPr>
          <a:xfrm>
            <a:off x="279175" y="19126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Componentes clave</a:t>
            </a:r>
            <a:endParaRPr/>
          </a:p>
        </p:txBody>
      </p:sp>
      <p:sp>
        <p:nvSpPr>
          <p:cNvPr id="162" name="Google Shape;162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Cóndilo mandibular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Fosa mandibular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Eminencia articular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Disco articular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Ligamentos: temporomandibular, esfenomandibular y estilomandibular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Músculos masticatorios.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3"/>
          <p:cNvSpPr txBox="1"/>
          <p:nvPr>
            <p:ph type="title"/>
          </p:nvPr>
        </p:nvSpPr>
        <p:spPr>
          <a:xfrm>
            <a:off x="320225" y="1777050"/>
            <a:ext cx="4045200" cy="158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Alteraciones biomecánicas más comunes</a:t>
            </a:r>
            <a:endParaRPr/>
          </a:p>
        </p:txBody>
      </p:sp>
      <p:sp>
        <p:nvSpPr>
          <p:cNvPr id="168" name="Google Shape;168;p2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Luxación discal (con o sin recaptación)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Hiperlaxitud o hipomovilidad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Asimetrías musculares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Luxación o subluxación condilar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4"/>
          <p:cNvPicPr preferRelativeResize="0"/>
          <p:nvPr/>
        </p:nvPicPr>
        <p:blipFill rotWithShape="1">
          <a:blip r:embed="rId3">
            <a:alphaModFix/>
          </a:blip>
          <a:srcRect b="11927" l="0" r="0" t="8763"/>
          <a:stretch/>
        </p:blipFill>
        <p:spPr>
          <a:xfrm>
            <a:off x="2396625" y="837687"/>
            <a:ext cx="4350750" cy="3468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5"/>
          <p:cNvSpPr txBox="1"/>
          <p:nvPr>
            <p:ph type="title"/>
          </p:nvPr>
        </p:nvSpPr>
        <p:spPr>
          <a:xfrm>
            <a:off x="310225" y="1117600"/>
            <a:ext cx="4045200" cy="103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Compartimento inferior</a:t>
            </a:r>
            <a:endParaRPr/>
          </a:p>
        </p:txBody>
      </p:sp>
      <p:sp>
        <p:nvSpPr>
          <p:cNvPr id="179" name="Google Shape;179;p25"/>
          <p:cNvSpPr txBox="1"/>
          <p:nvPr>
            <p:ph idx="1" type="subTitle"/>
          </p:nvPr>
        </p:nvSpPr>
        <p:spPr>
          <a:xfrm>
            <a:off x="240475" y="2155900"/>
            <a:ext cx="4184700" cy="20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Conformado entre el cóndilo mandibular y el plano inferior del disco articular. </a:t>
            </a:r>
            <a:endParaRPr sz="1500"/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Movimiento fisiológico de rotación condilar en eje transversal presente en los primeros grados de la apertura bucal. </a:t>
            </a:r>
            <a:endParaRPr sz="1500"/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Movilidad menor debido al anclaje del disco con el cóndilo por los ligamentos colaterales.</a:t>
            </a:r>
            <a:endParaRPr sz="1500"/>
          </a:p>
        </p:txBody>
      </p:sp>
      <p:pic>
        <p:nvPicPr>
          <p:cNvPr id="180" name="Google Shape;180;p25"/>
          <p:cNvPicPr preferRelativeResize="0"/>
          <p:nvPr/>
        </p:nvPicPr>
        <p:blipFill rotWithShape="1">
          <a:blip r:embed="rId3">
            <a:alphaModFix/>
          </a:blip>
          <a:srcRect b="11927" l="0" r="0" t="8763"/>
          <a:stretch/>
        </p:blipFill>
        <p:spPr>
          <a:xfrm>
            <a:off x="5008125" y="1117600"/>
            <a:ext cx="3648449" cy="29082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1" name="Google Shape;181;p25"/>
          <p:cNvCxnSpPr/>
          <p:nvPr/>
        </p:nvCxnSpPr>
        <p:spPr>
          <a:xfrm>
            <a:off x="4718600" y="2527025"/>
            <a:ext cx="1107000" cy="67200"/>
          </a:xfrm>
          <a:prstGeom prst="straightConnector1">
            <a:avLst/>
          </a:prstGeom>
          <a:noFill/>
          <a:ln cap="flat" cmpd="sng" w="38100">
            <a:solidFill>
              <a:srgbClr val="9176B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6"/>
          <p:cNvPicPr preferRelativeResize="0"/>
          <p:nvPr/>
        </p:nvPicPr>
        <p:blipFill rotWithShape="1">
          <a:blip r:embed="rId3">
            <a:alphaModFix/>
          </a:blip>
          <a:srcRect b="0" l="0" r="5917" t="0"/>
          <a:stretch/>
        </p:blipFill>
        <p:spPr>
          <a:xfrm flipH="1">
            <a:off x="3447912" y="0"/>
            <a:ext cx="56280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6"/>
          <p:cNvPicPr preferRelativeResize="0"/>
          <p:nvPr/>
        </p:nvPicPr>
        <p:blipFill rotWithShape="1">
          <a:blip r:embed="rId4">
            <a:alphaModFix/>
          </a:blip>
          <a:srcRect b="24323" l="26093" r="42357" t="34189"/>
          <a:stretch/>
        </p:blipFill>
        <p:spPr>
          <a:xfrm flipH="1">
            <a:off x="68037" y="1340751"/>
            <a:ext cx="3379853" cy="246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 txBox="1"/>
          <p:nvPr>
            <p:ph type="title"/>
          </p:nvPr>
        </p:nvSpPr>
        <p:spPr>
          <a:xfrm>
            <a:off x="1800500" y="469525"/>
            <a:ext cx="7031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Movimiento de rotación</a:t>
            </a:r>
            <a:endParaRPr/>
          </a:p>
        </p:txBody>
      </p:sp>
      <p:sp>
        <p:nvSpPr>
          <p:cNvPr id="193" name="Google Shape;193;p27"/>
          <p:cNvSpPr txBox="1"/>
          <p:nvPr>
            <p:ph idx="1" type="body"/>
          </p:nvPr>
        </p:nvSpPr>
        <p:spPr>
          <a:xfrm>
            <a:off x="1800514" y="1443376"/>
            <a:ext cx="69582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Producido en la apertura y cierre bucal.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Movimiento hecho desde un punto de eje fijo encontrado en el cóndilo mandibular.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Biomecánicamente hablando es cualquier movimiento producido alrededor de un eje se considera rotación ósea.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Es un movimiento producido por una bisagra bajo la regla del cóncavo-convexo.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En un contexto de una articulación sana; el movimiento fisiológico produce un </a:t>
            </a:r>
            <a:r>
              <a:rPr lang="es"/>
              <a:t>movimiento</a:t>
            </a:r>
            <a:r>
              <a:rPr lang="es"/>
              <a:t> articular asociado a la rotación y deslizamiento.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/>
          <p:nvPr>
            <p:ph type="title"/>
          </p:nvPr>
        </p:nvSpPr>
        <p:spPr>
          <a:xfrm>
            <a:off x="310225" y="1117600"/>
            <a:ext cx="4045200" cy="103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Compartimento superior</a:t>
            </a:r>
            <a:endParaRPr/>
          </a:p>
        </p:txBody>
      </p:sp>
      <p:sp>
        <p:nvSpPr>
          <p:cNvPr id="199" name="Google Shape;199;p28"/>
          <p:cNvSpPr txBox="1"/>
          <p:nvPr>
            <p:ph idx="1" type="subTitle"/>
          </p:nvPr>
        </p:nvSpPr>
        <p:spPr>
          <a:xfrm>
            <a:off x="240475" y="2155900"/>
            <a:ext cx="4184700" cy="20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Formado por la superficie de la fosa glenoidea del temporal y la superficie superior del disco articular. </a:t>
            </a:r>
            <a:endParaRPr sz="1500"/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Produce el movimiento fisiológico de traslación o </a:t>
            </a:r>
            <a:r>
              <a:rPr lang="es" sz="1500"/>
              <a:t>desplazamiento</a:t>
            </a:r>
            <a:r>
              <a:rPr lang="es" sz="1500"/>
              <a:t> condilar que junto con el disco articular se arrastra por los ligamentos colaterales.</a:t>
            </a:r>
            <a:endParaRPr sz="1500"/>
          </a:p>
        </p:txBody>
      </p:sp>
      <p:pic>
        <p:nvPicPr>
          <p:cNvPr id="200" name="Google Shape;200;p28"/>
          <p:cNvPicPr preferRelativeResize="0"/>
          <p:nvPr/>
        </p:nvPicPr>
        <p:blipFill rotWithShape="1">
          <a:blip r:embed="rId3">
            <a:alphaModFix/>
          </a:blip>
          <a:srcRect b="11927" l="0" r="0" t="8763"/>
          <a:stretch/>
        </p:blipFill>
        <p:spPr>
          <a:xfrm>
            <a:off x="5008125" y="1117600"/>
            <a:ext cx="3648449" cy="29082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1" name="Google Shape;201;p28"/>
          <p:cNvCxnSpPr/>
          <p:nvPr/>
        </p:nvCxnSpPr>
        <p:spPr>
          <a:xfrm flipH="1" rot="10800000">
            <a:off x="4791800" y="2348275"/>
            <a:ext cx="888300" cy="260100"/>
          </a:xfrm>
          <a:prstGeom prst="straightConnector1">
            <a:avLst/>
          </a:prstGeom>
          <a:noFill/>
          <a:ln cap="flat" cmpd="sng" w="38100">
            <a:solidFill>
              <a:srgbClr val="9176B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9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/>
              <a:t>Traslación anterior o posterior</a:t>
            </a:r>
            <a:endParaRPr sz="2300"/>
          </a:p>
        </p:txBody>
      </p:sp>
      <p:sp>
        <p:nvSpPr>
          <p:cNvPr id="207" name="Google Shape;207;p29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s"/>
              <a:t>Apertura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s"/>
              <a:t>Cierra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s"/>
              <a:t>Protrusión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s"/>
              <a:t>Retrusión</a:t>
            </a:r>
            <a:endParaRPr/>
          </a:p>
        </p:txBody>
      </p:sp>
      <p:pic>
        <p:nvPicPr>
          <p:cNvPr id="208" name="Google Shape;208;p29"/>
          <p:cNvPicPr preferRelativeResize="0"/>
          <p:nvPr/>
        </p:nvPicPr>
        <p:blipFill rotWithShape="1">
          <a:blip r:embed="rId3">
            <a:alphaModFix/>
          </a:blip>
          <a:srcRect b="12367" l="20244" r="20214" t="17000"/>
          <a:stretch/>
        </p:blipFill>
        <p:spPr>
          <a:xfrm flipH="1">
            <a:off x="6470874" y="1437718"/>
            <a:ext cx="2549251" cy="226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9"/>
          <p:cNvPicPr preferRelativeResize="0"/>
          <p:nvPr/>
        </p:nvPicPr>
        <p:blipFill rotWithShape="1">
          <a:blip r:embed="rId4">
            <a:alphaModFix/>
          </a:blip>
          <a:srcRect b="24489" l="48895" r="18961" t="33511"/>
          <a:stretch/>
        </p:blipFill>
        <p:spPr>
          <a:xfrm flipH="1">
            <a:off x="3524563" y="1649225"/>
            <a:ext cx="2549253" cy="1845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0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/>
              <a:t>Traslación lateral o medial</a:t>
            </a:r>
            <a:endParaRPr sz="2300"/>
          </a:p>
        </p:txBody>
      </p:sp>
      <p:sp>
        <p:nvSpPr>
          <p:cNvPr id="215" name="Google Shape;215;p30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s"/>
              <a:t>Lateralizaciones o diducción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s"/>
              <a:t>Ej: lateralidad derecha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s"/>
              <a:t>Cóndilo izquierdo se traslada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s"/>
              <a:t>Cóndilo derecho rota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16" name="Google Shape;216;p30"/>
          <p:cNvPicPr preferRelativeResize="0"/>
          <p:nvPr/>
        </p:nvPicPr>
        <p:blipFill rotWithShape="1">
          <a:blip r:embed="rId3">
            <a:alphaModFix/>
          </a:blip>
          <a:srcRect b="9982" l="11178" r="3946" t="0"/>
          <a:stretch/>
        </p:blipFill>
        <p:spPr>
          <a:xfrm>
            <a:off x="4572000" y="276375"/>
            <a:ext cx="4474550" cy="459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1"/>
          <p:cNvSpPr txBox="1"/>
          <p:nvPr>
            <p:ph type="title"/>
          </p:nvPr>
        </p:nvSpPr>
        <p:spPr>
          <a:xfrm>
            <a:off x="1800500" y="469525"/>
            <a:ext cx="7031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Movimiento de traslación</a:t>
            </a:r>
            <a:endParaRPr/>
          </a:p>
        </p:txBody>
      </p:sp>
      <p:sp>
        <p:nvSpPr>
          <p:cNvPr id="222" name="Google Shape;222;p31"/>
          <p:cNvSpPr txBox="1"/>
          <p:nvPr>
            <p:ph idx="1" type="body"/>
          </p:nvPr>
        </p:nvSpPr>
        <p:spPr>
          <a:xfrm>
            <a:off x="1800514" y="1443376"/>
            <a:ext cx="69582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Es el movimiento lineal de un hueso sobre un eje y respecto al plano definido.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Durante la traslación puede ser que que todos los componentes óseos se muevan en una </a:t>
            </a:r>
            <a:r>
              <a:rPr lang="es"/>
              <a:t>línea</a:t>
            </a:r>
            <a:r>
              <a:rPr lang="es"/>
              <a:t> recta hacia la misma dirección en la misma velocidad.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5762" y="349525"/>
            <a:ext cx="7612474" cy="444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0" y="804863"/>
            <a:ext cx="6096000" cy="353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500" y="0"/>
            <a:ext cx="798300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276" y="1238250"/>
            <a:ext cx="4025661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0713" y="1238250"/>
            <a:ext cx="3810000" cy="266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6"/>
          <p:cNvPicPr preferRelativeResize="0"/>
          <p:nvPr/>
        </p:nvPicPr>
        <p:blipFill rotWithShape="1">
          <a:blip r:embed="rId3">
            <a:alphaModFix/>
          </a:blip>
          <a:srcRect b="7381" l="0" r="0" t="0"/>
          <a:stretch/>
        </p:blipFill>
        <p:spPr>
          <a:xfrm>
            <a:off x="1794225" y="331000"/>
            <a:ext cx="5555550" cy="448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7"/>
          <p:cNvPicPr preferRelativeResize="0"/>
          <p:nvPr/>
        </p:nvPicPr>
        <p:blipFill rotWithShape="1">
          <a:blip r:embed="rId3">
            <a:alphaModFix/>
          </a:blip>
          <a:srcRect b="4112" l="22563" r="21586" t="11083"/>
          <a:stretch/>
        </p:blipFill>
        <p:spPr>
          <a:xfrm>
            <a:off x="2521712" y="237175"/>
            <a:ext cx="4100577" cy="4669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8"/>
          <p:cNvSpPr txBox="1"/>
          <p:nvPr>
            <p:ph type="title"/>
          </p:nvPr>
        </p:nvSpPr>
        <p:spPr>
          <a:xfrm>
            <a:off x="319500" y="10911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Guía canina</a:t>
            </a:r>
            <a:endParaRPr/>
          </a:p>
        </p:txBody>
      </p:sp>
      <p:sp>
        <p:nvSpPr>
          <p:cNvPr id="259" name="Google Shape;259;p38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s"/>
              <a:t>Movimientos bordeantes de lateralidad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s"/>
              <a:t>Desenganche posterior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s"/>
              <a:t>Solo relación de caninos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s"/>
              <a:t>No existe acción del masetero: desprogramación muscular</a:t>
            </a:r>
            <a:endParaRPr/>
          </a:p>
        </p:txBody>
      </p:sp>
      <p:pic>
        <p:nvPicPr>
          <p:cNvPr id="260" name="Google Shape;260;p38"/>
          <p:cNvPicPr preferRelativeResize="0"/>
          <p:nvPr/>
        </p:nvPicPr>
        <p:blipFill rotWithShape="1">
          <a:blip r:embed="rId3">
            <a:alphaModFix/>
          </a:blip>
          <a:srcRect b="6966" l="3038" r="1695" t="46374"/>
          <a:stretch/>
        </p:blipFill>
        <p:spPr>
          <a:xfrm>
            <a:off x="3127512" y="443138"/>
            <a:ext cx="5842725" cy="21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6154" y="2756525"/>
            <a:ext cx="3105408" cy="194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9"/>
          <p:cNvSpPr txBox="1"/>
          <p:nvPr>
            <p:ph type="title"/>
          </p:nvPr>
        </p:nvSpPr>
        <p:spPr>
          <a:xfrm>
            <a:off x="319500" y="10911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Guía incisiva o anterior</a:t>
            </a:r>
            <a:endParaRPr/>
          </a:p>
        </p:txBody>
      </p:sp>
      <p:sp>
        <p:nvSpPr>
          <p:cNvPr id="267" name="Google Shape;267;p39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s"/>
              <a:t>Observable en el movimiento protrusivo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s"/>
              <a:t>Deslizamiento del punto de acoplamiento hacia el borde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s"/>
              <a:t>Desoclusión posterior</a:t>
            </a:r>
            <a:endParaRPr/>
          </a:p>
        </p:txBody>
      </p:sp>
      <p:pic>
        <p:nvPicPr>
          <p:cNvPr id="268" name="Google Shape;26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3388" y="677975"/>
            <a:ext cx="5050035" cy="3787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40"/>
          <p:cNvPicPr preferRelativeResize="0"/>
          <p:nvPr/>
        </p:nvPicPr>
        <p:blipFill rotWithShape="1">
          <a:blip r:embed="rId3">
            <a:alphaModFix/>
          </a:blip>
          <a:srcRect b="12367" l="20244" r="20214" t="17000"/>
          <a:stretch/>
        </p:blipFill>
        <p:spPr>
          <a:xfrm>
            <a:off x="2101675" y="373900"/>
            <a:ext cx="4940649" cy="439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imacion que relializa la mandibula en una lateralidad normal" id="278" name="Google Shape;278;p41" title="Protrusion Lateralidad normale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3" name="Google Shape;283;p42"/>
          <p:cNvGraphicFramePr/>
          <p:nvPr/>
        </p:nvGraphicFramePr>
        <p:xfrm>
          <a:off x="952500" y="1367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{3A0D4E1A-30C5-4C6E-8CE8-EED3343319B0}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latin typeface="Lato"/>
                          <a:ea typeface="Lato"/>
                          <a:cs typeface="Lato"/>
                          <a:sym typeface="Lato"/>
                        </a:rPr>
                        <a:t>Movimiento</a:t>
                      </a:r>
                      <a:endParaRPr b="1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latin typeface="Lato"/>
                          <a:ea typeface="Lato"/>
                          <a:cs typeface="Lato"/>
                          <a:sym typeface="Lato"/>
                        </a:rPr>
                        <a:t>Compartimento implicado</a:t>
                      </a:r>
                      <a:endParaRPr b="1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latin typeface="Lato"/>
                          <a:ea typeface="Lato"/>
                          <a:cs typeface="Lato"/>
                          <a:sym typeface="Lato"/>
                        </a:rPr>
                        <a:t>Estructura implicada</a:t>
                      </a:r>
                      <a:endParaRPr b="1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Lato"/>
                          <a:ea typeface="Lato"/>
                          <a:cs typeface="Lato"/>
                          <a:sym typeface="Lato"/>
                        </a:rPr>
                        <a:t>Apertura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Lato"/>
                          <a:ea typeface="Lato"/>
                          <a:cs typeface="Lato"/>
                          <a:sym typeface="Lato"/>
                        </a:rPr>
                        <a:t>Inferior + superior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Lato"/>
                          <a:ea typeface="Lato"/>
                          <a:cs typeface="Lato"/>
                          <a:sym typeface="Lato"/>
                        </a:rPr>
                        <a:t>Cóndilo rota + se traslada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Lato"/>
                          <a:ea typeface="Lato"/>
                          <a:cs typeface="Lato"/>
                          <a:sym typeface="Lato"/>
                        </a:rPr>
                        <a:t>Cierre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Lato"/>
                          <a:ea typeface="Lato"/>
                          <a:cs typeface="Lato"/>
                          <a:sym typeface="Lato"/>
                        </a:rPr>
                        <a:t>Inferior + superior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Lato"/>
                          <a:ea typeface="Lato"/>
                          <a:cs typeface="Lato"/>
                          <a:sym typeface="Lato"/>
                        </a:rPr>
                        <a:t>Cóndilo se retrae + rota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Lato"/>
                          <a:ea typeface="Lato"/>
                          <a:cs typeface="Lato"/>
                          <a:sym typeface="Lato"/>
                        </a:rPr>
                        <a:t>Protrusión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Lato"/>
                          <a:ea typeface="Lato"/>
                          <a:cs typeface="Lato"/>
                          <a:sym typeface="Lato"/>
                        </a:rPr>
                        <a:t>Superior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Lato"/>
                          <a:ea typeface="Lato"/>
                          <a:cs typeface="Lato"/>
                          <a:sym typeface="Lato"/>
                        </a:rPr>
                        <a:t>Cóndilo y disco hacia delante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Lato"/>
                          <a:ea typeface="Lato"/>
                          <a:cs typeface="Lato"/>
                          <a:sym typeface="Lato"/>
                        </a:rPr>
                        <a:t>Lateralización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Lato"/>
                          <a:ea typeface="Lato"/>
                          <a:cs typeface="Lato"/>
                          <a:sym typeface="Lato"/>
                        </a:rPr>
                        <a:t>Ambos compartimentos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latin typeface="Lato"/>
                          <a:ea typeface="Lato"/>
                          <a:cs typeface="Lato"/>
                          <a:sym typeface="Lato"/>
                        </a:rPr>
                        <a:t>Un cóndilo rota y el otro se traslada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84" name="Google Shape;284;p42"/>
          <p:cNvSpPr txBox="1"/>
          <p:nvPr>
            <p:ph idx="4294967295" type="title"/>
          </p:nvPr>
        </p:nvSpPr>
        <p:spPr>
          <a:xfrm>
            <a:off x="876600" y="621100"/>
            <a:ext cx="7390800" cy="12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Resumen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3"/>
          <p:cNvSpPr txBox="1"/>
          <p:nvPr>
            <p:ph type="title"/>
          </p:nvPr>
        </p:nvSpPr>
        <p:spPr>
          <a:xfrm>
            <a:off x="876600" y="1962900"/>
            <a:ext cx="73908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Columna cervical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4"/>
          <p:cNvSpPr txBox="1"/>
          <p:nvPr>
            <p:ph type="title"/>
          </p:nvPr>
        </p:nvSpPr>
        <p:spPr>
          <a:xfrm>
            <a:off x="876600" y="1656450"/>
            <a:ext cx="7390800" cy="18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4300"/>
              <a:t>¿Por qué es importante conocer la zona cervical para el manejo de los TTM?</a:t>
            </a:r>
            <a:endParaRPr sz="43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45"/>
          <p:cNvPicPr preferRelativeResize="0"/>
          <p:nvPr/>
        </p:nvPicPr>
        <p:blipFill rotWithShape="1">
          <a:blip r:embed="rId3">
            <a:alphaModFix/>
          </a:blip>
          <a:srcRect b="58479" l="0" r="0" t="-5904"/>
          <a:stretch/>
        </p:blipFill>
        <p:spPr>
          <a:xfrm>
            <a:off x="123100" y="1042038"/>
            <a:ext cx="4448900" cy="3059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5"/>
          <p:cNvPicPr preferRelativeResize="0"/>
          <p:nvPr/>
        </p:nvPicPr>
        <p:blipFill rotWithShape="1">
          <a:blip r:embed="rId3">
            <a:alphaModFix/>
          </a:blip>
          <a:srcRect b="4784" l="0" r="0" t="48623"/>
          <a:stretch/>
        </p:blipFill>
        <p:spPr>
          <a:xfrm>
            <a:off x="4572000" y="1042050"/>
            <a:ext cx="4448900" cy="3005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46"/>
          <p:cNvPicPr preferRelativeResize="0"/>
          <p:nvPr/>
        </p:nvPicPr>
        <p:blipFill rotWithShape="1">
          <a:blip r:embed="rId3">
            <a:alphaModFix/>
          </a:blip>
          <a:srcRect b="5182" l="0" r="12219" t="45833"/>
          <a:stretch/>
        </p:blipFill>
        <p:spPr>
          <a:xfrm>
            <a:off x="131650" y="793262"/>
            <a:ext cx="4572000" cy="35569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6" name="Google Shape;306;p46"/>
          <p:cNvGrpSpPr/>
          <p:nvPr/>
        </p:nvGrpSpPr>
        <p:grpSpPr>
          <a:xfrm>
            <a:off x="4703566" y="793276"/>
            <a:ext cx="4308795" cy="3507842"/>
            <a:chOff x="2048400" y="480188"/>
            <a:chExt cx="5047200" cy="4216663"/>
          </a:xfrm>
        </p:grpSpPr>
        <p:pic>
          <p:nvPicPr>
            <p:cNvPr id="307" name="Google Shape;307;p46"/>
            <p:cNvPicPr preferRelativeResize="0"/>
            <p:nvPr/>
          </p:nvPicPr>
          <p:blipFill rotWithShape="1">
            <a:blip r:embed="rId4">
              <a:alphaModFix/>
            </a:blip>
            <a:srcRect b="39853" l="0" r="0" t="0"/>
            <a:stretch/>
          </p:blipFill>
          <p:spPr>
            <a:xfrm>
              <a:off x="2048400" y="480188"/>
              <a:ext cx="5047200" cy="41831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" name="Google Shape;308;p46"/>
            <p:cNvSpPr/>
            <p:nvPr/>
          </p:nvSpPr>
          <p:spPr>
            <a:xfrm>
              <a:off x="5014300" y="4455950"/>
              <a:ext cx="1083900" cy="2409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47"/>
          <p:cNvPicPr preferRelativeResize="0"/>
          <p:nvPr/>
        </p:nvPicPr>
        <p:blipFill rotWithShape="1">
          <a:blip r:embed="rId3">
            <a:alphaModFix/>
          </a:blip>
          <a:srcRect b="4707" l="0" r="0" t="0"/>
          <a:stretch/>
        </p:blipFill>
        <p:spPr>
          <a:xfrm>
            <a:off x="924450" y="266288"/>
            <a:ext cx="2956650" cy="4610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22325" y="1593938"/>
            <a:ext cx="4958101" cy="19556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48"/>
          <p:cNvPicPr preferRelativeResize="0"/>
          <p:nvPr/>
        </p:nvPicPr>
        <p:blipFill rotWithShape="1">
          <a:blip r:embed="rId3">
            <a:alphaModFix/>
          </a:blip>
          <a:srcRect b="2856" l="0" r="0" t="0"/>
          <a:stretch/>
        </p:blipFill>
        <p:spPr>
          <a:xfrm>
            <a:off x="521375" y="221563"/>
            <a:ext cx="3198075" cy="4700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8"/>
          <p:cNvPicPr preferRelativeResize="0"/>
          <p:nvPr/>
        </p:nvPicPr>
        <p:blipFill rotWithShape="1">
          <a:blip r:embed="rId3">
            <a:alphaModFix/>
          </a:blip>
          <a:srcRect b="76678" l="11323" r="8368" t="0"/>
          <a:stretch/>
        </p:blipFill>
        <p:spPr>
          <a:xfrm>
            <a:off x="4572000" y="1687388"/>
            <a:ext cx="4025350" cy="176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49"/>
          <p:cNvPicPr preferRelativeResize="0"/>
          <p:nvPr/>
        </p:nvPicPr>
        <p:blipFill rotWithShape="1">
          <a:blip r:embed="rId3">
            <a:alphaModFix/>
          </a:blip>
          <a:srcRect b="3549" l="0" r="0" t="0"/>
          <a:stretch/>
        </p:blipFill>
        <p:spPr>
          <a:xfrm>
            <a:off x="1936550" y="238338"/>
            <a:ext cx="5270900" cy="46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50"/>
          <p:cNvPicPr preferRelativeResize="0"/>
          <p:nvPr/>
        </p:nvPicPr>
        <p:blipFill rotWithShape="1">
          <a:blip r:embed="rId3">
            <a:alphaModFix/>
          </a:blip>
          <a:srcRect b="3549" l="0" r="0" t="0"/>
          <a:stretch/>
        </p:blipFill>
        <p:spPr>
          <a:xfrm>
            <a:off x="1625163" y="238338"/>
            <a:ext cx="5893675" cy="46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1"/>
          <p:cNvSpPr txBox="1"/>
          <p:nvPr>
            <p:ph type="title"/>
          </p:nvPr>
        </p:nvSpPr>
        <p:spPr>
          <a:xfrm>
            <a:off x="876600" y="1962900"/>
            <a:ext cx="73908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Columna cervical alta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Vértebras atípicas.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Permiten movimientos de flexión y extensión de la cabeza (C1) y de rotación (C2).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El 50% de toda la rotación ocurre en C1 y C2.</a:t>
            </a:r>
            <a:endParaRPr/>
          </a:p>
        </p:txBody>
      </p:sp>
      <p:pic>
        <p:nvPicPr>
          <p:cNvPr id="341" name="Google Shape;34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50000"/>
            <a:ext cx="4529286" cy="250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53"/>
          <p:cNvPicPr preferRelativeResize="0"/>
          <p:nvPr/>
        </p:nvPicPr>
        <p:blipFill rotWithShape="1">
          <a:blip r:embed="rId3">
            <a:alphaModFix/>
          </a:blip>
          <a:srcRect b="55299" l="0" r="0" t="0"/>
          <a:stretch/>
        </p:blipFill>
        <p:spPr>
          <a:xfrm>
            <a:off x="1071488" y="171450"/>
            <a:ext cx="7001025" cy="48005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7" name="Google Shape;347;p53"/>
          <p:cNvCxnSpPr/>
          <p:nvPr/>
        </p:nvCxnSpPr>
        <p:spPr>
          <a:xfrm>
            <a:off x="251700" y="3162025"/>
            <a:ext cx="744600" cy="12900"/>
          </a:xfrm>
          <a:prstGeom prst="straightConnector1">
            <a:avLst/>
          </a:prstGeom>
          <a:noFill/>
          <a:ln cap="flat" cmpd="sng" w="38100">
            <a:solidFill>
              <a:srgbClr val="9176B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8" name="Google Shape;348;p53"/>
          <p:cNvCxnSpPr/>
          <p:nvPr/>
        </p:nvCxnSpPr>
        <p:spPr>
          <a:xfrm flipH="1">
            <a:off x="7323500" y="3656725"/>
            <a:ext cx="865800" cy="9900"/>
          </a:xfrm>
          <a:prstGeom prst="straightConnector1">
            <a:avLst/>
          </a:prstGeom>
          <a:noFill/>
          <a:ln cap="flat" cmpd="sng" w="38100">
            <a:solidFill>
              <a:srgbClr val="9176B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Flexión: los cóndilos occipitales se deslizan hacia posterior y ascienden.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Extensión: los cóndilos occipitales de deslizan en dirección anterior  y adelantan la mandíbula.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 C0-C1: Flexión/Extensión: 13º, Lateroflexión: 8º, Rotación: 0º</a:t>
            </a:r>
            <a:endParaRPr/>
          </a:p>
        </p:txBody>
      </p:sp>
      <p:pic>
        <p:nvPicPr>
          <p:cNvPr id="354" name="Google Shape;354;p54"/>
          <p:cNvPicPr preferRelativeResize="0"/>
          <p:nvPr/>
        </p:nvPicPr>
        <p:blipFill rotWithShape="1">
          <a:blip r:embed="rId3">
            <a:alphaModFix/>
          </a:blip>
          <a:srcRect b="8315" l="13752" r="10849" t="0"/>
          <a:stretch/>
        </p:blipFill>
        <p:spPr>
          <a:xfrm>
            <a:off x="161575" y="505400"/>
            <a:ext cx="4229275" cy="168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275" y="2511675"/>
            <a:ext cx="3571875" cy="181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025" y="871538"/>
            <a:ext cx="3371850" cy="340042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5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No existe rotación pura de C0, esta solo puede producirse a través del eje que pasa por la apófisis odontoides.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El occipital rota hacia un lado (flecha azul), realizando una latero-flexión contralateral (flecha roja) y traslación ipsilateral.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6"/>
          <p:cNvSpPr txBox="1"/>
          <p:nvPr>
            <p:ph idx="1" type="body"/>
          </p:nvPr>
        </p:nvSpPr>
        <p:spPr>
          <a:xfrm>
            <a:off x="1800514" y="1443376"/>
            <a:ext cx="69582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Los cóndilos occipitales poseen un eje postero-anterior.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Por su orientación, al existir una rotación occipital se acompaña de un deslizamiento lateral que no es natural para el tronco cerebral y para la arteria vertebral.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Esta arteria pasa por detrás de macizo articular antes de unirse al polígono de Willis, lo que provoca que toda rotación cause irritación y tensión de la arteria vertebral, dando origen a posibles vértigos.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275" y="987500"/>
            <a:ext cx="3753450" cy="316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58"/>
          <p:cNvPicPr preferRelativeResize="0"/>
          <p:nvPr/>
        </p:nvPicPr>
        <p:blipFill rotWithShape="1">
          <a:blip r:embed="rId3">
            <a:alphaModFix/>
          </a:blip>
          <a:srcRect b="59934" l="0" r="50337" t="0"/>
          <a:stretch/>
        </p:blipFill>
        <p:spPr>
          <a:xfrm>
            <a:off x="197325" y="380725"/>
            <a:ext cx="4208400" cy="1938551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5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Carece de cuerpo y apófisis espinosa.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Se compone de arco anterior, posterior y dos masas laterales.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En las masas laterales están las carillas articulares superiores que se articulan con los cóndilos occipitales (articulación atlanto-occipital).</a:t>
            </a:r>
            <a:endParaRPr/>
          </a:p>
        </p:txBody>
      </p:sp>
      <p:grpSp>
        <p:nvGrpSpPr>
          <p:cNvPr id="378" name="Google Shape;378;p58"/>
          <p:cNvGrpSpPr/>
          <p:nvPr/>
        </p:nvGrpSpPr>
        <p:grpSpPr>
          <a:xfrm>
            <a:off x="844563" y="2401525"/>
            <a:ext cx="2913934" cy="2281025"/>
            <a:chOff x="715625" y="2415200"/>
            <a:chExt cx="2913934" cy="2281025"/>
          </a:xfrm>
        </p:grpSpPr>
        <p:pic>
          <p:nvPicPr>
            <p:cNvPr id="379" name="Google Shape;379;p58"/>
            <p:cNvPicPr preferRelativeResize="0"/>
            <p:nvPr/>
          </p:nvPicPr>
          <p:blipFill rotWithShape="1">
            <a:blip r:embed="rId4">
              <a:alphaModFix/>
            </a:blip>
            <a:srcRect b="8214" l="55964" r="0" t="0"/>
            <a:stretch/>
          </p:blipFill>
          <p:spPr>
            <a:xfrm>
              <a:off x="973500" y="2415200"/>
              <a:ext cx="2656059" cy="2281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0" name="Google Shape;380;p58"/>
            <p:cNvSpPr/>
            <p:nvPr/>
          </p:nvSpPr>
          <p:spPr>
            <a:xfrm>
              <a:off x="715625" y="3991800"/>
              <a:ext cx="492000" cy="3354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Posee cuerpo y apófisis odontoide. 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Proyectada hacia arriba por la porción anterior del foramen vertebral del Atlas, donde se ubica la articulación atlantoaxoidea.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Gracias a esta articulación es que se permiten las rotaciones de la cabeza.</a:t>
            </a:r>
            <a:endParaRPr/>
          </a:p>
        </p:txBody>
      </p:sp>
      <p:pic>
        <p:nvPicPr>
          <p:cNvPr id="386" name="Google Shape;386;p59"/>
          <p:cNvPicPr preferRelativeResize="0"/>
          <p:nvPr/>
        </p:nvPicPr>
        <p:blipFill rotWithShape="1">
          <a:blip r:embed="rId3">
            <a:alphaModFix/>
          </a:blip>
          <a:srcRect b="9791" l="0" r="50206" t="46303"/>
          <a:stretch/>
        </p:blipFill>
        <p:spPr>
          <a:xfrm>
            <a:off x="176213" y="156563"/>
            <a:ext cx="4219575" cy="212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59"/>
          <p:cNvPicPr preferRelativeResize="0"/>
          <p:nvPr/>
        </p:nvPicPr>
        <p:blipFill rotWithShape="1">
          <a:blip r:embed="rId4">
            <a:alphaModFix/>
          </a:blip>
          <a:srcRect b="9189" l="0" r="0" t="0"/>
          <a:stretch/>
        </p:blipFill>
        <p:spPr>
          <a:xfrm>
            <a:off x="707863" y="2363852"/>
            <a:ext cx="3156295" cy="205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60"/>
          <p:cNvPicPr preferRelativeResize="0"/>
          <p:nvPr/>
        </p:nvPicPr>
        <p:blipFill rotWithShape="1">
          <a:blip r:embed="rId3">
            <a:alphaModFix/>
          </a:blip>
          <a:srcRect b="30814" l="50717" r="0" t="0"/>
          <a:stretch/>
        </p:blipFill>
        <p:spPr>
          <a:xfrm>
            <a:off x="256663" y="0"/>
            <a:ext cx="4176325" cy="334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4450" y="1004500"/>
            <a:ext cx="4202887" cy="313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6649" y="3445624"/>
            <a:ext cx="3576375" cy="169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1"/>
          <p:cNvSpPr txBox="1"/>
          <p:nvPr>
            <p:ph type="title"/>
          </p:nvPr>
        </p:nvSpPr>
        <p:spPr>
          <a:xfrm>
            <a:off x="876600" y="1962900"/>
            <a:ext cx="73908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Columna cervical baja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6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Cuerpos pequeños y apófisis espinosas bífidas, excepto C7.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Proporciona estabilidad y sostén a la cabeza (5-7 kg; 10% peso corporal).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Considerado desde la zona inferior del axis hasta la zona superior de la 1 er vértebra dorsal.</a:t>
            </a:r>
            <a:endParaRPr/>
          </a:p>
        </p:txBody>
      </p:sp>
      <p:pic>
        <p:nvPicPr>
          <p:cNvPr id="405" name="Google Shape;405;p62"/>
          <p:cNvPicPr preferRelativeResize="0"/>
          <p:nvPr/>
        </p:nvPicPr>
        <p:blipFill rotWithShape="1">
          <a:blip r:embed="rId3">
            <a:alphaModFix/>
          </a:blip>
          <a:srcRect b="6244" l="0" r="0" t="0"/>
          <a:stretch/>
        </p:blipFill>
        <p:spPr>
          <a:xfrm>
            <a:off x="-1" y="1615113"/>
            <a:ext cx="4572000" cy="1913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63"/>
          <p:cNvPicPr preferRelativeResize="0"/>
          <p:nvPr/>
        </p:nvPicPr>
        <p:blipFill rotWithShape="1">
          <a:blip r:embed="rId3">
            <a:alphaModFix/>
          </a:blip>
          <a:srcRect b="4501" l="1099" r="736" t="1725"/>
          <a:stretch/>
        </p:blipFill>
        <p:spPr>
          <a:xfrm>
            <a:off x="972438" y="509450"/>
            <a:ext cx="7199125" cy="387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9175" y="508488"/>
            <a:ext cx="5385650" cy="412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5"/>
          <p:cNvSpPr txBox="1"/>
          <p:nvPr>
            <p:ph type="title"/>
          </p:nvPr>
        </p:nvSpPr>
        <p:spPr>
          <a:xfrm>
            <a:off x="208200" y="1047150"/>
            <a:ext cx="8727600" cy="30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Biomecánica segmentaria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6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Movimiento principal: flexo-extensión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Rango: 15-20°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Movimiento tipo “bisagra”, rotación casi nula.</a:t>
            </a:r>
            <a:endParaRPr/>
          </a:p>
        </p:txBody>
      </p:sp>
      <p:pic>
        <p:nvPicPr>
          <p:cNvPr id="426" name="Google Shape;426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25" y="675788"/>
            <a:ext cx="4419601" cy="3791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Movimiento principal: rotación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Rango: 40-50° de 80°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Articulación tipo trocoide</a:t>
            </a:r>
            <a:endParaRPr/>
          </a:p>
        </p:txBody>
      </p:sp>
      <p:pic>
        <p:nvPicPr>
          <p:cNvPr id="432" name="Google Shape;432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09094"/>
            <a:ext cx="4572000" cy="2525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8"/>
          <p:cNvSpPr txBox="1"/>
          <p:nvPr>
            <p:ph type="title"/>
          </p:nvPr>
        </p:nvSpPr>
        <p:spPr>
          <a:xfrm>
            <a:off x="876600" y="1962900"/>
            <a:ext cx="73908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Latigazo cervical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Lesión producida por el movimiento rápido y enérgico del cuello hacia delante y hacia atrás.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Normalmente se produce debido al choque posterior de un vehículo contra otro, pero también puede ocurrir por lesiones deportivas, abuso físico u otros traumatismos, como caídas.</a:t>
            </a:r>
            <a:endParaRPr/>
          </a:p>
        </p:txBody>
      </p:sp>
      <p:pic>
        <p:nvPicPr>
          <p:cNvPr id="443" name="Google Shape;443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675" y="1512275"/>
            <a:ext cx="4094950" cy="211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70"/>
          <p:cNvSpPr txBox="1"/>
          <p:nvPr>
            <p:ph type="title"/>
          </p:nvPr>
        </p:nvSpPr>
        <p:spPr>
          <a:xfrm>
            <a:off x="265500" y="2232450"/>
            <a:ext cx="4045200" cy="67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Síntomas</a:t>
            </a:r>
            <a:endParaRPr/>
          </a:p>
        </p:txBody>
      </p:sp>
      <p:sp>
        <p:nvSpPr>
          <p:cNvPr id="449" name="Google Shape;449;p70"/>
          <p:cNvSpPr txBox="1"/>
          <p:nvPr>
            <p:ph idx="2" type="body"/>
          </p:nvPr>
        </p:nvSpPr>
        <p:spPr>
          <a:xfrm>
            <a:off x="4866250" y="369425"/>
            <a:ext cx="4045200" cy="460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Dolor de cuello y rigidez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Dolor que empeora al mover el cuello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Pérdida de la amplitud de movimiento del cuello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Dolor de cabeza que, generalmente, empieza en la base del cráneo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Sensibilidad o dolor en los hombros, en la parte superior de la espalda o en los brazos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Hormigueo o entumecimiento en los brazos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Cansancio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Mareos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71"/>
          <p:cNvSpPr txBox="1"/>
          <p:nvPr>
            <p:ph type="title"/>
          </p:nvPr>
        </p:nvSpPr>
        <p:spPr>
          <a:xfrm>
            <a:off x="265500" y="2232450"/>
            <a:ext cx="4045200" cy="67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Síntomas</a:t>
            </a:r>
            <a:endParaRPr/>
          </a:p>
        </p:txBody>
      </p:sp>
      <p:sp>
        <p:nvSpPr>
          <p:cNvPr id="455" name="Google Shape;455;p71"/>
          <p:cNvSpPr txBox="1"/>
          <p:nvPr>
            <p:ph idx="2" type="body"/>
          </p:nvPr>
        </p:nvSpPr>
        <p:spPr>
          <a:xfrm>
            <a:off x="4866250" y="369425"/>
            <a:ext cx="4045200" cy="460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Visión borrosa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Zumbido en los oídos (tinnitus)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Problemas para dormir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Irritabilidad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Problemas de concentración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Problemas de memoria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Depresión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72"/>
          <p:cNvSpPr txBox="1"/>
          <p:nvPr>
            <p:ph type="title"/>
          </p:nvPr>
        </p:nvSpPr>
        <p:spPr>
          <a:xfrm>
            <a:off x="876600" y="1962900"/>
            <a:ext cx="73908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200"/>
              <a:t>¿Debería valorar la ATM en pacientes con lesión por latigazo cervical?</a:t>
            </a:r>
            <a:endParaRPr sz="32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6025" y="0"/>
            <a:ext cx="7071950" cy="186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6246" y="1928269"/>
            <a:ext cx="5031499" cy="12869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7" name="Google Shape;467;p73"/>
          <p:cNvGrpSpPr/>
          <p:nvPr/>
        </p:nvGrpSpPr>
        <p:grpSpPr>
          <a:xfrm>
            <a:off x="2056250" y="3279950"/>
            <a:ext cx="5031500" cy="1618725"/>
            <a:chOff x="180550" y="2128450"/>
            <a:chExt cx="5031500" cy="1618725"/>
          </a:xfrm>
        </p:grpSpPr>
        <p:pic>
          <p:nvPicPr>
            <p:cNvPr id="468" name="Google Shape;468;p73"/>
            <p:cNvPicPr preferRelativeResize="0"/>
            <p:nvPr/>
          </p:nvPicPr>
          <p:blipFill rotWithShape="1">
            <a:blip r:embed="rId5">
              <a:alphaModFix/>
            </a:blip>
            <a:srcRect b="77934" l="0" r="0" t="0"/>
            <a:stretch/>
          </p:blipFill>
          <p:spPr>
            <a:xfrm>
              <a:off x="180550" y="2128450"/>
              <a:ext cx="5031500" cy="523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9" name="Google Shape;469;p73"/>
            <p:cNvPicPr preferRelativeResize="0"/>
            <p:nvPr/>
          </p:nvPicPr>
          <p:blipFill rotWithShape="1">
            <a:blip r:embed="rId5">
              <a:alphaModFix/>
            </a:blip>
            <a:srcRect b="0" l="0" r="0" t="50492"/>
            <a:stretch/>
          </p:blipFill>
          <p:spPr>
            <a:xfrm>
              <a:off x="180550" y="2571750"/>
              <a:ext cx="5031500" cy="11754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4"/>
          <p:cNvSpPr txBox="1"/>
          <p:nvPr>
            <p:ph idx="1" type="body"/>
          </p:nvPr>
        </p:nvSpPr>
        <p:spPr>
          <a:xfrm>
            <a:off x="1800514" y="1443376"/>
            <a:ext cx="69582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Importancia de la valoración multidisciplinaria.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Mecanismos de lesión de los TTM “sin relación” al trauma directo.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00B1AA"/>
      </a:dk1>
      <a:lt1>
        <a:srgbClr val="FFFFFF"/>
      </a:lt1>
      <a:dk2>
        <a:srgbClr val="20124D"/>
      </a:dk2>
      <a:lt2>
        <a:srgbClr val="757575"/>
      </a:lt2>
      <a:accent1>
        <a:srgbClr val="01579B"/>
      </a:accent1>
      <a:accent2>
        <a:srgbClr val="060A0A"/>
      </a:accent2>
      <a:accent3>
        <a:srgbClr val="0099E8"/>
      </a:accent3>
      <a:accent4>
        <a:srgbClr val="D5A6BD"/>
      </a:accent4>
      <a:accent5>
        <a:srgbClr val="9900FF"/>
      </a:accent5>
      <a:accent6>
        <a:srgbClr val="B4A7D6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