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Lst>
  <p:sldSz cy="5143500" cx="9144000"/>
  <p:notesSz cx="6858000" cy="9144000"/>
  <p:embeddedFontLst>
    <p:embeddedFont>
      <p:font typeface="Raleway"/>
      <p:regular r:id="rId121"/>
      <p:bold r:id="rId122"/>
      <p:italic r:id="rId123"/>
      <p:boldItalic r:id="rId124"/>
    </p:embeddedFont>
    <p:embeddedFont>
      <p:font typeface="Lato"/>
      <p:regular r:id="rId125"/>
      <p:bold r:id="rId126"/>
      <p:italic r:id="rId127"/>
      <p:boldItalic r:id="rId1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85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85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8" Type="http://schemas.openxmlformats.org/officeDocument/2006/relationships/font" Target="fonts/Lato-boldItalic.fntdata"/><Relationship Id="rId127" Type="http://schemas.openxmlformats.org/officeDocument/2006/relationships/font" Target="fonts/Lato-italic.fntdata"/><Relationship Id="rId126" Type="http://schemas.openxmlformats.org/officeDocument/2006/relationships/font" Target="fonts/Lato-bold.fntdata"/><Relationship Id="rId26" Type="http://schemas.openxmlformats.org/officeDocument/2006/relationships/slide" Target="slides/slide21.xml"/><Relationship Id="rId121" Type="http://schemas.openxmlformats.org/officeDocument/2006/relationships/font" Target="fonts/Raleway-regular.fntdata"/><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Lato-regular.fntdata"/><Relationship Id="rId29" Type="http://schemas.openxmlformats.org/officeDocument/2006/relationships/slide" Target="slides/slide24.xml"/><Relationship Id="rId124" Type="http://schemas.openxmlformats.org/officeDocument/2006/relationships/font" Target="fonts/Raleway-boldItalic.fntdata"/><Relationship Id="rId123" Type="http://schemas.openxmlformats.org/officeDocument/2006/relationships/font" Target="fonts/Raleway-italic.fntdata"/><Relationship Id="rId122" Type="http://schemas.openxmlformats.org/officeDocument/2006/relationships/font" Target="fonts/Raleway-bold.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f6b24d5bc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f6b24d5bc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f6b24d5bc3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f6b24d5bc3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f6b24d5bc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f6b24d5bc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f6b24d5bc3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f6b24d5bc3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f6b24d5bc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f6b24d5bc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4427fc7100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4427fc7100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c939485c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c939485c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f6b24d5bc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f6b24d5bc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4427fc7100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4427fc7100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4427fc7100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4427fc7100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4427fc7100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4427fc7100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4427fc7100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4427fc7100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4427fc7100_0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4427fc7100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f6b24d5bc3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f6b24d5bc3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f6b24d5bc3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f6b24d5bc3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7c38b7e6c3_0_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7c38b7e6c3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f6b24d5bc3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f6b24d5bc3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f6b24d5bc3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f6b24d5bc3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4427fc7100_0_5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4427fc7100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146b5d1ed6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146b5d1ed6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4a4ee2d0b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4a4ee2d0b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46b5d1ed66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46b5d1ed6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f6b24d5bc3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f6b24d5bc3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4427fc7100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4427fc7100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f6b24d5bc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f6b24d5bc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4427fc7100_0_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4427fc7100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4427fc7100_0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14427fc7100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4427fc7100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14427fc7100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f6b24d5bc3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f6b24d5bc3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4427fc7100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14427fc7100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4427fc7100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14427fc7100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76137b0ea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76137b0ea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76006f524b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76006f524b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76006f524b_0_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76006f524b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4427fc71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14427fc71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4427fc710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4427fc710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14427fc710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14427fc710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14427fc710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14427fc710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439e981514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439e981514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14427fc710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14427fc710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4427fc710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4427fc710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14427fc7100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14427fc710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4427fc7100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4427fc7100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439e981514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2439e981514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14427fc7100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14427fc7100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439e98151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439e98151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14427fc7100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14427fc7100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2439e981514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2439e981514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2439e981514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2439e981514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439e981514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439e98151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439e981514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2439e981514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2439e981514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2439e981514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439e981514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439e981514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f6b24d5bc3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f6b24d5bc3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f6b24d5bc3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f6b24d5bc3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ff378db2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ff378db2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f6b24d5bc3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f6b24d5bc3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f6b24d5bc3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2f6b24d5bc3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7c38b7e6c3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27c38b7e6c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f6b24d5bc3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f6b24d5bc3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7c38b7e59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7c38b7e59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7c38b7e6c3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27c38b7e6c3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7c38b7e59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27c38b7e59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f6b24d5bc3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2f6b24d5bc3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2f6b24d5bc3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2f6b24d5bc3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f6b24d5bc3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f6b24d5bc3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2f6b24d5bc3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2f6b24d5bc3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7c38b7e59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27c38b7e59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27c38b7e6c3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27c38b7e6c3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7c38b7e6c3_0_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27c38b7e6c3_0_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f6b24d5bc3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2f6b24d5bc3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7c38b7e6c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27c38b7e6c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7c38b7e6c3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27c38b7e6c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7c38b7e6c3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27c38b7e6c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7c38b7e6c3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7c38b7e6c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2f6b24d5bc3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2f6b24d5bc3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7c38b7e6c3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27c38b7e6c3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2f6b24d5bc3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2f6b24d5bc3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7c38b7e6c3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27c38b7e6c3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27c38b7e6c3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27c38b7e6c3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f6b24d5bc3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f6b24d5bc3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27c38b7e6c3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27c38b7e6c3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27c38b7e6c3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27c38b7e6c3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27c38b7e6c3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27c38b7e6c3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27c38b7e6c3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27c38b7e6c3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7c38b7e6c3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7c38b7e6c3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7c38b7e6c3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7c38b7e6c3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7c38b7e6c3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27c38b7e6c3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7c38b7e6c3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27c38b7e6c3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7c38b7e6c3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27c38b7e6c3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f6b24d5bc3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f6b24d5bc3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7c38b7e6c3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27c38b7e6c3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27c38b7e6c3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27c38b7e6c3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7c38b7e6c3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27c38b7e6c3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27c38b7e6c3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27c38b7e6c3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7c38b7e6c3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27c38b7e6c3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7c38b7e6c3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27c38b7e6c3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f6b24d5bc3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2f6b24d5bc3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7c38b7e6c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7c38b7e6c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27c38b7e598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27c38b7e59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7c38b7e6c3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7c38b7e6c3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27c38b7e6c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27c38b7e6c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439e98151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439e98151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439e981514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439e981514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439e98151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439e98151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2439e98151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2439e98151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439e98151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439e98151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439e98151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439e98151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27c38b7e6c3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27c38b7e6c3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895386f64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895386f64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2f6b24d5bc3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2f6b24d5bc3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2f6b24d5bc3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2f6b24d5bc3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2f6b24d5bc3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2f6b24d5bc3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2895386f64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2895386f64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2f6b24d5bc3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2f6b24d5bc3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2721"/>
            <a:ext cx="9143999" cy="5138056"/>
          </a:xfrm>
          <a:prstGeom prst="rect">
            <a:avLst/>
          </a:prstGeom>
          <a:noFill/>
          <a:ln>
            <a:noFill/>
          </a:ln>
        </p:spPr>
      </p:pic>
      <p:sp>
        <p:nvSpPr>
          <p:cNvPr id="11" name="Google Shape;11;p2"/>
          <p:cNvSpPr txBox="1"/>
          <p:nvPr>
            <p:ph type="ctrTitle"/>
          </p:nvPr>
        </p:nvSpPr>
        <p:spPr>
          <a:xfrm>
            <a:off x="1086450" y="1581800"/>
            <a:ext cx="69711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4500"/>
              <a:buNone/>
              <a:defRPr sz="4500">
                <a:solidFill>
                  <a:schemeClr val="accent1"/>
                </a:solidFill>
              </a:defRPr>
            </a:lvl1pPr>
            <a:lvl2pPr lvl="1" rtl="0">
              <a:spcBef>
                <a:spcPts val="0"/>
              </a:spcBef>
              <a:spcAft>
                <a:spcPts val="0"/>
              </a:spcAft>
              <a:buClr>
                <a:schemeClr val="lt1"/>
              </a:buClr>
              <a:buSzPts val="4500"/>
              <a:buNone/>
              <a:defRPr sz="4500">
                <a:solidFill>
                  <a:schemeClr val="lt1"/>
                </a:solidFill>
              </a:defRPr>
            </a:lvl2pPr>
            <a:lvl3pPr lvl="2" rtl="0">
              <a:spcBef>
                <a:spcPts val="0"/>
              </a:spcBef>
              <a:spcAft>
                <a:spcPts val="0"/>
              </a:spcAft>
              <a:buClr>
                <a:schemeClr val="lt1"/>
              </a:buClr>
              <a:buSzPts val="4500"/>
              <a:buNone/>
              <a:defRPr sz="4500">
                <a:solidFill>
                  <a:schemeClr val="lt1"/>
                </a:solidFill>
              </a:defRPr>
            </a:lvl3pPr>
            <a:lvl4pPr lvl="3" rtl="0">
              <a:spcBef>
                <a:spcPts val="0"/>
              </a:spcBef>
              <a:spcAft>
                <a:spcPts val="0"/>
              </a:spcAft>
              <a:buClr>
                <a:schemeClr val="lt1"/>
              </a:buClr>
              <a:buSzPts val="4500"/>
              <a:buNone/>
              <a:defRPr sz="4500">
                <a:solidFill>
                  <a:schemeClr val="lt1"/>
                </a:solidFill>
              </a:defRPr>
            </a:lvl4pPr>
            <a:lvl5pPr lvl="4" rtl="0">
              <a:spcBef>
                <a:spcPts val="0"/>
              </a:spcBef>
              <a:spcAft>
                <a:spcPts val="0"/>
              </a:spcAft>
              <a:buClr>
                <a:schemeClr val="lt1"/>
              </a:buClr>
              <a:buSzPts val="4500"/>
              <a:buNone/>
              <a:defRPr sz="4500">
                <a:solidFill>
                  <a:schemeClr val="lt1"/>
                </a:solidFill>
              </a:defRPr>
            </a:lvl5pPr>
            <a:lvl6pPr lvl="5" rtl="0">
              <a:spcBef>
                <a:spcPts val="0"/>
              </a:spcBef>
              <a:spcAft>
                <a:spcPts val="0"/>
              </a:spcAft>
              <a:buClr>
                <a:schemeClr val="lt1"/>
              </a:buClr>
              <a:buSzPts val="4500"/>
              <a:buNone/>
              <a:defRPr sz="4500">
                <a:solidFill>
                  <a:schemeClr val="lt1"/>
                </a:solidFill>
              </a:defRPr>
            </a:lvl6pPr>
            <a:lvl7pPr lvl="6" rtl="0">
              <a:spcBef>
                <a:spcPts val="0"/>
              </a:spcBef>
              <a:spcAft>
                <a:spcPts val="0"/>
              </a:spcAft>
              <a:buClr>
                <a:schemeClr val="lt1"/>
              </a:buClr>
              <a:buSzPts val="4500"/>
              <a:buNone/>
              <a:defRPr sz="4500">
                <a:solidFill>
                  <a:schemeClr val="lt1"/>
                </a:solidFill>
              </a:defRPr>
            </a:lvl7pPr>
            <a:lvl8pPr lvl="7" rtl="0">
              <a:spcBef>
                <a:spcPts val="0"/>
              </a:spcBef>
              <a:spcAft>
                <a:spcPts val="0"/>
              </a:spcAft>
              <a:buClr>
                <a:schemeClr val="lt1"/>
              </a:buClr>
              <a:buSzPts val="4500"/>
              <a:buNone/>
              <a:defRPr sz="4500">
                <a:solidFill>
                  <a:schemeClr val="lt1"/>
                </a:solidFill>
              </a:defRPr>
            </a:lvl8pPr>
            <a:lvl9pPr lvl="8" rtl="0">
              <a:spcBef>
                <a:spcPts val="0"/>
              </a:spcBef>
              <a:spcAft>
                <a:spcPts val="0"/>
              </a:spcAft>
              <a:buClr>
                <a:schemeClr val="lt1"/>
              </a:buClr>
              <a:buSzPts val="4500"/>
              <a:buNone/>
              <a:defRPr sz="4500">
                <a:solidFill>
                  <a:schemeClr val="lt1"/>
                </a:solidFill>
              </a:defRPr>
            </a:lvl9pPr>
          </a:lstStyle>
          <a:p/>
        </p:txBody>
      </p:sp>
      <p:sp>
        <p:nvSpPr>
          <p:cNvPr id="12" name="Google Shape;12;p2"/>
          <p:cNvSpPr txBox="1"/>
          <p:nvPr>
            <p:ph idx="1" type="subTitle"/>
          </p:nvPr>
        </p:nvSpPr>
        <p:spPr>
          <a:xfrm>
            <a:off x="1086450" y="3030675"/>
            <a:ext cx="6331500" cy="44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rgbClr val="222222"/>
              </a:buClr>
              <a:buSzPts val="1800"/>
              <a:buNone/>
              <a:defRPr>
                <a:solidFill>
                  <a:srgbClr val="222222"/>
                </a:solidFill>
              </a:defRPr>
            </a:lvl1pPr>
            <a:lvl2pPr lvl="1" rtl="0">
              <a:lnSpc>
                <a:spcPct val="100000"/>
              </a:lnSpc>
              <a:spcBef>
                <a:spcPts val="0"/>
              </a:spcBef>
              <a:spcAft>
                <a:spcPts val="0"/>
              </a:spcAft>
              <a:buClr>
                <a:srgbClr val="1155CC"/>
              </a:buClr>
              <a:buSzPts val="1800"/>
              <a:buNone/>
              <a:defRPr sz="1800">
                <a:solidFill>
                  <a:srgbClr val="1155CC"/>
                </a:solidFill>
              </a:defRPr>
            </a:lvl2pPr>
            <a:lvl3pPr lvl="2" rtl="0">
              <a:lnSpc>
                <a:spcPct val="100000"/>
              </a:lnSpc>
              <a:spcBef>
                <a:spcPts val="0"/>
              </a:spcBef>
              <a:spcAft>
                <a:spcPts val="0"/>
              </a:spcAft>
              <a:buClr>
                <a:srgbClr val="1155CC"/>
              </a:buClr>
              <a:buSzPts val="1800"/>
              <a:buNone/>
              <a:defRPr sz="1800">
                <a:solidFill>
                  <a:srgbClr val="1155CC"/>
                </a:solidFill>
              </a:defRPr>
            </a:lvl3pPr>
            <a:lvl4pPr lvl="3" rtl="0">
              <a:lnSpc>
                <a:spcPct val="100000"/>
              </a:lnSpc>
              <a:spcBef>
                <a:spcPts val="0"/>
              </a:spcBef>
              <a:spcAft>
                <a:spcPts val="0"/>
              </a:spcAft>
              <a:buClr>
                <a:srgbClr val="1155CC"/>
              </a:buClr>
              <a:buSzPts val="1800"/>
              <a:buNone/>
              <a:defRPr sz="1800">
                <a:solidFill>
                  <a:srgbClr val="1155CC"/>
                </a:solidFill>
              </a:defRPr>
            </a:lvl4pPr>
            <a:lvl5pPr lvl="4" rtl="0">
              <a:lnSpc>
                <a:spcPct val="100000"/>
              </a:lnSpc>
              <a:spcBef>
                <a:spcPts val="0"/>
              </a:spcBef>
              <a:spcAft>
                <a:spcPts val="0"/>
              </a:spcAft>
              <a:buClr>
                <a:srgbClr val="1155CC"/>
              </a:buClr>
              <a:buSzPts val="1800"/>
              <a:buNone/>
              <a:defRPr sz="1800">
                <a:solidFill>
                  <a:srgbClr val="1155CC"/>
                </a:solidFill>
              </a:defRPr>
            </a:lvl5pPr>
            <a:lvl6pPr lvl="5" rtl="0">
              <a:lnSpc>
                <a:spcPct val="100000"/>
              </a:lnSpc>
              <a:spcBef>
                <a:spcPts val="0"/>
              </a:spcBef>
              <a:spcAft>
                <a:spcPts val="0"/>
              </a:spcAft>
              <a:buClr>
                <a:srgbClr val="1155CC"/>
              </a:buClr>
              <a:buSzPts val="1800"/>
              <a:buNone/>
              <a:defRPr sz="1800">
                <a:solidFill>
                  <a:srgbClr val="1155CC"/>
                </a:solidFill>
              </a:defRPr>
            </a:lvl6pPr>
            <a:lvl7pPr lvl="6" rtl="0">
              <a:lnSpc>
                <a:spcPct val="100000"/>
              </a:lnSpc>
              <a:spcBef>
                <a:spcPts val="0"/>
              </a:spcBef>
              <a:spcAft>
                <a:spcPts val="0"/>
              </a:spcAft>
              <a:buClr>
                <a:srgbClr val="1155CC"/>
              </a:buClr>
              <a:buSzPts val="1800"/>
              <a:buNone/>
              <a:defRPr sz="1800">
                <a:solidFill>
                  <a:srgbClr val="1155CC"/>
                </a:solidFill>
              </a:defRPr>
            </a:lvl7pPr>
            <a:lvl8pPr lvl="7" rtl="0">
              <a:lnSpc>
                <a:spcPct val="100000"/>
              </a:lnSpc>
              <a:spcBef>
                <a:spcPts val="0"/>
              </a:spcBef>
              <a:spcAft>
                <a:spcPts val="0"/>
              </a:spcAft>
              <a:buClr>
                <a:srgbClr val="1155CC"/>
              </a:buClr>
              <a:buSzPts val="1800"/>
              <a:buNone/>
              <a:defRPr sz="1800">
                <a:solidFill>
                  <a:srgbClr val="1155CC"/>
                </a:solidFill>
              </a:defRPr>
            </a:lvl8pPr>
            <a:lvl9pPr lvl="8" rtl="0">
              <a:lnSpc>
                <a:spcPct val="100000"/>
              </a:lnSpc>
              <a:spcBef>
                <a:spcPts val="0"/>
              </a:spcBef>
              <a:spcAft>
                <a:spcPts val="0"/>
              </a:spcAft>
              <a:buClr>
                <a:srgbClr val="1155CC"/>
              </a:buClr>
              <a:buSzPts val="1800"/>
              <a:buNone/>
              <a:defRPr sz="1800">
                <a:solidFill>
                  <a:srgbClr val="1155CC"/>
                </a:solidFill>
              </a:defRPr>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14" name="Google Shape;14;p2"/>
          <p:cNvPicPr preferRelativeResize="0"/>
          <p:nvPr/>
        </p:nvPicPr>
        <p:blipFill rotWithShape="1">
          <a:blip r:embed="rId3">
            <a:alphaModFix/>
          </a:blip>
          <a:srcRect b="12556" l="0" r="0" t="0"/>
          <a:stretch/>
        </p:blipFill>
        <p:spPr>
          <a:xfrm>
            <a:off x="65800" y="3734025"/>
            <a:ext cx="1541975" cy="1348326"/>
          </a:xfrm>
          <a:prstGeom prst="rect">
            <a:avLst/>
          </a:prstGeom>
          <a:noFill/>
          <a:ln>
            <a:noFill/>
          </a:ln>
        </p:spPr>
      </p:pic>
      <p:pic>
        <p:nvPicPr>
          <p:cNvPr id="15" name="Google Shape;15;p2"/>
          <p:cNvPicPr preferRelativeResize="0"/>
          <p:nvPr/>
        </p:nvPicPr>
        <p:blipFill rotWithShape="1">
          <a:blip r:embed="rId4">
            <a:alphaModFix/>
          </a:blip>
          <a:srcRect b="32968" l="0" r="0" t="39120"/>
          <a:stretch/>
        </p:blipFill>
        <p:spPr>
          <a:xfrm>
            <a:off x="8202602" y="4949826"/>
            <a:ext cx="844099" cy="132526"/>
          </a:xfrm>
          <a:prstGeom prst="rect">
            <a:avLst/>
          </a:prstGeom>
          <a:noFill/>
          <a:ln>
            <a:noFill/>
          </a:ln>
        </p:spPr>
      </p:pic>
      <p:pic>
        <p:nvPicPr>
          <p:cNvPr id="16" name="Google Shape;16;p2"/>
          <p:cNvPicPr preferRelativeResize="0"/>
          <p:nvPr/>
        </p:nvPicPr>
        <p:blipFill rotWithShape="1">
          <a:blip r:embed="rId5">
            <a:alphaModFix/>
          </a:blip>
          <a:srcRect b="14807" l="0" r="0" t="10821"/>
          <a:stretch/>
        </p:blipFill>
        <p:spPr>
          <a:xfrm>
            <a:off x="6501300" y="321625"/>
            <a:ext cx="1381750" cy="1027650"/>
          </a:xfrm>
          <a:prstGeom prst="rect">
            <a:avLst/>
          </a:prstGeom>
          <a:noFill/>
          <a:ln>
            <a:noFill/>
          </a:ln>
        </p:spPr>
      </p:pic>
      <p:pic>
        <p:nvPicPr>
          <p:cNvPr id="17" name="Google Shape;17;p2"/>
          <p:cNvPicPr preferRelativeResize="0"/>
          <p:nvPr/>
        </p:nvPicPr>
        <p:blipFill rotWithShape="1">
          <a:blip r:embed="rId6">
            <a:alphaModFix/>
          </a:blip>
          <a:srcRect b="7453" l="0" r="0" t="4230"/>
          <a:stretch/>
        </p:blipFill>
        <p:spPr>
          <a:xfrm>
            <a:off x="7883047" y="321625"/>
            <a:ext cx="1163657" cy="10276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4800"/>
              <a:buNone/>
              <a:defRPr sz="4800">
                <a:solidFill>
                  <a:schemeClr val="accen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21" name="Google Shape;21;p3"/>
          <p:cNvPicPr preferRelativeResize="0"/>
          <p:nvPr/>
        </p:nvPicPr>
        <p:blipFill>
          <a:blip r:embed="rId2">
            <a:alphaModFix/>
          </a:blip>
          <a:stretch>
            <a:fillRect/>
          </a:stretch>
        </p:blipFill>
        <p:spPr>
          <a:xfrm>
            <a:off x="0" y="438"/>
            <a:ext cx="9144002" cy="5142633"/>
          </a:xfrm>
          <a:prstGeom prst="rect">
            <a:avLst/>
          </a:prstGeom>
          <a:noFill/>
          <a:ln>
            <a:noFill/>
          </a:ln>
        </p:spPr>
      </p:pic>
      <p:pic>
        <p:nvPicPr>
          <p:cNvPr id="22" name="Google Shape;22;p3"/>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23" name="Google Shape;23;p3"/>
          <p:cNvPicPr preferRelativeResize="0"/>
          <p:nvPr/>
        </p:nvPicPr>
        <p:blipFill rotWithShape="1">
          <a:blip r:embed="rId4">
            <a:alphaModFix/>
          </a:blip>
          <a:srcRect b="15172" l="18380" r="15504" t="12020"/>
          <a:stretch/>
        </p:blipFill>
        <p:spPr>
          <a:xfrm>
            <a:off x="6666275" y="4246600"/>
            <a:ext cx="638602" cy="703227"/>
          </a:xfrm>
          <a:prstGeom prst="rect">
            <a:avLst/>
          </a:prstGeom>
          <a:noFill/>
          <a:ln>
            <a:noFill/>
          </a:ln>
        </p:spPr>
      </p:pic>
      <p:grpSp>
        <p:nvGrpSpPr>
          <p:cNvPr id="24" name="Google Shape;24;p3"/>
          <p:cNvGrpSpPr/>
          <p:nvPr/>
        </p:nvGrpSpPr>
        <p:grpSpPr>
          <a:xfrm>
            <a:off x="7304875" y="4246588"/>
            <a:ext cx="1741814" cy="703225"/>
            <a:chOff x="167800" y="123700"/>
            <a:chExt cx="1741814" cy="703225"/>
          </a:xfrm>
        </p:grpSpPr>
        <p:pic>
          <p:nvPicPr>
            <p:cNvPr id="25" name="Google Shape;25;p3"/>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26" name="Google Shape;26;p3"/>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de Larrea" type="tx">
  <p:cSld name="TITLE_AND_BODY">
    <p:spTree>
      <p:nvGrpSpPr>
        <p:cNvPr id="27" name="Shape 27"/>
        <p:cNvGrpSpPr/>
        <p:nvPr/>
      </p:nvGrpSpPr>
      <p:grpSpPr>
        <a:xfrm>
          <a:off x="0" y="0"/>
          <a:ext cx="0" cy="0"/>
          <a:chOff x="0" y="0"/>
          <a:chExt cx="0" cy="0"/>
        </a:xfrm>
      </p:grpSpPr>
      <p:sp>
        <p:nvSpPr>
          <p:cNvPr id="28" name="Google Shape;28;p4"/>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 name="Google Shape;29;p4"/>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0" name="Google Shape;30;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31" name="Google Shape;31;p4"/>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cxnSp>
        <p:nvCxnSpPr>
          <p:cNvPr id="32" name="Google Shape;32;p4"/>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pic>
        <p:nvPicPr>
          <p:cNvPr id="33" name="Google Shape;33;p4"/>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34" name="Google Shape;34;p4"/>
          <p:cNvGrpSpPr/>
          <p:nvPr/>
        </p:nvGrpSpPr>
        <p:grpSpPr>
          <a:xfrm>
            <a:off x="695300" y="4419288"/>
            <a:ext cx="1741814" cy="703225"/>
            <a:chOff x="167800" y="123700"/>
            <a:chExt cx="1741814" cy="703225"/>
          </a:xfrm>
        </p:grpSpPr>
        <p:pic>
          <p:nvPicPr>
            <p:cNvPr id="35" name="Google Shape;35;p4"/>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36" name="Google Shape;36;p4"/>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cxnSp>
        <p:nvCxnSpPr>
          <p:cNvPr id="38" name="Google Shape;38;p5"/>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sp>
        <p:nvSpPr>
          <p:cNvPr id="39" name="Google Shape;39;p5"/>
          <p:cNvSpPr txBox="1"/>
          <p:nvPr>
            <p:ph type="title"/>
          </p:nvPr>
        </p:nvSpPr>
        <p:spPr>
          <a:xfrm>
            <a:off x="1790650" y="499750"/>
            <a:ext cx="7005300" cy="635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Clr>
                <a:schemeClr val="accent1"/>
              </a:buClr>
              <a:buSzPts val="3000"/>
              <a:buNone/>
              <a:defRPr>
                <a:solidFill>
                  <a:schemeClr val="accent1"/>
                </a:solidFill>
              </a:defRPr>
            </a:lvl2pPr>
            <a:lvl3pPr lvl="2" rtl="0">
              <a:spcBef>
                <a:spcPts val="0"/>
              </a:spcBef>
              <a:spcAft>
                <a:spcPts val="0"/>
              </a:spcAft>
              <a:buClr>
                <a:schemeClr val="accent1"/>
              </a:buClr>
              <a:buSzPts val="3000"/>
              <a:buNone/>
              <a:defRPr>
                <a:solidFill>
                  <a:schemeClr val="accent1"/>
                </a:solidFill>
              </a:defRPr>
            </a:lvl3pPr>
            <a:lvl4pPr lvl="3" rtl="0">
              <a:spcBef>
                <a:spcPts val="0"/>
              </a:spcBef>
              <a:spcAft>
                <a:spcPts val="0"/>
              </a:spcAft>
              <a:buClr>
                <a:schemeClr val="accent1"/>
              </a:buClr>
              <a:buSzPts val="3000"/>
              <a:buNone/>
              <a:defRPr>
                <a:solidFill>
                  <a:schemeClr val="accent1"/>
                </a:solidFill>
              </a:defRPr>
            </a:lvl4pPr>
            <a:lvl5pPr lvl="4" rtl="0">
              <a:spcBef>
                <a:spcPts val="0"/>
              </a:spcBef>
              <a:spcAft>
                <a:spcPts val="0"/>
              </a:spcAft>
              <a:buClr>
                <a:schemeClr val="accent1"/>
              </a:buClr>
              <a:buSzPts val="3000"/>
              <a:buNone/>
              <a:defRPr>
                <a:solidFill>
                  <a:schemeClr val="accent1"/>
                </a:solidFill>
              </a:defRPr>
            </a:lvl5pPr>
            <a:lvl6pPr lvl="5" rtl="0">
              <a:spcBef>
                <a:spcPts val="0"/>
              </a:spcBef>
              <a:spcAft>
                <a:spcPts val="0"/>
              </a:spcAft>
              <a:buClr>
                <a:schemeClr val="accent1"/>
              </a:buClr>
              <a:buSzPts val="3000"/>
              <a:buNone/>
              <a:defRPr>
                <a:solidFill>
                  <a:schemeClr val="accent1"/>
                </a:solidFill>
              </a:defRPr>
            </a:lvl6pPr>
            <a:lvl7pPr lvl="6" rtl="0">
              <a:spcBef>
                <a:spcPts val="0"/>
              </a:spcBef>
              <a:spcAft>
                <a:spcPts val="0"/>
              </a:spcAft>
              <a:buClr>
                <a:schemeClr val="accent1"/>
              </a:buClr>
              <a:buSzPts val="3000"/>
              <a:buNone/>
              <a:defRPr>
                <a:solidFill>
                  <a:schemeClr val="accent1"/>
                </a:solidFill>
              </a:defRPr>
            </a:lvl7pPr>
            <a:lvl8pPr lvl="7" rtl="0">
              <a:spcBef>
                <a:spcPts val="0"/>
              </a:spcBef>
              <a:spcAft>
                <a:spcPts val="0"/>
              </a:spcAft>
              <a:buClr>
                <a:schemeClr val="accent1"/>
              </a:buClr>
              <a:buSzPts val="3000"/>
              <a:buNone/>
              <a:defRPr>
                <a:solidFill>
                  <a:schemeClr val="accent1"/>
                </a:solidFill>
              </a:defRPr>
            </a:lvl8pPr>
            <a:lvl9pPr lvl="8" rtl="0">
              <a:spcBef>
                <a:spcPts val="0"/>
              </a:spcBef>
              <a:spcAft>
                <a:spcPts val="0"/>
              </a:spcAft>
              <a:buClr>
                <a:schemeClr val="accent1"/>
              </a:buClr>
              <a:buSzPts val="3000"/>
              <a:buNone/>
              <a:defRPr>
                <a:solidFill>
                  <a:schemeClr val="accent1"/>
                </a:solidFill>
              </a:defRPr>
            </a:lvl9pPr>
          </a:lstStyle>
          <a:p/>
        </p:txBody>
      </p:sp>
      <p:sp>
        <p:nvSpPr>
          <p:cNvPr id="40" name="Google Shape;40;p5"/>
          <p:cNvSpPr txBox="1"/>
          <p:nvPr>
            <p:ph idx="1" type="body"/>
          </p:nvPr>
        </p:nvSpPr>
        <p:spPr>
          <a:xfrm>
            <a:off x="1790708"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5"/>
          <p:cNvSpPr txBox="1"/>
          <p:nvPr>
            <p:ph idx="2" type="body"/>
          </p:nvPr>
        </p:nvSpPr>
        <p:spPr>
          <a:xfrm>
            <a:off x="5392524"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2" name="Google Shape;42;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43" name="Google Shape;43;p5"/>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44" name="Google Shape;44;p5"/>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45" name="Google Shape;45;p5"/>
          <p:cNvGrpSpPr/>
          <p:nvPr/>
        </p:nvGrpSpPr>
        <p:grpSpPr>
          <a:xfrm>
            <a:off x="695300" y="4419288"/>
            <a:ext cx="1741814" cy="703225"/>
            <a:chOff x="167800" y="123700"/>
            <a:chExt cx="1741814" cy="703225"/>
          </a:xfrm>
        </p:grpSpPr>
        <p:pic>
          <p:nvPicPr>
            <p:cNvPr id="46" name="Google Shape;46;p5"/>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47" name="Google Shape;47;p5"/>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6"/>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50" name="Google Shape;50;p6"/>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51" name="Google Shape;51;p6"/>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52" name="Google Shape;52;p6"/>
          <p:cNvGrpSpPr/>
          <p:nvPr/>
        </p:nvGrpSpPr>
        <p:grpSpPr>
          <a:xfrm>
            <a:off x="695300" y="4419288"/>
            <a:ext cx="1741814" cy="703225"/>
            <a:chOff x="167800" y="123700"/>
            <a:chExt cx="1741814" cy="703225"/>
          </a:xfrm>
        </p:grpSpPr>
        <p:pic>
          <p:nvPicPr>
            <p:cNvPr id="53" name="Google Shape;53;p6"/>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54" name="Google Shape;54;p6"/>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 name="Shape 55"/>
        <p:cNvGrpSpPr/>
        <p:nvPr/>
      </p:nvGrpSpPr>
      <p:grpSpPr>
        <a:xfrm>
          <a:off x="0" y="0"/>
          <a:ext cx="0" cy="0"/>
          <a:chOff x="0" y="0"/>
          <a:chExt cx="0" cy="0"/>
        </a:xfrm>
      </p:grpSpPr>
      <p:cxnSp>
        <p:nvCxnSpPr>
          <p:cNvPr id="56" name="Google Shape;56;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7" name="Google Shape;57;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 name="Google Shape;58;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pic>
        <p:nvPicPr>
          <p:cNvPr id="59" name="Google Shape;59;p7"/>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60" name="Google Shape;60;p7"/>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61" name="Google Shape;61;p7"/>
          <p:cNvGrpSpPr/>
          <p:nvPr/>
        </p:nvGrpSpPr>
        <p:grpSpPr>
          <a:xfrm>
            <a:off x="695300" y="4419288"/>
            <a:ext cx="1741814" cy="703225"/>
            <a:chOff x="167800" y="123700"/>
            <a:chExt cx="1741814" cy="703225"/>
          </a:xfrm>
        </p:grpSpPr>
        <p:pic>
          <p:nvPicPr>
            <p:cNvPr id="62" name="Google Shape;62;p7"/>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63" name="Google Shape;63;p7"/>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4" name="Shape 64"/>
        <p:cNvGrpSpPr/>
        <p:nvPr/>
      </p:nvGrpSpPr>
      <p:grpSpPr>
        <a:xfrm>
          <a:off x="0" y="0"/>
          <a:ext cx="0" cy="0"/>
          <a:chOff x="0" y="0"/>
          <a:chExt cx="0" cy="0"/>
        </a:xfrm>
      </p:grpSpPr>
      <p:pic>
        <p:nvPicPr>
          <p:cNvPr id="65" name="Google Shape;65;p8"/>
          <p:cNvPicPr preferRelativeResize="0"/>
          <p:nvPr/>
        </p:nvPicPr>
        <p:blipFill rotWithShape="1">
          <a:blip r:embed="rId2">
            <a:alphaModFix/>
          </a:blip>
          <a:srcRect b="31917" l="0" r="0" t="0"/>
          <a:stretch/>
        </p:blipFill>
        <p:spPr>
          <a:xfrm>
            <a:off x="0" y="2724"/>
            <a:ext cx="9143999" cy="3498024"/>
          </a:xfrm>
          <a:prstGeom prst="rect">
            <a:avLst/>
          </a:prstGeom>
          <a:noFill/>
          <a:ln>
            <a:noFill/>
          </a:ln>
        </p:spPr>
      </p:pic>
      <p:sp>
        <p:nvSpPr>
          <p:cNvPr id="66" name="Google Shape;66;p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FF"/>
              </a:buClr>
              <a:buSzPts val="4500"/>
              <a:buNone/>
              <a:defRPr sz="4500">
                <a:solidFill>
                  <a:srgbClr val="0000FF"/>
                </a:solidFill>
              </a:defRPr>
            </a:lvl1pPr>
            <a:lvl2pPr lvl="1" rtl="0">
              <a:spcBef>
                <a:spcPts val="0"/>
              </a:spcBef>
              <a:spcAft>
                <a:spcPts val="0"/>
              </a:spcAft>
              <a:buClr>
                <a:srgbClr val="0000FF"/>
              </a:buClr>
              <a:buSzPts val="4500"/>
              <a:buNone/>
              <a:defRPr sz="4500">
                <a:solidFill>
                  <a:srgbClr val="0000FF"/>
                </a:solidFill>
              </a:defRPr>
            </a:lvl2pPr>
            <a:lvl3pPr lvl="2" rtl="0">
              <a:spcBef>
                <a:spcPts val="0"/>
              </a:spcBef>
              <a:spcAft>
                <a:spcPts val="0"/>
              </a:spcAft>
              <a:buClr>
                <a:srgbClr val="0000FF"/>
              </a:buClr>
              <a:buSzPts val="4500"/>
              <a:buNone/>
              <a:defRPr sz="4500">
                <a:solidFill>
                  <a:srgbClr val="0000FF"/>
                </a:solidFill>
              </a:defRPr>
            </a:lvl3pPr>
            <a:lvl4pPr lvl="3" rtl="0">
              <a:spcBef>
                <a:spcPts val="0"/>
              </a:spcBef>
              <a:spcAft>
                <a:spcPts val="0"/>
              </a:spcAft>
              <a:buClr>
                <a:srgbClr val="0000FF"/>
              </a:buClr>
              <a:buSzPts val="4500"/>
              <a:buNone/>
              <a:defRPr sz="4500">
                <a:solidFill>
                  <a:srgbClr val="0000FF"/>
                </a:solidFill>
              </a:defRPr>
            </a:lvl4pPr>
            <a:lvl5pPr lvl="4" rtl="0">
              <a:spcBef>
                <a:spcPts val="0"/>
              </a:spcBef>
              <a:spcAft>
                <a:spcPts val="0"/>
              </a:spcAft>
              <a:buClr>
                <a:srgbClr val="0000FF"/>
              </a:buClr>
              <a:buSzPts val="4500"/>
              <a:buNone/>
              <a:defRPr sz="4500">
                <a:solidFill>
                  <a:srgbClr val="0000FF"/>
                </a:solidFill>
              </a:defRPr>
            </a:lvl5pPr>
            <a:lvl6pPr lvl="5" rtl="0">
              <a:spcBef>
                <a:spcPts val="0"/>
              </a:spcBef>
              <a:spcAft>
                <a:spcPts val="0"/>
              </a:spcAft>
              <a:buClr>
                <a:srgbClr val="0000FF"/>
              </a:buClr>
              <a:buSzPts val="4500"/>
              <a:buNone/>
              <a:defRPr sz="4500">
                <a:solidFill>
                  <a:srgbClr val="0000FF"/>
                </a:solidFill>
              </a:defRPr>
            </a:lvl6pPr>
            <a:lvl7pPr lvl="6" rtl="0">
              <a:spcBef>
                <a:spcPts val="0"/>
              </a:spcBef>
              <a:spcAft>
                <a:spcPts val="0"/>
              </a:spcAft>
              <a:buClr>
                <a:srgbClr val="0000FF"/>
              </a:buClr>
              <a:buSzPts val="4500"/>
              <a:buNone/>
              <a:defRPr sz="4500">
                <a:solidFill>
                  <a:srgbClr val="0000FF"/>
                </a:solidFill>
              </a:defRPr>
            </a:lvl7pPr>
            <a:lvl8pPr lvl="7" rtl="0">
              <a:spcBef>
                <a:spcPts val="0"/>
              </a:spcBef>
              <a:spcAft>
                <a:spcPts val="0"/>
              </a:spcAft>
              <a:buClr>
                <a:srgbClr val="0000FF"/>
              </a:buClr>
              <a:buSzPts val="4500"/>
              <a:buNone/>
              <a:defRPr sz="4500">
                <a:solidFill>
                  <a:srgbClr val="0000FF"/>
                </a:solidFill>
              </a:defRPr>
            </a:lvl8pPr>
            <a:lvl9pPr lvl="8" rtl="0">
              <a:spcBef>
                <a:spcPts val="0"/>
              </a:spcBef>
              <a:spcAft>
                <a:spcPts val="0"/>
              </a:spcAft>
              <a:buClr>
                <a:srgbClr val="0000FF"/>
              </a:buClr>
              <a:buSzPts val="4500"/>
              <a:buNone/>
              <a:defRPr sz="4500">
                <a:solidFill>
                  <a:srgbClr val="0000FF"/>
                </a:solidFill>
              </a:defRPr>
            </a:lvl9pPr>
          </a:lstStyle>
          <a:p/>
        </p:txBody>
      </p:sp>
      <p:sp>
        <p:nvSpPr>
          <p:cNvPr id="67" name="Google Shape;6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68" name="Google Shape;68;p8"/>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69" name="Google Shape;69;p8"/>
          <p:cNvPicPr preferRelativeResize="0"/>
          <p:nvPr/>
        </p:nvPicPr>
        <p:blipFill rotWithShape="1">
          <a:blip r:embed="rId4">
            <a:alphaModFix/>
          </a:blip>
          <a:srcRect b="15172" l="18380" r="15504" t="12020"/>
          <a:stretch/>
        </p:blipFill>
        <p:spPr>
          <a:xfrm>
            <a:off x="56700" y="4419300"/>
            <a:ext cx="638602" cy="703227"/>
          </a:xfrm>
          <a:prstGeom prst="rect">
            <a:avLst/>
          </a:prstGeom>
          <a:noFill/>
          <a:ln>
            <a:noFill/>
          </a:ln>
        </p:spPr>
      </p:pic>
      <p:grpSp>
        <p:nvGrpSpPr>
          <p:cNvPr id="70" name="Google Shape;70;p8"/>
          <p:cNvGrpSpPr/>
          <p:nvPr/>
        </p:nvGrpSpPr>
        <p:grpSpPr>
          <a:xfrm>
            <a:off x="695300" y="4419288"/>
            <a:ext cx="1741814" cy="703225"/>
            <a:chOff x="167800" y="123700"/>
            <a:chExt cx="1741814" cy="703225"/>
          </a:xfrm>
        </p:grpSpPr>
        <p:pic>
          <p:nvPicPr>
            <p:cNvPr id="71" name="Google Shape;71;p8"/>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72" name="Google Shape;72;p8"/>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3" name="Shape 73"/>
        <p:cNvGrpSpPr/>
        <p:nvPr/>
      </p:nvGrpSpPr>
      <p:grpSpPr>
        <a:xfrm>
          <a:off x="0" y="0"/>
          <a:ext cx="0" cy="0"/>
          <a:chOff x="0" y="0"/>
          <a:chExt cx="0" cy="0"/>
        </a:xfrm>
      </p:grpSpPr>
      <p:sp>
        <p:nvSpPr>
          <p:cNvPr id="74" name="Google Shape;74;p9"/>
          <p:cNvSpPr/>
          <p:nvPr/>
        </p:nvSpPr>
        <p:spPr>
          <a:xfrm>
            <a:off x="4572000" y="125"/>
            <a:ext cx="45720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3200"/>
              <a:buNone/>
              <a:defRPr sz="3200">
                <a:solidFill>
                  <a:schemeClr val="accent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76" name="Google Shape;76;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None/>
              <a:defRPr sz="2000"/>
            </a:lvl1pPr>
            <a:lvl2pPr lvl="1" rtl="0" algn="ctr">
              <a:lnSpc>
                <a:spcPct val="100000"/>
              </a:lnSpc>
              <a:spcBef>
                <a:spcPts val="0"/>
              </a:spcBef>
              <a:spcAft>
                <a:spcPts val="0"/>
              </a:spcAft>
              <a:buSzPts val="2000"/>
              <a:buNone/>
              <a:defRPr sz="2000"/>
            </a:lvl2pPr>
            <a:lvl3pPr lvl="2" rtl="0" algn="ctr">
              <a:lnSpc>
                <a:spcPct val="100000"/>
              </a:lnSpc>
              <a:spcBef>
                <a:spcPts val="0"/>
              </a:spcBef>
              <a:spcAft>
                <a:spcPts val="0"/>
              </a:spcAft>
              <a:buSzPts val="2000"/>
              <a:buNone/>
              <a:defRPr sz="2000"/>
            </a:lvl3pPr>
            <a:lvl4pPr lvl="3" rtl="0" algn="ctr">
              <a:lnSpc>
                <a:spcPct val="100000"/>
              </a:lnSpc>
              <a:spcBef>
                <a:spcPts val="0"/>
              </a:spcBef>
              <a:spcAft>
                <a:spcPts val="0"/>
              </a:spcAft>
              <a:buSzPts val="2000"/>
              <a:buNone/>
              <a:defRPr sz="2000"/>
            </a:lvl4pPr>
            <a:lvl5pPr lvl="4" rtl="0" algn="ctr">
              <a:lnSpc>
                <a:spcPct val="100000"/>
              </a:lnSpc>
              <a:spcBef>
                <a:spcPts val="0"/>
              </a:spcBef>
              <a:spcAft>
                <a:spcPts val="0"/>
              </a:spcAft>
              <a:buSzPts val="2000"/>
              <a:buNone/>
              <a:defRPr sz="2000"/>
            </a:lvl5pPr>
            <a:lvl6pPr lvl="5" rtl="0" algn="ctr">
              <a:lnSpc>
                <a:spcPct val="100000"/>
              </a:lnSpc>
              <a:spcBef>
                <a:spcPts val="0"/>
              </a:spcBef>
              <a:spcAft>
                <a:spcPts val="0"/>
              </a:spcAft>
              <a:buSzPts val="2000"/>
              <a:buNone/>
              <a:defRPr sz="2000"/>
            </a:lvl6pPr>
            <a:lvl7pPr lvl="6" rtl="0" algn="ctr">
              <a:lnSpc>
                <a:spcPct val="100000"/>
              </a:lnSpc>
              <a:spcBef>
                <a:spcPts val="0"/>
              </a:spcBef>
              <a:spcAft>
                <a:spcPts val="0"/>
              </a:spcAft>
              <a:buSzPts val="2000"/>
              <a:buNone/>
              <a:defRPr sz="2000"/>
            </a:lvl7pPr>
            <a:lvl8pPr lvl="7" rtl="0" algn="ctr">
              <a:lnSpc>
                <a:spcPct val="100000"/>
              </a:lnSpc>
              <a:spcBef>
                <a:spcPts val="0"/>
              </a:spcBef>
              <a:spcAft>
                <a:spcPts val="0"/>
              </a:spcAft>
              <a:buSzPts val="2000"/>
              <a:buNone/>
              <a:defRPr sz="2000"/>
            </a:lvl8pPr>
            <a:lvl9pPr lvl="8" rtl="0" algn="ctr">
              <a:lnSpc>
                <a:spcPct val="100000"/>
              </a:lnSpc>
              <a:spcBef>
                <a:spcPts val="0"/>
              </a:spcBef>
              <a:spcAft>
                <a:spcPts val="0"/>
              </a:spcAft>
              <a:buSzPts val="2000"/>
              <a:buNone/>
              <a:defRPr sz="2000"/>
            </a:lvl9pPr>
          </a:lstStyle>
          <a:p/>
        </p:txBody>
      </p:sp>
      <p:sp>
        <p:nvSpPr>
          <p:cNvPr id="77" name="Google Shape;7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78" name="Google Shape;78;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79" name="Google Shape;79;p9"/>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80" name="Google Shape;80;p9"/>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81" name="Google Shape;81;p9"/>
          <p:cNvGrpSpPr/>
          <p:nvPr/>
        </p:nvGrpSpPr>
        <p:grpSpPr>
          <a:xfrm>
            <a:off x="695300" y="4419288"/>
            <a:ext cx="1741814" cy="703225"/>
            <a:chOff x="167800" y="123700"/>
            <a:chExt cx="1741814" cy="703225"/>
          </a:xfrm>
        </p:grpSpPr>
        <p:pic>
          <p:nvPicPr>
            <p:cNvPr id="82" name="Google Shape;82;p9"/>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83" name="Google Shape;83;p9"/>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4" name="Shape 84"/>
        <p:cNvGrpSpPr/>
        <p:nvPr/>
      </p:nvGrpSpPr>
      <p:grpSpPr>
        <a:xfrm>
          <a:off x="0" y="0"/>
          <a:ext cx="0" cy="0"/>
          <a:chOff x="0" y="0"/>
          <a:chExt cx="0" cy="0"/>
        </a:xfrm>
      </p:grpSpPr>
      <p:cxnSp>
        <p:nvCxnSpPr>
          <p:cNvPr id="85" name="Google Shape;85;p10"/>
          <p:cNvCxnSpPr/>
          <p:nvPr/>
        </p:nvCxnSpPr>
        <p:spPr>
          <a:xfrm>
            <a:off x="425200" y="4740000"/>
            <a:ext cx="8296800" cy="0"/>
          </a:xfrm>
          <a:prstGeom prst="straightConnector1">
            <a:avLst/>
          </a:prstGeom>
          <a:noFill/>
          <a:ln cap="flat" cmpd="sng" w="19050">
            <a:solidFill>
              <a:srgbClr val="9176B4"/>
            </a:solidFill>
            <a:prstDash val="solid"/>
            <a:round/>
            <a:headEnd len="sm" w="sm" type="none"/>
            <a:tailEnd len="sm" w="sm" type="none"/>
          </a:ln>
        </p:spPr>
      </p:cxnSp>
      <p:cxnSp>
        <p:nvCxnSpPr>
          <p:cNvPr id="86" name="Google Shape;86;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7" name="Google Shape;87;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89" name="Google Shape;89;p10"/>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90" name="Google Shape;90;p10"/>
          <p:cNvPicPr preferRelativeResize="0"/>
          <p:nvPr/>
        </p:nvPicPr>
        <p:blipFill rotWithShape="1">
          <a:blip r:embed="rId3">
            <a:alphaModFix/>
          </a:blip>
          <a:srcRect b="15172" l="18380" r="15504" t="12020"/>
          <a:stretch/>
        </p:blipFill>
        <p:spPr>
          <a:xfrm>
            <a:off x="6666275" y="64038"/>
            <a:ext cx="638602" cy="703227"/>
          </a:xfrm>
          <a:prstGeom prst="rect">
            <a:avLst/>
          </a:prstGeom>
          <a:noFill/>
          <a:ln>
            <a:noFill/>
          </a:ln>
        </p:spPr>
      </p:pic>
      <p:grpSp>
        <p:nvGrpSpPr>
          <p:cNvPr id="91" name="Google Shape;91;p10"/>
          <p:cNvGrpSpPr/>
          <p:nvPr/>
        </p:nvGrpSpPr>
        <p:grpSpPr>
          <a:xfrm>
            <a:off x="7304875" y="64025"/>
            <a:ext cx="1741814" cy="703225"/>
            <a:chOff x="167800" y="123700"/>
            <a:chExt cx="1741814" cy="703225"/>
          </a:xfrm>
        </p:grpSpPr>
        <p:pic>
          <p:nvPicPr>
            <p:cNvPr id="92" name="Google Shape;92;p10"/>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93" name="Google Shape;93;p10"/>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cxnSp>
        <p:nvCxnSpPr>
          <p:cNvPr id="95" name="Google Shape;95;p11"/>
          <p:cNvCxnSpPr/>
          <p:nvPr/>
        </p:nvCxnSpPr>
        <p:spPr>
          <a:xfrm>
            <a:off x="425200" y="415650"/>
            <a:ext cx="8296800" cy="0"/>
          </a:xfrm>
          <a:prstGeom prst="straightConnector1">
            <a:avLst/>
          </a:prstGeom>
          <a:noFill/>
          <a:ln cap="flat" cmpd="sng" w="38100">
            <a:solidFill>
              <a:schemeClr val="accent1"/>
            </a:solidFill>
            <a:prstDash val="solid"/>
            <a:round/>
            <a:headEnd len="sm" w="sm" type="none"/>
            <a:tailEnd len="sm" w="sm" type="none"/>
          </a:ln>
        </p:spPr>
      </p:cxnSp>
      <p:sp>
        <p:nvSpPr>
          <p:cNvPr id="96" name="Google Shape;96;p11"/>
          <p:cNvSpPr txBox="1"/>
          <p:nvPr>
            <p:ph hasCustomPrompt="1" type="title"/>
          </p:nvPr>
        </p:nvSpPr>
        <p:spPr>
          <a:xfrm>
            <a:off x="855550" y="509725"/>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9600"/>
              <a:buFont typeface="Lato"/>
              <a:buNone/>
              <a:defRPr sz="9600">
                <a:solidFill>
                  <a:schemeClr val="accent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97" name="Google Shape;97;p11"/>
          <p:cNvSpPr txBox="1"/>
          <p:nvPr>
            <p:ph idx="1" type="body"/>
          </p:nvPr>
        </p:nvSpPr>
        <p:spPr>
          <a:xfrm>
            <a:off x="853950" y="2042025"/>
            <a:ext cx="7436100" cy="2554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8" name="Google Shape;98;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99" name="Google Shape;99;p11"/>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0" name="Google Shape;100;p11"/>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1" name="Google Shape;101;p11"/>
          <p:cNvGrpSpPr/>
          <p:nvPr/>
        </p:nvGrpSpPr>
        <p:grpSpPr>
          <a:xfrm>
            <a:off x="695300" y="4419288"/>
            <a:ext cx="1741814" cy="703225"/>
            <a:chOff x="167800" y="123700"/>
            <a:chExt cx="1741814" cy="703225"/>
          </a:xfrm>
        </p:grpSpPr>
        <p:pic>
          <p:nvPicPr>
            <p:cNvPr id="102" name="Google Shape;102;p11"/>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03" name="Google Shape;103;p11"/>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106" name="Google Shape;106;p12"/>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7" name="Google Shape;107;p12"/>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8" name="Google Shape;108;p12"/>
          <p:cNvGrpSpPr/>
          <p:nvPr/>
        </p:nvGrpSpPr>
        <p:grpSpPr>
          <a:xfrm>
            <a:off x="695300" y="4419288"/>
            <a:ext cx="1741814" cy="703225"/>
            <a:chOff x="167800" y="123700"/>
            <a:chExt cx="1741814" cy="703225"/>
          </a:xfrm>
        </p:grpSpPr>
        <p:pic>
          <p:nvPicPr>
            <p:cNvPr id="109" name="Google Shape;109;p12"/>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10" name="Google Shape;110;p12"/>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20.png"/><Relationship Id="rId5"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36.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44.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43.png"/><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 Id="rId3" Type="http://schemas.openxmlformats.org/officeDocument/2006/relationships/image" Target="../media/image4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59.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4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5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5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 Id="rId3" Type="http://schemas.openxmlformats.org/officeDocument/2006/relationships/image" Target="../media/image49.png"/><Relationship Id="rId4" Type="http://schemas.openxmlformats.org/officeDocument/2006/relationships/image" Target="../media/image58.png"/><Relationship Id="rId5" Type="http://schemas.openxmlformats.org/officeDocument/2006/relationships/image" Target="../media/image5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 Id="rId3" Type="http://schemas.openxmlformats.org/officeDocument/2006/relationships/image" Target="../media/image6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5.xml"/><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6.xml"/><Relationship Id="rId3" Type="http://schemas.openxmlformats.org/officeDocument/2006/relationships/image" Target="../media/image6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 Id="rId3" Type="http://schemas.openxmlformats.org/officeDocument/2006/relationships/image" Target="../media/image7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image" Target="../media/image54.png"/><Relationship Id="rId4" Type="http://schemas.openxmlformats.org/officeDocument/2006/relationships/image" Target="../media/image6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67.png"/><Relationship Id="rId4" Type="http://schemas.openxmlformats.org/officeDocument/2006/relationships/image" Target="../media/image7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65.png"/><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2.xml"/><Relationship Id="rId3" Type="http://schemas.openxmlformats.org/officeDocument/2006/relationships/image" Target="../media/image66.png"/><Relationship Id="rId4" Type="http://schemas.openxmlformats.org/officeDocument/2006/relationships/image" Target="../media/image6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3.xml"/><Relationship Id="rId3" Type="http://schemas.openxmlformats.org/officeDocument/2006/relationships/image" Target="../media/image70.png"/><Relationship Id="rId4" Type="http://schemas.openxmlformats.org/officeDocument/2006/relationships/image" Target="../media/image76.png"/><Relationship Id="rId5" Type="http://schemas.openxmlformats.org/officeDocument/2006/relationships/image" Target="../media/image7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 Id="rId3" Type="http://schemas.openxmlformats.org/officeDocument/2006/relationships/image" Target="../media/image6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9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8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7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7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 Id="rId3" Type="http://schemas.openxmlformats.org/officeDocument/2006/relationships/image" Target="../media/image8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4.xml"/><Relationship Id="rId3" Type="http://schemas.openxmlformats.org/officeDocument/2006/relationships/image" Target="../media/image7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6.xml"/><Relationship Id="rId3" Type="http://schemas.openxmlformats.org/officeDocument/2006/relationships/image" Target="../media/image8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 Id="rId3" Type="http://schemas.openxmlformats.org/officeDocument/2006/relationships/image" Target="../media/image7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 Id="rId3" Type="http://schemas.openxmlformats.org/officeDocument/2006/relationships/image" Target="../media/image7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9.xml"/><Relationship Id="rId3" Type="http://schemas.openxmlformats.org/officeDocument/2006/relationships/image" Target="../media/image8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0.xml"/><Relationship Id="rId3" Type="http://schemas.openxmlformats.org/officeDocument/2006/relationships/image" Target="../media/image8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2.xml"/><Relationship Id="rId3" Type="http://schemas.openxmlformats.org/officeDocument/2006/relationships/image" Target="../media/image8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image" Target="../media/image88.png"/><Relationship Id="rId4" Type="http://schemas.openxmlformats.org/officeDocument/2006/relationships/image" Target="../media/image8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 Id="rId3" Type="http://schemas.openxmlformats.org/officeDocument/2006/relationships/image" Target="../media/image84.png"/><Relationship Id="rId4" Type="http://schemas.openxmlformats.org/officeDocument/2006/relationships/image" Target="../media/image8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5.xml"/><Relationship Id="rId3" Type="http://schemas.openxmlformats.org/officeDocument/2006/relationships/image" Target="../media/image84.png"/><Relationship Id="rId4" Type="http://schemas.openxmlformats.org/officeDocument/2006/relationships/image" Target="../media/image8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7.xml"/><Relationship Id="rId3" Type="http://schemas.openxmlformats.org/officeDocument/2006/relationships/image" Target="../media/image9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8.xml"/><Relationship Id="rId3" Type="http://schemas.openxmlformats.org/officeDocument/2006/relationships/image" Target="../media/image89.png"/><Relationship Id="rId4" Type="http://schemas.openxmlformats.org/officeDocument/2006/relationships/image" Target="../media/image11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 Id="rId3" Type="http://schemas.openxmlformats.org/officeDocument/2006/relationships/image" Target="../media/image90.png"/><Relationship Id="rId4" Type="http://schemas.openxmlformats.org/officeDocument/2006/relationships/image" Target="../media/image9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 Id="rId3" Type="http://schemas.openxmlformats.org/officeDocument/2006/relationships/image" Target="../media/image124.jpg"/><Relationship Id="rId4" Type="http://schemas.openxmlformats.org/officeDocument/2006/relationships/image" Target="../media/image9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1.xml"/><Relationship Id="rId3" Type="http://schemas.openxmlformats.org/officeDocument/2006/relationships/image" Target="../media/image98.png"/><Relationship Id="rId4" Type="http://schemas.openxmlformats.org/officeDocument/2006/relationships/image" Target="../media/image10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2.xml"/><Relationship Id="rId3" Type="http://schemas.openxmlformats.org/officeDocument/2006/relationships/image" Target="../media/image10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3.xml"/><Relationship Id="rId3" Type="http://schemas.openxmlformats.org/officeDocument/2006/relationships/image" Target="../media/image10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4.xml"/><Relationship Id="rId3" Type="http://schemas.openxmlformats.org/officeDocument/2006/relationships/image" Target="../media/image97.png"/><Relationship Id="rId4" Type="http://schemas.openxmlformats.org/officeDocument/2006/relationships/image" Target="../media/image10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5.xml"/><Relationship Id="rId3" Type="http://schemas.openxmlformats.org/officeDocument/2006/relationships/image" Target="../media/image9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6.xml"/><Relationship Id="rId3" Type="http://schemas.openxmlformats.org/officeDocument/2006/relationships/image" Target="../media/image9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7.xml"/><Relationship Id="rId3" Type="http://schemas.openxmlformats.org/officeDocument/2006/relationships/image" Target="../media/image10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8.xml"/><Relationship Id="rId3" Type="http://schemas.openxmlformats.org/officeDocument/2006/relationships/image" Target="../media/image10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9.xml"/><Relationship Id="rId3" Type="http://schemas.openxmlformats.org/officeDocument/2006/relationships/image" Target="../media/image9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0.xml"/><Relationship Id="rId3" Type="http://schemas.openxmlformats.org/officeDocument/2006/relationships/image" Target="../media/image10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7.xml"/><Relationship Id="rId3" Type="http://schemas.openxmlformats.org/officeDocument/2006/relationships/image" Target="../media/image106.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9.xml"/><Relationship Id="rId3" Type="http://schemas.openxmlformats.org/officeDocument/2006/relationships/image" Target="../media/image10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0.xml"/><Relationship Id="rId3" Type="http://schemas.openxmlformats.org/officeDocument/2006/relationships/image" Target="../media/image12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1.xml"/><Relationship Id="rId3" Type="http://schemas.openxmlformats.org/officeDocument/2006/relationships/image" Target="../media/image108.png"/><Relationship Id="rId4" Type="http://schemas.openxmlformats.org/officeDocument/2006/relationships/image" Target="../media/image11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2.xml"/><Relationship Id="rId3" Type="http://schemas.openxmlformats.org/officeDocument/2006/relationships/image" Target="../media/image115.png"/><Relationship Id="rId4" Type="http://schemas.openxmlformats.org/officeDocument/2006/relationships/image" Target="../media/image113.png"/><Relationship Id="rId5" Type="http://schemas.openxmlformats.org/officeDocument/2006/relationships/image" Target="../media/image122.png"/><Relationship Id="rId6" Type="http://schemas.openxmlformats.org/officeDocument/2006/relationships/image" Target="../media/image12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4.xml"/><Relationship Id="rId3" Type="http://schemas.openxmlformats.org/officeDocument/2006/relationships/image" Target="../media/image120.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5.xml"/><Relationship Id="rId3" Type="http://schemas.openxmlformats.org/officeDocument/2006/relationships/image" Target="../media/image12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6.xml"/><Relationship Id="rId3" Type="http://schemas.openxmlformats.org/officeDocument/2006/relationships/image" Target="../media/image120.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7.xml"/><Relationship Id="rId3" Type="http://schemas.openxmlformats.org/officeDocument/2006/relationships/image" Target="../media/image12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8.xml"/><Relationship Id="rId3" Type="http://schemas.openxmlformats.org/officeDocument/2006/relationships/image" Target="../media/image117.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0.xml"/><Relationship Id="rId3" Type="http://schemas.openxmlformats.org/officeDocument/2006/relationships/image" Target="../media/image11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1.xml"/><Relationship Id="rId3" Type="http://schemas.openxmlformats.org/officeDocument/2006/relationships/image" Target="../media/image11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2.xml"/><Relationship Id="rId3" Type="http://schemas.openxmlformats.org/officeDocument/2006/relationships/image" Target="../media/image121.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3.xml"/><Relationship Id="rId3" Type="http://schemas.openxmlformats.org/officeDocument/2006/relationships/image" Target="../media/image118.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4.xml"/><Relationship Id="rId3" Type="http://schemas.openxmlformats.org/officeDocument/2006/relationships/image" Target="../media/image126.png"/><Relationship Id="rId4" Type="http://schemas.openxmlformats.org/officeDocument/2006/relationships/image" Target="../media/image12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3"/>
          <p:cNvSpPr txBox="1"/>
          <p:nvPr>
            <p:ph type="ctrTitle"/>
          </p:nvPr>
        </p:nvSpPr>
        <p:spPr>
          <a:xfrm>
            <a:off x="1086450" y="1576800"/>
            <a:ext cx="6971100" cy="154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Diplomado de Fisioterapia en la ATM</a:t>
            </a:r>
            <a:endParaRPr/>
          </a:p>
        </p:txBody>
      </p:sp>
      <p:sp>
        <p:nvSpPr>
          <p:cNvPr id="116" name="Google Shape;116;p13"/>
          <p:cNvSpPr txBox="1"/>
          <p:nvPr>
            <p:ph idx="1" type="subTitle"/>
          </p:nvPr>
        </p:nvSpPr>
        <p:spPr>
          <a:xfrm>
            <a:off x="1406250" y="3118800"/>
            <a:ext cx="6331500" cy="44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Módulo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4"/>
          <p:cNvSpPr txBox="1"/>
          <p:nvPr>
            <p:ph type="title"/>
          </p:nvPr>
        </p:nvSpPr>
        <p:spPr>
          <a:xfrm>
            <a:off x="265500" y="820188"/>
            <a:ext cx="4045200" cy="95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800"/>
              <a:t>Desarrollo embrionario de la ATM</a:t>
            </a:r>
            <a:endParaRPr sz="2800"/>
          </a:p>
        </p:txBody>
      </p:sp>
      <p:sp>
        <p:nvSpPr>
          <p:cNvPr id="122" name="Google Shape;122;p1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Inicio en la séptima semana de gestación </a:t>
            </a:r>
            <a:endParaRPr/>
          </a:p>
          <a:p>
            <a:pPr indent="-342900" lvl="0" marL="457200" rtl="0" algn="l">
              <a:spcBef>
                <a:spcPts val="0"/>
              </a:spcBef>
              <a:spcAft>
                <a:spcPts val="0"/>
              </a:spcAft>
              <a:buSzPts val="1800"/>
              <a:buChar char="●"/>
            </a:pPr>
            <a:r>
              <a:rPr lang="es"/>
              <a:t>Periodo crítico entre la semana 7 a la 12 </a:t>
            </a:r>
            <a:endParaRPr/>
          </a:p>
          <a:p>
            <a:pPr indent="-342900" lvl="0" marL="457200" rtl="0" algn="l">
              <a:spcBef>
                <a:spcPts val="0"/>
              </a:spcBef>
              <a:spcAft>
                <a:spcPts val="0"/>
              </a:spcAft>
              <a:buSzPts val="1800"/>
              <a:buChar char="●"/>
            </a:pPr>
            <a:r>
              <a:rPr lang="es"/>
              <a:t>Desarrollado a partir de los blastemas temporal y condilar</a:t>
            </a:r>
            <a:endParaRPr/>
          </a:p>
        </p:txBody>
      </p:sp>
      <p:pic>
        <p:nvPicPr>
          <p:cNvPr id="123" name="Google Shape;123;p14"/>
          <p:cNvPicPr preferRelativeResize="0"/>
          <p:nvPr/>
        </p:nvPicPr>
        <p:blipFill rotWithShape="1">
          <a:blip r:embed="rId3">
            <a:alphaModFix/>
          </a:blip>
          <a:srcRect b="5996" l="2454" r="2758" t="4638"/>
          <a:stretch/>
        </p:blipFill>
        <p:spPr>
          <a:xfrm>
            <a:off x="477750" y="1770600"/>
            <a:ext cx="3620700" cy="2552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15"/>
          <p:cNvPicPr preferRelativeResize="0"/>
          <p:nvPr/>
        </p:nvPicPr>
        <p:blipFill>
          <a:blip r:embed="rId3">
            <a:alphaModFix/>
          </a:blip>
          <a:stretch>
            <a:fillRect/>
          </a:stretch>
        </p:blipFill>
        <p:spPr>
          <a:xfrm>
            <a:off x="1046962" y="490963"/>
            <a:ext cx="7050075" cy="4161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6"/>
          <p:cNvSpPr txBox="1"/>
          <p:nvPr>
            <p:ph type="title"/>
          </p:nvPr>
        </p:nvSpPr>
        <p:spPr>
          <a:xfrm>
            <a:off x="416450" y="1543050"/>
            <a:ext cx="4460400" cy="205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4300"/>
              <a:t>Complejo cervico-craneo-mandibular</a:t>
            </a:r>
            <a:endParaRPr sz="4300"/>
          </a:p>
        </p:txBody>
      </p:sp>
      <p:pic>
        <p:nvPicPr>
          <p:cNvPr id="134" name="Google Shape;134;p16"/>
          <p:cNvPicPr preferRelativeResize="0"/>
          <p:nvPr/>
        </p:nvPicPr>
        <p:blipFill rotWithShape="1">
          <a:blip r:embed="rId3">
            <a:alphaModFix/>
          </a:blip>
          <a:srcRect b="0" l="46827" r="17181" t="17409"/>
          <a:stretch/>
        </p:blipFill>
        <p:spPr>
          <a:xfrm>
            <a:off x="5361950" y="1198575"/>
            <a:ext cx="2128597" cy="27463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7"/>
          <p:cNvSpPr txBox="1"/>
          <p:nvPr>
            <p:ph idx="1" type="body"/>
          </p:nvPr>
        </p:nvSpPr>
        <p:spPr>
          <a:xfrm>
            <a:off x="1850025" y="949350"/>
            <a:ext cx="6958200" cy="324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Diseñado para funcionar como unidad </a:t>
            </a:r>
            <a:endParaRPr/>
          </a:p>
          <a:p>
            <a:pPr indent="-342900" lvl="0" marL="457200" rtl="0" algn="l">
              <a:spcBef>
                <a:spcPts val="0"/>
              </a:spcBef>
              <a:spcAft>
                <a:spcPts val="0"/>
              </a:spcAft>
              <a:buSzPts val="1800"/>
              <a:buChar char="●"/>
            </a:pPr>
            <a:r>
              <a:rPr lang="es"/>
              <a:t>Sus elementos pueden ser considerados independientes </a:t>
            </a:r>
            <a:endParaRPr/>
          </a:p>
          <a:p>
            <a:pPr indent="-342900" lvl="0" marL="457200" rtl="0" algn="l">
              <a:spcBef>
                <a:spcPts val="0"/>
              </a:spcBef>
              <a:spcAft>
                <a:spcPts val="0"/>
              </a:spcAft>
              <a:buSzPts val="1800"/>
              <a:buChar char="●"/>
            </a:pPr>
            <a:r>
              <a:rPr lang="es"/>
              <a:t>Cualquier alteración funcional o estructural impactará de forma directa en todos los elementos generando las adaptaciones necesarias para el correcto funcionamiento del cuerpo</a:t>
            </a:r>
            <a:endParaRPr/>
          </a:p>
          <a:p>
            <a:pPr indent="-342900" lvl="0" marL="457200" rtl="0" algn="l">
              <a:spcBef>
                <a:spcPts val="0"/>
              </a:spcBef>
              <a:spcAft>
                <a:spcPts val="0"/>
              </a:spcAft>
              <a:buSzPts val="1800"/>
              <a:buChar char="●"/>
            </a:pPr>
            <a:r>
              <a:rPr lang="es"/>
              <a:t>Las alteraciones presentes en las primeras etapas de vida </a:t>
            </a:r>
            <a:r>
              <a:rPr lang="es"/>
              <a:t>condicionarán</a:t>
            </a:r>
            <a:r>
              <a:rPr lang="es"/>
              <a:t> el desarrollo anatómico de las estructuras</a:t>
            </a:r>
            <a:endParaRPr/>
          </a:p>
          <a:p>
            <a:pPr indent="-342900" lvl="0" marL="457200" rtl="0" algn="l">
              <a:spcBef>
                <a:spcPts val="0"/>
              </a:spcBef>
              <a:spcAft>
                <a:spcPts val="0"/>
              </a:spcAft>
              <a:buSzPts val="1800"/>
              <a:buChar char="●"/>
            </a:pPr>
            <a:r>
              <a:rPr lang="es"/>
              <a:t>Las alteraciones craneo-mandibulares presentan </a:t>
            </a:r>
            <a:r>
              <a:rPr lang="es">
                <a:solidFill>
                  <a:srgbClr val="0000FF"/>
                </a:solidFill>
              </a:rPr>
              <a:t>sintomatología cervical asociada</a:t>
            </a:r>
            <a:r>
              <a:rPr lang="es"/>
              <a:t>, así como una modificación funcional en la posición de la cabeza respecto a la mandíbula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Articulación temporomandibular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19"/>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Tipo sinovial </a:t>
            </a:r>
            <a:endParaRPr/>
          </a:p>
          <a:p>
            <a:pPr indent="-342900" lvl="0" marL="457200" rtl="0" algn="l">
              <a:spcBef>
                <a:spcPts val="0"/>
              </a:spcBef>
              <a:spcAft>
                <a:spcPts val="0"/>
              </a:spcAft>
              <a:buSzPts val="1800"/>
              <a:buChar char="●"/>
            </a:pPr>
            <a:r>
              <a:rPr lang="es"/>
              <a:t>Bicondílea </a:t>
            </a:r>
            <a:endParaRPr/>
          </a:p>
          <a:p>
            <a:pPr indent="-317500" lvl="1" marL="914400" rtl="0" algn="l">
              <a:spcBef>
                <a:spcPts val="0"/>
              </a:spcBef>
              <a:spcAft>
                <a:spcPts val="0"/>
              </a:spcAft>
              <a:buSzPts val="1400"/>
              <a:buChar char="○"/>
            </a:pPr>
            <a:r>
              <a:rPr lang="es"/>
              <a:t>Cóndilo mandibular </a:t>
            </a:r>
            <a:endParaRPr/>
          </a:p>
          <a:p>
            <a:pPr indent="-317500" lvl="1" marL="914400" rtl="0" algn="l">
              <a:spcBef>
                <a:spcPts val="0"/>
              </a:spcBef>
              <a:spcAft>
                <a:spcPts val="0"/>
              </a:spcAft>
              <a:buSzPts val="1400"/>
              <a:buChar char="○"/>
            </a:pPr>
            <a:r>
              <a:rPr lang="es"/>
              <a:t>Cóndilo temporal </a:t>
            </a:r>
            <a:endParaRPr/>
          </a:p>
          <a:p>
            <a:pPr indent="-342900" lvl="0" marL="457200" rtl="0" algn="l">
              <a:spcBef>
                <a:spcPts val="0"/>
              </a:spcBef>
              <a:spcAft>
                <a:spcPts val="0"/>
              </a:spcAft>
              <a:buSzPts val="1800"/>
              <a:buChar char="●"/>
            </a:pPr>
            <a:r>
              <a:rPr lang="es"/>
              <a:t>Bilateral </a:t>
            </a:r>
            <a:endParaRPr/>
          </a:p>
          <a:p>
            <a:pPr indent="-342900" lvl="0" marL="457200" rtl="0" algn="l">
              <a:spcBef>
                <a:spcPts val="0"/>
              </a:spcBef>
              <a:spcAft>
                <a:spcPts val="0"/>
              </a:spcAft>
              <a:buSzPts val="1800"/>
              <a:buChar char="●"/>
            </a:pPr>
            <a:r>
              <a:rPr lang="es"/>
              <a:t>Encaje recíproco </a:t>
            </a:r>
            <a:endParaRPr/>
          </a:p>
          <a:p>
            <a:pPr indent="-342900" lvl="0" marL="457200" rtl="0" algn="l">
              <a:spcBef>
                <a:spcPts val="0"/>
              </a:spcBef>
              <a:spcAft>
                <a:spcPts val="0"/>
              </a:spcAft>
              <a:buSzPts val="1800"/>
              <a:buChar char="●"/>
            </a:pPr>
            <a:r>
              <a:rPr lang="es"/>
              <a:t>Ginglimoide (bisagra)</a:t>
            </a:r>
            <a:endParaRPr/>
          </a:p>
          <a:p>
            <a:pPr indent="-317500" lvl="1" marL="914400" rtl="0" algn="l">
              <a:spcBef>
                <a:spcPts val="0"/>
              </a:spcBef>
              <a:spcAft>
                <a:spcPts val="0"/>
              </a:spcAft>
              <a:buSzPts val="1400"/>
              <a:buChar char="○"/>
            </a:pPr>
            <a:r>
              <a:rPr lang="es"/>
              <a:t>Permite rotación </a:t>
            </a:r>
            <a:endParaRPr/>
          </a:p>
          <a:p>
            <a:pPr indent="-342900" lvl="0" marL="457200" rtl="0" algn="l">
              <a:spcBef>
                <a:spcPts val="0"/>
              </a:spcBef>
              <a:spcAft>
                <a:spcPts val="0"/>
              </a:spcAft>
              <a:buSzPts val="1800"/>
              <a:buChar char="●"/>
            </a:pPr>
            <a:r>
              <a:rPr lang="es"/>
              <a:t>Artrodial (plana)</a:t>
            </a:r>
            <a:endParaRPr/>
          </a:p>
          <a:p>
            <a:pPr indent="-317500" lvl="1" marL="914400" rtl="0" algn="l">
              <a:spcBef>
                <a:spcPts val="0"/>
              </a:spcBef>
              <a:spcAft>
                <a:spcPts val="0"/>
              </a:spcAft>
              <a:buSzPts val="1400"/>
              <a:buChar char="○"/>
            </a:pPr>
            <a:r>
              <a:rPr lang="es"/>
              <a:t>Permite traslación </a:t>
            </a:r>
            <a:endParaRPr/>
          </a:p>
        </p:txBody>
      </p:sp>
      <p:pic>
        <p:nvPicPr>
          <p:cNvPr id="155" name="Google Shape;155;p20"/>
          <p:cNvPicPr preferRelativeResize="0"/>
          <p:nvPr/>
        </p:nvPicPr>
        <p:blipFill>
          <a:blip r:embed="rId3">
            <a:alphaModFix/>
          </a:blip>
          <a:stretch>
            <a:fillRect/>
          </a:stretch>
        </p:blipFill>
        <p:spPr>
          <a:xfrm flipH="1">
            <a:off x="556825" y="645300"/>
            <a:ext cx="3509150" cy="3774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1"/>
          <p:cNvPicPr preferRelativeResize="0"/>
          <p:nvPr/>
        </p:nvPicPr>
        <p:blipFill rotWithShape="1">
          <a:blip r:embed="rId3">
            <a:alphaModFix/>
          </a:blip>
          <a:srcRect b="1053" l="43021" r="15734" t="15306"/>
          <a:stretch/>
        </p:blipFill>
        <p:spPr>
          <a:xfrm>
            <a:off x="2435475" y="135838"/>
            <a:ext cx="4273049" cy="4871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Hueso temporal</a:t>
            </a:r>
            <a:endParaRPr/>
          </a:p>
        </p:txBody>
      </p:sp>
      <p:sp>
        <p:nvSpPr>
          <p:cNvPr id="166" name="Google Shape;166;p22"/>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7" name="Google Shape;167;p22"/>
          <p:cNvPicPr preferRelativeResize="0"/>
          <p:nvPr/>
        </p:nvPicPr>
        <p:blipFill>
          <a:blip r:embed="rId3">
            <a:alphaModFix/>
          </a:blip>
          <a:stretch>
            <a:fillRect/>
          </a:stretch>
        </p:blipFill>
        <p:spPr>
          <a:xfrm>
            <a:off x="4116000" y="152400"/>
            <a:ext cx="4646993" cy="4838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3"/>
          <p:cNvSpPr txBox="1"/>
          <p:nvPr>
            <p:ph type="title"/>
          </p:nvPr>
        </p:nvSpPr>
        <p:spPr>
          <a:xfrm>
            <a:off x="802100" y="101855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Proceso cigomático</a:t>
            </a:r>
            <a:endParaRPr/>
          </a:p>
        </p:txBody>
      </p:sp>
      <p:pic>
        <p:nvPicPr>
          <p:cNvPr id="173" name="Google Shape;173;p23"/>
          <p:cNvPicPr preferRelativeResize="0"/>
          <p:nvPr/>
        </p:nvPicPr>
        <p:blipFill rotWithShape="1">
          <a:blip r:embed="rId3">
            <a:alphaModFix/>
          </a:blip>
          <a:srcRect b="12595" l="25663" r="13910" t="46458"/>
          <a:stretch/>
        </p:blipFill>
        <p:spPr>
          <a:xfrm>
            <a:off x="802100" y="1854200"/>
            <a:ext cx="2807999" cy="1981200"/>
          </a:xfrm>
          <a:prstGeom prst="rect">
            <a:avLst/>
          </a:prstGeom>
          <a:noFill/>
          <a:ln>
            <a:noFill/>
          </a:ln>
        </p:spPr>
      </p:pic>
      <p:pic>
        <p:nvPicPr>
          <p:cNvPr id="174" name="Google Shape;174;p23"/>
          <p:cNvPicPr preferRelativeResize="0"/>
          <p:nvPr/>
        </p:nvPicPr>
        <p:blipFill rotWithShape="1">
          <a:blip r:embed="rId4">
            <a:alphaModFix/>
          </a:blip>
          <a:srcRect b="16251" l="5637" r="13710" t="35508"/>
          <a:stretch/>
        </p:blipFill>
        <p:spPr>
          <a:xfrm>
            <a:off x="4571988" y="2620088"/>
            <a:ext cx="3632200" cy="2262301"/>
          </a:xfrm>
          <a:prstGeom prst="rect">
            <a:avLst/>
          </a:prstGeom>
          <a:noFill/>
          <a:ln>
            <a:noFill/>
          </a:ln>
        </p:spPr>
      </p:pic>
      <p:pic>
        <p:nvPicPr>
          <p:cNvPr id="175" name="Google Shape;175;p23"/>
          <p:cNvPicPr preferRelativeResize="0"/>
          <p:nvPr/>
        </p:nvPicPr>
        <p:blipFill rotWithShape="1">
          <a:blip r:embed="rId5">
            <a:alphaModFix/>
          </a:blip>
          <a:srcRect b="13303" l="0" r="0" t="26661"/>
          <a:stretch/>
        </p:blipFill>
        <p:spPr>
          <a:xfrm>
            <a:off x="4572000" y="261102"/>
            <a:ext cx="3632200" cy="227058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Fosa mandibular</a:t>
            </a:r>
            <a:endParaRPr/>
          </a:p>
        </p:txBody>
      </p:sp>
      <p:pic>
        <p:nvPicPr>
          <p:cNvPr id="181" name="Google Shape;181;p24"/>
          <p:cNvPicPr preferRelativeResize="0"/>
          <p:nvPr/>
        </p:nvPicPr>
        <p:blipFill rotWithShape="1">
          <a:blip r:embed="rId3">
            <a:alphaModFix/>
          </a:blip>
          <a:srcRect b="0" l="41988" r="15676" t="15045"/>
          <a:stretch/>
        </p:blipFill>
        <p:spPr>
          <a:xfrm>
            <a:off x="4572000" y="203500"/>
            <a:ext cx="4198425" cy="4736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5"/>
          <p:cNvSpPr txBox="1"/>
          <p:nvPr>
            <p:ph type="title"/>
          </p:nvPr>
        </p:nvSpPr>
        <p:spPr>
          <a:xfrm>
            <a:off x="814800" y="934913"/>
            <a:ext cx="35667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Proceso mastoides y apófisis estiloides</a:t>
            </a:r>
            <a:endParaRPr/>
          </a:p>
        </p:txBody>
      </p:sp>
      <p:pic>
        <p:nvPicPr>
          <p:cNvPr id="187" name="Google Shape;187;p25"/>
          <p:cNvPicPr preferRelativeResize="0"/>
          <p:nvPr/>
        </p:nvPicPr>
        <p:blipFill rotWithShape="1">
          <a:blip r:embed="rId3">
            <a:alphaModFix/>
          </a:blip>
          <a:srcRect b="4469" l="17154" r="13675" t="43436"/>
          <a:stretch/>
        </p:blipFill>
        <p:spPr>
          <a:xfrm>
            <a:off x="814800" y="1839813"/>
            <a:ext cx="3020599" cy="2368776"/>
          </a:xfrm>
          <a:prstGeom prst="rect">
            <a:avLst/>
          </a:prstGeom>
          <a:noFill/>
          <a:ln>
            <a:noFill/>
          </a:ln>
        </p:spPr>
      </p:pic>
      <p:pic>
        <p:nvPicPr>
          <p:cNvPr id="188" name="Google Shape;188;p25"/>
          <p:cNvPicPr preferRelativeResize="0"/>
          <p:nvPr/>
        </p:nvPicPr>
        <p:blipFill rotWithShape="1">
          <a:blip r:embed="rId4">
            <a:alphaModFix/>
          </a:blip>
          <a:srcRect b="12440" l="54987" r="0" t="23958"/>
          <a:stretch/>
        </p:blipFill>
        <p:spPr>
          <a:xfrm>
            <a:off x="5689600" y="2890088"/>
            <a:ext cx="2463799" cy="1955800"/>
          </a:xfrm>
          <a:prstGeom prst="rect">
            <a:avLst/>
          </a:prstGeom>
          <a:noFill/>
          <a:ln>
            <a:noFill/>
          </a:ln>
        </p:spPr>
      </p:pic>
      <p:pic>
        <p:nvPicPr>
          <p:cNvPr id="189" name="Google Shape;189;p25"/>
          <p:cNvPicPr preferRelativeResize="0"/>
          <p:nvPr/>
        </p:nvPicPr>
        <p:blipFill rotWithShape="1">
          <a:blip r:embed="rId4">
            <a:alphaModFix/>
          </a:blip>
          <a:srcRect b="0" l="0" r="45268" t="0"/>
          <a:stretch/>
        </p:blipFill>
        <p:spPr>
          <a:xfrm>
            <a:off x="5689600" y="297608"/>
            <a:ext cx="2463799" cy="25289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6"/>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chemeClr val="dk2"/>
                </a:solidFill>
              </a:rPr>
              <a:t>Hueso esfenoides</a:t>
            </a:r>
            <a:endParaRPr>
              <a:solidFill>
                <a:schemeClr val="dk2"/>
              </a:solidFill>
            </a:endParaRPr>
          </a:p>
        </p:txBody>
      </p:sp>
      <p:pic>
        <p:nvPicPr>
          <p:cNvPr id="195" name="Google Shape;195;p26"/>
          <p:cNvPicPr preferRelativeResize="0"/>
          <p:nvPr/>
        </p:nvPicPr>
        <p:blipFill>
          <a:blip r:embed="rId3">
            <a:alphaModFix/>
          </a:blip>
          <a:stretch>
            <a:fillRect/>
          </a:stretch>
        </p:blipFill>
        <p:spPr>
          <a:xfrm>
            <a:off x="3291813" y="1137775"/>
            <a:ext cx="5496423" cy="3700925"/>
          </a:xfrm>
          <a:prstGeom prst="rect">
            <a:avLst/>
          </a:prstGeom>
          <a:noFill/>
          <a:ln>
            <a:noFill/>
          </a:ln>
        </p:spPr>
      </p:pic>
      <p:pic>
        <p:nvPicPr>
          <p:cNvPr id="196" name="Google Shape;196;p26"/>
          <p:cNvPicPr preferRelativeResize="0"/>
          <p:nvPr/>
        </p:nvPicPr>
        <p:blipFill rotWithShape="1">
          <a:blip r:embed="rId4">
            <a:alphaModFix/>
          </a:blip>
          <a:srcRect b="32336" l="27758" r="8356" t="18578"/>
          <a:stretch/>
        </p:blipFill>
        <p:spPr>
          <a:xfrm>
            <a:off x="355786" y="1967200"/>
            <a:ext cx="2552575" cy="2042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7"/>
          <p:cNvPicPr preferRelativeResize="0"/>
          <p:nvPr/>
        </p:nvPicPr>
        <p:blipFill rotWithShape="1">
          <a:blip r:embed="rId3">
            <a:alphaModFix/>
          </a:blip>
          <a:srcRect b="4211" l="0" r="0" t="6566"/>
          <a:stretch/>
        </p:blipFill>
        <p:spPr>
          <a:xfrm>
            <a:off x="2406225" y="413162"/>
            <a:ext cx="6541351" cy="4317175"/>
          </a:xfrm>
          <a:prstGeom prst="rect">
            <a:avLst/>
          </a:prstGeom>
          <a:noFill/>
          <a:ln>
            <a:noFill/>
          </a:ln>
        </p:spPr>
      </p:pic>
      <p:sp>
        <p:nvSpPr>
          <p:cNvPr id="202" name="Google Shape;202;p27"/>
          <p:cNvSpPr txBox="1"/>
          <p:nvPr>
            <p:ph idx="4294967295" type="title"/>
          </p:nvPr>
        </p:nvSpPr>
        <p:spPr>
          <a:xfrm>
            <a:off x="1005300" y="972150"/>
            <a:ext cx="2808000" cy="75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3900"/>
              <a:t>Mandíbula</a:t>
            </a:r>
            <a:endParaRPr sz="39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8"/>
          <p:cNvSpPr txBox="1"/>
          <p:nvPr>
            <p:ph type="title"/>
          </p:nvPr>
        </p:nvSpPr>
        <p:spPr>
          <a:xfrm>
            <a:off x="253650" y="22422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Desarrollo condilar</a:t>
            </a:r>
            <a:endParaRPr/>
          </a:p>
        </p:txBody>
      </p:sp>
      <p:sp>
        <p:nvSpPr>
          <p:cNvPr id="208" name="Google Shape;208;p2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6550" lvl="0" marL="457200" rtl="0" algn="l">
              <a:spcBef>
                <a:spcPts val="0"/>
              </a:spcBef>
              <a:spcAft>
                <a:spcPts val="0"/>
              </a:spcAft>
              <a:buSzPts val="1700"/>
              <a:buChar char="●"/>
            </a:pPr>
            <a:r>
              <a:rPr lang="es" sz="1700"/>
              <a:t>Crece hacia las superficies articulares funcionales en un patrón normal.</a:t>
            </a:r>
            <a:endParaRPr sz="1700"/>
          </a:p>
          <a:p>
            <a:pPr indent="-336550" lvl="0" marL="457200" rtl="0" algn="l">
              <a:spcBef>
                <a:spcPts val="0"/>
              </a:spcBef>
              <a:spcAft>
                <a:spcPts val="0"/>
              </a:spcAft>
              <a:buSzPts val="1700"/>
              <a:buChar char="●"/>
            </a:pPr>
            <a:r>
              <a:rPr lang="es" sz="1700"/>
              <a:t>La dirección del crecimiento condilar es anterior y superior. </a:t>
            </a:r>
            <a:endParaRPr sz="1700"/>
          </a:p>
          <a:p>
            <a:pPr indent="-336550" lvl="0" marL="457200" rtl="0" algn="l">
              <a:spcBef>
                <a:spcPts val="0"/>
              </a:spcBef>
              <a:spcAft>
                <a:spcPts val="0"/>
              </a:spcAft>
              <a:buSzPts val="1700"/>
              <a:buChar char="●"/>
            </a:pPr>
            <a:r>
              <a:rPr lang="es" sz="1700"/>
              <a:t>El hueso cortical en el crecimiento es muy delgado.</a:t>
            </a:r>
            <a:endParaRPr sz="1700"/>
          </a:p>
          <a:p>
            <a:pPr indent="-336550" lvl="0" marL="457200" rtl="0" algn="l">
              <a:spcBef>
                <a:spcPts val="0"/>
              </a:spcBef>
              <a:spcAft>
                <a:spcPts val="0"/>
              </a:spcAft>
              <a:buSzPts val="1700"/>
              <a:buChar char="●"/>
            </a:pPr>
            <a:r>
              <a:rPr lang="es" sz="1700"/>
              <a:t>La carga excesiva o insuficiente tiene efectos inhibitorios: se requiere una carga moderada para un crecimiento normal.</a:t>
            </a:r>
            <a:endParaRPr sz="17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29"/>
          <p:cNvPicPr preferRelativeResize="0"/>
          <p:nvPr/>
        </p:nvPicPr>
        <p:blipFill>
          <a:blip r:embed="rId3">
            <a:alphaModFix/>
          </a:blip>
          <a:stretch>
            <a:fillRect/>
          </a:stretch>
        </p:blipFill>
        <p:spPr>
          <a:xfrm>
            <a:off x="2158950" y="214250"/>
            <a:ext cx="2486025" cy="2038350"/>
          </a:xfrm>
          <a:prstGeom prst="rect">
            <a:avLst/>
          </a:prstGeom>
          <a:noFill/>
          <a:ln>
            <a:noFill/>
          </a:ln>
        </p:spPr>
      </p:pic>
      <p:pic>
        <p:nvPicPr>
          <p:cNvPr id="214" name="Google Shape;214;p29"/>
          <p:cNvPicPr preferRelativeResize="0"/>
          <p:nvPr/>
        </p:nvPicPr>
        <p:blipFill>
          <a:blip r:embed="rId4">
            <a:alphaModFix/>
          </a:blip>
          <a:stretch>
            <a:fillRect/>
          </a:stretch>
        </p:blipFill>
        <p:spPr>
          <a:xfrm>
            <a:off x="4797375" y="214250"/>
            <a:ext cx="2187679" cy="2038350"/>
          </a:xfrm>
          <a:prstGeom prst="rect">
            <a:avLst/>
          </a:prstGeom>
          <a:noFill/>
          <a:ln>
            <a:noFill/>
          </a:ln>
        </p:spPr>
      </p:pic>
      <p:pic>
        <p:nvPicPr>
          <p:cNvPr id="215" name="Google Shape;215;p29"/>
          <p:cNvPicPr preferRelativeResize="0"/>
          <p:nvPr/>
        </p:nvPicPr>
        <p:blipFill>
          <a:blip r:embed="rId5">
            <a:alphaModFix/>
          </a:blip>
          <a:stretch>
            <a:fillRect/>
          </a:stretch>
        </p:blipFill>
        <p:spPr>
          <a:xfrm>
            <a:off x="2028388" y="2373200"/>
            <a:ext cx="5087224" cy="20859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0"/>
          <p:cNvPicPr preferRelativeResize="0"/>
          <p:nvPr/>
        </p:nvPicPr>
        <p:blipFill rotWithShape="1">
          <a:blip r:embed="rId3">
            <a:alphaModFix/>
          </a:blip>
          <a:srcRect b="0" l="0" r="53042" t="0"/>
          <a:stretch/>
        </p:blipFill>
        <p:spPr>
          <a:xfrm>
            <a:off x="1695268" y="393213"/>
            <a:ext cx="2786425" cy="2181225"/>
          </a:xfrm>
          <a:prstGeom prst="rect">
            <a:avLst/>
          </a:prstGeom>
          <a:noFill/>
          <a:ln>
            <a:noFill/>
          </a:ln>
        </p:spPr>
      </p:pic>
      <p:pic>
        <p:nvPicPr>
          <p:cNvPr id="221" name="Google Shape;221;p30"/>
          <p:cNvPicPr preferRelativeResize="0"/>
          <p:nvPr/>
        </p:nvPicPr>
        <p:blipFill rotWithShape="1">
          <a:blip r:embed="rId4">
            <a:alphaModFix/>
          </a:blip>
          <a:srcRect b="0" l="0" r="52070" t="0"/>
          <a:stretch/>
        </p:blipFill>
        <p:spPr>
          <a:xfrm>
            <a:off x="2181000" y="2648663"/>
            <a:ext cx="2337550" cy="2101625"/>
          </a:xfrm>
          <a:prstGeom prst="rect">
            <a:avLst/>
          </a:prstGeom>
          <a:noFill/>
          <a:ln>
            <a:noFill/>
          </a:ln>
        </p:spPr>
      </p:pic>
      <p:pic>
        <p:nvPicPr>
          <p:cNvPr id="222" name="Google Shape;222;p30"/>
          <p:cNvPicPr preferRelativeResize="0"/>
          <p:nvPr/>
        </p:nvPicPr>
        <p:blipFill rotWithShape="1">
          <a:blip r:embed="rId4">
            <a:alphaModFix/>
          </a:blip>
          <a:srcRect b="0" l="56045" r="0" t="0"/>
          <a:stretch/>
        </p:blipFill>
        <p:spPr>
          <a:xfrm>
            <a:off x="4666975" y="2648663"/>
            <a:ext cx="2143601" cy="2101625"/>
          </a:xfrm>
          <a:prstGeom prst="rect">
            <a:avLst/>
          </a:prstGeom>
          <a:noFill/>
          <a:ln>
            <a:noFill/>
          </a:ln>
        </p:spPr>
      </p:pic>
      <p:pic>
        <p:nvPicPr>
          <p:cNvPr id="223" name="Google Shape;223;p30"/>
          <p:cNvPicPr preferRelativeResize="0"/>
          <p:nvPr/>
        </p:nvPicPr>
        <p:blipFill rotWithShape="1">
          <a:blip r:embed="rId3">
            <a:alphaModFix/>
          </a:blip>
          <a:srcRect b="0" l="53042" r="0" t="0"/>
          <a:stretch/>
        </p:blipFill>
        <p:spPr>
          <a:xfrm>
            <a:off x="4662293" y="393213"/>
            <a:ext cx="2786425" cy="2181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1"/>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Ángulo mandibular</a:t>
            </a:r>
            <a:endParaRPr/>
          </a:p>
        </p:txBody>
      </p:sp>
      <p:sp>
        <p:nvSpPr>
          <p:cNvPr id="229" name="Google Shape;229;p31"/>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s" sz="1400"/>
              <a:t>110-130 grados</a:t>
            </a:r>
            <a:endParaRPr sz="1400"/>
          </a:p>
          <a:p>
            <a:pPr indent="-317500" lvl="0" marL="457200" rtl="0" algn="l">
              <a:spcBef>
                <a:spcPts val="0"/>
              </a:spcBef>
              <a:spcAft>
                <a:spcPts val="0"/>
              </a:spcAft>
              <a:buSzPts val="1400"/>
              <a:buChar char="●"/>
            </a:pPr>
            <a:r>
              <a:rPr lang="es" sz="1400"/>
              <a:t>Variable entre edad, sexo y etnia</a:t>
            </a:r>
            <a:endParaRPr sz="1400"/>
          </a:p>
        </p:txBody>
      </p:sp>
      <p:pic>
        <p:nvPicPr>
          <p:cNvPr id="230" name="Google Shape;230;p31"/>
          <p:cNvPicPr preferRelativeResize="0"/>
          <p:nvPr/>
        </p:nvPicPr>
        <p:blipFill rotWithShape="1">
          <a:blip r:embed="rId3">
            <a:alphaModFix/>
          </a:blip>
          <a:srcRect b="15235" l="4893" r="6288" t="26770"/>
          <a:stretch/>
        </p:blipFill>
        <p:spPr>
          <a:xfrm>
            <a:off x="4572000" y="1168650"/>
            <a:ext cx="4127499" cy="28062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2"/>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Hueso hioides</a:t>
            </a:r>
            <a:endParaRPr/>
          </a:p>
        </p:txBody>
      </p:sp>
      <p:pic>
        <p:nvPicPr>
          <p:cNvPr id="236" name="Google Shape;236;p32"/>
          <p:cNvPicPr preferRelativeResize="0"/>
          <p:nvPr/>
        </p:nvPicPr>
        <p:blipFill rotWithShape="1">
          <a:blip r:embed="rId3">
            <a:alphaModFix/>
          </a:blip>
          <a:srcRect b="0" l="0" r="10386" t="0"/>
          <a:stretch/>
        </p:blipFill>
        <p:spPr>
          <a:xfrm>
            <a:off x="4572000" y="152400"/>
            <a:ext cx="4164400" cy="4838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33"/>
          <p:cNvPicPr preferRelativeResize="0"/>
          <p:nvPr/>
        </p:nvPicPr>
        <p:blipFill rotWithShape="1">
          <a:blip r:embed="rId3">
            <a:alphaModFix/>
          </a:blip>
          <a:srcRect b="5775" l="0" r="0" t="0"/>
          <a:stretch/>
        </p:blipFill>
        <p:spPr>
          <a:xfrm>
            <a:off x="2248500" y="292100"/>
            <a:ext cx="4647000" cy="45593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4"/>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800"/>
              <a:t>Columna vertebral</a:t>
            </a:r>
            <a:endParaRPr sz="2800"/>
          </a:p>
        </p:txBody>
      </p:sp>
      <p:pic>
        <p:nvPicPr>
          <p:cNvPr id="247" name="Google Shape;247;p34"/>
          <p:cNvPicPr preferRelativeResize="0"/>
          <p:nvPr/>
        </p:nvPicPr>
        <p:blipFill rotWithShape="1">
          <a:blip r:embed="rId3">
            <a:alphaModFix/>
          </a:blip>
          <a:srcRect b="0" l="24025" r="3823" t="5508"/>
          <a:stretch/>
        </p:blipFill>
        <p:spPr>
          <a:xfrm>
            <a:off x="4572000" y="147200"/>
            <a:ext cx="3556000" cy="48490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5"/>
          <p:cNvSpPr txBox="1"/>
          <p:nvPr>
            <p:ph type="title"/>
          </p:nvPr>
        </p:nvSpPr>
        <p:spPr>
          <a:xfrm>
            <a:off x="319500" y="936600"/>
            <a:ext cx="3198300" cy="981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3000"/>
              <a:t>Articulación glenohumeral</a:t>
            </a:r>
            <a:endParaRPr sz="3000"/>
          </a:p>
        </p:txBody>
      </p:sp>
      <p:pic>
        <p:nvPicPr>
          <p:cNvPr id="253" name="Google Shape;253;p35"/>
          <p:cNvPicPr preferRelativeResize="0"/>
          <p:nvPr/>
        </p:nvPicPr>
        <p:blipFill rotWithShape="1">
          <a:blip r:embed="rId3">
            <a:alphaModFix/>
          </a:blip>
          <a:srcRect b="1835" l="0" r="5186" t="0"/>
          <a:stretch/>
        </p:blipFill>
        <p:spPr>
          <a:xfrm>
            <a:off x="4572000" y="196825"/>
            <a:ext cx="4406100" cy="474982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6"/>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Sistema </a:t>
            </a:r>
            <a:r>
              <a:rPr lang="es"/>
              <a:t>cápsulo ligamentoso</a:t>
            </a:r>
            <a:r>
              <a:rPr lang="es"/>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37"/>
          <p:cNvPicPr preferRelativeResize="0"/>
          <p:nvPr/>
        </p:nvPicPr>
        <p:blipFill>
          <a:blip r:embed="rId3">
            <a:alphaModFix/>
          </a:blip>
          <a:stretch>
            <a:fillRect/>
          </a:stretch>
        </p:blipFill>
        <p:spPr>
          <a:xfrm>
            <a:off x="152400" y="1207000"/>
            <a:ext cx="8839202" cy="272950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38"/>
          <p:cNvPicPr preferRelativeResize="0"/>
          <p:nvPr/>
        </p:nvPicPr>
        <p:blipFill rotWithShape="1">
          <a:blip r:embed="rId3">
            <a:alphaModFix/>
          </a:blip>
          <a:srcRect b="3858" l="29358" r="33600" t="18813"/>
          <a:stretch/>
        </p:blipFill>
        <p:spPr>
          <a:xfrm>
            <a:off x="2701125" y="375775"/>
            <a:ext cx="3741751" cy="4391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39"/>
          <p:cNvPicPr preferRelativeResize="0"/>
          <p:nvPr/>
        </p:nvPicPr>
        <p:blipFill rotWithShape="1">
          <a:blip r:embed="rId3">
            <a:alphaModFix/>
          </a:blip>
          <a:srcRect b="10632" l="23972" r="6804" t="28156"/>
          <a:stretch/>
        </p:blipFill>
        <p:spPr>
          <a:xfrm>
            <a:off x="440863" y="294425"/>
            <a:ext cx="8262275" cy="4107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0"/>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Cápsula articular</a:t>
            </a:r>
            <a:endParaRPr/>
          </a:p>
        </p:txBody>
      </p:sp>
      <p:pic>
        <p:nvPicPr>
          <p:cNvPr id="279" name="Google Shape;279;p40"/>
          <p:cNvPicPr preferRelativeResize="0"/>
          <p:nvPr/>
        </p:nvPicPr>
        <p:blipFill rotWithShape="1">
          <a:blip r:embed="rId3">
            <a:alphaModFix/>
          </a:blip>
          <a:srcRect b="22590" l="27306" r="28875" t="43833"/>
          <a:stretch/>
        </p:blipFill>
        <p:spPr>
          <a:xfrm>
            <a:off x="4572000" y="1039812"/>
            <a:ext cx="3839849" cy="306387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41"/>
          <p:cNvPicPr preferRelativeResize="0"/>
          <p:nvPr/>
        </p:nvPicPr>
        <p:blipFill>
          <a:blip r:embed="rId3">
            <a:alphaModFix/>
          </a:blip>
          <a:stretch>
            <a:fillRect/>
          </a:stretch>
        </p:blipFill>
        <p:spPr>
          <a:xfrm>
            <a:off x="2901950" y="961812"/>
            <a:ext cx="3340100" cy="32198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2"/>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Disco articular</a:t>
            </a:r>
            <a:endParaRPr/>
          </a:p>
        </p:txBody>
      </p:sp>
      <p:pic>
        <p:nvPicPr>
          <p:cNvPr id="290" name="Google Shape;290;p42"/>
          <p:cNvPicPr preferRelativeResize="0"/>
          <p:nvPr/>
        </p:nvPicPr>
        <p:blipFill rotWithShape="1">
          <a:blip r:embed="rId3">
            <a:alphaModFix/>
          </a:blip>
          <a:srcRect b="24160" l="56325" r="25125" t="53160"/>
          <a:stretch/>
        </p:blipFill>
        <p:spPr>
          <a:xfrm>
            <a:off x="385600" y="1917700"/>
            <a:ext cx="2808001" cy="1930401"/>
          </a:xfrm>
          <a:prstGeom prst="rect">
            <a:avLst/>
          </a:prstGeom>
          <a:noFill/>
          <a:ln>
            <a:noFill/>
          </a:ln>
        </p:spPr>
      </p:pic>
      <p:pic>
        <p:nvPicPr>
          <p:cNvPr id="291" name="Google Shape;291;p42"/>
          <p:cNvPicPr preferRelativeResize="0"/>
          <p:nvPr/>
        </p:nvPicPr>
        <p:blipFill>
          <a:blip r:embed="rId4">
            <a:alphaModFix/>
          </a:blip>
          <a:stretch>
            <a:fillRect/>
          </a:stretch>
        </p:blipFill>
        <p:spPr>
          <a:xfrm flipH="1">
            <a:off x="3793488" y="877750"/>
            <a:ext cx="5239976" cy="3388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43"/>
          <p:cNvPicPr preferRelativeResize="0"/>
          <p:nvPr/>
        </p:nvPicPr>
        <p:blipFill rotWithShape="1">
          <a:blip r:embed="rId3">
            <a:alphaModFix/>
          </a:blip>
          <a:srcRect b="0" l="4278" r="7327" t="0"/>
          <a:stretch/>
        </p:blipFill>
        <p:spPr>
          <a:xfrm>
            <a:off x="487425" y="857250"/>
            <a:ext cx="4156697" cy="3429000"/>
          </a:xfrm>
          <a:prstGeom prst="rect">
            <a:avLst/>
          </a:prstGeom>
          <a:noFill/>
          <a:ln>
            <a:noFill/>
          </a:ln>
        </p:spPr>
      </p:pic>
      <p:pic>
        <p:nvPicPr>
          <p:cNvPr id="297" name="Google Shape;297;p43"/>
          <p:cNvPicPr preferRelativeResize="0"/>
          <p:nvPr/>
        </p:nvPicPr>
        <p:blipFill rotWithShape="1">
          <a:blip r:embed="rId4">
            <a:alphaModFix/>
          </a:blip>
          <a:srcRect b="11927" l="0" r="0" t="8763"/>
          <a:stretch/>
        </p:blipFill>
        <p:spPr>
          <a:xfrm>
            <a:off x="5008125" y="1117600"/>
            <a:ext cx="3648449" cy="29082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44"/>
          <p:cNvPicPr preferRelativeResize="0"/>
          <p:nvPr/>
        </p:nvPicPr>
        <p:blipFill>
          <a:blip r:embed="rId3">
            <a:alphaModFix/>
          </a:blip>
          <a:stretch>
            <a:fillRect/>
          </a:stretch>
        </p:blipFill>
        <p:spPr>
          <a:xfrm>
            <a:off x="152400" y="1208938"/>
            <a:ext cx="8839201" cy="27256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5"/>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Sistema muscular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pic>
        <p:nvPicPr>
          <p:cNvPr id="312" name="Google Shape;312;p46"/>
          <p:cNvPicPr preferRelativeResize="0"/>
          <p:nvPr/>
        </p:nvPicPr>
        <p:blipFill rotWithShape="1">
          <a:blip r:embed="rId3">
            <a:alphaModFix/>
          </a:blip>
          <a:srcRect b="15689" l="11863" r="0" t="12077"/>
          <a:stretch/>
        </p:blipFill>
        <p:spPr>
          <a:xfrm>
            <a:off x="1377463" y="160775"/>
            <a:ext cx="5883750" cy="4821949"/>
          </a:xfrm>
          <a:prstGeom prst="rect">
            <a:avLst/>
          </a:prstGeom>
          <a:noFill/>
          <a:ln>
            <a:noFill/>
          </a:ln>
        </p:spPr>
      </p:pic>
      <p:pic>
        <p:nvPicPr>
          <p:cNvPr id="313" name="Google Shape;313;p46"/>
          <p:cNvPicPr preferRelativeResize="0"/>
          <p:nvPr/>
        </p:nvPicPr>
        <p:blipFill rotWithShape="1">
          <a:blip r:embed="rId4">
            <a:alphaModFix/>
          </a:blip>
          <a:srcRect b="47054" l="0" r="38897" t="33854"/>
          <a:stretch/>
        </p:blipFill>
        <p:spPr>
          <a:xfrm>
            <a:off x="5629037" y="4126975"/>
            <a:ext cx="2137501" cy="6678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7"/>
          <p:cNvSpPr txBox="1"/>
          <p:nvPr>
            <p:ph type="title"/>
          </p:nvPr>
        </p:nvSpPr>
        <p:spPr>
          <a:xfrm>
            <a:off x="4037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Músculos masticatorios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8"/>
          <p:cNvSpPr txBox="1"/>
          <p:nvPr>
            <p:ph type="title"/>
          </p:nvPr>
        </p:nvSpPr>
        <p:spPr>
          <a:xfrm>
            <a:off x="312100" y="8479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Temporal</a:t>
            </a:r>
            <a:endParaRPr/>
          </a:p>
        </p:txBody>
      </p:sp>
      <p:pic>
        <p:nvPicPr>
          <p:cNvPr id="324" name="Google Shape;324;p48"/>
          <p:cNvPicPr preferRelativeResize="0"/>
          <p:nvPr/>
        </p:nvPicPr>
        <p:blipFill rotWithShape="1">
          <a:blip r:embed="rId3">
            <a:alphaModFix/>
          </a:blip>
          <a:srcRect b="15334" l="47283" r="17159" t="15341"/>
          <a:stretch/>
        </p:blipFill>
        <p:spPr>
          <a:xfrm>
            <a:off x="5215052" y="612552"/>
            <a:ext cx="3574802" cy="3918399"/>
          </a:xfrm>
          <a:prstGeom prst="rect">
            <a:avLst/>
          </a:prstGeom>
          <a:noFill/>
          <a:ln>
            <a:noFill/>
          </a:ln>
        </p:spPr>
      </p:pic>
      <p:sp>
        <p:nvSpPr>
          <p:cNvPr id="325" name="Google Shape;325;p48"/>
          <p:cNvSpPr txBox="1"/>
          <p:nvPr/>
        </p:nvSpPr>
        <p:spPr>
          <a:xfrm>
            <a:off x="547300" y="1525050"/>
            <a:ext cx="35748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Largo, plano y radiado. Ocupa la fosa del temporal en convergencia a la apófisis coronoides. </a:t>
            </a:r>
            <a:endParaRPr/>
          </a:p>
          <a:p>
            <a:pPr indent="0" lvl="0" marL="0" rtl="0" algn="l">
              <a:spcBef>
                <a:spcPts val="0"/>
              </a:spcBef>
              <a:spcAft>
                <a:spcPts val="0"/>
              </a:spcAft>
              <a:buNone/>
            </a:pPr>
            <a:r>
              <a:rPr lang="es"/>
              <a:t>Fibras anteriores </a:t>
            </a:r>
            <a:r>
              <a:rPr lang="es"/>
              <a:t>descienden</a:t>
            </a:r>
            <a:r>
              <a:rPr lang="es"/>
              <a:t> verticalmente Fibras medias en dirección oblicua Fibras posteriores en dirección horizontal en dirección al borde posterior de la apófisis coronoides</a:t>
            </a:r>
            <a:endParaRPr/>
          </a:p>
          <a:p>
            <a:pPr indent="0" lvl="0" marL="0" rtl="0" algn="l">
              <a:spcBef>
                <a:spcPts val="0"/>
              </a:spcBef>
              <a:spcAft>
                <a:spcPts val="0"/>
              </a:spcAft>
              <a:buNone/>
            </a:pPr>
            <a:r>
              <a:rPr lang="es"/>
              <a:t>Eleva la mandíbula y la retrae en función unilateral en la masticación.</a:t>
            </a:r>
            <a:endParaRPr/>
          </a:p>
          <a:p>
            <a:pPr indent="0" lvl="0" marL="0" rtl="0" algn="l">
              <a:spcBef>
                <a:spcPts val="0"/>
              </a:spcBef>
              <a:spcAft>
                <a:spcPts val="0"/>
              </a:spcAft>
              <a:buNone/>
            </a:pPr>
            <a:r>
              <a:rPr lang="es"/>
              <a:t>Inervado por la rama temporal del nervio mandibular</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9"/>
          <p:cNvSpPr txBox="1"/>
          <p:nvPr>
            <p:ph type="title"/>
          </p:nvPr>
        </p:nvSpPr>
        <p:spPr>
          <a:xfrm>
            <a:off x="176625" y="8482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Masetero</a:t>
            </a:r>
            <a:endParaRPr/>
          </a:p>
        </p:txBody>
      </p:sp>
      <p:sp>
        <p:nvSpPr>
          <p:cNvPr id="331" name="Google Shape;331;p49"/>
          <p:cNvSpPr txBox="1"/>
          <p:nvPr/>
        </p:nvSpPr>
        <p:spPr>
          <a:xfrm>
            <a:off x="391875" y="1524750"/>
            <a:ext cx="36147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SUPERFICIAL </a:t>
            </a:r>
            <a:endParaRPr/>
          </a:p>
          <a:p>
            <a:pPr indent="0" lvl="0" marL="0" rtl="0" algn="l">
              <a:spcBef>
                <a:spcPts val="0"/>
              </a:spcBef>
              <a:spcAft>
                <a:spcPts val="0"/>
              </a:spcAft>
              <a:buNone/>
            </a:pPr>
            <a:r>
              <a:rPr lang="es"/>
              <a:t>Desde la apófisis temporal y del cigomático hacia la tuberosidad maseterina del ángulo mandibular</a:t>
            </a:r>
            <a:endParaRPr/>
          </a:p>
          <a:p>
            <a:pPr indent="0" lvl="0" marL="0" rtl="0" algn="l">
              <a:spcBef>
                <a:spcPts val="0"/>
              </a:spcBef>
              <a:spcAft>
                <a:spcPts val="0"/>
              </a:spcAft>
              <a:buNone/>
            </a:pPr>
            <a:r>
              <a:rPr lang="es"/>
              <a:t>PROFUNDO </a:t>
            </a:r>
            <a:endParaRPr/>
          </a:p>
          <a:p>
            <a:pPr indent="0" lvl="0" marL="0" rtl="0" algn="l">
              <a:spcBef>
                <a:spcPts val="0"/>
              </a:spcBef>
              <a:spcAft>
                <a:spcPts val="0"/>
              </a:spcAft>
              <a:buNone/>
            </a:pPr>
            <a:r>
              <a:rPr lang="es"/>
              <a:t>Desde la apófisis cigomática hacia la rama mandibular en la superficie lateral, entre la inserción de la parte superficial y la base de la apófisis coronoide.</a:t>
            </a:r>
            <a:endParaRPr/>
          </a:p>
          <a:p>
            <a:pPr indent="0" lvl="0" marL="0" rtl="0" algn="l">
              <a:spcBef>
                <a:spcPts val="0"/>
              </a:spcBef>
              <a:spcAft>
                <a:spcPts val="0"/>
              </a:spcAft>
              <a:buNone/>
            </a:pPr>
            <a:r>
              <a:rPr lang="es"/>
              <a:t>Inervado por el nervio maseterino en su rama del nervio mandibular.</a:t>
            </a:r>
            <a:endParaRPr/>
          </a:p>
          <a:p>
            <a:pPr indent="0" lvl="0" marL="0" rtl="0" algn="l">
              <a:spcBef>
                <a:spcPts val="0"/>
              </a:spcBef>
              <a:spcAft>
                <a:spcPts val="0"/>
              </a:spcAft>
              <a:buNone/>
            </a:pPr>
            <a:r>
              <a:rPr lang="es"/>
              <a:t>Eleva y protruye la mandíbula</a:t>
            </a:r>
            <a:endParaRPr/>
          </a:p>
        </p:txBody>
      </p:sp>
      <p:pic>
        <p:nvPicPr>
          <p:cNvPr id="332" name="Google Shape;332;p49"/>
          <p:cNvPicPr preferRelativeResize="0"/>
          <p:nvPr/>
        </p:nvPicPr>
        <p:blipFill rotWithShape="1">
          <a:blip r:embed="rId3">
            <a:alphaModFix/>
          </a:blip>
          <a:srcRect b="31235" l="9082" r="0" t="37267"/>
          <a:stretch/>
        </p:blipFill>
        <p:spPr>
          <a:xfrm>
            <a:off x="5575300" y="341038"/>
            <a:ext cx="2921000" cy="2248684"/>
          </a:xfrm>
          <a:prstGeom prst="rect">
            <a:avLst/>
          </a:prstGeom>
          <a:noFill/>
          <a:ln>
            <a:noFill/>
          </a:ln>
        </p:spPr>
      </p:pic>
      <p:pic>
        <p:nvPicPr>
          <p:cNvPr id="333" name="Google Shape;333;p49"/>
          <p:cNvPicPr preferRelativeResize="0"/>
          <p:nvPr/>
        </p:nvPicPr>
        <p:blipFill rotWithShape="1">
          <a:blip r:embed="rId4">
            <a:alphaModFix/>
          </a:blip>
          <a:srcRect b="21327" l="10588" r="3882" t="49042"/>
          <a:stretch/>
        </p:blipFill>
        <p:spPr>
          <a:xfrm>
            <a:off x="5575300" y="2553775"/>
            <a:ext cx="2921000" cy="22486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id="338" name="Google Shape;338;p50"/>
          <p:cNvPicPr preferRelativeResize="0"/>
          <p:nvPr/>
        </p:nvPicPr>
        <p:blipFill rotWithShape="1">
          <a:blip r:embed="rId3">
            <a:alphaModFix/>
          </a:blip>
          <a:srcRect b="0" l="0" r="9526" t="50000"/>
          <a:stretch/>
        </p:blipFill>
        <p:spPr>
          <a:xfrm>
            <a:off x="1014525" y="786850"/>
            <a:ext cx="7114950" cy="4356650"/>
          </a:xfrm>
          <a:prstGeom prst="rect">
            <a:avLst/>
          </a:prstGeom>
          <a:noFill/>
          <a:ln>
            <a:noFill/>
          </a:ln>
        </p:spPr>
      </p:pic>
      <p:sp>
        <p:nvSpPr>
          <p:cNvPr id="339" name="Google Shape;339;p50"/>
          <p:cNvSpPr txBox="1"/>
          <p:nvPr>
            <p:ph idx="4294967295" type="title"/>
          </p:nvPr>
        </p:nvSpPr>
        <p:spPr>
          <a:xfrm>
            <a:off x="2289150" y="144250"/>
            <a:ext cx="4565700" cy="64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Masetero haz coronoide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1"/>
          <p:cNvSpPr txBox="1"/>
          <p:nvPr/>
        </p:nvSpPr>
        <p:spPr>
          <a:xfrm>
            <a:off x="130525" y="1509750"/>
            <a:ext cx="32634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zona posterior en el lado interno del proceso cigomático hacia el margen posterior del proceso coronoides</a:t>
            </a:r>
            <a:endParaRPr/>
          </a:p>
          <a:p>
            <a:pPr indent="0" lvl="0" marL="0" rtl="0" algn="l">
              <a:spcBef>
                <a:spcPts val="0"/>
              </a:spcBef>
              <a:spcAft>
                <a:spcPts val="0"/>
              </a:spcAft>
              <a:buNone/>
            </a:pPr>
            <a:r>
              <a:rPr lang="es"/>
              <a:t>Inervado</a:t>
            </a:r>
            <a:r>
              <a:rPr lang="es"/>
              <a:t> por las r</a:t>
            </a:r>
            <a:r>
              <a:rPr lang="es"/>
              <a:t>amas del nervio maseterino y cumple el papel de un freno en los movimientos de la mandíbula de retrusión y protrusión, retrae, estabiliza y eleva la mandíbula</a:t>
            </a:r>
            <a:endParaRPr/>
          </a:p>
        </p:txBody>
      </p:sp>
      <p:pic>
        <p:nvPicPr>
          <p:cNvPr id="345" name="Google Shape;345;p51"/>
          <p:cNvPicPr preferRelativeResize="0"/>
          <p:nvPr/>
        </p:nvPicPr>
        <p:blipFill rotWithShape="1">
          <a:blip r:embed="rId3">
            <a:alphaModFix/>
          </a:blip>
          <a:srcRect b="50556" l="1723" r="10349" t="0"/>
          <a:stretch/>
        </p:blipFill>
        <p:spPr>
          <a:xfrm>
            <a:off x="3393925" y="780513"/>
            <a:ext cx="5750076" cy="358247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2"/>
          <p:cNvSpPr txBox="1"/>
          <p:nvPr>
            <p:ph type="title"/>
          </p:nvPr>
        </p:nvSpPr>
        <p:spPr>
          <a:xfrm>
            <a:off x="299175" y="11712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Pterigoideo medial</a:t>
            </a:r>
            <a:endParaRPr/>
          </a:p>
        </p:txBody>
      </p:sp>
      <p:pic>
        <p:nvPicPr>
          <p:cNvPr id="351" name="Google Shape;351;p52"/>
          <p:cNvPicPr preferRelativeResize="0"/>
          <p:nvPr/>
        </p:nvPicPr>
        <p:blipFill rotWithShape="1">
          <a:blip r:embed="rId3">
            <a:alphaModFix/>
          </a:blip>
          <a:srcRect b="0" l="40655" r="16919" t="15540"/>
          <a:stretch/>
        </p:blipFill>
        <p:spPr>
          <a:xfrm>
            <a:off x="4572000" y="76200"/>
            <a:ext cx="4571999" cy="4991100"/>
          </a:xfrm>
          <a:prstGeom prst="rect">
            <a:avLst/>
          </a:prstGeom>
          <a:noFill/>
          <a:ln>
            <a:noFill/>
          </a:ln>
        </p:spPr>
      </p:pic>
      <p:sp>
        <p:nvSpPr>
          <p:cNvPr id="352" name="Google Shape;352;p52"/>
          <p:cNvSpPr txBox="1"/>
          <p:nvPr/>
        </p:nvSpPr>
        <p:spPr>
          <a:xfrm>
            <a:off x="467025" y="1848300"/>
            <a:ext cx="37095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f</a:t>
            </a:r>
            <a:r>
              <a:rPr lang="es"/>
              <a:t>osa pterigoidea y lámina lateral de la apófisis pterigoides hacia el ángulo de la superficie medial de la mandíbula</a:t>
            </a:r>
            <a:endParaRPr/>
          </a:p>
          <a:p>
            <a:pPr indent="0" lvl="0" marL="0" rtl="0" algn="l">
              <a:spcBef>
                <a:spcPts val="0"/>
              </a:spcBef>
              <a:spcAft>
                <a:spcPts val="0"/>
              </a:spcAft>
              <a:buNone/>
            </a:pPr>
            <a:r>
              <a:rPr lang="es"/>
              <a:t>Inervado por el nervio pterigoideo medial que es una rama del nervio mandibular.</a:t>
            </a:r>
            <a:endParaRPr/>
          </a:p>
          <a:p>
            <a:pPr indent="0" lvl="0" marL="0" rtl="0" algn="l">
              <a:spcBef>
                <a:spcPts val="0"/>
              </a:spcBef>
              <a:spcAft>
                <a:spcPts val="0"/>
              </a:spcAft>
              <a:buNone/>
            </a:pPr>
            <a:r>
              <a:rPr lang="es"/>
              <a:t>Ayuda a elevar la mandíbula y en contracción simultánea al pterigoideo lateral moviliza en lateral la mandíbula en un trabajo unilateral.</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3"/>
          <p:cNvSpPr txBox="1"/>
          <p:nvPr>
            <p:ph type="title"/>
          </p:nvPr>
        </p:nvSpPr>
        <p:spPr>
          <a:xfrm>
            <a:off x="327300" y="4937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Pterigoideo lateral</a:t>
            </a:r>
            <a:endParaRPr/>
          </a:p>
        </p:txBody>
      </p:sp>
      <p:pic>
        <p:nvPicPr>
          <p:cNvPr id="358" name="Google Shape;358;p53"/>
          <p:cNvPicPr preferRelativeResize="0"/>
          <p:nvPr/>
        </p:nvPicPr>
        <p:blipFill rotWithShape="1">
          <a:blip r:embed="rId3">
            <a:alphaModFix/>
          </a:blip>
          <a:srcRect b="0" l="40918" r="15867" t="15304"/>
          <a:stretch/>
        </p:blipFill>
        <p:spPr>
          <a:xfrm>
            <a:off x="4664312" y="192638"/>
            <a:ext cx="4318274" cy="4758225"/>
          </a:xfrm>
          <a:prstGeom prst="rect">
            <a:avLst/>
          </a:prstGeom>
          <a:noFill/>
          <a:ln>
            <a:noFill/>
          </a:ln>
        </p:spPr>
      </p:pic>
      <p:sp>
        <p:nvSpPr>
          <p:cNvPr id="359" name="Google Shape;359;p53"/>
          <p:cNvSpPr txBox="1"/>
          <p:nvPr/>
        </p:nvSpPr>
        <p:spPr>
          <a:xfrm>
            <a:off x="127800" y="1170800"/>
            <a:ext cx="44442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HAZ SUPERIOR</a:t>
            </a:r>
            <a:endParaRPr/>
          </a:p>
          <a:p>
            <a:pPr indent="0" lvl="0" marL="0" rtl="0" algn="l">
              <a:spcBef>
                <a:spcPts val="0"/>
              </a:spcBef>
              <a:spcAft>
                <a:spcPts val="0"/>
              </a:spcAft>
              <a:buNone/>
            </a:pPr>
            <a:r>
              <a:rPr lang="es"/>
              <a:t>Desde lresta infra temporal del ala mayor del</a:t>
            </a:r>
            <a:endParaRPr/>
          </a:p>
          <a:p>
            <a:pPr indent="0" lvl="0" marL="0" rtl="0" algn="l">
              <a:spcBef>
                <a:spcPts val="0"/>
              </a:spcBef>
              <a:spcAft>
                <a:spcPts val="0"/>
              </a:spcAft>
              <a:buNone/>
            </a:pPr>
            <a:r>
              <a:rPr lang="es"/>
              <a:t>esfenoides hacia el disco articular y cápsula fibrosa de la articulación temporomandibular</a:t>
            </a:r>
            <a:endParaRPr/>
          </a:p>
          <a:p>
            <a:pPr indent="0" lvl="0" marL="0" rtl="0" algn="l">
              <a:spcBef>
                <a:spcPts val="0"/>
              </a:spcBef>
              <a:spcAft>
                <a:spcPts val="0"/>
              </a:spcAft>
              <a:buNone/>
            </a:pPr>
            <a:r>
              <a:rPr lang="es"/>
              <a:t>HAZ INFERIOR</a:t>
            </a:r>
            <a:endParaRPr/>
          </a:p>
          <a:p>
            <a:pPr indent="0" lvl="0" marL="0" rtl="0" algn="l">
              <a:spcBef>
                <a:spcPts val="0"/>
              </a:spcBef>
              <a:spcAft>
                <a:spcPts val="0"/>
              </a:spcAft>
              <a:buNone/>
            </a:pPr>
            <a:r>
              <a:rPr lang="es"/>
              <a:t>Desde la lámina lateral de la apófisis pterigoides del</a:t>
            </a:r>
            <a:endParaRPr/>
          </a:p>
          <a:p>
            <a:pPr indent="0" lvl="0" marL="0" rtl="0" algn="l">
              <a:spcBef>
                <a:spcPts val="0"/>
              </a:spcBef>
              <a:spcAft>
                <a:spcPts val="0"/>
              </a:spcAft>
              <a:buNone/>
            </a:pPr>
            <a:r>
              <a:rPr lang="es"/>
              <a:t>hueso esfenoides hacia el cuello del cóndilo mandibular.</a:t>
            </a:r>
            <a:endParaRPr/>
          </a:p>
          <a:p>
            <a:pPr indent="0" lvl="0" marL="0" rtl="0" algn="l">
              <a:spcBef>
                <a:spcPts val="0"/>
              </a:spcBef>
              <a:spcAft>
                <a:spcPts val="0"/>
              </a:spcAft>
              <a:buNone/>
            </a:pPr>
            <a:r>
              <a:rPr lang="es"/>
              <a:t>Ambos inervados por el nervio pterigoideo lateral, rama del nervio mandibular.</a:t>
            </a:r>
            <a:endParaRPr/>
          </a:p>
          <a:p>
            <a:pPr indent="0" lvl="0" marL="0" rtl="0" algn="l">
              <a:spcBef>
                <a:spcPts val="0"/>
              </a:spcBef>
              <a:spcAft>
                <a:spcPts val="0"/>
              </a:spcAft>
              <a:buNone/>
            </a:pPr>
            <a:r>
              <a:rPr lang="es"/>
              <a:t>Funciona protruyendo la mandíbula en contracción bilateral y moviliza hacia lateral y superior la mandíbula al lado opuesto durante la masticación en contracción unilateral.</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4"/>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Músculos suprahioideos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55"/>
          <p:cNvSpPr txBox="1"/>
          <p:nvPr>
            <p:ph type="title"/>
          </p:nvPr>
        </p:nvSpPr>
        <p:spPr>
          <a:xfrm>
            <a:off x="247525" y="7401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Digástrico</a:t>
            </a:r>
            <a:endParaRPr/>
          </a:p>
        </p:txBody>
      </p:sp>
      <p:pic>
        <p:nvPicPr>
          <p:cNvPr id="370" name="Google Shape;370;p55"/>
          <p:cNvPicPr preferRelativeResize="0"/>
          <p:nvPr/>
        </p:nvPicPr>
        <p:blipFill rotWithShape="1">
          <a:blip r:embed="rId3">
            <a:alphaModFix/>
          </a:blip>
          <a:srcRect b="22444" l="51261" r="17170" t="45385"/>
          <a:stretch/>
        </p:blipFill>
        <p:spPr>
          <a:xfrm>
            <a:off x="5499100" y="85863"/>
            <a:ext cx="2803800" cy="1606374"/>
          </a:xfrm>
          <a:prstGeom prst="rect">
            <a:avLst/>
          </a:prstGeom>
          <a:noFill/>
          <a:ln>
            <a:noFill/>
          </a:ln>
        </p:spPr>
      </p:pic>
      <p:sp>
        <p:nvSpPr>
          <p:cNvPr id="371" name="Google Shape;371;p55"/>
          <p:cNvSpPr txBox="1"/>
          <p:nvPr/>
        </p:nvSpPr>
        <p:spPr>
          <a:xfrm>
            <a:off x="98425" y="1417200"/>
            <a:ext cx="43434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VIENTRE ANTERIOR</a:t>
            </a:r>
            <a:endParaRPr/>
          </a:p>
          <a:p>
            <a:pPr indent="0" lvl="0" marL="0" rtl="0" algn="l">
              <a:spcBef>
                <a:spcPts val="0"/>
              </a:spcBef>
              <a:spcAft>
                <a:spcPts val="0"/>
              </a:spcAft>
              <a:buNone/>
            </a:pPr>
            <a:r>
              <a:rPr lang="es"/>
              <a:t>Desde la fosa digástrica de la mandíbula hacia el hueso hioides a través de las fibras del tendón</a:t>
            </a:r>
            <a:endParaRPr/>
          </a:p>
          <a:p>
            <a:pPr indent="0" lvl="0" marL="0" rtl="0" algn="l">
              <a:spcBef>
                <a:spcPts val="0"/>
              </a:spcBef>
              <a:spcAft>
                <a:spcPts val="0"/>
              </a:spcAft>
              <a:buNone/>
            </a:pPr>
            <a:r>
              <a:rPr lang="es"/>
              <a:t>intermedio</a:t>
            </a:r>
            <a:endParaRPr/>
          </a:p>
          <a:p>
            <a:pPr indent="0" lvl="0" marL="0" rtl="0" algn="l">
              <a:spcBef>
                <a:spcPts val="0"/>
              </a:spcBef>
              <a:spcAft>
                <a:spcPts val="0"/>
              </a:spcAft>
              <a:buNone/>
            </a:pPr>
            <a:r>
              <a:rPr lang="es"/>
              <a:t>VIENTRE POSTERIOR</a:t>
            </a:r>
            <a:endParaRPr/>
          </a:p>
          <a:p>
            <a:pPr indent="0" lvl="0" marL="0" rtl="0" algn="l">
              <a:spcBef>
                <a:spcPts val="0"/>
              </a:spcBef>
              <a:spcAft>
                <a:spcPts val="0"/>
              </a:spcAft>
              <a:buNone/>
            </a:pPr>
            <a:r>
              <a:rPr lang="es"/>
              <a:t>Desde la incisión mastoides del hueso temporal en inserción por medio de fibras conectadas con el tendón intermedio del hioides.</a:t>
            </a:r>
            <a:endParaRPr/>
          </a:p>
          <a:p>
            <a:pPr indent="0" lvl="0" marL="0" rtl="0" algn="l">
              <a:spcBef>
                <a:spcPts val="0"/>
              </a:spcBef>
              <a:spcAft>
                <a:spcPts val="0"/>
              </a:spcAft>
              <a:buNone/>
            </a:pPr>
            <a:r>
              <a:rPr lang="es"/>
              <a:t>Inervado por el nervio milohioideo, rama del trigémino en la división mandibular.</a:t>
            </a:r>
            <a:endParaRPr/>
          </a:p>
          <a:p>
            <a:pPr indent="0" lvl="0" marL="0" rtl="0" algn="l">
              <a:spcBef>
                <a:spcPts val="0"/>
              </a:spcBef>
              <a:spcAft>
                <a:spcPts val="0"/>
              </a:spcAft>
              <a:buNone/>
            </a:pPr>
            <a:r>
              <a:rPr lang="es"/>
              <a:t>Durante la deglución eleva al hueso hioides y es un apoyo en la apertura bucal cuando el hioides se encuentra fijo.</a:t>
            </a:r>
            <a:endParaRPr/>
          </a:p>
        </p:txBody>
      </p:sp>
      <p:pic>
        <p:nvPicPr>
          <p:cNvPr id="372" name="Google Shape;372;p55"/>
          <p:cNvPicPr preferRelativeResize="0"/>
          <p:nvPr/>
        </p:nvPicPr>
        <p:blipFill rotWithShape="1">
          <a:blip r:embed="rId4">
            <a:alphaModFix/>
          </a:blip>
          <a:srcRect b="30590" l="51423" r="20737" t="41645"/>
          <a:stretch/>
        </p:blipFill>
        <p:spPr>
          <a:xfrm>
            <a:off x="5499100" y="1813713"/>
            <a:ext cx="2803800" cy="1572196"/>
          </a:xfrm>
          <a:prstGeom prst="rect">
            <a:avLst/>
          </a:prstGeom>
          <a:noFill/>
          <a:ln>
            <a:noFill/>
          </a:ln>
        </p:spPr>
      </p:pic>
      <p:pic>
        <p:nvPicPr>
          <p:cNvPr id="373" name="Google Shape;373;p55"/>
          <p:cNvPicPr preferRelativeResize="0"/>
          <p:nvPr/>
        </p:nvPicPr>
        <p:blipFill rotWithShape="1">
          <a:blip r:embed="rId5">
            <a:alphaModFix/>
          </a:blip>
          <a:srcRect b="23119" l="51352" r="19151" t="47872"/>
          <a:stretch/>
        </p:blipFill>
        <p:spPr>
          <a:xfrm>
            <a:off x="5499100" y="3507388"/>
            <a:ext cx="2803800" cy="15502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6"/>
          <p:cNvSpPr txBox="1"/>
          <p:nvPr>
            <p:ph type="title"/>
          </p:nvPr>
        </p:nvSpPr>
        <p:spPr>
          <a:xfrm>
            <a:off x="234825" y="12789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Genihioideo</a:t>
            </a:r>
            <a:endParaRPr/>
          </a:p>
        </p:txBody>
      </p:sp>
      <p:pic>
        <p:nvPicPr>
          <p:cNvPr id="379" name="Google Shape;379;p56"/>
          <p:cNvPicPr preferRelativeResize="0"/>
          <p:nvPr/>
        </p:nvPicPr>
        <p:blipFill rotWithShape="1">
          <a:blip r:embed="rId3">
            <a:alphaModFix/>
          </a:blip>
          <a:srcRect b="8289" l="0" r="62903" t="25921"/>
          <a:stretch/>
        </p:blipFill>
        <p:spPr>
          <a:xfrm>
            <a:off x="4702933" y="395662"/>
            <a:ext cx="4243691" cy="4352175"/>
          </a:xfrm>
          <a:prstGeom prst="rect">
            <a:avLst/>
          </a:prstGeom>
          <a:noFill/>
          <a:ln>
            <a:noFill/>
          </a:ln>
        </p:spPr>
      </p:pic>
      <p:sp>
        <p:nvSpPr>
          <p:cNvPr id="380" name="Google Shape;380;p56"/>
          <p:cNvSpPr txBox="1"/>
          <p:nvPr/>
        </p:nvSpPr>
        <p:spPr>
          <a:xfrm>
            <a:off x="343725" y="1956000"/>
            <a:ext cx="38274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e</a:t>
            </a:r>
            <a:r>
              <a:rPr lang="es"/>
              <a:t>spina mentoniana inferior de la mandíbula hacia el cuerpo del hioides.</a:t>
            </a:r>
            <a:endParaRPr/>
          </a:p>
          <a:p>
            <a:pPr indent="0" lvl="0" marL="0" rtl="0" algn="l">
              <a:spcBef>
                <a:spcPts val="0"/>
              </a:spcBef>
              <a:spcAft>
                <a:spcPts val="0"/>
              </a:spcAft>
              <a:buNone/>
            </a:pPr>
            <a:r>
              <a:rPr lang="es"/>
              <a:t>Inervado por la rama ventral del nervio espinal C1 por medio del nervio hipogloso.</a:t>
            </a:r>
            <a:endParaRPr/>
          </a:p>
          <a:p>
            <a:pPr indent="0" lvl="0" marL="0" rtl="0" algn="l">
              <a:spcBef>
                <a:spcPts val="0"/>
              </a:spcBef>
              <a:spcAft>
                <a:spcPts val="0"/>
              </a:spcAft>
              <a:buNone/>
            </a:pPr>
            <a:r>
              <a:rPr lang="es"/>
              <a:t>Eleva y empuja hacia delante el hueso hioides en la deglución y es un apoyo en la apertura mandibular cuando el hioides está fijo.</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7"/>
          <p:cNvSpPr txBox="1"/>
          <p:nvPr>
            <p:ph type="title"/>
          </p:nvPr>
        </p:nvSpPr>
        <p:spPr>
          <a:xfrm>
            <a:off x="269850" y="11712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Milohioideo</a:t>
            </a:r>
            <a:endParaRPr/>
          </a:p>
        </p:txBody>
      </p:sp>
      <p:pic>
        <p:nvPicPr>
          <p:cNvPr id="386" name="Google Shape;386;p57"/>
          <p:cNvPicPr preferRelativeResize="0"/>
          <p:nvPr/>
        </p:nvPicPr>
        <p:blipFill rotWithShape="1">
          <a:blip r:embed="rId3">
            <a:alphaModFix/>
          </a:blip>
          <a:srcRect b="25132" l="6433" r="66523" t="49905"/>
          <a:stretch/>
        </p:blipFill>
        <p:spPr>
          <a:xfrm>
            <a:off x="5511800" y="119812"/>
            <a:ext cx="2857501" cy="1533276"/>
          </a:xfrm>
          <a:prstGeom prst="rect">
            <a:avLst/>
          </a:prstGeom>
          <a:noFill/>
          <a:ln>
            <a:noFill/>
          </a:ln>
        </p:spPr>
      </p:pic>
      <p:sp>
        <p:nvSpPr>
          <p:cNvPr id="387" name="Google Shape;387;p57"/>
          <p:cNvSpPr txBox="1"/>
          <p:nvPr/>
        </p:nvSpPr>
        <p:spPr>
          <a:xfrm>
            <a:off x="76200" y="1848300"/>
            <a:ext cx="44325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l</a:t>
            </a:r>
            <a:r>
              <a:rPr lang="es"/>
              <a:t>ínea milohioidea de la mandíbula hacia el cuerpo del hioides, por medio de un tendón medio, también llamado rafe milohioideo.</a:t>
            </a:r>
            <a:endParaRPr/>
          </a:p>
          <a:p>
            <a:pPr indent="0" lvl="0" marL="0" rtl="0" algn="l">
              <a:spcBef>
                <a:spcPts val="0"/>
              </a:spcBef>
              <a:spcAft>
                <a:spcPts val="0"/>
              </a:spcAft>
              <a:buNone/>
            </a:pPr>
            <a:r>
              <a:rPr lang="es"/>
              <a:t>Inervado por medio del nervio milohioideo que es una rama del trigémino en su división mandibular.</a:t>
            </a:r>
            <a:endParaRPr/>
          </a:p>
          <a:p>
            <a:pPr indent="0" lvl="0" marL="0" rtl="0" algn="l">
              <a:spcBef>
                <a:spcPts val="0"/>
              </a:spcBef>
              <a:spcAft>
                <a:spcPts val="0"/>
              </a:spcAft>
              <a:buNone/>
            </a:pPr>
            <a:r>
              <a:rPr lang="es"/>
              <a:t>Durante la deglución eleva y mueve hacia delante al hioides, de igual forma eleva la lengua y el piso de la boca en la deglución y el habla, y ayuda a abrir la boca si el hioides está fijo.</a:t>
            </a:r>
            <a:endParaRPr/>
          </a:p>
        </p:txBody>
      </p:sp>
      <p:pic>
        <p:nvPicPr>
          <p:cNvPr id="388" name="Google Shape;388;p57"/>
          <p:cNvPicPr preferRelativeResize="0"/>
          <p:nvPr/>
        </p:nvPicPr>
        <p:blipFill rotWithShape="1">
          <a:blip r:embed="rId4">
            <a:alphaModFix/>
          </a:blip>
          <a:srcRect b="9309" l="8649" r="67425" t="68714"/>
          <a:stretch/>
        </p:blipFill>
        <p:spPr>
          <a:xfrm>
            <a:off x="5511800" y="1812531"/>
            <a:ext cx="2857501" cy="1525857"/>
          </a:xfrm>
          <a:prstGeom prst="rect">
            <a:avLst/>
          </a:prstGeom>
          <a:noFill/>
          <a:ln>
            <a:noFill/>
          </a:ln>
        </p:spPr>
      </p:pic>
      <p:pic>
        <p:nvPicPr>
          <p:cNvPr id="389" name="Google Shape;389;p57"/>
          <p:cNvPicPr preferRelativeResize="0"/>
          <p:nvPr/>
        </p:nvPicPr>
        <p:blipFill rotWithShape="1">
          <a:blip r:embed="rId5">
            <a:alphaModFix/>
          </a:blip>
          <a:srcRect b="7353" l="56267" r="14947" t="65308"/>
          <a:stretch/>
        </p:blipFill>
        <p:spPr>
          <a:xfrm>
            <a:off x="5511800" y="3497838"/>
            <a:ext cx="2857501" cy="152585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8"/>
          <p:cNvSpPr txBox="1"/>
          <p:nvPr>
            <p:ph type="title"/>
          </p:nvPr>
        </p:nvSpPr>
        <p:spPr>
          <a:xfrm>
            <a:off x="245825" y="1386588"/>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Estilohioideo</a:t>
            </a:r>
            <a:endParaRPr/>
          </a:p>
        </p:txBody>
      </p:sp>
      <p:pic>
        <p:nvPicPr>
          <p:cNvPr id="395" name="Google Shape;395;p58"/>
          <p:cNvPicPr preferRelativeResize="0"/>
          <p:nvPr/>
        </p:nvPicPr>
        <p:blipFill rotWithShape="1">
          <a:blip r:embed="rId3">
            <a:alphaModFix/>
          </a:blip>
          <a:srcRect b="0" l="42890" r="14815" t="15304"/>
          <a:stretch/>
        </p:blipFill>
        <p:spPr>
          <a:xfrm>
            <a:off x="4808107" y="353150"/>
            <a:ext cx="3977918" cy="4437176"/>
          </a:xfrm>
          <a:prstGeom prst="rect">
            <a:avLst/>
          </a:prstGeom>
          <a:noFill/>
          <a:ln>
            <a:noFill/>
          </a:ln>
        </p:spPr>
      </p:pic>
      <p:sp>
        <p:nvSpPr>
          <p:cNvPr id="396" name="Google Shape;396;p58"/>
          <p:cNvSpPr txBox="1"/>
          <p:nvPr/>
        </p:nvSpPr>
        <p:spPr>
          <a:xfrm>
            <a:off x="245825" y="2063688"/>
            <a:ext cx="40452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a</a:t>
            </a:r>
            <a:r>
              <a:rPr lang="es"/>
              <a:t>pófisis estiloides del hueso temporal hacia el cuerpo del hioides, dividido alrededor del tendón intermedio del músculo digástrico</a:t>
            </a:r>
            <a:endParaRPr/>
          </a:p>
          <a:p>
            <a:pPr indent="0" lvl="0" marL="0" rtl="0" algn="l">
              <a:spcBef>
                <a:spcPts val="0"/>
              </a:spcBef>
              <a:spcAft>
                <a:spcPts val="0"/>
              </a:spcAft>
              <a:buNone/>
            </a:pPr>
            <a:r>
              <a:rPr lang="es"/>
              <a:t>Inervado por la rama cervical del nervio facial</a:t>
            </a:r>
            <a:endParaRPr/>
          </a:p>
          <a:p>
            <a:pPr indent="0" lvl="0" marL="0" rtl="0" algn="l">
              <a:spcBef>
                <a:spcPts val="0"/>
              </a:spcBef>
              <a:spcAft>
                <a:spcPts val="0"/>
              </a:spcAft>
              <a:buNone/>
            </a:pPr>
            <a:r>
              <a:rPr lang="es"/>
              <a:t>Apoya a elevar y tirar del hueso hioides hacia posterior en la deglución y a abrir la mandíbula si el hioides está fijo.</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9"/>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Infrahioideos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0"/>
          <p:cNvSpPr txBox="1"/>
          <p:nvPr>
            <p:ph type="title"/>
          </p:nvPr>
        </p:nvSpPr>
        <p:spPr>
          <a:xfrm>
            <a:off x="240100" y="15034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Tirohioideo</a:t>
            </a:r>
            <a:endParaRPr/>
          </a:p>
        </p:txBody>
      </p:sp>
      <p:sp>
        <p:nvSpPr>
          <p:cNvPr id="407" name="Google Shape;407;p60"/>
          <p:cNvSpPr txBox="1"/>
          <p:nvPr/>
        </p:nvSpPr>
        <p:spPr>
          <a:xfrm>
            <a:off x="173800" y="2162550"/>
            <a:ext cx="4177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l</a:t>
            </a:r>
            <a:r>
              <a:rPr lang="es"/>
              <a:t>ínea oblicua del cartílago tiroides en dirección al borde inferior del cuerpo del hioides.</a:t>
            </a:r>
            <a:endParaRPr/>
          </a:p>
          <a:p>
            <a:pPr indent="0" lvl="0" marL="0" rtl="0" algn="l">
              <a:spcBef>
                <a:spcPts val="0"/>
              </a:spcBef>
              <a:spcAft>
                <a:spcPts val="0"/>
              </a:spcAft>
              <a:buNone/>
            </a:pPr>
            <a:r>
              <a:rPr lang="es"/>
              <a:t>Inervado por la rama ventral del nervio cervical (C1) a través del nervio hipogloso.</a:t>
            </a:r>
            <a:endParaRPr/>
          </a:p>
          <a:p>
            <a:pPr indent="0" lvl="0" marL="0" rtl="0" algn="l">
              <a:spcBef>
                <a:spcPts val="0"/>
              </a:spcBef>
              <a:spcAft>
                <a:spcPts val="0"/>
              </a:spcAft>
              <a:buNone/>
            </a:pPr>
            <a:r>
              <a:rPr lang="es"/>
              <a:t>Deprime y estabiliza el hueso hioides, y eleva la</a:t>
            </a:r>
            <a:endParaRPr/>
          </a:p>
          <a:p>
            <a:pPr indent="0" lvl="0" marL="0" rtl="0" algn="l">
              <a:spcBef>
                <a:spcPts val="0"/>
              </a:spcBef>
              <a:spcAft>
                <a:spcPts val="0"/>
              </a:spcAft>
              <a:buNone/>
            </a:pPr>
            <a:r>
              <a:rPr lang="es"/>
              <a:t>laringe en la deglución</a:t>
            </a:r>
            <a:endParaRPr/>
          </a:p>
        </p:txBody>
      </p:sp>
      <p:pic>
        <p:nvPicPr>
          <p:cNvPr id="408" name="Google Shape;408;p60"/>
          <p:cNvPicPr preferRelativeResize="0"/>
          <p:nvPr/>
        </p:nvPicPr>
        <p:blipFill rotWithShape="1">
          <a:blip r:embed="rId3">
            <a:alphaModFix/>
          </a:blip>
          <a:srcRect b="0" l="40447" r="11537" t="14908"/>
          <a:stretch/>
        </p:blipFill>
        <p:spPr>
          <a:xfrm>
            <a:off x="4669188" y="223163"/>
            <a:ext cx="4377494" cy="469717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1"/>
          <p:cNvSpPr txBox="1"/>
          <p:nvPr>
            <p:ph type="title"/>
          </p:nvPr>
        </p:nvSpPr>
        <p:spPr>
          <a:xfrm>
            <a:off x="278200" y="14944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Omohioideo</a:t>
            </a:r>
            <a:endParaRPr/>
          </a:p>
        </p:txBody>
      </p:sp>
      <p:sp>
        <p:nvSpPr>
          <p:cNvPr id="414" name="Google Shape;414;p61"/>
          <p:cNvSpPr txBox="1"/>
          <p:nvPr/>
        </p:nvSpPr>
        <p:spPr>
          <a:xfrm>
            <a:off x="145450" y="2171550"/>
            <a:ext cx="4310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Va desde el b</a:t>
            </a:r>
            <a:r>
              <a:rPr lang="es"/>
              <a:t>orde superior de la escápula en dirección al borde inferior del cuerpo del hioides.</a:t>
            </a:r>
            <a:endParaRPr/>
          </a:p>
          <a:p>
            <a:pPr indent="0" lvl="0" marL="0" rtl="0" algn="l">
              <a:spcBef>
                <a:spcPts val="0"/>
              </a:spcBef>
              <a:spcAft>
                <a:spcPts val="0"/>
              </a:spcAft>
              <a:buNone/>
            </a:pPr>
            <a:r>
              <a:rPr lang="es"/>
              <a:t>Inervado por la rama del asa cervical C1-C3.</a:t>
            </a:r>
            <a:endParaRPr/>
          </a:p>
          <a:p>
            <a:pPr indent="0" lvl="0" marL="0" rtl="0" algn="l">
              <a:spcBef>
                <a:spcPts val="0"/>
              </a:spcBef>
              <a:spcAft>
                <a:spcPts val="0"/>
              </a:spcAft>
              <a:buNone/>
            </a:pPr>
            <a:r>
              <a:rPr lang="es"/>
              <a:t>Deprime, tira hacia posterior y estabiliza el hueso</a:t>
            </a:r>
            <a:endParaRPr/>
          </a:p>
          <a:p>
            <a:pPr indent="0" lvl="0" marL="0" rtl="0" algn="l">
              <a:spcBef>
                <a:spcPts val="0"/>
              </a:spcBef>
              <a:spcAft>
                <a:spcPts val="0"/>
              </a:spcAft>
              <a:buNone/>
            </a:pPr>
            <a:r>
              <a:rPr lang="es"/>
              <a:t>hioides, además, deprime la laringe, y tensa la fascia cervical por medio del tendón intermedio.</a:t>
            </a:r>
            <a:endParaRPr/>
          </a:p>
        </p:txBody>
      </p:sp>
      <p:pic>
        <p:nvPicPr>
          <p:cNvPr id="415" name="Google Shape;415;p61"/>
          <p:cNvPicPr preferRelativeResize="0"/>
          <p:nvPr/>
        </p:nvPicPr>
        <p:blipFill rotWithShape="1">
          <a:blip r:embed="rId3">
            <a:alphaModFix/>
          </a:blip>
          <a:srcRect b="4735" l="41974" r="12974" t="53832"/>
          <a:stretch/>
        </p:blipFill>
        <p:spPr>
          <a:xfrm>
            <a:off x="5418125" y="646584"/>
            <a:ext cx="3027300" cy="1621800"/>
          </a:xfrm>
          <a:prstGeom prst="rect">
            <a:avLst/>
          </a:prstGeom>
          <a:noFill/>
          <a:ln>
            <a:noFill/>
          </a:ln>
        </p:spPr>
      </p:pic>
      <p:pic>
        <p:nvPicPr>
          <p:cNvPr id="416" name="Google Shape;416;p61"/>
          <p:cNvPicPr preferRelativeResize="0"/>
          <p:nvPr/>
        </p:nvPicPr>
        <p:blipFill rotWithShape="1">
          <a:blip r:embed="rId4">
            <a:alphaModFix/>
          </a:blip>
          <a:srcRect b="5077" l="45871" r="19350" t="53095"/>
          <a:stretch/>
        </p:blipFill>
        <p:spPr>
          <a:xfrm>
            <a:off x="5418125" y="2376208"/>
            <a:ext cx="3027300" cy="21207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2"/>
          <p:cNvSpPr txBox="1"/>
          <p:nvPr>
            <p:ph type="title"/>
          </p:nvPr>
        </p:nvSpPr>
        <p:spPr>
          <a:xfrm>
            <a:off x="290900" y="13789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Esternohioideo</a:t>
            </a:r>
            <a:endParaRPr/>
          </a:p>
        </p:txBody>
      </p:sp>
      <p:sp>
        <p:nvSpPr>
          <p:cNvPr id="422" name="Google Shape;422;p62"/>
          <p:cNvSpPr txBox="1"/>
          <p:nvPr/>
        </p:nvSpPr>
        <p:spPr>
          <a:xfrm>
            <a:off x="120950" y="2071350"/>
            <a:ext cx="43851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s</a:t>
            </a:r>
            <a:r>
              <a:rPr lang="es"/>
              <a:t>uperficie posterior del manubrio esternal,</a:t>
            </a:r>
            <a:endParaRPr/>
          </a:p>
          <a:p>
            <a:pPr indent="0" lvl="0" marL="0" rtl="0" algn="l">
              <a:spcBef>
                <a:spcPts val="0"/>
              </a:spcBef>
              <a:spcAft>
                <a:spcPts val="0"/>
              </a:spcAft>
              <a:buNone/>
            </a:pPr>
            <a:r>
              <a:rPr lang="es"/>
              <a:t>articulación esternoclavicular y superficie posterior</a:t>
            </a:r>
            <a:endParaRPr/>
          </a:p>
          <a:p>
            <a:pPr indent="0" lvl="0" marL="0" rtl="0" algn="l">
              <a:spcBef>
                <a:spcPts val="0"/>
              </a:spcBef>
              <a:spcAft>
                <a:spcPts val="0"/>
              </a:spcAft>
              <a:buNone/>
            </a:pPr>
            <a:r>
              <a:rPr lang="es"/>
              <a:t>del extremo medial de la clavícula hacia el borde inferior del cuerpo del hioide.</a:t>
            </a:r>
            <a:endParaRPr/>
          </a:p>
          <a:p>
            <a:pPr indent="0" lvl="0" marL="0" rtl="0" algn="l">
              <a:spcBef>
                <a:spcPts val="0"/>
              </a:spcBef>
              <a:spcAft>
                <a:spcPts val="0"/>
              </a:spcAft>
              <a:buNone/>
            </a:pPr>
            <a:r>
              <a:rPr lang="es"/>
              <a:t>Inervado por la rama del asa cervical C1-C3.</a:t>
            </a:r>
            <a:endParaRPr/>
          </a:p>
          <a:p>
            <a:pPr indent="0" lvl="0" marL="0" rtl="0" algn="l">
              <a:spcBef>
                <a:spcPts val="0"/>
              </a:spcBef>
              <a:spcAft>
                <a:spcPts val="0"/>
              </a:spcAft>
              <a:buNone/>
            </a:pPr>
            <a:r>
              <a:rPr lang="es"/>
              <a:t>Deprime y estabiliza el hueso hioides, además, deprime la laringe.</a:t>
            </a:r>
            <a:endParaRPr/>
          </a:p>
        </p:txBody>
      </p:sp>
      <p:pic>
        <p:nvPicPr>
          <p:cNvPr id="423" name="Google Shape;423;p62"/>
          <p:cNvPicPr preferRelativeResize="0"/>
          <p:nvPr/>
        </p:nvPicPr>
        <p:blipFill rotWithShape="1">
          <a:blip r:embed="rId3">
            <a:alphaModFix/>
          </a:blip>
          <a:srcRect b="0" l="41215" r="12490" t="41765"/>
          <a:stretch/>
        </p:blipFill>
        <p:spPr>
          <a:xfrm>
            <a:off x="5524250" y="2703400"/>
            <a:ext cx="2799549" cy="1980000"/>
          </a:xfrm>
          <a:prstGeom prst="rect">
            <a:avLst/>
          </a:prstGeom>
          <a:noFill/>
          <a:ln>
            <a:noFill/>
          </a:ln>
        </p:spPr>
      </p:pic>
      <p:pic>
        <p:nvPicPr>
          <p:cNvPr id="424" name="Google Shape;424;p62"/>
          <p:cNvPicPr preferRelativeResize="0"/>
          <p:nvPr/>
        </p:nvPicPr>
        <p:blipFill rotWithShape="1">
          <a:blip r:embed="rId4">
            <a:alphaModFix/>
          </a:blip>
          <a:srcRect b="4507" l="45665" r="20296" t="49071"/>
          <a:stretch/>
        </p:blipFill>
        <p:spPr>
          <a:xfrm>
            <a:off x="5524250" y="460100"/>
            <a:ext cx="2799549" cy="214640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63"/>
          <p:cNvSpPr txBox="1"/>
          <p:nvPr>
            <p:ph type="title"/>
          </p:nvPr>
        </p:nvSpPr>
        <p:spPr>
          <a:xfrm>
            <a:off x="252800" y="16021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Esternotiroideo</a:t>
            </a:r>
            <a:endParaRPr/>
          </a:p>
        </p:txBody>
      </p:sp>
      <p:sp>
        <p:nvSpPr>
          <p:cNvPr id="430" name="Google Shape;430;p63"/>
          <p:cNvSpPr txBox="1"/>
          <p:nvPr/>
        </p:nvSpPr>
        <p:spPr>
          <a:xfrm>
            <a:off x="252800" y="2279250"/>
            <a:ext cx="40452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s</a:t>
            </a:r>
            <a:r>
              <a:rPr lang="es"/>
              <a:t>uperficie posterior del manubrio esternal hacia la línea oblicua del cartílago tiroides.</a:t>
            </a:r>
            <a:endParaRPr/>
          </a:p>
          <a:p>
            <a:pPr indent="0" lvl="0" marL="0" rtl="0" algn="l">
              <a:spcBef>
                <a:spcPts val="0"/>
              </a:spcBef>
              <a:spcAft>
                <a:spcPts val="0"/>
              </a:spcAft>
              <a:buNone/>
            </a:pPr>
            <a:r>
              <a:rPr lang="es"/>
              <a:t>Inervado por la rama del asa cervical C2-C3.</a:t>
            </a:r>
            <a:endParaRPr/>
          </a:p>
          <a:p>
            <a:pPr indent="0" lvl="0" marL="0" rtl="0" algn="l">
              <a:spcBef>
                <a:spcPts val="0"/>
              </a:spcBef>
              <a:spcAft>
                <a:spcPts val="0"/>
              </a:spcAft>
              <a:buNone/>
            </a:pPr>
            <a:r>
              <a:rPr lang="es"/>
              <a:t>Deprime la laringe y el cartílago tiroides.</a:t>
            </a:r>
            <a:endParaRPr/>
          </a:p>
        </p:txBody>
      </p:sp>
      <p:pic>
        <p:nvPicPr>
          <p:cNvPr id="431" name="Google Shape;431;p63"/>
          <p:cNvPicPr preferRelativeResize="0"/>
          <p:nvPr/>
        </p:nvPicPr>
        <p:blipFill rotWithShape="1">
          <a:blip r:embed="rId3">
            <a:alphaModFix/>
          </a:blip>
          <a:srcRect b="0" l="41079" r="12769" t="58004"/>
          <a:stretch/>
        </p:blipFill>
        <p:spPr>
          <a:xfrm>
            <a:off x="4899425" y="441675"/>
            <a:ext cx="3971775" cy="2032074"/>
          </a:xfrm>
          <a:prstGeom prst="rect">
            <a:avLst/>
          </a:prstGeom>
          <a:noFill/>
          <a:ln>
            <a:noFill/>
          </a:ln>
        </p:spPr>
      </p:pic>
      <p:pic>
        <p:nvPicPr>
          <p:cNvPr id="432" name="Google Shape;432;p63"/>
          <p:cNvPicPr preferRelativeResize="0"/>
          <p:nvPr/>
        </p:nvPicPr>
        <p:blipFill rotWithShape="1">
          <a:blip r:embed="rId4">
            <a:alphaModFix/>
          </a:blip>
          <a:srcRect b="4036" l="43458" r="19330" t="62099"/>
          <a:stretch/>
        </p:blipFill>
        <p:spPr>
          <a:xfrm>
            <a:off x="4897825" y="2669750"/>
            <a:ext cx="3971775" cy="203207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4"/>
          <p:cNvSpPr txBox="1"/>
          <p:nvPr>
            <p:ph type="title"/>
          </p:nvPr>
        </p:nvSpPr>
        <p:spPr>
          <a:xfrm>
            <a:off x="277350" y="644550"/>
            <a:ext cx="4045200" cy="43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Esternocleidomastoideo</a:t>
            </a:r>
            <a:endParaRPr sz="2500"/>
          </a:p>
        </p:txBody>
      </p:sp>
      <p:sp>
        <p:nvSpPr>
          <p:cNvPr id="438" name="Google Shape;438;p64"/>
          <p:cNvSpPr txBox="1"/>
          <p:nvPr/>
        </p:nvSpPr>
        <p:spPr>
          <a:xfrm>
            <a:off x="144600" y="1081950"/>
            <a:ext cx="43107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CABEZA ESTERNAL</a:t>
            </a:r>
            <a:endParaRPr/>
          </a:p>
          <a:p>
            <a:pPr indent="0" lvl="0" marL="0" rtl="0" algn="l">
              <a:spcBef>
                <a:spcPts val="0"/>
              </a:spcBef>
              <a:spcAft>
                <a:spcPts val="0"/>
              </a:spcAft>
              <a:buNone/>
            </a:pPr>
            <a:r>
              <a:rPr lang="es"/>
              <a:t>Superficie anterior del manubrio esternal</a:t>
            </a:r>
            <a:endParaRPr/>
          </a:p>
          <a:p>
            <a:pPr indent="0" lvl="0" marL="0" rtl="0" algn="l">
              <a:spcBef>
                <a:spcPts val="0"/>
              </a:spcBef>
              <a:spcAft>
                <a:spcPts val="0"/>
              </a:spcAft>
              <a:buNone/>
            </a:pPr>
            <a:r>
              <a:rPr lang="es"/>
              <a:t>CABEZA CLAVICULAR</a:t>
            </a:r>
            <a:endParaRPr/>
          </a:p>
          <a:p>
            <a:pPr indent="0" lvl="0" marL="0" rtl="0" algn="l">
              <a:spcBef>
                <a:spcPts val="0"/>
              </a:spcBef>
              <a:spcAft>
                <a:spcPts val="0"/>
              </a:spcAft>
              <a:buNone/>
            </a:pPr>
            <a:r>
              <a:rPr lang="es"/>
              <a:t>Tercio medio de la superficie superior de la clavícula</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Ambas cabezas convergen en dirección a la apófisis mastoides del hueso temporal y la línea</a:t>
            </a:r>
            <a:endParaRPr/>
          </a:p>
          <a:p>
            <a:pPr indent="0" lvl="0" marL="0" rtl="0" algn="l">
              <a:spcBef>
                <a:spcPts val="0"/>
              </a:spcBef>
              <a:spcAft>
                <a:spcPts val="0"/>
              </a:spcAft>
              <a:buNone/>
            </a:pPr>
            <a:r>
              <a:rPr lang="es"/>
              <a:t>nucal superior del hueso occipital</a:t>
            </a:r>
            <a:endParaRPr/>
          </a:p>
          <a:p>
            <a:pPr indent="0" lvl="0" marL="0" rtl="0" algn="l">
              <a:spcBef>
                <a:spcPts val="0"/>
              </a:spcBef>
              <a:spcAft>
                <a:spcPts val="0"/>
              </a:spcAft>
              <a:buNone/>
            </a:pPr>
            <a:r>
              <a:rPr lang="es"/>
              <a:t>Inervado por el nervio accesorio (XI par craneal).</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En acción bilateral extiende la cabeza y apoya a la</a:t>
            </a:r>
            <a:endParaRPr/>
          </a:p>
          <a:p>
            <a:pPr indent="0" lvl="0" marL="0" rtl="0" algn="l">
              <a:spcBef>
                <a:spcPts val="0"/>
              </a:spcBef>
              <a:spcAft>
                <a:spcPts val="0"/>
              </a:spcAft>
              <a:buNone/>
            </a:pPr>
            <a:r>
              <a:rPr lang="es"/>
              <a:t>respiración haciendo una elevación del tórax.</a:t>
            </a:r>
            <a:endParaRPr/>
          </a:p>
          <a:p>
            <a:pPr indent="0" lvl="0" marL="0" rtl="0" algn="l">
              <a:spcBef>
                <a:spcPts val="0"/>
              </a:spcBef>
              <a:spcAft>
                <a:spcPts val="0"/>
              </a:spcAft>
              <a:buNone/>
            </a:pPr>
            <a:r>
              <a:rPr lang="es"/>
              <a:t>En acción unilateral flexiona lateralmente la cabeza hacia el mismo lado y genera una rotación al lado contralateral.</a:t>
            </a:r>
            <a:endParaRPr/>
          </a:p>
        </p:txBody>
      </p:sp>
      <p:pic>
        <p:nvPicPr>
          <p:cNvPr id="439" name="Google Shape;439;p64"/>
          <p:cNvPicPr preferRelativeResize="0"/>
          <p:nvPr/>
        </p:nvPicPr>
        <p:blipFill rotWithShape="1">
          <a:blip r:embed="rId3">
            <a:alphaModFix/>
          </a:blip>
          <a:srcRect b="0" l="0" r="8105" t="33620"/>
          <a:stretch/>
        </p:blipFill>
        <p:spPr>
          <a:xfrm>
            <a:off x="5574125" y="529438"/>
            <a:ext cx="2737650" cy="2058999"/>
          </a:xfrm>
          <a:prstGeom prst="rect">
            <a:avLst/>
          </a:prstGeom>
          <a:noFill/>
          <a:ln>
            <a:noFill/>
          </a:ln>
        </p:spPr>
      </p:pic>
      <p:pic>
        <p:nvPicPr>
          <p:cNvPr id="440" name="Google Shape;440;p64"/>
          <p:cNvPicPr preferRelativeResize="0"/>
          <p:nvPr/>
        </p:nvPicPr>
        <p:blipFill rotWithShape="1">
          <a:blip r:embed="rId4">
            <a:alphaModFix/>
          </a:blip>
          <a:srcRect b="0" l="9960" r="9968" t="46848"/>
          <a:stretch/>
        </p:blipFill>
        <p:spPr>
          <a:xfrm>
            <a:off x="5574125" y="2721938"/>
            <a:ext cx="2737650" cy="189212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5"/>
          <p:cNvSpPr txBox="1"/>
          <p:nvPr>
            <p:ph type="title"/>
          </p:nvPr>
        </p:nvSpPr>
        <p:spPr>
          <a:xfrm>
            <a:off x="301350" y="257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Suboccipitales</a:t>
            </a:r>
            <a:endParaRPr/>
          </a:p>
        </p:txBody>
      </p:sp>
      <p:sp>
        <p:nvSpPr>
          <p:cNvPr id="446" name="Google Shape;446;p65"/>
          <p:cNvSpPr txBox="1"/>
          <p:nvPr>
            <p:ph idx="2" type="body"/>
          </p:nvPr>
        </p:nvSpPr>
        <p:spPr>
          <a:xfrm>
            <a:off x="265500" y="749300"/>
            <a:ext cx="4116900" cy="3467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Inervados por el nervio suboccipital.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s" sz="1400">
                <a:solidFill>
                  <a:srgbClr val="000000"/>
                </a:solidFill>
                <a:latin typeface="Arial"/>
                <a:ea typeface="Arial"/>
                <a:cs typeface="Arial"/>
                <a:sym typeface="Arial"/>
              </a:rPr>
              <a:t>Recto posterior mayor de la cabeza</a:t>
            </a:r>
            <a:endParaRPr b="1"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Desde la apófisis espinosa del axis hacia el tercio medio de la línea nucal inferior del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occipital.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s" sz="1400">
                <a:solidFill>
                  <a:srgbClr val="000000"/>
                </a:solidFill>
                <a:latin typeface="Arial"/>
                <a:ea typeface="Arial"/>
                <a:cs typeface="Arial"/>
                <a:sym typeface="Arial"/>
              </a:rPr>
              <a:t>Recto posterior menor de la cabeza</a:t>
            </a:r>
            <a:endParaRPr b="1"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Desde el tubérculo posterior del atlas hacia el tercio interior de la línea nucal inferior del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occipital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Bilateral en función extienden la cabeza y unilateralmente extienden y giran la cabeza hacia el mismo lado.</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s" sz="1400">
                <a:solidFill>
                  <a:srgbClr val="000000"/>
                </a:solidFill>
                <a:latin typeface="Arial"/>
                <a:ea typeface="Arial"/>
                <a:cs typeface="Arial"/>
                <a:sym typeface="Arial"/>
              </a:rPr>
              <a:t>Oblicuo superior de la cabeza</a:t>
            </a:r>
            <a:endParaRPr b="1"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Desde la apófisis transversa del atlas hacia la línea nucal inferior del occipital.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Bilateralmente extienden la cabeza y unilateral flexionan lateralmente la cabeza hacia el mismo lado y giran la cabeza hacia el lado opuesto.</a:t>
            </a:r>
            <a:endParaRPr sz="1400">
              <a:solidFill>
                <a:srgbClr val="000000"/>
              </a:solidFill>
              <a:latin typeface="Arial"/>
              <a:ea typeface="Arial"/>
              <a:cs typeface="Arial"/>
              <a:sym typeface="Arial"/>
            </a:endParaRPr>
          </a:p>
        </p:txBody>
      </p:sp>
      <p:pic>
        <p:nvPicPr>
          <p:cNvPr id="447" name="Google Shape;447;p65"/>
          <p:cNvPicPr preferRelativeResize="0"/>
          <p:nvPr/>
        </p:nvPicPr>
        <p:blipFill rotWithShape="1">
          <a:blip r:embed="rId3">
            <a:alphaModFix/>
          </a:blip>
          <a:srcRect b="35509" l="0" r="0" t="42520"/>
          <a:stretch/>
        </p:blipFill>
        <p:spPr>
          <a:xfrm>
            <a:off x="5536975" y="212725"/>
            <a:ext cx="2794450" cy="1492251"/>
          </a:xfrm>
          <a:prstGeom prst="rect">
            <a:avLst/>
          </a:prstGeom>
          <a:noFill/>
          <a:ln>
            <a:noFill/>
          </a:ln>
        </p:spPr>
      </p:pic>
      <p:pic>
        <p:nvPicPr>
          <p:cNvPr id="448" name="Google Shape;448;p65"/>
          <p:cNvPicPr preferRelativeResize="0"/>
          <p:nvPr/>
        </p:nvPicPr>
        <p:blipFill rotWithShape="1">
          <a:blip r:embed="rId4">
            <a:alphaModFix/>
          </a:blip>
          <a:srcRect b="35509" l="0" r="0" t="42520"/>
          <a:stretch/>
        </p:blipFill>
        <p:spPr>
          <a:xfrm>
            <a:off x="5537000" y="1825625"/>
            <a:ext cx="2794400" cy="1492251"/>
          </a:xfrm>
          <a:prstGeom prst="rect">
            <a:avLst/>
          </a:prstGeom>
          <a:noFill/>
          <a:ln>
            <a:noFill/>
          </a:ln>
        </p:spPr>
      </p:pic>
      <p:pic>
        <p:nvPicPr>
          <p:cNvPr id="449" name="Google Shape;449;p65"/>
          <p:cNvPicPr preferRelativeResize="0"/>
          <p:nvPr/>
        </p:nvPicPr>
        <p:blipFill rotWithShape="1">
          <a:blip r:embed="rId5">
            <a:alphaModFix/>
          </a:blip>
          <a:srcRect b="35509" l="0" r="0" t="42520"/>
          <a:stretch/>
        </p:blipFill>
        <p:spPr>
          <a:xfrm>
            <a:off x="5536975" y="3438525"/>
            <a:ext cx="2794450" cy="149225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id="454" name="Google Shape;454;p66"/>
          <p:cNvPicPr preferRelativeResize="0"/>
          <p:nvPr/>
        </p:nvPicPr>
        <p:blipFill>
          <a:blip r:embed="rId3">
            <a:alphaModFix/>
          </a:blip>
          <a:stretch>
            <a:fillRect/>
          </a:stretch>
        </p:blipFill>
        <p:spPr>
          <a:xfrm>
            <a:off x="1971675" y="1123950"/>
            <a:ext cx="5200650" cy="28956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67"/>
          <p:cNvPicPr preferRelativeResize="0"/>
          <p:nvPr/>
        </p:nvPicPr>
        <p:blipFill rotWithShape="1">
          <a:blip r:embed="rId3">
            <a:alphaModFix/>
          </a:blip>
          <a:srcRect b="0" l="4415" r="0" t="0"/>
          <a:stretch/>
        </p:blipFill>
        <p:spPr>
          <a:xfrm>
            <a:off x="2095500" y="1200150"/>
            <a:ext cx="4953000" cy="27432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68"/>
          <p:cNvPicPr preferRelativeResize="0"/>
          <p:nvPr/>
        </p:nvPicPr>
        <p:blipFill rotWithShape="1">
          <a:blip r:embed="rId3">
            <a:alphaModFix/>
          </a:blip>
          <a:srcRect b="5168" l="0" r="0" t="0"/>
          <a:stretch/>
        </p:blipFill>
        <p:spPr>
          <a:xfrm>
            <a:off x="2374263" y="277450"/>
            <a:ext cx="4775625" cy="45885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id="469" name="Google Shape;469;p69"/>
          <p:cNvPicPr preferRelativeResize="0"/>
          <p:nvPr/>
        </p:nvPicPr>
        <p:blipFill>
          <a:blip r:embed="rId3">
            <a:alphaModFix/>
          </a:blip>
          <a:stretch>
            <a:fillRect/>
          </a:stretch>
        </p:blipFill>
        <p:spPr>
          <a:xfrm>
            <a:off x="2380975" y="152400"/>
            <a:ext cx="4382053" cy="48387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70"/>
          <p:cNvPicPr preferRelativeResize="0"/>
          <p:nvPr/>
        </p:nvPicPr>
        <p:blipFill>
          <a:blip r:embed="rId3">
            <a:alphaModFix/>
          </a:blip>
          <a:stretch>
            <a:fillRect/>
          </a:stretch>
        </p:blipFill>
        <p:spPr>
          <a:xfrm>
            <a:off x="1766888" y="1042988"/>
            <a:ext cx="5610225" cy="305752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71"/>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Sistema estomatognático</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72"/>
          <p:cNvSpPr txBox="1"/>
          <p:nvPr>
            <p:ph idx="1" type="body"/>
          </p:nvPr>
        </p:nvSpPr>
        <p:spPr>
          <a:xfrm>
            <a:off x="1800514" y="689551"/>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La boca es vista en unidad como el sistema estomatognático. Este sistema comprende a los huesos maxilares, la musculatura facial y masticatoria, mucosas y estructuras como los órganos dentales, glándulas salivales y la lengua. Las funciones son:</a:t>
            </a:r>
            <a:endParaRPr/>
          </a:p>
          <a:p>
            <a:pPr indent="-342900" lvl="0" marL="457200" rtl="0" algn="l">
              <a:spcBef>
                <a:spcPts val="1600"/>
              </a:spcBef>
              <a:spcAft>
                <a:spcPts val="0"/>
              </a:spcAft>
              <a:buSzPts val="1800"/>
              <a:buChar char="●"/>
            </a:pPr>
            <a:r>
              <a:rPr lang="es"/>
              <a:t>Masticación y principio de la deglución.</a:t>
            </a:r>
            <a:endParaRPr/>
          </a:p>
          <a:p>
            <a:pPr indent="-342900" lvl="0" marL="457200" rtl="0" algn="l">
              <a:spcBef>
                <a:spcPts val="0"/>
              </a:spcBef>
              <a:spcAft>
                <a:spcPts val="0"/>
              </a:spcAft>
              <a:buSzPts val="1800"/>
              <a:buChar char="●"/>
            </a:pPr>
            <a:r>
              <a:rPr lang="es"/>
              <a:t>Habla y fonación.</a:t>
            </a:r>
            <a:endParaRPr/>
          </a:p>
          <a:p>
            <a:pPr indent="-342900" lvl="0" marL="457200" rtl="0" algn="l">
              <a:spcBef>
                <a:spcPts val="0"/>
              </a:spcBef>
              <a:spcAft>
                <a:spcPts val="0"/>
              </a:spcAft>
              <a:buSzPts val="1800"/>
              <a:buChar char="●"/>
            </a:pPr>
            <a:r>
              <a:rPr lang="es"/>
              <a:t>Respiración.</a:t>
            </a:r>
            <a:endParaRPr/>
          </a:p>
          <a:p>
            <a:pPr indent="-342900" lvl="0" marL="457200" rtl="0" algn="l">
              <a:spcBef>
                <a:spcPts val="0"/>
              </a:spcBef>
              <a:spcAft>
                <a:spcPts val="0"/>
              </a:spcAft>
              <a:buSzPts val="1800"/>
              <a:buChar char="●"/>
            </a:pPr>
            <a:r>
              <a:rPr lang="es"/>
              <a:t>Respuestas de defensa.</a:t>
            </a:r>
            <a:endParaRPr/>
          </a:p>
          <a:p>
            <a:pPr indent="-342900" lvl="0" marL="457200" rtl="0" algn="l">
              <a:spcBef>
                <a:spcPts val="0"/>
              </a:spcBef>
              <a:spcAft>
                <a:spcPts val="0"/>
              </a:spcAft>
              <a:buSzPts val="1800"/>
              <a:buChar char="●"/>
            </a:pPr>
            <a:r>
              <a:rPr lang="es"/>
              <a:t>Gratificación sensorial y psíquica.</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73"/>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Oclusión</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74"/>
          <p:cNvSpPr txBox="1"/>
          <p:nvPr>
            <p:ph idx="1" type="body"/>
          </p:nvPr>
        </p:nvSpPr>
        <p:spPr>
          <a:xfrm>
            <a:off x="1879600" y="1355700"/>
            <a:ext cx="6864000" cy="243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Definida como la relación de los contactos presentes entre los arcos dentales superiores e inferiores, la oclusión es el resultado de una contracción sinérgica y coordinada de la musculatura encargada de la masticación. </a:t>
            </a:r>
            <a:endParaRPr/>
          </a:p>
          <a:p>
            <a:pPr indent="0" lvl="0" marL="0" rtl="0" algn="l">
              <a:spcBef>
                <a:spcPts val="1600"/>
              </a:spcBef>
              <a:spcAft>
                <a:spcPts val="1600"/>
              </a:spcAft>
              <a:buNone/>
            </a:pPr>
            <a:r>
              <a:rPr lang="es"/>
              <a:t>Una oclusión normal anatómica requerirá de una relación adecuada entre las piezas dentales maxilares y mandibulares, teniendo una congruencia entre el tamaño y la forma.</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pic>
        <p:nvPicPr>
          <p:cNvPr id="499" name="Google Shape;499;p75"/>
          <p:cNvPicPr preferRelativeResize="0"/>
          <p:nvPr/>
        </p:nvPicPr>
        <p:blipFill rotWithShape="1">
          <a:blip r:embed="rId3">
            <a:alphaModFix/>
          </a:blip>
          <a:srcRect b="2619" l="0" r="0" t="0"/>
          <a:stretch/>
        </p:blipFill>
        <p:spPr>
          <a:xfrm>
            <a:off x="2720175" y="277675"/>
            <a:ext cx="3703650" cy="458815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76"/>
          <p:cNvSpPr txBox="1"/>
          <p:nvPr>
            <p:ph idx="2" type="body"/>
          </p:nvPr>
        </p:nvSpPr>
        <p:spPr>
          <a:xfrm>
            <a:off x="4778375" y="558900"/>
            <a:ext cx="4218900" cy="40257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La encía conforma parte de la mucosa masticatoria. Recubre la apófisis alveolar y rodea la superficie cervical dental.</a:t>
            </a:r>
            <a:endParaRPr sz="1500"/>
          </a:p>
          <a:p>
            <a:pPr indent="-323850" lvl="0" marL="457200" rtl="0" algn="l">
              <a:spcBef>
                <a:spcPts val="0"/>
              </a:spcBef>
              <a:spcAft>
                <a:spcPts val="0"/>
              </a:spcAft>
              <a:buSzPts val="1500"/>
              <a:buChar char="●"/>
            </a:pPr>
            <a:r>
              <a:rPr lang="es" sz="1500"/>
              <a:t>El ligamento periodontal es un tejido conectivo que propicia la unión de las raíces dentales con el hueso alveolar y es el único ligamento que une dos tejidos mineralizados. Este acompaña al soporte dental, la propiocepción y la regulación del volumen del hueso alveolar. </a:t>
            </a:r>
            <a:endParaRPr sz="1500"/>
          </a:p>
        </p:txBody>
      </p:sp>
      <p:pic>
        <p:nvPicPr>
          <p:cNvPr id="505" name="Google Shape;505;p76"/>
          <p:cNvPicPr preferRelativeResize="0"/>
          <p:nvPr/>
        </p:nvPicPr>
        <p:blipFill rotWithShape="1">
          <a:blip r:embed="rId3">
            <a:alphaModFix/>
          </a:blip>
          <a:srcRect b="0" l="0" r="0" t="0"/>
          <a:stretch/>
        </p:blipFill>
        <p:spPr>
          <a:xfrm>
            <a:off x="599550" y="1040575"/>
            <a:ext cx="3083449" cy="30623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77"/>
          <p:cNvSpPr txBox="1"/>
          <p:nvPr>
            <p:ph idx="2" type="body"/>
          </p:nvPr>
        </p:nvSpPr>
        <p:spPr>
          <a:xfrm>
            <a:off x="4952200" y="558900"/>
            <a:ext cx="4045200" cy="40257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sz="1500"/>
              <a:t>El hueso alveolar compone al soporte primario dental. Este es una extensión del hueso del maxilar o mandibular,  y se forma anatómicamente en relación a cada diente. En esta estructura se alojan las raíces y su función es absorber y distribuir la presión oclusal al momento de los contactos dentales.</a:t>
            </a:r>
            <a:endParaRPr sz="1500"/>
          </a:p>
        </p:txBody>
      </p:sp>
      <p:pic>
        <p:nvPicPr>
          <p:cNvPr id="511" name="Google Shape;511;p77"/>
          <p:cNvPicPr preferRelativeResize="0"/>
          <p:nvPr/>
        </p:nvPicPr>
        <p:blipFill rotWithShape="1">
          <a:blip r:embed="rId3">
            <a:alphaModFix/>
          </a:blip>
          <a:srcRect b="0" l="0" r="0" t="0"/>
          <a:stretch/>
        </p:blipFill>
        <p:spPr>
          <a:xfrm>
            <a:off x="599550" y="1040575"/>
            <a:ext cx="3083449" cy="30623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El cemento radicular es un tejido mineral avascular que recubre a la raíz dental y dependiendo de la presencia de cementocitos puede ser acelular o celular. Es similar al tejido ósea y las patologías del hueso alveolar lo afectarán directamente. Su función es fijar la pieza dental al ligamento periodontal.</a:t>
            </a:r>
            <a:endParaRPr sz="1500"/>
          </a:p>
        </p:txBody>
      </p:sp>
      <p:pic>
        <p:nvPicPr>
          <p:cNvPr id="517" name="Google Shape;517;p78"/>
          <p:cNvPicPr preferRelativeResize="0"/>
          <p:nvPr/>
        </p:nvPicPr>
        <p:blipFill rotWithShape="1">
          <a:blip r:embed="rId3">
            <a:alphaModFix/>
          </a:blip>
          <a:srcRect b="2619" l="0" r="0" t="0"/>
          <a:stretch/>
        </p:blipFill>
        <p:spPr>
          <a:xfrm>
            <a:off x="716775" y="390250"/>
            <a:ext cx="3119060" cy="386394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pic>
        <p:nvPicPr>
          <p:cNvPr id="522" name="Google Shape;522;p79"/>
          <p:cNvPicPr preferRelativeResize="0"/>
          <p:nvPr/>
        </p:nvPicPr>
        <p:blipFill rotWithShape="1">
          <a:blip r:embed="rId3">
            <a:alphaModFix/>
          </a:blip>
          <a:srcRect b="50000" l="0" r="0" t="0"/>
          <a:stretch/>
        </p:blipFill>
        <p:spPr>
          <a:xfrm>
            <a:off x="187300" y="849540"/>
            <a:ext cx="4384700" cy="3444391"/>
          </a:xfrm>
          <a:prstGeom prst="rect">
            <a:avLst/>
          </a:prstGeom>
          <a:noFill/>
          <a:ln>
            <a:noFill/>
          </a:ln>
        </p:spPr>
      </p:pic>
      <p:pic>
        <p:nvPicPr>
          <p:cNvPr id="523" name="Google Shape;523;p79"/>
          <p:cNvPicPr preferRelativeResize="0"/>
          <p:nvPr/>
        </p:nvPicPr>
        <p:blipFill rotWithShape="1">
          <a:blip r:embed="rId3">
            <a:alphaModFix/>
          </a:blip>
          <a:srcRect b="0" l="0" r="0" t="50000"/>
          <a:stretch/>
        </p:blipFill>
        <p:spPr>
          <a:xfrm>
            <a:off x="4572000" y="849539"/>
            <a:ext cx="4384700" cy="3444428"/>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pic>
        <p:nvPicPr>
          <p:cNvPr id="528" name="Google Shape;528;p80"/>
          <p:cNvPicPr preferRelativeResize="0"/>
          <p:nvPr/>
        </p:nvPicPr>
        <p:blipFill>
          <a:blip r:embed="rId3">
            <a:alphaModFix/>
          </a:blip>
          <a:stretch>
            <a:fillRect/>
          </a:stretch>
        </p:blipFill>
        <p:spPr>
          <a:xfrm>
            <a:off x="2528013" y="152400"/>
            <a:ext cx="4087968" cy="483869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8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Piezas anteriores: fuerzas horizontales </a:t>
            </a:r>
            <a:endParaRPr sz="1500"/>
          </a:p>
          <a:p>
            <a:pPr indent="-323850" lvl="0" marL="457200" rtl="0" algn="l">
              <a:spcBef>
                <a:spcPts val="0"/>
              </a:spcBef>
              <a:spcAft>
                <a:spcPts val="0"/>
              </a:spcAft>
              <a:buSzPts val="1500"/>
              <a:buChar char="●"/>
            </a:pPr>
            <a:r>
              <a:rPr lang="es" sz="1500"/>
              <a:t>Piezas posteriores: fuerzas verticales</a:t>
            </a:r>
            <a:endParaRPr sz="1500"/>
          </a:p>
        </p:txBody>
      </p:sp>
      <p:pic>
        <p:nvPicPr>
          <p:cNvPr id="534" name="Google Shape;534;p81"/>
          <p:cNvPicPr preferRelativeResize="0"/>
          <p:nvPr/>
        </p:nvPicPr>
        <p:blipFill>
          <a:blip r:embed="rId3">
            <a:alphaModFix/>
          </a:blip>
          <a:stretch>
            <a:fillRect/>
          </a:stretch>
        </p:blipFill>
        <p:spPr>
          <a:xfrm>
            <a:off x="614600" y="1657350"/>
            <a:ext cx="3333750" cy="18288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pic>
        <p:nvPicPr>
          <p:cNvPr id="539" name="Google Shape;539;p82"/>
          <p:cNvPicPr preferRelativeResize="0"/>
          <p:nvPr/>
        </p:nvPicPr>
        <p:blipFill rotWithShape="1">
          <a:blip r:embed="rId3">
            <a:alphaModFix/>
          </a:blip>
          <a:srcRect b="0" l="0" r="0" t="14973"/>
          <a:stretch/>
        </p:blipFill>
        <p:spPr>
          <a:xfrm>
            <a:off x="1803200" y="792338"/>
            <a:ext cx="5537600" cy="35588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83"/>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Surcos y cúspides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id="549" name="Google Shape;549;p84"/>
          <p:cNvPicPr preferRelativeResize="0"/>
          <p:nvPr/>
        </p:nvPicPr>
        <p:blipFill>
          <a:blip r:embed="rId3">
            <a:alphaModFix/>
          </a:blip>
          <a:stretch>
            <a:fillRect/>
          </a:stretch>
        </p:blipFill>
        <p:spPr>
          <a:xfrm rot="-5400000">
            <a:off x="2818348" y="-345839"/>
            <a:ext cx="3507300" cy="5835174"/>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id="554" name="Google Shape;554;p85"/>
          <p:cNvPicPr preferRelativeResize="0"/>
          <p:nvPr/>
        </p:nvPicPr>
        <p:blipFill rotWithShape="1">
          <a:blip r:embed="rId3">
            <a:alphaModFix/>
          </a:blip>
          <a:srcRect b="8855" l="9239" r="0" t="11298"/>
          <a:stretch/>
        </p:blipFill>
        <p:spPr>
          <a:xfrm>
            <a:off x="241100" y="445225"/>
            <a:ext cx="4391752" cy="3863552"/>
          </a:xfrm>
          <a:prstGeom prst="rect">
            <a:avLst/>
          </a:prstGeom>
          <a:noFill/>
          <a:ln>
            <a:noFill/>
          </a:ln>
        </p:spPr>
      </p:pic>
      <p:pic>
        <p:nvPicPr>
          <p:cNvPr id="555" name="Google Shape;555;p85"/>
          <p:cNvPicPr preferRelativeResize="0"/>
          <p:nvPr/>
        </p:nvPicPr>
        <p:blipFill rotWithShape="1">
          <a:blip r:embed="rId4">
            <a:alphaModFix/>
          </a:blip>
          <a:srcRect b="17194" l="5960" r="7158" t="9513"/>
          <a:stretch/>
        </p:blipFill>
        <p:spPr>
          <a:xfrm>
            <a:off x="4322675" y="445225"/>
            <a:ext cx="4580209" cy="3863552"/>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id="560" name="Google Shape;560;p86"/>
          <p:cNvPicPr preferRelativeResize="0"/>
          <p:nvPr/>
        </p:nvPicPr>
        <p:blipFill rotWithShape="1">
          <a:blip r:embed="rId3">
            <a:alphaModFix/>
          </a:blip>
          <a:srcRect b="26489" l="23707" r="23138" t="27465"/>
          <a:stretch/>
        </p:blipFill>
        <p:spPr>
          <a:xfrm>
            <a:off x="4572000" y="1460613"/>
            <a:ext cx="4562799" cy="2222275"/>
          </a:xfrm>
          <a:prstGeom prst="rect">
            <a:avLst/>
          </a:prstGeom>
          <a:noFill/>
          <a:ln>
            <a:noFill/>
          </a:ln>
        </p:spPr>
      </p:pic>
      <p:pic>
        <p:nvPicPr>
          <p:cNvPr id="561" name="Google Shape;561;p86"/>
          <p:cNvPicPr preferRelativeResize="0"/>
          <p:nvPr/>
        </p:nvPicPr>
        <p:blipFill rotWithShape="1">
          <a:blip r:embed="rId4">
            <a:alphaModFix/>
          </a:blip>
          <a:srcRect b="9441" l="9237" r="5778" t="11288"/>
          <a:stretch/>
        </p:blipFill>
        <p:spPr>
          <a:xfrm>
            <a:off x="167550" y="558800"/>
            <a:ext cx="4112348" cy="3835402"/>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pic>
        <p:nvPicPr>
          <p:cNvPr id="566" name="Google Shape;566;p87"/>
          <p:cNvPicPr preferRelativeResize="0"/>
          <p:nvPr/>
        </p:nvPicPr>
        <p:blipFill rotWithShape="1">
          <a:blip r:embed="rId3">
            <a:alphaModFix/>
          </a:blip>
          <a:srcRect b="26489" l="23707" r="23138" t="27465"/>
          <a:stretch/>
        </p:blipFill>
        <p:spPr>
          <a:xfrm>
            <a:off x="4572000" y="1460613"/>
            <a:ext cx="4562799" cy="2222275"/>
          </a:xfrm>
          <a:prstGeom prst="rect">
            <a:avLst/>
          </a:prstGeom>
          <a:noFill/>
          <a:ln>
            <a:noFill/>
          </a:ln>
        </p:spPr>
      </p:pic>
      <p:pic>
        <p:nvPicPr>
          <p:cNvPr id="567" name="Google Shape;567;p87"/>
          <p:cNvPicPr preferRelativeResize="0"/>
          <p:nvPr/>
        </p:nvPicPr>
        <p:blipFill rotWithShape="1">
          <a:blip r:embed="rId4">
            <a:alphaModFix/>
          </a:blip>
          <a:srcRect b="17455" l="7092" r="7152" t="9509"/>
          <a:stretch/>
        </p:blipFill>
        <p:spPr>
          <a:xfrm rot="-128271">
            <a:off x="68555" y="502308"/>
            <a:ext cx="4412641" cy="375788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8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Tipos de tratamientos dentales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89"/>
          <p:cNvSpPr txBox="1"/>
          <p:nvPr>
            <p:ph type="title"/>
          </p:nvPr>
        </p:nvSpPr>
        <p:spPr>
          <a:xfrm>
            <a:off x="265500" y="1270650"/>
            <a:ext cx="4045200" cy="107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Ortodoncia y ortopedia maxilar</a:t>
            </a:r>
            <a:endParaRPr sz="3500"/>
          </a:p>
        </p:txBody>
      </p:sp>
      <p:sp>
        <p:nvSpPr>
          <p:cNvPr id="578" name="Google Shape;578;p8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R</a:t>
            </a:r>
            <a:r>
              <a:rPr lang="es" sz="1500"/>
              <a:t>esponsable de la supervisión, cuidado y corrección de las estructuras dentofaciales que requieran el movimiento dental o la corrección de estructuras óseas. Además, esta área abarca el tratamiento de las maloclusiones en el manejo de la corrección de anomalías dentomaxilofaciales.</a:t>
            </a:r>
            <a:endParaRPr sz="1500"/>
          </a:p>
        </p:txBody>
      </p:sp>
      <p:pic>
        <p:nvPicPr>
          <p:cNvPr id="579" name="Google Shape;579;p89"/>
          <p:cNvPicPr preferRelativeResize="0"/>
          <p:nvPr/>
        </p:nvPicPr>
        <p:blipFill>
          <a:blip r:embed="rId3">
            <a:alphaModFix/>
          </a:blip>
          <a:stretch>
            <a:fillRect/>
          </a:stretch>
        </p:blipFill>
        <p:spPr>
          <a:xfrm>
            <a:off x="930775" y="2348850"/>
            <a:ext cx="2714625" cy="15240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90"/>
          <p:cNvPicPr preferRelativeResize="0"/>
          <p:nvPr/>
        </p:nvPicPr>
        <p:blipFill>
          <a:blip r:embed="rId3">
            <a:alphaModFix/>
          </a:blip>
          <a:stretch>
            <a:fillRect/>
          </a:stretch>
        </p:blipFill>
        <p:spPr>
          <a:xfrm>
            <a:off x="145113" y="1161363"/>
            <a:ext cx="4229100" cy="2820775"/>
          </a:xfrm>
          <a:prstGeom prst="rect">
            <a:avLst/>
          </a:prstGeom>
          <a:noFill/>
          <a:ln>
            <a:noFill/>
          </a:ln>
        </p:spPr>
      </p:pic>
      <p:pic>
        <p:nvPicPr>
          <p:cNvPr id="585" name="Google Shape;585;p90"/>
          <p:cNvPicPr preferRelativeResize="0"/>
          <p:nvPr/>
        </p:nvPicPr>
        <p:blipFill>
          <a:blip r:embed="rId4">
            <a:alphaModFix/>
          </a:blip>
          <a:stretch>
            <a:fillRect/>
          </a:stretch>
        </p:blipFill>
        <p:spPr>
          <a:xfrm>
            <a:off x="4517088" y="1161375"/>
            <a:ext cx="4481812" cy="28207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91"/>
          <p:cNvPicPr preferRelativeResize="0"/>
          <p:nvPr/>
        </p:nvPicPr>
        <p:blipFill rotWithShape="1">
          <a:blip r:embed="rId3">
            <a:alphaModFix/>
          </a:blip>
          <a:srcRect b="13435" l="21335" r="32372" t="4938"/>
          <a:stretch/>
        </p:blipFill>
        <p:spPr>
          <a:xfrm>
            <a:off x="1228777" y="857664"/>
            <a:ext cx="2592148" cy="3428175"/>
          </a:xfrm>
          <a:prstGeom prst="rect">
            <a:avLst/>
          </a:prstGeom>
          <a:noFill/>
          <a:ln>
            <a:noFill/>
          </a:ln>
        </p:spPr>
      </p:pic>
      <p:pic>
        <p:nvPicPr>
          <p:cNvPr id="591" name="Google Shape;591;p91"/>
          <p:cNvPicPr preferRelativeResize="0"/>
          <p:nvPr/>
        </p:nvPicPr>
        <p:blipFill rotWithShape="1">
          <a:blip r:embed="rId4">
            <a:alphaModFix/>
          </a:blip>
          <a:srcRect b="0" l="11954" r="7380" t="0"/>
          <a:stretch/>
        </p:blipFill>
        <p:spPr>
          <a:xfrm>
            <a:off x="3965525" y="940663"/>
            <a:ext cx="3949700" cy="326217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id="596" name="Google Shape;596;p92"/>
          <p:cNvPicPr preferRelativeResize="0"/>
          <p:nvPr/>
        </p:nvPicPr>
        <p:blipFill rotWithShape="1">
          <a:blip r:embed="rId3">
            <a:alphaModFix/>
          </a:blip>
          <a:srcRect b="0" l="10290" r="14920" t="0"/>
          <a:stretch/>
        </p:blipFill>
        <p:spPr>
          <a:xfrm>
            <a:off x="402063" y="893287"/>
            <a:ext cx="3766676" cy="3356924"/>
          </a:xfrm>
          <a:prstGeom prst="rect">
            <a:avLst/>
          </a:prstGeom>
          <a:noFill/>
          <a:ln>
            <a:noFill/>
          </a:ln>
        </p:spPr>
      </p:pic>
      <p:pic>
        <p:nvPicPr>
          <p:cNvPr id="597" name="Google Shape;597;p92"/>
          <p:cNvPicPr preferRelativeResize="0"/>
          <p:nvPr/>
        </p:nvPicPr>
        <p:blipFill>
          <a:blip r:embed="rId4">
            <a:alphaModFix/>
          </a:blip>
          <a:stretch>
            <a:fillRect/>
          </a:stretch>
        </p:blipFill>
        <p:spPr>
          <a:xfrm>
            <a:off x="4266038" y="893276"/>
            <a:ext cx="4475900" cy="3356948"/>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93"/>
          <p:cNvPicPr preferRelativeResize="0"/>
          <p:nvPr/>
        </p:nvPicPr>
        <p:blipFill rotWithShape="1">
          <a:blip r:embed="rId3">
            <a:alphaModFix/>
          </a:blip>
          <a:srcRect b="34257" l="0" r="0" t="8002"/>
          <a:stretch/>
        </p:blipFill>
        <p:spPr>
          <a:xfrm>
            <a:off x="698497" y="1107204"/>
            <a:ext cx="3804426" cy="2929088"/>
          </a:xfrm>
          <a:prstGeom prst="rect">
            <a:avLst/>
          </a:prstGeom>
          <a:noFill/>
          <a:ln>
            <a:noFill/>
          </a:ln>
        </p:spPr>
      </p:pic>
      <p:pic>
        <p:nvPicPr>
          <p:cNvPr id="603" name="Google Shape;603;p93"/>
          <p:cNvPicPr preferRelativeResize="0"/>
          <p:nvPr/>
        </p:nvPicPr>
        <p:blipFill rotWithShape="1">
          <a:blip r:embed="rId4">
            <a:alphaModFix/>
          </a:blip>
          <a:srcRect b="34257" l="0" r="0" t="8002"/>
          <a:stretch/>
        </p:blipFill>
        <p:spPr>
          <a:xfrm>
            <a:off x="4641078" y="1107209"/>
            <a:ext cx="3804426" cy="2929048"/>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94"/>
          <p:cNvSpPr txBox="1"/>
          <p:nvPr>
            <p:ph type="title"/>
          </p:nvPr>
        </p:nvSpPr>
        <p:spPr>
          <a:xfrm>
            <a:off x="329000" y="926925"/>
            <a:ext cx="4045200" cy="106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Blanqueamiento dental</a:t>
            </a:r>
            <a:endParaRPr sz="3500"/>
          </a:p>
        </p:txBody>
      </p:sp>
      <p:sp>
        <p:nvSpPr>
          <p:cNvPr id="609" name="Google Shape;609;p9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500"/>
              <a:t>D</a:t>
            </a:r>
            <a:r>
              <a:rPr lang="es" sz="1500"/>
              <a:t>e tipo estético, el blanqueamiento dental consiste en el aclaramiento del color de los órganos dentales reduciendo el tono por medio de sustancias químicas.</a:t>
            </a:r>
            <a:endParaRPr sz="1500"/>
          </a:p>
          <a:p>
            <a:pPr indent="0" lvl="0" marL="0" rtl="0" algn="l">
              <a:spcBef>
                <a:spcPts val="1600"/>
              </a:spcBef>
              <a:spcAft>
                <a:spcPts val="1600"/>
              </a:spcAft>
              <a:buNone/>
            </a:pPr>
            <a:r>
              <a:rPr lang="es" sz="1500"/>
              <a:t>Se pueden presentar efectos secundarios como la micro destrucción del esmalte dental, hipersensibilidad dental reversible, daño pulpar, inflamación de mucosas, entre otras.</a:t>
            </a:r>
            <a:endParaRPr sz="1500"/>
          </a:p>
        </p:txBody>
      </p:sp>
      <p:pic>
        <p:nvPicPr>
          <p:cNvPr id="610" name="Google Shape;610;p94"/>
          <p:cNvPicPr preferRelativeResize="0"/>
          <p:nvPr/>
        </p:nvPicPr>
        <p:blipFill>
          <a:blip r:embed="rId3">
            <a:alphaModFix/>
          </a:blip>
          <a:stretch>
            <a:fillRect/>
          </a:stretch>
        </p:blipFill>
        <p:spPr>
          <a:xfrm>
            <a:off x="568663" y="1987900"/>
            <a:ext cx="3565874" cy="222867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95"/>
          <p:cNvSpPr txBox="1"/>
          <p:nvPr>
            <p:ph type="title"/>
          </p:nvPr>
        </p:nvSpPr>
        <p:spPr>
          <a:xfrm>
            <a:off x="227400" y="1237850"/>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Carillas dentales</a:t>
            </a:r>
            <a:endParaRPr sz="3500"/>
          </a:p>
        </p:txBody>
      </p:sp>
      <p:sp>
        <p:nvSpPr>
          <p:cNvPr id="616" name="Google Shape;616;p9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Las carillas estéticas son un procedimiento odontológico de tipo restaurativo que se enfoca en "enmascarar" la zona visible de los dientes. Se usan para corregir problemas de tipo estético relacionado a caries, restauraciones previas, fracturas dentales, cambios en el color del diente, detalles anatómicos dentales, entre otras, buscando la apariencia natural del diente. Estas están contraindicadas en pacientes con hábitos parafuncionales lesivos o traumáticos como el bruxismo, onicofagia, dientes con daño en el esmalte o enfermedad periodontal.</a:t>
            </a:r>
            <a:endParaRPr sz="1500"/>
          </a:p>
        </p:txBody>
      </p:sp>
      <p:pic>
        <p:nvPicPr>
          <p:cNvPr id="617" name="Google Shape;617;p95"/>
          <p:cNvPicPr preferRelativeResize="0"/>
          <p:nvPr/>
        </p:nvPicPr>
        <p:blipFill>
          <a:blip r:embed="rId3">
            <a:alphaModFix/>
          </a:blip>
          <a:stretch>
            <a:fillRect/>
          </a:stretch>
        </p:blipFill>
        <p:spPr>
          <a:xfrm>
            <a:off x="394425" y="1963475"/>
            <a:ext cx="3711150" cy="194217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96"/>
          <p:cNvSpPr txBox="1"/>
          <p:nvPr>
            <p:ph type="title"/>
          </p:nvPr>
        </p:nvSpPr>
        <p:spPr>
          <a:xfrm>
            <a:off x="252800" y="768963"/>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Caries</a:t>
            </a:r>
            <a:endParaRPr sz="3500"/>
          </a:p>
        </p:txBody>
      </p:sp>
      <p:sp>
        <p:nvSpPr>
          <p:cNvPr id="623" name="Google Shape;623;p96"/>
          <p:cNvSpPr txBox="1"/>
          <p:nvPr>
            <p:ph idx="2" type="body"/>
          </p:nvPr>
        </p:nvSpPr>
        <p:spPr>
          <a:xfrm>
            <a:off x="4876000" y="724200"/>
            <a:ext cx="40452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La caries dental es considerada una enfermedad infecciosa de origen bacteriano. Para curarla es necesario remover todas las bacterias presentes y colocar una restauración dental. Los materiales para la restauración dental reemplazan al tejido enfermo o </a:t>
            </a:r>
            <a:r>
              <a:rPr lang="es" sz="1500"/>
              <a:t>repone</a:t>
            </a:r>
            <a:r>
              <a:rPr lang="es" sz="1500"/>
              <a:t> el material dental perdido devolviendo así al diente su funcionalidad y apariencia. Entre los más comunes tenemos a la amalgamas y resinas.</a:t>
            </a:r>
            <a:endParaRPr sz="1500"/>
          </a:p>
        </p:txBody>
      </p:sp>
      <p:pic>
        <p:nvPicPr>
          <p:cNvPr id="624" name="Google Shape;624;p96"/>
          <p:cNvPicPr preferRelativeResize="0"/>
          <p:nvPr/>
        </p:nvPicPr>
        <p:blipFill>
          <a:blip r:embed="rId3">
            <a:alphaModFix/>
          </a:blip>
          <a:stretch>
            <a:fillRect/>
          </a:stretch>
        </p:blipFill>
        <p:spPr>
          <a:xfrm>
            <a:off x="670438" y="1492275"/>
            <a:ext cx="3209925" cy="1428750"/>
          </a:xfrm>
          <a:prstGeom prst="rect">
            <a:avLst/>
          </a:prstGeom>
          <a:noFill/>
          <a:ln>
            <a:noFill/>
          </a:ln>
        </p:spPr>
      </p:pic>
      <p:pic>
        <p:nvPicPr>
          <p:cNvPr id="625" name="Google Shape;625;p96"/>
          <p:cNvPicPr preferRelativeResize="0"/>
          <p:nvPr/>
        </p:nvPicPr>
        <p:blipFill>
          <a:blip r:embed="rId4">
            <a:alphaModFix/>
          </a:blip>
          <a:stretch>
            <a:fillRect/>
          </a:stretch>
        </p:blipFill>
        <p:spPr>
          <a:xfrm>
            <a:off x="670450" y="3039825"/>
            <a:ext cx="3209925" cy="1334691"/>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97"/>
          <p:cNvSpPr txBox="1"/>
          <p:nvPr>
            <p:ph type="title"/>
          </p:nvPr>
        </p:nvSpPr>
        <p:spPr>
          <a:xfrm>
            <a:off x="265500" y="762413"/>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Periodontopatías</a:t>
            </a:r>
            <a:endParaRPr sz="3500"/>
          </a:p>
        </p:txBody>
      </p:sp>
      <p:sp>
        <p:nvSpPr>
          <p:cNvPr id="631" name="Google Shape;631;p9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L</a:t>
            </a:r>
            <a:r>
              <a:rPr lang="es" sz="1500"/>
              <a:t>as enfermedades periodontales, también conocidas como </a:t>
            </a:r>
            <a:r>
              <a:rPr b="1" lang="es" sz="1500"/>
              <a:t>enfermedades de la encía</a:t>
            </a:r>
            <a:r>
              <a:rPr lang="es" sz="1500"/>
              <a:t>, son aquellas que afectan al periodonto y representan un gran problema a la salud bucal. Normalmente se detonan debido a una mala higiene oral y generalmente la inflamación es el principal signo de estas enfermedades a causa de agentes bacterianos. Además de la presencia de infecciones o abscesos del tejido blando, otras de las complicaciones de estas patologías son la infección del hueso, abscesos dentales, pérdidas dentales, movimientos dentales.</a:t>
            </a:r>
            <a:endParaRPr sz="1500"/>
          </a:p>
        </p:txBody>
      </p:sp>
      <p:pic>
        <p:nvPicPr>
          <p:cNvPr id="632" name="Google Shape;632;p97"/>
          <p:cNvPicPr preferRelativeResize="0"/>
          <p:nvPr/>
        </p:nvPicPr>
        <p:blipFill>
          <a:blip r:embed="rId3">
            <a:alphaModFix/>
          </a:blip>
          <a:stretch>
            <a:fillRect/>
          </a:stretch>
        </p:blipFill>
        <p:spPr>
          <a:xfrm>
            <a:off x="120813" y="1485724"/>
            <a:ext cx="4334575" cy="289535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98"/>
          <p:cNvSpPr txBox="1"/>
          <p:nvPr>
            <p:ph type="title"/>
          </p:nvPr>
        </p:nvSpPr>
        <p:spPr>
          <a:xfrm>
            <a:off x="202000" y="880438"/>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Endodoncia</a:t>
            </a:r>
            <a:endParaRPr sz="3500"/>
          </a:p>
        </p:txBody>
      </p:sp>
      <p:sp>
        <p:nvSpPr>
          <p:cNvPr id="638" name="Google Shape;638;p9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500"/>
              <a:t>Para evitar la pérdida de piezas dentales dañadas, la endodoncia tiene la finalidad la preservación de estas. </a:t>
            </a:r>
            <a:endParaRPr sz="1500"/>
          </a:p>
          <a:p>
            <a:pPr indent="0" lvl="0" marL="0" rtl="0" algn="l">
              <a:spcBef>
                <a:spcPts val="1600"/>
              </a:spcBef>
              <a:spcAft>
                <a:spcPts val="1600"/>
              </a:spcAft>
              <a:buNone/>
            </a:pPr>
            <a:r>
              <a:rPr lang="es" sz="1500"/>
              <a:t>El procedimiento consiste en la extracción total o parcial de la pulpa dental, buscando matar al nervio y dejar la raíz limpia y libre de bacterias para realizar posteriormente un relleno y sellado de la cavidad resultante con un material biocompatible, pero en algunos casos es necesaria la restauración del diente. Esta es una técnica segura y efectiva. </a:t>
            </a:r>
            <a:endParaRPr sz="1500"/>
          </a:p>
        </p:txBody>
      </p:sp>
      <p:pic>
        <p:nvPicPr>
          <p:cNvPr id="639" name="Google Shape;639;p98"/>
          <p:cNvPicPr preferRelativeResize="0"/>
          <p:nvPr/>
        </p:nvPicPr>
        <p:blipFill>
          <a:blip r:embed="rId3">
            <a:alphaModFix/>
          </a:blip>
          <a:stretch>
            <a:fillRect/>
          </a:stretch>
        </p:blipFill>
        <p:spPr>
          <a:xfrm>
            <a:off x="306100" y="1603748"/>
            <a:ext cx="3837000" cy="265929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99"/>
          <p:cNvSpPr txBox="1"/>
          <p:nvPr>
            <p:ph type="title"/>
          </p:nvPr>
        </p:nvSpPr>
        <p:spPr>
          <a:xfrm>
            <a:off x="252800" y="1276575"/>
            <a:ext cx="4045200" cy="111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Restauraciones dentales</a:t>
            </a:r>
            <a:endParaRPr sz="3500"/>
          </a:p>
        </p:txBody>
      </p:sp>
      <p:sp>
        <p:nvSpPr>
          <p:cNvPr id="645" name="Google Shape;645;p9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En la actualidad se busca que las restauraciones odontológicas posean un material estable, funcional, estético y </a:t>
            </a:r>
            <a:r>
              <a:rPr b="1" lang="es" sz="1500"/>
              <a:t>biocompatible</a:t>
            </a:r>
            <a:r>
              <a:rPr lang="es" sz="1500"/>
              <a:t>. Existen diferentes tipos, pero todas tienen el objetivo de reconstruir una pieza dental o sustituir alguna pieza faltante devolviendo la funcionalidad oclusal o la apariencia estética. </a:t>
            </a:r>
            <a:endParaRPr sz="1500"/>
          </a:p>
        </p:txBody>
      </p:sp>
      <p:pic>
        <p:nvPicPr>
          <p:cNvPr id="646" name="Google Shape;646;p99"/>
          <p:cNvPicPr preferRelativeResize="0"/>
          <p:nvPr/>
        </p:nvPicPr>
        <p:blipFill>
          <a:blip r:embed="rId3">
            <a:alphaModFix/>
          </a:blip>
          <a:stretch>
            <a:fillRect/>
          </a:stretch>
        </p:blipFill>
        <p:spPr>
          <a:xfrm>
            <a:off x="391250" y="2447908"/>
            <a:ext cx="3768301" cy="141902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100"/>
          <p:cNvSpPr txBox="1"/>
          <p:nvPr>
            <p:ph type="title"/>
          </p:nvPr>
        </p:nvSpPr>
        <p:spPr>
          <a:xfrm>
            <a:off x="240100" y="1076475"/>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Prótesis dental</a:t>
            </a:r>
            <a:endParaRPr sz="3500"/>
          </a:p>
        </p:txBody>
      </p:sp>
      <p:sp>
        <p:nvSpPr>
          <p:cNvPr id="652" name="Google Shape;652;p100"/>
          <p:cNvSpPr txBox="1"/>
          <p:nvPr>
            <p:ph idx="2" type="body"/>
          </p:nvPr>
        </p:nvSpPr>
        <p:spPr>
          <a:xfrm>
            <a:off x="4799800" y="485700"/>
            <a:ext cx="4214100" cy="417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500"/>
              <a:t>Tienen la función de reemplazar las piezas dentales faltantes en la dentadura para buscar la mejoría en la masticación, habla y estética del paciente. Una prótesis dental nueva requiere de un proceso de adaptación ya que al inicio resulta ser incómoda para comer y hablar. Existen diversos tipos: </a:t>
            </a:r>
            <a:endParaRPr sz="1500"/>
          </a:p>
          <a:p>
            <a:pPr indent="0" lvl="0" marL="0" rtl="0" algn="l">
              <a:lnSpc>
                <a:spcPct val="100000"/>
              </a:lnSpc>
              <a:spcBef>
                <a:spcPts val="0"/>
              </a:spcBef>
              <a:spcAft>
                <a:spcPts val="0"/>
              </a:spcAft>
              <a:buNone/>
            </a:pPr>
            <a:r>
              <a:rPr lang="es" sz="1500"/>
              <a:t>• Prótesis fija. </a:t>
            </a:r>
            <a:endParaRPr sz="1500"/>
          </a:p>
          <a:p>
            <a:pPr indent="0" lvl="0" marL="0" rtl="0" algn="l">
              <a:lnSpc>
                <a:spcPct val="100000"/>
              </a:lnSpc>
              <a:spcBef>
                <a:spcPts val="0"/>
              </a:spcBef>
              <a:spcAft>
                <a:spcPts val="0"/>
              </a:spcAft>
              <a:buNone/>
            </a:pPr>
            <a:r>
              <a:rPr lang="es" sz="1500"/>
              <a:t>• Prótesis completa. </a:t>
            </a:r>
            <a:endParaRPr sz="1500"/>
          </a:p>
          <a:p>
            <a:pPr indent="0" lvl="0" marL="0" rtl="0" algn="l">
              <a:lnSpc>
                <a:spcPct val="100000"/>
              </a:lnSpc>
              <a:spcBef>
                <a:spcPts val="0"/>
              </a:spcBef>
              <a:spcAft>
                <a:spcPts val="0"/>
              </a:spcAft>
              <a:buNone/>
            </a:pPr>
            <a:r>
              <a:rPr lang="es" sz="1500"/>
              <a:t>• Prótesis extraíble. </a:t>
            </a:r>
            <a:endParaRPr sz="1500"/>
          </a:p>
          <a:p>
            <a:pPr indent="0" lvl="0" marL="0" rtl="0" algn="l">
              <a:lnSpc>
                <a:spcPct val="100000"/>
              </a:lnSpc>
              <a:spcBef>
                <a:spcPts val="0"/>
              </a:spcBef>
              <a:spcAft>
                <a:spcPts val="0"/>
              </a:spcAft>
              <a:buNone/>
            </a:pPr>
            <a:r>
              <a:rPr lang="es" sz="1500"/>
              <a:t>• Prótesis mixta. </a:t>
            </a:r>
            <a:endParaRPr sz="1500"/>
          </a:p>
          <a:p>
            <a:pPr indent="0" lvl="0" marL="0" rtl="0" algn="l">
              <a:lnSpc>
                <a:spcPct val="100000"/>
              </a:lnSpc>
              <a:spcBef>
                <a:spcPts val="0"/>
              </a:spcBef>
              <a:spcAft>
                <a:spcPts val="0"/>
              </a:spcAft>
              <a:buNone/>
            </a:pPr>
            <a:r>
              <a:rPr lang="es" sz="1500"/>
              <a:t>• Sobredentadura.</a:t>
            </a:r>
            <a:endParaRPr sz="1500"/>
          </a:p>
        </p:txBody>
      </p:sp>
      <p:pic>
        <p:nvPicPr>
          <p:cNvPr id="653" name="Google Shape;653;p100"/>
          <p:cNvPicPr preferRelativeResize="0"/>
          <p:nvPr/>
        </p:nvPicPr>
        <p:blipFill>
          <a:blip r:embed="rId3">
            <a:alphaModFix/>
          </a:blip>
          <a:stretch>
            <a:fillRect/>
          </a:stretch>
        </p:blipFill>
        <p:spPr>
          <a:xfrm>
            <a:off x="319350" y="1799785"/>
            <a:ext cx="3886701" cy="226722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101"/>
          <p:cNvSpPr txBox="1"/>
          <p:nvPr>
            <p:ph type="title"/>
          </p:nvPr>
        </p:nvSpPr>
        <p:spPr>
          <a:xfrm>
            <a:off x="277350" y="1108713"/>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Cirugía dental</a:t>
            </a:r>
            <a:endParaRPr sz="3500"/>
          </a:p>
        </p:txBody>
      </p:sp>
      <p:sp>
        <p:nvSpPr>
          <p:cNvPr id="659" name="Google Shape;659;p101"/>
          <p:cNvSpPr txBox="1"/>
          <p:nvPr>
            <p:ph idx="2" type="body"/>
          </p:nvPr>
        </p:nvSpPr>
        <p:spPr>
          <a:xfrm>
            <a:off x="4977600" y="654750"/>
            <a:ext cx="3837000" cy="39624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s" sz="1500"/>
              <a:t>Corresponde al área de odontología especializada encargada del aspecto funcional y estético de patologías congénitas y adquiridas de tejidos blando y duros de la boca. </a:t>
            </a:r>
            <a:endParaRPr sz="1500"/>
          </a:p>
          <a:p>
            <a:pPr indent="0" lvl="0" marL="0" rtl="0" algn="l">
              <a:lnSpc>
                <a:spcPct val="100000"/>
              </a:lnSpc>
              <a:spcBef>
                <a:spcPts val="1600"/>
              </a:spcBef>
              <a:spcAft>
                <a:spcPts val="0"/>
              </a:spcAft>
              <a:buNone/>
            </a:pPr>
            <a:r>
              <a:rPr lang="es" sz="1500"/>
              <a:t>Engloba diversos procedimientos como: exodoncias, fenestraciones, cirugía del reborde alveolar, biopsias de mucosa oral, implantología, entre otras. </a:t>
            </a:r>
            <a:endParaRPr sz="1500"/>
          </a:p>
          <a:p>
            <a:pPr indent="0" lvl="0" marL="0" rtl="0" algn="l">
              <a:lnSpc>
                <a:spcPct val="100000"/>
              </a:lnSpc>
              <a:spcBef>
                <a:spcPts val="1600"/>
              </a:spcBef>
              <a:spcAft>
                <a:spcPts val="1600"/>
              </a:spcAft>
              <a:buNone/>
            </a:pPr>
            <a:r>
              <a:rPr lang="es" sz="1500"/>
              <a:t>Las exodoncias consisten en la remoción de las piezas dentales que se encuentren afectadas o que comprometan la funcionalidad bucal del individuo y el procedimiento más común es la extracción de los terceros molares.</a:t>
            </a:r>
            <a:endParaRPr sz="1500"/>
          </a:p>
        </p:txBody>
      </p:sp>
      <p:pic>
        <p:nvPicPr>
          <p:cNvPr id="660" name="Google Shape;660;p101"/>
          <p:cNvPicPr preferRelativeResize="0"/>
          <p:nvPr/>
        </p:nvPicPr>
        <p:blipFill>
          <a:blip r:embed="rId3">
            <a:alphaModFix/>
          </a:blip>
          <a:stretch>
            <a:fillRect/>
          </a:stretch>
        </p:blipFill>
        <p:spPr>
          <a:xfrm>
            <a:off x="692075" y="1832013"/>
            <a:ext cx="3215726" cy="1607863"/>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102"/>
          <p:cNvSpPr txBox="1"/>
          <p:nvPr>
            <p:ph type="title"/>
          </p:nvPr>
        </p:nvSpPr>
        <p:spPr>
          <a:xfrm>
            <a:off x="202000" y="1076013"/>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Implante dental</a:t>
            </a:r>
            <a:endParaRPr sz="3500"/>
          </a:p>
        </p:txBody>
      </p:sp>
      <p:sp>
        <p:nvSpPr>
          <p:cNvPr id="666" name="Google Shape;666;p10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s" sz="1500"/>
              <a:t>La colocación de los implantes dentales es un proceso quirúrgico en el que se busca reemplazar la raíz dental con el uso de pernos metálicos con un diente artificial similar al real en aspecto y función. </a:t>
            </a:r>
            <a:endParaRPr sz="1500"/>
          </a:p>
          <a:p>
            <a:pPr indent="0" lvl="0" marL="0" rtl="0" algn="l">
              <a:lnSpc>
                <a:spcPct val="100000"/>
              </a:lnSpc>
              <a:spcBef>
                <a:spcPts val="1600"/>
              </a:spcBef>
              <a:spcAft>
                <a:spcPts val="1600"/>
              </a:spcAft>
              <a:buNone/>
            </a:pPr>
            <a:r>
              <a:rPr lang="es" sz="1500"/>
              <a:t>Esta es una alternativa a las prótesis dentales ya que es una opción cuando una alteración de las raíces naturales impide la creación de estas o el reemplazo de dientes con puentes.</a:t>
            </a:r>
            <a:endParaRPr sz="1500"/>
          </a:p>
        </p:txBody>
      </p:sp>
      <p:pic>
        <p:nvPicPr>
          <p:cNvPr id="667" name="Google Shape;667;p102"/>
          <p:cNvPicPr preferRelativeResize="0"/>
          <p:nvPr/>
        </p:nvPicPr>
        <p:blipFill rotWithShape="1">
          <a:blip r:embed="rId3">
            <a:alphaModFix/>
          </a:blip>
          <a:srcRect b="0" l="0" r="4049" t="0"/>
          <a:stretch/>
        </p:blipFill>
        <p:spPr>
          <a:xfrm>
            <a:off x="383750" y="1799325"/>
            <a:ext cx="3681699" cy="226815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103"/>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Tipos de oclusión</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104"/>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Oclusión ideal</a:t>
            </a:r>
            <a:endParaRPr/>
          </a:p>
        </p:txBody>
      </p:sp>
      <p:sp>
        <p:nvSpPr>
          <p:cNvPr id="678" name="Google Shape;678;p104"/>
          <p:cNvSpPr txBox="1"/>
          <p:nvPr>
            <p:ph idx="1" type="body"/>
          </p:nvPr>
        </p:nvSpPr>
        <p:spPr>
          <a:xfrm>
            <a:off x="1800499" y="1265600"/>
            <a:ext cx="69213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a:t>E</a:t>
            </a:r>
            <a:r>
              <a:rPr lang="es" sz="1600"/>
              <a:t>s la oclusión correcta. Factores musculares, articulares, oclusales y periodontales están interrelacionados adecuadamente, logrando de esta forma la salud y comodidad del paciente en </a:t>
            </a:r>
            <a:r>
              <a:rPr lang="es" sz="1600">
                <a:solidFill>
                  <a:schemeClr val="dk1"/>
                </a:solidFill>
              </a:rPr>
              <a:t>ausencia de sintomatología funcional</a:t>
            </a:r>
            <a:r>
              <a:rPr lang="es" sz="1600"/>
              <a:t>. </a:t>
            </a:r>
            <a:endParaRPr sz="1600"/>
          </a:p>
          <a:p>
            <a:pPr indent="0" lvl="0" marL="0" rtl="0" algn="l">
              <a:spcBef>
                <a:spcPts val="0"/>
              </a:spcBef>
              <a:spcAft>
                <a:spcPts val="0"/>
              </a:spcAft>
              <a:buNone/>
            </a:pPr>
            <a:r>
              <a:rPr lang="es" sz="1600"/>
              <a:t>A pesar de lo mencionado, </a:t>
            </a:r>
            <a:r>
              <a:rPr b="1" lang="es" sz="1600"/>
              <a:t>la oclusión ideal no existe</a:t>
            </a:r>
            <a:r>
              <a:rPr lang="es" sz="1600"/>
              <a:t>. Esto es debido a la ausencia de factores genéticos que lo establezcan, sumado a los factores ambientales que interactúan directamente con cada sujeto en particular, haciendo que todas las estructuras implicadas se encuentren totalmente en perfectas condiciones, o sea, en buen estado de salud.</a:t>
            </a:r>
            <a:endParaRPr sz="160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105"/>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Oclusión fisiológica</a:t>
            </a:r>
            <a:endParaRPr/>
          </a:p>
        </p:txBody>
      </p:sp>
      <p:sp>
        <p:nvSpPr>
          <p:cNvPr id="684" name="Google Shape;684;p105"/>
          <p:cNvSpPr txBox="1"/>
          <p:nvPr>
            <p:ph idx="1" type="body"/>
          </p:nvPr>
        </p:nvSpPr>
        <p:spPr>
          <a:xfrm>
            <a:off x="1800489" y="12401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a:t>Este tipo de oclusión cuenta con un </a:t>
            </a:r>
            <a:r>
              <a:rPr lang="es" sz="1600">
                <a:solidFill>
                  <a:schemeClr val="dk1"/>
                </a:solidFill>
              </a:rPr>
              <a:t>equilibrio en la relación de los contactos antagonistas de los órganos dentales</a:t>
            </a:r>
            <a:r>
              <a:rPr lang="es" sz="1600"/>
              <a:t>. No existe </a:t>
            </a:r>
            <a:r>
              <a:rPr lang="es" sz="1600"/>
              <a:t>l</a:t>
            </a:r>
            <a:r>
              <a:rPr lang="es" sz="1600"/>
              <a:t>a presencia de una enfermedad biológica y el paciente cuenta con una </a:t>
            </a:r>
            <a:r>
              <a:rPr b="1" lang="es" sz="1600"/>
              <a:t>adaptación funcional</a:t>
            </a:r>
            <a:r>
              <a:rPr lang="es" sz="1600"/>
              <a:t>. Además de que no se requiere de ningún tipo de tratamiento de tipo funcional. </a:t>
            </a:r>
            <a:endParaRPr sz="1600"/>
          </a:p>
          <a:p>
            <a:pPr indent="0" lvl="0" marL="0" rtl="0" algn="l">
              <a:spcBef>
                <a:spcPts val="1600"/>
              </a:spcBef>
              <a:spcAft>
                <a:spcPts val="1600"/>
              </a:spcAft>
              <a:buNone/>
            </a:pPr>
            <a:r>
              <a:rPr lang="es" sz="1600"/>
              <a:t>Aunque se pueda presentar algún grado de maloclusión, el paciente puede no presentar sintomatología relacionada a patologías que involucren a la ATM. </a:t>
            </a:r>
            <a:endParaRPr sz="16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106"/>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Oclusión no fisiológica	</a:t>
            </a:r>
            <a:endParaRPr/>
          </a:p>
        </p:txBody>
      </p:sp>
      <p:sp>
        <p:nvSpPr>
          <p:cNvPr id="690" name="Google Shape;690;p106"/>
          <p:cNvSpPr txBox="1"/>
          <p:nvPr>
            <p:ph idx="1" type="body"/>
          </p:nvPr>
        </p:nvSpPr>
        <p:spPr>
          <a:xfrm>
            <a:off x="1800489" y="11512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sz="1600"/>
              <a:t>En esta se presenta un </a:t>
            </a:r>
            <a:r>
              <a:rPr lang="es" sz="1600">
                <a:solidFill>
                  <a:schemeClr val="dk1"/>
                </a:solidFill>
              </a:rPr>
              <a:t>desequilibrio entre los contactos dentales y el sistema estomatognático</a:t>
            </a:r>
            <a:r>
              <a:rPr lang="es" sz="1600"/>
              <a:t>. Esto es debido a las sobrecargas funcionales a las que el sujeto está sometido. Se presentan daños causados por microtraumas que desencadena alguna disfunción. En estos casos el paciente no presentará una adaptación funcional a este sistema oclusal. </a:t>
            </a:r>
            <a:endParaRPr sz="16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107"/>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Oclusión traumática</a:t>
            </a:r>
            <a:endParaRPr/>
          </a:p>
        </p:txBody>
      </p:sp>
      <p:sp>
        <p:nvSpPr>
          <p:cNvPr id="696" name="Google Shape;696;p107"/>
          <p:cNvSpPr txBox="1"/>
          <p:nvPr>
            <p:ph idx="1" type="body"/>
          </p:nvPr>
        </p:nvSpPr>
        <p:spPr>
          <a:xfrm>
            <a:off x="1800500" y="1177225"/>
            <a:ext cx="69213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sz="1600"/>
              <a:t>Son las lesiones que están localizadas principalmente en el periodonto de inserción y protección causadas por el efecto de las fuerzas oclusales anormales. </a:t>
            </a:r>
            <a:endParaRPr sz="1600"/>
          </a:p>
          <a:p>
            <a:pPr indent="0" lvl="0" marL="0" rtl="0" algn="l">
              <a:lnSpc>
                <a:spcPct val="100000"/>
              </a:lnSpc>
              <a:spcBef>
                <a:spcPts val="1600"/>
              </a:spcBef>
              <a:spcAft>
                <a:spcPts val="0"/>
              </a:spcAft>
              <a:buNone/>
            </a:pPr>
            <a:r>
              <a:rPr lang="es" sz="1600"/>
              <a:t>Esto puede producir un daño en las estructuras de soporte dental y debido a su etiología, se subclasifican en primaria y secundaria. </a:t>
            </a:r>
            <a:endParaRPr sz="1600"/>
          </a:p>
          <a:p>
            <a:pPr indent="0" lvl="0" marL="0" rtl="0" algn="l">
              <a:lnSpc>
                <a:spcPct val="100000"/>
              </a:lnSpc>
              <a:spcBef>
                <a:spcPts val="1600"/>
              </a:spcBef>
              <a:spcAft>
                <a:spcPts val="1600"/>
              </a:spcAft>
              <a:buNone/>
            </a:pPr>
            <a:r>
              <a:t/>
            </a:r>
            <a:endParaRPr sz="160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108"/>
          <p:cNvSpPr txBox="1"/>
          <p:nvPr>
            <p:ph idx="1" type="body"/>
          </p:nvPr>
        </p:nvSpPr>
        <p:spPr>
          <a:xfrm>
            <a:off x="1841499" y="1070550"/>
            <a:ext cx="68892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sz="1600"/>
              <a:t>• Primaria: l</a:t>
            </a:r>
            <a:r>
              <a:rPr b="1" lang="es" sz="1600"/>
              <a:t>as fuerzas oclusales son anormales "patológicas".</a:t>
            </a:r>
            <a:r>
              <a:rPr lang="es" sz="1600"/>
              <a:t> Aunque se provoca una reacción tisular en las estructuras periodontales, estas no presentan signos de patología periodontal ni existe daño en las estructuras de soporte. </a:t>
            </a:r>
            <a:endParaRPr sz="1600"/>
          </a:p>
          <a:p>
            <a:pPr indent="0" lvl="0" marL="0" rtl="0" algn="l">
              <a:lnSpc>
                <a:spcPct val="100000"/>
              </a:lnSpc>
              <a:spcBef>
                <a:spcPts val="1600"/>
              </a:spcBef>
              <a:spcAft>
                <a:spcPts val="0"/>
              </a:spcAft>
              <a:buNone/>
            </a:pPr>
            <a:r>
              <a:rPr lang="es" sz="1600"/>
              <a:t>• Secundaria: esta se provoca cuando las fuerzas fisiológicas y no fisiológicas ejercidas sobre las piezas dentales tienen una </a:t>
            </a:r>
            <a:r>
              <a:rPr b="1" lang="es" sz="1600"/>
              <a:t>incidencia sobre estructuras periodontales que se encuentran previamente dañadas.</a:t>
            </a:r>
            <a:r>
              <a:rPr lang="es" sz="1600"/>
              <a:t> Los factores etiológicos de esta clasificación pueden ser interferencias oclusales, aumento del tono muscular y estrés.</a:t>
            </a:r>
            <a:endParaRPr sz="1600"/>
          </a:p>
          <a:p>
            <a:pPr indent="0" lvl="0" marL="0" rtl="0" algn="l">
              <a:spcBef>
                <a:spcPts val="1600"/>
              </a:spcBef>
              <a:spcAft>
                <a:spcPts val="1600"/>
              </a:spcAft>
              <a:buNone/>
            </a:pPr>
            <a:r>
              <a:t/>
            </a:r>
            <a:endParaRPr sz="1600"/>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109"/>
          <p:cNvSpPr txBox="1"/>
          <p:nvPr>
            <p:ph type="title"/>
          </p:nvPr>
        </p:nvSpPr>
        <p:spPr>
          <a:xfrm>
            <a:off x="265500" y="1560438"/>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Relación incisal</a:t>
            </a:r>
            <a:endParaRPr/>
          </a:p>
        </p:txBody>
      </p:sp>
      <p:sp>
        <p:nvSpPr>
          <p:cNvPr id="707" name="Google Shape;707;p109"/>
          <p:cNvSpPr txBox="1"/>
          <p:nvPr>
            <p:ph idx="1" type="subTitle"/>
          </p:nvPr>
        </p:nvSpPr>
        <p:spPr>
          <a:xfrm>
            <a:off x="265500" y="2237558"/>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D</a:t>
            </a:r>
            <a:r>
              <a:rPr lang="es" sz="1800"/>
              <a:t>eslizamiento en protrusión de los bordes incisales inferiores a lo largo de las superficies palatinas de los superiores sobre una línea céntrica.</a:t>
            </a:r>
            <a:endParaRPr sz="1800"/>
          </a:p>
        </p:txBody>
      </p:sp>
      <p:pic>
        <p:nvPicPr>
          <p:cNvPr id="708" name="Google Shape;708;p109"/>
          <p:cNvPicPr preferRelativeResize="0"/>
          <p:nvPr/>
        </p:nvPicPr>
        <p:blipFill rotWithShape="1">
          <a:blip r:embed="rId3">
            <a:alphaModFix/>
          </a:blip>
          <a:srcRect b="6058" l="7537" r="6714" t="6894"/>
          <a:stretch/>
        </p:blipFill>
        <p:spPr>
          <a:xfrm>
            <a:off x="4927525" y="1059527"/>
            <a:ext cx="3854325" cy="3024436"/>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110"/>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Maloclusión</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pic>
        <p:nvPicPr>
          <p:cNvPr id="718" name="Google Shape;718;p111"/>
          <p:cNvPicPr preferRelativeResize="0"/>
          <p:nvPr/>
        </p:nvPicPr>
        <p:blipFill rotWithShape="1">
          <a:blip r:embed="rId3">
            <a:alphaModFix/>
          </a:blip>
          <a:srcRect b="50000" l="0" r="0" t="0"/>
          <a:stretch/>
        </p:blipFill>
        <p:spPr>
          <a:xfrm>
            <a:off x="189538" y="1721825"/>
            <a:ext cx="4419600" cy="1699850"/>
          </a:xfrm>
          <a:prstGeom prst="rect">
            <a:avLst/>
          </a:prstGeom>
          <a:noFill/>
          <a:ln>
            <a:noFill/>
          </a:ln>
        </p:spPr>
      </p:pic>
      <p:pic>
        <p:nvPicPr>
          <p:cNvPr id="719" name="Google Shape;719;p111"/>
          <p:cNvPicPr preferRelativeResize="0"/>
          <p:nvPr/>
        </p:nvPicPr>
        <p:blipFill rotWithShape="1">
          <a:blip r:embed="rId3">
            <a:alphaModFix/>
          </a:blip>
          <a:srcRect b="0" l="0" r="5132" t="50000"/>
          <a:stretch/>
        </p:blipFill>
        <p:spPr>
          <a:xfrm>
            <a:off x="4761537" y="1721825"/>
            <a:ext cx="4192925" cy="1699850"/>
          </a:xfrm>
          <a:prstGeom prst="rect">
            <a:avLst/>
          </a:prstGeom>
          <a:noFill/>
          <a:ln>
            <a:noFill/>
          </a:ln>
        </p:spPr>
      </p:pic>
      <p:sp>
        <p:nvSpPr>
          <p:cNvPr id="720" name="Google Shape;720;p111"/>
          <p:cNvSpPr txBox="1"/>
          <p:nvPr>
            <p:ph idx="4294967295" type="title"/>
          </p:nvPr>
        </p:nvSpPr>
        <p:spPr>
          <a:xfrm>
            <a:off x="1411200" y="805375"/>
            <a:ext cx="6321600" cy="63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chemeClr val="accent1"/>
                </a:solidFill>
              </a:rPr>
              <a:t>Maloclusión en plano sagital	</a:t>
            </a:r>
            <a:endParaRPr>
              <a:solidFill>
                <a:schemeClr val="accent1"/>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pic>
        <p:nvPicPr>
          <p:cNvPr id="725" name="Google Shape;725;p112"/>
          <p:cNvPicPr preferRelativeResize="0"/>
          <p:nvPr/>
        </p:nvPicPr>
        <p:blipFill>
          <a:blip r:embed="rId3">
            <a:alphaModFix/>
          </a:blip>
          <a:stretch>
            <a:fillRect/>
          </a:stretch>
        </p:blipFill>
        <p:spPr>
          <a:xfrm>
            <a:off x="762000" y="152400"/>
            <a:ext cx="7620000" cy="422655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113"/>
          <p:cNvSpPr txBox="1"/>
          <p:nvPr>
            <p:ph idx="4294967295" type="title"/>
          </p:nvPr>
        </p:nvSpPr>
        <p:spPr>
          <a:xfrm>
            <a:off x="1411200" y="422613"/>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accent1"/>
                </a:solidFill>
              </a:rPr>
              <a:t>Maloclusión en plano transversal</a:t>
            </a:r>
            <a:endParaRPr>
              <a:solidFill>
                <a:schemeClr val="accent1"/>
              </a:solidFill>
            </a:endParaRPr>
          </a:p>
        </p:txBody>
      </p:sp>
      <p:pic>
        <p:nvPicPr>
          <p:cNvPr id="731" name="Google Shape;731;p113"/>
          <p:cNvPicPr preferRelativeResize="0"/>
          <p:nvPr/>
        </p:nvPicPr>
        <p:blipFill rotWithShape="1">
          <a:blip r:embed="rId3">
            <a:alphaModFix/>
          </a:blip>
          <a:srcRect b="54983" l="18240" r="52277" t="17017"/>
          <a:stretch/>
        </p:blipFill>
        <p:spPr>
          <a:xfrm>
            <a:off x="1112374" y="1058037"/>
            <a:ext cx="3368570" cy="1590027"/>
          </a:xfrm>
          <a:prstGeom prst="rect">
            <a:avLst/>
          </a:prstGeom>
          <a:noFill/>
          <a:ln>
            <a:noFill/>
          </a:ln>
        </p:spPr>
      </p:pic>
      <p:pic>
        <p:nvPicPr>
          <p:cNvPr id="732" name="Google Shape;732;p113"/>
          <p:cNvPicPr preferRelativeResize="0"/>
          <p:nvPr/>
        </p:nvPicPr>
        <p:blipFill rotWithShape="1">
          <a:blip r:embed="rId3">
            <a:alphaModFix/>
          </a:blip>
          <a:srcRect b="21289" l="18373" r="52679" t="50949"/>
          <a:stretch/>
        </p:blipFill>
        <p:spPr>
          <a:xfrm>
            <a:off x="4695696" y="1058037"/>
            <a:ext cx="3335929" cy="1590027"/>
          </a:xfrm>
          <a:prstGeom prst="rect">
            <a:avLst/>
          </a:prstGeom>
          <a:noFill/>
          <a:ln>
            <a:noFill/>
          </a:ln>
        </p:spPr>
      </p:pic>
      <p:pic>
        <p:nvPicPr>
          <p:cNvPr id="733" name="Google Shape;733;p113"/>
          <p:cNvPicPr preferRelativeResize="0"/>
          <p:nvPr/>
        </p:nvPicPr>
        <p:blipFill rotWithShape="1">
          <a:blip r:embed="rId4">
            <a:alphaModFix/>
          </a:blip>
          <a:srcRect b="20888" l="0" r="50862" t="9224"/>
          <a:stretch/>
        </p:blipFill>
        <p:spPr>
          <a:xfrm>
            <a:off x="2904025" y="2781471"/>
            <a:ext cx="3335926" cy="1933304"/>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114"/>
          <p:cNvSpPr txBox="1"/>
          <p:nvPr>
            <p:ph idx="4294967295" type="title"/>
          </p:nvPr>
        </p:nvSpPr>
        <p:spPr>
          <a:xfrm>
            <a:off x="1411200" y="422613"/>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accent1"/>
                </a:solidFill>
              </a:rPr>
              <a:t>Maloclusión en plano vertical</a:t>
            </a:r>
            <a:endParaRPr>
              <a:solidFill>
                <a:schemeClr val="accent1"/>
              </a:solidFill>
            </a:endParaRPr>
          </a:p>
        </p:txBody>
      </p:sp>
      <p:pic>
        <p:nvPicPr>
          <p:cNvPr id="739" name="Google Shape;739;p114"/>
          <p:cNvPicPr preferRelativeResize="0"/>
          <p:nvPr/>
        </p:nvPicPr>
        <p:blipFill rotWithShape="1">
          <a:blip r:embed="rId3">
            <a:alphaModFix/>
          </a:blip>
          <a:srcRect b="25594" l="0" r="0" t="8711"/>
          <a:stretch/>
        </p:blipFill>
        <p:spPr>
          <a:xfrm>
            <a:off x="1231137" y="2799325"/>
            <a:ext cx="3327400" cy="1704475"/>
          </a:xfrm>
          <a:prstGeom prst="rect">
            <a:avLst/>
          </a:prstGeom>
          <a:noFill/>
          <a:ln>
            <a:noFill/>
          </a:ln>
        </p:spPr>
      </p:pic>
      <p:pic>
        <p:nvPicPr>
          <p:cNvPr id="740" name="Google Shape;740;p114"/>
          <p:cNvPicPr preferRelativeResize="0"/>
          <p:nvPr/>
        </p:nvPicPr>
        <p:blipFill rotWithShape="1">
          <a:blip r:embed="rId4">
            <a:alphaModFix/>
          </a:blip>
          <a:srcRect b="14158" l="0" r="0" t="9517"/>
          <a:stretch/>
        </p:blipFill>
        <p:spPr>
          <a:xfrm>
            <a:off x="1231138" y="1058013"/>
            <a:ext cx="3327421" cy="1732600"/>
          </a:xfrm>
          <a:prstGeom prst="rect">
            <a:avLst/>
          </a:prstGeom>
          <a:noFill/>
          <a:ln>
            <a:noFill/>
          </a:ln>
        </p:spPr>
      </p:pic>
      <p:pic>
        <p:nvPicPr>
          <p:cNvPr id="741" name="Google Shape;741;p114"/>
          <p:cNvPicPr preferRelativeResize="0"/>
          <p:nvPr/>
        </p:nvPicPr>
        <p:blipFill>
          <a:blip r:embed="rId5">
            <a:alphaModFix/>
          </a:blip>
          <a:stretch>
            <a:fillRect/>
          </a:stretch>
        </p:blipFill>
        <p:spPr>
          <a:xfrm>
            <a:off x="4585438" y="1058013"/>
            <a:ext cx="3327425" cy="1741316"/>
          </a:xfrm>
          <a:prstGeom prst="rect">
            <a:avLst/>
          </a:prstGeom>
          <a:noFill/>
          <a:ln>
            <a:noFill/>
          </a:ln>
        </p:spPr>
      </p:pic>
      <p:pic>
        <p:nvPicPr>
          <p:cNvPr id="742" name="Google Shape;742;p114"/>
          <p:cNvPicPr preferRelativeResize="0"/>
          <p:nvPr/>
        </p:nvPicPr>
        <p:blipFill rotWithShape="1">
          <a:blip r:embed="rId6">
            <a:alphaModFix/>
          </a:blip>
          <a:srcRect b="15045" l="0" r="0" t="16564"/>
          <a:stretch/>
        </p:blipFill>
        <p:spPr>
          <a:xfrm>
            <a:off x="4585438" y="2808050"/>
            <a:ext cx="3327425" cy="1704475"/>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115"/>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Biotipos faciales</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pic>
        <p:nvPicPr>
          <p:cNvPr id="752" name="Google Shape;752;p116"/>
          <p:cNvPicPr preferRelativeResize="0"/>
          <p:nvPr/>
        </p:nvPicPr>
        <p:blipFill>
          <a:blip r:embed="rId3">
            <a:alphaModFix/>
          </a:blip>
          <a:stretch>
            <a:fillRect/>
          </a:stretch>
        </p:blipFill>
        <p:spPr>
          <a:xfrm>
            <a:off x="1611875" y="1322565"/>
            <a:ext cx="5920250" cy="249837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117"/>
          <p:cNvSpPr txBox="1"/>
          <p:nvPr>
            <p:ph type="title"/>
          </p:nvPr>
        </p:nvSpPr>
        <p:spPr>
          <a:xfrm>
            <a:off x="252800" y="984013"/>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Braquifacial</a:t>
            </a:r>
            <a:endParaRPr/>
          </a:p>
        </p:txBody>
      </p:sp>
      <p:sp>
        <p:nvSpPr>
          <p:cNvPr id="758" name="Google Shape;758;p11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Tendencia al crecimiento horizontal.</a:t>
            </a:r>
            <a:endParaRPr sz="1500"/>
          </a:p>
          <a:p>
            <a:pPr indent="-323850" lvl="0" marL="457200" rtl="0" algn="l">
              <a:spcBef>
                <a:spcPts val="0"/>
              </a:spcBef>
              <a:spcAft>
                <a:spcPts val="0"/>
              </a:spcAft>
              <a:buSzPts val="1500"/>
              <a:buChar char="●"/>
            </a:pPr>
            <a:r>
              <a:rPr lang="es" sz="1500"/>
              <a:t>Tendencia a la mordida profunda</a:t>
            </a:r>
            <a:endParaRPr sz="1500"/>
          </a:p>
          <a:p>
            <a:pPr indent="-323850" lvl="0" marL="457200" rtl="0" algn="l">
              <a:spcBef>
                <a:spcPts val="0"/>
              </a:spcBef>
              <a:spcAft>
                <a:spcPts val="0"/>
              </a:spcAft>
              <a:buSzPts val="1500"/>
              <a:buChar char="●"/>
            </a:pPr>
            <a:r>
              <a:rPr lang="es" sz="1500"/>
              <a:t>Tercio inferior de la cara disminuido</a:t>
            </a:r>
            <a:endParaRPr sz="1500"/>
          </a:p>
          <a:p>
            <a:pPr indent="-323850" lvl="0" marL="457200" rtl="0" algn="l">
              <a:spcBef>
                <a:spcPts val="0"/>
              </a:spcBef>
              <a:spcAft>
                <a:spcPts val="0"/>
              </a:spcAft>
              <a:buSzPts val="1500"/>
              <a:buChar char="●"/>
            </a:pPr>
            <a:r>
              <a:rPr lang="es" sz="1500"/>
              <a:t>Mayor desarrollo de la rama mandibular en altura</a:t>
            </a:r>
            <a:endParaRPr sz="1500"/>
          </a:p>
          <a:p>
            <a:pPr indent="-323850" lvl="0" marL="457200" rtl="0" algn="l">
              <a:spcBef>
                <a:spcPts val="0"/>
              </a:spcBef>
              <a:spcAft>
                <a:spcPts val="0"/>
              </a:spcAft>
              <a:buSzPts val="1500"/>
              <a:buChar char="●"/>
            </a:pPr>
            <a:r>
              <a:rPr lang="es" sz="1500"/>
              <a:t>Musculatura fuerte, redundancia labial y profundo surco mentolabial</a:t>
            </a:r>
            <a:endParaRPr sz="1500"/>
          </a:p>
          <a:p>
            <a:pPr indent="-323850" lvl="0" marL="457200" rtl="0" algn="l">
              <a:spcBef>
                <a:spcPts val="0"/>
              </a:spcBef>
              <a:spcAft>
                <a:spcPts val="0"/>
              </a:spcAft>
              <a:buSzPts val="1500"/>
              <a:buChar char="●"/>
            </a:pPr>
            <a:r>
              <a:rPr lang="es" sz="1500"/>
              <a:t>Altura facial inferior disminuida (ángulo mandibular cerrado, musculatura hipertrofiada, sobre todo la del músculo masetero)</a:t>
            </a:r>
            <a:endParaRPr sz="1500"/>
          </a:p>
          <a:p>
            <a:pPr indent="-323850" lvl="0" marL="457200" rtl="0" algn="l">
              <a:spcBef>
                <a:spcPts val="0"/>
              </a:spcBef>
              <a:spcAft>
                <a:spcPts val="0"/>
              </a:spcAft>
              <a:buSzPts val="1500"/>
              <a:buChar char="●"/>
            </a:pPr>
            <a:r>
              <a:rPr lang="es" sz="1500"/>
              <a:t>Se puede presenciar arcadas dentarias amplias</a:t>
            </a:r>
            <a:endParaRPr sz="1500"/>
          </a:p>
        </p:txBody>
      </p:sp>
      <p:pic>
        <p:nvPicPr>
          <p:cNvPr id="759" name="Google Shape;759;p117"/>
          <p:cNvPicPr preferRelativeResize="0"/>
          <p:nvPr/>
        </p:nvPicPr>
        <p:blipFill rotWithShape="1">
          <a:blip r:embed="rId3">
            <a:alphaModFix/>
          </a:blip>
          <a:srcRect b="0" l="0" r="66303" t="0"/>
          <a:stretch/>
        </p:blipFill>
        <p:spPr>
          <a:xfrm>
            <a:off x="1277938" y="1661113"/>
            <a:ext cx="1994925" cy="249837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118"/>
          <p:cNvSpPr txBox="1"/>
          <p:nvPr>
            <p:ph type="title"/>
          </p:nvPr>
        </p:nvSpPr>
        <p:spPr>
          <a:xfrm>
            <a:off x="227400" y="984013"/>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Dolicofacial</a:t>
            </a:r>
            <a:endParaRPr/>
          </a:p>
        </p:txBody>
      </p:sp>
      <p:sp>
        <p:nvSpPr>
          <p:cNvPr id="765" name="Google Shape;765;p11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Tendencia al crecimiento vertical</a:t>
            </a:r>
            <a:endParaRPr sz="1500"/>
          </a:p>
          <a:p>
            <a:pPr indent="-323850" lvl="0" marL="457200" rtl="0" algn="l">
              <a:spcBef>
                <a:spcPts val="0"/>
              </a:spcBef>
              <a:spcAft>
                <a:spcPts val="0"/>
              </a:spcAft>
              <a:buSzPts val="1500"/>
              <a:buChar char="●"/>
            </a:pPr>
            <a:r>
              <a:rPr lang="es" sz="1500"/>
              <a:t>Suelen presentar mordida abierta</a:t>
            </a:r>
            <a:endParaRPr sz="1500"/>
          </a:p>
          <a:p>
            <a:pPr indent="-323850" lvl="0" marL="457200" rtl="0" algn="l">
              <a:spcBef>
                <a:spcPts val="0"/>
              </a:spcBef>
              <a:spcAft>
                <a:spcPts val="0"/>
              </a:spcAft>
              <a:buSzPts val="1500"/>
              <a:buChar char="●"/>
            </a:pPr>
            <a:r>
              <a:rPr lang="es" sz="1500"/>
              <a:t>Generalmente la musculatura es débil</a:t>
            </a:r>
            <a:endParaRPr sz="1500"/>
          </a:p>
          <a:p>
            <a:pPr indent="-323850" lvl="0" marL="457200" rtl="0" algn="l">
              <a:spcBef>
                <a:spcPts val="0"/>
              </a:spcBef>
              <a:spcAft>
                <a:spcPts val="0"/>
              </a:spcAft>
              <a:buSzPts val="1500"/>
              <a:buChar char="●"/>
            </a:pPr>
            <a:r>
              <a:rPr lang="es" sz="1500"/>
              <a:t>Altura facial mayor que profunda</a:t>
            </a:r>
            <a:endParaRPr sz="1500"/>
          </a:p>
        </p:txBody>
      </p:sp>
      <p:pic>
        <p:nvPicPr>
          <p:cNvPr id="766" name="Google Shape;766;p118"/>
          <p:cNvPicPr preferRelativeResize="0"/>
          <p:nvPr/>
        </p:nvPicPr>
        <p:blipFill rotWithShape="1">
          <a:blip r:embed="rId3">
            <a:alphaModFix/>
          </a:blip>
          <a:srcRect b="0" l="34120" r="32414" t="0"/>
          <a:stretch/>
        </p:blipFill>
        <p:spPr>
          <a:xfrm>
            <a:off x="1259400" y="1661113"/>
            <a:ext cx="1981200" cy="249837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119"/>
          <p:cNvSpPr txBox="1"/>
          <p:nvPr>
            <p:ph type="title"/>
          </p:nvPr>
        </p:nvSpPr>
        <p:spPr>
          <a:xfrm>
            <a:off x="227400" y="984013"/>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Mesofacial</a:t>
            </a:r>
            <a:endParaRPr/>
          </a:p>
        </p:txBody>
      </p:sp>
      <p:sp>
        <p:nvSpPr>
          <p:cNvPr id="772" name="Google Shape;772;p11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Tendencia a crecimiento equilibrado en el plano horizontal y vertical</a:t>
            </a:r>
            <a:endParaRPr sz="1500"/>
          </a:p>
          <a:p>
            <a:pPr indent="-323850" lvl="0" marL="457200" rtl="0" algn="l">
              <a:spcBef>
                <a:spcPts val="0"/>
              </a:spcBef>
              <a:spcAft>
                <a:spcPts val="0"/>
              </a:spcAft>
              <a:buSzPts val="1500"/>
              <a:buChar char="●"/>
            </a:pPr>
            <a:r>
              <a:rPr lang="es" sz="1500"/>
              <a:t>Tercios faciales proporcionales y con equilibrio neuromuscular</a:t>
            </a:r>
            <a:endParaRPr sz="1500"/>
          </a:p>
        </p:txBody>
      </p:sp>
      <p:pic>
        <p:nvPicPr>
          <p:cNvPr id="773" name="Google Shape;773;p119"/>
          <p:cNvPicPr preferRelativeResize="0"/>
          <p:nvPr/>
        </p:nvPicPr>
        <p:blipFill rotWithShape="1">
          <a:blip r:embed="rId3">
            <a:alphaModFix/>
          </a:blip>
          <a:srcRect b="0" l="67805" r="0" t="0"/>
          <a:stretch/>
        </p:blipFill>
        <p:spPr>
          <a:xfrm>
            <a:off x="1296988" y="1661113"/>
            <a:ext cx="1906025" cy="249837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pic>
        <p:nvPicPr>
          <p:cNvPr id="778" name="Google Shape;778;p120"/>
          <p:cNvPicPr preferRelativeResize="0"/>
          <p:nvPr/>
        </p:nvPicPr>
        <p:blipFill>
          <a:blip r:embed="rId3">
            <a:alphaModFix/>
          </a:blip>
          <a:stretch>
            <a:fillRect/>
          </a:stretch>
        </p:blipFill>
        <p:spPr>
          <a:xfrm>
            <a:off x="1603888" y="561099"/>
            <a:ext cx="5936225" cy="3216150"/>
          </a:xfrm>
          <a:prstGeom prst="rect">
            <a:avLst/>
          </a:prstGeom>
          <a:noFill/>
          <a:ln>
            <a:noFill/>
          </a:ln>
        </p:spPr>
      </p:pic>
      <p:sp>
        <p:nvSpPr>
          <p:cNvPr id="779" name="Google Shape;779;p120"/>
          <p:cNvSpPr txBox="1"/>
          <p:nvPr/>
        </p:nvSpPr>
        <p:spPr>
          <a:xfrm>
            <a:off x="1851275" y="3777238"/>
            <a:ext cx="5441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Dolicofacial: menor dimensión en los espacios articulares Braquifacial: mayor dimensión</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121"/>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Relación entre la maloclusión y la postura corporal</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pic>
        <p:nvPicPr>
          <p:cNvPr id="789" name="Google Shape;789;p122"/>
          <p:cNvPicPr preferRelativeResize="0"/>
          <p:nvPr/>
        </p:nvPicPr>
        <p:blipFill>
          <a:blip r:embed="rId3">
            <a:alphaModFix/>
          </a:blip>
          <a:stretch>
            <a:fillRect/>
          </a:stretch>
        </p:blipFill>
        <p:spPr>
          <a:xfrm>
            <a:off x="2114550" y="1204913"/>
            <a:ext cx="4914900" cy="27336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23"/>
          <p:cNvSpPr txBox="1"/>
          <p:nvPr>
            <p:ph type="title"/>
          </p:nvPr>
        </p:nvSpPr>
        <p:spPr>
          <a:xfrm>
            <a:off x="265500" y="1855638"/>
            <a:ext cx="4045200" cy="70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Clase I</a:t>
            </a:r>
            <a:endParaRPr/>
          </a:p>
        </p:txBody>
      </p:sp>
      <p:sp>
        <p:nvSpPr>
          <p:cNvPr id="795" name="Google Shape;795;p123"/>
          <p:cNvSpPr txBox="1"/>
          <p:nvPr>
            <p:ph idx="1" type="subTitle"/>
          </p:nvPr>
        </p:nvSpPr>
        <p:spPr>
          <a:xfrm>
            <a:off x="265500" y="2581660"/>
            <a:ext cx="4045200" cy="706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El centro de gravedad del cuerpo se encuentra centralizado.</a:t>
            </a:r>
            <a:endParaRPr sz="1600"/>
          </a:p>
        </p:txBody>
      </p:sp>
      <p:pic>
        <p:nvPicPr>
          <p:cNvPr id="796" name="Google Shape;796;p123"/>
          <p:cNvPicPr preferRelativeResize="0"/>
          <p:nvPr/>
        </p:nvPicPr>
        <p:blipFill rotWithShape="1">
          <a:blip r:embed="rId3">
            <a:alphaModFix/>
          </a:blip>
          <a:srcRect b="12823" l="12616" r="13121" t="13479"/>
          <a:stretch/>
        </p:blipFill>
        <p:spPr>
          <a:xfrm>
            <a:off x="4724400" y="1168650"/>
            <a:ext cx="4241801" cy="28062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124"/>
          <p:cNvSpPr txBox="1"/>
          <p:nvPr>
            <p:ph type="title"/>
          </p:nvPr>
        </p:nvSpPr>
        <p:spPr>
          <a:xfrm>
            <a:off x="265500" y="1618488"/>
            <a:ext cx="4045200" cy="70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Clase II</a:t>
            </a:r>
            <a:endParaRPr/>
          </a:p>
        </p:txBody>
      </p:sp>
      <p:sp>
        <p:nvSpPr>
          <p:cNvPr id="802" name="Google Shape;802;p124"/>
          <p:cNvSpPr txBox="1"/>
          <p:nvPr>
            <p:ph idx="1" type="subTitle"/>
          </p:nvPr>
        </p:nvSpPr>
        <p:spPr>
          <a:xfrm>
            <a:off x="265500" y="2334593"/>
            <a:ext cx="4045200" cy="1190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El centro de gravedad del cuerpo se encuentra anteriorizado. Se relaciona con pies planos y pies valgos.</a:t>
            </a:r>
            <a:endParaRPr sz="1600"/>
          </a:p>
          <a:p>
            <a:pPr indent="-330200" lvl="0" marL="457200" rtl="0" algn="l">
              <a:spcBef>
                <a:spcPts val="0"/>
              </a:spcBef>
              <a:spcAft>
                <a:spcPts val="0"/>
              </a:spcAft>
              <a:buSzPts val="1600"/>
              <a:buChar char="●"/>
            </a:pPr>
            <a:r>
              <a:rPr lang="es" sz="1600"/>
              <a:t>Alteración de lordosis cervical.</a:t>
            </a:r>
            <a:endParaRPr sz="1600"/>
          </a:p>
        </p:txBody>
      </p:sp>
      <p:pic>
        <p:nvPicPr>
          <p:cNvPr id="803" name="Google Shape;803;p124"/>
          <p:cNvPicPr preferRelativeResize="0"/>
          <p:nvPr/>
        </p:nvPicPr>
        <p:blipFill rotWithShape="1">
          <a:blip r:embed="rId3">
            <a:alphaModFix/>
          </a:blip>
          <a:srcRect b="12223" l="0" r="47556" t="7775"/>
          <a:stretch/>
        </p:blipFill>
        <p:spPr>
          <a:xfrm>
            <a:off x="4956625" y="876300"/>
            <a:ext cx="3817651" cy="33909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125"/>
          <p:cNvSpPr txBox="1"/>
          <p:nvPr>
            <p:ph type="title"/>
          </p:nvPr>
        </p:nvSpPr>
        <p:spPr>
          <a:xfrm>
            <a:off x="246450" y="1512138"/>
            <a:ext cx="4045200" cy="70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Clase III</a:t>
            </a:r>
            <a:endParaRPr/>
          </a:p>
        </p:txBody>
      </p:sp>
      <p:sp>
        <p:nvSpPr>
          <p:cNvPr id="809" name="Google Shape;809;p125"/>
          <p:cNvSpPr txBox="1"/>
          <p:nvPr>
            <p:ph idx="1" type="subTitle"/>
          </p:nvPr>
        </p:nvSpPr>
        <p:spPr>
          <a:xfrm>
            <a:off x="246450" y="2238140"/>
            <a:ext cx="4045200" cy="1393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El centro de gravedad del cuerpo se encuentra posteriorizado. Se relaciona con pies planos.</a:t>
            </a:r>
            <a:endParaRPr sz="1600"/>
          </a:p>
          <a:p>
            <a:pPr indent="-330200" lvl="0" marL="457200" rtl="0" algn="l">
              <a:spcBef>
                <a:spcPts val="0"/>
              </a:spcBef>
              <a:spcAft>
                <a:spcPts val="0"/>
              </a:spcAft>
              <a:buSzPts val="1600"/>
              <a:buChar char="●"/>
            </a:pPr>
            <a:r>
              <a:rPr lang="es" sz="1600"/>
              <a:t>Alteración de lordosis cervical y  lumbar.</a:t>
            </a:r>
            <a:endParaRPr sz="1600"/>
          </a:p>
        </p:txBody>
      </p:sp>
      <p:pic>
        <p:nvPicPr>
          <p:cNvPr id="810" name="Google Shape;810;p125"/>
          <p:cNvPicPr preferRelativeResize="0"/>
          <p:nvPr/>
        </p:nvPicPr>
        <p:blipFill rotWithShape="1">
          <a:blip r:embed="rId3">
            <a:alphaModFix/>
          </a:blip>
          <a:srcRect b="15486" l="8277" r="17017" t="13475"/>
          <a:stretch/>
        </p:blipFill>
        <p:spPr>
          <a:xfrm>
            <a:off x="4724400" y="1219200"/>
            <a:ext cx="4267200" cy="27051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pic>
        <p:nvPicPr>
          <p:cNvPr id="815" name="Google Shape;815;p126"/>
          <p:cNvPicPr preferRelativeResize="0"/>
          <p:nvPr/>
        </p:nvPicPr>
        <p:blipFill>
          <a:blip r:embed="rId3">
            <a:alphaModFix/>
          </a:blip>
          <a:stretch>
            <a:fillRect/>
          </a:stretch>
        </p:blipFill>
        <p:spPr>
          <a:xfrm>
            <a:off x="4710100" y="152400"/>
            <a:ext cx="2720444" cy="4838698"/>
          </a:xfrm>
          <a:prstGeom prst="rect">
            <a:avLst/>
          </a:prstGeom>
          <a:noFill/>
          <a:ln>
            <a:noFill/>
          </a:ln>
        </p:spPr>
      </p:pic>
      <p:pic>
        <p:nvPicPr>
          <p:cNvPr id="816" name="Google Shape;816;p126"/>
          <p:cNvPicPr preferRelativeResize="0"/>
          <p:nvPr/>
        </p:nvPicPr>
        <p:blipFill rotWithShape="1">
          <a:blip r:embed="rId4">
            <a:alphaModFix/>
          </a:blip>
          <a:srcRect b="9334" l="0" r="0" t="24746"/>
          <a:stretch/>
        </p:blipFill>
        <p:spPr>
          <a:xfrm>
            <a:off x="1713450" y="976900"/>
            <a:ext cx="2720450" cy="3189701"/>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127"/>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¿Dudas?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00B1AA"/>
      </a:dk1>
      <a:lt1>
        <a:srgbClr val="FFFFFF"/>
      </a:lt1>
      <a:dk2>
        <a:srgbClr val="20124D"/>
      </a:dk2>
      <a:lt2>
        <a:srgbClr val="757575"/>
      </a:lt2>
      <a:accent1>
        <a:srgbClr val="01579B"/>
      </a:accent1>
      <a:accent2>
        <a:srgbClr val="060A0A"/>
      </a:accent2>
      <a:accent3>
        <a:srgbClr val="0099E8"/>
      </a:accent3>
      <a:accent4>
        <a:srgbClr val="D5A6BD"/>
      </a:accent4>
      <a:accent5>
        <a:srgbClr val="9900FF"/>
      </a:accent5>
      <a:accent6>
        <a:srgbClr val="B4A7D6"/>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