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58"/>
  </p:notesMasterIdLst>
  <p:sldIdLst>
    <p:sldId id="256" r:id="rId3"/>
    <p:sldId id="257" r:id="rId4"/>
    <p:sldId id="258" r:id="rId5"/>
    <p:sldId id="332" r:id="rId6"/>
    <p:sldId id="340" r:id="rId7"/>
    <p:sldId id="339" r:id="rId8"/>
    <p:sldId id="338" r:id="rId9"/>
    <p:sldId id="264" r:id="rId10"/>
    <p:sldId id="265" r:id="rId11"/>
    <p:sldId id="284" r:id="rId12"/>
    <p:sldId id="300" r:id="rId13"/>
    <p:sldId id="327" r:id="rId14"/>
    <p:sldId id="330" r:id="rId15"/>
    <p:sldId id="329" r:id="rId16"/>
    <p:sldId id="328" r:id="rId17"/>
    <p:sldId id="334" r:id="rId18"/>
    <p:sldId id="333" r:id="rId19"/>
    <p:sldId id="337" r:id="rId20"/>
    <p:sldId id="336" r:id="rId21"/>
    <p:sldId id="335" r:id="rId22"/>
    <p:sldId id="331" r:id="rId23"/>
    <p:sldId id="342" r:id="rId24"/>
    <p:sldId id="358" r:id="rId25"/>
    <p:sldId id="355" r:id="rId26"/>
    <p:sldId id="354" r:id="rId27"/>
    <p:sldId id="353" r:id="rId28"/>
    <p:sldId id="351" r:id="rId29"/>
    <p:sldId id="350" r:id="rId30"/>
    <p:sldId id="356" r:id="rId31"/>
    <p:sldId id="349" r:id="rId32"/>
    <p:sldId id="348" r:id="rId33"/>
    <p:sldId id="347" r:id="rId34"/>
    <p:sldId id="346" r:id="rId35"/>
    <p:sldId id="345" r:id="rId36"/>
    <p:sldId id="343" r:id="rId37"/>
    <p:sldId id="344" r:id="rId38"/>
    <p:sldId id="341" r:id="rId39"/>
    <p:sldId id="364" r:id="rId40"/>
    <p:sldId id="357" r:id="rId41"/>
    <p:sldId id="368" r:id="rId42"/>
    <p:sldId id="363" r:id="rId43"/>
    <p:sldId id="369" r:id="rId44"/>
    <p:sldId id="477" r:id="rId45"/>
    <p:sldId id="497" r:id="rId46"/>
    <p:sldId id="476" r:id="rId47"/>
    <p:sldId id="478" r:id="rId48"/>
    <p:sldId id="492" r:id="rId49"/>
    <p:sldId id="495" r:id="rId50"/>
    <p:sldId id="494" r:id="rId51"/>
    <p:sldId id="365" r:id="rId52"/>
    <p:sldId id="366" r:id="rId53"/>
    <p:sldId id="367" r:id="rId54"/>
    <p:sldId id="496" r:id="rId55"/>
    <p:sldId id="326" r:id="rId56"/>
    <p:sldId id="473" r:id="rId57"/>
  </p:sldIdLst>
  <p:sldSz cx="18288000" cy="10287000"/>
  <p:notesSz cx="6858000" cy="9144000"/>
  <p:embeddedFontLst>
    <p:embeddedFont>
      <p:font typeface="Calibri Light" panose="020F0302020204030204" pitchFamily="34" charset="0"/>
      <p:regular r:id="rId59"/>
      <p:italic r:id="rId60"/>
    </p:embeddedFont>
    <p:embeddedFont>
      <p:font typeface="Calibri" panose="020F0502020204030204" pitchFamily="34" charset="0"/>
      <p:regular r:id="rId61"/>
      <p:bold r:id="rId62"/>
      <p:italic r:id="rId63"/>
      <p:boldItalic r:id="rId64"/>
    </p:embeddedFont>
    <p:embeddedFont>
      <p:font typeface="Cambria" panose="02040503050406030204" pitchFamily="18"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8BB1CE-0234-4C29-899F-D337D80249D6}" v="3" dt="2024-03-19T00:13:50.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93" autoAdjust="0"/>
    <p:restoredTop sz="95455" autoAdjust="0"/>
  </p:normalViewPr>
  <p:slideViewPr>
    <p:cSldViewPr>
      <p:cViewPr>
        <p:scale>
          <a:sx n="55" d="100"/>
          <a:sy n="55" d="100"/>
        </p:scale>
        <p:origin x="74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3.xml"/><Relationship Id="rId61" Type="http://schemas.openxmlformats.org/officeDocument/2006/relationships/font" Target="fonts/font3.fntdata"/><Relationship Id="rId173" Type="http://schemas.microsoft.com/office/2015/10/relationships/revisionInfo" Target="revisionInfo.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6.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4.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24/08/2025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8</a:t>
            </a:fld>
            <a:endParaRPr lang="es-MX"/>
          </a:p>
        </p:txBody>
      </p:sp>
    </p:spTree>
    <p:extLst>
      <p:ext uri="{BB962C8B-B14F-4D97-AF65-F5344CB8AC3E}">
        <p14:creationId xmlns:p14="http://schemas.microsoft.com/office/powerpoint/2010/main" val="75015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54</a:t>
            </a:fld>
            <a:endParaRPr lang="es-MX"/>
          </a:p>
        </p:txBody>
      </p:sp>
    </p:spTree>
    <p:extLst>
      <p:ext uri="{BB962C8B-B14F-4D97-AF65-F5344CB8AC3E}">
        <p14:creationId xmlns:p14="http://schemas.microsoft.com/office/powerpoint/2010/main" val="154936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9512F-C073-4A79-9658-56824756BB3C}"/>
              </a:ext>
            </a:extLst>
          </p:cNvPr>
          <p:cNvSpPr>
            <a:spLocks noGrp="1"/>
          </p:cNvSpPr>
          <p:nvPr>
            <p:ph type="ctrTitle"/>
          </p:nvPr>
        </p:nvSpPr>
        <p:spPr>
          <a:xfrm>
            <a:off x="2286000" y="1683545"/>
            <a:ext cx="13716000" cy="3581400"/>
          </a:xfrm>
        </p:spPr>
        <p:txBody>
          <a:bodyPr anchor="b"/>
          <a:lstStyle>
            <a:lvl1pPr algn="ctr">
              <a:defRPr sz="9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7DD688BE-72A6-4F8C-81ED-C51BE5B72AB7}"/>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EC3E2E7-1E92-466A-9E36-5A2A295E22C5}"/>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5" name="Marcador de pie de página 4">
            <a:extLst>
              <a:ext uri="{FF2B5EF4-FFF2-40B4-BE49-F238E27FC236}">
                <a16:creationId xmlns:a16="http://schemas.microsoft.com/office/drawing/2014/main" id="{8081C078-1D51-47E3-A9F8-5C78C98736F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5A48FBE-0DF2-4481-A983-F885ED3A5613}"/>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7612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8E36-1DB5-49F7-A0DF-80F28480089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EC18050-81AC-4606-AF5B-1295882A46D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D64C8B4-B0C8-465A-8258-EC59497FB380}"/>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5" name="Marcador de pie de página 4">
            <a:extLst>
              <a:ext uri="{FF2B5EF4-FFF2-40B4-BE49-F238E27FC236}">
                <a16:creationId xmlns:a16="http://schemas.microsoft.com/office/drawing/2014/main" id="{834D4476-94F3-4D16-90DE-011942213A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149EEC1-AFC3-4C44-B9DE-CB880883F52E}"/>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505402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95B0D5-71A0-4C96-825B-39F26B6F59DA}"/>
              </a:ext>
            </a:extLst>
          </p:cNvPr>
          <p:cNvSpPr>
            <a:spLocks noGrp="1"/>
          </p:cNvSpPr>
          <p:nvPr>
            <p:ph type="title"/>
          </p:nvPr>
        </p:nvSpPr>
        <p:spPr>
          <a:xfrm>
            <a:off x="1247775" y="2564608"/>
            <a:ext cx="15773400" cy="4279106"/>
          </a:xfrm>
        </p:spPr>
        <p:txBody>
          <a:bodyPr anchor="b"/>
          <a:lstStyle>
            <a:lvl1pPr>
              <a:defRPr sz="9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33B6413-937B-4CE7-BA05-D789B0700238}"/>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6E31E3D-14F7-4A31-A556-16AB49E55B8A}"/>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5" name="Marcador de pie de página 4">
            <a:extLst>
              <a:ext uri="{FF2B5EF4-FFF2-40B4-BE49-F238E27FC236}">
                <a16:creationId xmlns:a16="http://schemas.microsoft.com/office/drawing/2014/main" id="{CC9B070E-169B-4631-8B06-D78095B2357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A0F0E69-5286-47C0-9262-0E1DA66D96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65726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CAEFE-8143-418E-83D3-1CB9908A862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4A051AD-9E8A-4DAD-8603-4A2459952865}"/>
              </a:ext>
            </a:extLst>
          </p:cNvPr>
          <p:cNvSpPr>
            <a:spLocks noGrp="1"/>
          </p:cNvSpPr>
          <p:nvPr>
            <p:ph sz="half" idx="1"/>
          </p:nvPr>
        </p:nvSpPr>
        <p:spPr>
          <a:xfrm>
            <a:off x="1257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EDB755F-D0F1-43C1-AEA6-8FC12B357C61}"/>
              </a:ext>
            </a:extLst>
          </p:cNvPr>
          <p:cNvSpPr>
            <a:spLocks noGrp="1"/>
          </p:cNvSpPr>
          <p:nvPr>
            <p:ph sz="half" idx="2"/>
          </p:nvPr>
        </p:nvSpPr>
        <p:spPr>
          <a:xfrm>
            <a:off x="9258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87C13373-AD32-4D57-BA86-A4D1C278C57E}"/>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6" name="Marcador de pie de página 5">
            <a:extLst>
              <a:ext uri="{FF2B5EF4-FFF2-40B4-BE49-F238E27FC236}">
                <a16:creationId xmlns:a16="http://schemas.microsoft.com/office/drawing/2014/main" id="{BA957354-8D48-436B-B41C-E96E109AA90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8820D7-FC14-488C-8A88-60EA8AF5E2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72065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77D7-043B-4A0E-AD53-21778DDCBA4B}"/>
              </a:ext>
            </a:extLst>
          </p:cNvPr>
          <p:cNvSpPr>
            <a:spLocks noGrp="1"/>
          </p:cNvSpPr>
          <p:nvPr>
            <p:ph type="title"/>
          </p:nvPr>
        </p:nvSpPr>
        <p:spPr>
          <a:xfrm>
            <a:off x="1259682" y="547688"/>
            <a:ext cx="15773400" cy="1988345"/>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8DCF52A-780A-4566-BF95-9B84E9556ED0}"/>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6EBC55-723C-491A-8308-9E72C1FB93F7}"/>
              </a:ext>
            </a:extLst>
          </p:cNvPr>
          <p:cNvSpPr>
            <a:spLocks noGrp="1"/>
          </p:cNvSpPr>
          <p:nvPr>
            <p:ph sz="half" idx="2"/>
          </p:nvPr>
        </p:nvSpPr>
        <p:spPr>
          <a:xfrm>
            <a:off x="1259683" y="3757613"/>
            <a:ext cx="7736681"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A89C7B1-5F9D-43B2-AF77-F3A04D0F4B3F}"/>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CFF80FE-9EBC-4426-A4BC-7B03D811957C}"/>
              </a:ext>
            </a:extLst>
          </p:cNvPr>
          <p:cNvSpPr>
            <a:spLocks noGrp="1"/>
          </p:cNvSpPr>
          <p:nvPr>
            <p:ph sz="quarter" idx="4"/>
          </p:nvPr>
        </p:nvSpPr>
        <p:spPr>
          <a:xfrm>
            <a:off x="9258300" y="3757613"/>
            <a:ext cx="7774782"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F704DFC-5D44-46F9-91EC-1BB6E47D3DA4}"/>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8" name="Marcador de pie de página 7">
            <a:extLst>
              <a:ext uri="{FF2B5EF4-FFF2-40B4-BE49-F238E27FC236}">
                <a16:creationId xmlns:a16="http://schemas.microsoft.com/office/drawing/2014/main" id="{79CE28B0-BFF9-4B42-939E-76ABDD7E551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0FC1A74-E17C-4483-B30D-730AC879E2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160840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2BB00-60A3-426C-AA0B-71D3D38D326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4FAE4875-2A77-4FB5-9AFB-44E910F39971}"/>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4" name="Marcador de pie de página 3">
            <a:extLst>
              <a:ext uri="{FF2B5EF4-FFF2-40B4-BE49-F238E27FC236}">
                <a16:creationId xmlns:a16="http://schemas.microsoft.com/office/drawing/2014/main" id="{62055B6C-7C74-427B-B0A4-0970CA16130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1ADB924-DB0F-4C6C-9819-2905F22B4D1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284055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67B16CA-A1F3-48C3-B881-D68615C18105}"/>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3" name="Marcador de pie de página 2">
            <a:extLst>
              <a:ext uri="{FF2B5EF4-FFF2-40B4-BE49-F238E27FC236}">
                <a16:creationId xmlns:a16="http://schemas.microsoft.com/office/drawing/2014/main" id="{1436E7B1-2D67-444C-A19F-9E64EAA0653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BF186EEE-9851-4C29-9BD0-573526E08A65}"/>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428403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50A61-78AB-4B71-84D5-7DF3FA71E231}"/>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A05449E-65B5-4F05-90E2-467D08C5EDB6}"/>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E2BE2CD-A61A-4DFA-A0BC-E5F7D570F1E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153463-45DE-41EC-B4B6-D249F39E600B}"/>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6" name="Marcador de pie de página 5">
            <a:extLst>
              <a:ext uri="{FF2B5EF4-FFF2-40B4-BE49-F238E27FC236}">
                <a16:creationId xmlns:a16="http://schemas.microsoft.com/office/drawing/2014/main" id="{7880E66E-622D-4867-816C-4D1574F0DA6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85BE6B3-3C91-4847-8E2A-32140E79D331}"/>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15984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0C942-B674-402F-A708-52B2CDA3CC7E}"/>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E207C9C-F627-405E-9488-2D4C77F120D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s-MX"/>
          </a:p>
        </p:txBody>
      </p:sp>
      <p:sp>
        <p:nvSpPr>
          <p:cNvPr id="4" name="Marcador de texto 3">
            <a:extLst>
              <a:ext uri="{FF2B5EF4-FFF2-40B4-BE49-F238E27FC236}">
                <a16:creationId xmlns:a16="http://schemas.microsoft.com/office/drawing/2014/main" id="{C1EEB7C7-71DB-47B6-A93C-D08ED87A3DB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57BCEE0-B401-44EA-865A-C6918D5489C1}"/>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6" name="Marcador de pie de página 5">
            <a:extLst>
              <a:ext uri="{FF2B5EF4-FFF2-40B4-BE49-F238E27FC236}">
                <a16:creationId xmlns:a16="http://schemas.microsoft.com/office/drawing/2014/main" id="{25892D69-81E4-4272-AB7B-B8C1DD37274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1ABC7BB-18DF-49D2-B4C2-EC775C75AFD2}"/>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03371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44817-07C3-4891-8B7A-664B2885266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E7AC8F3-1487-4012-BFAD-2EC3F60571F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578AE6-0118-4166-A0B4-22CAEC7D3500}"/>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5" name="Marcador de pie de página 4">
            <a:extLst>
              <a:ext uri="{FF2B5EF4-FFF2-40B4-BE49-F238E27FC236}">
                <a16:creationId xmlns:a16="http://schemas.microsoft.com/office/drawing/2014/main" id="{CBF387C3-AF41-406E-BEF3-90A6F92F4C4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81F757D-8540-41A8-8413-2D20C8CDA4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394486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A97161F-0559-4700-9711-07FCD791892C}"/>
              </a:ext>
            </a:extLst>
          </p:cNvPr>
          <p:cNvSpPr>
            <a:spLocks noGrp="1"/>
          </p:cNvSpPr>
          <p:nvPr>
            <p:ph type="title" orient="vert"/>
          </p:nvPr>
        </p:nvSpPr>
        <p:spPr>
          <a:xfrm>
            <a:off x="13087350" y="547688"/>
            <a:ext cx="3943350" cy="8717757"/>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E3A28C1-BC01-4D75-87F9-CE74AF8D408A}"/>
              </a:ext>
            </a:extLst>
          </p:cNvPr>
          <p:cNvSpPr>
            <a:spLocks noGrp="1"/>
          </p:cNvSpPr>
          <p:nvPr>
            <p:ph type="body" orient="vert" idx="1"/>
          </p:nvPr>
        </p:nvSpPr>
        <p:spPr>
          <a:xfrm>
            <a:off x="1257300" y="547688"/>
            <a:ext cx="11601450" cy="871775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41069D3-335A-41F9-AF10-E2F41FE7A147}"/>
              </a:ext>
            </a:extLst>
          </p:cNvPr>
          <p:cNvSpPr>
            <a:spLocks noGrp="1"/>
          </p:cNvSpPr>
          <p:nvPr>
            <p:ph type="dt" sz="half" idx="10"/>
          </p:nvPr>
        </p:nvSpPr>
        <p:spPr/>
        <p:txBody>
          <a:bodyPr/>
          <a:lstStyle/>
          <a:p>
            <a:fld id="{A8F842BA-6194-4F85-A19F-8387366FA064}" type="datetimeFigureOut">
              <a:rPr lang="es-MX" smtClean="0"/>
              <a:t>24/08/2025</a:t>
            </a:fld>
            <a:endParaRPr lang="es-MX"/>
          </a:p>
        </p:txBody>
      </p:sp>
      <p:sp>
        <p:nvSpPr>
          <p:cNvPr id="5" name="Marcador de pie de página 4">
            <a:extLst>
              <a:ext uri="{FF2B5EF4-FFF2-40B4-BE49-F238E27FC236}">
                <a16:creationId xmlns:a16="http://schemas.microsoft.com/office/drawing/2014/main" id="{FA36174A-A2C3-4455-9DF4-F32195D4DE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D1A183F-F4C2-427B-A888-72516E9DF4C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404224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141DE63-6A24-4328-A6C9-757AE63C7EAA}"/>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D0503DC-73D0-4986-9A6B-52A51BD632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BCEDD-67AC-4200-BB99-C3731CAC785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A8F842BA-6194-4F85-A19F-8387366FA064}" type="datetimeFigureOut">
              <a:rPr lang="es-MX" smtClean="0"/>
              <a:t>24/08/2025</a:t>
            </a:fld>
            <a:endParaRPr lang="es-MX"/>
          </a:p>
        </p:txBody>
      </p:sp>
      <p:sp>
        <p:nvSpPr>
          <p:cNvPr id="5" name="Marcador de pie de página 4">
            <a:extLst>
              <a:ext uri="{FF2B5EF4-FFF2-40B4-BE49-F238E27FC236}">
                <a16:creationId xmlns:a16="http://schemas.microsoft.com/office/drawing/2014/main" id="{A4200017-CD78-4468-9EB4-643F85C765A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30C4FA2F-1ACB-4F7B-999F-787C401AC20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A9DF09-A7A2-4663-B92F-E448DC545E69}" type="slidenum">
              <a:rPr lang="es-MX" smtClean="0"/>
              <a:t>‹Nº›</a:t>
            </a:fld>
            <a:endParaRPr lang="es-MX"/>
          </a:p>
        </p:txBody>
      </p:sp>
    </p:spTree>
    <p:extLst>
      <p:ext uri="{BB962C8B-B14F-4D97-AF65-F5344CB8AC3E}">
        <p14:creationId xmlns:p14="http://schemas.microsoft.com/office/powerpoint/2010/main" val="167088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s-MX"/>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4.sv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4.sv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4.sv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4.sv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0.png"/><Relationship Id="rId5" Type="http://schemas.openxmlformats.org/officeDocument/2006/relationships/image" Target="../media/image4.sv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hyperlink" Target="https://www.youtube.com/watch?v=GKcM8rToIko" TargetMode="External"/><Relationship Id="rId5" Type="http://schemas.openxmlformats.org/officeDocument/2006/relationships/image" Target="../media/image4.sv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4.sv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4.sv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4.sv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4.sv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4.sv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4.sv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4.sv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9.png"/><Relationship Id="rId5" Type="http://schemas.openxmlformats.org/officeDocument/2006/relationships/image" Target="../media/image4.sv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0.png"/><Relationship Id="rId5" Type="http://schemas.openxmlformats.org/officeDocument/2006/relationships/image" Target="../media/image4.sv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1.png"/><Relationship Id="rId5" Type="http://schemas.openxmlformats.org/officeDocument/2006/relationships/image" Target="../media/image4.sv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sv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3.png"/><Relationship Id="rId5" Type="http://schemas.openxmlformats.org/officeDocument/2006/relationships/image" Target="../media/image4.sv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4.png"/><Relationship Id="rId5" Type="http://schemas.openxmlformats.org/officeDocument/2006/relationships/image" Target="../media/image4.sv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5.png"/><Relationship Id="rId5" Type="http://schemas.openxmlformats.org/officeDocument/2006/relationships/image" Target="../media/image4.sv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6.png"/><Relationship Id="rId5" Type="http://schemas.openxmlformats.org/officeDocument/2006/relationships/image" Target="../media/image4.sv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8.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dirty="0"/>
          </a:p>
        </p:txBody>
      </p:sp>
      <p:sp>
        <p:nvSpPr>
          <p:cNvPr id="10" name="CuadroTexto 9"/>
          <p:cNvSpPr txBox="1"/>
          <p:nvPr/>
        </p:nvSpPr>
        <p:spPr>
          <a:xfrm>
            <a:off x="12649199" y="6896100"/>
            <a:ext cx="5303769" cy="2339102"/>
          </a:xfrm>
          <a:prstGeom prst="rect">
            <a:avLst/>
          </a:prstGeom>
          <a:noFill/>
        </p:spPr>
        <p:txBody>
          <a:bodyPr wrap="square" rtlCol="0">
            <a:spAutoFit/>
          </a:bodyPr>
          <a:lstStyle/>
          <a:p>
            <a:r>
              <a:rPr lang="es-ES" sz="3200" dirty="0"/>
              <a:t>Francisca Ramos Muñoz</a:t>
            </a:r>
            <a:br>
              <a:rPr lang="es-ES" sz="3200" dirty="0"/>
            </a:br>
            <a:r>
              <a:rPr lang="es-ES" sz="3200" dirty="0"/>
              <a:t>TM Imagen y Física Médica</a:t>
            </a:r>
            <a:br>
              <a:rPr lang="es-ES" sz="3200" dirty="0"/>
            </a:br>
            <a:r>
              <a:rPr lang="es-ES" sz="3200" dirty="0"/>
              <a:t>Mg. en Docencia para la Educación Superior</a:t>
            </a:r>
          </a:p>
          <a:p>
            <a:endParaRPr lang="es-ES" dirty="0"/>
          </a:p>
        </p:txBody>
      </p:sp>
      <p:sp>
        <p:nvSpPr>
          <p:cNvPr id="11" name="CuadroTexto 10"/>
          <p:cNvSpPr txBox="1"/>
          <p:nvPr/>
        </p:nvSpPr>
        <p:spPr>
          <a:xfrm>
            <a:off x="4970911" y="1516105"/>
            <a:ext cx="9296400" cy="1200329"/>
          </a:xfrm>
          <a:prstGeom prst="rect">
            <a:avLst/>
          </a:prstGeom>
          <a:noFill/>
        </p:spPr>
        <p:txBody>
          <a:bodyPr wrap="square" rtlCol="0">
            <a:spAutoFit/>
          </a:bodyPr>
          <a:lstStyle/>
          <a:p>
            <a:r>
              <a:rPr lang="es-ES" sz="3600" dirty="0"/>
              <a:t> </a:t>
            </a:r>
            <a:r>
              <a:rPr lang="es-ES" sz="3600" b="1" dirty="0"/>
              <a:t>Diplomado en </a:t>
            </a:r>
            <a:r>
              <a:rPr lang="es-ES" sz="3600" b="1" i="1" dirty="0"/>
              <a:t>Evaluación y Diagnóstico en Neurorradiología.</a:t>
            </a:r>
            <a:endParaRPr lang="es-CL" sz="3600" dirty="0"/>
          </a:p>
        </p:txBody>
      </p:sp>
      <p:sp>
        <p:nvSpPr>
          <p:cNvPr id="12" name="Rectángulo 11"/>
          <p:cNvSpPr/>
          <p:nvPr/>
        </p:nvSpPr>
        <p:spPr>
          <a:xfrm>
            <a:off x="381000" y="4990899"/>
            <a:ext cx="1907895" cy="707886"/>
          </a:xfrm>
          <a:prstGeom prst="rect">
            <a:avLst/>
          </a:prstGeom>
        </p:spPr>
        <p:txBody>
          <a:bodyPr wrap="none">
            <a:spAutoFit/>
          </a:bodyPr>
          <a:lstStyle/>
          <a:p>
            <a:r>
              <a:rPr lang="es-CL" sz="4000" u="sng" dirty="0"/>
              <a:t>Sesión </a:t>
            </a:r>
            <a:r>
              <a:rPr lang="es-CL" sz="4000" u="sng" dirty="0" smtClean="0"/>
              <a:t>2</a:t>
            </a:r>
            <a:endParaRPr lang="es-CL" sz="4000" u="sng" dirty="0"/>
          </a:p>
        </p:txBody>
      </p:sp>
      <p:pic>
        <p:nvPicPr>
          <p:cNvPr id="15" name="Imagen 14"/>
          <p:cNvPicPr>
            <a:picLocks noChangeAspect="1"/>
          </p:cNvPicPr>
          <p:nvPr/>
        </p:nvPicPr>
        <p:blipFill>
          <a:blip r:embed="rId6"/>
          <a:stretch>
            <a:fillRect/>
          </a:stretch>
        </p:blipFill>
        <p:spPr>
          <a:xfrm>
            <a:off x="3581400" y="3742680"/>
            <a:ext cx="4914900" cy="43815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1" name="CuadroTexto 10"/>
          <p:cNvSpPr txBox="1"/>
          <p:nvPr/>
        </p:nvSpPr>
        <p:spPr>
          <a:xfrm>
            <a:off x="5486400" y="1104900"/>
            <a:ext cx="8504169" cy="6924973"/>
          </a:xfrm>
          <a:prstGeom prst="rect">
            <a:avLst/>
          </a:prstGeom>
          <a:noFill/>
        </p:spPr>
        <p:txBody>
          <a:bodyPr wrap="square" rtlCol="0">
            <a:spAutoFit/>
          </a:bodyPr>
          <a:lstStyle/>
          <a:p>
            <a:pPr algn="ctr"/>
            <a:r>
              <a:rPr lang="es-ES" sz="6000" dirty="0" smtClean="0"/>
              <a:t>¿Que prenderemos hoy?</a:t>
            </a:r>
          </a:p>
          <a:p>
            <a:pPr algn="ctr"/>
            <a:endParaRPr lang="es-ES" sz="3200" dirty="0" smtClean="0"/>
          </a:p>
          <a:p>
            <a:r>
              <a:rPr lang="es-ES" sz="3200" dirty="0" smtClean="0"/>
              <a:t>Evaluación y exploración Diagnóstica</a:t>
            </a:r>
            <a:r>
              <a:rPr lang="es-ES" sz="3200" dirty="0" smtClean="0"/>
              <a:t>:</a:t>
            </a:r>
          </a:p>
          <a:p>
            <a:r>
              <a:rPr lang="es-ES" sz="3200" dirty="0"/>
              <a:t/>
            </a:r>
            <a:br>
              <a:rPr lang="es-ES" sz="3200" dirty="0"/>
            </a:br>
            <a:r>
              <a:rPr lang="es-ES" sz="3200" dirty="0"/>
              <a:t>•Anamnesis neurológica</a:t>
            </a:r>
          </a:p>
          <a:p>
            <a:r>
              <a:rPr lang="es-ES" sz="3200" dirty="0"/>
              <a:t>• Nivel de consciencia (Escala de Glasgow</a:t>
            </a:r>
            <a:r>
              <a:rPr lang="es-ES" sz="3200" dirty="0" smtClean="0"/>
              <a:t>)</a:t>
            </a:r>
            <a:endParaRPr lang="es-ES" sz="3200" dirty="0"/>
          </a:p>
          <a:p>
            <a:r>
              <a:rPr lang="es-ES" sz="3200" dirty="0"/>
              <a:t>Valoración física</a:t>
            </a:r>
          </a:p>
          <a:p>
            <a:r>
              <a:rPr lang="es-ES" sz="3200" dirty="0"/>
              <a:t>• Evaluación pupilar</a:t>
            </a:r>
          </a:p>
          <a:p>
            <a:r>
              <a:rPr lang="es-ES" sz="3200" dirty="0"/>
              <a:t>• Ataxia de miembros (coordinación)</a:t>
            </a:r>
          </a:p>
          <a:p>
            <a:r>
              <a:rPr lang="es-ES" sz="3200" dirty="0"/>
              <a:t>• Exploración sensitiva</a:t>
            </a:r>
          </a:p>
          <a:p>
            <a:r>
              <a:rPr lang="es-ES" sz="3200" dirty="0"/>
              <a:t>• Extensión e </a:t>
            </a:r>
            <a:r>
              <a:rPr lang="es-ES" sz="3200" dirty="0" smtClean="0"/>
              <a:t>inatención</a:t>
            </a:r>
          </a:p>
          <a:p>
            <a:r>
              <a:rPr lang="es-ES" sz="3200" dirty="0" smtClean="0"/>
              <a:t>• </a:t>
            </a:r>
            <a:r>
              <a:rPr lang="es-ES" sz="3200" dirty="0"/>
              <a:t>Lenguaje y disartria.</a:t>
            </a:r>
          </a:p>
          <a:p>
            <a:r>
              <a:rPr lang="es-ES" sz="3200" dirty="0"/>
              <a:t>• Parálisis facial</a:t>
            </a:r>
            <a:endParaRPr lang="es-ES" sz="3200" dirty="0"/>
          </a:p>
        </p:txBody>
      </p:sp>
    </p:spTree>
    <p:extLst>
      <p:ext uri="{BB962C8B-B14F-4D97-AF65-F5344CB8AC3E}">
        <p14:creationId xmlns:p14="http://schemas.microsoft.com/office/powerpoint/2010/main" val="1693568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0" name="CuadroTexto 9"/>
          <p:cNvSpPr txBox="1"/>
          <p:nvPr/>
        </p:nvSpPr>
        <p:spPr>
          <a:xfrm>
            <a:off x="4708379" y="1115385"/>
            <a:ext cx="9753600" cy="8279190"/>
          </a:xfrm>
          <a:prstGeom prst="rect">
            <a:avLst/>
          </a:prstGeom>
          <a:noFill/>
        </p:spPr>
        <p:txBody>
          <a:bodyPr wrap="square" rtlCol="0">
            <a:spAutoFit/>
          </a:bodyPr>
          <a:lstStyle/>
          <a:p>
            <a:pPr algn="just"/>
            <a:r>
              <a:rPr lang="es-ES" sz="2800" b="1" u="sng" dirty="0" smtClean="0"/>
              <a:t>Objetivo General</a:t>
            </a:r>
          </a:p>
          <a:p>
            <a:pPr algn="just"/>
            <a:r>
              <a:rPr lang="es-ES" sz="2800" dirty="0"/>
              <a:t>Analizar e integrar los principales componentes de la anamnesis y exploración neurológica para evaluar de manera crítica el estado funcional del sistema nervioso, aplicando criterios clínicos avanzados en la interpretación de hallazgos.</a:t>
            </a:r>
            <a:endParaRPr lang="es-ES" sz="2800" b="1" u="sng" dirty="0" smtClean="0"/>
          </a:p>
          <a:p>
            <a:pPr algn="just"/>
            <a:r>
              <a:rPr lang="es-ES" sz="2800" b="1" u="sng" dirty="0" smtClean="0"/>
              <a:t>Objetivos </a:t>
            </a:r>
            <a:r>
              <a:rPr lang="es-ES" sz="2800" b="1" u="sng" dirty="0" smtClean="0"/>
              <a:t>Específicos</a:t>
            </a:r>
          </a:p>
          <a:p>
            <a:pPr marL="457200" indent="-457200">
              <a:buFont typeface="Arial" panose="020B0604020202020204" pitchFamily="34" charset="0"/>
              <a:buChar char="•"/>
            </a:pPr>
            <a:r>
              <a:rPr lang="es-ES" sz="2800" dirty="0"/>
              <a:t>Analizar la información obtenida en la anamnesis neurológica para establecer correlaciones entre síntomas y posibles síndromes clínicos</a:t>
            </a:r>
            <a:r>
              <a:rPr lang="es-ES" sz="2800" dirty="0" smtClean="0"/>
              <a:t>.</a:t>
            </a:r>
          </a:p>
          <a:p>
            <a:pPr marL="457200" indent="-457200">
              <a:buFont typeface="Arial" panose="020B0604020202020204" pitchFamily="34" charset="0"/>
              <a:buChar char="•"/>
            </a:pPr>
            <a:r>
              <a:rPr lang="es-ES" sz="2800" dirty="0"/>
              <a:t>Evaluar el nivel de consciencia mediante la Escala de Glasgow, interpretando críticamente sus resultados en diferentes escenarios clínicos</a:t>
            </a:r>
            <a:r>
              <a:rPr lang="es-ES" sz="2800" dirty="0" smtClean="0"/>
              <a:t>.</a:t>
            </a:r>
          </a:p>
          <a:p>
            <a:pPr marL="457200" indent="-457200">
              <a:buFont typeface="Arial" panose="020B0604020202020204" pitchFamily="34" charset="0"/>
              <a:buChar char="•"/>
            </a:pPr>
            <a:r>
              <a:rPr lang="es-ES" sz="2800" dirty="0"/>
              <a:t>Comparar y contrastar los hallazgos de la valoración física general con los específicos del examen neurológico, identificando patrones diagnósticos</a:t>
            </a:r>
            <a:r>
              <a:rPr lang="es-ES" sz="2800" dirty="0" smtClean="0"/>
              <a:t>.</a:t>
            </a:r>
          </a:p>
          <a:p>
            <a:pPr marL="457200" indent="-457200">
              <a:buFont typeface="Arial" panose="020B0604020202020204" pitchFamily="34" charset="0"/>
              <a:buChar char="•"/>
            </a:pPr>
            <a:r>
              <a:rPr lang="es-ES" sz="2800" dirty="0"/>
              <a:t>Interpretar las alteraciones en la evaluación pupilar como indicadores de lesiones en vías neurológicas específicas</a:t>
            </a:r>
            <a:r>
              <a:rPr lang="es-ES" sz="2800" dirty="0" smtClean="0"/>
              <a:t>.</a:t>
            </a:r>
          </a:p>
          <a:p>
            <a:pPr marL="457200" indent="-457200">
              <a:buFont typeface="Arial" panose="020B0604020202020204" pitchFamily="34" charset="0"/>
              <a:buChar char="•"/>
            </a:pPr>
            <a:r>
              <a:rPr lang="es-ES" sz="2800" dirty="0"/>
              <a:t>Integrar la exploración de la parálisis facial con otras pruebas neurológicas para plantear hipótesis diagnósticas coherentes.</a:t>
            </a:r>
            <a:endParaRPr lang="es-ES" sz="2800" dirty="0" smtClean="0"/>
          </a:p>
        </p:txBody>
      </p:sp>
    </p:spTree>
    <p:extLst>
      <p:ext uri="{BB962C8B-B14F-4D97-AF65-F5344CB8AC3E}">
        <p14:creationId xmlns:p14="http://schemas.microsoft.com/office/powerpoint/2010/main" val="1903728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0" name="CuadroTexto 9"/>
          <p:cNvSpPr txBox="1"/>
          <p:nvPr/>
        </p:nvSpPr>
        <p:spPr>
          <a:xfrm>
            <a:off x="2895600" y="2628900"/>
            <a:ext cx="12496800" cy="3108543"/>
          </a:xfrm>
          <a:prstGeom prst="rect">
            <a:avLst/>
          </a:prstGeom>
          <a:noFill/>
        </p:spPr>
        <p:txBody>
          <a:bodyPr wrap="square" rtlCol="0">
            <a:spAutoFit/>
          </a:bodyPr>
          <a:lstStyle/>
          <a:p>
            <a:pPr algn="ctr"/>
            <a:r>
              <a:rPr lang="es-ES" sz="2800" b="1" dirty="0" smtClean="0"/>
              <a:t>¿Qué es el examen Neurológico?</a:t>
            </a:r>
          </a:p>
          <a:p>
            <a:pPr algn="ctr"/>
            <a:r>
              <a:rPr lang="es-ES" sz="2800" dirty="0" smtClean="0"/>
              <a:t>Es una evaluación </a:t>
            </a:r>
            <a:r>
              <a:rPr lang="es-ES" sz="2800" dirty="0" err="1" smtClean="0"/>
              <a:t>exautiva</a:t>
            </a:r>
            <a:r>
              <a:rPr lang="es-ES" sz="2800" dirty="0" smtClean="0"/>
              <a:t> de la función del sistema Nervioso</a:t>
            </a:r>
          </a:p>
          <a:p>
            <a:pPr algn="ctr"/>
            <a:r>
              <a:rPr lang="es-ES" sz="2800" dirty="0" smtClean="0"/>
              <a:t>Donde el medico realizara una serie de pruebas para evaluar coordinación, equilibrio, habla memoria y percepción sensorial</a:t>
            </a:r>
          </a:p>
          <a:p>
            <a:pPr algn="ctr"/>
            <a:endParaRPr lang="es-ES" sz="2800" dirty="0"/>
          </a:p>
          <a:p>
            <a:pPr algn="ctr"/>
            <a:r>
              <a:rPr lang="es-ES" sz="2800" b="1" dirty="0" smtClean="0"/>
              <a:t>¿Para quién es especialmente dirigido este examen?</a:t>
            </a:r>
          </a:p>
          <a:p>
            <a:pPr algn="ctr"/>
            <a:r>
              <a:rPr lang="es-ES" sz="2800" dirty="0" smtClean="0"/>
              <a:t>Pacientes con epilepsias …… </a:t>
            </a:r>
            <a:endParaRPr lang="es-CL" sz="2800" dirty="0"/>
          </a:p>
        </p:txBody>
      </p:sp>
    </p:spTree>
    <p:extLst>
      <p:ext uri="{BB962C8B-B14F-4D97-AF65-F5344CB8AC3E}">
        <p14:creationId xmlns:p14="http://schemas.microsoft.com/office/powerpoint/2010/main" val="2269162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9" name="Rectángulo 8"/>
          <p:cNvSpPr/>
          <p:nvPr/>
        </p:nvSpPr>
        <p:spPr>
          <a:xfrm>
            <a:off x="3161817" y="1638300"/>
            <a:ext cx="12344400" cy="6986528"/>
          </a:xfrm>
          <a:prstGeom prst="rect">
            <a:avLst/>
          </a:prstGeom>
        </p:spPr>
        <p:txBody>
          <a:bodyPr wrap="square">
            <a:spAutoFit/>
          </a:bodyPr>
          <a:lstStyle/>
          <a:p>
            <a:pPr algn="just"/>
            <a:r>
              <a:rPr lang="es-ES" sz="2800" b="1" dirty="0">
                <a:solidFill>
                  <a:srgbClr val="000000"/>
                </a:solidFill>
                <a:latin typeface="Lato"/>
              </a:rPr>
              <a:t>Pruebas de </a:t>
            </a:r>
            <a:r>
              <a:rPr lang="es-ES" sz="2800" b="1" dirty="0" smtClean="0">
                <a:solidFill>
                  <a:srgbClr val="000000"/>
                </a:solidFill>
                <a:latin typeface="Lato"/>
              </a:rPr>
              <a:t>imagen</a:t>
            </a:r>
          </a:p>
          <a:p>
            <a:pPr algn="just"/>
            <a:endParaRPr lang="es-ES" sz="2800" b="1" dirty="0">
              <a:solidFill>
                <a:srgbClr val="000000"/>
              </a:solidFill>
              <a:latin typeface="Lato"/>
            </a:endParaRPr>
          </a:p>
          <a:p>
            <a:pPr algn="just"/>
            <a:r>
              <a:rPr lang="es-ES" sz="2800" b="1" dirty="0">
                <a:solidFill>
                  <a:srgbClr val="000000"/>
                </a:solidFill>
                <a:latin typeface="Lato"/>
              </a:rPr>
              <a:t>Las pruebas de imagen son un tipo común de estudio de neurología.</a:t>
            </a:r>
            <a:r>
              <a:rPr lang="es-ES" sz="2800" dirty="0">
                <a:solidFill>
                  <a:srgbClr val="000000"/>
                </a:solidFill>
                <a:latin typeface="Lato"/>
              </a:rPr>
              <a:t> Estas pruebas utilizan diferentes tecnologías para obtener imágenes del cerebro, la médula espinal y los nervios periféricos. Las pruebas de imagen incluyen:</a:t>
            </a:r>
          </a:p>
          <a:p>
            <a:pPr algn="just">
              <a:buFont typeface="Arial" panose="020B0604020202020204" pitchFamily="34" charset="0"/>
              <a:buChar char="•"/>
            </a:pPr>
            <a:r>
              <a:rPr lang="es-ES" sz="2800" b="1" dirty="0">
                <a:solidFill>
                  <a:srgbClr val="000000"/>
                </a:solidFill>
                <a:latin typeface="Lato"/>
              </a:rPr>
              <a:t>Resonancia Magnética (RM):</a:t>
            </a:r>
            <a:r>
              <a:rPr lang="es-ES" sz="2800" dirty="0">
                <a:solidFill>
                  <a:srgbClr val="000000"/>
                </a:solidFill>
                <a:latin typeface="Lato"/>
              </a:rPr>
              <a:t> Esta prueba utiliza un campo magnético y ondas de radio para crear imágenes detalladas del cerebro y la médula espinal.</a:t>
            </a:r>
          </a:p>
          <a:p>
            <a:pPr algn="just">
              <a:buFont typeface="Arial" panose="020B0604020202020204" pitchFamily="34" charset="0"/>
              <a:buChar char="•"/>
            </a:pPr>
            <a:r>
              <a:rPr lang="es-ES" sz="2800" b="1" dirty="0">
                <a:solidFill>
                  <a:srgbClr val="000000"/>
                </a:solidFill>
                <a:latin typeface="Lato"/>
              </a:rPr>
              <a:t>Tomografía Computarizada (TC):</a:t>
            </a:r>
            <a:r>
              <a:rPr lang="es-ES" sz="2800" dirty="0">
                <a:solidFill>
                  <a:srgbClr val="000000"/>
                </a:solidFill>
                <a:latin typeface="Lato"/>
              </a:rPr>
              <a:t> Esta prueba utiliza rayos X para crear imágenes detalladas del cerebro, la médula espinal y los nervios periféricos.</a:t>
            </a:r>
          </a:p>
          <a:p>
            <a:pPr algn="just">
              <a:buFont typeface="Arial" panose="020B0604020202020204" pitchFamily="34" charset="0"/>
              <a:buChar char="•"/>
            </a:pPr>
            <a:r>
              <a:rPr lang="es-ES" sz="2800" b="1" dirty="0">
                <a:solidFill>
                  <a:srgbClr val="000000"/>
                </a:solidFill>
                <a:latin typeface="Lato"/>
              </a:rPr>
              <a:t>Tomografía por Emisión de Positrones (TEP):</a:t>
            </a:r>
            <a:r>
              <a:rPr lang="es-ES" sz="2800" dirty="0">
                <a:solidFill>
                  <a:srgbClr val="000000"/>
                </a:solidFill>
                <a:latin typeface="Lato"/>
              </a:rPr>
              <a:t> Esta prueba utiliza una sustancia radioactiva para crear imágenes del cerebro y detectar áreas anormales de actividad.</a:t>
            </a:r>
          </a:p>
          <a:p>
            <a:pPr algn="just">
              <a:buFont typeface="Arial" panose="020B0604020202020204" pitchFamily="34" charset="0"/>
              <a:buChar char="•"/>
            </a:pPr>
            <a:r>
              <a:rPr lang="es-ES" sz="2800" b="1" dirty="0">
                <a:solidFill>
                  <a:srgbClr val="000000"/>
                </a:solidFill>
                <a:latin typeface="Lato"/>
              </a:rPr>
              <a:t>Electroencefalograma (EEG):</a:t>
            </a:r>
            <a:r>
              <a:rPr lang="es-ES" sz="2800" dirty="0">
                <a:solidFill>
                  <a:srgbClr val="000000"/>
                </a:solidFill>
                <a:latin typeface="Lato"/>
              </a:rPr>
              <a:t> Esta prueba mide la actividad eléctrica del cerebro y se utiliza para diagnosticar trastornos como la epilepsia.</a:t>
            </a:r>
            <a:endParaRPr lang="es-ES" sz="2800" b="0" i="0" dirty="0">
              <a:solidFill>
                <a:srgbClr val="000000"/>
              </a:solidFill>
              <a:effectLst/>
              <a:latin typeface="Lato"/>
            </a:endParaRPr>
          </a:p>
        </p:txBody>
      </p:sp>
    </p:spTree>
    <p:extLst>
      <p:ext uri="{BB962C8B-B14F-4D97-AF65-F5344CB8AC3E}">
        <p14:creationId xmlns:p14="http://schemas.microsoft.com/office/powerpoint/2010/main" val="3887319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1" name="Rectángulo 10"/>
          <p:cNvSpPr/>
          <p:nvPr/>
        </p:nvSpPr>
        <p:spPr>
          <a:xfrm>
            <a:off x="4977084" y="2018440"/>
            <a:ext cx="9144000" cy="5262979"/>
          </a:xfrm>
          <a:prstGeom prst="rect">
            <a:avLst/>
          </a:prstGeom>
        </p:spPr>
        <p:txBody>
          <a:bodyPr>
            <a:spAutoFit/>
          </a:bodyPr>
          <a:lstStyle/>
          <a:p>
            <a:pPr algn="ctr"/>
            <a:r>
              <a:rPr lang="es-ES" sz="2800" b="1" dirty="0">
                <a:solidFill>
                  <a:srgbClr val="000000"/>
                </a:solidFill>
                <a:latin typeface="Lato"/>
              </a:rPr>
              <a:t>Pruebas de </a:t>
            </a:r>
            <a:r>
              <a:rPr lang="es-ES" sz="2800" b="1" dirty="0" smtClean="0">
                <a:solidFill>
                  <a:srgbClr val="000000"/>
                </a:solidFill>
                <a:latin typeface="Lato"/>
              </a:rPr>
              <a:t>laboratorio</a:t>
            </a:r>
          </a:p>
          <a:p>
            <a:endParaRPr lang="es-ES" sz="2800" b="1" dirty="0">
              <a:solidFill>
                <a:srgbClr val="000000"/>
              </a:solidFill>
              <a:latin typeface="Lato"/>
            </a:endParaRPr>
          </a:p>
          <a:p>
            <a:pPr algn="just">
              <a:buFont typeface="Arial" panose="020B0604020202020204" pitchFamily="34" charset="0"/>
              <a:buChar char="•"/>
            </a:pPr>
            <a:r>
              <a:rPr lang="es-ES" sz="2800" b="1" dirty="0" smtClean="0">
                <a:solidFill>
                  <a:srgbClr val="000000"/>
                </a:solidFill>
                <a:latin typeface="Lato"/>
              </a:rPr>
              <a:t>Análisis </a:t>
            </a:r>
            <a:r>
              <a:rPr lang="es-ES" sz="2800" b="1" dirty="0">
                <a:solidFill>
                  <a:srgbClr val="000000"/>
                </a:solidFill>
                <a:latin typeface="Lato"/>
              </a:rPr>
              <a:t>de sangre:</a:t>
            </a:r>
            <a:r>
              <a:rPr lang="es-ES" sz="2800" dirty="0">
                <a:solidFill>
                  <a:srgbClr val="000000"/>
                </a:solidFill>
                <a:latin typeface="Lato"/>
              </a:rPr>
              <a:t> Estas pruebas pueden detectar infecciones, inflamación, deficiencias nutricionales y otros trastornos que pueden afectar el sistema nervioso.</a:t>
            </a:r>
          </a:p>
          <a:p>
            <a:pPr algn="just">
              <a:buFont typeface="Arial" panose="020B0604020202020204" pitchFamily="34" charset="0"/>
              <a:buChar char="•"/>
            </a:pPr>
            <a:r>
              <a:rPr lang="es-ES" sz="2800" b="1" dirty="0">
                <a:solidFill>
                  <a:srgbClr val="000000"/>
                </a:solidFill>
                <a:latin typeface="Lato"/>
              </a:rPr>
              <a:t>Análisis de líquido cefalorraquídeo:</a:t>
            </a:r>
            <a:r>
              <a:rPr lang="es-ES" sz="2800" dirty="0">
                <a:solidFill>
                  <a:srgbClr val="000000"/>
                </a:solidFill>
                <a:latin typeface="Lato"/>
              </a:rPr>
              <a:t> Esta prueba se realiza mediante una punción lumbar y puede detectar infecciones, inflamación, cáncer y otros trastornos del sistema nervioso central.</a:t>
            </a:r>
          </a:p>
          <a:p>
            <a:pPr algn="just">
              <a:buFont typeface="Arial" panose="020B0604020202020204" pitchFamily="34" charset="0"/>
              <a:buChar char="•"/>
            </a:pPr>
            <a:r>
              <a:rPr lang="es-ES" sz="2800" b="1" dirty="0">
                <a:solidFill>
                  <a:srgbClr val="000000"/>
                </a:solidFill>
                <a:latin typeface="Lato"/>
              </a:rPr>
              <a:t>Análisis de orina:</a:t>
            </a:r>
            <a:r>
              <a:rPr lang="es-ES" sz="2800" dirty="0">
                <a:solidFill>
                  <a:srgbClr val="000000"/>
                </a:solidFill>
                <a:latin typeface="Lato"/>
              </a:rPr>
              <a:t> Estas pruebas pueden detectar ciertos trastornos que pueden afectar el sistema nervioso, como la enfermedad renal y la diabetes.</a:t>
            </a:r>
            <a:endParaRPr lang="es-ES" sz="2800" b="0" i="0" dirty="0">
              <a:solidFill>
                <a:srgbClr val="000000"/>
              </a:solidFill>
              <a:effectLst/>
              <a:latin typeface="Lato"/>
            </a:endParaRPr>
          </a:p>
        </p:txBody>
      </p:sp>
    </p:spTree>
    <p:extLst>
      <p:ext uri="{BB962C8B-B14F-4D97-AF65-F5344CB8AC3E}">
        <p14:creationId xmlns:p14="http://schemas.microsoft.com/office/powerpoint/2010/main" val="1488245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9" name="Rectángulo 8"/>
          <p:cNvSpPr/>
          <p:nvPr/>
        </p:nvSpPr>
        <p:spPr>
          <a:xfrm>
            <a:off x="4114800" y="2744365"/>
            <a:ext cx="10180569" cy="5693866"/>
          </a:xfrm>
          <a:prstGeom prst="rect">
            <a:avLst/>
          </a:prstGeom>
        </p:spPr>
        <p:txBody>
          <a:bodyPr wrap="square">
            <a:spAutoFit/>
          </a:bodyPr>
          <a:lstStyle/>
          <a:p>
            <a:pPr algn="just"/>
            <a:r>
              <a:rPr lang="es-ES" sz="2800" b="1" dirty="0">
                <a:solidFill>
                  <a:srgbClr val="000000"/>
                </a:solidFill>
                <a:latin typeface="Lato"/>
              </a:rPr>
              <a:t>¿Quién puede realizarse un estudio de neurología?</a:t>
            </a:r>
          </a:p>
          <a:p>
            <a:pPr algn="just"/>
            <a:r>
              <a:rPr lang="es-ES" sz="2800" dirty="0">
                <a:solidFill>
                  <a:srgbClr val="000000"/>
                </a:solidFill>
                <a:latin typeface="Lato"/>
              </a:rPr>
              <a:t>Cualquier persona que presente síntomas neurológicos o que tenga antecedentes familiares de trastornos neurológicos puede someterse a un estudio de neurología. Algunas de las razones más comunes por las que se puede recomendar un estudio de neurología incluyen:</a:t>
            </a:r>
          </a:p>
          <a:p>
            <a:pPr algn="just">
              <a:buFont typeface="Arial" panose="020B0604020202020204" pitchFamily="34" charset="0"/>
              <a:buChar char="•"/>
            </a:pPr>
            <a:r>
              <a:rPr lang="es-ES" sz="2800" dirty="0">
                <a:solidFill>
                  <a:srgbClr val="000000"/>
                </a:solidFill>
                <a:latin typeface="Lato"/>
              </a:rPr>
              <a:t>Dolores de cabeza persistentes o migrañas.</a:t>
            </a:r>
          </a:p>
          <a:p>
            <a:pPr algn="just">
              <a:buFont typeface="Arial" panose="020B0604020202020204" pitchFamily="34" charset="0"/>
              <a:buChar char="•"/>
            </a:pPr>
            <a:r>
              <a:rPr lang="es-ES" sz="2800" dirty="0">
                <a:solidFill>
                  <a:srgbClr val="000000"/>
                </a:solidFill>
                <a:latin typeface="Lato"/>
              </a:rPr>
              <a:t>Dificultad para hablar o tragar.</a:t>
            </a:r>
          </a:p>
          <a:p>
            <a:pPr algn="just">
              <a:buFont typeface="Arial" panose="020B0604020202020204" pitchFamily="34" charset="0"/>
              <a:buChar char="•"/>
            </a:pPr>
            <a:r>
              <a:rPr lang="es-ES" sz="2800" dirty="0">
                <a:solidFill>
                  <a:srgbClr val="000000"/>
                </a:solidFill>
                <a:latin typeface="Lato"/>
              </a:rPr>
              <a:t>Pérdida de memoria o confusión.</a:t>
            </a:r>
          </a:p>
          <a:p>
            <a:pPr algn="just">
              <a:buFont typeface="Arial" panose="020B0604020202020204" pitchFamily="34" charset="0"/>
              <a:buChar char="•"/>
            </a:pPr>
            <a:r>
              <a:rPr lang="es-ES" sz="2800" dirty="0">
                <a:solidFill>
                  <a:srgbClr val="000000"/>
                </a:solidFill>
                <a:latin typeface="Lato"/>
              </a:rPr>
              <a:t>Entumecimiento o debilidad en un lado del cuerpo.</a:t>
            </a:r>
          </a:p>
          <a:p>
            <a:pPr algn="just">
              <a:buFont typeface="Arial" panose="020B0604020202020204" pitchFamily="34" charset="0"/>
              <a:buChar char="•"/>
            </a:pPr>
            <a:r>
              <a:rPr lang="es-ES" sz="2800" dirty="0">
                <a:solidFill>
                  <a:srgbClr val="000000"/>
                </a:solidFill>
                <a:latin typeface="Lato"/>
              </a:rPr>
              <a:t>Convulsiones o epilepsia.</a:t>
            </a:r>
          </a:p>
          <a:p>
            <a:pPr algn="just">
              <a:buFont typeface="Arial" panose="020B0604020202020204" pitchFamily="34" charset="0"/>
              <a:buChar char="•"/>
            </a:pPr>
            <a:r>
              <a:rPr lang="es-ES" sz="2800" dirty="0">
                <a:solidFill>
                  <a:srgbClr val="000000"/>
                </a:solidFill>
                <a:latin typeface="Lato"/>
              </a:rPr>
              <a:t>Trastornos del movimiento como la enfermedad de Parkinson.</a:t>
            </a:r>
          </a:p>
          <a:p>
            <a:pPr algn="just">
              <a:buFont typeface="Arial" panose="020B0604020202020204" pitchFamily="34" charset="0"/>
              <a:buChar char="•"/>
            </a:pPr>
            <a:r>
              <a:rPr lang="es-ES" sz="2800" dirty="0">
                <a:solidFill>
                  <a:srgbClr val="000000"/>
                </a:solidFill>
                <a:latin typeface="Lato"/>
              </a:rPr>
              <a:t>Trastornos del sueño como el insomnio y la apnea del sueño.</a:t>
            </a:r>
            <a:endParaRPr lang="es-ES" sz="2800" b="0" i="0" dirty="0">
              <a:solidFill>
                <a:srgbClr val="000000"/>
              </a:solidFill>
              <a:effectLst/>
              <a:latin typeface="Lato"/>
            </a:endParaRPr>
          </a:p>
        </p:txBody>
      </p:sp>
    </p:spTree>
    <p:extLst>
      <p:ext uri="{BB962C8B-B14F-4D97-AF65-F5344CB8AC3E}">
        <p14:creationId xmlns:p14="http://schemas.microsoft.com/office/powerpoint/2010/main" val="1841770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es-MX"/>
          </a:p>
        </p:txBody>
      </p:sp>
      <p:sp>
        <p:nvSpPr>
          <p:cNvPr id="9" name="CuadroTexto 8"/>
          <p:cNvSpPr txBox="1"/>
          <p:nvPr/>
        </p:nvSpPr>
        <p:spPr>
          <a:xfrm>
            <a:off x="3810000" y="2019300"/>
            <a:ext cx="11506200" cy="3886200"/>
          </a:xfrm>
          <a:prstGeom prst="rect">
            <a:avLst/>
          </a:prstGeom>
          <a:noFill/>
        </p:spPr>
        <p:txBody>
          <a:bodyPr wrap="square" rtlCol="0">
            <a:spAutoFit/>
          </a:bodyPr>
          <a:lstStyle/>
          <a:p>
            <a:endParaRPr lang="es-CL" dirty="0"/>
          </a:p>
        </p:txBody>
      </p:sp>
      <p:sp>
        <p:nvSpPr>
          <p:cNvPr id="11" name="CuadroTexto 10"/>
          <p:cNvSpPr txBox="1"/>
          <p:nvPr/>
        </p:nvSpPr>
        <p:spPr>
          <a:xfrm>
            <a:off x="3810000" y="2324100"/>
            <a:ext cx="11506200" cy="5970865"/>
          </a:xfrm>
          <a:prstGeom prst="rect">
            <a:avLst/>
          </a:prstGeom>
          <a:noFill/>
        </p:spPr>
        <p:txBody>
          <a:bodyPr wrap="square" rtlCol="0">
            <a:spAutoFit/>
          </a:bodyPr>
          <a:lstStyle/>
          <a:p>
            <a:pPr algn="just"/>
            <a:r>
              <a:rPr lang="es-ES" sz="2800" b="1" dirty="0" smtClean="0"/>
              <a:t>ANAMNESIS NEUROLOGICA</a:t>
            </a:r>
          </a:p>
          <a:p>
            <a:pPr algn="just"/>
            <a:endParaRPr lang="es-ES" sz="2800" dirty="0"/>
          </a:p>
          <a:p>
            <a:pPr algn="just"/>
            <a:r>
              <a:rPr lang="es-ES" sz="2800" dirty="0" smtClean="0"/>
              <a:t>Series de preguntas:</a:t>
            </a:r>
          </a:p>
          <a:p>
            <a:pPr marL="285750" indent="-285750" algn="just">
              <a:buFont typeface="Arial" panose="020B0604020202020204" pitchFamily="34" charset="0"/>
              <a:buChar char="•"/>
            </a:pPr>
            <a:r>
              <a:rPr lang="es-ES" sz="2800" dirty="0" smtClean="0"/>
              <a:t>Datos para identificar a nuestro paciente (nombre, edad, sexo, antecedentes familiares, las condiciones socioeconómicas)</a:t>
            </a:r>
          </a:p>
          <a:p>
            <a:pPr marL="285750" indent="-285750" algn="just">
              <a:buFont typeface="Arial" panose="020B0604020202020204" pitchFamily="34" charset="0"/>
              <a:buChar char="•"/>
            </a:pPr>
            <a:r>
              <a:rPr lang="es-ES" sz="2800" dirty="0" smtClean="0"/>
              <a:t>Razón o motivo de consulta </a:t>
            </a:r>
          </a:p>
          <a:p>
            <a:pPr marL="285750" indent="-285750" algn="just">
              <a:buFont typeface="Arial" panose="020B0604020202020204" pitchFamily="34" charset="0"/>
              <a:buChar char="•"/>
            </a:pPr>
            <a:r>
              <a:rPr lang="es-ES" sz="2800" dirty="0" smtClean="0"/>
              <a:t>Información que brinda el paciente (Historia: ¿Cómo empezó, cuando empezó? Y fenómenos evolutivos, adjuntas exámenes complementarios que correspondan)</a:t>
            </a:r>
          </a:p>
          <a:p>
            <a:pPr marL="285750" indent="-285750" algn="just">
              <a:buFont typeface="Arial" panose="020B0604020202020204" pitchFamily="34" charset="0"/>
              <a:buChar char="•"/>
            </a:pPr>
            <a:r>
              <a:rPr lang="es-ES" sz="2800" dirty="0" smtClean="0"/>
              <a:t>Antecedentes (Personales “si presenta patología crónica, traumas ,cirugías o alergias” y Familiares “ si alguno padece algún cáncer o enfermedad degenerativa neuronal”</a:t>
            </a:r>
          </a:p>
          <a:p>
            <a:pPr marL="285750" indent="-285750" algn="just">
              <a:buFont typeface="Arial" panose="020B0604020202020204" pitchFamily="34" charset="0"/>
              <a:buChar char="•"/>
            </a:pPr>
            <a:r>
              <a:rPr lang="es-ES" sz="2800" dirty="0" smtClean="0"/>
              <a:t>Condiciones laborales que se encuentra el paciente </a:t>
            </a:r>
          </a:p>
          <a:p>
            <a:pPr marL="342900" indent="-342900">
              <a:buFont typeface="+mj-lt"/>
              <a:buAutoNum type="arabicPeriod"/>
            </a:pPr>
            <a:endParaRPr lang="es-CL" dirty="0"/>
          </a:p>
        </p:txBody>
      </p:sp>
    </p:spTree>
    <p:extLst>
      <p:ext uri="{BB962C8B-B14F-4D97-AF65-F5344CB8AC3E}">
        <p14:creationId xmlns:p14="http://schemas.microsoft.com/office/powerpoint/2010/main" val="2184765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328680" y="1333500"/>
            <a:ext cx="7300912" cy="7692336"/>
          </a:xfrm>
          <a:prstGeom prst="rect">
            <a:avLst/>
          </a:prstGeom>
        </p:spPr>
      </p:pic>
      <p:sp>
        <p:nvSpPr>
          <p:cNvPr id="11" name="CuadroTexto 10"/>
          <p:cNvSpPr txBox="1"/>
          <p:nvPr/>
        </p:nvSpPr>
        <p:spPr>
          <a:xfrm>
            <a:off x="11093704" y="2234216"/>
            <a:ext cx="6813296" cy="2246769"/>
          </a:xfrm>
          <a:prstGeom prst="rect">
            <a:avLst/>
          </a:prstGeom>
          <a:noFill/>
        </p:spPr>
        <p:txBody>
          <a:bodyPr wrap="square" rtlCol="0">
            <a:spAutoFit/>
          </a:bodyPr>
          <a:lstStyle/>
          <a:p>
            <a:pPr marL="285750" indent="-285750" algn="just">
              <a:buFont typeface="Arial" panose="020B0604020202020204" pitchFamily="34" charset="0"/>
              <a:buChar char="•"/>
            </a:pPr>
            <a:r>
              <a:rPr lang="es-ES" sz="2800" dirty="0" smtClean="0"/>
              <a:t>También es importante saber si el paciente se encuentra en  tratamiento</a:t>
            </a:r>
          </a:p>
          <a:p>
            <a:pPr marL="285750" indent="-285750" algn="just">
              <a:buFont typeface="Arial" panose="020B0604020202020204" pitchFamily="34" charset="0"/>
              <a:buChar char="•"/>
            </a:pPr>
            <a:r>
              <a:rPr lang="es-ES" sz="2800" dirty="0" smtClean="0"/>
              <a:t>Cuales fueron los medicamentos ingeridos </a:t>
            </a:r>
          </a:p>
          <a:p>
            <a:pPr marL="285750" indent="-285750" algn="just">
              <a:buFont typeface="Arial" panose="020B0604020202020204" pitchFamily="34" charset="0"/>
              <a:buChar char="•"/>
            </a:pPr>
            <a:r>
              <a:rPr lang="es-ES" sz="2800" dirty="0" smtClean="0"/>
              <a:t>Cuales son los nombres de esos tratamiento y cuanto es su frecuencia </a:t>
            </a:r>
            <a:endParaRPr lang="es-CL" sz="2800" dirty="0"/>
          </a:p>
        </p:txBody>
      </p:sp>
    </p:spTree>
    <p:extLst>
      <p:ext uri="{BB962C8B-B14F-4D97-AF65-F5344CB8AC3E}">
        <p14:creationId xmlns:p14="http://schemas.microsoft.com/office/powerpoint/2010/main" val="15157813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4105296" y="452706"/>
            <a:ext cx="8772525" cy="8437830"/>
          </a:xfrm>
          <a:prstGeom prst="rect">
            <a:avLst/>
          </a:prstGeom>
        </p:spPr>
      </p:pic>
    </p:spTree>
    <p:extLst>
      <p:ext uri="{BB962C8B-B14F-4D97-AF65-F5344CB8AC3E}">
        <p14:creationId xmlns:p14="http://schemas.microsoft.com/office/powerpoint/2010/main" val="2606675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10" name="Imagen 9"/>
          <p:cNvPicPr>
            <a:picLocks noChangeAspect="1"/>
          </p:cNvPicPr>
          <p:nvPr/>
        </p:nvPicPr>
        <p:blipFill>
          <a:blip r:embed="rId6"/>
          <a:stretch>
            <a:fillRect/>
          </a:stretch>
        </p:blipFill>
        <p:spPr>
          <a:xfrm>
            <a:off x="3005116" y="190500"/>
            <a:ext cx="8258175" cy="9486314"/>
          </a:xfrm>
          <a:prstGeom prst="rect">
            <a:avLst/>
          </a:prstGeom>
        </p:spPr>
      </p:pic>
      <p:sp>
        <p:nvSpPr>
          <p:cNvPr id="11" name="CuadroTexto 10"/>
          <p:cNvSpPr txBox="1"/>
          <p:nvPr/>
        </p:nvSpPr>
        <p:spPr>
          <a:xfrm>
            <a:off x="12649200" y="2781300"/>
            <a:ext cx="4572000" cy="4832092"/>
          </a:xfrm>
          <a:prstGeom prst="rect">
            <a:avLst/>
          </a:prstGeom>
          <a:noFill/>
        </p:spPr>
        <p:txBody>
          <a:bodyPr wrap="square" rtlCol="0">
            <a:spAutoFit/>
          </a:bodyPr>
          <a:lstStyle/>
          <a:p>
            <a:pPr marL="285750" indent="-285750" algn="just">
              <a:buFont typeface="Arial" panose="020B0604020202020204" pitchFamily="34" charset="0"/>
              <a:buChar char="•"/>
            </a:pPr>
            <a:r>
              <a:rPr lang="es-ES" sz="2800" dirty="0" smtClean="0"/>
              <a:t>En la anamnesis preguntamos si nuestro paciente posee hábitos perjudiciales como: fumar, alcohol, café, te, alimentos irritantes y con que frecuencias </a:t>
            </a:r>
          </a:p>
          <a:p>
            <a:pPr marL="285750" indent="-285750" algn="just">
              <a:buFont typeface="Arial" panose="020B0604020202020204" pitchFamily="34" charset="0"/>
              <a:buChar char="•"/>
            </a:pPr>
            <a:r>
              <a:rPr lang="es-ES" sz="2800" dirty="0" smtClean="0"/>
              <a:t>Antecedentes fónicos es decir cuanto ocupa su voz, duración o la apariencia de alguna anomalía </a:t>
            </a:r>
            <a:endParaRPr lang="es-CL" sz="2800" dirty="0"/>
          </a:p>
        </p:txBody>
      </p:sp>
    </p:spTree>
    <p:extLst>
      <p:ext uri="{BB962C8B-B14F-4D97-AF65-F5344CB8AC3E}">
        <p14:creationId xmlns:p14="http://schemas.microsoft.com/office/powerpoint/2010/main" val="5062705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4685456" y="800992"/>
            <a:ext cx="8220075" cy="9025560"/>
          </a:xfrm>
          <a:prstGeom prst="rect">
            <a:avLst/>
          </a:prstGeom>
        </p:spPr>
      </p:pic>
    </p:spTree>
    <p:extLst>
      <p:ext uri="{BB962C8B-B14F-4D97-AF65-F5344CB8AC3E}">
        <p14:creationId xmlns:p14="http://schemas.microsoft.com/office/powerpoint/2010/main" val="1926364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16933" y="58870"/>
            <a:ext cx="9544050" cy="6507307"/>
          </a:xfrm>
          <a:prstGeom prst="rect">
            <a:avLst/>
          </a:prstGeom>
        </p:spPr>
      </p:pic>
      <p:pic>
        <p:nvPicPr>
          <p:cNvPr id="11" name="Imagen 10"/>
          <p:cNvPicPr>
            <a:picLocks noChangeAspect="1"/>
          </p:cNvPicPr>
          <p:nvPr/>
        </p:nvPicPr>
        <p:blipFill>
          <a:blip r:embed="rId7"/>
          <a:stretch>
            <a:fillRect/>
          </a:stretch>
        </p:blipFill>
        <p:spPr>
          <a:xfrm>
            <a:off x="8915400" y="4080676"/>
            <a:ext cx="9571358" cy="4971002"/>
          </a:xfrm>
          <a:prstGeom prst="rect">
            <a:avLst/>
          </a:prstGeom>
        </p:spPr>
      </p:pic>
    </p:spTree>
    <p:extLst>
      <p:ext uri="{BB962C8B-B14F-4D97-AF65-F5344CB8AC3E}">
        <p14:creationId xmlns:p14="http://schemas.microsoft.com/office/powerpoint/2010/main" val="17185640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0" y="-21167"/>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4757196" y="1827369"/>
            <a:ext cx="9986963" cy="7080826"/>
          </a:xfrm>
          <a:prstGeom prst="rect">
            <a:avLst/>
          </a:prstGeom>
        </p:spPr>
      </p:pic>
    </p:spTree>
    <p:extLst>
      <p:ext uri="{BB962C8B-B14F-4D97-AF65-F5344CB8AC3E}">
        <p14:creationId xmlns:p14="http://schemas.microsoft.com/office/powerpoint/2010/main" val="372909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276600" y="2705100"/>
            <a:ext cx="11434762" cy="4966099"/>
          </a:xfrm>
          <a:prstGeom prst="rect">
            <a:avLst/>
          </a:prstGeom>
        </p:spPr>
      </p:pic>
    </p:spTree>
    <p:extLst>
      <p:ext uri="{BB962C8B-B14F-4D97-AF65-F5344CB8AC3E}">
        <p14:creationId xmlns:p14="http://schemas.microsoft.com/office/powerpoint/2010/main" val="1100716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4343400" y="1667456"/>
            <a:ext cx="9647169" cy="7235377"/>
          </a:xfrm>
          <a:prstGeom prst="rect">
            <a:avLst/>
          </a:prstGeom>
        </p:spPr>
      </p:pic>
    </p:spTree>
    <p:extLst>
      <p:ext uri="{BB962C8B-B14F-4D97-AF65-F5344CB8AC3E}">
        <p14:creationId xmlns:p14="http://schemas.microsoft.com/office/powerpoint/2010/main" val="3437323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4137768" y="1661747"/>
            <a:ext cx="9315450" cy="7228789"/>
          </a:xfrm>
          <a:prstGeom prst="rect">
            <a:avLst/>
          </a:prstGeom>
        </p:spPr>
      </p:pic>
    </p:spTree>
    <p:extLst>
      <p:ext uri="{BB962C8B-B14F-4D97-AF65-F5344CB8AC3E}">
        <p14:creationId xmlns:p14="http://schemas.microsoft.com/office/powerpoint/2010/main" val="2444657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0" name="CuadroTexto 9"/>
          <p:cNvSpPr txBox="1"/>
          <p:nvPr/>
        </p:nvSpPr>
        <p:spPr>
          <a:xfrm>
            <a:off x="6929459" y="908942"/>
            <a:ext cx="3124200" cy="523220"/>
          </a:xfrm>
          <a:prstGeom prst="rect">
            <a:avLst/>
          </a:prstGeom>
          <a:noFill/>
        </p:spPr>
        <p:txBody>
          <a:bodyPr wrap="square" rtlCol="0">
            <a:spAutoFit/>
          </a:bodyPr>
          <a:lstStyle/>
          <a:p>
            <a:r>
              <a:rPr lang="es-ES" sz="2800" dirty="0" smtClean="0"/>
              <a:t>Resumiendo…….</a:t>
            </a:r>
            <a:r>
              <a:rPr lang="es-ES" dirty="0" smtClean="0"/>
              <a:t> </a:t>
            </a:r>
            <a:endParaRPr lang="es-CL" dirty="0"/>
          </a:p>
        </p:txBody>
      </p:sp>
      <p:pic>
        <p:nvPicPr>
          <p:cNvPr id="11" name="Imagen 10"/>
          <p:cNvPicPr>
            <a:picLocks noChangeAspect="1"/>
          </p:cNvPicPr>
          <p:nvPr/>
        </p:nvPicPr>
        <p:blipFill>
          <a:blip r:embed="rId6"/>
          <a:stretch>
            <a:fillRect/>
          </a:stretch>
        </p:blipFill>
        <p:spPr>
          <a:xfrm>
            <a:off x="3276600" y="2524824"/>
            <a:ext cx="11344275" cy="6014308"/>
          </a:xfrm>
          <a:prstGeom prst="rect">
            <a:avLst/>
          </a:prstGeom>
        </p:spPr>
      </p:pic>
    </p:spTree>
    <p:extLst>
      <p:ext uri="{BB962C8B-B14F-4D97-AF65-F5344CB8AC3E}">
        <p14:creationId xmlns:p14="http://schemas.microsoft.com/office/powerpoint/2010/main" val="1053248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598705" y="1514307"/>
            <a:ext cx="13254037" cy="7315432"/>
          </a:xfrm>
          <a:prstGeom prst="rect">
            <a:avLst/>
          </a:prstGeom>
        </p:spPr>
      </p:pic>
    </p:spTree>
    <p:extLst>
      <p:ext uri="{BB962C8B-B14F-4D97-AF65-F5344CB8AC3E}">
        <p14:creationId xmlns:p14="http://schemas.microsoft.com/office/powerpoint/2010/main" val="8054889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0" y="-56539"/>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663111" y="1613899"/>
            <a:ext cx="13716000" cy="7483125"/>
          </a:xfrm>
          <a:prstGeom prst="rect">
            <a:avLst/>
          </a:prstGeom>
        </p:spPr>
      </p:pic>
    </p:spTree>
    <p:extLst>
      <p:ext uri="{BB962C8B-B14F-4D97-AF65-F5344CB8AC3E}">
        <p14:creationId xmlns:p14="http://schemas.microsoft.com/office/powerpoint/2010/main" val="36328528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0" y="-40836"/>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1" name="Rectángulo 10"/>
          <p:cNvSpPr/>
          <p:nvPr/>
        </p:nvSpPr>
        <p:spPr>
          <a:xfrm>
            <a:off x="4369720" y="1946831"/>
            <a:ext cx="9144000" cy="1077218"/>
          </a:xfrm>
          <a:prstGeom prst="rect">
            <a:avLst/>
          </a:prstGeom>
        </p:spPr>
        <p:txBody>
          <a:bodyPr>
            <a:spAutoFit/>
          </a:bodyPr>
          <a:lstStyle/>
          <a:p>
            <a:pPr algn="ctr"/>
            <a:r>
              <a:rPr lang="es-ES" sz="3200" b="1" dirty="0"/>
              <a:t>Nivel de consciencia (Escala de Glasgow)</a:t>
            </a:r>
          </a:p>
          <a:p>
            <a:pPr algn="ctr"/>
            <a:r>
              <a:rPr lang="es-ES" sz="3200" b="1" dirty="0"/>
              <a:t>Valoración física</a:t>
            </a:r>
            <a:endParaRPr lang="es-CL" sz="3200" b="1" dirty="0"/>
          </a:p>
        </p:txBody>
      </p:sp>
      <p:sp>
        <p:nvSpPr>
          <p:cNvPr id="13" name="CuadroTexto 12"/>
          <p:cNvSpPr txBox="1"/>
          <p:nvPr/>
        </p:nvSpPr>
        <p:spPr>
          <a:xfrm>
            <a:off x="4223572" y="3593742"/>
            <a:ext cx="10067428" cy="5539978"/>
          </a:xfrm>
          <a:prstGeom prst="rect">
            <a:avLst/>
          </a:prstGeom>
          <a:noFill/>
        </p:spPr>
        <p:txBody>
          <a:bodyPr wrap="square" rtlCol="0">
            <a:spAutoFit/>
          </a:bodyPr>
          <a:lstStyle/>
          <a:p>
            <a:pPr marL="457200" indent="-457200" algn="just">
              <a:buFont typeface="Arial" panose="020B0604020202020204" pitchFamily="34" charset="0"/>
              <a:buChar char="•"/>
            </a:pPr>
            <a:r>
              <a:rPr lang="es-ES" sz="2800" b="1" dirty="0" smtClean="0"/>
              <a:t>¿Por quién fue creado?</a:t>
            </a:r>
          </a:p>
          <a:p>
            <a:pPr algn="just"/>
            <a:r>
              <a:rPr lang="es-ES" sz="2800" dirty="0" smtClean="0"/>
              <a:t>Graham </a:t>
            </a:r>
            <a:r>
              <a:rPr lang="es-ES" sz="2800" dirty="0" err="1" smtClean="0"/>
              <a:t>Teasdale</a:t>
            </a:r>
            <a:r>
              <a:rPr lang="es-ES" sz="2800" dirty="0" smtClean="0"/>
              <a:t> y Bryan </a:t>
            </a:r>
            <a:r>
              <a:rPr lang="es-ES" sz="2800" dirty="0" err="1" smtClean="0"/>
              <a:t>Jennett</a:t>
            </a:r>
            <a:r>
              <a:rPr lang="es-ES" sz="2800" dirty="0" smtClean="0"/>
              <a:t> miembros del instituto de la universidad neurológica de Glasgow donde en el año 1974</a:t>
            </a:r>
          </a:p>
          <a:p>
            <a:pPr marL="457200" indent="-457200" algn="just">
              <a:buFont typeface="Arial" panose="020B0604020202020204" pitchFamily="34" charset="0"/>
              <a:buChar char="•"/>
            </a:pPr>
            <a:r>
              <a:rPr lang="es-ES" sz="2800" b="1" dirty="0" smtClean="0"/>
              <a:t>¿Cuales fueron sus objetivos?</a:t>
            </a:r>
          </a:p>
          <a:p>
            <a:pPr algn="just"/>
            <a:r>
              <a:rPr lang="es-ES" sz="2800" dirty="0" smtClean="0"/>
              <a:t>Proporcionar un método simple y viable de registro y monitorización del nivel de conciencia de pacientes con traumatismo </a:t>
            </a:r>
            <a:r>
              <a:rPr lang="es-ES" sz="2800" dirty="0" err="1" smtClean="0"/>
              <a:t>craneocefalico</a:t>
            </a:r>
            <a:r>
              <a:rPr lang="es-ES" sz="2800" dirty="0" smtClean="0"/>
              <a:t> donde 3 años mas tardes asignaron números para las repuestas oculares, verbal y motoras del paciente para utilizarla como lo hacemos hoy </a:t>
            </a:r>
          </a:p>
          <a:p>
            <a:pPr marL="457200" indent="-457200" algn="just">
              <a:buFont typeface="Arial" panose="020B0604020202020204" pitchFamily="34" charset="0"/>
              <a:buChar char="•"/>
            </a:pPr>
            <a:r>
              <a:rPr lang="es-ES" sz="2800" b="1" dirty="0" smtClean="0"/>
              <a:t>¿Qué permite la escala de Glasgow?</a:t>
            </a:r>
          </a:p>
          <a:p>
            <a:pPr algn="just"/>
            <a:r>
              <a:rPr lang="es-ES" sz="2800" dirty="0" smtClean="0"/>
              <a:t>Es una escala de aplicación neurológica que permite medir el nivel de conciencia de una persona la cual debe ser simple </a:t>
            </a:r>
            <a:r>
              <a:rPr lang="es-ES" sz="2800" dirty="0" err="1" smtClean="0"/>
              <a:t>objt</a:t>
            </a:r>
            <a:r>
              <a:rPr lang="es-ES" sz="2800" dirty="0" smtClean="0"/>
              <a:t> y rápida </a:t>
            </a:r>
          </a:p>
          <a:p>
            <a:endParaRPr lang="es-CL" dirty="0"/>
          </a:p>
        </p:txBody>
      </p:sp>
    </p:spTree>
    <p:extLst>
      <p:ext uri="{BB962C8B-B14F-4D97-AF65-F5344CB8AC3E}">
        <p14:creationId xmlns:p14="http://schemas.microsoft.com/office/powerpoint/2010/main" val="3793707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153186" y="2624320"/>
            <a:ext cx="13400206" cy="6168349"/>
          </a:xfrm>
          <a:prstGeom prst="rect">
            <a:avLst/>
          </a:prstGeom>
        </p:spPr>
      </p:pic>
    </p:spTree>
    <p:extLst>
      <p:ext uri="{BB962C8B-B14F-4D97-AF65-F5344CB8AC3E}">
        <p14:creationId xmlns:p14="http://schemas.microsoft.com/office/powerpoint/2010/main" val="141625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10" name="Imagen 9"/>
          <p:cNvPicPr>
            <a:picLocks noChangeAspect="1"/>
          </p:cNvPicPr>
          <p:nvPr/>
        </p:nvPicPr>
        <p:blipFill>
          <a:blip r:embed="rId6"/>
          <a:stretch>
            <a:fillRect/>
          </a:stretch>
        </p:blipFill>
        <p:spPr>
          <a:xfrm>
            <a:off x="3810000" y="2008184"/>
            <a:ext cx="13082875" cy="7214361"/>
          </a:xfrm>
          <a:prstGeom prst="rect">
            <a:avLst/>
          </a:prstGeom>
        </p:spPr>
      </p:pic>
    </p:spTree>
    <p:extLst>
      <p:ext uri="{BB962C8B-B14F-4D97-AF65-F5344CB8AC3E}">
        <p14:creationId xmlns:p14="http://schemas.microsoft.com/office/powerpoint/2010/main" val="42508587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558525" y="1108969"/>
            <a:ext cx="9520238" cy="8147300"/>
          </a:xfrm>
          <a:prstGeom prst="rect">
            <a:avLst/>
          </a:prstGeom>
        </p:spPr>
      </p:pic>
      <p:sp>
        <p:nvSpPr>
          <p:cNvPr id="11" name="CuadroTexto 10"/>
          <p:cNvSpPr txBox="1"/>
          <p:nvPr/>
        </p:nvSpPr>
        <p:spPr>
          <a:xfrm>
            <a:off x="13716000" y="3314700"/>
            <a:ext cx="4297431" cy="3108543"/>
          </a:xfrm>
          <a:prstGeom prst="rect">
            <a:avLst/>
          </a:prstGeom>
          <a:noFill/>
        </p:spPr>
        <p:txBody>
          <a:bodyPr wrap="square" rtlCol="0">
            <a:spAutoFit/>
          </a:bodyPr>
          <a:lstStyle/>
          <a:p>
            <a:pPr marL="285750" indent="-285750" algn="just">
              <a:buFont typeface="Arial" panose="020B0604020202020204" pitchFamily="34" charset="0"/>
              <a:buChar char="•"/>
            </a:pPr>
            <a:r>
              <a:rPr lang="es-ES" sz="2800" dirty="0" smtClean="0"/>
              <a:t>Si la puntuación es de 3 el paciente se encuentra en las peores situaciones </a:t>
            </a:r>
          </a:p>
          <a:p>
            <a:pPr marL="285750" indent="-285750" algn="just">
              <a:buFont typeface="Arial" panose="020B0604020202020204" pitchFamily="34" charset="0"/>
              <a:buChar char="•"/>
            </a:pPr>
            <a:r>
              <a:rPr lang="es-ES" sz="2800" dirty="0" smtClean="0"/>
              <a:t>Si el paciente pose una puntuación de 15 es la mejor puntuación para esperar en ser atendido </a:t>
            </a:r>
            <a:endParaRPr lang="es-CL" sz="2800" dirty="0"/>
          </a:p>
        </p:txBody>
      </p:sp>
    </p:spTree>
    <p:extLst>
      <p:ext uri="{BB962C8B-B14F-4D97-AF65-F5344CB8AC3E}">
        <p14:creationId xmlns:p14="http://schemas.microsoft.com/office/powerpoint/2010/main" val="42676291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831781" y="3098696"/>
            <a:ext cx="13158788" cy="5219596"/>
          </a:xfrm>
          <a:prstGeom prst="rect">
            <a:avLst/>
          </a:prstGeom>
        </p:spPr>
      </p:pic>
    </p:spTree>
    <p:extLst>
      <p:ext uri="{BB962C8B-B14F-4D97-AF65-F5344CB8AC3E}">
        <p14:creationId xmlns:p14="http://schemas.microsoft.com/office/powerpoint/2010/main" val="2759225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547905" y="2145008"/>
            <a:ext cx="14125575" cy="6684731"/>
          </a:xfrm>
          <a:prstGeom prst="rect">
            <a:avLst/>
          </a:prstGeom>
        </p:spPr>
      </p:pic>
    </p:spTree>
    <p:extLst>
      <p:ext uri="{BB962C8B-B14F-4D97-AF65-F5344CB8AC3E}">
        <p14:creationId xmlns:p14="http://schemas.microsoft.com/office/powerpoint/2010/main" val="24501078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9" name="CuadroTexto 8"/>
          <p:cNvSpPr txBox="1"/>
          <p:nvPr/>
        </p:nvSpPr>
        <p:spPr>
          <a:xfrm>
            <a:off x="3886200" y="2552700"/>
            <a:ext cx="12494602" cy="3970318"/>
          </a:xfrm>
          <a:prstGeom prst="rect">
            <a:avLst/>
          </a:prstGeom>
          <a:noFill/>
        </p:spPr>
        <p:txBody>
          <a:bodyPr wrap="square" rtlCol="0">
            <a:spAutoFit/>
          </a:bodyPr>
          <a:lstStyle/>
          <a:p>
            <a:pPr algn="just"/>
            <a:r>
              <a:rPr lang="es-ES" sz="2800" b="1" dirty="0" smtClean="0"/>
              <a:t>CASO CLINICO</a:t>
            </a:r>
          </a:p>
          <a:p>
            <a:pPr algn="just"/>
            <a:endParaRPr lang="es-ES" sz="2800" dirty="0"/>
          </a:p>
          <a:p>
            <a:pPr algn="just"/>
            <a:r>
              <a:rPr lang="es-ES" sz="2800" dirty="0" smtClean="0"/>
              <a:t>Si se encuentra caminando usted por la calle y observa a un hombre en estado de ebriedad que cae repentinamente y no despierta mas. ¿Cuál seria la razón de esta situación?</a:t>
            </a:r>
          </a:p>
          <a:p>
            <a:pPr algn="just"/>
            <a:endParaRPr lang="es-ES" sz="2800" dirty="0"/>
          </a:p>
          <a:p>
            <a:pPr algn="just"/>
            <a:r>
              <a:rPr lang="es-ES" sz="2800" dirty="0" smtClean="0"/>
              <a:t>R el alcohol provoca cierto grado de edema cerebral, entonces ante un trauma de cráneo cerebral este va aumentar el riego de un peor daño es decir un cerebro ya edema tizado es fácilmente destruido al menor impacto </a:t>
            </a:r>
            <a:endParaRPr lang="es-CL" sz="2800" dirty="0"/>
          </a:p>
        </p:txBody>
      </p:sp>
    </p:spTree>
    <p:extLst>
      <p:ext uri="{BB962C8B-B14F-4D97-AF65-F5344CB8AC3E}">
        <p14:creationId xmlns:p14="http://schemas.microsoft.com/office/powerpoint/2010/main" val="21639444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837581" y="2585732"/>
            <a:ext cx="12930187" cy="6245524"/>
          </a:xfrm>
          <a:prstGeom prst="rect">
            <a:avLst/>
          </a:prstGeom>
        </p:spPr>
      </p:pic>
    </p:spTree>
    <p:extLst>
      <p:ext uri="{BB962C8B-B14F-4D97-AF65-F5344CB8AC3E}">
        <p14:creationId xmlns:p14="http://schemas.microsoft.com/office/powerpoint/2010/main" val="15489225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10" name="Rectángulo 9"/>
          <p:cNvSpPr/>
          <p:nvPr/>
        </p:nvSpPr>
        <p:spPr>
          <a:xfrm>
            <a:off x="3886200" y="2781300"/>
            <a:ext cx="12192000" cy="4647426"/>
          </a:xfrm>
          <a:prstGeom prst="rect">
            <a:avLst/>
          </a:prstGeom>
        </p:spPr>
        <p:txBody>
          <a:bodyPr wrap="square">
            <a:spAutoFit/>
          </a:bodyPr>
          <a:lstStyle/>
          <a:p>
            <a:pPr algn="just"/>
            <a:r>
              <a:rPr lang="es-ES" sz="2800" b="1" dirty="0" smtClean="0"/>
              <a:t>Clasificación de Trauma </a:t>
            </a:r>
            <a:r>
              <a:rPr lang="es-ES" sz="2800" b="1" dirty="0" smtClean="0"/>
              <a:t>C</a:t>
            </a:r>
            <a:r>
              <a:rPr lang="es-ES" sz="2800" b="1" dirty="0" smtClean="0"/>
              <a:t>ráneo-Cerebral</a:t>
            </a:r>
          </a:p>
          <a:p>
            <a:pPr algn="just"/>
            <a:r>
              <a:rPr lang="es-ES" sz="2800" u="sng" dirty="0" smtClean="0"/>
              <a:t>LEVE. Conmoción cerebral: </a:t>
            </a:r>
            <a:r>
              <a:rPr lang="es-ES" sz="2800" dirty="0" smtClean="0"/>
              <a:t>sus síntomas son inconciencia breve seguido de una recuperación completa, puede persistir cefalea y no haba signos neurológicos focales, no daños orgánicos ni HSA, vómitos y edema cerebral interno</a:t>
            </a:r>
          </a:p>
          <a:p>
            <a:pPr algn="just"/>
            <a:r>
              <a:rPr lang="es-ES" sz="2800" u="sng" dirty="0" smtClean="0"/>
              <a:t>INTERMEDIO Contusión cerebral focalizada: </a:t>
            </a:r>
            <a:r>
              <a:rPr lang="es-ES" sz="2800" dirty="0" smtClean="0"/>
              <a:t>Compromiso alargados de conciencias, laceraciones focales, hemorragia subaracnoideas y crisis convulsivas</a:t>
            </a:r>
          </a:p>
          <a:p>
            <a:pPr algn="just"/>
            <a:r>
              <a:rPr lang="es-ES" sz="2800" u="sng" dirty="0" smtClean="0"/>
              <a:t>GRAVE Contusión cerebral severa y difusa: </a:t>
            </a:r>
            <a:r>
              <a:rPr lang="es-ES" sz="2800" dirty="0" smtClean="0"/>
              <a:t>Laceración neuronal profunda, compromiso de la conciencia, HSA y edemas cerebral difusos </a:t>
            </a:r>
          </a:p>
          <a:p>
            <a:pPr algn="just"/>
            <a:endParaRPr lang="es-ES" sz="2800" dirty="0" smtClean="0"/>
          </a:p>
          <a:p>
            <a:pPr algn="just"/>
            <a:endParaRPr lang="es-ES" sz="4400" dirty="0"/>
          </a:p>
        </p:txBody>
      </p:sp>
    </p:spTree>
    <p:extLst>
      <p:ext uri="{BB962C8B-B14F-4D97-AF65-F5344CB8AC3E}">
        <p14:creationId xmlns:p14="http://schemas.microsoft.com/office/powerpoint/2010/main" val="4476776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1828800" y="2215167"/>
            <a:ext cx="15932196" cy="6633622"/>
          </a:xfrm>
          <a:prstGeom prst="rect">
            <a:avLst/>
          </a:prstGeom>
        </p:spPr>
      </p:pic>
      <p:pic>
        <p:nvPicPr>
          <p:cNvPr id="10" name="Imagen 9"/>
          <p:cNvPicPr>
            <a:picLocks noChangeAspect="1"/>
          </p:cNvPicPr>
          <p:nvPr/>
        </p:nvPicPr>
        <p:blipFill>
          <a:blip r:embed="rId7"/>
          <a:stretch>
            <a:fillRect/>
          </a:stretch>
        </p:blipFill>
        <p:spPr>
          <a:xfrm>
            <a:off x="4953000" y="6547386"/>
            <a:ext cx="4619625" cy="2343150"/>
          </a:xfrm>
          <a:prstGeom prst="rect">
            <a:avLst/>
          </a:prstGeom>
        </p:spPr>
      </p:pic>
    </p:spTree>
    <p:extLst>
      <p:ext uri="{BB962C8B-B14F-4D97-AF65-F5344CB8AC3E}">
        <p14:creationId xmlns:p14="http://schemas.microsoft.com/office/powerpoint/2010/main" val="6179608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10" name="Imagen 9"/>
          <p:cNvPicPr>
            <a:picLocks noChangeAspect="1"/>
          </p:cNvPicPr>
          <p:nvPr/>
        </p:nvPicPr>
        <p:blipFill>
          <a:blip r:embed="rId6"/>
          <a:stretch>
            <a:fillRect/>
          </a:stretch>
        </p:blipFill>
        <p:spPr>
          <a:xfrm>
            <a:off x="3804111" y="2546336"/>
            <a:ext cx="10220325" cy="6427449"/>
          </a:xfrm>
          <a:prstGeom prst="rect">
            <a:avLst/>
          </a:prstGeom>
        </p:spPr>
      </p:pic>
    </p:spTree>
    <p:extLst>
      <p:ext uri="{BB962C8B-B14F-4D97-AF65-F5344CB8AC3E}">
        <p14:creationId xmlns:p14="http://schemas.microsoft.com/office/powerpoint/2010/main" val="3257595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505200" y="2625928"/>
            <a:ext cx="12877800" cy="5459067"/>
          </a:xfrm>
          <a:prstGeom prst="rect">
            <a:avLst/>
          </a:prstGeom>
        </p:spPr>
      </p:pic>
    </p:spTree>
    <p:extLst>
      <p:ext uri="{BB962C8B-B14F-4D97-AF65-F5344CB8AC3E}">
        <p14:creationId xmlns:p14="http://schemas.microsoft.com/office/powerpoint/2010/main" val="38270119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124200" y="3169777"/>
            <a:ext cx="12860369" cy="5219195"/>
          </a:xfrm>
          <a:prstGeom prst="rect">
            <a:avLst/>
          </a:prstGeom>
        </p:spPr>
      </p:pic>
    </p:spTree>
    <p:extLst>
      <p:ext uri="{BB962C8B-B14F-4D97-AF65-F5344CB8AC3E}">
        <p14:creationId xmlns:p14="http://schemas.microsoft.com/office/powerpoint/2010/main" val="31409397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1901892" y="2665257"/>
            <a:ext cx="14668433" cy="6010275"/>
          </a:xfrm>
          <a:prstGeom prst="rect">
            <a:avLst/>
          </a:prstGeom>
        </p:spPr>
      </p:pic>
    </p:spTree>
    <p:extLst>
      <p:ext uri="{BB962C8B-B14F-4D97-AF65-F5344CB8AC3E}">
        <p14:creationId xmlns:p14="http://schemas.microsoft.com/office/powerpoint/2010/main" val="7857427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971800" y="2552700"/>
            <a:ext cx="13368337" cy="5141668"/>
          </a:xfrm>
          <a:prstGeom prst="rect">
            <a:avLst/>
          </a:prstGeom>
        </p:spPr>
      </p:pic>
    </p:spTree>
    <p:extLst>
      <p:ext uri="{BB962C8B-B14F-4D97-AF65-F5344CB8AC3E}">
        <p14:creationId xmlns:p14="http://schemas.microsoft.com/office/powerpoint/2010/main" val="37963279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sp>
        <p:nvSpPr>
          <p:cNvPr id="9" name="CuadroTexto 8"/>
          <p:cNvSpPr txBox="1"/>
          <p:nvPr/>
        </p:nvSpPr>
        <p:spPr>
          <a:xfrm>
            <a:off x="2581772" y="3398791"/>
            <a:ext cx="10820400" cy="1231106"/>
          </a:xfrm>
          <a:prstGeom prst="rect">
            <a:avLst/>
          </a:prstGeom>
          <a:noFill/>
        </p:spPr>
        <p:txBody>
          <a:bodyPr wrap="square" rtlCol="0">
            <a:spAutoFit/>
          </a:bodyPr>
          <a:lstStyle/>
          <a:p>
            <a:r>
              <a:rPr lang="es-ES" sz="2800" dirty="0" smtClean="0"/>
              <a:t>Evaluación pupilar </a:t>
            </a:r>
          </a:p>
          <a:p>
            <a:pPr marL="285750" indent="-285750">
              <a:buFont typeface="Arial" panose="020B0604020202020204" pitchFamily="34" charset="0"/>
              <a:buChar char="•"/>
            </a:pPr>
            <a:r>
              <a:rPr lang="es-CL" sz="2800" dirty="0">
                <a:hlinkClick r:id="rId6"/>
              </a:rPr>
              <a:t>https://</a:t>
            </a:r>
            <a:r>
              <a:rPr lang="es-CL" sz="2800" dirty="0" smtClean="0">
                <a:hlinkClick r:id="rId6"/>
              </a:rPr>
              <a:t>www.youtube.com/watch?v=GKcM8rToIko</a:t>
            </a:r>
            <a:endParaRPr lang="es-CL" sz="2800" dirty="0" smtClean="0"/>
          </a:p>
          <a:p>
            <a:pPr marL="285750" indent="-285750">
              <a:buFont typeface="Arial" panose="020B0604020202020204" pitchFamily="34" charset="0"/>
              <a:buChar char="•"/>
            </a:pPr>
            <a:endParaRPr lang="es-CL" dirty="0"/>
          </a:p>
        </p:txBody>
      </p:sp>
      <p:pic>
        <p:nvPicPr>
          <p:cNvPr id="11" name="Imagen 10"/>
          <p:cNvPicPr>
            <a:picLocks noChangeAspect="1"/>
          </p:cNvPicPr>
          <p:nvPr/>
        </p:nvPicPr>
        <p:blipFill>
          <a:blip r:embed="rId7"/>
          <a:stretch>
            <a:fillRect/>
          </a:stretch>
        </p:blipFill>
        <p:spPr>
          <a:xfrm>
            <a:off x="7991972" y="4962412"/>
            <a:ext cx="9258300" cy="3990975"/>
          </a:xfrm>
          <a:prstGeom prst="rect">
            <a:avLst/>
          </a:prstGeom>
        </p:spPr>
      </p:pic>
    </p:spTree>
    <p:extLst>
      <p:ext uri="{BB962C8B-B14F-4D97-AF65-F5344CB8AC3E}">
        <p14:creationId xmlns:p14="http://schemas.microsoft.com/office/powerpoint/2010/main" val="11922348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10" name="Imagen 9"/>
          <p:cNvPicPr>
            <a:picLocks noChangeAspect="1"/>
          </p:cNvPicPr>
          <p:nvPr/>
        </p:nvPicPr>
        <p:blipFill>
          <a:blip r:embed="rId6"/>
          <a:stretch>
            <a:fillRect/>
          </a:stretch>
        </p:blipFill>
        <p:spPr>
          <a:xfrm>
            <a:off x="1066800" y="3417712"/>
            <a:ext cx="16728076" cy="5566311"/>
          </a:xfrm>
          <a:prstGeom prst="rect">
            <a:avLst/>
          </a:prstGeom>
        </p:spPr>
      </p:pic>
      <p:sp>
        <p:nvSpPr>
          <p:cNvPr id="12" name="CuadroTexto 11"/>
          <p:cNvSpPr txBox="1"/>
          <p:nvPr/>
        </p:nvSpPr>
        <p:spPr>
          <a:xfrm>
            <a:off x="5715000" y="1485900"/>
            <a:ext cx="7620000" cy="461665"/>
          </a:xfrm>
          <a:prstGeom prst="rect">
            <a:avLst/>
          </a:prstGeom>
          <a:noFill/>
        </p:spPr>
        <p:txBody>
          <a:bodyPr wrap="square" rtlCol="0">
            <a:spAutoFit/>
          </a:bodyPr>
          <a:lstStyle/>
          <a:p>
            <a:pPr algn="ctr"/>
            <a:r>
              <a:rPr lang="es-ES" sz="2400" b="1" u="sng" dirty="0" smtClean="0"/>
              <a:t>ANATOMIA</a:t>
            </a:r>
            <a:r>
              <a:rPr lang="es-ES" dirty="0" smtClean="0"/>
              <a:t> </a:t>
            </a:r>
            <a:endParaRPr lang="es-CL" dirty="0"/>
          </a:p>
        </p:txBody>
      </p:sp>
    </p:spTree>
    <p:extLst>
      <p:ext uri="{BB962C8B-B14F-4D97-AF65-F5344CB8AC3E}">
        <p14:creationId xmlns:p14="http://schemas.microsoft.com/office/powerpoint/2010/main" val="39935617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272695" y="2212815"/>
            <a:ext cx="13272230" cy="6932092"/>
          </a:xfrm>
          <a:prstGeom prst="rect">
            <a:avLst/>
          </a:prstGeom>
        </p:spPr>
      </p:pic>
    </p:spTree>
    <p:extLst>
      <p:ext uri="{BB962C8B-B14F-4D97-AF65-F5344CB8AC3E}">
        <p14:creationId xmlns:p14="http://schemas.microsoft.com/office/powerpoint/2010/main" val="33565943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261582" y="1731821"/>
            <a:ext cx="14116050" cy="7306547"/>
          </a:xfrm>
          <a:prstGeom prst="rect">
            <a:avLst/>
          </a:prstGeom>
        </p:spPr>
      </p:pic>
    </p:spTree>
    <p:extLst>
      <p:ext uri="{BB962C8B-B14F-4D97-AF65-F5344CB8AC3E}">
        <p14:creationId xmlns:p14="http://schemas.microsoft.com/office/powerpoint/2010/main" val="11698362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600325" y="1932846"/>
            <a:ext cx="13944600" cy="7122063"/>
          </a:xfrm>
          <a:prstGeom prst="rect">
            <a:avLst/>
          </a:prstGeom>
        </p:spPr>
      </p:pic>
    </p:spTree>
    <p:extLst>
      <p:ext uri="{BB962C8B-B14F-4D97-AF65-F5344CB8AC3E}">
        <p14:creationId xmlns:p14="http://schemas.microsoft.com/office/powerpoint/2010/main" val="35118451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084433" y="2152253"/>
            <a:ext cx="11982450" cy="6923193"/>
          </a:xfrm>
          <a:prstGeom prst="rect">
            <a:avLst/>
          </a:prstGeom>
        </p:spPr>
      </p:pic>
    </p:spTree>
    <p:extLst>
      <p:ext uri="{BB962C8B-B14F-4D97-AF65-F5344CB8AC3E}">
        <p14:creationId xmlns:p14="http://schemas.microsoft.com/office/powerpoint/2010/main" val="904737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581772" y="2234217"/>
            <a:ext cx="13382625" cy="5399497"/>
          </a:xfrm>
          <a:prstGeom prst="rect">
            <a:avLst/>
          </a:prstGeom>
        </p:spPr>
      </p:pic>
    </p:spTree>
    <p:extLst>
      <p:ext uri="{BB962C8B-B14F-4D97-AF65-F5344CB8AC3E}">
        <p14:creationId xmlns:p14="http://schemas.microsoft.com/office/powerpoint/2010/main" val="24006143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pic>
        <p:nvPicPr>
          <p:cNvPr id="11" name="Imagen 10"/>
          <p:cNvPicPr>
            <a:picLocks noChangeAspect="1"/>
          </p:cNvPicPr>
          <p:nvPr/>
        </p:nvPicPr>
        <p:blipFill>
          <a:blip r:embed="rId6"/>
          <a:stretch>
            <a:fillRect/>
          </a:stretch>
        </p:blipFill>
        <p:spPr>
          <a:xfrm>
            <a:off x="2342722" y="2339738"/>
            <a:ext cx="13134975" cy="6363619"/>
          </a:xfrm>
          <a:prstGeom prst="rect">
            <a:avLst/>
          </a:prstGeom>
        </p:spPr>
      </p:pic>
    </p:spTree>
    <p:extLst>
      <p:ext uri="{BB962C8B-B14F-4D97-AF65-F5344CB8AC3E}">
        <p14:creationId xmlns:p14="http://schemas.microsoft.com/office/powerpoint/2010/main" val="13175213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cto 2"/>
          <p:cNvCxnSpPr/>
          <p:nvPr/>
        </p:nvCxnSpPr>
        <p:spPr>
          <a:xfrm flipH="1">
            <a:off x="4114800" y="2705100"/>
            <a:ext cx="76200" cy="381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Conector recto 4"/>
          <p:cNvCxnSpPr/>
          <p:nvPr/>
        </p:nvCxnSpPr>
        <p:spPr>
          <a:xfrm>
            <a:off x="4114800" y="6515100"/>
            <a:ext cx="89916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Forma libre 6"/>
          <p:cNvSpPr/>
          <p:nvPr/>
        </p:nvSpPr>
        <p:spPr>
          <a:xfrm>
            <a:off x="4360985" y="2566828"/>
            <a:ext cx="8053753" cy="3728464"/>
          </a:xfrm>
          <a:custGeom>
            <a:avLst/>
            <a:gdLst>
              <a:gd name="connsiteX0" fmla="*/ 0 w 8053753"/>
              <a:gd name="connsiteY0" fmla="*/ 3728464 h 3728464"/>
              <a:gd name="connsiteX1" fmla="*/ 2373923 w 8053753"/>
              <a:gd name="connsiteY1" fmla="*/ 526 h 3728464"/>
              <a:gd name="connsiteX2" fmla="*/ 5345723 w 8053753"/>
              <a:gd name="connsiteY2" fmla="*/ 3447110 h 3728464"/>
              <a:gd name="connsiteX3" fmla="*/ 8053753 w 8053753"/>
              <a:gd name="connsiteY3" fmla="*/ 2356864 h 3728464"/>
              <a:gd name="connsiteX4" fmla="*/ 8053753 w 8053753"/>
              <a:gd name="connsiteY4" fmla="*/ 2356864 h 3728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3753" h="3728464">
                <a:moveTo>
                  <a:pt x="0" y="3728464"/>
                </a:moveTo>
                <a:cubicBezTo>
                  <a:pt x="741484" y="1887941"/>
                  <a:pt x="1482969" y="47418"/>
                  <a:pt x="2373923" y="526"/>
                </a:cubicBezTo>
                <a:cubicBezTo>
                  <a:pt x="3264877" y="-46366"/>
                  <a:pt x="4399085" y="3054387"/>
                  <a:pt x="5345723" y="3447110"/>
                </a:cubicBezTo>
                <a:cubicBezTo>
                  <a:pt x="6292361" y="3839833"/>
                  <a:pt x="8053753" y="2356864"/>
                  <a:pt x="8053753" y="2356864"/>
                </a:cubicBezTo>
                <a:lnTo>
                  <a:pt x="8053753" y="23568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9" name="Conector recto de flecha 8"/>
          <p:cNvCxnSpPr/>
          <p:nvPr/>
        </p:nvCxnSpPr>
        <p:spPr>
          <a:xfrm flipV="1">
            <a:off x="6705600" y="1714500"/>
            <a:ext cx="0" cy="2286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2133600" y="7179858"/>
            <a:ext cx="4114800" cy="1477328"/>
          </a:xfrm>
          <a:prstGeom prst="rect">
            <a:avLst/>
          </a:prstGeom>
          <a:noFill/>
        </p:spPr>
        <p:txBody>
          <a:bodyPr wrap="square" rtlCol="0">
            <a:spAutoFit/>
          </a:bodyPr>
          <a:lstStyle/>
          <a:p>
            <a:r>
              <a:rPr lang="es-ES" dirty="0" smtClean="0"/>
              <a:t>T1: CUANDO NECESITAMOS EXAMENES NEUROLOGICOS CON MAYOR DETALLE ANATOMIC, O CUANDO TENEMOS PACIENTES POR TEC, O ANATOMIA PATOLIGA (MORFOLOGICO)</a:t>
            </a:r>
            <a:endParaRPr lang="es-CL" dirty="0"/>
          </a:p>
        </p:txBody>
      </p:sp>
      <p:sp>
        <p:nvSpPr>
          <p:cNvPr id="11" name="CuadroTexto 10"/>
          <p:cNvSpPr txBox="1"/>
          <p:nvPr/>
        </p:nvSpPr>
        <p:spPr>
          <a:xfrm>
            <a:off x="10363200" y="6743700"/>
            <a:ext cx="4495800" cy="2308324"/>
          </a:xfrm>
          <a:prstGeom prst="rect">
            <a:avLst/>
          </a:prstGeom>
          <a:noFill/>
        </p:spPr>
        <p:txBody>
          <a:bodyPr wrap="square" rtlCol="0">
            <a:spAutoFit/>
          </a:bodyPr>
          <a:lstStyle/>
          <a:p>
            <a:r>
              <a:rPr lang="es-ES" dirty="0" smtClean="0"/>
              <a:t>T2: SE UTILIZA PARA EXAMENES NEUROLOGIA COMO HEMORRAGICOS, EDEMAS, COAGULOS O PLACAS DE ATEROMATOSIS QUE OBSTRUYAN EL VASOS QUE IRRGEN EL CEREBRO (POLIGONO WILLIS)</a:t>
            </a:r>
          </a:p>
          <a:p>
            <a:r>
              <a:rPr lang="es-ES" dirty="0" smtClean="0"/>
              <a:t>PORQUE SU TIEMPO DE DECAIMIENTO ENRGETICO ES MAYOR POR ESO EL AGUA SE REPRESENTA MEJOR QUE LA GRASA  </a:t>
            </a:r>
            <a:endParaRPr lang="es-CL" dirty="0"/>
          </a:p>
        </p:txBody>
      </p:sp>
      <p:cxnSp>
        <p:nvCxnSpPr>
          <p:cNvPr id="13" name="Conector recto de flecha 12"/>
          <p:cNvCxnSpPr/>
          <p:nvPr/>
        </p:nvCxnSpPr>
        <p:spPr>
          <a:xfrm flipV="1">
            <a:off x="11201400" y="2933700"/>
            <a:ext cx="76200" cy="33615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6477000" y="1345168"/>
            <a:ext cx="1524000" cy="369332"/>
          </a:xfrm>
          <a:prstGeom prst="rect">
            <a:avLst/>
          </a:prstGeom>
          <a:noFill/>
        </p:spPr>
        <p:txBody>
          <a:bodyPr wrap="square" rtlCol="0">
            <a:spAutoFit/>
          </a:bodyPr>
          <a:lstStyle/>
          <a:p>
            <a:r>
              <a:rPr lang="es-ES" dirty="0" smtClean="0"/>
              <a:t>T1</a:t>
            </a:r>
            <a:endParaRPr lang="es-CL" dirty="0"/>
          </a:p>
        </p:txBody>
      </p:sp>
      <p:sp>
        <p:nvSpPr>
          <p:cNvPr id="15" name="CuadroTexto 14"/>
          <p:cNvSpPr txBox="1"/>
          <p:nvPr/>
        </p:nvSpPr>
        <p:spPr>
          <a:xfrm>
            <a:off x="11177954" y="2426096"/>
            <a:ext cx="838200" cy="369332"/>
          </a:xfrm>
          <a:prstGeom prst="rect">
            <a:avLst/>
          </a:prstGeom>
          <a:noFill/>
        </p:spPr>
        <p:txBody>
          <a:bodyPr wrap="square" rtlCol="0">
            <a:spAutoFit/>
          </a:bodyPr>
          <a:lstStyle/>
          <a:p>
            <a:r>
              <a:rPr lang="es-ES" dirty="0" smtClean="0"/>
              <a:t>T2</a:t>
            </a:r>
            <a:endParaRPr lang="es-CL" dirty="0"/>
          </a:p>
        </p:txBody>
      </p:sp>
    </p:spTree>
    <p:extLst>
      <p:ext uri="{BB962C8B-B14F-4D97-AF65-F5344CB8AC3E}">
        <p14:creationId xmlns:p14="http://schemas.microsoft.com/office/powerpoint/2010/main" val="2894860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pic>
        <p:nvPicPr>
          <p:cNvPr id="10" name="Imagen 9"/>
          <p:cNvPicPr>
            <a:picLocks noChangeAspect="1"/>
          </p:cNvPicPr>
          <p:nvPr/>
        </p:nvPicPr>
        <p:blipFill>
          <a:blip r:embed="rId6"/>
          <a:stretch>
            <a:fillRect/>
          </a:stretch>
        </p:blipFill>
        <p:spPr>
          <a:xfrm>
            <a:off x="1496139" y="1790669"/>
            <a:ext cx="15159037" cy="7288319"/>
          </a:xfrm>
          <a:prstGeom prst="rect">
            <a:avLst/>
          </a:prstGeom>
        </p:spPr>
      </p:pic>
    </p:spTree>
    <p:extLst>
      <p:ext uri="{BB962C8B-B14F-4D97-AF65-F5344CB8AC3E}">
        <p14:creationId xmlns:p14="http://schemas.microsoft.com/office/powerpoint/2010/main" val="36415270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pic>
        <p:nvPicPr>
          <p:cNvPr id="10" name="Imagen 9"/>
          <p:cNvPicPr>
            <a:picLocks noChangeAspect="1"/>
          </p:cNvPicPr>
          <p:nvPr/>
        </p:nvPicPr>
        <p:blipFill>
          <a:blip r:embed="rId6"/>
          <a:stretch>
            <a:fillRect/>
          </a:stretch>
        </p:blipFill>
        <p:spPr>
          <a:xfrm>
            <a:off x="2372298" y="1972891"/>
            <a:ext cx="14120812" cy="6974208"/>
          </a:xfrm>
          <a:prstGeom prst="rect">
            <a:avLst/>
          </a:prstGeom>
        </p:spPr>
      </p:pic>
    </p:spTree>
    <p:extLst>
      <p:ext uri="{BB962C8B-B14F-4D97-AF65-F5344CB8AC3E}">
        <p14:creationId xmlns:p14="http://schemas.microsoft.com/office/powerpoint/2010/main" val="29435539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pic>
        <p:nvPicPr>
          <p:cNvPr id="10" name="Imagen 9"/>
          <p:cNvPicPr>
            <a:picLocks noChangeAspect="1"/>
          </p:cNvPicPr>
          <p:nvPr/>
        </p:nvPicPr>
        <p:blipFill>
          <a:blip r:embed="rId6"/>
          <a:stretch>
            <a:fillRect/>
          </a:stretch>
        </p:blipFill>
        <p:spPr>
          <a:xfrm>
            <a:off x="2900384" y="1512973"/>
            <a:ext cx="11182350" cy="7461605"/>
          </a:xfrm>
          <a:prstGeom prst="rect">
            <a:avLst/>
          </a:prstGeom>
        </p:spPr>
      </p:pic>
    </p:spTree>
    <p:extLst>
      <p:ext uri="{BB962C8B-B14F-4D97-AF65-F5344CB8AC3E}">
        <p14:creationId xmlns:p14="http://schemas.microsoft.com/office/powerpoint/2010/main" val="5840599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pic>
        <p:nvPicPr>
          <p:cNvPr id="11" name="Imagen 10"/>
          <p:cNvPicPr>
            <a:picLocks noChangeAspect="1"/>
          </p:cNvPicPr>
          <p:nvPr/>
        </p:nvPicPr>
        <p:blipFill>
          <a:blip r:embed="rId6"/>
          <a:stretch>
            <a:fillRect/>
          </a:stretch>
        </p:blipFill>
        <p:spPr>
          <a:xfrm>
            <a:off x="1742247" y="1735836"/>
            <a:ext cx="13525500" cy="8168690"/>
          </a:xfrm>
          <a:prstGeom prst="rect">
            <a:avLst/>
          </a:prstGeom>
        </p:spPr>
      </p:pic>
    </p:spTree>
    <p:extLst>
      <p:ext uri="{BB962C8B-B14F-4D97-AF65-F5344CB8AC3E}">
        <p14:creationId xmlns:p14="http://schemas.microsoft.com/office/powerpoint/2010/main" val="16461800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pic>
        <p:nvPicPr>
          <p:cNvPr id="10" name="Imagen 9"/>
          <p:cNvPicPr>
            <a:picLocks noChangeAspect="1"/>
          </p:cNvPicPr>
          <p:nvPr/>
        </p:nvPicPr>
        <p:blipFill>
          <a:blip r:embed="rId6"/>
          <a:stretch>
            <a:fillRect/>
          </a:stretch>
        </p:blipFill>
        <p:spPr>
          <a:xfrm>
            <a:off x="1663650" y="1818382"/>
            <a:ext cx="14263687" cy="6252107"/>
          </a:xfrm>
          <a:prstGeom prst="rect">
            <a:avLst/>
          </a:prstGeom>
        </p:spPr>
      </p:pic>
    </p:spTree>
    <p:extLst>
      <p:ext uri="{BB962C8B-B14F-4D97-AF65-F5344CB8AC3E}">
        <p14:creationId xmlns:p14="http://schemas.microsoft.com/office/powerpoint/2010/main" val="32008887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2590239" y="2267401"/>
            <a:ext cx="13255241" cy="6529153"/>
          </a:xfrm>
          <a:prstGeom prst="rect">
            <a:avLst/>
          </a:prstGeom>
        </p:spPr>
      </p:pic>
    </p:spTree>
    <p:extLst>
      <p:ext uri="{BB962C8B-B14F-4D97-AF65-F5344CB8AC3E}">
        <p14:creationId xmlns:p14="http://schemas.microsoft.com/office/powerpoint/2010/main" val="19160779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10" name="Imagen 9"/>
          <p:cNvPicPr>
            <a:picLocks noChangeAspect="1"/>
          </p:cNvPicPr>
          <p:nvPr/>
        </p:nvPicPr>
        <p:blipFill>
          <a:blip r:embed="rId6"/>
          <a:stretch>
            <a:fillRect/>
          </a:stretch>
        </p:blipFill>
        <p:spPr>
          <a:xfrm>
            <a:off x="2438400" y="1787799"/>
            <a:ext cx="12610812" cy="7375554"/>
          </a:xfrm>
          <a:prstGeom prst="rect">
            <a:avLst/>
          </a:prstGeom>
        </p:spPr>
      </p:pic>
    </p:spTree>
    <p:extLst>
      <p:ext uri="{BB962C8B-B14F-4D97-AF65-F5344CB8AC3E}">
        <p14:creationId xmlns:p14="http://schemas.microsoft.com/office/powerpoint/2010/main" val="19015322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pic>
        <p:nvPicPr>
          <p:cNvPr id="9" name="Imagen 8"/>
          <p:cNvPicPr>
            <a:picLocks noChangeAspect="1"/>
          </p:cNvPicPr>
          <p:nvPr/>
        </p:nvPicPr>
        <p:blipFill>
          <a:blip r:embed="rId6"/>
          <a:stretch>
            <a:fillRect/>
          </a:stretch>
        </p:blipFill>
        <p:spPr>
          <a:xfrm>
            <a:off x="3733800" y="2077253"/>
            <a:ext cx="13006388" cy="7061509"/>
          </a:xfrm>
          <a:prstGeom prst="rect">
            <a:avLst/>
          </a:prstGeom>
        </p:spPr>
      </p:pic>
    </p:spTree>
    <p:extLst>
      <p:ext uri="{BB962C8B-B14F-4D97-AF65-F5344CB8AC3E}">
        <p14:creationId xmlns:p14="http://schemas.microsoft.com/office/powerpoint/2010/main" val="3554295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935092202"/>
              </p:ext>
            </p:extLst>
          </p:nvPr>
        </p:nvGraphicFramePr>
        <p:xfrm>
          <a:off x="2211889" y="1493636"/>
          <a:ext cx="13973748" cy="7989518"/>
        </p:xfrm>
        <a:graphic>
          <a:graphicData uri="http://schemas.openxmlformats.org/drawingml/2006/table">
            <a:tbl>
              <a:tblPr/>
              <a:tblGrid>
                <a:gridCol w="3493437">
                  <a:extLst>
                    <a:ext uri="{9D8B030D-6E8A-4147-A177-3AD203B41FA5}">
                      <a16:colId xmlns:a16="http://schemas.microsoft.com/office/drawing/2014/main" val="1075027561"/>
                    </a:ext>
                  </a:extLst>
                </a:gridCol>
                <a:gridCol w="3493437">
                  <a:extLst>
                    <a:ext uri="{9D8B030D-6E8A-4147-A177-3AD203B41FA5}">
                      <a16:colId xmlns:a16="http://schemas.microsoft.com/office/drawing/2014/main" val="4006589659"/>
                    </a:ext>
                  </a:extLst>
                </a:gridCol>
                <a:gridCol w="3493437">
                  <a:extLst>
                    <a:ext uri="{9D8B030D-6E8A-4147-A177-3AD203B41FA5}">
                      <a16:colId xmlns:a16="http://schemas.microsoft.com/office/drawing/2014/main" val="202536352"/>
                    </a:ext>
                  </a:extLst>
                </a:gridCol>
                <a:gridCol w="3493437">
                  <a:extLst>
                    <a:ext uri="{9D8B030D-6E8A-4147-A177-3AD203B41FA5}">
                      <a16:colId xmlns:a16="http://schemas.microsoft.com/office/drawing/2014/main" val="3480010856"/>
                    </a:ext>
                  </a:extLst>
                </a:gridCol>
              </a:tblGrid>
              <a:tr h="388116">
                <a:tc>
                  <a:txBody>
                    <a:bodyPr/>
                    <a:lstStyle/>
                    <a:p>
                      <a:pPr algn="just"/>
                      <a:r>
                        <a:rPr lang="es-CL" sz="1800" b="1" dirty="0">
                          <a:solidFill>
                            <a:schemeClr val="tx1"/>
                          </a:solidFill>
                        </a:rPr>
                        <a:t>Tipo de parálisis</a:t>
                      </a:r>
                      <a:endParaRPr lang="es-CL" sz="1800" dirty="0">
                        <a:solidFill>
                          <a:schemeClr val="tx1"/>
                        </a:solidFill>
                      </a:endParaRPr>
                    </a:p>
                  </a:txBody>
                  <a:tcPr marL="35867" marR="35867" marT="17934" marB="17934" anchor="ctr">
                    <a:lnL>
                      <a:noFill/>
                    </a:lnL>
                    <a:lnR>
                      <a:noFill/>
                    </a:lnR>
                    <a:lnT>
                      <a:noFill/>
                    </a:lnT>
                    <a:lnB>
                      <a:noFill/>
                    </a:lnB>
                  </a:tcPr>
                </a:tc>
                <a:tc>
                  <a:txBody>
                    <a:bodyPr/>
                    <a:lstStyle/>
                    <a:p>
                      <a:pPr algn="just"/>
                      <a:r>
                        <a:rPr lang="es-CL" sz="1800" b="1" dirty="0">
                          <a:solidFill>
                            <a:schemeClr val="tx1"/>
                          </a:solidFill>
                        </a:rPr>
                        <a:t>Definición</a:t>
                      </a:r>
                      <a:endParaRPr lang="es-CL" sz="1800" dirty="0">
                        <a:solidFill>
                          <a:schemeClr val="tx1"/>
                        </a:solidFill>
                      </a:endParaRPr>
                    </a:p>
                  </a:txBody>
                  <a:tcPr marL="35867" marR="35867" marT="17934" marB="17934" anchor="ctr">
                    <a:lnL>
                      <a:noFill/>
                    </a:lnL>
                    <a:lnR>
                      <a:noFill/>
                    </a:lnR>
                    <a:lnT>
                      <a:noFill/>
                    </a:lnT>
                    <a:lnB>
                      <a:noFill/>
                    </a:lnB>
                  </a:tcPr>
                </a:tc>
                <a:tc>
                  <a:txBody>
                    <a:bodyPr/>
                    <a:lstStyle/>
                    <a:p>
                      <a:pPr algn="just"/>
                      <a:r>
                        <a:rPr lang="es-CL" sz="1800" b="1" dirty="0">
                          <a:solidFill>
                            <a:schemeClr val="tx1"/>
                          </a:solidFill>
                        </a:rPr>
                        <a:t>Características clínicas</a:t>
                      </a:r>
                      <a:endParaRPr lang="es-CL" sz="1800" dirty="0">
                        <a:solidFill>
                          <a:schemeClr val="tx1"/>
                        </a:solidFill>
                      </a:endParaRPr>
                    </a:p>
                  </a:txBody>
                  <a:tcPr marL="35867" marR="35867" marT="17934" marB="17934" anchor="ctr">
                    <a:lnL>
                      <a:noFill/>
                    </a:lnL>
                    <a:lnR>
                      <a:noFill/>
                    </a:lnR>
                    <a:lnT>
                      <a:noFill/>
                    </a:lnT>
                    <a:lnB>
                      <a:noFill/>
                    </a:lnB>
                  </a:tcPr>
                </a:tc>
                <a:tc>
                  <a:txBody>
                    <a:bodyPr/>
                    <a:lstStyle/>
                    <a:p>
                      <a:pPr algn="just"/>
                      <a:r>
                        <a:rPr lang="es-CL" sz="1800" b="1" dirty="0">
                          <a:solidFill>
                            <a:schemeClr val="tx1"/>
                          </a:solidFill>
                        </a:rPr>
                        <a:t>Ejemplo / Causa frecuente</a:t>
                      </a:r>
                      <a:endParaRPr lang="es-CL" sz="1800" dirty="0">
                        <a:solidFill>
                          <a:schemeClr val="tx1"/>
                        </a:solidFill>
                      </a:endParaRPr>
                    </a:p>
                  </a:txBody>
                  <a:tcPr marL="35867" marR="35867" marT="17934" marB="17934" anchor="ctr">
                    <a:lnL>
                      <a:noFill/>
                    </a:lnL>
                    <a:lnR>
                      <a:noFill/>
                    </a:lnR>
                    <a:lnT>
                      <a:noFill/>
                    </a:lnT>
                    <a:lnB>
                      <a:noFill/>
                    </a:lnB>
                  </a:tcPr>
                </a:tc>
                <a:extLst>
                  <a:ext uri="{0D108BD9-81ED-4DB2-BD59-A6C34878D82A}">
                    <a16:rowId xmlns:a16="http://schemas.microsoft.com/office/drawing/2014/main" val="748125538"/>
                  </a:ext>
                </a:extLst>
              </a:tr>
              <a:tr h="563420">
                <a:tc>
                  <a:txBody>
                    <a:bodyPr/>
                    <a:lstStyle/>
                    <a:p>
                      <a:pPr algn="just"/>
                      <a:r>
                        <a:rPr lang="es-CL" sz="1800" b="1"/>
                        <a:t>Monoplejía</a:t>
                      </a:r>
                      <a:endParaRPr lang="es-CL" sz="1800"/>
                    </a:p>
                  </a:txBody>
                  <a:tcPr marL="35867" marR="35867" marT="17934" marB="17934" anchor="ctr">
                    <a:lnL>
                      <a:noFill/>
                    </a:lnL>
                    <a:lnR>
                      <a:noFill/>
                    </a:lnR>
                    <a:lnT>
                      <a:noFill/>
                    </a:lnT>
                    <a:lnB>
                      <a:noFill/>
                    </a:lnB>
                  </a:tcPr>
                </a:tc>
                <a:tc>
                  <a:txBody>
                    <a:bodyPr/>
                    <a:lstStyle/>
                    <a:p>
                      <a:pPr algn="just"/>
                      <a:r>
                        <a:rPr lang="es-ES" sz="1800"/>
                        <a:t>Parálisis que afecta a </a:t>
                      </a:r>
                      <a:r>
                        <a:rPr lang="es-ES" sz="1800" b="1"/>
                        <a:t>un solo miembro</a:t>
                      </a:r>
                      <a:r>
                        <a:rPr lang="es-ES" sz="1800"/>
                        <a:t> (superior o inferior).</a:t>
                      </a:r>
                    </a:p>
                  </a:txBody>
                  <a:tcPr marL="35867" marR="35867" marT="17934" marB="17934" anchor="ctr">
                    <a:lnL>
                      <a:noFill/>
                    </a:lnL>
                    <a:lnR>
                      <a:noFill/>
                    </a:lnR>
                    <a:lnT>
                      <a:noFill/>
                    </a:lnT>
                    <a:lnB>
                      <a:noFill/>
                    </a:lnB>
                  </a:tcPr>
                </a:tc>
                <a:tc>
                  <a:txBody>
                    <a:bodyPr/>
                    <a:lstStyle/>
                    <a:p>
                      <a:pPr algn="just"/>
                      <a:r>
                        <a:rPr lang="es-ES" sz="1800"/>
                        <a:t>Pérdida de fuerza y movilidad localizada.</a:t>
                      </a:r>
                    </a:p>
                  </a:txBody>
                  <a:tcPr marL="35867" marR="35867" marT="17934" marB="17934" anchor="ctr">
                    <a:lnL>
                      <a:noFill/>
                    </a:lnL>
                    <a:lnR>
                      <a:noFill/>
                    </a:lnR>
                    <a:lnT>
                      <a:noFill/>
                    </a:lnT>
                    <a:lnB>
                      <a:noFill/>
                    </a:lnB>
                  </a:tcPr>
                </a:tc>
                <a:tc>
                  <a:txBody>
                    <a:bodyPr/>
                    <a:lstStyle/>
                    <a:p>
                      <a:pPr algn="just"/>
                      <a:r>
                        <a:rPr lang="es-CL" sz="1800"/>
                        <a:t>Lesión cortical o nerviosa periférica localizada.</a:t>
                      </a:r>
                    </a:p>
                  </a:txBody>
                  <a:tcPr marL="35867" marR="35867" marT="17934" marB="17934" anchor="ctr">
                    <a:lnL>
                      <a:noFill/>
                    </a:lnL>
                    <a:lnR>
                      <a:noFill/>
                    </a:lnR>
                    <a:lnT>
                      <a:noFill/>
                    </a:lnT>
                    <a:lnB>
                      <a:noFill/>
                    </a:lnB>
                  </a:tcPr>
                </a:tc>
                <a:extLst>
                  <a:ext uri="{0D108BD9-81ED-4DB2-BD59-A6C34878D82A}">
                    <a16:rowId xmlns:a16="http://schemas.microsoft.com/office/drawing/2014/main" val="4109933867"/>
                  </a:ext>
                </a:extLst>
              </a:tr>
              <a:tr h="914029">
                <a:tc>
                  <a:txBody>
                    <a:bodyPr/>
                    <a:lstStyle/>
                    <a:p>
                      <a:pPr algn="just"/>
                      <a:r>
                        <a:rPr lang="es-CL" sz="1800" b="1"/>
                        <a:t>Hemiplejía</a:t>
                      </a:r>
                      <a:endParaRPr lang="es-CL" sz="1800"/>
                    </a:p>
                  </a:txBody>
                  <a:tcPr marL="35867" marR="35867" marT="17934" marB="17934" anchor="ctr">
                    <a:lnL>
                      <a:noFill/>
                    </a:lnL>
                    <a:lnR>
                      <a:noFill/>
                    </a:lnR>
                    <a:lnT>
                      <a:noFill/>
                    </a:lnT>
                    <a:lnB>
                      <a:noFill/>
                    </a:lnB>
                  </a:tcPr>
                </a:tc>
                <a:tc>
                  <a:txBody>
                    <a:bodyPr/>
                    <a:lstStyle/>
                    <a:p>
                      <a:pPr algn="just"/>
                      <a:r>
                        <a:rPr lang="es-ES" sz="1800"/>
                        <a:t>Parálisis de </a:t>
                      </a:r>
                      <a:r>
                        <a:rPr lang="es-ES" sz="1800" b="1"/>
                        <a:t>un lado del cuerpo</a:t>
                      </a:r>
                      <a:r>
                        <a:rPr lang="es-ES" sz="1800"/>
                        <a:t> (brazo + pierna del mismo lado).</a:t>
                      </a:r>
                    </a:p>
                  </a:txBody>
                  <a:tcPr marL="35867" marR="35867" marT="17934" marB="17934" anchor="ctr">
                    <a:lnL>
                      <a:noFill/>
                    </a:lnL>
                    <a:lnR>
                      <a:noFill/>
                    </a:lnR>
                    <a:lnT>
                      <a:noFill/>
                    </a:lnT>
                    <a:lnB>
                      <a:noFill/>
                    </a:lnB>
                  </a:tcPr>
                </a:tc>
                <a:tc>
                  <a:txBody>
                    <a:bodyPr/>
                    <a:lstStyle/>
                    <a:p>
                      <a:pPr algn="just"/>
                      <a:r>
                        <a:rPr lang="es-ES" sz="1800"/>
                        <a:t>Déficit motor unilateral, generalmente acompañado de alteraciones sensitivas o del habla.</a:t>
                      </a:r>
                    </a:p>
                  </a:txBody>
                  <a:tcPr marL="35867" marR="35867" marT="17934" marB="17934" anchor="ctr">
                    <a:lnL>
                      <a:noFill/>
                    </a:lnL>
                    <a:lnR>
                      <a:noFill/>
                    </a:lnR>
                    <a:lnT>
                      <a:noFill/>
                    </a:lnT>
                    <a:lnB>
                      <a:noFill/>
                    </a:lnB>
                  </a:tcPr>
                </a:tc>
                <a:tc>
                  <a:txBody>
                    <a:bodyPr/>
                    <a:lstStyle/>
                    <a:p>
                      <a:pPr algn="just"/>
                      <a:r>
                        <a:rPr lang="es-CL" sz="1800"/>
                        <a:t>Accidente cerebrovascular (ACV).</a:t>
                      </a:r>
                    </a:p>
                  </a:txBody>
                  <a:tcPr marL="35867" marR="35867" marT="17934" marB="17934" anchor="ctr">
                    <a:lnL>
                      <a:noFill/>
                    </a:lnL>
                    <a:lnR>
                      <a:noFill/>
                    </a:lnR>
                    <a:lnT>
                      <a:noFill/>
                    </a:lnT>
                    <a:lnB>
                      <a:noFill/>
                    </a:lnB>
                  </a:tcPr>
                </a:tc>
                <a:extLst>
                  <a:ext uri="{0D108BD9-81ED-4DB2-BD59-A6C34878D82A}">
                    <a16:rowId xmlns:a16="http://schemas.microsoft.com/office/drawing/2014/main" val="1077311715"/>
                  </a:ext>
                </a:extLst>
              </a:tr>
              <a:tr h="914029">
                <a:tc>
                  <a:txBody>
                    <a:bodyPr/>
                    <a:lstStyle/>
                    <a:p>
                      <a:pPr algn="just"/>
                      <a:r>
                        <a:rPr lang="es-CL" sz="1800" b="1"/>
                        <a:t>Paraplejía</a:t>
                      </a:r>
                      <a:endParaRPr lang="es-CL" sz="1800"/>
                    </a:p>
                  </a:txBody>
                  <a:tcPr marL="35867" marR="35867" marT="17934" marB="17934" anchor="ctr">
                    <a:lnL>
                      <a:noFill/>
                    </a:lnL>
                    <a:lnR>
                      <a:noFill/>
                    </a:lnR>
                    <a:lnT>
                      <a:noFill/>
                    </a:lnT>
                    <a:lnB>
                      <a:noFill/>
                    </a:lnB>
                  </a:tcPr>
                </a:tc>
                <a:tc>
                  <a:txBody>
                    <a:bodyPr/>
                    <a:lstStyle/>
                    <a:p>
                      <a:pPr algn="just"/>
                      <a:r>
                        <a:rPr lang="es-ES" sz="1800"/>
                        <a:t>Parálisis de </a:t>
                      </a:r>
                      <a:r>
                        <a:rPr lang="es-ES" sz="1800" b="1"/>
                        <a:t>ambos miembros inferiores</a:t>
                      </a:r>
                      <a:r>
                        <a:rPr lang="es-ES" sz="1800"/>
                        <a:t>.</a:t>
                      </a:r>
                    </a:p>
                  </a:txBody>
                  <a:tcPr marL="35867" marR="35867" marT="17934" marB="17934" anchor="ctr">
                    <a:lnL>
                      <a:noFill/>
                    </a:lnL>
                    <a:lnR>
                      <a:noFill/>
                    </a:lnR>
                    <a:lnT>
                      <a:noFill/>
                    </a:lnT>
                    <a:lnB>
                      <a:noFill/>
                    </a:lnB>
                  </a:tcPr>
                </a:tc>
                <a:tc>
                  <a:txBody>
                    <a:bodyPr/>
                    <a:lstStyle/>
                    <a:p>
                      <a:pPr algn="just"/>
                      <a:r>
                        <a:rPr lang="es-ES" sz="1800"/>
                        <a:t>Pérdida de fuerza en las piernas, puede acompañarse de alteraciones esfinterianas.</a:t>
                      </a:r>
                    </a:p>
                  </a:txBody>
                  <a:tcPr marL="35867" marR="35867" marT="17934" marB="17934" anchor="ctr">
                    <a:lnL>
                      <a:noFill/>
                    </a:lnL>
                    <a:lnR>
                      <a:noFill/>
                    </a:lnR>
                    <a:lnT>
                      <a:noFill/>
                    </a:lnT>
                    <a:lnB>
                      <a:noFill/>
                    </a:lnB>
                  </a:tcPr>
                </a:tc>
                <a:tc>
                  <a:txBody>
                    <a:bodyPr/>
                    <a:lstStyle/>
                    <a:p>
                      <a:pPr algn="just"/>
                      <a:r>
                        <a:rPr lang="es-ES" sz="1800"/>
                        <a:t>Lesión medular a nivel torácico o lumbar.</a:t>
                      </a:r>
                    </a:p>
                  </a:txBody>
                  <a:tcPr marL="35867" marR="35867" marT="17934" marB="17934" anchor="ctr">
                    <a:lnL>
                      <a:noFill/>
                    </a:lnL>
                    <a:lnR>
                      <a:noFill/>
                    </a:lnR>
                    <a:lnT>
                      <a:noFill/>
                    </a:lnT>
                    <a:lnB>
                      <a:noFill/>
                    </a:lnB>
                  </a:tcPr>
                </a:tc>
                <a:extLst>
                  <a:ext uri="{0D108BD9-81ED-4DB2-BD59-A6C34878D82A}">
                    <a16:rowId xmlns:a16="http://schemas.microsoft.com/office/drawing/2014/main" val="2145498477"/>
                  </a:ext>
                </a:extLst>
              </a:tr>
              <a:tr h="738725">
                <a:tc>
                  <a:txBody>
                    <a:bodyPr/>
                    <a:lstStyle/>
                    <a:p>
                      <a:pPr algn="just"/>
                      <a:r>
                        <a:rPr lang="es-CL" sz="1800" b="1"/>
                        <a:t>Tetraplejía / Cuadriplejía</a:t>
                      </a:r>
                      <a:endParaRPr lang="es-CL" sz="1800"/>
                    </a:p>
                  </a:txBody>
                  <a:tcPr marL="35867" marR="35867" marT="17934" marB="17934" anchor="ctr">
                    <a:lnL>
                      <a:noFill/>
                    </a:lnL>
                    <a:lnR>
                      <a:noFill/>
                    </a:lnR>
                    <a:lnT>
                      <a:noFill/>
                    </a:lnT>
                    <a:lnB>
                      <a:noFill/>
                    </a:lnB>
                  </a:tcPr>
                </a:tc>
                <a:tc>
                  <a:txBody>
                    <a:bodyPr/>
                    <a:lstStyle/>
                    <a:p>
                      <a:pPr algn="just"/>
                      <a:r>
                        <a:rPr lang="es-ES" sz="1800"/>
                        <a:t>Parálisis de </a:t>
                      </a:r>
                      <a:r>
                        <a:rPr lang="es-ES" sz="1800" b="1"/>
                        <a:t>los cuatro miembros</a:t>
                      </a:r>
                      <a:r>
                        <a:rPr lang="es-ES" sz="1800"/>
                        <a:t>.</a:t>
                      </a:r>
                    </a:p>
                  </a:txBody>
                  <a:tcPr marL="35867" marR="35867" marT="17934" marB="17934" anchor="ctr">
                    <a:lnL>
                      <a:noFill/>
                    </a:lnL>
                    <a:lnR>
                      <a:noFill/>
                    </a:lnR>
                    <a:lnT>
                      <a:noFill/>
                    </a:lnT>
                    <a:lnB>
                      <a:noFill/>
                    </a:lnB>
                  </a:tcPr>
                </a:tc>
                <a:tc>
                  <a:txBody>
                    <a:bodyPr/>
                    <a:lstStyle/>
                    <a:p>
                      <a:pPr algn="just"/>
                      <a:r>
                        <a:rPr lang="es-ES" sz="1800"/>
                        <a:t>Déficit motor y sensitivo en extremidades, a menudo con compromiso respiratorio.</a:t>
                      </a:r>
                    </a:p>
                  </a:txBody>
                  <a:tcPr marL="35867" marR="35867" marT="17934" marB="17934" anchor="ctr">
                    <a:lnL>
                      <a:noFill/>
                    </a:lnL>
                    <a:lnR>
                      <a:noFill/>
                    </a:lnR>
                    <a:lnT>
                      <a:noFill/>
                    </a:lnT>
                    <a:lnB>
                      <a:noFill/>
                    </a:lnB>
                  </a:tcPr>
                </a:tc>
                <a:tc>
                  <a:txBody>
                    <a:bodyPr/>
                    <a:lstStyle/>
                    <a:p>
                      <a:pPr algn="just"/>
                      <a:r>
                        <a:rPr lang="es-CL" sz="1800"/>
                        <a:t>Lesión medular cervical alta.</a:t>
                      </a:r>
                    </a:p>
                  </a:txBody>
                  <a:tcPr marL="35867" marR="35867" marT="17934" marB="17934" anchor="ctr">
                    <a:lnL>
                      <a:noFill/>
                    </a:lnL>
                    <a:lnR>
                      <a:noFill/>
                    </a:lnR>
                    <a:lnT>
                      <a:noFill/>
                    </a:lnT>
                    <a:lnB>
                      <a:noFill/>
                    </a:lnB>
                  </a:tcPr>
                </a:tc>
                <a:extLst>
                  <a:ext uri="{0D108BD9-81ED-4DB2-BD59-A6C34878D82A}">
                    <a16:rowId xmlns:a16="http://schemas.microsoft.com/office/drawing/2014/main" val="4254130863"/>
                  </a:ext>
                </a:extLst>
              </a:tr>
              <a:tr h="1089333">
                <a:tc>
                  <a:txBody>
                    <a:bodyPr/>
                    <a:lstStyle/>
                    <a:p>
                      <a:pPr algn="just"/>
                      <a:r>
                        <a:rPr lang="es-CL" sz="1800" b="1"/>
                        <a:t>Diplegía</a:t>
                      </a:r>
                      <a:endParaRPr lang="es-CL" sz="1800"/>
                    </a:p>
                  </a:txBody>
                  <a:tcPr marL="35867" marR="35867" marT="17934" marB="17934" anchor="ctr">
                    <a:lnL>
                      <a:noFill/>
                    </a:lnL>
                    <a:lnR>
                      <a:noFill/>
                    </a:lnR>
                    <a:lnT>
                      <a:noFill/>
                    </a:lnT>
                    <a:lnB>
                      <a:noFill/>
                    </a:lnB>
                  </a:tcPr>
                </a:tc>
                <a:tc>
                  <a:txBody>
                    <a:bodyPr/>
                    <a:lstStyle/>
                    <a:p>
                      <a:pPr algn="just"/>
                      <a:r>
                        <a:rPr lang="es-ES" sz="1800"/>
                        <a:t>Parálisis que afecta </a:t>
                      </a:r>
                      <a:r>
                        <a:rPr lang="es-ES" sz="1800" b="1"/>
                        <a:t>principalmente a ambos miembros inferiores</a:t>
                      </a:r>
                      <a:r>
                        <a:rPr lang="es-ES" sz="1800"/>
                        <a:t>, aunque puede involucrar los superiores en menor grado.</a:t>
                      </a:r>
                    </a:p>
                  </a:txBody>
                  <a:tcPr marL="35867" marR="35867" marT="17934" marB="17934" anchor="ctr">
                    <a:lnL>
                      <a:noFill/>
                    </a:lnL>
                    <a:lnR>
                      <a:noFill/>
                    </a:lnR>
                    <a:lnT>
                      <a:noFill/>
                    </a:lnT>
                    <a:lnB>
                      <a:noFill/>
                    </a:lnB>
                  </a:tcPr>
                </a:tc>
                <a:tc>
                  <a:txBody>
                    <a:bodyPr/>
                    <a:lstStyle/>
                    <a:p>
                      <a:pPr algn="just"/>
                      <a:r>
                        <a:rPr lang="es-ES" sz="1800"/>
                        <a:t>Más común en niños con parálisis cerebral.</a:t>
                      </a:r>
                    </a:p>
                  </a:txBody>
                  <a:tcPr marL="35867" marR="35867" marT="17934" marB="17934" anchor="ctr">
                    <a:lnL>
                      <a:noFill/>
                    </a:lnL>
                    <a:lnR>
                      <a:noFill/>
                    </a:lnR>
                    <a:lnT>
                      <a:noFill/>
                    </a:lnT>
                    <a:lnB>
                      <a:noFill/>
                    </a:lnB>
                  </a:tcPr>
                </a:tc>
                <a:tc>
                  <a:txBody>
                    <a:bodyPr/>
                    <a:lstStyle/>
                    <a:p>
                      <a:pPr algn="just"/>
                      <a:r>
                        <a:rPr lang="es-CL" sz="1800"/>
                        <a:t>Parálisis cerebral infantil.</a:t>
                      </a:r>
                    </a:p>
                  </a:txBody>
                  <a:tcPr marL="35867" marR="35867" marT="17934" marB="17934" anchor="ctr">
                    <a:lnL>
                      <a:noFill/>
                    </a:lnL>
                    <a:lnR>
                      <a:noFill/>
                    </a:lnR>
                    <a:lnT>
                      <a:noFill/>
                    </a:lnT>
                    <a:lnB>
                      <a:noFill/>
                    </a:lnB>
                  </a:tcPr>
                </a:tc>
                <a:extLst>
                  <a:ext uri="{0D108BD9-81ED-4DB2-BD59-A6C34878D82A}">
                    <a16:rowId xmlns:a16="http://schemas.microsoft.com/office/drawing/2014/main" val="3357432721"/>
                  </a:ext>
                </a:extLst>
              </a:tr>
              <a:tr h="563420">
                <a:tc>
                  <a:txBody>
                    <a:bodyPr/>
                    <a:lstStyle/>
                    <a:p>
                      <a:pPr algn="just"/>
                      <a:r>
                        <a:rPr lang="es-CL" sz="1800" b="1"/>
                        <a:t>Paresia</a:t>
                      </a:r>
                      <a:r>
                        <a:rPr lang="es-CL" sz="1800"/>
                        <a:t> (parálisis parcial)</a:t>
                      </a:r>
                    </a:p>
                  </a:txBody>
                  <a:tcPr marL="35867" marR="35867" marT="17934" marB="17934" anchor="ctr">
                    <a:lnL>
                      <a:noFill/>
                    </a:lnL>
                    <a:lnR>
                      <a:noFill/>
                    </a:lnR>
                    <a:lnT>
                      <a:noFill/>
                    </a:lnT>
                    <a:lnB>
                      <a:noFill/>
                    </a:lnB>
                  </a:tcPr>
                </a:tc>
                <a:tc>
                  <a:txBody>
                    <a:bodyPr/>
                    <a:lstStyle/>
                    <a:p>
                      <a:pPr algn="just"/>
                      <a:r>
                        <a:rPr lang="es-ES" sz="1800"/>
                        <a:t>Debilidad motora sin pérdida total de movimiento.</a:t>
                      </a:r>
                    </a:p>
                  </a:txBody>
                  <a:tcPr marL="35867" marR="35867" marT="17934" marB="17934" anchor="ctr">
                    <a:lnL>
                      <a:noFill/>
                    </a:lnL>
                    <a:lnR>
                      <a:noFill/>
                    </a:lnR>
                    <a:lnT>
                      <a:noFill/>
                    </a:lnT>
                    <a:lnB>
                      <a:noFill/>
                    </a:lnB>
                  </a:tcPr>
                </a:tc>
                <a:tc>
                  <a:txBody>
                    <a:bodyPr/>
                    <a:lstStyle/>
                    <a:p>
                      <a:pPr algn="just"/>
                      <a:r>
                        <a:rPr lang="es-ES" sz="1800"/>
                        <a:t>Disminución de fuerza, puede ser focal o generalizada.</a:t>
                      </a:r>
                    </a:p>
                  </a:txBody>
                  <a:tcPr marL="35867" marR="35867" marT="17934" marB="17934" anchor="ctr">
                    <a:lnL>
                      <a:noFill/>
                    </a:lnL>
                    <a:lnR>
                      <a:noFill/>
                    </a:lnR>
                    <a:lnT>
                      <a:noFill/>
                    </a:lnT>
                    <a:lnB>
                      <a:noFill/>
                    </a:lnB>
                  </a:tcPr>
                </a:tc>
                <a:tc>
                  <a:txBody>
                    <a:bodyPr/>
                    <a:lstStyle/>
                    <a:p>
                      <a:pPr algn="just"/>
                      <a:r>
                        <a:rPr lang="es-CL" sz="1800"/>
                        <a:t>Esclerosis múltiple, neuropatías.</a:t>
                      </a:r>
                    </a:p>
                  </a:txBody>
                  <a:tcPr marL="35867" marR="35867" marT="17934" marB="17934" anchor="ctr">
                    <a:lnL>
                      <a:noFill/>
                    </a:lnL>
                    <a:lnR>
                      <a:noFill/>
                    </a:lnR>
                    <a:lnT>
                      <a:noFill/>
                    </a:lnT>
                    <a:lnB>
                      <a:noFill/>
                    </a:lnB>
                  </a:tcPr>
                </a:tc>
                <a:extLst>
                  <a:ext uri="{0D108BD9-81ED-4DB2-BD59-A6C34878D82A}">
                    <a16:rowId xmlns:a16="http://schemas.microsoft.com/office/drawing/2014/main" val="1598186272"/>
                  </a:ext>
                </a:extLst>
              </a:tr>
              <a:tr h="563420">
                <a:tc>
                  <a:txBody>
                    <a:bodyPr/>
                    <a:lstStyle/>
                    <a:p>
                      <a:pPr algn="just"/>
                      <a:r>
                        <a:rPr lang="es-CL" sz="1800" b="1"/>
                        <a:t>Parálisis flácida</a:t>
                      </a:r>
                      <a:endParaRPr lang="es-CL" sz="1800"/>
                    </a:p>
                  </a:txBody>
                  <a:tcPr marL="35867" marR="35867" marT="17934" marB="17934" anchor="ctr">
                    <a:lnL>
                      <a:noFill/>
                    </a:lnL>
                    <a:lnR>
                      <a:noFill/>
                    </a:lnR>
                    <a:lnT>
                      <a:noFill/>
                    </a:lnT>
                    <a:lnB>
                      <a:noFill/>
                    </a:lnB>
                  </a:tcPr>
                </a:tc>
                <a:tc>
                  <a:txBody>
                    <a:bodyPr/>
                    <a:lstStyle/>
                    <a:p>
                      <a:pPr algn="just"/>
                      <a:r>
                        <a:rPr lang="es-ES" sz="1800"/>
                        <a:t>Pérdida de fuerza con </a:t>
                      </a:r>
                      <a:r>
                        <a:rPr lang="es-ES" sz="1800" b="1"/>
                        <a:t>tono muscular disminuido</a:t>
                      </a:r>
                      <a:r>
                        <a:rPr lang="es-ES" sz="1800"/>
                        <a:t> y arreflexia.</a:t>
                      </a:r>
                    </a:p>
                  </a:txBody>
                  <a:tcPr marL="35867" marR="35867" marT="17934" marB="17934" anchor="ctr">
                    <a:lnL>
                      <a:noFill/>
                    </a:lnL>
                    <a:lnR>
                      <a:noFill/>
                    </a:lnR>
                    <a:lnT>
                      <a:noFill/>
                    </a:lnT>
                    <a:lnB>
                      <a:noFill/>
                    </a:lnB>
                  </a:tcPr>
                </a:tc>
                <a:tc>
                  <a:txBody>
                    <a:bodyPr/>
                    <a:lstStyle/>
                    <a:p>
                      <a:pPr algn="just"/>
                      <a:r>
                        <a:rPr lang="es-ES" sz="1800"/>
                        <a:t>Hipotonía, músculos blandos, sin reflejos.</a:t>
                      </a:r>
                    </a:p>
                  </a:txBody>
                  <a:tcPr marL="35867" marR="35867" marT="17934" marB="17934" anchor="ctr">
                    <a:lnL>
                      <a:noFill/>
                    </a:lnL>
                    <a:lnR>
                      <a:noFill/>
                    </a:lnR>
                    <a:lnT>
                      <a:noFill/>
                    </a:lnT>
                    <a:lnB>
                      <a:noFill/>
                    </a:lnB>
                  </a:tcPr>
                </a:tc>
                <a:tc>
                  <a:txBody>
                    <a:bodyPr/>
                    <a:lstStyle/>
                    <a:p>
                      <a:pPr algn="just"/>
                      <a:r>
                        <a:rPr lang="es-ES" sz="1800"/>
                        <a:t>Poliomielitis, lesión de motoneurona inferior.</a:t>
                      </a:r>
                    </a:p>
                  </a:txBody>
                  <a:tcPr marL="35867" marR="35867" marT="17934" marB="17934" anchor="ctr">
                    <a:lnL>
                      <a:noFill/>
                    </a:lnL>
                    <a:lnR>
                      <a:noFill/>
                    </a:lnR>
                    <a:lnT>
                      <a:noFill/>
                    </a:lnT>
                    <a:lnB>
                      <a:noFill/>
                    </a:lnB>
                  </a:tcPr>
                </a:tc>
                <a:extLst>
                  <a:ext uri="{0D108BD9-81ED-4DB2-BD59-A6C34878D82A}">
                    <a16:rowId xmlns:a16="http://schemas.microsoft.com/office/drawing/2014/main" val="3383671830"/>
                  </a:ext>
                </a:extLst>
              </a:tr>
              <a:tr h="738725">
                <a:tc>
                  <a:txBody>
                    <a:bodyPr/>
                    <a:lstStyle/>
                    <a:p>
                      <a:pPr algn="just"/>
                      <a:r>
                        <a:rPr lang="es-CL" sz="1800" b="1"/>
                        <a:t>Parálisis espástica</a:t>
                      </a:r>
                      <a:endParaRPr lang="es-CL" sz="1800"/>
                    </a:p>
                  </a:txBody>
                  <a:tcPr marL="35867" marR="35867" marT="17934" marB="17934" anchor="ctr">
                    <a:lnL>
                      <a:noFill/>
                    </a:lnL>
                    <a:lnR>
                      <a:noFill/>
                    </a:lnR>
                    <a:lnT>
                      <a:noFill/>
                    </a:lnT>
                    <a:lnB>
                      <a:noFill/>
                    </a:lnB>
                  </a:tcPr>
                </a:tc>
                <a:tc>
                  <a:txBody>
                    <a:bodyPr/>
                    <a:lstStyle/>
                    <a:p>
                      <a:pPr algn="just"/>
                      <a:r>
                        <a:rPr lang="es-ES" sz="1800"/>
                        <a:t>Pérdida de fuerza con </a:t>
                      </a:r>
                      <a:r>
                        <a:rPr lang="es-ES" sz="1800" b="1"/>
                        <a:t>tono muscular aumentado</a:t>
                      </a:r>
                      <a:r>
                        <a:rPr lang="es-ES" sz="1800"/>
                        <a:t> y reflejos exaltados.</a:t>
                      </a:r>
                    </a:p>
                  </a:txBody>
                  <a:tcPr marL="35867" marR="35867" marT="17934" marB="17934" anchor="ctr">
                    <a:lnL>
                      <a:noFill/>
                    </a:lnL>
                    <a:lnR>
                      <a:noFill/>
                    </a:lnR>
                    <a:lnT>
                      <a:noFill/>
                    </a:lnT>
                    <a:lnB>
                      <a:noFill/>
                    </a:lnB>
                  </a:tcPr>
                </a:tc>
                <a:tc>
                  <a:txBody>
                    <a:bodyPr/>
                    <a:lstStyle/>
                    <a:p>
                      <a:pPr algn="just"/>
                      <a:r>
                        <a:rPr lang="es-CL" sz="1800"/>
                        <a:t>Rigidez, clonus, espasticidad.</a:t>
                      </a:r>
                    </a:p>
                  </a:txBody>
                  <a:tcPr marL="35867" marR="35867" marT="17934" marB="17934" anchor="ctr">
                    <a:lnL>
                      <a:noFill/>
                    </a:lnL>
                    <a:lnR>
                      <a:noFill/>
                    </a:lnR>
                    <a:lnT>
                      <a:noFill/>
                    </a:lnT>
                    <a:lnB>
                      <a:noFill/>
                    </a:lnB>
                  </a:tcPr>
                </a:tc>
                <a:tc>
                  <a:txBody>
                    <a:bodyPr/>
                    <a:lstStyle/>
                    <a:p>
                      <a:pPr algn="just"/>
                      <a:r>
                        <a:rPr lang="es-ES" sz="1800"/>
                        <a:t>Lesión de motoneurona superior (ej: ACV).</a:t>
                      </a:r>
                    </a:p>
                  </a:txBody>
                  <a:tcPr marL="35867" marR="35867" marT="17934" marB="17934" anchor="ctr">
                    <a:lnL>
                      <a:noFill/>
                    </a:lnL>
                    <a:lnR>
                      <a:noFill/>
                    </a:lnR>
                    <a:lnT>
                      <a:noFill/>
                    </a:lnT>
                    <a:lnB>
                      <a:noFill/>
                    </a:lnB>
                  </a:tcPr>
                </a:tc>
                <a:extLst>
                  <a:ext uri="{0D108BD9-81ED-4DB2-BD59-A6C34878D82A}">
                    <a16:rowId xmlns:a16="http://schemas.microsoft.com/office/drawing/2014/main" val="3090801564"/>
                  </a:ext>
                </a:extLst>
              </a:tr>
              <a:tr h="563420">
                <a:tc>
                  <a:txBody>
                    <a:bodyPr/>
                    <a:lstStyle/>
                    <a:p>
                      <a:pPr algn="just"/>
                      <a:r>
                        <a:rPr lang="es-CL" sz="1800" b="1"/>
                        <a:t>Parálisis facial periférica</a:t>
                      </a:r>
                      <a:endParaRPr lang="es-CL" sz="1800"/>
                    </a:p>
                  </a:txBody>
                  <a:tcPr marL="35867" marR="35867" marT="17934" marB="17934" anchor="ctr">
                    <a:lnL>
                      <a:noFill/>
                    </a:lnL>
                    <a:lnR>
                      <a:noFill/>
                    </a:lnR>
                    <a:lnT>
                      <a:noFill/>
                    </a:lnT>
                    <a:lnB>
                      <a:noFill/>
                    </a:lnB>
                  </a:tcPr>
                </a:tc>
                <a:tc>
                  <a:txBody>
                    <a:bodyPr/>
                    <a:lstStyle/>
                    <a:p>
                      <a:pPr algn="just"/>
                      <a:r>
                        <a:rPr lang="es-ES" sz="1800"/>
                        <a:t>Compromete al </a:t>
                      </a:r>
                      <a:r>
                        <a:rPr lang="es-ES" sz="1800" b="1"/>
                        <a:t>nervio facial (VII par craneal)</a:t>
                      </a:r>
                      <a:r>
                        <a:rPr lang="es-ES" sz="1800"/>
                        <a:t> en su trayecto periférico.</a:t>
                      </a:r>
                    </a:p>
                  </a:txBody>
                  <a:tcPr marL="35867" marR="35867" marT="17934" marB="17934" anchor="ctr">
                    <a:lnL>
                      <a:noFill/>
                    </a:lnL>
                    <a:lnR>
                      <a:noFill/>
                    </a:lnR>
                    <a:lnT>
                      <a:noFill/>
                    </a:lnT>
                    <a:lnB>
                      <a:noFill/>
                    </a:lnB>
                  </a:tcPr>
                </a:tc>
                <a:tc>
                  <a:txBody>
                    <a:bodyPr/>
                    <a:lstStyle/>
                    <a:p>
                      <a:pPr algn="just"/>
                      <a:r>
                        <a:rPr lang="es-ES" sz="1800"/>
                        <a:t>Debilidad en </a:t>
                      </a:r>
                      <a:r>
                        <a:rPr lang="es-ES" sz="1800" b="1"/>
                        <a:t>mitad de la cara completa</a:t>
                      </a:r>
                      <a:r>
                        <a:rPr lang="es-ES" sz="1800"/>
                        <a:t> (incluye frente).</a:t>
                      </a:r>
                    </a:p>
                  </a:txBody>
                  <a:tcPr marL="35867" marR="35867" marT="17934" marB="17934" anchor="ctr">
                    <a:lnL>
                      <a:noFill/>
                    </a:lnL>
                    <a:lnR>
                      <a:noFill/>
                    </a:lnR>
                    <a:lnT>
                      <a:noFill/>
                    </a:lnT>
                    <a:lnB>
                      <a:noFill/>
                    </a:lnB>
                  </a:tcPr>
                </a:tc>
                <a:tc>
                  <a:txBody>
                    <a:bodyPr/>
                    <a:lstStyle/>
                    <a:p>
                      <a:pPr algn="just"/>
                      <a:r>
                        <a:rPr lang="es-CL" sz="1800"/>
                        <a:t>Parálisis de Bell, traumatismo.</a:t>
                      </a:r>
                    </a:p>
                  </a:txBody>
                  <a:tcPr marL="35867" marR="35867" marT="17934" marB="17934" anchor="ctr">
                    <a:lnL>
                      <a:noFill/>
                    </a:lnL>
                    <a:lnR>
                      <a:noFill/>
                    </a:lnR>
                    <a:lnT>
                      <a:noFill/>
                    </a:lnT>
                    <a:lnB>
                      <a:noFill/>
                    </a:lnB>
                  </a:tcPr>
                </a:tc>
                <a:extLst>
                  <a:ext uri="{0D108BD9-81ED-4DB2-BD59-A6C34878D82A}">
                    <a16:rowId xmlns:a16="http://schemas.microsoft.com/office/drawing/2014/main" val="277529597"/>
                  </a:ext>
                </a:extLst>
              </a:tr>
              <a:tr h="563420">
                <a:tc>
                  <a:txBody>
                    <a:bodyPr/>
                    <a:lstStyle/>
                    <a:p>
                      <a:pPr algn="just"/>
                      <a:r>
                        <a:rPr lang="es-CL" sz="1800" b="1"/>
                        <a:t>Parálisis facial central</a:t>
                      </a:r>
                      <a:endParaRPr lang="es-CL" sz="1800"/>
                    </a:p>
                  </a:txBody>
                  <a:tcPr marL="35867" marR="35867" marT="17934" marB="17934" anchor="ctr">
                    <a:lnL>
                      <a:noFill/>
                    </a:lnL>
                    <a:lnR>
                      <a:noFill/>
                    </a:lnR>
                    <a:lnT>
                      <a:noFill/>
                    </a:lnT>
                    <a:lnB>
                      <a:noFill/>
                    </a:lnB>
                  </a:tcPr>
                </a:tc>
                <a:tc>
                  <a:txBody>
                    <a:bodyPr/>
                    <a:lstStyle/>
                    <a:p>
                      <a:pPr algn="just"/>
                      <a:r>
                        <a:rPr lang="es-ES" sz="1800"/>
                        <a:t>Lesión de la vía motora superior del facial.</a:t>
                      </a:r>
                    </a:p>
                  </a:txBody>
                  <a:tcPr marL="35867" marR="35867" marT="17934" marB="17934" anchor="ctr">
                    <a:lnL>
                      <a:noFill/>
                    </a:lnL>
                    <a:lnR>
                      <a:noFill/>
                    </a:lnR>
                    <a:lnT>
                      <a:noFill/>
                    </a:lnT>
                    <a:lnB>
                      <a:noFill/>
                    </a:lnB>
                  </a:tcPr>
                </a:tc>
                <a:tc>
                  <a:txBody>
                    <a:bodyPr/>
                    <a:lstStyle/>
                    <a:p>
                      <a:pPr algn="just"/>
                      <a:r>
                        <a:rPr lang="es-ES" sz="1800"/>
                        <a:t>Debilidad en </a:t>
                      </a:r>
                      <a:r>
                        <a:rPr lang="es-ES" sz="1800" b="1"/>
                        <a:t>mitad inferior de la cara</a:t>
                      </a:r>
                      <a:r>
                        <a:rPr lang="es-ES" sz="1800"/>
                        <a:t> (frente se conserva).</a:t>
                      </a:r>
                    </a:p>
                  </a:txBody>
                  <a:tcPr marL="35867" marR="35867" marT="17934" marB="17934" anchor="ctr">
                    <a:lnL>
                      <a:noFill/>
                    </a:lnL>
                    <a:lnR>
                      <a:noFill/>
                    </a:lnR>
                    <a:lnT>
                      <a:noFill/>
                    </a:lnT>
                    <a:lnB>
                      <a:noFill/>
                    </a:lnB>
                  </a:tcPr>
                </a:tc>
                <a:tc>
                  <a:txBody>
                    <a:bodyPr/>
                    <a:lstStyle/>
                    <a:p>
                      <a:pPr algn="just"/>
                      <a:r>
                        <a:rPr lang="es-CL" sz="1800" dirty="0"/>
                        <a:t>ACV </a:t>
                      </a:r>
                      <a:r>
                        <a:rPr lang="es-CL" sz="1800" dirty="0" err="1"/>
                        <a:t>supranuclear</a:t>
                      </a:r>
                      <a:r>
                        <a:rPr lang="es-CL" sz="1800" dirty="0"/>
                        <a:t>.</a:t>
                      </a:r>
                    </a:p>
                  </a:txBody>
                  <a:tcPr marL="35867" marR="35867" marT="17934" marB="17934" anchor="ctr">
                    <a:lnL>
                      <a:noFill/>
                    </a:lnL>
                    <a:lnR>
                      <a:noFill/>
                    </a:lnR>
                    <a:lnT>
                      <a:noFill/>
                    </a:lnT>
                    <a:lnB>
                      <a:noFill/>
                    </a:lnB>
                  </a:tcPr>
                </a:tc>
                <a:extLst>
                  <a:ext uri="{0D108BD9-81ED-4DB2-BD59-A6C34878D82A}">
                    <a16:rowId xmlns:a16="http://schemas.microsoft.com/office/drawing/2014/main" val="708219388"/>
                  </a:ext>
                </a:extLst>
              </a:tr>
            </a:tbl>
          </a:graphicData>
        </a:graphic>
      </p:graphicFrame>
    </p:spTree>
    <p:extLst>
      <p:ext uri="{BB962C8B-B14F-4D97-AF65-F5344CB8AC3E}">
        <p14:creationId xmlns:p14="http://schemas.microsoft.com/office/powerpoint/2010/main" val="36947334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es-MX"/>
          </a:p>
        </p:txBody>
      </p:sp>
      <p:sp>
        <p:nvSpPr>
          <p:cNvPr id="9" name="CuadroTexto 8"/>
          <p:cNvSpPr txBox="1"/>
          <p:nvPr/>
        </p:nvSpPr>
        <p:spPr>
          <a:xfrm>
            <a:off x="6934200" y="3011441"/>
            <a:ext cx="11049000" cy="6124754"/>
          </a:xfrm>
          <a:prstGeom prst="rect">
            <a:avLst/>
          </a:prstGeom>
          <a:noFill/>
        </p:spPr>
        <p:txBody>
          <a:bodyPr wrap="square" rtlCol="0">
            <a:spAutoFit/>
          </a:bodyPr>
          <a:lstStyle/>
          <a:p>
            <a:pPr algn="just"/>
            <a:r>
              <a:rPr lang="es-ES" sz="2800" b="1" dirty="0" smtClean="0"/>
              <a:t>¿Cual es el Procedimiento básico de un examen neurológico para revisar a nuestro paciente?</a:t>
            </a:r>
          </a:p>
          <a:p>
            <a:pPr marL="342900" indent="-342900" algn="just">
              <a:buFont typeface="+mj-lt"/>
              <a:buAutoNum type="arabicPeriod"/>
            </a:pPr>
            <a:r>
              <a:rPr lang="es-ES" sz="2800" dirty="0" smtClean="0"/>
              <a:t>Examen de la función mental (de un EEG que revisamos la memoria, atención y orientación)</a:t>
            </a:r>
          </a:p>
          <a:p>
            <a:pPr marL="342900" indent="-342900" algn="just">
              <a:buFont typeface="+mj-lt"/>
              <a:buAutoNum type="arabicPeriod"/>
            </a:pPr>
            <a:r>
              <a:rPr lang="es-ES" sz="2800" dirty="0" smtClean="0"/>
              <a:t>Examen de los nervios Craneales (controlan los sentidos como la vista, el olfato  y el gusto)</a:t>
            </a:r>
          </a:p>
          <a:p>
            <a:pPr marL="342900" indent="-342900" algn="just">
              <a:buFont typeface="+mj-lt"/>
              <a:buAutoNum type="arabicPeriod"/>
            </a:pPr>
            <a:r>
              <a:rPr lang="es-ES" sz="2800" dirty="0" smtClean="0"/>
              <a:t>Examen de la función motora (donde se prueba la función muscular)</a:t>
            </a:r>
          </a:p>
          <a:p>
            <a:pPr marL="342900" indent="-342900" algn="just">
              <a:buFont typeface="+mj-lt"/>
              <a:buAutoNum type="arabicPeriod"/>
            </a:pPr>
            <a:r>
              <a:rPr lang="es-ES" sz="2800" dirty="0" smtClean="0"/>
              <a:t>Examen de los reflejos (</a:t>
            </a:r>
            <a:r>
              <a:rPr lang="es-ES" sz="2800" dirty="0"/>
              <a:t>golpecitos con  martillo de Taylor </a:t>
            </a:r>
            <a:r>
              <a:rPr lang="es-ES" sz="2800" dirty="0" smtClean="0"/>
              <a:t>y ver como reaccionan los nervios)</a:t>
            </a:r>
          </a:p>
          <a:p>
            <a:pPr marL="342900" indent="-342900" algn="just">
              <a:buFont typeface="+mj-lt"/>
              <a:buAutoNum type="arabicPeriod"/>
            </a:pPr>
            <a:r>
              <a:rPr lang="es-ES" sz="2800" dirty="0" smtClean="0"/>
              <a:t>Examen sensorial (revisamos la capacidad de  sentir el tacto , el dolor y la temperatura)</a:t>
            </a:r>
          </a:p>
          <a:p>
            <a:pPr marL="342900" indent="-342900" algn="just">
              <a:buFont typeface="+mj-lt"/>
              <a:buAutoNum type="arabicPeriod"/>
            </a:pPr>
            <a:r>
              <a:rPr lang="es-ES" sz="2800" dirty="0" smtClean="0"/>
              <a:t>Examen de la marcha o deambulación (para ver la movilidad corporal </a:t>
            </a:r>
          </a:p>
          <a:p>
            <a:pPr algn="just"/>
            <a:endParaRPr lang="es-ES" sz="2800" dirty="0" smtClean="0"/>
          </a:p>
          <a:p>
            <a:pPr algn="just"/>
            <a:endParaRPr lang="es-CL" sz="2800" dirty="0"/>
          </a:p>
        </p:txBody>
      </p:sp>
      <p:pic>
        <p:nvPicPr>
          <p:cNvPr id="11" name="Imagen 10"/>
          <p:cNvPicPr>
            <a:picLocks noChangeAspect="1"/>
          </p:cNvPicPr>
          <p:nvPr/>
        </p:nvPicPr>
        <p:blipFill>
          <a:blip r:embed="rId7"/>
          <a:stretch>
            <a:fillRect/>
          </a:stretch>
        </p:blipFill>
        <p:spPr>
          <a:xfrm>
            <a:off x="0" y="4482122"/>
            <a:ext cx="6248400" cy="4676775"/>
          </a:xfrm>
          <a:prstGeom prst="rect">
            <a:avLst/>
          </a:prstGeom>
        </p:spPr>
      </p:pic>
    </p:spTree>
    <p:extLst>
      <p:ext uri="{BB962C8B-B14F-4D97-AF65-F5344CB8AC3E}">
        <p14:creationId xmlns:p14="http://schemas.microsoft.com/office/powerpoint/2010/main" val="19714062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s-MX"/>
          </a:p>
        </p:txBody>
      </p:sp>
      <p:graphicFrame>
        <p:nvGraphicFramePr>
          <p:cNvPr id="9" name="Tabla 8"/>
          <p:cNvGraphicFramePr>
            <a:graphicFrameLocks noGrp="1"/>
          </p:cNvGraphicFramePr>
          <p:nvPr>
            <p:extLst>
              <p:ext uri="{D42A27DB-BD31-4B8C-83A1-F6EECF244321}">
                <p14:modId xmlns:p14="http://schemas.microsoft.com/office/powerpoint/2010/main" val="840245716"/>
              </p:ext>
            </p:extLst>
          </p:nvPr>
        </p:nvGraphicFramePr>
        <p:xfrm>
          <a:off x="738749" y="1390953"/>
          <a:ext cx="15087600" cy="1005840"/>
        </p:xfrm>
        <a:graphic>
          <a:graphicData uri="http://schemas.openxmlformats.org/drawingml/2006/table">
            <a:tbl>
              <a:tblPr/>
              <a:tblGrid>
                <a:gridCol w="7543800">
                  <a:extLst>
                    <a:ext uri="{9D8B030D-6E8A-4147-A177-3AD203B41FA5}">
                      <a16:colId xmlns:a16="http://schemas.microsoft.com/office/drawing/2014/main" val="57005242"/>
                    </a:ext>
                  </a:extLst>
                </a:gridCol>
                <a:gridCol w="7543800">
                  <a:extLst>
                    <a:ext uri="{9D8B030D-6E8A-4147-A177-3AD203B41FA5}">
                      <a16:colId xmlns:a16="http://schemas.microsoft.com/office/drawing/2014/main" val="2594913929"/>
                    </a:ext>
                  </a:extLst>
                </a:gridCol>
              </a:tblGrid>
              <a:tr h="171147">
                <a:tc>
                  <a:txBody>
                    <a:bodyPr/>
                    <a:lstStyle/>
                    <a:p>
                      <a:endParaRPr lang="es-CL" dirty="0"/>
                    </a:p>
                  </a:txBody>
                  <a:tcPr anchor="ctr">
                    <a:lnL>
                      <a:noFill/>
                    </a:lnL>
                    <a:lnR>
                      <a:noFill/>
                    </a:lnR>
                    <a:lnT>
                      <a:noFill/>
                    </a:lnT>
                    <a:lnB>
                      <a:noFill/>
                    </a:lnB>
                  </a:tcPr>
                </a:tc>
                <a:tc>
                  <a:txBody>
                    <a:bodyPr/>
                    <a:lstStyle/>
                    <a:p>
                      <a:endParaRPr lang="es-CL"/>
                    </a:p>
                  </a:txBody>
                  <a:tcPr anchor="ctr">
                    <a:lnL>
                      <a:noFill/>
                    </a:lnL>
                    <a:lnR>
                      <a:noFill/>
                    </a:lnR>
                    <a:lnT>
                      <a:noFill/>
                    </a:lnT>
                    <a:lnB>
                      <a:noFill/>
                    </a:lnB>
                  </a:tcPr>
                </a:tc>
                <a:extLst>
                  <a:ext uri="{0D108BD9-81ED-4DB2-BD59-A6C34878D82A}">
                    <a16:rowId xmlns:a16="http://schemas.microsoft.com/office/drawing/2014/main" val="4041497339"/>
                  </a:ext>
                </a:extLst>
              </a:tr>
              <a:tr h="0">
                <a:tc>
                  <a:txBody>
                    <a:bodyPr/>
                    <a:lstStyle/>
                    <a:p>
                      <a:endParaRPr lang="es-CL" dirty="0"/>
                    </a:p>
                  </a:txBody>
                  <a:tcPr anchor="ctr">
                    <a:lnL>
                      <a:noFill/>
                    </a:lnL>
                    <a:lnR>
                      <a:noFill/>
                    </a:lnR>
                    <a:lnT>
                      <a:noFill/>
                    </a:lnT>
                    <a:lnB>
                      <a:noFill/>
                    </a:lnB>
                  </a:tcPr>
                </a:tc>
                <a:tc>
                  <a:txBody>
                    <a:bodyPr/>
                    <a:lstStyle/>
                    <a:p>
                      <a:endParaRPr lang="es-CL" dirty="0"/>
                    </a:p>
                  </a:txBody>
                  <a:tcPr anchor="ctr">
                    <a:lnL>
                      <a:noFill/>
                    </a:lnL>
                    <a:lnR>
                      <a:noFill/>
                    </a:lnR>
                    <a:lnT>
                      <a:noFill/>
                    </a:lnT>
                    <a:lnB>
                      <a:noFill/>
                    </a:lnB>
                  </a:tcPr>
                </a:tc>
                <a:extLst>
                  <a:ext uri="{0D108BD9-81ED-4DB2-BD59-A6C34878D82A}">
                    <a16:rowId xmlns:a16="http://schemas.microsoft.com/office/drawing/2014/main" val="770782991"/>
                  </a:ext>
                </a:extLst>
              </a:tr>
            </a:tbl>
          </a:graphicData>
        </a:graphic>
      </p:graphicFrame>
      <p:sp>
        <p:nvSpPr>
          <p:cNvPr id="11" name="Rectángulo 10"/>
          <p:cNvSpPr/>
          <p:nvPr/>
        </p:nvSpPr>
        <p:spPr>
          <a:xfrm>
            <a:off x="6629400" y="6576849"/>
            <a:ext cx="6319102" cy="830997"/>
          </a:xfrm>
          <a:prstGeom prst="rect">
            <a:avLst/>
          </a:prstGeom>
        </p:spPr>
        <p:txBody>
          <a:bodyPr wrap="none">
            <a:spAutoFit/>
          </a:bodyPr>
          <a:lstStyle/>
          <a:p>
            <a:r>
              <a:rPr lang="es-CL" sz="4800" dirty="0"/>
              <a:t>Francisca Ramos Muñoz </a:t>
            </a:r>
          </a:p>
        </p:txBody>
      </p:sp>
      <p:pic>
        <p:nvPicPr>
          <p:cNvPr id="12" name="Imagen 11"/>
          <p:cNvPicPr>
            <a:picLocks noChangeAspect="1"/>
          </p:cNvPicPr>
          <p:nvPr/>
        </p:nvPicPr>
        <p:blipFill>
          <a:blip r:embed="rId6"/>
          <a:stretch>
            <a:fillRect/>
          </a:stretch>
        </p:blipFill>
        <p:spPr>
          <a:xfrm>
            <a:off x="2609846" y="3791960"/>
            <a:ext cx="12431924" cy="1647825"/>
          </a:xfrm>
          <a:prstGeom prst="rect">
            <a:avLst/>
          </a:prstGeom>
        </p:spPr>
      </p:pic>
    </p:spTree>
    <p:extLst>
      <p:ext uri="{BB962C8B-B14F-4D97-AF65-F5344CB8AC3E}">
        <p14:creationId xmlns:p14="http://schemas.microsoft.com/office/powerpoint/2010/main" val="1755567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13654</TotalTime>
  <Words>1435</Words>
  <Application>Microsoft Office PowerPoint</Application>
  <PresentationFormat>Personalizado</PresentationFormat>
  <Paragraphs>147</Paragraphs>
  <Slides>55</Slides>
  <Notes>2</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55</vt:i4>
      </vt:variant>
    </vt:vector>
  </HeadingPairs>
  <TitlesOfParts>
    <vt:vector size="63" baseType="lpstr">
      <vt:lpstr>Lato</vt:lpstr>
      <vt:lpstr>Calibri Light</vt:lpstr>
      <vt:lpstr>Calibri</vt:lpstr>
      <vt:lpstr>Cambria</vt:lpstr>
      <vt:lpstr>Aptos</vt:lpstr>
      <vt:lpstr>Arial</vt:lpstr>
      <vt:lpstr>Office Theme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Juan</cp:lastModifiedBy>
  <cp:revision>64</cp:revision>
  <dcterms:created xsi:type="dcterms:W3CDTF">2006-08-16T00:00:00Z</dcterms:created>
  <dcterms:modified xsi:type="dcterms:W3CDTF">2025-08-24T19:23:17Z</dcterms:modified>
  <dc:identifier>DAF5U3N7QGM</dc:identifier>
</cp:coreProperties>
</file>