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58"/>
  </p:notesMasterIdLst>
  <p:sldIdLst>
    <p:sldId id="256" r:id="rId3"/>
    <p:sldId id="257" r:id="rId4"/>
    <p:sldId id="258" r:id="rId5"/>
    <p:sldId id="264" r:id="rId6"/>
    <p:sldId id="326" r:id="rId7"/>
    <p:sldId id="265" r:id="rId8"/>
    <p:sldId id="284" r:id="rId9"/>
    <p:sldId id="300" r:id="rId10"/>
    <p:sldId id="327" r:id="rId11"/>
    <p:sldId id="330" r:id="rId12"/>
    <p:sldId id="329" r:id="rId13"/>
    <p:sldId id="328" r:id="rId14"/>
    <p:sldId id="334" r:id="rId15"/>
    <p:sldId id="333" r:id="rId16"/>
    <p:sldId id="332" r:id="rId17"/>
    <p:sldId id="340" r:id="rId18"/>
    <p:sldId id="339" r:id="rId19"/>
    <p:sldId id="338" r:id="rId20"/>
    <p:sldId id="337" r:id="rId21"/>
    <p:sldId id="336" r:id="rId22"/>
    <p:sldId id="335" r:id="rId23"/>
    <p:sldId id="331" r:id="rId24"/>
    <p:sldId id="356" r:id="rId25"/>
    <p:sldId id="355" r:id="rId26"/>
    <p:sldId id="354" r:id="rId27"/>
    <p:sldId id="353" r:id="rId28"/>
    <p:sldId id="352" r:id="rId29"/>
    <p:sldId id="351" r:id="rId30"/>
    <p:sldId id="350" r:id="rId31"/>
    <p:sldId id="349" r:id="rId32"/>
    <p:sldId id="348" r:id="rId33"/>
    <p:sldId id="347" r:id="rId34"/>
    <p:sldId id="346" r:id="rId35"/>
    <p:sldId id="345" r:id="rId36"/>
    <p:sldId id="343" r:id="rId37"/>
    <p:sldId id="344" r:id="rId38"/>
    <p:sldId id="342" r:id="rId39"/>
    <p:sldId id="358" r:id="rId40"/>
    <p:sldId id="341" r:id="rId41"/>
    <p:sldId id="357" r:id="rId42"/>
    <p:sldId id="361" r:id="rId43"/>
    <p:sldId id="360" r:id="rId44"/>
    <p:sldId id="359" r:id="rId45"/>
    <p:sldId id="368" r:id="rId46"/>
    <p:sldId id="367" r:id="rId47"/>
    <p:sldId id="366" r:id="rId48"/>
    <p:sldId id="365" r:id="rId49"/>
    <p:sldId id="364" r:id="rId50"/>
    <p:sldId id="362" r:id="rId51"/>
    <p:sldId id="363" r:id="rId52"/>
    <p:sldId id="373" r:id="rId53"/>
    <p:sldId id="372" r:id="rId54"/>
    <p:sldId id="371" r:id="rId55"/>
    <p:sldId id="370" r:id="rId56"/>
    <p:sldId id="369" r:id="rId57"/>
    <p:sldId id="380" r:id="rId58"/>
    <p:sldId id="379" r:id="rId59"/>
    <p:sldId id="378" r:id="rId60"/>
    <p:sldId id="377" r:id="rId61"/>
    <p:sldId id="376" r:id="rId62"/>
    <p:sldId id="375" r:id="rId63"/>
    <p:sldId id="374" r:id="rId64"/>
    <p:sldId id="385" r:id="rId65"/>
    <p:sldId id="381" r:id="rId66"/>
    <p:sldId id="384" r:id="rId67"/>
    <p:sldId id="383" r:id="rId68"/>
    <p:sldId id="390" r:id="rId69"/>
    <p:sldId id="382" r:id="rId70"/>
    <p:sldId id="389" r:id="rId71"/>
    <p:sldId id="388" r:id="rId72"/>
    <p:sldId id="387" r:id="rId73"/>
    <p:sldId id="386" r:id="rId74"/>
    <p:sldId id="391" r:id="rId75"/>
    <p:sldId id="393" r:id="rId76"/>
    <p:sldId id="394" r:id="rId77"/>
    <p:sldId id="398" r:id="rId78"/>
    <p:sldId id="397" r:id="rId79"/>
    <p:sldId id="396" r:id="rId80"/>
    <p:sldId id="395" r:id="rId81"/>
    <p:sldId id="399" r:id="rId82"/>
    <p:sldId id="402" r:id="rId83"/>
    <p:sldId id="400" r:id="rId84"/>
    <p:sldId id="405" r:id="rId85"/>
    <p:sldId id="404" r:id="rId86"/>
    <p:sldId id="403" r:id="rId87"/>
    <p:sldId id="401" r:id="rId88"/>
    <p:sldId id="409" r:id="rId89"/>
    <p:sldId id="408" r:id="rId90"/>
    <p:sldId id="407" r:id="rId91"/>
    <p:sldId id="406" r:id="rId92"/>
    <p:sldId id="410" r:id="rId93"/>
    <p:sldId id="412" r:id="rId94"/>
    <p:sldId id="416" r:id="rId95"/>
    <p:sldId id="418" r:id="rId96"/>
    <p:sldId id="411" r:id="rId97"/>
    <p:sldId id="417" r:id="rId98"/>
    <p:sldId id="415" r:id="rId99"/>
    <p:sldId id="414" r:id="rId100"/>
    <p:sldId id="413" r:id="rId101"/>
    <p:sldId id="423" r:id="rId102"/>
    <p:sldId id="422" r:id="rId103"/>
    <p:sldId id="421" r:id="rId104"/>
    <p:sldId id="427" r:id="rId105"/>
    <p:sldId id="431" r:id="rId106"/>
    <p:sldId id="420" r:id="rId107"/>
    <p:sldId id="430" r:id="rId108"/>
    <p:sldId id="429" r:id="rId109"/>
    <p:sldId id="428" r:id="rId110"/>
    <p:sldId id="426" r:id="rId111"/>
    <p:sldId id="425" r:id="rId112"/>
    <p:sldId id="424" r:id="rId113"/>
    <p:sldId id="419" r:id="rId114"/>
    <p:sldId id="436" r:id="rId115"/>
    <p:sldId id="432" r:id="rId116"/>
    <p:sldId id="439" r:id="rId117"/>
    <p:sldId id="438" r:id="rId118"/>
    <p:sldId id="437" r:id="rId119"/>
    <p:sldId id="435" r:id="rId120"/>
    <p:sldId id="434" r:id="rId121"/>
    <p:sldId id="444" r:id="rId122"/>
    <p:sldId id="445" r:id="rId123"/>
    <p:sldId id="433" r:id="rId124"/>
    <p:sldId id="443" r:id="rId125"/>
    <p:sldId id="442" r:id="rId126"/>
    <p:sldId id="441" r:id="rId127"/>
    <p:sldId id="449" r:id="rId128"/>
    <p:sldId id="440" r:id="rId129"/>
    <p:sldId id="452" r:id="rId130"/>
    <p:sldId id="451" r:id="rId131"/>
    <p:sldId id="450" r:id="rId132"/>
    <p:sldId id="448" r:id="rId133"/>
    <p:sldId id="456" r:id="rId134"/>
    <p:sldId id="453" r:id="rId135"/>
    <p:sldId id="455" r:id="rId136"/>
    <p:sldId id="454" r:id="rId137"/>
    <p:sldId id="447" r:id="rId138"/>
    <p:sldId id="446" r:id="rId139"/>
    <p:sldId id="457" r:id="rId140"/>
    <p:sldId id="460" r:id="rId141"/>
    <p:sldId id="464" r:id="rId142"/>
    <p:sldId id="459" r:id="rId143"/>
    <p:sldId id="458" r:id="rId144"/>
    <p:sldId id="463" r:id="rId145"/>
    <p:sldId id="462" r:id="rId146"/>
    <p:sldId id="461" r:id="rId147"/>
    <p:sldId id="465" r:id="rId148"/>
    <p:sldId id="466" r:id="rId149"/>
    <p:sldId id="467" r:id="rId150"/>
    <p:sldId id="468" r:id="rId151"/>
    <p:sldId id="469" r:id="rId152"/>
    <p:sldId id="470" r:id="rId153"/>
    <p:sldId id="471" r:id="rId154"/>
    <p:sldId id="472" r:id="rId155"/>
    <p:sldId id="475" r:id="rId156"/>
    <p:sldId id="473" r:id="rId157"/>
  </p:sldIdLst>
  <p:sldSz cx="18288000" cy="10287000"/>
  <p:notesSz cx="6858000" cy="9144000"/>
  <p:embeddedFontLst>
    <p:embeddedFont>
      <p:font typeface="Calibri" panose="020F0502020204030204" pitchFamily="34" charset="0"/>
      <p:regular r:id="rId159"/>
      <p:bold r:id="rId160"/>
      <p:italic r:id="rId161"/>
      <p:boldItalic r:id="rId162"/>
    </p:embeddedFont>
    <p:embeddedFont>
      <p:font typeface="Cambria" panose="02040503050406030204" pitchFamily="18" charset="0"/>
      <p:regular r:id="rId163"/>
      <p:bold r:id="rId164"/>
      <p:italic r:id="rId165"/>
      <p:boldItalic r:id="rId166"/>
    </p:embeddedFont>
    <p:embeddedFont>
      <p:font typeface="Calibri Light" panose="020F0302020204030204" pitchFamily="34" charset="0"/>
      <p:regular r:id="rId167"/>
      <p:italic r:id="rId1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CBB"/>
    <a:srgbClr val="0E3AAD"/>
    <a:srgbClr val="3D6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8BB1CE-0234-4C29-899F-D337D80249D6}" v="3" dt="2024-03-19T00:13:50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6" autoAdjust="0"/>
    <p:restoredTop sz="96327" autoAdjust="0"/>
  </p:normalViewPr>
  <p:slideViewPr>
    <p:cSldViewPr>
      <p:cViewPr varScale="1">
        <p:scale>
          <a:sx n="60" d="100"/>
          <a:sy n="60" d="100"/>
        </p:scale>
        <p:origin x="1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font" Target="fonts/font1.fntdata"/><Relationship Id="rId170" Type="http://schemas.openxmlformats.org/officeDocument/2006/relationships/viewProps" Target="view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font" Target="fonts/font2.fntdata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theme" Target="theme/theme1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72" Type="http://schemas.openxmlformats.org/officeDocument/2006/relationships/tableStyles" Target="tableStyle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microsoft.com/office/2015/10/relationships/revisionInfo" Target="revisionInfo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font" Target="fonts/font5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font" Target="fonts/font6.fntdata"/><Relationship Id="rId16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font" Target="fonts/font7.fntdata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A4517-5387-5849-B46E-1611DA9FE0A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4D79E-2C13-174F-BF7A-04D2222335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500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u="none" strike="noStrike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Cambria" panose="02040503050406030204" pitchFamily="18" charset="0"/>
              </a:rPr>
              <a:t>Esto es posible a través de la evaluación preliminar de la actividad cinemática de la mandíbula mediante el uso de un dispositivo tecnológico recientemente desarrollado (Tech in motion™, ModJaw, Villeurbanne, Francia) que utiliza una cámara digital y reproduce movimientos mandibulares reales en el. Archivos STL de los arcos. Estos son útiles para evaluar los trazados condilares, mejorar la precisión del diagnóstico y hacer que el diseño de un aparato oral se adapte idealmente desde el aspecto funcional.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4D79E-2C13-174F-BF7A-04D2222335E9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15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u="none" strike="noStrike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Cambria" panose="02040503050406030204" pitchFamily="18" charset="0"/>
              </a:rPr>
              <a:t>En los informes de casos actuales, los tres pacientes lograron una mejora significativa en sus síntomas en unos 6-8 meses. Llevaban su férula nocturna con el tiempo, pero redujeron el uso de su férula diurna después de 3-4 meses después del inicio del tratamiento, adoptando su uso solo "cuando era necesario", después de lo cual fueron seguidos para la terapia cognitiva conductual.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4D79E-2C13-174F-BF7A-04D2222335E9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93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9512F-C073-4A79-9658-56824756B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D688BE-72A6-4F8C-81ED-C51BE5B72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C3E2E7-1E92-466A-9E36-5A2A295E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81C078-1D51-47E3-A9F8-5C78C987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48FBE-0DF2-4481-A983-F885ED3A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121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98E36-1DB5-49F7-A0DF-80F28480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C18050-81AC-4606-AF5B-1295882A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64C8B4-B0C8-465A-8258-EC59497F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4D4476-94F3-4D16-90DE-011942213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49EEC1-AFC3-4C44-B9DE-CB880883F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40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5B0D5-71A0-4C96-825B-39F26B6F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3B6413-937B-4CE7-BA05-D789B070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31E3D-14F7-4A31-A556-16AB49E5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B070E-169B-4631-8B06-D78095B2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0F0E69-5286-47C0-9262-0E1DA66D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263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CAEFE-8143-418E-83D3-1CB9908A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A051AD-9E8A-4DAD-8603-4A24599528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DB755F-D0F1-43C1-AEA6-8FC12B357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C13373-AD32-4D57-BA86-A4D1C278C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957354-8D48-436B-B41C-E96E109A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8820D7-FC14-488C-8A88-60EA8AF5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065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77D7-043B-4A0E-AD53-21778DDC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DCF52A-780A-4566-BF95-9B84E9556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6EBC55-723C-491A-8308-9E72C1FB9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89C7B1-5F9D-43B2-AF77-F3A04D0F4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FF80FE-9EBC-4426-A4BC-7B03D8119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704DFC-5D44-46F9-91EC-1BB6E47D3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CE28B0-BFF9-4B42-939E-76ABDD7E5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FC1A74-E17C-4483-B30D-730AC879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840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2BB00-60A3-426C-AA0B-71D3D38D3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AE4875-2A77-4FB5-9AFB-44E910F39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055B6C-7C74-427B-B0A4-0970CA16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ADB924-DB0F-4C6C-9819-2905F22B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4055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7B16CA-A1F3-48C3-B881-D68615C1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36E7B1-2D67-444C-A19F-9E64EAA0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186EEE-9851-4C29-9BD0-573526E0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403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50A61-78AB-4B71-84D5-7DF3FA71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5449E-65B5-4F05-90E2-467D08C5E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2BE2CD-A61A-4DFA-A0BC-E5F7D570F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153463-45DE-41EC-B4B6-D249F39E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80E66E-622D-4867-816C-4D1574F0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5BE6B3-3C91-4847-8E2A-32140E79D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43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0C942-B674-402F-A708-52B2CDA3C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207C9C-F627-405E-9488-2D4C77F12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EEB7C7-71DB-47B6-A93C-D08ED87A3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7BCEE0-B401-44EA-865A-C6918D54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892D69-81E4-4272-AB7B-B8C1DD37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ABC7BB-18DF-49D2-B4C2-EC775C75A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3719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44817-07C3-4891-8B7A-664B28852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7AC8F3-1487-4012-BFAD-2EC3F6057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578AE6-0118-4166-A0B4-22CAEC7D3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F387C3-AF41-406E-BEF3-90A6F92F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1F757D-8540-41A8-8413-2D20C8CD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4486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97161F-0559-4700-9711-07FCD7918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3A28C1-BC01-4D75-87F9-CE74AF8D4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1069D3-335A-41F9-AF10-E2F41FE7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6174A-A2C3-4455-9DF4-F32195D4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1A183F-F4C2-427B-A888-72516E9D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224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41DE63-6A24-4328-A6C9-757AE63C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0503DC-73D0-4986-9A6B-52A51BD63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BCEDD-67AC-4200-BB99-C3731CAC7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842BA-6194-4F85-A19F-8387366FA064}" type="datetimeFigureOut">
              <a:rPr lang="es-MX" smtClean="0"/>
              <a:t>17/07/2025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200017-CD78-4468-9EB4-643F85C76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C4FA2F-1ACB-4F7B-999F-787C401AC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8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.png"/><Relationship Id="rId7" Type="http://schemas.openxmlformats.org/officeDocument/2006/relationships/image" Target="../media/image8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2.png"/><Relationship Id="rId7" Type="http://schemas.openxmlformats.org/officeDocument/2006/relationships/image" Target="../media/image1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2573967" y="9577183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12649199" y="6896100"/>
            <a:ext cx="530376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Francisca Ramos Muñoz</a:t>
            </a:r>
            <a:br>
              <a:rPr lang="es-ES" sz="3200" dirty="0"/>
            </a:br>
            <a:r>
              <a:rPr lang="es-ES" sz="3200" dirty="0"/>
              <a:t>TM Imagen y Física Médica</a:t>
            </a:r>
            <a:br>
              <a:rPr lang="es-ES" sz="3200" dirty="0"/>
            </a:br>
            <a:r>
              <a:rPr lang="es-ES" sz="3200" dirty="0"/>
              <a:t>Mg. en Docencia para la Educación Superior</a:t>
            </a:r>
          </a:p>
          <a:p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970911" y="1516105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 </a:t>
            </a:r>
            <a:r>
              <a:rPr lang="es-ES" sz="3600" b="1" dirty="0"/>
              <a:t>Diplomado en </a:t>
            </a:r>
            <a:r>
              <a:rPr lang="es-ES" sz="3600" b="1" i="1" dirty="0"/>
              <a:t>Evaluación y Diagnóstico en Neurorradiología.</a:t>
            </a:r>
            <a:endParaRPr lang="es-CL" sz="3600" dirty="0"/>
          </a:p>
        </p:txBody>
      </p:sp>
      <p:sp>
        <p:nvSpPr>
          <p:cNvPr id="12" name="Rectángulo 11"/>
          <p:cNvSpPr/>
          <p:nvPr/>
        </p:nvSpPr>
        <p:spPr>
          <a:xfrm>
            <a:off x="381000" y="4990899"/>
            <a:ext cx="20233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000" u="sng" dirty="0"/>
              <a:t>Sesión </a:t>
            </a:r>
            <a:r>
              <a:rPr lang="es-CL" sz="4000" u="sng" dirty="0" smtClean="0"/>
              <a:t>3 </a:t>
            </a:r>
            <a:endParaRPr lang="es-CL" sz="4000" u="sng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3632311"/>
            <a:ext cx="4876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CuadroTexto 10"/>
          <p:cNvSpPr txBox="1"/>
          <p:nvPr/>
        </p:nvSpPr>
        <p:spPr>
          <a:xfrm>
            <a:off x="5486400" y="1104900"/>
            <a:ext cx="8504169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 smtClean="0"/>
              <a:t>¿Que prenderemos hoy?</a:t>
            </a:r>
          </a:p>
          <a:p>
            <a:pPr algn="ctr"/>
            <a:endParaRPr lang="es-ES" sz="3200" dirty="0" smtClean="0"/>
          </a:p>
          <a:p>
            <a:r>
              <a:rPr lang="es-ES" sz="3200" dirty="0" smtClean="0"/>
              <a:t>Principales </a:t>
            </a:r>
            <a:r>
              <a:rPr lang="es-ES" sz="3200" dirty="0"/>
              <a:t>protocolos de adquisición del </a:t>
            </a:r>
            <a:br>
              <a:rPr lang="es-ES" sz="3200" dirty="0"/>
            </a:br>
            <a:r>
              <a:rPr lang="es-ES" sz="3200" dirty="0"/>
              <a:t>estudio neurológico en:</a:t>
            </a:r>
            <a:br>
              <a:rPr lang="es-ES" sz="3200" dirty="0"/>
            </a:br>
            <a:r>
              <a:rPr lang="es-ES" sz="3200" dirty="0"/>
              <a:t>• Tomografía computarizada (TC) y Tomografía </a:t>
            </a:r>
            <a:br>
              <a:rPr lang="es-ES" sz="3200" dirty="0"/>
            </a:br>
            <a:r>
              <a:rPr lang="es-ES" sz="3200" dirty="0"/>
              <a:t>por Emisión de positrones (PET)</a:t>
            </a:r>
            <a:br>
              <a:rPr lang="es-ES" sz="3200" dirty="0"/>
            </a:br>
            <a:r>
              <a:rPr lang="es-ES" sz="3200" dirty="0"/>
              <a:t>• Resonancia Magnética (RM)</a:t>
            </a:r>
            <a:br>
              <a:rPr lang="es-ES" sz="3200" dirty="0"/>
            </a:br>
            <a:r>
              <a:rPr lang="es-ES" sz="3200" dirty="0"/>
              <a:t>• Electroencefalografía (EEG)</a:t>
            </a:r>
            <a:br>
              <a:rPr lang="es-ES" sz="3200" dirty="0"/>
            </a:br>
            <a:r>
              <a:rPr lang="es-ES" sz="3200" dirty="0"/>
              <a:t>• Angiografía</a:t>
            </a:r>
            <a:br>
              <a:rPr lang="es-ES" sz="3200" dirty="0"/>
            </a:br>
            <a:r>
              <a:rPr lang="es-ES" sz="3200" dirty="0"/>
              <a:t>• Ecografía </a:t>
            </a:r>
            <a:r>
              <a:rPr lang="es-ES" sz="3200" dirty="0" err="1"/>
              <a:t>Doppler</a:t>
            </a: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/>
              <a:t>• Análisis de líquido cefalorraquídeo/ Punción </a:t>
            </a:r>
            <a:br>
              <a:rPr lang="es-ES" sz="3200" dirty="0"/>
            </a:br>
            <a:r>
              <a:rPr lang="es-ES" sz="3200" dirty="0"/>
              <a:t>Lumbar.</a:t>
            </a:r>
            <a:br>
              <a:rPr lang="es-ES" sz="3200" dirty="0"/>
            </a:br>
            <a:r>
              <a:rPr lang="es-ES" sz="3200" dirty="0"/>
              <a:t>• Biopsia</a:t>
            </a:r>
            <a:br>
              <a:rPr lang="es-ES" sz="3200" dirty="0"/>
            </a:br>
            <a:r>
              <a:rPr lang="es-ES" sz="3200" dirty="0"/>
              <a:t>• Electromiografía (EMG)</a:t>
            </a:r>
          </a:p>
        </p:txBody>
      </p:sp>
    </p:spTree>
    <p:extLst>
      <p:ext uri="{BB962C8B-B14F-4D97-AF65-F5344CB8AC3E}">
        <p14:creationId xmlns:p14="http://schemas.microsoft.com/office/powerpoint/2010/main" val="16935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CuadroTexto 9"/>
          <p:cNvSpPr txBox="1"/>
          <p:nvPr/>
        </p:nvSpPr>
        <p:spPr>
          <a:xfrm>
            <a:off x="4708379" y="1115385"/>
            <a:ext cx="9753600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u="sng" dirty="0" smtClean="0"/>
              <a:t>Objetivo </a:t>
            </a:r>
            <a:r>
              <a:rPr lang="es-ES" sz="2800" b="1" u="sng" dirty="0"/>
              <a:t>General</a:t>
            </a:r>
          </a:p>
          <a:p>
            <a:pPr algn="just"/>
            <a:r>
              <a:rPr lang="es-ES" sz="2800" dirty="0"/>
              <a:t>Analizar los principales protocolos de adquisición en estudios neurológicos, comprendiendo su aplicación clínica, indicaciones y limitaciones, con el fin de interpretar adecuadamente los resultados obtenidos en el diagnóstico por imágenes y técnicas </a:t>
            </a:r>
            <a:r>
              <a:rPr lang="es-ES" sz="2800" dirty="0" smtClean="0"/>
              <a:t>complementaria</a:t>
            </a:r>
          </a:p>
          <a:p>
            <a:pPr algn="just"/>
            <a:r>
              <a:rPr lang="es-ES" sz="2800" b="1" u="sng" dirty="0"/>
              <a:t>Objetivos Específicos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800" b="1" dirty="0"/>
              <a:t>Describir las características técnicas y clínicas</a:t>
            </a:r>
            <a:r>
              <a:rPr lang="es-ES" sz="2800" dirty="0"/>
              <a:t> de los estudios de Tomografía Computarizada (TC), Tomografía por Emisión de Positrones (PET) y Resonancia Magnética (RM), enfocándose en su utilidad diagnóstica en neurología.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800" b="1" dirty="0"/>
              <a:t>Reconocer los protocolos de adquisición y el proceso de registro</a:t>
            </a:r>
            <a:r>
              <a:rPr lang="es-ES" sz="2800" dirty="0"/>
              <a:t> en estudios funcionales como el EEG, la Electromiografía (EMG) y la Punción Lumbar, destacando sus indicaciones y procedimientos estándar.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800" b="1" dirty="0"/>
              <a:t>Comparar la utilidad de técnicas vasculares y de líquido cefalorraquídeo</a:t>
            </a:r>
            <a:r>
              <a:rPr lang="es-ES" sz="2800" dirty="0"/>
              <a:t>, como la angiografía, ecografía </a:t>
            </a:r>
            <a:r>
              <a:rPr lang="es-ES" sz="2800" dirty="0" err="1"/>
              <a:t>Doppler</a:t>
            </a:r>
            <a:r>
              <a:rPr lang="es-ES" sz="2800" dirty="0"/>
              <a:t> y análisis del LCR, para valorar su contribución al diagnóstico integral de patologías neurológicas</a:t>
            </a:r>
          </a:p>
          <a:p>
            <a:endParaRPr lang="es-ES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03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845921" y="9258201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132434"/>
            <a:ext cx="10720387" cy="516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845921" y="9258201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4365" y="1207166"/>
            <a:ext cx="8920162" cy="770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7877" y="2073319"/>
            <a:ext cx="10215562" cy="688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2384550"/>
            <a:ext cx="10844212" cy="686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0" y="2381551"/>
            <a:ext cx="10820400" cy="633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165" y="1681103"/>
            <a:ext cx="10129837" cy="756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6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743" y="2062588"/>
            <a:ext cx="11249025" cy="718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2364975"/>
            <a:ext cx="10186987" cy="61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600" y="1872212"/>
            <a:ext cx="11078150" cy="726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1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3546" y="2503548"/>
            <a:ext cx="10582275" cy="64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193" y="1903684"/>
            <a:ext cx="10189207" cy="715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1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1" y="2301453"/>
            <a:ext cx="11374930" cy="649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22" y="1855015"/>
            <a:ext cx="11006678" cy="70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6880" y="1968160"/>
            <a:ext cx="9563100" cy="711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259" y="2863035"/>
            <a:ext cx="12449750" cy="602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100" y="2336367"/>
            <a:ext cx="12677775" cy="690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0" y="-56539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5272" y="1621848"/>
            <a:ext cx="10148888" cy="746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600" y="2497854"/>
            <a:ext cx="10058400" cy="648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2194" y="1828478"/>
            <a:ext cx="11920961" cy="735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2116270"/>
            <a:ext cx="13011150" cy="698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6146" y="2077356"/>
            <a:ext cx="11782425" cy="69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334" y="1479001"/>
            <a:ext cx="10920413" cy="776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050" y="1943100"/>
            <a:ext cx="91059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753" y="4076285"/>
            <a:ext cx="10548937" cy="515725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738" y="3149806"/>
            <a:ext cx="6587262" cy="511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4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1112" y="2348517"/>
            <a:ext cx="11164656" cy="668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570845"/>
            <a:ext cx="11591925" cy="641741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000500"/>
            <a:ext cx="5861829" cy="463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6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79" y="1926363"/>
            <a:ext cx="10989949" cy="725640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09" y="4234467"/>
            <a:ext cx="5493698" cy="422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9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434" y="4173670"/>
            <a:ext cx="10441578" cy="506989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9690" y="2382606"/>
            <a:ext cx="62388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187" y="2472372"/>
            <a:ext cx="11358563" cy="580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3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4115008"/>
            <a:ext cx="9753600" cy="49711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5423" y="1918636"/>
            <a:ext cx="8510292" cy="532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4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6" y="4130030"/>
            <a:ext cx="10002454" cy="511354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800" y="2327445"/>
            <a:ext cx="793432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0" y="2134317"/>
            <a:ext cx="10439400" cy="673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194" y="1630284"/>
            <a:ext cx="9882187" cy="750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786" y="2857500"/>
            <a:ext cx="12270263" cy="61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5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5715000" y="11811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 smtClean="0"/>
              <a:t>Caso Clínico </a:t>
            </a:r>
            <a:endParaRPr lang="es-CL" sz="72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022" y="3891455"/>
            <a:ext cx="11134725" cy="342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5448300" y="387837"/>
            <a:ext cx="624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 smtClean="0"/>
              <a:t>Caso Clínico (respuesta) </a:t>
            </a:r>
            <a:endParaRPr lang="es-CL" sz="72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698" y="4439948"/>
            <a:ext cx="9829800" cy="44966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0" y="2500495"/>
            <a:ext cx="9611409" cy="318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3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522814"/>
            <a:ext cx="11305347" cy="612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5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6" y="4153038"/>
            <a:ext cx="7183054" cy="474331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5400" y="2978974"/>
            <a:ext cx="88106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2848136"/>
            <a:ext cx="6632704" cy="58577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5806" y="2848136"/>
            <a:ext cx="762952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2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6174" y="1820387"/>
            <a:ext cx="9258300" cy="71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0" y="2494116"/>
            <a:ext cx="12734925" cy="666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84" y="3390899"/>
            <a:ext cx="10329786" cy="585266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5700" y="2234217"/>
            <a:ext cx="7786576" cy="514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3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044" y="1812811"/>
            <a:ext cx="10502756" cy="701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7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72" y="3417790"/>
            <a:ext cx="13239750" cy="47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4750" y="2838449"/>
            <a:ext cx="14111714" cy="59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0" y="1874438"/>
            <a:ext cx="11963400" cy="702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6464" y="2127782"/>
            <a:ext cx="12851335" cy="64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5518" y="1995484"/>
            <a:ext cx="10372725" cy="709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6687" y="2181225"/>
            <a:ext cx="11521063" cy="6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1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277351"/>
            <a:ext cx="11333421" cy="662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0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1" y="2759525"/>
            <a:ext cx="10904892" cy="60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1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2204137"/>
            <a:ext cx="10448925" cy="672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7877" y="1822392"/>
            <a:ext cx="10654288" cy="71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8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3244136"/>
            <a:ext cx="12372975" cy="573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3268" y="2234217"/>
            <a:ext cx="10590545" cy="69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89057"/>
            <a:ext cx="1025842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8982" y="3108723"/>
            <a:ext cx="98393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024062"/>
            <a:ext cx="11887200" cy="726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390900"/>
            <a:ext cx="10668000" cy="55435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2067" y="1995484"/>
            <a:ext cx="7436345" cy="451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6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222" y="2364915"/>
            <a:ext cx="94678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4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532414"/>
            <a:ext cx="12706350" cy="734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5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0075" y="2033587"/>
            <a:ext cx="9467850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0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624" y="2347912"/>
            <a:ext cx="12256947" cy="648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1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458" y="2348517"/>
            <a:ext cx="14860516" cy="657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3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0234" y="2134305"/>
            <a:ext cx="12077700" cy="675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3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1940" y="1713524"/>
            <a:ext cx="12601575" cy="744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981" y="1995484"/>
            <a:ext cx="11863387" cy="695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570" y="2234217"/>
            <a:ext cx="11380222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8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2089" y="1782287"/>
            <a:ext cx="11387137" cy="730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0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3182519"/>
            <a:ext cx="12125325" cy="51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1542" y="3100468"/>
            <a:ext cx="14033908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6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6001" y="2851686"/>
            <a:ext cx="12661749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3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321" y="342900"/>
            <a:ext cx="6867525" cy="20859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467100"/>
            <a:ext cx="7324725" cy="536257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2790085"/>
            <a:ext cx="1060132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3723" y="1820387"/>
            <a:ext cx="10163869" cy="728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3427" y="2884332"/>
            <a:ext cx="11658600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3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937" y="2938462"/>
            <a:ext cx="1090612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2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1862" y="2843212"/>
            <a:ext cx="1134427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3151298"/>
            <a:ext cx="11734800" cy="574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7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900" y="1995484"/>
            <a:ext cx="13163550" cy="705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2447448"/>
            <a:ext cx="12001500" cy="652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4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1721" y="2331578"/>
            <a:ext cx="111347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2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767" y="1989468"/>
            <a:ext cx="12258675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1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2630047"/>
            <a:ext cx="12402185" cy="625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2179436"/>
            <a:ext cx="12030075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5598" y="1995484"/>
            <a:ext cx="11854153" cy="665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5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718586"/>
            <a:ext cx="11477625" cy="43434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3597" y="2234217"/>
            <a:ext cx="54483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8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5933" y="2369450"/>
            <a:ext cx="11982450" cy="646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611" y="2372889"/>
            <a:ext cx="12243139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9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2822" y="1995484"/>
            <a:ext cx="10701337" cy="690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0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8988" y="2087978"/>
            <a:ext cx="12958762" cy="707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7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3426" y="2933700"/>
            <a:ext cx="12194150" cy="58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5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2544415"/>
            <a:ext cx="13049250" cy="64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761" y="2196117"/>
            <a:ext cx="108489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1337" y="2352674"/>
            <a:ext cx="12171926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2899617"/>
            <a:ext cx="11539537" cy="62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6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6124" y="1810049"/>
            <a:ext cx="13096875" cy="744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2234217"/>
            <a:ext cx="13028758" cy="68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2627907"/>
            <a:ext cx="11091820" cy="656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0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6614779" y="935955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Resumen RMN </a:t>
            </a:r>
            <a:endParaRPr lang="es-CL" sz="32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2234217"/>
            <a:ext cx="12268200" cy="6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2441128"/>
            <a:ext cx="10067925" cy="644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0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1904999"/>
            <a:ext cx="9996487" cy="742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3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6" y="3543300"/>
            <a:ext cx="9048750" cy="53530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6722" y="1912939"/>
            <a:ext cx="8556771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2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2095499"/>
            <a:ext cx="9896475" cy="721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5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653" y="1820387"/>
            <a:ext cx="9948862" cy="6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444" y="1181100"/>
            <a:ext cx="10525125" cy="741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4206" y="2000249"/>
            <a:ext cx="10228444" cy="724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5867400" y="11049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/>
              <a:t>¿Cómo se prepara al </a:t>
            </a:r>
            <a:r>
              <a:rPr lang="es-ES" sz="3600" dirty="0" err="1" smtClean="0"/>
              <a:t>pct</a:t>
            </a:r>
            <a:r>
              <a:rPr lang="es-ES" sz="3600" dirty="0" smtClean="0"/>
              <a:t> en un </a:t>
            </a:r>
            <a:r>
              <a:rPr lang="es-ES" sz="3600" dirty="0" err="1" smtClean="0"/>
              <a:t>est</a:t>
            </a:r>
            <a:r>
              <a:rPr lang="es-ES" sz="3600" dirty="0" smtClean="0"/>
              <a:t>. de RM?</a:t>
            </a:r>
            <a:endParaRPr lang="es-CL" sz="3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578832"/>
            <a:ext cx="1072515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933" y="1832798"/>
            <a:ext cx="10839450" cy="706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2024062"/>
            <a:ext cx="9953625" cy="719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5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2187457"/>
            <a:ext cx="10714157" cy="67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7857" y="1712907"/>
            <a:ext cx="10272712" cy="71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72" y="2473141"/>
            <a:ext cx="13539787" cy="635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2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1919287"/>
            <a:ext cx="10244137" cy="70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7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5540" y="1850466"/>
            <a:ext cx="10987087" cy="7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4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3158" y="1660513"/>
            <a:ext cx="10844999" cy="745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9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2024062"/>
            <a:ext cx="10106025" cy="705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9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0" y="2128837"/>
            <a:ext cx="11306175" cy="717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162300"/>
            <a:ext cx="12262236" cy="589603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6616" y="2130958"/>
            <a:ext cx="4861384" cy="33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5791200" y="647700"/>
            <a:ext cx="1021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Protocolo de Adquisición en Electroencefalografía (EEG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10" name="Rectángulo 9"/>
          <p:cNvSpPr/>
          <p:nvPr/>
        </p:nvSpPr>
        <p:spPr>
          <a:xfrm>
            <a:off x="5943600" y="7429500"/>
            <a:ext cx="3996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400" dirty="0"/>
              <a:t>¿Qué es un EEG</a:t>
            </a:r>
            <a:r>
              <a:rPr lang="es-CL" sz="3600" dirty="0"/>
              <a:t>?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36" y="3245996"/>
            <a:ext cx="5184164" cy="28609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296077"/>
            <a:ext cx="4774889" cy="269616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0" y="3232946"/>
            <a:ext cx="5077182" cy="303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2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2324100"/>
            <a:ext cx="7343775" cy="6025662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0210800" y="2295201"/>
            <a:ext cx="9144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. </a:t>
            </a:r>
            <a:r>
              <a:rPr lang="es-ES" sz="2400" b="1" dirty="0"/>
              <a:t>Fundamentos técnicos del protocolo EEG (10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dirty="0"/>
              <a:t>Preparación del paciente:</a:t>
            </a:r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Cabello limpio y seco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Evitar sustancias excitantes previas (café, fármacos)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Consentimiento informado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dirty="0"/>
              <a:t>Colocación de electrodos:</a:t>
            </a:r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Sistema 10-20 internacional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Uso de pasta conductora o gel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21 derivaciones estándar + adicionales si se requiere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dirty="0"/>
              <a:t>Registro básico:</a:t>
            </a:r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Mínimo 20 minutos en reposo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Montajes longitudinales y transversales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Control de impedancias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dirty="0"/>
              <a:t>Ambiente de registro:</a:t>
            </a:r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Sala con baja estimulación sensorial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Ruido eléctrico mínimo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Supervisión técnica continua</a:t>
            </a:r>
          </a:p>
        </p:txBody>
      </p:sp>
    </p:spTree>
    <p:extLst>
      <p:ext uri="{BB962C8B-B14F-4D97-AF65-F5344CB8AC3E}">
        <p14:creationId xmlns:p14="http://schemas.microsoft.com/office/powerpoint/2010/main" val="26598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4892474" y="1708309"/>
            <a:ext cx="108204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/>
              <a:t>Actividades activadoras y artefactos (7 min)</a:t>
            </a:r>
          </a:p>
          <a:p>
            <a:r>
              <a:rPr lang="es-ES" sz="3600" b="1" dirty="0"/>
              <a:t>Actividades activadoras:</a:t>
            </a:r>
            <a:endParaRPr lang="es-E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3600" b="1" dirty="0"/>
              <a:t>Hiperventilación:</a:t>
            </a:r>
            <a:r>
              <a:rPr lang="es-ES" sz="3600" dirty="0"/>
              <a:t> aumenta actividad cerebral, útil en epilepsias generalizadas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b="1" dirty="0"/>
              <a:t>Estimulación luminosa intermitente (ELI):</a:t>
            </a:r>
            <a:r>
              <a:rPr lang="es-ES" sz="3600" dirty="0"/>
              <a:t> evalúa </a:t>
            </a:r>
            <a:r>
              <a:rPr lang="es-ES" sz="3600" dirty="0" err="1"/>
              <a:t>fotosensibilidad</a:t>
            </a:r>
            <a:endParaRPr lang="es-E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3600" b="1" dirty="0"/>
              <a:t>Privación de sueño:</a:t>
            </a:r>
            <a:r>
              <a:rPr lang="es-ES" sz="3600" dirty="0"/>
              <a:t> aumenta sensibilidad del EEG</a:t>
            </a:r>
          </a:p>
          <a:p>
            <a:r>
              <a:rPr lang="es-ES" sz="3600" b="1" dirty="0"/>
              <a:t>Artefactos comunes:</a:t>
            </a:r>
            <a:endParaRPr lang="es-E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Movimiento ocular (parpadeo)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Contracción muscular (bruxismo)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Interferencia eléctrica (corriente alterna)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Mal contacto de electrodos</a:t>
            </a:r>
          </a:p>
          <a:p>
            <a:r>
              <a:rPr lang="es-ES" sz="3600" dirty="0"/>
              <a:t>➡️ </a:t>
            </a:r>
            <a:r>
              <a:rPr lang="es-ES" sz="3600" b="1" dirty="0"/>
              <a:t>Cómo detectarlos y filtrarlos en la interpretación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0503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4343400" y="2368740"/>
            <a:ext cx="9144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CL" sz="3600" b="1" dirty="0"/>
              <a:t>Introducción a la PIC y fisiología intracraneal (7 min)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CL" sz="3600" b="1" dirty="0"/>
              <a:t>PIC normal:</a:t>
            </a:r>
            <a:r>
              <a:rPr lang="es-CL" sz="3600" dirty="0"/>
              <a:t> 5–15 </a:t>
            </a:r>
            <a:r>
              <a:rPr lang="es-CL" sz="3600" dirty="0" err="1"/>
              <a:t>mmHg</a:t>
            </a:r>
            <a:r>
              <a:rPr lang="es-CL" sz="3600" dirty="0"/>
              <a:t> en adultos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CL" sz="3600" dirty="0"/>
              <a:t>Componentes del cráneo: parénquima cerebral (80%), sangre (10%), LCR (10%)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CL" sz="3600" b="1" dirty="0"/>
              <a:t>Doctrina de </a:t>
            </a:r>
            <a:r>
              <a:rPr lang="es-CL" sz="3600" b="1" dirty="0" err="1"/>
              <a:t>Monro-Kellie</a:t>
            </a:r>
            <a:r>
              <a:rPr lang="es-CL" sz="3600" b="1" dirty="0"/>
              <a:t>:</a:t>
            </a:r>
            <a:r>
              <a:rPr lang="es-CL" sz="3600" dirty="0"/>
              <a:t> volumen intracraneal constante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CL" sz="3600" dirty="0"/>
              <a:t>Consecuencias del aumento de PIC: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CL" sz="3600" dirty="0"/>
              <a:t>Disminución del flujo sanguíneo cerebral (FSC)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CL" sz="3600" dirty="0"/>
              <a:t>Herniación cerebral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CL" sz="3600" dirty="0"/>
              <a:t>Isquemia e hipoxia</a:t>
            </a:r>
          </a:p>
        </p:txBody>
      </p:sp>
    </p:spTree>
    <p:extLst>
      <p:ext uri="{BB962C8B-B14F-4D97-AF65-F5344CB8AC3E}">
        <p14:creationId xmlns:p14="http://schemas.microsoft.com/office/powerpoint/2010/main" val="115116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3762686" y="3199737"/>
            <a:ext cx="9144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L" sz="3600" b="1" dirty="0"/>
              <a:t>Indicaciones clínicas del monitoreo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Traumatismo craneoencefálico grave (GCS ≤ 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Hemorragias intracraneales (subaracnoidea, </a:t>
            </a:r>
            <a:r>
              <a:rPr lang="es-CL" sz="3600" dirty="0" err="1"/>
              <a:t>intraparenquimatosa</a:t>
            </a:r>
            <a:r>
              <a:rPr lang="es-CL" sz="3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Hidrocefalia aguda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Edema cerebral severo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Pacientes con deterioro neurológico inexplicado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Seguimiento en neurocirugía o UCI </a:t>
            </a:r>
            <a:r>
              <a:rPr lang="es-CL" sz="3600" dirty="0" err="1"/>
              <a:t>neurocrítica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9307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192" y="2800348"/>
            <a:ext cx="9548812" cy="6417153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220200" y="2714476"/>
            <a:ext cx="842106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Valores de referencia: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Normal: 5–15 </a:t>
            </a:r>
            <a:r>
              <a:rPr kumimoji="0" lang="es-CL" altLang="es-CL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mmHg</a:t>
            </a: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Riesgo: &gt; 20 </a:t>
            </a:r>
            <a:r>
              <a:rPr kumimoji="0" lang="es-CL" altLang="es-CL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mmHg</a:t>
            </a: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Crisis hipertensión intracraneal: &gt; 25 </a:t>
            </a:r>
            <a:r>
              <a:rPr kumimoji="0" lang="es-CL" altLang="es-CL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mmHg</a:t>
            </a: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🧾 Ondas de PIC: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Ondas A (</a:t>
            </a:r>
            <a:r>
              <a:rPr kumimoji="0" lang="es-CL" altLang="es-CL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plateau</a:t>
            </a: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crisis de hipertensión, emergencia neurológica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Ondas B:</a:t>
            </a: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cambios respiratorios, presión variable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Ondas C:</a:t>
            </a: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ritmos vasomotores normales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Relación con Presión de Perfusión Cerebral (PPC):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PPC = PAM – PIC</a:t>
            </a:r>
            <a:b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(PPC ideal: 60–70 </a:t>
            </a:r>
            <a:r>
              <a:rPr kumimoji="0" lang="es-CL" altLang="es-CL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mmHg</a:t>
            </a:r>
            <a:r>
              <a:rPr kumimoji="0" lang="es-CL" altLang="es-C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85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4191000" y="2476500"/>
            <a:ext cx="9144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600" b="1" dirty="0"/>
              <a:t>Complicaciones y cuidados del monitoreo </a:t>
            </a:r>
            <a:r>
              <a:rPr lang="es-ES" sz="3600" dirty="0" smtClean="0"/>
              <a:t>Infección </a:t>
            </a:r>
            <a:r>
              <a:rPr lang="es-ES" sz="3600" dirty="0"/>
              <a:t>(riesgo principal)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Hemorragia en sitio de inserción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Mal funcionamiento o desplazamiento del sensor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Obstrucción del drenaje ventricular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Monitorización y asepsia continua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Necesidad de equipo entrenado</a:t>
            </a:r>
          </a:p>
        </p:txBody>
      </p:sp>
    </p:spTree>
    <p:extLst>
      <p:ext uri="{BB962C8B-B14F-4D97-AF65-F5344CB8AC3E}">
        <p14:creationId xmlns:p14="http://schemas.microsoft.com/office/powerpoint/2010/main" val="118843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Rectángulo 10"/>
          <p:cNvSpPr/>
          <p:nvPr/>
        </p:nvSpPr>
        <p:spPr>
          <a:xfrm>
            <a:off x="4648200" y="1409700"/>
            <a:ext cx="9144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600" b="1" dirty="0"/>
              <a:t>. Introducción al PET y principios físicos (6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Técnica de </a:t>
            </a:r>
            <a:r>
              <a:rPr lang="es-ES" sz="3600" b="1" dirty="0"/>
              <a:t>imagen funcional</a:t>
            </a:r>
            <a:r>
              <a:rPr lang="es-ES" sz="3600" dirty="0"/>
              <a:t>: evalúa el metabolismo celular y la perfusión.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Fundamento: </a:t>
            </a:r>
            <a:r>
              <a:rPr lang="es-ES" sz="3600" b="1" dirty="0"/>
              <a:t>análisis de positrones</a:t>
            </a:r>
            <a:r>
              <a:rPr lang="es-ES" sz="3600" dirty="0"/>
              <a:t> emitidos por radionúclidos que colisionan con electrones → liberan fotones gamma → detectados por anillos de detectores.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Permite estudiar: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Metabolismo de la glucosa cerebral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Flujo sanguíneo cerebral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Actividad sináptica o presencia de receptores</a:t>
            </a:r>
          </a:p>
        </p:txBody>
      </p:sp>
    </p:spTree>
    <p:extLst>
      <p:ext uri="{BB962C8B-B14F-4D97-AF65-F5344CB8AC3E}">
        <p14:creationId xmlns:p14="http://schemas.microsoft.com/office/powerpoint/2010/main" val="18342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055" y="1152932"/>
            <a:ext cx="9391650" cy="806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3919559" y="1104900"/>
            <a:ext cx="9144000" cy="79714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200" b="1" dirty="0"/>
              <a:t>Protocolo técnico de adquisición PET </a:t>
            </a:r>
          </a:p>
          <a:p>
            <a:pPr>
              <a:buFont typeface="+mj-lt"/>
              <a:buAutoNum type="arabicPeriod"/>
            </a:pPr>
            <a:r>
              <a:rPr lang="es-ES" sz="3200" b="1" dirty="0"/>
              <a:t>Inyección del radiofármaco (IV):</a:t>
            </a:r>
            <a:r>
              <a:rPr lang="es-ES" sz="3200" dirty="0"/>
              <a:t> dosis ajustada al peso</a:t>
            </a:r>
          </a:p>
          <a:p>
            <a:pPr>
              <a:buFont typeface="+mj-lt"/>
              <a:buAutoNum type="arabicPeriod"/>
            </a:pPr>
            <a:r>
              <a:rPr lang="es-ES" sz="3200" b="1" dirty="0"/>
              <a:t>Periodo de distribución:</a:t>
            </a:r>
            <a:r>
              <a:rPr lang="es-ES" sz="3200" dirty="0"/>
              <a:t> 30–60 minutos de reposo </a:t>
            </a:r>
            <a:r>
              <a:rPr lang="es-ES" sz="3200" dirty="0" err="1"/>
              <a:t>postinyección</a:t>
            </a:r>
            <a:endParaRPr lang="es-ES" sz="3200" dirty="0"/>
          </a:p>
          <a:p>
            <a:pPr>
              <a:buFont typeface="+mj-lt"/>
              <a:buAutoNum type="arabicPeriod"/>
            </a:pPr>
            <a:r>
              <a:rPr lang="es-ES" sz="3200" b="1" dirty="0"/>
              <a:t>Adquisición de imágenes:</a:t>
            </a:r>
            <a:endParaRPr lang="es-ES" sz="3200" dirty="0"/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Duración: 10–30 minutos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Posición supina, cabeza inmovilizada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Corrección por atenuación (TC o transmisión externa)</a:t>
            </a:r>
          </a:p>
          <a:p>
            <a:pPr>
              <a:buFont typeface="+mj-lt"/>
              <a:buAutoNum type="arabicPeriod"/>
            </a:pPr>
            <a:r>
              <a:rPr lang="es-ES" sz="3200" b="1" dirty="0"/>
              <a:t>Reconstrucción de imágenes:</a:t>
            </a:r>
            <a:endParaRPr lang="es-ES" sz="3200" dirty="0"/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Planos axiales, coronales y sagitales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Análisis cuantitativo (SUV: Standard </a:t>
            </a:r>
            <a:r>
              <a:rPr lang="es-ES" sz="3200" dirty="0" err="1"/>
              <a:t>Uptake</a:t>
            </a:r>
            <a:r>
              <a:rPr lang="es-ES" sz="3200" dirty="0"/>
              <a:t> </a:t>
            </a:r>
            <a:r>
              <a:rPr lang="es-ES" sz="3200" dirty="0" err="1"/>
              <a:t>Value</a:t>
            </a:r>
            <a:r>
              <a:rPr lang="es-ES" sz="3200" dirty="0"/>
              <a:t>)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3200" dirty="0"/>
              <a:t>Comparación con mapas normales o simetría </a:t>
            </a:r>
            <a:r>
              <a:rPr lang="es-ES" sz="3200" dirty="0" err="1"/>
              <a:t>interhemisférica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7720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957031" y="1485900"/>
            <a:ext cx="9144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L" sz="3600" b="1" dirty="0"/>
              <a:t>5. Aplicaciones clínicas y casos ilustrativos (6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Epilepsia:</a:t>
            </a:r>
            <a:r>
              <a:rPr lang="es-CL" sz="3600" dirty="0"/>
              <a:t> </a:t>
            </a:r>
            <a:r>
              <a:rPr lang="es-CL" sz="3600" dirty="0" err="1"/>
              <a:t>hipometabolismo</a:t>
            </a:r>
            <a:r>
              <a:rPr lang="es-CL" sz="3600" dirty="0"/>
              <a:t> </a:t>
            </a:r>
            <a:r>
              <a:rPr lang="es-CL" sz="3600" dirty="0" err="1"/>
              <a:t>interictal</a:t>
            </a:r>
            <a:r>
              <a:rPr lang="es-CL" sz="3600" dirty="0"/>
              <a:t> → guía para resección quirúrgica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Demencia de Alzheimer:</a:t>
            </a:r>
            <a:r>
              <a:rPr lang="es-CL" sz="3600" dirty="0"/>
              <a:t> </a:t>
            </a:r>
            <a:r>
              <a:rPr lang="es-CL" sz="3600" dirty="0" err="1"/>
              <a:t>hipometabolismo</a:t>
            </a:r>
            <a:r>
              <a:rPr lang="es-CL" sz="3600" dirty="0"/>
              <a:t> </a:t>
            </a:r>
            <a:r>
              <a:rPr lang="es-CL" sz="3600" dirty="0" err="1"/>
              <a:t>parietotemporal</a:t>
            </a:r>
            <a:r>
              <a:rPr lang="es-CL" sz="3600" dirty="0"/>
              <a:t> bilateral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Tumores:</a:t>
            </a:r>
            <a:r>
              <a:rPr lang="es-CL" sz="3600" dirty="0"/>
              <a:t> zonas de </a:t>
            </a:r>
            <a:r>
              <a:rPr lang="es-CL" sz="3600" dirty="0" err="1"/>
              <a:t>hipercaptación</a:t>
            </a:r>
            <a:r>
              <a:rPr lang="es-CL" sz="3600" dirty="0"/>
              <a:t> (alta actividad tumoral) vs necrosis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Parkinson:</a:t>
            </a:r>
            <a:r>
              <a:rPr lang="es-CL" sz="3600" dirty="0"/>
              <a:t> reducción de captación en ganglios basales</a:t>
            </a:r>
          </a:p>
          <a:p>
            <a:r>
              <a:rPr lang="es-CL" sz="3600" dirty="0"/>
              <a:t>🖼️ Mostrar imágenes de PET cerebral y mapas de captación</a:t>
            </a:r>
          </a:p>
        </p:txBody>
      </p:sp>
    </p:spTree>
    <p:extLst>
      <p:ext uri="{BB962C8B-B14F-4D97-AF65-F5344CB8AC3E}">
        <p14:creationId xmlns:p14="http://schemas.microsoft.com/office/powerpoint/2010/main" val="33032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3279" y="1257300"/>
            <a:ext cx="6743700" cy="694372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35598" y="8201025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PET cerebral normal (axial): muestra distribución metabólica típica del FDG, con niveles altos en corteza y bajos en estructuras subcorticales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446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289" y="535120"/>
            <a:ext cx="6572250" cy="36385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6321" y="4457700"/>
            <a:ext cx="7888185" cy="421005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381000" y="4103158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PET en Alzheimer o trastornos neurodegenerativos: áreas </a:t>
            </a:r>
            <a:r>
              <a:rPr lang="es-CL" dirty="0" err="1"/>
              <a:t>hipometabólicas</a:t>
            </a:r>
            <a:r>
              <a:rPr lang="es-CL" dirty="0"/>
              <a:t> en regiones </a:t>
            </a:r>
            <a:r>
              <a:rPr lang="es-CL" dirty="0" err="1"/>
              <a:t>temporoparietales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2728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774645" y="2408745"/>
            <a:ext cx="9144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600" b="1" dirty="0"/>
              <a:t>Introducción al LCR y su función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El </a:t>
            </a:r>
            <a:r>
              <a:rPr lang="es-ES" sz="3600" b="1" dirty="0"/>
              <a:t>Líquido Cefalorraquídeo (LCR)</a:t>
            </a:r>
            <a:r>
              <a:rPr lang="es-ES" sz="3600" dirty="0"/>
              <a:t> es un fluido estéril que circula por el sistema ventricular y espacio subaracnoideo.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Funciones: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Protección mecánica del SNC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Regulación del medio químico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Transporte de sustancias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Defensa inmunológica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Volumen adulto: 120–150 ml</a:t>
            </a:r>
            <a:br>
              <a:rPr lang="es-ES" sz="3600" dirty="0"/>
            </a:br>
            <a:r>
              <a:rPr lang="es-ES" sz="3600" dirty="0"/>
              <a:t>Producción diaria: ~500 ml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906000" y="1638300"/>
            <a:ext cx="80010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2. Indicaciones y contraindicaciones </a:t>
            </a:r>
          </a:p>
          <a:p>
            <a:r>
              <a:rPr lang="es-ES" sz="2800" b="1" dirty="0"/>
              <a:t>✅ Indicaciones clínicas: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Sospecha de </a:t>
            </a:r>
            <a:r>
              <a:rPr lang="es-ES" sz="2800" b="1" dirty="0"/>
              <a:t>meningitis</a:t>
            </a:r>
            <a:r>
              <a:rPr lang="es-ES" sz="2800" dirty="0"/>
              <a:t>, encefalitis o infecciones del SNC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Diagnóstico de </a:t>
            </a:r>
            <a:r>
              <a:rPr lang="es-ES" sz="2800" b="1" dirty="0"/>
              <a:t>hemorragia subaracnoidea</a:t>
            </a:r>
            <a:r>
              <a:rPr lang="es-ES" sz="2800" dirty="0"/>
              <a:t> (si TC es negativa)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Enfermedades </a:t>
            </a:r>
            <a:r>
              <a:rPr lang="es-ES" sz="2800" b="1" dirty="0" err="1"/>
              <a:t>desmielinizantes</a:t>
            </a:r>
            <a:r>
              <a:rPr lang="es-ES" sz="2800" dirty="0"/>
              <a:t> (ej. esclerosis múltiple)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Evaluación de </a:t>
            </a:r>
            <a:r>
              <a:rPr lang="es-ES" sz="2800" b="1" dirty="0"/>
              <a:t>presión intracraneal</a:t>
            </a:r>
            <a:endParaRPr lang="es-E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Administración </a:t>
            </a:r>
            <a:r>
              <a:rPr lang="es-ES" sz="2800" dirty="0" err="1"/>
              <a:t>intratecal</a:t>
            </a:r>
            <a:r>
              <a:rPr lang="es-ES" sz="2800" dirty="0"/>
              <a:t> de medicamentos o anestesia</a:t>
            </a:r>
          </a:p>
          <a:p>
            <a:r>
              <a:rPr lang="es-ES" sz="2800" b="1" dirty="0"/>
              <a:t>❌ Contraindicaciones absolutas: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Signos de hipertensión </a:t>
            </a:r>
            <a:r>
              <a:rPr lang="es-ES" sz="2800" dirty="0" err="1"/>
              <a:t>endocraneana</a:t>
            </a:r>
            <a:r>
              <a:rPr lang="es-ES" sz="2800" dirty="0"/>
              <a:t> sin imagen previa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Inestabilidad hemodinámica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Infección en sitio de punción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 err="1"/>
              <a:t>Coagulopatías</a:t>
            </a:r>
            <a:r>
              <a:rPr lang="es-ES" sz="2800" dirty="0"/>
              <a:t> graves</a:t>
            </a:r>
          </a:p>
        </p:txBody>
      </p:sp>
    </p:spTree>
    <p:extLst>
      <p:ext uri="{BB962C8B-B14F-4D97-AF65-F5344CB8AC3E}">
        <p14:creationId xmlns:p14="http://schemas.microsoft.com/office/powerpoint/2010/main" val="192867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642615" y="1638300"/>
            <a:ext cx="9144000" cy="74174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b="1" dirty="0" smtClean="0"/>
              <a:t>Técnica </a:t>
            </a:r>
            <a:r>
              <a:rPr lang="es-ES" sz="2800" b="1" dirty="0"/>
              <a:t>correcta de punción lumbar </a:t>
            </a:r>
            <a:r>
              <a:rPr lang="es-ES" sz="2800" b="1" dirty="0" smtClean="0"/>
              <a:t>🧍</a:t>
            </a:r>
            <a:r>
              <a:rPr lang="es-ES" sz="2800" b="1" dirty="0"/>
              <a:t>‍♂️ Posición del paciente: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Decúbito lateral fetal o sentado con flexión lumbar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Nivel ideal: espacio </a:t>
            </a:r>
            <a:r>
              <a:rPr lang="es-ES" sz="2800" b="1" dirty="0"/>
              <a:t>L3–L4 o L4–L5</a:t>
            </a:r>
            <a:endParaRPr lang="es-ES" sz="2800" dirty="0"/>
          </a:p>
          <a:p>
            <a:r>
              <a:rPr lang="es-ES" sz="2800" b="1" dirty="0"/>
              <a:t>🛠️ Procedimiento paso a paso: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Lavado de manos y técnica estéril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Identificación del espacio intervertebral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Anestesia local con lidocaína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Inserción de aguja espinal tipo </a:t>
            </a:r>
            <a:r>
              <a:rPr lang="es-ES" sz="2800" dirty="0" err="1"/>
              <a:t>Quincke</a:t>
            </a:r>
            <a:endParaRPr lang="es-ES" sz="2800" dirty="0"/>
          </a:p>
          <a:p>
            <a:pPr>
              <a:buFont typeface="+mj-lt"/>
              <a:buAutoNum type="arabicPeriod"/>
            </a:pPr>
            <a:r>
              <a:rPr lang="es-ES" sz="2800" dirty="0"/>
              <a:t>Registro de presión de apertura (si manómetro disponible)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Recolección de 3–4 tubos de muestra (serie de tubos)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Retiro de aguja, limpieza y vendaje</a:t>
            </a:r>
          </a:p>
          <a:p>
            <a:r>
              <a:rPr lang="es-ES" sz="2800" b="1" dirty="0"/>
              <a:t>🧪 Recolección típica: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Tubo 1:</a:t>
            </a:r>
            <a:r>
              <a:rPr lang="es-ES" sz="2800" dirty="0"/>
              <a:t> química (glucosa, proteínas)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Tubo 2:</a:t>
            </a:r>
            <a:r>
              <a:rPr lang="es-ES" sz="2800" dirty="0"/>
              <a:t> microbiología (cultivo, Gram, PCR)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Tubo 3:</a:t>
            </a:r>
            <a:r>
              <a:rPr lang="es-ES" sz="2800" dirty="0"/>
              <a:t> citología (recuento celular)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Tubo 4 (opcional):</a:t>
            </a:r>
            <a:r>
              <a:rPr lang="es-ES" sz="2800" dirty="0"/>
              <a:t> estudios especiales o control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5439" y="2063101"/>
            <a:ext cx="6100011" cy="67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2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087382" y="1557487"/>
            <a:ext cx="91152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/>
              <a:t>4. Análisis del LCR: parámetros e interpretación </a:t>
            </a:r>
            <a:endParaRPr lang="es-CL" sz="3600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/>
        </p:nvGraphicFramePr>
        <p:xfrm>
          <a:off x="1257300" y="3624898"/>
          <a:ext cx="15773400" cy="47548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83748174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0071963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69018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L" b="1"/>
                        <a:t>Parámetro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Valor normal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Alteraciones comunes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067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Apariencia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Transparente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Turbio (infección), xantocrómico (sangre)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284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Presión apertura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10–20 cmH₂O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Alta en hipertensión 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474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Glucosa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50–80 mg/dL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Baja en infecciones bacterianas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855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Proteínas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15–45 mg/dL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Elevadas en infecciones, tumores, 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799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Leucocitos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0–5/mm³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Neutrófilos en bacteriana, linfocitos en viral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426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Eritrocitos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Hemorragia subaracnoidea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037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48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3710549" y="2244243"/>
            <a:ext cx="9144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600" b="1" dirty="0"/>
              <a:t>Complicaciones y cuidados post procedimiento </a:t>
            </a:r>
            <a:r>
              <a:rPr lang="es-ES" sz="3600" b="1" dirty="0" smtClean="0"/>
              <a:t>Posibles </a:t>
            </a:r>
            <a:r>
              <a:rPr lang="es-ES" sz="3600" b="1" dirty="0"/>
              <a:t>complicaciones: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Cefalea </a:t>
            </a:r>
            <a:r>
              <a:rPr lang="es-ES" sz="3600" dirty="0" err="1"/>
              <a:t>postpunción</a:t>
            </a:r>
            <a:r>
              <a:rPr lang="es-ES" sz="3600" dirty="0"/>
              <a:t> (más frecuente)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Sangrado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Infección local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Herniación cerebral (rara, si hay hipertensión IC)</a:t>
            </a:r>
          </a:p>
          <a:p>
            <a:r>
              <a:rPr lang="es-ES" sz="3600" b="1" dirty="0"/>
              <a:t>Cuidados posteriores: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Reposo relativo por 4–6 horas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Hidratación abundante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Analgésicos si hay cefalea</a:t>
            </a:r>
          </a:p>
        </p:txBody>
      </p:sp>
    </p:spTree>
    <p:extLst>
      <p:ext uri="{BB962C8B-B14F-4D97-AF65-F5344CB8AC3E}">
        <p14:creationId xmlns:p14="http://schemas.microsoft.com/office/powerpoint/2010/main" val="34477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2581772" y="3057260"/>
            <a:ext cx="9144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600" b="1" dirty="0"/>
              <a:t>Introducción a la EMG y bases fisiológicas (6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La EMG mide la </a:t>
            </a:r>
            <a:r>
              <a:rPr lang="es-ES" sz="3600" b="1" dirty="0"/>
              <a:t>actividad eléctrica de los músculos</a:t>
            </a:r>
            <a:r>
              <a:rPr lang="es-ES" sz="3600" dirty="0"/>
              <a:t>, tanto en reposo como en contracción.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Evalúa: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Integridad de la </a:t>
            </a:r>
            <a:r>
              <a:rPr lang="es-ES" sz="3600" b="1" dirty="0"/>
              <a:t>unidad motora</a:t>
            </a:r>
            <a:endParaRPr lang="es-ES" sz="3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Transmisión neuromuscular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3600" dirty="0"/>
              <a:t>Actividad muscular espontánea o provocada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3600" dirty="0"/>
              <a:t>Se realiza con </a:t>
            </a:r>
            <a:r>
              <a:rPr lang="es-ES" sz="3600" b="1" dirty="0"/>
              <a:t>electrodos de superficie o de aguja</a:t>
            </a:r>
            <a:r>
              <a:rPr lang="es-E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25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4854590" y="244627"/>
            <a:ext cx="9144000" cy="87100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b="1" dirty="0"/>
              <a:t>Técnica de realización (10 min)</a:t>
            </a:r>
          </a:p>
          <a:p>
            <a:r>
              <a:rPr lang="es-ES" sz="2800" b="1" dirty="0"/>
              <a:t>📍 Tipos de EMG: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De aguja (invasiva):</a:t>
            </a:r>
            <a:endParaRPr lang="es-E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Se introduce un electrodo en el músculo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Evalúa: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sz="2800" dirty="0"/>
              <a:t>Actividad en reposo (fibrilaciones, descargas espontáneas)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sz="2800" dirty="0"/>
              <a:t>Actividad voluntaria (potenciales de unidad motora)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Superficial (no invasiva):</a:t>
            </a:r>
            <a:endParaRPr lang="es-E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Electrodo adhesivo sobre la piel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Ideal para músculos superficiales y análisis funcional</a:t>
            </a:r>
          </a:p>
          <a:p>
            <a:r>
              <a:rPr lang="es-ES" sz="2800" b="1" dirty="0"/>
              <a:t>⚙️ Procedimiento estándar: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Selección de músculo a estudiar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Preparación del sitio (limpieza, rasurado si es necesario)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Inserción del electrodo (en EMG de aguja)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Registro en 3 fases: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2800" dirty="0"/>
              <a:t>Reposo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2800" dirty="0"/>
              <a:t>Contracción leve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2800" dirty="0"/>
              <a:t>Contracción máxima</a:t>
            </a:r>
          </a:p>
          <a:p>
            <a:pPr>
              <a:buFont typeface="+mj-lt"/>
              <a:buAutoNum type="arabicPeriod"/>
            </a:pPr>
            <a:r>
              <a:rPr lang="es-ES" sz="2800" dirty="0"/>
              <a:t>Interpretación por especialista</a:t>
            </a:r>
          </a:p>
        </p:txBody>
      </p:sp>
    </p:spTree>
    <p:extLst>
      <p:ext uri="{BB962C8B-B14F-4D97-AF65-F5344CB8AC3E}">
        <p14:creationId xmlns:p14="http://schemas.microsoft.com/office/powerpoint/2010/main" val="18105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/>
        </p:nvGraphicFramePr>
        <p:xfrm>
          <a:off x="1257300" y="4585018"/>
          <a:ext cx="15773400" cy="28346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412163167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22338136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763221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L" b="1"/>
                        <a:t>Fase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Hallazgos normales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Alteraciones comunes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216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Reposo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Silencio eléctrico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Fibrilaciones, descargas repetitivas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053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Contracción mínima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Potenciales de unidad motora (PUM) aislados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Aumento en duración/amplitud (denervación crónica)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Contracción máxima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Interferencia completa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Interferencia incompleta (miopatía o neuropatía)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354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97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Rectángulo 11"/>
          <p:cNvSpPr/>
          <p:nvPr/>
        </p:nvSpPr>
        <p:spPr>
          <a:xfrm>
            <a:off x="4724400" y="1758583"/>
            <a:ext cx="9144000" cy="7478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200" dirty="0"/>
              <a:t>PUM (potenciales de unidad motora):Forma, duración, reclutamiento y patrón de interferencia son </a:t>
            </a:r>
            <a:r>
              <a:rPr lang="es-ES" sz="3200" dirty="0" err="1"/>
              <a:t>claveEstudios</a:t>
            </a:r>
            <a:r>
              <a:rPr lang="es-ES" sz="3200" dirty="0"/>
              <a:t> </a:t>
            </a:r>
            <a:r>
              <a:rPr lang="es-ES" sz="3200" dirty="0" err="1"/>
              <a:t>complementarios:Velocidad</a:t>
            </a:r>
            <a:r>
              <a:rPr lang="es-ES" sz="3200" dirty="0"/>
              <a:t> de conducción nerviosa (EMG + NCV)Estimulación repetitiva en trastornos de placa neuromuscular5. Aplicaciones clínicas y casos ilustrativos (5 min)Síndrome del túnel carpiano: reducción de velocidad de conducción sensitiva + cambios EMG en abductor del </a:t>
            </a:r>
            <a:r>
              <a:rPr lang="es-ES" sz="3200" dirty="0" err="1"/>
              <a:t>pulgarRadiculopatía</a:t>
            </a:r>
            <a:r>
              <a:rPr lang="es-ES" sz="3200" dirty="0"/>
              <a:t> lumbar L5: denervación en tibial anterior, patrón </a:t>
            </a:r>
            <a:r>
              <a:rPr lang="es-ES" sz="3200" dirty="0" err="1"/>
              <a:t>neurogénicoMiopatía</a:t>
            </a:r>
            <a:r>
              <a:rPr lang="es-ES" sz="3200" dirty="0"/>
              <a:t> inflamatoria: baja amplitud de PUM, reclutamiento </a:t>
            </a:r>
            <a:r>
              <a:rPr lang="es-ES" sz="3200" dirty="0" err="1"/>
              <a:t>precozELA</a:t>
            </a:r>
            <a:r>
              <a:rPr lang="es-ES" sz="3200" dirty="0"/>
              <a:t>: fibrilaciones + reclutamiento pobre + PUM de gran amplitud➡️ Mostrar ejemplos de trazos EMG e imágenes de posicionamiento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87198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Rectángulo 10"/>
          <p:cNvSpPr/>
          <p:nvPr/>
        </p:nvSpPr>
        <p:spPr>
          <a:xfrm>
            <a:off x="4503658" y="1206148"/>
            <a:ext cx="9144000" cy="76944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b="1" dirty="0"/>
              <a:t>1. Fundamentos físicos del </a:t>
            </a:r>
            <a:r>
              <a:rPr lang="es-ES" sz="2800" b="1" dirty="0" err="1"/>
              <a:t>Doppler</a:t>
            </a:r>
            <a:r>
              <a:rPr lang="es-ES" sz="2800" b="1" dirty="0"/>
              <a:t> (6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b="1" dirty="0"/>
              <a:t>Principio de </a:t>
            </a:r>
            <a:r>
              <a:rPr lang="es-ES" sz="2800" b="1" dirty="0" err="1"/>
              <a:t>Doppler</a:t>
            </a:r>
            <a:r>
              <a:rPr lang="es-ES" sz="2800" b="1" dirty="0"/>
              <a:t>:</a:t>
            </a:r>
            <a:r>
              <a:rPr lang="es-ES" sz="2800" dirty="0"/>
              <a:t> cambio en la frecuencia de una onda reflejada por el movimiento de glóbulos rojos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800" dirty="0"/>
              <a:t>Tipos: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b="1" dirty="0" err="1"/>
              <a:t>Doppler</a:t>
            </a:r>
            <a:r>
              <a:rPr lang="es-ES" sz="2800" b="1" dirty="0"/>
              <a:t> color:</a:t>
            </a:r>
            <a:r>
              <a:rPr lang="es-ES" sz="2800" dirty="0"/>
              <a:t> visualización en mapa de flujo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b="1" dirty="0" err="1"/>
              <a:t>Doppler</a:t>
            </a:r>
            <a:r>
              <a:rPr lang="es-ES" sz="2800" b="1" dirty="0"/>
              <a:t> espectral:</a:t>
            </a:r>
            <a:r>
              <a:rPr lang="es-ES" sz="2800" dirty="0"/>
              <a:t> gráfica cuantitativa (velocidad vs tiempo)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b="1" dirty="0" err="1"/>
              <a:t>Doppler</a:t>
            </a:r>
            <a:r>
              <a:rPr lang="es-ES" sz="2800" b="1" dirty="0"/>
              <a:t> de energía (</a:t>
            </a:r>
            <a:r>
              <a:rPr lang="es-ES" sz="2800" b="1" dirty="0" err="1"/>
              <a:t>Power</a:t>
            </a:r>
            <a:r>
              <a:rPr lang="es-ES" sz="2800" b="1" dirty="0"/>
              <a:t> </a:t>
            </a:r>
            <a:r>
              <a:rPr lang="es-ES" sz="2800" b="1" dirty="0" err="1"/>
              <a:t>Doppler</a:t>
            </a:r>
            <a:r>
              <a:rPr lang="es-ES" sz="2800" b="1" dirty="0"/>
              <a:t>):</a:t>
            </a:r>
            <a:r>
              <a:rPr lang="es-ES" sz="2800" dirty="0"/>
              <a:t> mayor sensibilidad para flujos </a:t>
            </a:r>
            <a:r>
              <a:rPr lang="es-ES" sz="2800" dirty="0" smtClean="0"/>
              <a:t>bajos</a:t>
            </a:r>
          </a:p>
          <a:p>
            <a:r>
              <a:rPr lang="es-ES" sz="2800" b="1" dirty="0"/>
              <a:t>2. Indicaciones clínicas en neurología (6 min)</a:t>
            </a:r>
          </a:p>
          <a:p>
            <a:r>
              <a:rPr lang="es-ES" sz="2800" dirty="0"/>
              <a:t>Evaluación del </a:t>
            </a:r>
            <a:r>
              <a:rPr lang="es-ES" sz="2800" b="1" dirty="0"/>
              <a:t>riesgo de ictus</a:t>
            </a:r>
            <a:endParaRPr lang="es-ES" sz="2800" dirty="0"/>
          </a:p>
          <a:p>
            <a:r>
              <a:rPr lang="es-ES" sz="2800" b="1" dirty="0"/>
              <a:t>Estudios de carótidas y vertebrales</a:t>
            </a:r>
            <a:r>
              <a:rPr lang="es-ES" sz="2800" dirty="0"/>
              <a:t> (estenosis, placas </a:t>
            </a:r>
            <a:r>
              <a:rPr lang="es-ES" sz="2800" dirty="0" err="1"/>
              <a:t>ateromatosas</a:t>
            </a:r>
            <a:r>
              <a:rPr lang="es-ES" sz="2800" dirty="0"/>
              <a:t>)</a:t>
            </a:r>
          </a:p>
          <a:p>
            <a:r>
              <a:rPr lang="es-ES" sz="2800" b="1" dirty="0"/>
              <a:t>Detección de </a:t>
            </a:r>
            <a:r>
              <a:rPr lang="es-ES" sz="2800" b="1" dirty="0" err="1"/>
              <a:t>vasoespasmo</a:t>
            </a:r>
            <a:r>
              <a:rPr lang="es-ES" sz="2800" dirty="0"/>
              <a:t> post hemorragia subaracnoidea</a:t>
            </a:r>
          </a:p>
          <a:p>
            <a:r>
              <a:rPr lang="es-ES" sz="2800" b="1" dirty="0"/>
              <a:t>Evaluación del flujo cerebral en TCE grave</a:t>
            </a:r>
            <a:endParaRPr lang="es-ES" sz="2800" dirty="0"/>
          </a:p>
          <a:p>
            <a:r>
              <a:rPr lang="es-ES" sz="2800" b="1" dirty="0"/>
              <a:t>Monitorización de flujo cerebral en UCI</a:t>
            </a:r>
            <a:endParaRPr lang="es-ES" sz="2800" dirty="0"/>
          </a:p>
          <a:p>
            <a:r>
              <a:rPr lang="es-ES" sz="2800" dirty="0"/>
              <a:t>Detección de </a:t>
            </a:r>
            <a:r>
              <a:rPr lang="es-ES" sz="2800" b="1" dirty="0"/>
              <a:t>circulación colateral</a:t>
            </a:r>
            <a:r>
              <a:rPr lang="es-ES" sz="2800" dirty="0"/>
              <a:t> en oclusiones vasculares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9218" name="Picture 2" descr="What is Transcranial Doppler Ultrasound? What are its clinical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8" y="4516677"/>
            <a:ext cx="3988137" cy="34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9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12423" y="896242"/>
            <a:ext cx="10885908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Técnica ecográfica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🟡 </a:t>
            </a:r>
            <a:r>
              <a:rPr kumimoji="0" lang="es-CL" altLang="es-CL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Doppler</a:t>
            </a: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extracraneal</a:t>
            </a: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Estudio de </a:t>
            </a: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arterias carótidas comunes, internas y externas</a:t>
            </a:r>
            <a:endParaRPr kumimoji="0" lang="es-CL" altLang="es-CL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Evaluación de: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Espesor íntima-media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Presencia de placas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Velocidad del flujo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Posición: paciente supino con cuello extendido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🔵 </a:t>
            </a:r>
            <a:r>
              <a:rPr kumimoji="0" lang="es-CL" altLang="es-CL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Doppler</a:t>
            </a: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transcraneal</a:t>
            </a:r>
            <a:r>
              <a:rPr kumimoji="0" lang="es-CL" altLang="es-C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Acceso por: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Ventana temporal (arteria cerebral media)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Ventana </a:t>
            </a:r>
            <a:r>
              <a:rPr kumimoji="0" lang="es-CL" alt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suboccipital</a:t>
            </a: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(arteria basilar)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Ventana </a:t>
            </a:r>
            <a:r>
              <a:rPr kumimoji="0" lang="es-CL" alt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transorbitaria</a:t>
            </a: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(carótida sifonada)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Técnica más sensible a variaciones hemodinámicas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 utiliza sonda de baja frecuencia (2 MHz) y requiere operador experimentado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0169" y="1570066"/>
            <a:ext cx="6400800" cy="773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6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/>
        </p:nvGraphicFramePr>
        <p:xfrm>
          <a:off x="1257300" y="4585018"/>
          <a:ext cx="15773400" cy="28346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72241202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L" b="1"/>
                        <a:t>Parámetro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Valor normal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/>
                        <a:t>Alteraciones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89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Velocidad sistólica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40–100 cm/s (carótida)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Elevada: estenosis; baja: hipoperfusión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453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Índice de pulsatilidad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0.6–1.1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Elevado: resistencia distal aumentada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L"/>
                        <a:t>Relación ICA/CCA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/>
                        <a:t>&lt; 2.0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&gt; 2.0 sugiere estenosis significativa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4572000" y="7831006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err="1"/>
              <a:t>Vasoespasmo</a:t>
            </a:r>
            <a:r>
              <a:rPr lang="es-ES" dirty="0"/>
              <a:t> cerebral: aumento progresivo de velocidades &gt; 200 cm/s en </a:t>
            </a:r>
            <a:r>
              <a:rPr lang="es-ES" dirty="0" err="1"/>
              <a:t>ACMCriterios</a:t>
            </a:r>
            <a:r>
              <a:rPr lang="es-ES" dirty="0"/>
              <a:t> de estenosis </a:t>
            </a:r>
            <a:r>
              <a:rPr lang="es-ES" dirty="0" err="1"/>
              <a:t>carotídea</a:t>
            </a:r>
            <a:r>
              <a:rPr lang="es-ES" dirty="0"/>
              <a:t>: según velocidad, turbulencia y relación de flujos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2682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138864"/>
              </p:ext>
            </p:extLst>
          </p:nvPr>
        </p:nvGraphicFramePr>
        <p:xfrm>
          <a:off x="1257300" y="4585018"/>
          <a:ext cx="10515600" cy="20116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89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453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115114" y="3490773"/>
            <a:ext cx="620352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Vasoespasmo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cerebral: aumento progresivo de velocidades &gt; 200 cm/s en ACM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Criterios de estenosis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carotídea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según velocidad, turbulencia y relación de flujos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2348517"/>
            <a:ext cx="959167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138864"/>
              </p:ext>
            </p:extLst>
          </p:nvPr>
        </p:nvGraphicFramePr>
        <p:xfrm>
          <a:off x="1257300" y="4585018"/>
          <a:ext cx="10515600" cy="20116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89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453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6664" y="-297333"/>
            <a:ext cx="6093465" cy="9510361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82837" y="6476636"/>
            <a:ext cx="5846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Diagrama </a:t>
            </a:r>
            <a:r>
              <a:rPr lang="es-ES" dirty="0"/>
              <a:t>esquemático del polígono de Willis. Las flechas representan la dirección del flujo. El color de las flechas representa el CFD resultante en su ventana respectiva. Imagen de </a:t>
            </a:r>
            <a:r>
              <a:rPr lang="es-ES" dirty="0" err="1"/>
              <a:t>Rhcastihos</a:t>
            </a:r>
            <a:r>
              <a:rPr lang="es-ES" dirty="0"/>
              <a:t>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6170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962198"/>
              </p:ext>
            </p:extLst>
          </p:nvPr>
        </p:nvGraphicFramePr>
        <p:xfrm>
          <a:off x="738749" y="1390953"/>
          <a:ext cx="15087600" cy="859536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89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1. Introducción a la biopsia en neurología (6 min)</a:t>
                      </a:r>
                    </a:p>
                    <a:p>
                      <a:r>
                        <a:rPr lang="es-ES" dirty="0" smtClean="0"/>
                        <a:t>La biopsia es la obtención de tejido para </a:t>
                      </a:r>
                      <a:r>
                        <a:rPr lang="es-ES" b="1" dirty="0" smtClean="0"/>
                        <a:t>análisis histopatológico o </a:t>
                      </a:r>
                      <a:r>
                        <a:rPr lang="es-ES" b="1" dirty="0" err="1" smtClean="0"/>
                        <a:t>inmunohistoquímico</a:t>
                      </a:r>
                      <a:r>
                        <a:rPr lang="es-ES" dirty="0" smtClean="0"/>
                        <a:t>.</a:t>
                      </a:r>
                    </a:p>
                    <a:p>
                      <a:r>
                        <a:rPr lang="es-ES" dirty="0" smtClean="0"/>
                        <a:t>En neurología se utiliza para:</a:t>
                      </a:r>
                    </a:p>
                    <a:p>
                      <a:pPr lvl="1"/>
                      <a:r>
                        <a:rPr lang="es-ES" dirty="0" smtClean="0"/>
                        <a:t>Confirmar diagnóstico</a:t>
                      </a:r>
                    </a:p>
                    <a:p>
                      <a:pPr lvl="1"/>
                      <a:r>
                        <a:rPr lang="es-ES" dirty="0" smtClean="0"/>
                        <a:t>Establecer pronóstico</a:t>
                      </a:r>
                    </a:p>
                    <a:p>
                      <a:pPr lvl="1"/>
                      <a:r>
                        <a:rPr lang="es-ES" dirty="0" smtClean="0"/>
                        <a:t>Guiar tratamiento específico</a:t>
                      </a:r>
                    </a:p>
                    <a:p>
                      <a:r>
                        <a:rPr lang="es-ES" dirty="0" smtClean="0"/>
                        <a:t>Generalmente se realiza cuando estudios de imagen o funcionales no son concluyentes</a:t>
                      </a:r>
                      <a:endParaRPr lang="es-E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b="1" dirty="0" smtClean="0"/>
                        <a:t>2. Indicaciones clínicas (6 min)</a:t>
                      </a:r>
                    </a:p>
                    <a:p>
                      <a:r>
                        <a:rPr lang="es-CL" b="1" dirty="0" smtClean="0"/>
                        <a:t>Biopsia cerebral:</a:t>
                      </a:r>
                      <a:endParaRPr lang="es-CL" dirty="0" smtClean="0"/>
                    </a:p>
                    <a:p>
                      <a:pPr lvl="1"/>
                      <a:r>
                        <a:rPr lang="es-CL" dirty="0" smtClean="0"/>
                        <a:t>Tumores con diagnóstico incierto</a:t>
                      </a:r>
                    </a:p>
                    <a:p>
                      <a:pPr lvl="1"/>
                      <a:r>
                        <a:rPr lang="es-CL" dirty="0" smtClean="0"/>
                        <a:t>Lesiones profundas no accesibles por resección</a:t>
                      </a:r>
                    </a:p>
                    <a:p>
                      <a:pPr lvl="1"/>
                      <a:r>
                        <a:rPr lang="es-CL" dirty="0" smtClean="0"/>
                        <a:t>Sospecha de encefalitis o enfermedades inflamatorias</a:t>
                      </a:r>
                    </a:p>
                    <a:p>
                      <a:r>
                        <a:rPr lang="es-CL" b="1" dirty="0" smtClean="0"/>
                        <a:t>Biopsia muscular:</a:t>
                      </a:r>
                      <a:endParaRPr lang="es-CL" dirty="0" smtClean="0"/>
                    </a:p>
                    <a:p>
                      <a:pPr lvl="1"/>
                      <a:r>
                        <a:rPr lang="es-CL" dirty="0" smtClean="0"/>
                        <a:t>Miopatías inflamatorias, metabólicas o </a:t>
                      </a:r>
                      <a:r>
                        <a:rPr lang="es-CL" dirty="0" err="1" smtClean="0"/>
                        <a:t>distróficas</a:t>
                      </a:r>
                      <a:endParaRPr lang="es-CL" dirty="0" smtClean="0"/>
                    </a:p>
                    <a:p>
                      <a:pPr lvl="1"/>
                      <a:r>
                        <a:rPr lang="es-CL" dirty="0" smtClean="0"/>
                        <a:t>Sospecha de enfermedades mitocondriales</a:t>
                      </a:r>
                    </a:p>
                    <a:p>
                      <a:r>
                        <a:rPr lang="es-CL" b="1" dirty="0" smtClean="0"/>
                        <a:t>Biopsia de nervio periférico:</a:t>
                      </a:r>
                      <a:endParaRPr lang="es-CL" dirty="0" smtClean="0"/>
                    </a:p>
                    <a:p>
                      <a:pPr lvl="1"/>
                      <a:r>
                        <a:rPr lang="es-CL" dirty="0" smtClean="0"/>
                        <a:t>Vasculitis neurológica</a:t>
                      </a:r>
                    </a:p>
                    <a:p>
                      <a:pPr lvl="1"/>
                      <a:r>
                        <a:rPr lang="es-CL" dirty="0" smtClean="0"/>
                        <a:t>Neuropatías </a:t>
                      </a:r>
                      <a:r>
                        <a:rPr lang="es-CL" dirty="0" err="1" smtClean="0"/>
                        <a:t>desmielinizantes</a:t>
                      </a:r>
                      <a:r>
                        <a:rPr lang="es-CL" dirty="0" smtClean="0"/>
                        <a:t> crónicas</a:t>
                      </a:r>
                    </a:p>
                    <a:p>
                      <a:pPr lvl="1"/>
                      <a:r>
                        <a:rPr lang="es-CL" dirty="0" err="1" smtClean="0"/>
                        <a:t>Amiloidosis</a:t>
                      </a:r>
                      <a:endParaRPr lang="es-CL" dirty="0" smtClean="0"/>
                    </a:p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453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9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233" y="1390953"/>
            <a:ext cx="9086850" cy="72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233" y="1390953"/>
            <a:ext cx="9086850" cy="72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5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4793" y="1829887"/>
            <a:ext cx="12110476" cy="644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2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1143000" y="3941883"/>
            <a:ext cx="129772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600" b="1" dirty="0"/>
              <a:t>5. Complicaciones y ejemplos clínicos </a:t>
            </a:r>
          </a:p>
          <a:p>
            <a:r>
              <a:rPr lang="es-CL" sz="3600" b="1" dirty="0"/>
              <a:t>Riesgos potenciales: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Biopsia cerebral:</a:t>
            </a:r>
            <a:r>
              <a:rPr lang="es-CL" sz="3600" dirty="0"/>
              <a:t> hemorragia, infección, convulsiones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Muscular:</a:t>
            </a:r>
            <a:r>
              <a:rPr lang="es-CL" sz="3600" dirty="0"/>
              <a:t> hematoma, infección, dolor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b="1" dirty="0"/>
              <a:t>Nerviosa:</a:t>
            </a:r>
            <a:r>
              <a:rPr lang="es-CL" sz="3600" dirty="0"/>
              <a:t> disestesia o parestesias residuales</a:t>
            </a:r>
          </a:p>
          <a:p>
            <a:r>
              <a:rPr lang="es-CL" sz="3600" b="1" dirty="0"/>
              <a:t>Ejemplos clínicos: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Biopsia </a:t>
            </a:r>
            <a:r>
              <a:rPr lang="es-CL" sz="3600" dirty="0" err="1"/>
              <a:t>estereotáctica</a:t>
            </a:r>
            <a:r>
              <a:rPr lang="es-CL" sz="3600" dirty="0"/>
              <a:t> que confirma </a:t>
            </a:r>
            <a:r>
              <a:rPr lang="es-CL" sz="3600" dirty="0" err="1"/>
              <a:t>glioblastoma</a:t>
            </a:r>
            <a:endParaRPr lang="es-CL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Biopsia muscular con infiltrado linfocitario en </a:t>
            </a:r>
            <a:r>
              <a:rPr lang="es-CL" sz="3600" dirty="0" err="1"/>
              <a:t>polimiositis</a:t>
            </a:r>
            <a:endParaRPr lang="es-CL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s-CL" sz="3600" dirty="0"/>
              <a:t>Nervio sural con depósitos </a:t>
            </a:r>
            <a:r>
              <a:rPr lang="es-CL" sz="3600" dirty="0" err="1"/>
              <a:t>congofílicos</a:t>
            </a:r>
            <a:r>
              <a:rPr lang="es-CL" sz="3600" dirty="0"/>
              <a:t> en </a:t>
            </a:r>
            <a:r>
              <a:rPr lang="es-CL" sz="3600" dirty="0" err="1"/>
              <a:t>amiloidosis</a:t>
            </a:r>
            <a:endParaRPr lang="es-CL" sz="36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3144" y="1714500"/>
            <a:ext cx="451485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0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302730" y="4719254"/>
            <a:ext cx="73447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/>
              <a:t>Biopsia cerebral </a:t>
            </a:r>
            <a:r>
              <a:rPr lang="es-ES" sz="3600" dirty="0" err="1"/>
              <a:t>estereotáctica</a:t>
            </a:r>
            <a:r>
              <a:rPr lang="es-ES" sz="3600" dirty="0"/>
              <a:t> (ilustración anatómica): muestra una aguja guiada por un sistema </a:t>
            </a:r>
            <a:r>
              <a:rPr lang="es-ES" sz="3600" dirty="0" err="1"/>
              <a:t>estereotáctico</a:t>
            </a:r>
            <a:r>
              <a:rPr lang="es-ES" sz="3600" dirty="0"/>
              <a:t> que accede a una lesión dentro del parénquima cerebral. Muy útil para explicar la precisión del procedimiento y su base técnica </a:t>
            </a:r>
            <a:endParaRPr lang="es-CL" sz="36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1470" y="1199665"/>
            <a:ext cx="8358509" cy="503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8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6629400" y="6576849"/>
            <a:ext cx="631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800" dirty="0"/>
              <a:t>Francisca Ramos Muñoz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846" y="3791960"/>
            <a:ext cx="12431924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12033</TotalTime>
  <Words>2056</Words>
  <Application>Microsoft Office PowerPoint</Application>
  <PresentationFormat>Personalizado</PresentationFormat>
  <Paragraphs>291</Paragraphs>
  <Slides>155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155</vt:i4>
      </vt:variant>
    </vt:vector>
  </HeadingPairs>
  <TitlesOfParts>
    <vt:vector size="162" baseType="lpstr">
      <vt:lpstr>Calibri</vt:lpstr>
      <vt:lpstr>Aptos</vt:lpstr>
      <vt:lpstr>Cambria</vt:lpstr>
      <vt:lpstr>Arial</vt:lpstr>
      <vt:lpstr>Calibri Light</vt:lpstr>
      <vt:lpstr>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Lizeth Hernandez</dc:creator>
  <cp:lastModifiedBy>Juan</cp:lastModifiedBy>
  <cp:revision>25</cp:revision>
  <dcterms:created xsi:type="dcterms:W3CDTF">2006-08-16T00:00:00Z</dcterms:created>
  <dcterms:modified xsi:type="dcterms:W3CDTF">2025-07-18T23:41:43Z</dcterms:modified>
  <dc:identifier>DAF5U3N7QGM</dc:identifier>
</cp:coreProperties>
</file>