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92"/>
  </p:notesMasterIdLst>
  <p:sldIdLst>
    <p:sldId id="256" r:id="rId3"/>
    <p:sldId id="257" r:id="rId4"/>
    <p:sldId id="258" r:id="rId5"/>
    <p:sldId id="264" r:id="rId6"/>
    <p:sldId id="326" r:id="rId7"/>
    <p:sldId id="265" r:id="rId8"/>
    <p:sldId id="284" r:id="rId9"/>
    <p:sldId id="300" r:id="rId10"/>
    <p:sldId id="327" r:id="rId11"/>
    <p:sldId id="330" r:id="rId12"/>
    <p:sldId id="329" r:id="rId13"/>
    <p:sldId id="328" r:id="rId14"/>
    <p:sldId id="334" r:id="rId15"/>
    <p:sldId id="333" r:id="rId16"/>
    <p:sldId id="332" r:id="rId17"/>
    <p:sldId id="340" r:id="rId18"/>
    <p:sldId id="339" r:id="rId19"/>
    <p:sldId id="338" r:id="rId20"/>
    <p:sldId id="337" r:id="rId21"/>
    <p:sldId id="336" r:id="rId22"/>
    <p:sldId id="335" r:id="rId23"/>
    <p:sldId id="331" r:id="rId24"/>
    <p:sldId id="356" r:id="rId25"/>
    <p:sldId id="355" r:id="rId26"/>
    <p:sldId id="354" r:id="rId27"/>
    <p:sldId id="353" r:id="rId28"/>
    <p:sldId id="351" r:id="rId29"/>
    <p:sldId id="350" r:id="rId30"/>
    <p:sldId id="349" r:id="rId31"/>
    <p:sldId id="348" r:id="rId32"/>
    <p:sldId id="347" r:id="rId33"/>
    <p:sldId id="346" r:id="rId34"/>
    <p:sldId id="345" r:id="rId35"/>
    <p:sldId id="343" r:id="rId36"/>
    <p:sldId id="344" r:id="rId37"/>
    <p:sldId id="342" r:id="rId38"/>
    <p:sldId id="358" r:id="rId39"/>
    <p:sldId id="341" r:id="rId40"/>
    <p:sldId id="357" r:id="rId41"/>
    <p:sldId id="368" r:id="rId42"/>
    <p:sldId id="367" r:id="rId43"/>
    <p:sldId id="365" r:id="rId44"/>
    <p:sldId id="366" r:id="rId45"/>
    <p:sldId id="364" r:id="rId46"/>
    <p:sldId id="362" r:id="rId47"/>
    <p:sldId id="363" r:id="rId48"/>
    <p:sldId id="371" r:id="rId49"/>
    <p:sldId id="369" r:id="rId50"/>
    <p:sldId id="378" r:id="rId51"/>
    <p:sldId id="361" r:id="rId52"/>
    <p:sldId id="359" r:id="rId53"/>
    <p:sldId id="360" r:id="rId54"/>
    <p:sldId id="352" r:id="rId55"/>
    <p:sldId id="372" r:id="rId56"/>
    <p:sldId id="373" r:id="rId57"/>
    <p:sldId id="370" r:id="rId58"/>
    <p:sldId id="379" r:id="rId59"/>
    <p:sldId id="380" r:id="rId60"/>
    <p:sldId id="377" r:id="rId61"/>
    <p:sldId id="376" r:id="rId62"/>
    <p:sldId id="375" r:id="rId63"/>
    <p:sldId id="374" r:id="rId64"/>
    <p:sldId id="381" r:id="rId65"/>
    <p:sldId id="427" r:id="rId66"/>
    <p:sldId id="431" r:id="rId67"/>
    <p:sldId id="472" r:id="rId68"/>
    <p:sldId id="474" r:id="rId69"/>
    <p:sldId id="475" r:id="rId70"/>
    <p:sldId id="476" r:id="rId71"/>
    <p:sldId id="477" r:id="rId72"/>
    <p:sldId id="478" r:id="rId73"/>
    <p:sldId id="479" r:id="rId74"/>
    <p:sldId id="480" r:id="rId75"/>
    <p:sldId id="481" r:id="rId76"/>
    <p:sldId id="482" r:id="rId77"/>
    <p:sldId id="483" r:id="rId78"/>
    <p:sldId id="484" r:id="rId79"/>
    <p:sldId id="485" r:id="rId80"/>
    <p:sldId id="486" r:id="rId81"/>
    <p:sldId id="487" r:id="rId82"/>
    <p:sldId id="489" r:id="rId83"/>
    <p:sldId id="490" r:id="rId84"/>
    <p:sldId id="491" r:id="rId85"/>
    <p:sldId id="492" r:id="rId86"/>
    <p:sldId id="493" r:id="rId87"/>
    <p:sldId id="494" r:id="rId88"/>
    <p:sldId id="495" r:id="rId89"/>
    <p:sldId id="488" r:id="rId90"/>
    <p:sldId id="473" r:id="rId91"/>
  </p:sldIdLst>
  <p:sldSz cx="18288000" cy="10287000"/>
  <p:notesSz cx="6858000" cy="9144000"/>
  <p:embeddedFontLst>
    <p:embeddedFont>
      <p:font typeface="Calibri Light" panose="020F0302020204030204" pitchFamily="34" charset="0"/>
      <p:regular r:id="rId93"/>
      <p:italic r:id="rId94"/>
    </p:embeddedFont>
    <p:embeddedFont>
      <p:font typeface="Calibri" panose="020F0502020204030204" pitchFamily="34" charset="0"/>
      <p:regular r:id="rId95"/>
      <p:bold r:id="rId96"/>
      <p:italic r:id="rId97"/>
      <p:boldItalic r:id="rId98"/>
    </p:embeddedFont>
    <p:embeddedFont>
      <p:font typeface="Cambria" panose="02040503050406030204" pitchFamily="18" charset="0"/>
      <p:regular r:id="rId99"/>
      <p:bold r:id="rId100"/>
      <p:italic r:id="rId101"/>
      <p:boldItalic r:id="rId10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CBB"/>
    <a:srgbClr val="0E3AAD"/>
    <a:srgbClr val="3D6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8BB1CE-0234-4C29-899F-D337D80249D6}" v="3" dt="2024-03-19T00:13:50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93" autoAdjust="0"/>
    <p:restoredTop sz="95455" autoAdjust="0"/>
  </p:normalViewPr>
  <p:slideViewPr>
    <p:cSldViewPr>
      <p:cViewPr varScale="1">
        <p:scale>
          <a:sx n="57" d="100"/>
          <a:sy n="57" d="100"/>
        </p:scale>
        <p:origin x="624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10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font" Target="fonts/font3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5.fntdata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73" Type="http://schemas.microsoft.com/office/2015/10/relationships/revisionInfo" Target="revisionInfo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font" Target="fonts/font8.fntdata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A4517-5387-5849-B46E-1611DA9FE0A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4D79E-2C13-174F-BF7A-04D2222335E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500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0" i="0" u="none" strike="noStrike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Cambria" panose="02040503050406030204" pitchFamily="18" charset="0"/>
              </a:rPr>
              <a:t>Esto es posible a través de la evaluación preliminar de la actividad cinemática de la mandíbula mediante el uso de un dispositivo tecnológico recientemente desarrollado (Tech in motion™, ModJaw, Villeurbanne, Francia) que utiliza una cámara digital y reproduce movimientos mandibulares reales en el. Archivos STL de los arcos. Estos son útiles para evaluar los trazados condilares, mejorar la precisión del diagnóstico y hacer que el diseño de un aparato oral se adapte idealmente desde el aspecto funcional.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4D79E-2C13-174F-BF7A-04D2222335E9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0159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0" i="0" u="none" strike="noStrike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Cambria" panose="02040503050406030204" pitchFamily="18" charset="0"/>
              </a:rPr>
              <a:t>En los informes de casos actuales, los tres pacientes lograron una mejora significativa en sus síntomas en unos 6-8 meses. Llevaban su férula nocturna con el tiempo, pero redujeron el uso de su férula diurna después de 3-4 meses después del inicio del tratamiento, adoptando su uso solo "cuando era necesario", después de lo cual fueron seguidos para la terapia cognitiva conductual.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4D79E-2C13-174F-BF7A-04D2222335E9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936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99512F-C073-4A79-9658-56824756B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D688BE-72A6-4F8C-81ED-C51BE5B72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C3E2E7-1E92-466A-9E36-5A2A295E2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81C078-1D51-47E3-A9F8-5C78C9873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48FBE-0DF2-4481-A983-F885ED3A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121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98E36-1DB5-49F7-A0DF-80F28480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C18050-81AC-4606-AF5B-1295882A4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64C8B4-B0C8-465A-8258-EC59497F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4D4476-94F3-4D16-90DE-011942213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49EEC1-AFC3-4C44-B9DE-CB880883F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5402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5B0D5-71A0-4C96-825B-39F26B6F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3B6413-937B-4CE7-BA05-D789B0700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31E3D-14F7-4A31-A556-16AB49E5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9B070E-169B-4631-8B06-D78095B2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0F0E69-5286-47C0-9262-0E1DA66D9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7263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CAEFE-8143-418E-83D3-1CB9908A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A051AD-9E8A-4DAD-8603-4A24599528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DB755F-D0F1-43C1-AEA6-8FC12B357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C13373-AD32-4D57-BA86-A4D1C278C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957354-8D48-436B-B41C-E96E109A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8820D7-FC14-488C-8A88-60EA8AF5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0651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77D7-043B-4A0E-AD53-21778DDC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DCF52A-780A-4566-BF95-9B84E9556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6EBC55-723C-491A-8308-9E72C1FB9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89C7B1-5F9D-43B2-AF77-F3A04D0F4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FF80FE-9EBC-4426-A4BC-7B03D8119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704DFC-5D44-46F9-91EC-1BB6E47D3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CE28B0-BFF9-4B42-939E-76ABDD7E5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FC1A74-E17C-4483-B30D-730AC879E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0840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2BB00-60A3-426C-AA0B-71D3D38D3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AE4875-2A77-4FB5-9AFB-44E910F39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055B6C-7C74-427B-B0A4-0970CA16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ADB924-DB0F-4C6C-9819-2905F22B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4055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67B16CA-A1F3-48C3-B881-D68615C1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36E7B1-2D67-444C-A19F-9E64EAA06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186EEE-9851-4C29-9BD0-573526E0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403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50A61-78AB-4B71-84D5-7DF3FA71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05449E-65B5-4F05-90E2-467D08C5E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2BE2CD-A61A-4DFA-A0BC-E5F7D570F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153463-45DE-41EC-B4B6-D249F39E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80E66E-622D-4867-816C-4D1574F0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5BE6B3-3C91-4847-8E2A-32140E79D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843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0C942-B674-402F-A708-52B2CDA3C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207C9C-F627-405E-9488-2D4C77F12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EEB7C7-71DB-47B6-A93C-D08ED87A3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7BCEE0-B401-44EA-865A-C6918D548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892D69-81E4-4272-AB7B-B8C1DD37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ABC7BB-18DF-49D2-B4C2-EC775C75A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3719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44817-07C3-4891-8B7A-664B28852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7AC8F3-1487-4012-BFAD-2EC3F6057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578AE6-0118-4166-A0B4-22CAEC7D3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F387C3-AF41-406E-BEF3-90A6F92F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1F757D-8540-41A8-8413-2D20C8CD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4486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A97161F-0559-4700-9711-07FCD7918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3A28C1-BC01-4D75-87F9-CE74AF8D4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1069D3-335A-41F9-AF10-E2F41FE7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6174A-A2C3-4455-9DF4-F32195D4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1A183F-F4C2-427B-A888-72516E9DF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224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41DE63-6A24-4328-A6C9-757AE63C7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0503DC-73D0-4986-9A6B-52A51BD63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1BCEDD-67AC-4200-BB99-C3731CAC7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842BA-6194-4F85-A19F-8387366FA064}" type="datetimeFigureOut">
              <a:rPr lang="es-MX" smtClean="0"/>
              <a:t>10/08/2025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200017-CD78-4468-9EB4-643F85C76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C4FA2F-1ACB-4F7B-999F-787C401AC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9DF09-A7A2-4663-B92F-E448DC545E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08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2573967" y="9577183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12649199" y="6896100"/>
            <a:ext cx="530376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Francisca Ramos Muñoz</a:t>
            </a:r>
            <a:br>
              <a:rPr lang="es-ES" sz="3200" dirty="0"/>
            </a:br>
            <a:r>
              <a:rPr lang="es-ES" sz="3200" dirty="0"/>
              <a:t>TM Imagen y Física Médica</a:t>
            </a:r>
            <a:br>
              <a:rPr lang="es-ES" sz="3200" dirty="0"/>
            </a:br>
            <a:r>
              <a:rPr lang="es-ES" sz="3200" dirty="0"/>
              <a:t>Mg. en Docencia para la Educación Superior</a:t>
            </a:r>
          </a:p>
          <a:p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970911" y="1516105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 </a:t>
            </a:r>
            <a:r>
              <a:rPr lang="es-ES" sz="3600" b="1" dirty="0"/>
              <a:t>Diplomado en </a:t>
            </a:r>
            <a:r>
              <a:rPr lang="es-ES" sz="3600" b="1" i="1" dirty="0"/>
              <a:t>Evaluación y Diagnóstico en Neurorradiología.</a:t>
            </a:r>
            <a:endParaRPr lang="es-CL" sz="3600" dirty="0"/>
          </a:p>
        </p:txBody>
      </p:sp>
      <p:sp>
        <p:nvSpPr>
          <p:cNvPr id="12" name="Rectángulo 11"/>
          <p:cNvSpPr/>
          <p:nvPr/>
        </p:nvSpPr>
        <p:spPr>
          <a:xfrm>
            <a:off x="381000" y="4990899"/>
            <a:ext cx="19078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4000" u="sng" dirty="0"/>
              <a:t>Sesión 1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3632311"/>
            <a:ext cx="48768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CuadroTexto 10"/>
          <p:cNvSpPr txBox="1"/>
          <p:nvPr/>
        </p:nvSpPr>
        <p:spPr>
          <a:xfrm>
            <a:off x="5486400" y="1104900"/>
            <a:ext cx="850416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 smtClean="0"/>
              <a:t>¿Que prenderemos hoy?</a:t>
            </a:r>
          </a:p>
          <a:p>
            <a:pPr algn="ctr"/>
            <a:endParaRPr lang="es-ES" sz="3200" dirty="0" smtClean="0"/>
          </a:p>
          <a:p>
            <a:r>
              <a:rPr lang="es-ES" sz="3200" dirty="0"/>
              <a:t>Introducción </a:t>
            </a:r>
            <a:r>
              <a:rPr lang="es-ES" sz="3200" dirty="0" smtClean="0"/>
              <a:t>y generalidades:</a:t>
            </a:r>
          </a:p>
          <a:p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/>
              <a:t>•Anatomía y fisiología del sistema nervioso</a:t>
            </a:r>
            <a:br>
              <a:rPr lang="es-ES" sz="3200" dirty="0"/>
            </a:br>
            <a:r>
              <a:rPr lang="es-ES" sz="3200" dirty="0" smtClean="0"/>
              <a:t>•Anatomía </a:t>
            </a:r>
            <a:r>
              <a:rPr lang="es-ES" sz="3200" dirty="0"/>
              <a:t>Radiológica del cráneo</a:t>
            </a:r>
            <a:br>
              <a:rPr lang="es-ES" sz="3200" dirty="0"/>
            </a:br>
            <a:r>
              <a:rPr lang="es-ES" sz="3200" dirty="0"/>
              <a:t>•Anatomía multiplanar en TC y RM del cráneo</a:t>
            </a:r>
            <a:br>
              <a:rPr lang="es-ES" sz="3200" dirty="0"/>
            </a:br>
            <a:r>
              <a:rPr lang="es-ES" sz="3200" dirty="0"/>
              <a:t>•Anomalías congénitas y variaciones</a:t>
            </a:r>
          </a:p>
          <a:p>
            <a:r>
              <a:rPr lang="es-ES" sz="3200" dirty="0"/>
              <a:t>anatómicas.</a:t>
            </a:r>
            <a:br>
              <a:rPr lang="es-ES" sz="3200" dirty="0"/>
            </a:br>
            <a:r>
              <a:rPr lang="es-ES" sz="3200" dirty="0" smtClean="0"/>
              <a:t>•Competencias </a:t>
            </a:r>
            <a:r>
              <a:rPr lang="es-ES" sz="3200" dirty="0"/>
              <a:t>y limitaciones del neurólogo y</a:t>
            </a:r>
          </a:p>
          <a:p>
            <a:r>
              <a:rPr lang="es-ES" sz="3200" dirty="0"/>
              <a:t>el neurocirujano</a:t>
            </a:r>
          </a:p>
        </p:txBody>
      </p:sp>
    </p:spTree>
    <p:extLst>
      <p:ext uri="{BB962C8B-B14F-4D97-AF65-F5344CB8AC3E}">
        <p14:creationId xmlns:p14="http://schemas.microsoft.com/office/powerpoint/2010/main" val="16935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CuadroTexto 9"/>
          <p:cNvSpPr txBox="1"/>
          <p:nvPr/>
        </p:nvSpPr>
        <p:spPr>
          <a:xfrm>
            <a:off x="4708379" y="1115385"/>
            <a:ext cx="975360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u="sng" dirty="0" smtClean="0"/>
              <a:t>Objetivo General</a:t>
            </a:r>
          </a:p>
          <a:p>
            <a:pPr algn="just"/>
            <a:r>
              <a:rPr lang="es-ES" sz="2800" dirty="0" smtClean="0"/>
              <a:t>Analizar </a:t>
            </a:r>
            <a:r>
              <a:rPr lang="es-ES" sz="2800" dirty="0"/>
              <a:t>la anatomía y fisiología del sistema nervioso, con énfasis en la anatomía radiológica y multiplanar del cráneo en TC y RM, así como en las anomalías congénitas y variaciones anatómicas, para comprender su relevancia clínica y la interacción con las competencias y limitaciones del neurólogo y el neurocirujano</a:t>
            </a:r>
            <a:r>
              <a:rPr lang="es-ES" sz="2800" dirty="0" smtClean="0"/>
              <a:t>.</a:t>
            </a:r>
          </a:p>
          <a:p>
            <a:pPr algn="just"/>
            <a:r>
              <a:rPr lang="es-ES" sz="2800" b="1" u="sng" dirty="0" smtClean="0"/>
              <a:t>Objetivos Específicos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Describir la organización estructural y funcional del sistema nervioso, destacando las principales estructuras intracraneales</a:t>
            </a:r>
            <a:r>
              <a:rPr lang="es-ES" sz="28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 smtClean="0"/>
              <a:t>Identificar </a:t>
            </a:r>
            <a:r>
              <a:rPr lang="es-ES" sz="2800" dirty="0"/>
              <a:t>la anatomía radiológica del cráneo en proyecciones convencionales, así como su correlación multiplanar en estudios de TC y RM</a:t>
            </a:r>
            <a:r>
              <a:rPr lang="es-ES" sz="28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 smtClean="0"/>
              <a:t>Reconocer </a:t>
            </a:r>
            <a:r>
              <a:rPr lang="es-ES" sz="2800" dirty="0"/>
              <a:t>las anomalías congénitas y variaciones anatómicas más frecuentes en el cráneo, evaluando su relevancia diagnóstica</a:t>
            </a:r>
            <a:r>
              <a:rPr lang="es-ES" sz="28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 smtClean="0"/>
              <a:t>Analizar </a:t>
            </a:r>
            <a:r>
              <a:rPr lang="es-ES" sz="2800" dirty="0"/>
              <a:t>las competencias y limitaciones profesionales del neurólogo y el neurocirujano en la valoración e interpretación de imágenes del sistema nervioso central.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037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845921" y="9258201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800" y="2224191"/>
            <a:ext cx="11244838" cy="676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6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845921" y="9258201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1772" y="2648400"/>
            <a:ext cx="13339762" cy="578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00" y="2439410"/>
            <a:ext cx="12830175" cy="58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2615579"/>
            <a:ext cx="15878175" cy="586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614" y="1188482"/>
            <a:ext cx="13350311" cy="779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7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011" y="1238995"/>
            <a:ext cx="15589914" cy="77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6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1850238"/>
            <a:ext cx="16067333" cy="730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0" y="-21167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207" y="1648439"/>
            <a:ext cx="16577009" cy="718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5393" y="2013531"/>
            <a:ext cx="14816137" cy="70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1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6419" y="1953514"/>
            <a:ext cx="13349287" cy="693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2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0610" y="2240412"/>
            <a:ext cx="15444787" cy="698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200" y="1802340"/>
            <a:ext cx="13743747" cy="730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3895" y="1993479"/>
            <a:ext cx="15097125" cy="696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8947" y="1279742"/>
            <a:ext cx="13258800" cy="788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1849" y="1278301"/>
            <a:ext cx="7724301" cy="77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4029" y="58870"/>
            <a:ext cx="9386887" cy="8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9283" y="-26068"/>
            <a:ext cx="8834437" cy="912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8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0" y="-56539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1213" y="342900"/>
            <a:ext cx="8756997" cy="86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5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0159" y="265065"/>
            <a:ext cx="9010669" cy="90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572000" y="4681835"/>
            <a:ext cx="9144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4400" dirty="0"/>
              <a:t>Anatomía Radiológica en las diferentes Incidencias Radiológicas</a:t>
            </a:r>
          </a:p>
          <a:p>
            <a:pPr algn="ctr"/>
            <a:endParaRPr lang="es-ES" sz="4400" dirty="0"/>
          </a:p>
          <a:p>
            <a:pPr algn="ctr"/>
            <a:r>
              <a:rPr lang="es-ES" sz="4400" dirty="0"/>
              <a:t>Cráneo RX, TC  </a:t>
            </a:r>
          </a:p>
        </p:txBody>
      </p:sp>
    </p:spTree>
    <p:extLst>
      <p:ext uri="{BB962C8B-B14F-4D97-AF65-F5344CB8AC3E}">
        <p14:creationId xmlns:p14="http://schemas.microsoft.com/office/powerpoint/2010/main" val="44767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195" y="1714628"/>
            <a:ext cx="14444556" cy="758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2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539" y="21000"/>
            <a:ext cx="13232062" cy="927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0052" y="-10722"/>
            <a:ext cx="12333668" cy="836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8234" y="2375017"/>
            <a:ext cx="13426691" cy="644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4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2216170"/>
            <a:ext cx="16208041" cy="687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91" y="1718197"/>
            <a:ext cx="15490010" cy="745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6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060" y="1891844"/>
            <a:ext cx="11977687" cy="693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9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9007" y="1496936"/>
            <a:ext cx="12501562" cy="774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258" y="-359769"/>
            <a:ext cx="15679667" cy="1037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3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0987" y="3401101"/>
            <a:ext cx="6807745" cy="584246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758" y="1376182"/>
            <a:ext cx="7375457" cy="75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4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7761" y="2019102"/>
            <a:ext cx="12030075" cy="667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2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1957896"/>
            <a:ext cx="14959012" cy="687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106" y="1995484"/>
            <a:ext cx="15851104" cy="688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1" y="2097656"/>
            <a:ext cx="14049950" cy="680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5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022" y="1985458"/>
            <a:ext cx="15172728" cy="700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6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673" y="1250459"/>
            <a:ext cx="12720637" cy="757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3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81" y="1449313"/>
            <a:ext cx="15359062" cy="774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45" y="1846455"/>
            <a:ext cx="16959026" cy="677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4280" y="1714500"/>
            <a:ext cx="10502756" cy="701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7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043" y="1312546"/>
            <a:ext cx="15902832" cy="796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3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495" y="1738027"/>
            <a:ext cx="16316325" cy="768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536852"/>
            <a:ext cx="16578262" cy="769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1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5018" y="1807949"/>
            <a:ext cx="15220950" cy="709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895199"/>
            <a:ext cx="17085820" cy="683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1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39" y="1940221"/>
            <a:ext cx="17068238" cy="683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1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844" y="1201286"/>
            <a:ext cx="15009299" cy="73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4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235" y="2194181"/>
            <a:ext cx="13496497" cy="661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5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6070" y="715844"/>
            <a:ext cx="8639175" cy="814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2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008" y="419100"/>
            <a:ext cx="9510712" cy="822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050" y="1943100"/>
            <a:ext cx="91059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1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5518" y="1995484"/>
            <a:ext cx="10372725" cy="709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6464" y="2127782"/>
            <a:ext cx="12851335" cy="644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3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277351"/>
            <a:ext cx="11333421" cy="662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0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7877" y="1822392"/>
            <a:ext cx="10654288" cy="71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8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0" y="2204137"/>
            <a:ext cx="10448925" cy="672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3268" y="2234217"/>
            <a:ext cx="10590545" cy="69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89057"/>
            <a:ext cx="1025842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8982" y="3108723"/>
            <a:ext cx="98393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024062"/>
            <a:ext cx="11887200" cy="726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5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222" y="2364915"/>
            <a:ext cx="94678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4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6614779" y="935955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 RMN </a:t>
            </a:r>
            <a:endParaRPr lang="es-CL" sz="32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2234217"/>
            <a:ext cx="12268200" cy="6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2441128"/>
            <a:ext cx="10067925" cy="644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0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949" y="1782127"/>
            <a:ext cx="12596812" cy="741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0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4957" y="1850020"/>
            <a:ext cx="10615612" cy="678410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847" y="1478471"/>
            <a:ext cx="6097" cy="67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5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2704230"/>
            <a:ext cx="12906375" cy="558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7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6139" y="1790669"/>
            <a:ext cx="15159037" cy="728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2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2722" y="2339738"/>
            <a:ext cx="13134975" cy="636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2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2298" y="1972891"/>
            <a:ext cx="14120812" cy="697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5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637" y="1995484"/>
            <a:ext cx="12939712" cy="626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5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0417" y="2173420"/>
            <a:ext cx="12615301" cy="637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300" y="1995484"/>
            <a:ext cx="13887450" cy="67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8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3894" y="2182526"/>
            <a:ext cx="13044487" cy="66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7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9996" y="1956316"/>
            <a:ext cx="12758176" cy="6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4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72" y="2516155"/>
            <a:ext cx="13421929" cy="64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2096" y="1727576"/>
            <a:ext cx="15044737" cy="735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6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1220093"/>
            <a:ext cx="12649200" cy="906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4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717" y="1893873"/>
            <a:ext cx="7243763" cy="724376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0800" y="2074906"/>
            <a:ext cx="7317455" cy="744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921" y="1181100"/>
            <a:ext cx="8825474" cy="1025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592" y="1390953"/>
            <a:ext cx="10315575" cy="928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0955" y="1497151"/>
            <a:ext cx="10944225" cy="81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0384" y="1512973"/>
            <a:ext cx="11182350" cy="746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5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753" y="1255284"/>
            <a:ext cx="10615612" cy="741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8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3650" y="1818382"/>
            <a:ext cx="14263687" cy="625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8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247" y="1735836"/>
            <a:ext cx="13525500" cy="816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8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57" y="1820387"/>
            <a:ext cx="7710487" cy="771048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8665" y="2709317"/>
            <a:ext cx="8854049" cy="650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2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6" name="Freeform 6"/>
          <p:cNvSpPr/>
          <p:nvPr/>
        </p:nvSpPr>
        <p:spPr>
          <a:xfrm>
            <a:off x="13990569" y="-380936"/>
            <a:ext cx="2554356" cy="2554356"/>
          </a:xfrm>
          <a:custGeom>
            <a:avLst/>
            <a:gdLst/>
            <a:ahLst/>
            <a:cxnLst/>
            <a:rect l="l" t="t" r="r" b="b"/>
            <a:pathLst>
              <a:path w="2554356" h="2554356">
                <a:moveTo>
                  <a:pt x="0" y="0"/>
                </a:moveTo>
                <a:lnTo>
                  <a:pt x="2554356" y="0"/>
                </a:lnTo>
                <a:lnTo>
                  <a:pt x="2554356" y="2554356"/>
                </a:lnTo>
                <a:lnTo>
                  <a:pt x="0" y="2554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497750" y="-556033"/>
            <a:ext cx="2790250" cy="2790250"/>
          </a:xfrm>
          <a:custGeom>
            <a:avLst/>
            <a:gdLst/>
            <a:ahLst/>
            <a:cxnLst/>
            <a:rect l="l" t="t" r="r" b="b"/>
            <a:pathLst>
              <a:path w="2790250" h="2790250">
                <a:moveTo>
                  <a:pt x="0" y="0"/>
                </a:moveTo>
                <a:lnTo>
                  <a:pt x="2790250" y="0"/>
                </a:lnTo>
                <a:lnTo>
                  <a:pt x="2790250" y="2790250"/>
                </a:lnTo>
                <a:lnTo>
                  <a:pt x="0" y="2790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245716"/>
              </p:ext>
            </p:extLst>
          </p:nvPr>
        </p:nvGraphicFramePr>
        <p:xfrm>
          <a:off x="738749" y="1390953"/>
          <a:ext cx="15087600" cy="1005840"/>
        </p:xfrm>
        <a:graphic>
          <a:graphicData uri="http://schemas.openxmlformats.org/drawingml/2006/table">
            <a:tbl>
              <a:tblPr/>
              <a:tblGrid>
                <a:gridCol w="7543800">
                  <a:extLst>
                    <a:ext uri="{9D8B030D-6E8A-4147-A177-3AD203B41FA5}">
                      <a16:colId xmlns:a16="http://schemas.microsoft.com/office/drawing/2014/main" val="57005242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594913929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9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82991"/>
                  </a:ext>
                </a:extLst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6629400" y="6576849"/>
            <a:ext cx="631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4800" dirty="0"/>
              <a:t>Francisca Ramos Muñoz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846" y="3791960"/>
            <a:ext cx="12431924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6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12787</TotalTime>
  <Words>324</Words>
  <Application>Microsoft Office PowerPoint</Application>
  <PresentationFormat>Personalizado</PresentationFormat>
  <Paragraphs>25</Paragraphs>
  <Slides>89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89</vt:i4>
      </vt:variant>
    </vt:vector>
  </HeadingPairs>
  <TitlesOfParts>
    <vt:vector size="96" baseType="lpstr">
      <vt:lpstr>Calibri Light</vt:lpstr>
      <vt:lpstr>Calibri</vt:lpstr>
      <vt:lpstr>Cambria</vt:lpstr>
      <vt:lpstr>Aptos</vt:lpstr>
      <vt:lpstr>Arial</vt:lpstr>
      <vt:lpstr>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y Violeta Informal Corporativo Desarrollo de Aplicación Emprendimiento Empresa Presentación</dc:title>
  <dc:creator>Lizeth Hernandez</dc:creator>
  <cp:lastModifiedBy>Juan</cp:lastModifiedBy>
  <cp:revision>45</cp:revision>
  <dcterms:created xsi:type="dcterms:W3CDTF">2006-08-16T00:00:00Z</dcterms:created>
  <dcterms:modified xsi:type="dcterms:W3CDTF">2025-08-10T19:01:31Z</dcterms:modified>
  <dc:identifier>DAF5U3N7QGM</dc:identifier>
</cp:coreProperties>
</file>